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7" r:id="rId3"/>
    <p:sldId id="330" r:id="rId4"/>
    <p:sldId id="258" r:id="rId5"/>
    <p:sldId id="260" r:id="rId6"/>
    <p:sldId id="290" r:id="rId7"/>
    <p:sldId id="266" r:id="rId8"/>
    <p:sldId id="263" r:id="rId9"/>
    <p:sldId id="261" r:id="rId10"/>
    <p:sldId id="280" r:id="rId11"/>
    <p:sldId id="331" r:id="rId12"/>
    <p:sldId id="284" r:id="rId13"/>
    <p:sldId id="292" r:id="rId14"/>
    <p:sldId id="297" r:id="rId15"/>
    <p:sldId id="300" r:id="rId16"/>
    <p:sldId id="285" r:id="rId17"/>
    <p:sldId id="305" r:id="rId18"/>
    <p:sldId id="306" r:id="rId19"/>
    <p:sldId id="316" r:id="rId20"/>
    <p:sldId id="314" r:id="rId21"/>
    <p:sldId id="319" r:id="rId22"/>
    <p:sldId id="332" r:id="rId23"/>
    <p:sldId id="317" r:id="rId24"/>
    <p:sldId id="318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2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51EE-D46C-42ED-8482-855E6714FAB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C3551-C73D-434B-9147-BB5969849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7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0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5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4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0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5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9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0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2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CD02-1325-4B29-B7FB-7DFE42D28F19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C233-43D5-4A21-A470-7B84A2DA1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23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592288"/>
          </a:xfrm>
        </p:spPr>
        <p:txBody>
          <a:bodyPr>
            <a:normAutofit/>
          </a:bodyPr>
          <a:lstStyle/>
          <a:p>
            <a:r>
              <a:rPr lang="fr-FR" dirty="0" smtClean="0"/>
              <a:t>Pneumonies de la maladie du Coronavirus 2019</a:t>
            </a:r>
            <a:br>
              <a:rPr lang="fr-FR" dirty="0" smtClean="0"/>
            </a:br>
            <a:r>
              <a:rPr lang="fr-FR" dirty="0" smtClean="0"/>
              <a:t>(COVID-19)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18248"/>
            <a:ext cx="6400800" cy="766936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Cherkaski, Mai 2020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9345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CLINIQUE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83671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Formes respiratoires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34506"/>
              </p:ext>
            </p:extLst>
          </p:nvPr>
        </p:nvGraphicFramePr>
        <p:xfrm>
          <a:off x="251520" y="1844824"/>
          <a:ext cx="272616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Formes communes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Fréquentes +++</a:t>
                      </a:r>
                    </a:p>
                    <a:p>
                      <a:r>
                        <a:rPr lang="fr-FR" b="1" dirty="0" smtClean="0"/>
                        <a:t>Enfants, adultes</a:t>
                      </a:r>
                      <a:r>
                        <a:rPr lang="fr-FR" b="1" baseline="0" dirty="0" smtClean="0"/>
                        <a:t> jeunes</a:t>
                      </a:r>
                    </a:p>
                    <a:p>
                      <a:endParaRPr lang="fr-FR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Fièvre, asthénie, myalgies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Rhinopharyngite aiguë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Parfois, Pneumonie mais sans signes de gravité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27328"/>
              </p:ext>
            </p:extLst>
          </p:nvPr>
        </p:nvGraphicFramePr>
        <p:xfrm>
          <a:off x="3131840" y="1844824"/>
          <a:ext cx="2880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Pneumonies sévères </a:t>
                      </a:r>
                    </a:p>
                    <a:p>
                      <a:pPr algn="ctr"/>
                      <a:r>
                        <a:rPr lang="fr-FR" dirty="0" smtClean="0"/>
                        <a:t>sans SDRA*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Souvent</a:t>
                      </a:r>
                      <a:r>
                        <a:rPr lang="fr-FR" b="1" baseline="0" dirty="0" smtClean="0"/>
                        <a:t> associées à des comorbidités: HTA, Diabète, cardiopathies…</a:t>
                      </a:r>
                    </a:p>
                    <a:p>
                      <a:r>
                        <a:rPr lang="fr-FR" b="1" baseline="0" dirty="0" smtClean="0"/>
                        <a:t>Adultes/personnes âgées</a:t>
                      </a:r>
                    </a:p>
                    <a:p>
                      <a:endParaRPr lang="fr-FR" b="1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Toux quinteuse prolongée, douleurs thoraciques, dyspnée d’intensité variable (effort, repos) avec ou sans signes de gravité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Anomalies radiologiques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7709"/>
              </p:ext>
            </p:extLst>
          </p:nvPr>
        </p:nvGraphicFramePr>
        <p:xfrm>
          <a:off x="6166318" y="1844824"/>
          <a:ext cx="272616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Pneumonies sévères </a:t>
                      </a:r>
                    </a:p>
                    <a:p>
                      <a:pPr algn="ctr"/>
                      <a:r>
                        <a:rPr lang="fr-FR" dirty="0" smtClean="0"/>
                        <a:t>avec SDRA*/SDMV**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Souvent</a:t>
                      </a:r>
                      <a:r>
                        <a:rPr lang="fr-FR" b="1" baseline="0" dirty="0" smtClean="0"/>
                        <a:t> associées à des comorbidités</a:t>
                      </a:r>
                    </a:p>
                    <a:p>
                      <a:endParaRPr lang="fr-FR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Toux quinteuse prolongée, douleurs thoraciques, dyspnée d’intensité variable (effort, repos), avec ou sans signes de gravité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Anomalies radiologiques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3528" y="6133946"/>
            <a:ext cx="2370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Anosmie, </a:t>
            </a:r>
            <a:r>
              <a:rPr lang="fr-FR" dirty="0" err="1"/>
              <a:t>dysgueusie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5903113"/>
            <a:ext cx="218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 Syndrome de </a:t>
            </a:r>
            <a:r>
              <a:rPr lang="en-US" sz="1200" dirty="0" err="1" smtClean="0"/>
              <a:t>détresse</a:t>
            </a:r>
            <a:r>
              <a:rPr lang="en-US" sz="1200" dirty="0" smtClean="0"/>
              <a:t> </a:t>
            </a:r>
            <a:r>
              <a:rPr lang="en-US" sz="1200" dirty="0" err="1" smtClean="0"/>
              <a:t>respiratoire</a:t>
            </a:r>
            <a:r>
              <a:rPr lang="en-US" sz="1200" dirty="0" smtClean="0"/>
              <a:t> </a:t>
            </a:r>
            <a:r>
              <a:rPr lang="en-US" sz="1200" dirty="0" err="1" smtClean="0"/>
              <a:t>aiguë</a:t>
            </a:r>
            <a:endParaRPr lang="en-US" sz="1200" dirty="0" smtClean="0"/>
          </a:p>
          <a:p>
            <a:r>
              <a:rPr lang="en-US" sz="1200" dirty="0" smtClean="0"/>
              <a:t>** Syndrome de </a:t>
            </a:r>
            <a:r>
              <a:rPr lang="en-US" sz="1200" dirty="0" err="1" smtClean="0"/>
              <a:t>défaillance</a:t>
            </a:r>
            <a:r>
              <a:rPr lang="en-US" sz="1200" dirty="0" smtClean="0"/>
              <a:t> </a:t>
            </a:r>
            <a:r>
              <a:rPr lang="en-US" sz="1200" dirty="0" err="1" smtClean="0"/>
              <a:t>multiviscérale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2628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CLINIQUE</a:t>
            </a:r>
            <a:endParaRPr lang="fr-FR" sz="32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83671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Formes respiratoires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339752" y="1772816"/>
            <a:ext cx="410445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S</a:t>
            </a:r>
            <a:r>
              <a:rPr lang="fr-FR" sz="2400" b="1" dirty="0" smtClean="0"/>
              <a:t>ignes cliniques de gravité +++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2780928"/>
            <a:ext cx="8219256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400" b="1" dirty="0" smtClean="0"/>
              <a:t>Signes respiratoires</a:t>
            </a:r>
            <a:r>
              <a:rPr lang="fr-FR" sz="2400" dirty="0" smtClean="0"/>
              <a:t>: Dyspnée</a:t>
            </a:r>
            <a:r>
              <a:rPr lang="fr-FR" sz="2400" dirty="0"/>
              <a:t>, </a:t>
            </a:r>
            <a:r>
              <a:rPr lang="fr-FR" sz="2400" dirty="0" smtClean="0"/>
              <a:t>FR&gt;30 ou bradypnée, cyanose, tirage, SO2&lt;90%, respiration thoraco-abdominale paradoxale </a:t>
            </a:r>
          </a:p>
          <a:p>
            <a:pPr>
              <a:spcBef>
                <a:spcPts val="1200"/>
              </a:spcBef>
            </a:pPr>
            <a:r>
              <a:rPr lang="fr-FR" sz="2400" b="1" dirty="0" smtClean="0"/>
              <a:t>Signes cardio-vasculaires</a:t>
            </a:r>
            <a:r>
              <a:rPr lang="fr-FR" sz="2400" dirty="0" smtClean="0"/>
              <a:t>: </a:t>
            </a:r>
            <a:r>
              <a:rPr lang="fr-FR" sz="2400" dirty="0" err="1" smtClean="0"/>
              <a:t>tachy</a:t>
            </a:r>
            <a:r>
              <a:rPr lang="fr-FR" sz="2400" dirty="0" smtClean="0"/>
              <a:t>/bradycardie, hyper/hypotension artérielle, IC, marbrure généralisée</a:t>
            </a:r>
          </a:p>
          <a:p>
            <a:pPr>
              <a:spcBef>
                <a:spcPts val="1200"/>
              </a:spcBef>
            </a:pPr>
            <a:r>
              <a:rPr lang="fr-FR" sz="2400" b="1" dirty="0" smtClean="0"/>
              <a:t>Signes neuropsychiques</a:t>
            </a:r>
            <a:r>
              <a:rPr lang="fr-FR" sz="2400" dirty="0" smtClean="0"/>
              <a:t>: somnolence, agitation, confusion, coma</a:t>
            </a:r>
          </a:p>
        </p:txBody>
      </p:sp>
    </p:spTree>
    <p:extLst>
      <p:ext uri="{BB962C8B-B14F-4D97-AF65-F5344CB8AC3E}">
        <p14:creationId xmlns:p14="http://schemas.microsoft.com/office/powerpoint/2010/main" val="62923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CLINIQUE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87624" y="1052736"/>
            <a:ext cx="705678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Facteurs de risque de développer une forme grave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772816"/>
            <a:ext cx="8219256" cy="4608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2400" dirty="0" smtClean="0"/>
              <a:t>Une maladie grave peut survenir chez des personnes en bonne santé, quelque soit l’âge, mais elle survient …</a:t>
            </a:r>
          </a:p>
          <a:p>
            <a:pPr>
              <a:lnSpc>
                <a:spcPct val="110000"/>
              </a:lnSpc>
            </a:pPr>
            <a:r>
              <a:rPr lang="fr-FR" sz="2400" dirty="0" smtClean="0"/>
              <a:t>Principalement chez les </a:t>
            </a:r>
            <a:r>
              <a:rPr lang="fr-FR" sz="2400" dirty="0" smtClean="0">
                <a:solidFill>
                  <a:srgbClr val="0070C0"/>
                </a:solidFill>
              </a:rPr>
              <a:t>adultes en âge avancé </a:t>
            </a:r>
            <a:r>
              <a:rPr lang="fr-FR" sz="2400" dirty="0" smtClean="0"/>
              <a:t>et/ou </a:t>
            </a:r>
            <a:r>
              <a:rPr lang="fr-FR" sz="2400" dirty="0" smtClean="0">
                <a:solidFill>
                  <a:srgbClr val="0070C0"/>
                </a:solidFill>
              </a:rPr>
              <a:t>présentant des comorbidités</a:t>
            </a:r>
            <a:r>
              <a:rPr lang="fr-FR" sz="2200" dirty="0" smtClean="0"/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 smtClean="0"/>
              <a:t>      - Maladies cardio-vasculaires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 smtClean="0"/>
              <a:t>      - HTA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 smtClean="0"/>
              <a:t>      - Diabète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 smtClean="0"/>
              <a:t>      - </a:t>
            </a:r>
            <a:r>
              <a:rPr lang="fr-FR" sz="2200" dirty="0"/>
              <a:t>M</a:t>
            </a:r>
            <a:r>
              <a:rPr lang="fr-FR" sz="2200" dirty="0" smtClean="0"/>
              <a:t>aladies broncho-pulmonaires chroniques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Obésité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 smtClean="0"/>
              <a:t>      - cancers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Maladies hépatiques, rénales chroniques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Immunosuppressions, acquise ou congénitale </a:t>
            </a:r>
          </a:p>
        </p:txBody>
      </p:sp>
    </p:spTree>
    <p:extLst>
      <p:ext uri="{BB962C8B-B14F-4D97-AF65-F5344CB8AC3E}">
        <p14:creationId xmlns:p14="http://schemas.microsoft.com/office/powerpoint/2010/main" val="21741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CLINIQUE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07116" y="922710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Imagerie thoracique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844824"/>
            <a:ext cx="821925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2200" b="1" dirty="0" smtClean="0">
                <a:solidFill>
                  <a:srgbClr val="0070C0"/>
                </a:solidFill>
              </a:rPr>
              <a:t>Radiographie standard</a:t>
            </a:r>
            <a:r>
              <a:rPr lang="fr-FR" sz="2200" dirty="0" smtClean="0"/>
              <a:t>: Normale ; Opacités alvéolo-interstitielles ; Condensation pulmonaire</a:t>
            </a:r>
          </a:p>
          <a:p>
            <a:pPr>
              <a:spcBef>
                <a:spcPts val="600"/>
              </a:spcBef>
            </a:pPr>
            <a:r>
              <a:rPr lang="fr-FR" sz="2200" b="1" dirty="0" smtClean="0">
                <a:solidFill>
                  <a:srgbClr val="0070C0"/>
                </a:solidFill>
              </a:rPr>
              <a:t>Scanner thoracique</a:t>
            </a:r>
            <a:r>
              <a:rPr lang="fr-FR" sz="2200" b="1" dirty="0" smtClean="0"/>
              <a:t> </a:t>
            </a:r>
            <a:r>
              <a:rPr lang="fr-FR" sz="2200" dirty="0" smtClean="0"/>
              <a:t>sans injection de produit de contraste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2200" i="1" dirty="0" smtClean="0"/>
              <a:t>La sensibilité de la TDM dans le diagnostic des atteintes pulmonaires de la COVID-19 serait  de 97%</a:t>
            </a:r>
            <a:r>
              <a:rPr lang="fr-FR" sz="2200" i="1" baseline="30000" dirty="0" smtClean="0"/>
              <a:t>1</a:t>
            </a:r>
            <a:r>
              <a:rPr lang="fr-FR" sz="2200" i="1" dirty="0" smtClean="0"/>
              <a:t> et la spécificité de 25%</a:t>
            </a:r>
            <a:r>
              <a:rPr lang="fr-FR" sz="2200" i="1" baseline="30000" dirty="0" smtClean="0"/>
              <a:t>1</a:t>
            </a:r>
            <a:r>
              <a:rPr lang="fr-FR" sz="2200" i="1" dirty="0" smtClean="0"/>
              <a:t>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200" dirty="0" smtClean="0"/>
              <a:t>Opacités en « verre dépoli » (distribution périphérique, sous-pleurale, bilatérale, multifocale)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200" dirty="0" smtClean="0"/>
              <a:t>Condensations alvéolaires, réticulations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200" dirty="0" smtClean="0"/>
              <a:t>Aspects atypiques: atteinte unilatérale, pleurésie, ADP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200" dirty="0" smtClean="0"/>
              <a:t>Remarques: . corrélation entre gravité et extension des images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                . un scanner normal n’élimine pas le Dg de COVID-19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fr-FR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44208" y="6361269"/>
            <a:ext cx="1846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1. Ai T. </a:t>
            </a:r>
            <a:r>
              <a:rPr lang="fr-FR" sz="1400" dirty="0" err="1" smtClean="0"/>
              <a:t>Radiology</a:t>
            </a:r>
            <a:r>
              <a:rPr lang="fr-FR" sz="1400" dirty="0" smtClean="0"/>
              <a:t> 2020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7891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2924944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« verre dépoli »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54983" y="2924944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« verre dépoli »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38786" y="5877272"/>
            <a:ext cx="401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Condensations bilatérales, périphériques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65640" y="6011996"/>
            <a:ext cx="383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éticulations bilatérales, périphériques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62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7992888" cy="35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58112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Homme de 62 ans avec la notion </a:t>
            </a:r>
            <a:r>
              <a:rPr lang="fr-FR" b="1" dirty="0" smtClean="0"/>
              <a:t>de contage COVID-19 </a:t>
            </a:r>
            <a:r>
              <a:rPr lang="fr-FR" b="1" dirty="0"/>
              <a:t>consulte pour fièvre et toux depuis 11 jours</a:t>
            </a:r>
            <a:r>
              <a:rPr lang="fr-FR" dirty="0"/>
              <a:t>.</a:t>
            </a:r>
          </a:p>
          <a:p>
            <a:r>
              <a:rPr lang="fr-FR" b="1" dirty="0"/>
              <a:t>a, b</a:t>
            </a:r>
            <a:r>
              <a:rPr lang="fr-FR" dirty="0"/>
              <a:t>: </a:t>
            </a:r>
            <a:r>
              <a:rPr lang="fr-FR" dirty="0" smtClean="0"/>
              <a:t>Multiple </a:t>
            </a:r>
            <a:r>
              <a:rPr lang="fr-FR" dirty="0"/>
              <a:t>opacités en « verre dépoli » dans les deux </a:t>
            </a:r>
            <a:r>
              <a:rPr lang="fr-FR" dirty="0" smtClean="0"/>
              <a:t>lobes inférieurs et </a:t>
            </a:r>
            <a:r>
              <a:rPr lang="fr-FR" dirty="0"/>
              <a:t>épaississement pleural adjacent. L’épaississement septal </a:t>
            </a:r>
            <a:r>
              <a:rPr lang="fr-FR" dirty="0" err="1"/>
              <a:t>interlobulaire</a:t>
            </a:r>
            <a:r>
              <a:rPr lang="fr-FR" dirty="0"/>
              <a:t> dans les régions du « verre dépoli » représente l’aspect de </a:t>
            </a:r>
            <a:r>
              <a:rPr lang="fr-FR" dirty="0" err="1"/>
              <a:t>crazy</a:t>
            </a:r>
            <a:r>
              <a:rPr lang="fr-FR" dirty="0"/>
              <a:t> </a:t>
            </a:r>
            <a:r>
              <a:rPr lang="fr-FR" dirty="0" err="1"/>
              <a:t>paving</a:t>
            </a:r>
            <a:r>
              <a:rPr lang="fr-FR" dirty="0"/>
              <a:t> (flèches rouges).</a:t>
            </a:r>
          </a:p>
        </p:txBody>
      </p:sp>
    </p:spTree>
    <p:extLst>
      <p:ext uri="{BB962C8B-B14F-4D97-AF65-F5344CB8AC3E}">
        <p14:creationId xmlns:p14="http://schemas.microsoft.com/office/powerpoint/2010/main" val="136427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44009"/>
              </p:ext>
            </p:extLst>
          </p:nvPr>
        </p:nvGraphicFramePr>
        <p:xfrm>
          <a:off x="107504" y="2118048"/>
          <a:ext cx="208823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Digestives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Sujets âgés</a:t>
                      </a:r>
                      <a:endParaRPr lang="fr-FR" b="1" baseline="0" dirty="0" smtClean="0"/>
                    </a:p>
                    <a:p>
                      <a:r>
                        <a:rPr lang="fr-FR" baseline="0" dirty="0" smtClean="0"/>
                        <a:t>Souvent inaugurales et isolées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Diarrhées, vomissements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Douleurs abdominales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Ictère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5970"/>
              </p:ext>
            </p:extLst>
          </p:nvPr>
        </p:nvGraphicFramePr>
        <p:xfrm>
          <a:off x="2267744" y="2118048"/>
          <a:ext cx="2232248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Cardio-vasculaires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Myocardiques </a:t>
                      </a:r>
                      <a:r>
                        <a:rPr lang="fr-FR" b="0" baseline="0" dirty="0" smtClean="0"/>
                        <a:t>(troponine élevée)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Embolie pulmonaire </a:t>
                      </a:r>
                      <a:r>
                        <a:rPr lang="fr-FR" b="0" baseline="0" dirty="0" smtClean="0"/>
                        <a:t>(D-Dimères élevées)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33630"/>
              </p:ext>
            </p:extLst>
          </p:nvPr>
        </p:nvGraphicFramePr>
        <p:xfrm>
          <a:off x="6876256" y="2118048"/>
          <a:ext cx="216024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Cutanées</a:t>
                      </a:r>
                      <a:endParaRPr lang="fr-FR" dirty="0"/>
                    </a:p>
                  </a:txBody>
                  <a:tcPr/>
                </a:tc>
              </a:tr>
              <a:tr h="21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b="1" baseline="0" dirty="0" smtClean="0"/>
                        <a:t>Ra</a:t>
                      </a:r>
                      <a:r>
                        <a:rPr lang="fr-FR" b="1" dirty="0" smtClean="0"/>
                        <a:t>res, tardives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err="1" smtClean="0"/>
                        <a:t>Acrosyndromes</a:t>
                      </a:r>
                      <a:r>
                        <a:rPr lang="fr-FR" baseline="0" dirty="0" smtClean="0"/>
                        <a:t>*: pseudo-engelures des extrémités, rougeurs persistantes, parfois douloureuses, urticaire passager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Rush cutané, prurit…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16642"/>
              </p:ext>
            </p:extLst>
          </p:nvPr>
        </p:nvGraphicFramePr>
        <p:xfrm>
          <a:off x="4582344" y="2132856"/>
          <a:ext cx="222190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Neurologiques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0" dirty="0" smtClean="0"/>
                        <a:t>Sujets âgés</a:t>
                      </a:r>
                    </a:p>
                    <a:p>
                      <a:r>
                        <a:rPr lang="fr-FR" b="1" baseline="0" dirty="0" smtClean="0"/>
                        <a:t>Installation brutale</a:t>
                      </a:r>
                    </a:p>
                    <a:p>
                      <a:endParaRPr lang="fr-FR" b="1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Confusion, somnolence, chutes, voire convulsions et coma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Tableau d’encéphalopathie vasculaire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Intérêt de l’IRM cérébrale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323528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CLINIQUE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99471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70C0"/>
                </a:solidFill>
              </a:rPr>
              <a:t>Formes extra-respiratoires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6021288"/>
            <a:ext cx="208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 Ensemble des troubles </a:t>
            </a:r>
            <a:r>
              <a:rPr lang="en-US" sz="1200" dirty="0" err="1" smtClean="0"/>
              <a:t>vaso-moteurs</a:t>
            </a:r>
            <a:r>
              <a:rPr lang="en-US" sz="1200" dirty="0" smtClean="0"/>
              <a:t> des </a:t>
            </a:r>
            <a:r>
              <a:rPr lang="en-US" sz="1200" dirty="0" err="1" smtClean="0"/>
              <a:t>extrémités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8023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09191"/>
              </p:ext>
            </p:extLst>
          </p:nvPr>
        </p:nvGraphicFramePr>
        <p:xfrm>
          <a:off x="899592" y="1268760"/>
          <a:ext cx="7272808" cy="30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92525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Diagnostic moléculaire</a:t>
                      </a:r>
                    </a:p>
                    <a:p>
                      <a:pPr algn="ctr"/>
                      <a:r>
                        <a:rPr lang="fr-FR" sz="2200" dirty="0" smtClean="0"/>
                        <a:t>(détection du virus)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Diagnostic sérologique</a:t>
                      </a:r>
                    </a:p>
                    <a:p>
                      <a:pPr algn="ctr"/>
                      <a:r>
                        <a:rPr lang="fr-FR" sz="2200" dirty="0" smtClean="0"/>
                        <a:t>(détection des anticorps)</a:t>
                      </a:r>
                      <a:endParaRPr lang="fr-FR" sz="2200" dirty="0"/>
                    </a:p>
                  </a:txBody>
                  <a:tcPr/>
                </a:tc>
              </a:tr>
              <a:tr h="211486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Recherche du génome viral ou de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ses constituants</a:t>
                      </a:r>
                    </a:p>
                    <a:p>
                      <a:endParaRPr lang="fr-FR" b="1" baseline="0" dirty="0" smtClean="0"/>
                    </a:p>
                    <a:p>
                      <a:r>
                        <a:rPr lang="fr-FR" b="1" baseline="0" dirty="0" smtClean="0"/>
                        <a:t>ARN viral   </a:t>
                      </a:r>
                      <a:r>
                        <a:rPr lang="fr-FR" baseline="0" dirty="0" smtClean="0"/>
                        <a:t>=&gt;  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RT-PCR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endParaRPr lang="fr-FR" b="1" baseline="0" dirty="0" smtClean="0"/>
                    </a:p>
                    <a:p>
                      <a:r>
                        <a:rPr lang="fr-FR" b="1" baseline="0" dirty="0" smtClean="0"/>
                        <a:t>Ag viral      </a:t>
                      </a:r>
                      <a:r>
                        <a:rPr lang="fr-FR" baseline="0" dirty="0" smtClean="0"/>
                        <a:t>=&gt;  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Tests rapides de Dg</a:t>
                      </a:r>
                    </a:p>
                    <a:p>
                      <a:r>
                        <a:rPr lang="fr-FR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            Test ELISA</a:t>
                      </a:r>
                      <a:endParaRPr lang="fr-F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Recherche des anticorps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Ig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M/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Test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ELISA ou chimiluminescence</a:t>
                      </a:r>
                    </a:p>
                    <a:p>
                      <a:endParaRPr lang="fr-FR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Tests Rapides de Dg par </a:t>
                      </a:r>
                      <a:r>
                        <a:rPr lang="fr-FR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immunochromatographie</a:t>
                      </a:r>
                      <a:endParaRPr lang="fr-F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11561"/>
              </p:ext>
            </p:extLst>
          </p:nvPr>
        </p:nvGraphicFramePr>
        <p:xfrm>
          <a:off x="899592" y="4594840"/>
          <a:ext cx="3600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735856">
                <a:tc>
                  <a:txBody>
                    <a:bodyPr/>
                    <a:lstStyle/>
                    <a:p>
                      <a:r>
                        <a:rPr lang="fr-FR" b="0" i="1" u="sng" dirty="0" smtClean="0">
                          <a:solidFill>
                            <a:schemeClr val="tx1"/>
                          </a:solidFill>
                        </a:rPr>
                        <a:t>- ARN</a:t>
                      </a:r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:  précoce, présent dès les premiers symptômes et chez le sujet asymptomatique.</a:t>
                      </a:r>
                    </a:p>
                    <a:p>
                      <a:r>
                        <a:rPr lang="fr-FR" b="0" i="1" u="sng" dirty="0" smtClean="0">
                          <a:solidFill>
                            <a:schemeClr val="tx1"/>
                          </a:solidFill>
                        </a:rPr>
                        <a:t>- Ag viral</a:t>
                      </a:r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: précoces, mais moins sensible</a:t>
                      </a:r>
                      <a:endParaRPr lang="fr-FR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TESTS DIAGNOSTIQUES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53375"/>
              </p:ext>
            </p:extLst>
          </p:nvPr>
        </p:nvGraphicFramePr>
        <p:xfrm>
          <a:off x="4576580" y="4509120"/>
          <a:ext cx="3600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735856">
                <a:tc>
                  <a:txBody>
                    <a:bodyPr/>
                    <a:lstStyle/>
                    <a:p>
                      <a:r>
                        <a:rPr lang="fr-FR" b="0" i="1" u="sng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b="0" i="1" u="sng" dirty="0" err="1" smtClean="0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:  apparaissent 4-5 jours après l’installation des symptômes et chez le sujet asymptomatique.</a:t>
                      </a:r>
                    </a:p>
                    <a:p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b="0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fr-FR" b="0" i="1" u="sng" dirty="0" err="1" smtClean="0">
                          <a:solidFill>
                            <a:schemeClr val="tx1"/>
                          </a:solidFill>
                        </a:rPr>
                        <a:t>gG</a:t>
                      </a:r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: plus tardives, 7-14 jours</a:t>
                      </a:r>
                      <a:endParaRPr lang="fr-FR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99592" y="623282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RT-PCR: Reverse </a:t>
            </a:r>
            <a:r>
              <a:rPr lang="en-US" sz="1400" dirty="0" err="1" smtClean="0"/>
              <a:t>Transcrition</a:t>
            </a:r>
            <a:r>
              <a:rPr lang="en-US" sz="1400" dirty="0" smtClean="0"/>
              <a:t>  Polymerase Chain Reaction  –  Ig: </a:t>
            </a:r>
            <a:r>
              <a:rPr lang="en-US" sz="1400" dirty="0" err="1" smtClean="0"/>
              <a:t>Immunoglobulines</a:t>
            </a:r>
            <a:r>
              <a:rPr lang="en-US" sz="1400" dirty="0" smtClean="0"/>
              <a:t>  –  </a:t>
            </a:r>
          </a:p>
          <a:p>
            <a:pPr algn="ctr"/>
            <a:r>
              <a:rPr lang="en-US" sz="1400" dirty="0" smtClean="0"/>
              <a:t>ELISA: </a:t>
            </a:r>
            <a:r>
              <a:rPr lang="fr-FR" sz="1400" dirty="0" smtClean="0"/>
              <a:t>Enzyme-</a:t>
            </a:r>
            <a:r>
              <a:rPr lang="fr-FR" sz="1400" dirty="0" err="1"/>
              <a:t>L</a:t>
            </a:r>
            <a:r>
              <a:rPr lang="fr-FR" sz="1400" dirty="0" err="1" smtClean="0"/>
              <a:t>inked</a:t>
            </a:r>
            <a:r>
              <a:rPr lang="fr-FR" sz="1400" dirty="0" smtClean="0"/>
              <a:t> </a:t>
            </a:r>
            <a:r>
              <a:rPr lang="fr-FR" sz="1400" dirty="0" err="1"/>
              <a:t>I</a:t>
            </a:r>
            <a:r>
              <a:rPr lang="fr-FR" sz="1400" dirty="0" err="1" smtClean="0"/>
              <a:t>mmunosorbent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ssay</a:t>
            </a:r>
            <a:r>
              <a:rPr lang="en-US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7388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416" y="188640"/>
            <a:ext cx="144016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ÉVOLUTION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83568" y="1484784"/>
            <a:ext cx="7632848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</a:rPr>
              <a:t>Évolution favorable dans la majorité des cas</a:t>
            </a: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Mais demeure imprévisible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smtClean="0"/>
              <a:t>Complications, parfois </a:t>
            </a:r>
            <a:r>
              <a:rPr lang="fr-FR" sz="2400" dirty="0" smtClean="0"/>
              <a:t>graves: </a:t>
            </a:r>
            <a:r>
              <a:rPr lang="fr-FR" sz="2400" dirty="0" smtClean="0"/>
              <a:t>surinfections bactériennes, SDRA, défaillance </a:t>
            </a:r>
            <a:r>
              <a:rPr lang="fr-FR" sz="2400" dirty="0" err="1" smtClean="0"/>
              <a:t>multiviscérale</a:t>
            </a:r>
            <a:r>
              <a:rPr lang="fr-FR" sz="2400" dirty="0" smtClean="0"/>
              <a:t>, Fibrose pulmonaire (?)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Plusieurs facteurs semblent intervenir dans le pronostic de la COVID-19: âge avancé, présence de comorbidité, prise d’AINS</a:t>
            </a:r>
          </a:p>
        </p:txBody>
      </p:sp>
    </p:spTree>
    <p:extLst>
      <p:ext uri="{BB962C8B-B14F-4D97-AF65-F5344CB8AC3E}">
        <p14:creationId xmlns:p14="http://schemas.microsoft.com/office/powerpoint/2010/main" val="2765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OBJECTIFS DU COURS</a:t>
            </a:r>
            <a:endParaRPr lang="fr-FR" sz="32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88892" y="2132856"/>
            <a:ext cx="8219256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400" dirty="0" smtClean="0"/>
              <a:t>Connaitre l’épidémiologie de la COVID-19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Décrire la pathogénie de la maladie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Établir un diagnostic de présomption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Poser le diagnostic de certitude 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Connaitre l’évolution et les complications 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Citer les principaux traitements 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Connaitre les modalités thérapeutiques appliquées en Algérie</a:t>
            </a:r>
          </a:p>
          <a:p>
            <a:pPr>
              <a:spcBef>
                <a:spcPts val="1200"/>
              </a:spcBef>
            </a:pP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2411760" y="1268759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/>
              <a:t>L’étudiant doit être capable de …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95472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9674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1331640" y="4869159"/>
            <a:ext cx="3888432" cy="50405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716016" y="5373215"/>
            <a:ext cx="3168352" cy="5040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6640" y="490109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Phase virologique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540515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Phase inflammatoire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1780" y="6287254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Huang C et al. The Lancet. 2020:4975067 (</a:t>
            </a:r>
            <a:r>
              <a:rPr lang="en-US" dirty="0" err="1" smtClean="0"/>
              <a:t>revu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 rot="16200000">
            <a:off x="6327340" y="170784"/>
            <a:ext cx="305743" cy="2232248"/>
          </a:xfrm>
          <a:prstGeom prst="leftBrace">
            <a:avLst>
              <a:gd name="adj1" fmla="val 8333"/>
              <a:gd name="adj2" fmla="val 482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51902" y="764704"/>
            <a:ext cx="405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ggravation (</a:t>
            </a:r>
            <a:r>
              <a:rPr lang="en-US" b="1" dirty="0" err="1" smtClean="0">
                <a:solidFill>
                  <a:srgbClr val="0070C0"/>
                </a:solidFill>
              </a:rPr>
              <a:t>formes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modérée</a:t>
            </a:r>
            <a:r>
              <a:rPr lang="en-US" b="1" dirty="0" smtClean="0">
                <a:solidFill>
                  <a:srgbClr val="0070C0"/>
                </a:solidFill>
              </a:rPr>
              <a:t> à critique)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63427"/>
            <a:ext cx="5600700" cy="499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188640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TRAITEMENT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5172" y="1066726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PRÉVENTION </a:t>
            </a:r>
            <a:r>
              <a:rPr lang="fr-FR" sz="3200" b="1" dirty="0" smtClean="0">
                <a:solidFill>
                  <a:srgbClr val="FF0000"/>
                </a:solidFill>
              </a:rPr>
              <a:t>+++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50" y="1080716"/>
            <a:ext cx="517661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5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48680"/>
            <a:ext cx="7048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75856" y="51660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CONFINEMENT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MOYENS THÉRAPEUTIQUES SPÉCIFIQUES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420888"/>
            <a:ext cx="821925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u="sng" dirty="0" smtClean="0">
                <a:solidFill>
                  <a:srgbClr val="0070C0"/>
                </a:solidFill>
              </a:rPr>
              <a:t>Traitements antiviraux</a:t>
            </a:r>
            <a:r>
              <a:rPr lang="fr-FR" sz="2200" dirty="0" smtClean="0"/>
              <a:t>: différents médicaments utilisés mais l’évaluation de leur efficacité clinique reste nécessaire. </a:t>
            </a:r>
          </a:p>
          <a:p>
            <a:pPr marL="0" indent="0">
              <a:buNone/>
            </a:pPr>
            <a:r>
              <a:rPr lang="fr-FR" sz="2200" dirty="0" smtClean="0"/>
              <a:t>      - </a:t>
            </a:r>
            <a:r>
              <a:rPr lang="fr-FR" sz="2200" dirty="0" smtClean="0">
                <a:solidFill>
                  <a:srgbClr val="0070C0"/>
                </a:solidFill>
              </a:rPr>
              <a:t>Interféron Alpha (</a:t>
            </a:r>
            <a:r>
              <a:rPr lang="fr-FR" sz="2200" dirty="0">
                <a:solidFill>
                  <a:srgbClr val="0070C0"/>
                </a:solidFill>
              </a:rPr>
              <a:t>INF </a:t>
            </a:r>
            <a:r>
              <a:rPr lang="fr-FR" sz="2200" dirty="0" smtClean="0">
                <a:solidFill>
                  <a:srgbClr val="0070C0"/>
                </a:solidFill>
              </a:rPr>
              <a:t>α)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</a:t>
            </a:r>
            <a:r>
              <a:rPr lang="fr-FR" sz="2200" dirty="0" err="1" smtClean="0">
                <a:solidFill>
                  <a:srgbClr val="0070C0"/>
                </a:solidFill>
              </a:rPr>
              <a:t>Liponavir</a:t>
            </a:r>
            <a:r>
              <a:rPr lang="fr-FR" sz="2200" dirty="0" smtClean="0">
                <a:solidFill>
                  <a:srgbClr val="0070C0"/>
                </a:solidFill>
              </a:rPr>
              <a:t>/</a:t>
            </a:r>
            <a:r>
              <a:rPr lang="fr-FR" sz="2200" dirty="0" err="1" smtClean="0">
                <a:solidFill>
                  <a:srgbClr val="0070C0"/>
                </a:solidFill>
              </a:rPr>
              <a:t>Ritonavir</a:t>
            </a:r>
            <a:r>
              <a:rPr lang="fr-FR" sz="2200" dirty="0" smtClean="0">
                <a:solidFill>
                  <a:srgbClr val="0070C0"/>
                </a:solidFill>
              </a:rPr>
              <a:t> (</a:t>
            </a:r>
            <a:r>
              <a:rPr lang="fr-FR" sz="2200" dirty="0" err="1" smtClean="0">
                <a:solidFill>
                  <a:srgbClr val="0070C0"/>
                </a:solidFill>
              </a:rPr>
              <a:t>Kaletra</a:t>
            </a:r>
            <a:r>
              <a:rPr lang="fr-FR" sz="2200" dirty="0" smtClean="0">
                <a:solidFill>
                  <a:srgbClr val="0070C0"/>
                </a:solidFill>
              </a:rPr>
              <a:t>)</a:t>
            </a:r>
            <a:r>
              <a:rPr lang="fr-FR" sz="2200" dirty="0" smtClean="0"/>
              <a:t>: utilisé comme </a:t>
            </a:r>
            <a:r>
              <a:rPr lang="fr-FR" sz="2200" dirty="0" err="1" smtClean="0"/>
              <a:t>anti-HIV</a:t>
            </a:r>
            <a:r>
              <a:rPr lang="fr-FR" sz="2200" dirty="0" smtClean="0"/>
              <a:t>.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</a:t>
            </a:r>
            <a:r>
              <a:rPr lang="fr-FR" sz="2200" dirty="0" smtClean="0">
                <a:solidFill>
                  <a:srgbClr val="0070C0"/>
                </a:solidFill>
              </a:rPr>
              <a:t>Chloroquine</a:t>
            </a:r>
            <a:r>
              <a:rPr lang="fr-FR" sz="2200" dirty="0" smtClean="0"/>
              <a:t>: largement utilisé dans le paludisme et certaines maladies auto-immunes.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</a:t>
            </a:r>
            <a:r>
              <a:rPr lang="fr-FR" sz="2200" dirty="0" err="1" smtClean="0">
                <a:solidFill>
                  <a:srgbClr val="0070C0"/>
                </a:solidFill>
              </a:rPr>
              <a:t>Arbidol</a:t>
            </a:r>
            <a:r>
              <a:rPr lang="fr-FR" sz="2200" dirty="0" smtClean="0">
                <a:solidFill>
                  <a:srgbClr val="0070C0"/>
                </a:solidFill>
              </a:rPr>
              <a:t> (</a:t>
            </a:r>
            <a:r>
              <a:rPr lang="fr-FR" sz="2200" dirty="0" err="1" smtClean="0">
                <a:solidFill>
                  <a:srgbClr val="0070C0"/>
                </a:solidFill>
              </a:rPr>
              <a:t>Umifenivir</a:t>
            </a:r>
            <a:r>
              <a:rPr lang="fr-FR" sz="2200" dirty="0" smtClean="0">
                <a:solidFill>
                  <a:srgbClr val="0070C0"/>
                </a:solidFill>
              </a:rPr>
              <a:t>)</a:t>
            </a:r>
            <a:r>
              <a:rPr lang="fr-FR" sz="2200" dirty="0" smtClean="0"/>
              <a:t>: </a:t>
            </a:r>
            <a:r>
              <a:rPr lang="fr-FR" sz="2200" dirty="0" err="1" smtClean="0"/>
              <a:t>utlisé</a:t>
            </a:r>
            <a:r>
              <a:rPr lang="fr-FR" sz="2200" dirty="0" smtClean="0"/>
              <a:t> comme anti-influenza notamment en Chine et en Russie.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- </a:t>
            </a:r>
            <a:r>
              <a:rPr lang="fr-FR" sz="2200" dirty="0" err="1" smtClean="0">
                <a:solidFill>
                  <a:srgbClr val="0070C0"/>
                </a:solidFill>
              </a:rPr>
              <a:t>Remdesivir</a:t>
            </a:r>
            <a:r>
              <a:rPr lang="fr-FR" sz="2200" dirty="0" smtClean="0"/>
              <a:t>: inhibe le SARS et le MERS in vivo et bloquerait l’infection par SARS-CoV-2 (surtout utilisé aux USA).</a:t>
            </a:r>
          </a:p>
          <a:p>
            <a:pPr marL="0" indent="0">
              <a:buNone/>
            </a:pPr>
            <a:r>
              <a:rPr lang="fr-FR" sz="2200" dirty="0" smtClean="0"/>
              <a:t> 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64804" y="1270751"/>
            <a:ext cx="662473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rgbClr val="FF0000"/>
                </a:solidFill>
              </a:rPr>
              <a:t>Nombreux, mais efficacité non démontrée à ce jour</a:t>
            </a:r>
          </a:p>
          <a:p>
            <a:r>
              <a:rPr lang="fr-FR" sz="2200" dirty="0" smtClean="0">
                <a:solidFill>
                  <a:srgbClr val="FF0000"/>
                </a:solidFill>
              </a:rPr>
              <a:t>Beaucoup d’essais cliniques en cours </a:t>
            </a:r>
          </a:p>
        </p:txBody>
      </p:sp>
    </p:spTree>
    <p:extLst>
      <p:ext uri="{BB962C8B-B14F-4D97-AF65-F5344CB8AC3E}">
        <p14:creationId xmlns:p14="http://schemas.microsoft.com/office/powerpoint/2010/main" val="336138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556792"/>
            <a:ext cx="8219256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u="sng" dirty="0" smtClean="0">
                <a:solidFill>
                  <a:srgbClr val="0070C0"/>
                </a:solidFill>
              </a:rPr>
              <a:t>Convalescent Plasma </a:t>
            </a:r>
            <a:r>
              <a:rPr lang="fr-FR" sz="2200" b="1" u="sng" dirty="0" err="1" smtClean="0">
                <a:solidFill>
                  <a:srgbClr val="0070C0"/>
                </a:solidFill>
              </a:rPr>
              <a:t>Therapy</a:t>
            </a:r>
            <a:r>
              <a:rPr lang="fr-FR" sz="2200" b="1" u="sng" dirty="0" smtClean="0">
                <a:solidFill>
                  <a:srgbClr val="0070C0"/>
                </a:solidFill>
              </a:rPr>
              <a:t> (CPT)</a:t>
            </a:r>
            <a:r>
              <a:rPr lang="fr-FR" sz="2200" dirty="0" smtClean="0"/>
              <a:t>: administration aux patients COVID-19 d’anticorps antiviraux provenant du plasma de sujets convalescents.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852936"/>
            <a:ext cx="821925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u="sng" dirty="0" smtClean="0">
                <a:solidFill>
                  <a:srgbClr val="0070C0"/>
                </a:solidFill>
              </a:rPr>
              <a:t>Anticorps </a:t>
            </a:r>
            <a:r>
              <a:rPr lang="fr-FR" sz="2200" b="1" u="sng" dirty="0" err="1" smtClean="0">
                <a:solidFill>
                  <a:srgbClr val="0070C0"/>
                </a:solidFill>
              </a:rPr>
              <a:t>monoiclonaux</a:t>
            </a:r>
            <a:r>
              <a:rPr lang="fr-FR" sz="2200" dirty="0" smtClean="0"/>
              <a:t>: des études ont identifié des anticorps monoclonaux qui ciblent la protéine S du virus.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MOYENS THÉRAPEUTIQUES SPÉCIFIQUES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476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r>
              <a:rPr lang="fr-FR" sz="1800" b="1" dirty="0" smtClean="0">
                <a:solidFill>
                  <a:srgbClr val="FF0000"/>
                </a:solidFill>
              </a:rPr>
              <a:t>*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066726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Définition des cas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796038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CAS SUSPECT</a:t>
            </a:r>
            <a:r>
              <a:rPr lang="fr-FR" sz="2000" dirty="0" smtClean="0"/>
              <a:t>: Toute personne présentant: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Des signes cliniques d’infection respiratoire aiguë basse quelque soit sa gravité avec une fièvre sans autres causes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 </a:t>
            </a:r>
            <a:r>
              <a:rPr lang="fr-FR" sz="2000" b="1" dirty="0" smtClean="0"/>
              <a:t>E T</a:t>
            </a:r>
            <a:r>
              <a:rPr lang="fr-FR" sz="20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ayant voyagé ou séjourné dans une région dont la transmission est active dans les 14 jours précédent la date de début des symptômes.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</a:t>
            </a:r>
            <a:r>
              <a:rPr lang="fr-FR" sz="2000" b="1" dirty="0" smtClean="0"/>
              <a:t>O U</a:t>
            </a:r>
            <a:r>
              <a:rPr lang="fr-FR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Toute personne présentant une infection respiratoire aiguë, quelque soit sa gravité, dans les 14 jours suivants l’une des expositions suivantes:</a:t>
            </a:r>
          </a:p>
          <a:p>
            <a:r>
              <a:rPr lang="fr-FR" sz="2000" dirty="0" smtClean="0"/>
              <a:t>- toute personne ayant eu un contact étroit* avec un cas confirmé de COVID-19 pendant que ce dernier était symptomatique;</a:t>
            </a:r>
          </a:p>
          <a:p>
            <a:r>
              <a:rPr lang="fr-FR" sz="2000" dirty="0" smtClean="0"/>
              <a:t>- Toute personne ayant travaillé ou séjourné dans un service hospitalier dans lequel un cas d’infection COVID-19 a été confirmé.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4860033" y="6307513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Notes et instructions du MSPRH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26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066726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Définition des cas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92786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CAS CONFIRMÉ </a:t>
            </a:r>
            <a:r>
              <a:rPr lang="fr-FR" sz="2000" dirty="0" smtClean="0"/>
              <a:t>: tout cas suspect avec un résultat virologique positif au COVID-19.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90391" y="279602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CAS EXCLU </a:t>
            </a:r>
            <a:r>
              <a:rPr lang="fr-FR" sz="2000" dirty="0" smtClean="0"/>
              <a:t>: Cas déclaré initialement « suspect » et qui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après enquête, ne répond pas aux critères de définition d’un cas « suspect 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qui a un résultat biologique négatif (absence d’infection au COVID-19)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4606096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Diagnostic virologique</a:t>
            </a:r>
            <a:r>
              <a:rPr lang="fr-FR" sz="2000" dirty="0" smtClean="0"/>
              <a:t>: seules les personnes symptomatiques « suspect » bénéficieront d’un prélèvement: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Personnes symptomatiques de retour d’une zone de circulation du virus;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Personnes symptomatiques contact d’un cas confirmé. 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7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00027" y="620688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75928" y="263691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0000"/>
                </a:solidFill>
              </a:rPr>
              <a:t>Tous les cas confirmés sont hospitalisés et traités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0391" y="407164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SERVICES DÉDIÉS</a:t>
            </a:r>
            <a:r>
              <a:rPr lang="fr-FR" sz="2200" dirty="0" smtClean="0"/>
              <a:t>: Maladies infectieuses (Référence), Pneumologie, Médecine interne, Réanimation médicale, … (si nécessaire)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8146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26876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Traitement spécifique</a:t>
            </a:r>
            <a:r>
              <a:rPr lang="fr-FR" sz="2200" dirty="0" smtClean="0"/>
              <a:t>: </a:t>
            </a:r>
            <a:r>
              <a:rPr lang="fr-FR" sz="2200" dirty="0" err="1" smtClean="0"/>
              <a:t>Hydroxycholoroquine</a:t>
            </a:r>
            <a:r>
              <a:rPr lang="fr-FR" sz="2200" dirty="0" smtClean="0"/>
              <a:t> + A </a:t>
            </a:r>
            <a:r>
              <a:rPr lang="fr-FR" sz="2200" dirty="0" err="1" smtClean="0"/>
              <a:t>zythromycine</a:t>
            </a:r>
            <a:r>
              <a:rPr lang="fr-FR" sz="2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sz="2200" dirty="0" smtClean="0"/>
              <a:t>Cas confirmés, quelque soit la sévérité.</a:t>
            </a:r>
          </a:p>
          <a:p>
            <a:pPr marL="285750" indent="-285750">
              <a:buFontTx/>
              <a:buChar char="-"/>
            </a:pPr>
            <a:r>
              <a:rPr lang="fr-FR" sz="2200" dirty="0" smtClean="0"/>
              <a:t>Si RT-PCR non disponible, les cas symptomatiques suspects avec images typiques de la COVID-19 au scanner thoracique. </a:t>
            </a:r>
            <a:endParaRPr lang="fr-FR" sz="2200" dirty="0"/>
          </a:p>
        </p:txBody>
      </p:sp>
      <p:sp>
        <p:nvSpPr>
          <p:cNvPr id="3" name="ZoneTexte 2"/>
          <p:cNvSpPr txBox="1"/>
          <p:nvPr/>
        </p:nvSpPr>
        <p:spPr>
          <a:xfrm>
            <a:off x="549896" y="414908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 smtClean="0">
                <a:solidFill>
                  <a:srgbClr val="0070C0"/>
                </a:solidFill>
              </a:rPr>
              <a:t>Hydroxycholoroquine</a:t>
            </a:r>
            <a:r>
              <a:rPr lang="fr-FR" sz="2200" b="1" dirty="0" smtClean="0"/>
              <a:t> </a:t>
            </a:r>
            <a:r>
              <a:rPr lang="fr-FR" sz="2200" dirty="0" smtClean="0"/>
              <a:t>200 mg:  1 </a:t>
            </a:r>
            <a:r>
              <a:rPr lang="fr-FR" sz="2200" dirty="0" err="1" smtClean="0"/>
              <a:t>cp</a:t>
            </a:r>
            <a:r>
              <a:rPr lang="fr-FR" sz="2200" dirty="0" smtClean="0"/>
              <a:t>  3 fois/jour  pendant 10 jour </a:t>
            </a:r>
          </a:p>
          <a:p>
            <a:r>
              <a:rPr lang="fr-FR" sz="2200" b="1" dirty="0" err="1" smtClean="0">
                <a:solidFill>
                  <a:srgbClr val="0070C0"/>
                </a:solidFill>
              </a:rPr>
              <a:t>Azythromycine</a:t>
            </a:r>
            <a:r>
              <a:rPr lang="fr-FR" sz="2200" dirty="0" smtClean="0"/>
              <a:t> 250 mg: 2 </a:t>
            </a:r>
            <a:r>
              <a:rPr lang="fr-FR" sz="2200" dirty="0" err="1" smtClean="0"/>
              <a:t>cp</a:t>
            </a:r>
            <a:r>
              <a:rPr lang="fr-FR" sz="2200" dirty="0" smtClean="0"/>
              <a:t>/jour le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jour, puis 1 </a:t>
            </a:r>
            <a:r>
              <a:rPr lang="fr-FR" sz="2200" dirty="0" err="1" smtClean="0"/>
              <a:t>cp</a:t>
            </a:r>
            <a:r>
              <a:rPr lang="fr-FR" sz="2200" dirty="0" smtClean="0"/>
              <a:t>/jour les 4 jours suivants.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489" y="544522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Traitement alternatif: </a:t>
            </a:r>
          </a:p>
          <a:p>
            <a:r>
              <a:rPr lang="fr-FR" sz="2200" dirty="0" err="1" smtClean="0"/>
              <a:t>Lopinavir</a:t>
            </a:r>
            <a:r>
              <a:rPr lang="fr-FR" sz="2200" dirty="0" smtClean="0"/>
              <a:t>/</a:t>
            </a:r>
            <a:r>
              <a:rPr lang="fr-FR" sz="2200" dirty="0" err="1" smtClean="0"/>
              <a:t>Ritonavir</a:t>
            </a:r>
            <a:r>
              <a:rPr lang="fr-FR" sz="2200" dirty="0" smtClean="0"/>
              <a:t> (</a:t>
            </a:r>
            <a:r>
              <a:rPr lang="fr-FR" sz="2200" dirty="0" err="1" smtClean="0"/>
              <a:t>cp</a:t>
            </a:r>
            <a:r>
              <a:rPr lang="fr-FR" sz="2200" dirty="0" smtClean="0"/>
              <a:t> 200/50 mg): 2cp  2 fois/jour  pendant 5 à 7 jours.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568" y="2852936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Prescrit en milieu hospitalier, en l’absence de CI et après avoir réalisé un ECG, ionogramme fonctions réale et hépatique, conduit  sous surveillance médicale.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9129" y="1531523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Corticothérapie de courte durée</a:t>
            </a:r>
            <a:r>
              <a:rPr lang="fr-FR" sz="2200" dirty="0" smtClean="0"/>
              <a:t>: critères de prescription:</a:t>
            </a:r>
          </a:p>
          <a:p>
            <a:pPr marL="285750" indent="-285750">
              <a:buFontTx/>
              <a:buChar char="-"/>
            </a:pPr>
            <a:r>
              <a:rPr lang="fr-FR" sz="2200" dirty="0"/>
              <a:t>cliniques: apparition de la dyspnée avec FR ≥ 30 c/mn;</a:t>
            </a:r>
          </a:p>
          <a:p>
            <a:pPr marL="285750" indent="-285750">
              <a:buFontTx/>
              <a:buChar char="-"/>
            </a:pPr>
            <a:r>
              <a:rPr lang="fr-FR" sz="2200" dirty="0" err="1"/>
              <a:t>oxymétriques</a:t>
            </a:r>
            <a:r>
              <a:rPr lang="fr-FR" sz="2200" dirty="0"/>
              <a:t>: SpO2 ≤ 90% sous 6 L/mn d’oxygène par voie nasale;</a:t>
            </a:r>
          </a:p>
          <a:p>
            <a:pPr marL="285750" indent="-285750">
              <a:buFontTx/>
              <a:buChar char="-"/>
            </a:pPr>
            <a:r>
              <a:rPr lang="fr-FR" sz="2200" dirty="0"/>
              <a:t>biologiques: CRP &gt; 10 mg/l;</a:t>
            </a:r>
          </a:p>
          <a:p>
            <a:pPr marL="285750" indent="-285750">
              <a:buFontTx/>
              <a:buChar char="-"/>
            </a:pPr>
            <a:r>
              <a:rPr lang="fr-FR" sz="2200" dirty="0"/>
              <a:t>radiologiques: </a:t>
            </a:r>
          </a:p>
          <a:p>
            <a:r>
              <a:rPr lang="fr-FR" sz="2200" dirty="0"/>
              <a:t>. </a:t>
            </a:r>
            <a:r>
              <a:rPr lang="fr-FR" sz="2200" dirty="0" smtClean="0"/>
              <a:t>Aggravation des lésions radiologiques. 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4318064"/>
            <a:ext cx="7776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Anticoagulants</a:t>
            </a:r>
            <a:r>
              <a:rPr lang="fr-FR" sz="2200" dirty="0" smtClean="0"/>
              <a:t>: critères de prescription:</a:t>
            </a:r>
          </a:p>
          <a:p>
            <a:pPr marL="285750" indent="-285750">
              <a:buFontTx/>
              <a:buChar char="-"/>
            </a:pPr>
            <a:r>
              <a:rPr lang="fr-FR" sz="2200" dirty="0"/>
              <a:t>Patients hospitalisés, en stade modéré, avec présence d’un foyer pulmonaire peu étendu (ou limité) ou qui a évolué vers ce </a:t>
            </a:r>
            <a:r>
              <a:rPr lang="fr-FR" sz="2200" dirty="0" smtClean="0"/>
              <a:t>stade.</a:t>
            </a:r>
          </a:p>
          <a:p>
            <a:r>
              <a:rPr lang="fr-FR" sz="2200" dirty="0"/>
              <a:t>Héparine à bas poids moléculaire (HBPM) à doses iso-coagulantes le plus précocement possible</a:t>
            </a: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4344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PLAN </a:t>
            </a:r>
            <a:endParaRPr lang="fr-FR" sz="32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196752"/>
            <a:ext cx="8219256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Généralités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Étiologie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Pathogénie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Épidémiologie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Clinique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Tests diagnostiques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Évolution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Traitement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smtClean="0"/>
              <a:t>Modalités thérapeutiques en Algérie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fr-FR" sz="2400" dirty="0" smtClean="0"/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43725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264831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Mesures de protection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91683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Pour le cas suspect</a:t>
            </a:r>
            <a:r>
              <a:rPr lang="fr-FR" sz="2000" dirty="0" smtClean="0"/>
              <a:t>: lui remettre un masque chirurgical </a:t>
            </a:r>
            <a:r>
              <a:rPr lang="fr-FR" sz="2000" dirty="0" err="1" smtClean="0"/>
              <a:t>ey</a:t>
            </a:r>
            <a:r>
              <a:rPr lang="fr-FR" sz="2000" dirty="0" smtClean="0"/>
              <a:t> une solution </a:t>
            </a:r>
            <a:r>
              <a:rPr lang="fr-FR" sz="2000" dirty="0" err="1" smtClean="0"/>
              <a:t>hydroalcoolique</a:t>
            </a:r>
            <a:r>
              <a:rPr lang="fr-FR" sz="2000" dirty="0" smtClean="0"/>
              <a:t>, et l’informer sur la nécessité du respect des mesures d’hygiène et de sécurité.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996952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Pour les soignants</a:t>
            </a:r>
            <a:r>
              <a:rPr lang="fr-FR" sz="2000" dirty="0" smtClean="0"/>
              <a:t>: précautions standards + complémentaires (air et contact):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Lavages des mains avec la solution </a:t>
            </a:r>
            <a:r>
              <a:rPr lang="fr-FR" sz="2000" dirty="0" err="1" smtClean="0"/>
              <a:t>hydroalccolique</a:t>
            </a: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 d’un masque de protection respiratoire FFP2 en vérifiant l’étanchéité au visage avant d’entrer dans la chambre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 d’une sur-blouse à usage unique à manches longues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 systématique de lunettes de protection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 d’une charlotte ou calot couvrant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 de gants en cas de risque de contact avec du sang ou </a:t>
            </a:r>
            <a:r>
              <a:rPr lang="fr-FR" sz="2000" dirty="0" err="1" smtClean="0"/>
              <a:t>edu</a:t>
            </a:r>
            <a:r>
              <a:rPr lang="fr-FR" sz="2000" dirty="0" smtClean="0"/>
              <a:t> liquide biologique.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24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9313" y="40466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MODALITÉS DE PRISE EN CHARGE EN ALGÉRIE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264831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Critères de guérison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71358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premier</a:t>
            </a:r>
            <a:r>
              <a:rPr lang="fr-FR" dirty="0" smtClean="0"/>
              <a:t> prélèvement de contrôle virologique doit être fait </a:t>
            </a:r>
            <a:r>
              <a:rPr lang="fr-FR" b="1" dirty="0" smtClean="0"/>
              <a:t>48h</a:t>
            </a:r>
            <a:r>
              <a:rPr lang="fr-FR" dirty="0" smtClean="0"/>
              <a:t> après l’</a:t>
            </a:r>
            <a:r>
              <a:rPr lang="fr-FR" dirty="0" err="1" smtClean="0"/>
              <a:t>apyréxie</a:t>
            </a:r>
            <a:r>
              <a:rPr lang="fr-FR" dirty="0" smtClean="0"/>
              <a:t> si le patient est </a:t>
            </a:r>
            <a:r>
              <a:rPr lang="fr-FR" u="sng" dirty="0" smtClean="0"/>
              <a:t>symptomatique</a:t>
            </a:r>
            <a:r>
              <a:rPr lang="fr-FR" dirty="0" smtClean="0"/>
              <a:t>, et </a:t>
            </a:r>
            <a:r>
              <a:rPr lang="fr-FR" b="1" dirty="0" smtClean="0"/>
              <a:t>1 semaine </a:t>
            </a:r>
            <a:r>
              <a:rPr lang="fr-FR" dirty="0" smtClean="0"/>
              <a:t>après confirmation virologique si le patient est </a:t>
            </a:r>
            <a:r>
              <a:rPr lang="fr-FR" u="sng" dirty="0" smtClean="0"/>
              <a:t>asymptomatique</a:t>
            </a:r>
            <a:r>
              <a:rPr lang="fr-FR" dirty="0" smtClean="0"/>
              <a:t>.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09246"/>
              </p:ext>
            </p:extLst>
          </p:nvPr>
        </p:nvGraphicFramePr>
        <p:xfrm>
          <a:off x="1451992" y="3090128"/>
          <a:ext cx="6096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situation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situation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 prélèvement 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négatif</a:t>
                      </a:r>
                      <a:r>
                        <a:rPr lang="fr-FR" dirty="0" smtClean="0"/>
                        <a:t>: le refaire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24h</a:t>
                      </a:r>
                      <a:r>
                        <a:rPr lang="fr-FR" dirty="0" smtClean="0"/>
                        <a:t> après.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 ce 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prélèvement est 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négatif</a:t>
                      </a:r>
                      <a:r>
                        <a:rPr lang="fr-FR" dirty="0" smtClean="0"/>
                        <a:t>: la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guérison</a:t>
                      </a:r>
                      <a:r>
                        <a:rPr lang="fr-FR" dirty="0" smtClean="0"/>
                        <a:t> est déclarée et l’isolement peut être levé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 prélèvement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positif</a:t>
                      </a:r>
                      <a:r>
                        <a:rPr lang="fr-FR" baseline="0" dirty="0" smtClean="0"/>
                        <a:t>: le refaire tous les </a:t>
                      </a:r>
                      <a:r>
                        <a:rPr lang="fr-FR" b="1" baseline="0" dirty="0" smtClean="0"/>
                        <a:t>3 jours </a:t>
                      </a:r>
                      <a:r>
                        <a:rPr lang="fr-FR" baseline="0" dirty="0" smtClean="0"/>
                        <a:t>jusqu’à sa négativité.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Dès que le prélèvement est 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négatif</a:t>
                      </a:r>
                      <a:r>
                        <a:rPr lang="fr-FR" baseline="0" dirty="0" smtClean="0"/>
                        <a:t>, le refaire </a:t>
                      </a:r>
                      <a:r>
                        <a:rPr lang="fr-FR" b="1" baseline="0" dirty="0" smtClean="0"/>
                        <a:t>24h</a:t>
                      </a:r>
                      <a:r>
                        <a:rPr lang="fr-FR" baseline="0" dirty="0" smtClean="0"/>
                        <a:t> après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Si ce dernier est </a:t>
                      </a:r>
                      <a:r>
                        <a:rPr lang="fr-FR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négatif</a:t>
                      </a:r>
                      <a:r>
                        <a:rPr lang="fr-FR" baseline="0" dirty="0" smtClean="0"/>
                        <a:t>: la </a:t>
                      </a:r>
                      <a:r>
                        <a:rPr lang="fr-FR" b="1" baseline="0" dirty="0" smtClean="0"/>
                        <a:t>guérison</a:t>
                      </a:r>
                      <a:r>
                        <a:rPr lang="fr-FR" baseline="0" dirty="0" smtClean="0"/>
                        <a:t> est déclarée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3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34763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C O N C L U S I O 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83568" y="1268760"/>
            <a:ext cx="7632848" cy="51845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 smtClean="0"/>
              <a:t>COVID-19: maladie virale, sévissant par pandémie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Elle s’exprime principalement par une symptomatologie respiratoire non spécifique, variable (dont le tableau de pneumonie)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Son diagnostic positif repose sur un test de détection virale (RT-PCR)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Évolution imprévisible, avec complications notamment chez certaines personnes à risque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Le traitement est essentiellement préventif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1069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2409" y="134076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/>
              <a:t>Pour en savoir plus…</a:t>
            </a:r>
            <a:endParaRPr lang="fr-FR" sz="2800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53952" y="2278329"/>
            <a:ext cx="676875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 smtClean="0"/>
              <a:t>Énormément de publications en langue anglaise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Site OMS: </a:t>
            </a:r>
            <a:r>
              <a:rPr lang="fr-FR" sz="2400" dirty="0" smtClean="0">
                <a:hlinkClick r:id="rId2"/>
              </a:rPr>
              <a:t>www.who.int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Site du MSPRH 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6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GENERALITES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4576"/>
          </a:xfrm>
        </p:spPr>
        <p:txBody>
          <a:bodyPr>
            <a:noAutofit/>
          </a:bodyPr>
          <a:lstStyle/>
          <a:p>
            <a:r>
              <a:rPr lang="fr-FR" sz="2400" dirty="0" smtClean="0"/>
              <a:t>COVID-19: infection virale émergente, très contagieuse, à tropisme respiratoire, dû à un </a:t>
            </a:r>
            <a:r>
              <a:rPr lang="fr-FR" sz="2400" dirty="0" err="1" smtClean="0"/>
              <a:t>Bêtacoronavirus</a:t>
            </a:r>
            <a:r>
              <a:rPr lang="fr-FR" sz="2400" dirty="0" smtClean="0"/>
              <a:t> nommé SARS-CoV-2</a:t>
            </a:r>
          </a:p>
          <a:p>
            <a:r>
              <a:rPr lang="fr-FR" sz="2400" dirty="0" smtClean="0"/>
              <a:t>Véritable pandémie, apparue fin 2019</a:t>
            </a:r>
          </a:p>
          <a:p>
            <a:r>
              <a:rPr lang="fr-FR" sz="2400" dirty="0" smtClean="0"/>
              <a:t>Polymorphisme clinique: formes asymptomatiques (+++) – Symptômes non spécifiques, sans gravité (+++) – Pneumonies atypiques – SDRA, SDMV</a:t>
            </a:r>
          </a:p>
          <a:p>
            <a:r>
              <a:rPr lang="fr-FR" sz="2400" dirty="0" smtClean="0"/>
              <a:t>Diagnostic de certitude: tests biologiques d’identification virale  </a:t>
            </a:r>
          </a:p>
          <a:p>
            <a:r>
              <a:rPr lang="fr-FR" sz="2400" dirty="0" smtClean="0"/>
              <a:t>Évolution imprévisible: Guérison </a:t>
            </a:r>
            <a:r>
              <a:rPr lang="fr-FR" sz="2400" dirty="0" smtClean="0">
                <a:sym typeface="Wingdings" panose="05000000000000000000" pitchFamily="2" charset="2"/>
              </a:rPr>
              <a:t> Décès</a:t>
            </a:r>
            <a:endParaRPr lang="fr-FR" sz="2400" dirty="0" smtClean="0"/>
          </a:p>
          <a:p>
            <a:r>
              <a:rPr lang="fr-FR" sz="2400" dirty="0" smtClean="0"/>
              <a:t>Prévention: le seul traitement consensuel </a:t>
            </a:r>
          </a:p>
          <a:p>
            <a:r>
              <a:rPr lang="fr-FR" sz="2400" dirty="0" smtClean="0"/>
              <a:t>Pas de vaccin, ni de traitement spécifique à ce jour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952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ETIOLOGIE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196753"/>
            <a:ext cx="8219256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7 </a:t>
            </a:r>
            <a:r>
              <a:rPr lang="fr-FR" sz="2200" dirty="0" err="1" smtClean="0">
                <a:solidFill>
                  <a:srgbClr val="FF0000"/>
                </a:solidFill>
              </a:rPr>
              <a:t>Bêtacoronavirus</a:t>
            </a:r>
            <a:r>
              <a:rPr lang="fr-FR" sz="2200" dirty="0" smtClean="0"/>
              <a:t> connus infectent l’Homme: 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     - 4 classiques </a:t>
            </a:r>
          </a:p>
          <a:p>
            <a:pPr marL="0" indent="0">
              <a:buNone/>
            </a:pP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smtClean="0">
                <a:sym typeface="Wingdings" pitchFamily="2" charset="2"/>
              </a:rPr>
              <a:t>                    </a:t>
            </a:r>
            <a:r>
              <a:rPr lang="fr-FR" sz="2200" dirty="0" smtClean="0"/>
              <a:t>infections banales des VAS (rhume), peu préoccupant </a:t>
            </a:r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     - 3 émergents: SARS-</a:t>
            </a:r>
            <a:r>
              <a:rPr lang="fr-FR" sz="2200" dirty="0" err="1" smtClean="0"/>
              <a:t>CoV</a:t>
            </a:r>
            <a:r>
              <a:rPr lang="fr-FR" sz="2200" dirty="0" smtClean="0"/>
              <a:t>, MERS-</a:t>
            </a:r>
            <a:r>
              <a:rPr lang="fr-FR" sz="2200" dirty="0" err="1" smtClean="0"/>
              <a:t>CoV</a:t>
            </a:r>
            <a:r>
              <a:rPr lang="fr-FR" sz="2200" dirty="0" smtClean="0"/>
              <a:t>, SARS-CoV-2 </a:t>
            </a:r>
          </a:p>
          <a:p>
            <a:pPr marL="0" indent="0">
              <a:buNone/>
            </a:pP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smtClean="0">
                <a:sym typeface="Wingdings" pitchFamily="2" charset="2"/>
              </a:rPr>
              <a:t>                   pneumonies atypiques</a:t>
            </a:r>
            <a:r>
              <a:rPr lang="fr-FR" sz="22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888" y="4077072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4 </a:t>
            </a:r>
            <a:r>
              <a:rPr lang="fr-FR" sz="2200" dirty="0"/>
              <a:t>protéines </a:t>
            </a:r>
            <a:r>
              <a:rPr lang="fr-FR" sz="2200" dirty="0" smtClean="0"/>
              <a:t>de </a:t>
            </a:r>
            <a:r>
              <a:rPr lang="fr-FR" sz="2200" dirty="0"/>
              <a:t>surface: S (</a:t>
            </a:r>
            <a:r>
              <a:rPr lang="fr-FR" sz="2200" dirty="0" err="1"/>
              <a:t>spike</a:t>
            </a:r>
            <a:r>
              <a:rPr lang="fr-FR" sz="2200" dirty="0"/>
              <a:t>), E, M, N</a:t>
            </a:r>
          </a:p>
          <a:p>
            <a:r>
              <a:rPr lang="fr-FR" sz="2200" dirty="0"/>
              <a:t>La protéine S à la surface du virus lui donne l’aspect d’une couronne. </a:t>
            </a:r>
            <a:endParaRPr lang="fr-FR" sz="2200" dirty="0" smtClean="0"/>
          </a:p>
          <a:p>
            <a:r>
              <a:rPr lang="fr-FR" sz="2200" dirty="0" smtClean="0"/>
              <a:t>Elle </a:t>
            </a:r>
            <a:r>
              <a:rPr lang="fr-FR" sz="2200" dirty="0"/>
              <a:t>interagit avec des récepteurs cellulaires, </a:t>
            </a:r>
            <a:r>
              <a:rPr lang="fr-FR" sz="2200" dirty="0" smtClean="0"/>
              <a:t>(ACE2), </a:t>
            </a:r>
            <a:r>
              <a:rPr lang="fr-FR" sz="2200" dirty="0"/>
              <a:t>pour permettre la pénétration du virus.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456384" cy="241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484784"/>
            <a:ext cx="8219256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300" dirty="0" smtClean="0"/>
              <a:t>Après contamination, dans les voies aériennes hautes, la protéine S du SARS-CoV-2 se lie à l’ACE de la cellule épithéliale avec une affinité 10 à 20 fois plus élevée que celles du SARS-</a:t>
            </a:r>
            <a:r>
              <a:rPr lang="fr-FR" sz="2300" dirty="0" err="1" smtClean="0"/>
              <a:t>CoV</a:t>
            </a:r>
            <a:r>
              <a:rPr lang="fr-FR" sz="23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300" dirty="0">
                <a:sym typeface="Wingdings" pitchFamily="2" charset="2"/>
              </a:rPr>
              <a:t> </a:t>
            </a:r>
            <a:r>
              <a:rPr lang="fr-FR" sz="2300" dirty="0" smtClean="0">
                <a:sym typeface="Wingdings" pitchFamily="2" charset="2"/>
              </a:rPr>
              <a:t>              Transmission plus facile</a:t>
            </a:r>
            <a:endParaRPr lang="fr-FR" sz="2300" dirty="0" smtClean="0"/>
          </a:p>
          <a:p>
            <a:pPr>
              <a:lnSpc>
                <a:spcPct val="150000"/>
              </a:lnSpc>
            </a:pPr>
            <a:r>
              <a:rPr lang="fr-FR" sz="2300" dirty="0" smtClean="0"/>
              <a:t>A l’intérieur de la cellule, l’ARN du virus va utiliser le matériel nucléique de la cellule pour se répliquer et donner naissance aux virions</a:t>
            </a:r>
            <a:r>
              <a:rPr lang="fr-FR" sz="2300" dirty="0"/>
              <a:t> </a:t>
            </a:r>
            <a:endParaRPr lang="fr-FR" sz="23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300" dirty="0">
                <a:sym typeface="Wingdings" panose="05000000000000000000" pitchFamily="2" charset="2"/>
              </a:rPr>
              <a:t> </a:t>
            </a:r>
            <a:r>
              <a:rPr lang="fr-FR" sz="2300" dirty="0" smtClean="0">
                <a:sym typeface="Wingdings" panose="05000000000000000000" pitchFamily="2" charset="2"/>
              </a:rPr>
              <a:t>             Propagation de l’infection</a:t>
            </a:r>
            <a:endParaRPr lang="fr-FR" sz="23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PATHOGÉNIE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PATHOGÉNIE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340768"/>
            <a:ext cx="8219256" cy="525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fr-FR" sz="2200" dirty="0" smtClean="0"/>
              <a:t>A l’entrée des cellules épithéliales alvéolaires, le virus se réplique rapidement (</a:t>
            </a:r>
            <a:r>
              <a:rPr lang="fr-FR" sz="2200" b="1" dirty="0" smtClean="0">
                <a:solidFill>
                  <a:srgbClr val="0070C0"/>
                </a:solidFill>
              </a:rPr>
              <a:t>phase de réplication virale</a:t>
            </a:r>
            <a:r>
              <a:rPr lang="fr-FR" sz="2200" dirty="0" smtClean="0"/>
              <a:t>) et déclenche une réponse immunitaire avec production importante de cytokines pro-inflammatoires (</a:t>
            </a:r>
            <a:r>
              <a:rPr lang="fr-FR" sz="1800" i="1" dirty="0" smtClean="0"/>
              <a:t>tempête </a:t>
            </a:r>
            <a:r>
              <a:rPr lang="fr-FR" sz="1800" i="1" dirty="0" err="1" smtClean="0"/>
              <a:t>cytokinique</a:t>
            </a:r>
            <a:r>
              <a:rPr lang="fr-FR" sz="2200" dirty="0" smtClean="0"/>
              <a:t>) responsable de lésions tissulaires pulmonaires (</a:t>
            </a:r>
            <a:r>
              <a:rPr lang="fr-FR" sz="2200" b="1" dirty="0" smtClean="0">
                <a:solidFill>
                  <a:srgbClr val="0070C0"/>
                </a:solidFill>
              </a:rPr>
              <a:t>phase </a:t>
            </a:r>
            <a:r>
              <a:rPr lang="fr-FR" sz="2200" b="1" dirty="0" err="1" smtClean="0">
                <a:solidFill>
                  <a:srgbClr val="0070C0"/>
                </a:solidFill>
              </a:rPr>
              <a:t>cytokinique</a:t>
            </a:r>
            <a:r>
              <a:rPr lang="fr-FR" sz="2200" dirty="0" smtClean="0"/>
              <a:t>). Celles-ci peuvent engendrer un SDRA, SDMV. 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fr-FR" sz="2200" dirty="0" smtClean="0"/>
              <a:t>De plus, les lymphocytes T diminuent et leur fonction devient défaillante. 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fr-FR" sz="2200" dirty="0" smtClean="0"/>
              <a:t>SDRA, immunodépression et infections surajoutées: </a:t>
            </a:r>
          </a:p>
          <a:p>
            <a:pPr marL="0" indent="0">
              <a:lnSpc>
                <a:spcPts val="3200"/>
              </a:lnSpc>
              <a:spcBef>
                <a:spcPts val="1200"/>
              </a:spcBef>
              <a:buNone/>
            </a:pPr>
            <a:r>
              <a:rPr lang="fr-FR" sz="2200" dirty="0" smtClean="0">
                <a:sym typeface="Wingdings" pitchFamily="2" charset="2"/>
              </a:rPr>
              <a:t>       </a:t>
            </a:r>
            <a:r>
              <a:rPr lang="fr-FR" sz="2200" dirty="0" smtClean="0"/>
              <a:t> aggravation l’insuffisance respiratoire.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20086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ÉPIDÉMIOLOGIE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340768"/>
            <a:ext cx="8219256" cy="33843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Au 09.06.2020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Monde:  7.11.828 personnes infectées par SARS-CoV-2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            406.500 décédées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Algérie : 10.265 personnes infectées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            715 décédées</a:t>
            </a:r>
          </a:p>
        </p:txBody>
      </p:sp>
    </p:spTree>
    <p:extLst>
      <p:ext uri="{BB962C8B-B14F-4D97-AF65-F5344CB8AC3E}">
        <p14:creationId xmlns:p14="http://schemas.microsoft.com/office/powerpoint/2010/main" val="127219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052736"/>
            <a:ext cx="8219256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Réservoir du SARS-CoV-2: chauve-souris</a:t>
            </a:r>
          </a:p>
          <a:p>
            <a:r>
              <a:rPr lang="fr-FR" sz="2200" dirty="0" smtClean="0"/>
              <a:t>Hôte intermédiaire : pangolin</a:t>
            </a:r>
          </a:p>
          <a:p>
            <a:r>
              <a:rPr lang="fr-FR" sz="2200" dirty="0" smtClean="0"/>
              <a:t>Voies de transmission: interhumaine par </a:t>
            </a:r>
          </a:p>
          <a:p>
            <a:pPr marL="0" indent="0">
              <a:buNone/>
            </a:pPr>
            <a:r>
              <a:rPr lang="fr-FR" sz="2200" dirty="0" smtClean="0"/>
              <a:t>      - voie aérienne (gouttelettes respiratoires),  2h de survie dans l’air</a:t>
            </a:r>
          </a:p>
          <a:p>
            <a:pPr marL="0" indent="0">
              <a:buNone/>
            </a:pPr>
            <a:r>
              <a:rPr lang="fr-FR" sz="2200" dirty="0" smtClean="0"/>
              <a:t>      - le contact étroit direct ou indirect </a:t>
            </a:r>
            <a:r>
              <a:rPr lang="fr-FR" sz="1600" dirty="0" smtClean="0"/>
              <a:t>(muqueuses nasales, buccales, oculaires)</a:t>
            </a:r>
            <a:r>
              <a:rPr lang="fr-FR" sz="2200" dirty="0" smtClean="0"/>
              <a:t> </a:t>
            </a:r>
          </a:p>
          <a:p>
            <a:pPr marL="0" indent="0">
              <a:buNone/>
            </a:pPr>
            <a:r>
              <a:rPr lang="fr-FR" sz="2200" dirty="0" smtClean="0"/>
              <a:t>      - voie digestive (selles) non confirmée</a:t>
            </a:r>
          </a:p>
          <a:p>
            <a:pPr marL="0" indent="0">
              <a:buNone/>
            </a:pPr>
            <a:r>
              <a:rPr lang="fr-FR" sz="2200" dirty="0" smtClean="0"/>
              <a:t>      - voie maternelle (??) </a:t>
            </a:r>
            <a:r>
              <a:rPr lang="fr-FR" sz="1600" dirty="0" smtClean="0"/>
              <a:t>(verticale ou lait) </a:t>
            </a:r>
          </a:p>
          <a:p>
            <a:r>
              <a:rPr lang="fr-FR" sz="2200" dirty="0" smtClean="0"/>
              <a:t>Période d’incubation: 3 à 7 jours (extrêmes 2 à 14 jours), transmission possible. Symptômes vers le 11-12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jour</a:t>
            </a:r>
          </a:p>
          <a:p>
            <a:r>
              <a:rPr lang="fr-FR" sz="2200" dirty="0" smtClean="0"/>
              <a:t>Taux de reproduction de base (R0): transmissibilité du virus. Sa moyenne est à 3.28 (transmissibilité importante si &gt; 1)</a:t>
            </a:r>
          </a:p>
          <a:p>
            <a:r>
              <a:rPr lang="fr-FR" sz="2200" dirty="0" smtClean="0"/>
              <a:t>Le SARS-CoV-2 touche toute la population; les formes sévères sont l’apanage des sujets âgés et/ou porteurs de comorbidités, les femmes enceintes et les nouveau-nés.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ÉPIDÉMIOLOGIE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78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2020</Words>
  <Application>Microsoft Office PowerPoint</Application>
  <PresentationFormat>Affichage à l'écran (4:3)</PresentationFormat>
  <Paragraphs>273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Pneumonies de la maladie du Coronavirus 2019 (COVID-19)</vt:lpstr>
      <vt:lpstr>Présentation PowerPoint</vt:lpstr>
      <vt:lpstr>Présentation PowerPoint</vt:lpstr>
      <vt:lpstr>GENERALITES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maladie du Coronavirus 2019 (COVID-19)</dc:title>
  <dc:creator>User</dc:creator>
  <cp:lastModifiedBy>vtech</cp:lastModifiedBy>
  <cp:revision>80</cp:revision>
  <dcterms:created xsi:type="dcterms:W3CDTF">2020-06-08T07:39:56Z</dcterms:created>
  <dcterms:modified xsi:type="dcterms:W3CDTF">2020-06-10T08:08:37Z</dcterms:modified>
</cp:coreProperties>
</file>