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6" r:id="rId3"/>
    <p:sldId id="267" r:id="rId4"/>
    <p:sldId id="268" r:id="rId5"/>
    <p:sldId id="269" r:id="rId6"/>
    <p:sldId id="270" r:id="rId7"/>
    <p:sldId id="257" r:id="rId8"/>
    <p:sldId id="258" r:id="rId9"/>
    <p:sldId id="259" r:id="rId10"/>
    <p:sldId id="260" r:id="rId11"/>
    <p:sldId id="261" r:id="rId12"/>
    <p:sldId id="262" r:id="rId13"/>
    <p:sldId id="263" r:id="rId14"/>
    <p:sldId id="264" r:id="rId15"/>
    <p:sldId id="265"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291"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4A5E5F-45DE-4611-85D6-1E0C12DD73F7}" type="datetimeFigureOut">
              <a:rPr lang="fr-FR" smtClean="0"/>
              <a:t>07/06/2020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55E5D8-2961-4EDD-9765-85837EB90B41}"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99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Décrite pour la premier fois en 1886 par Pierre Marie, liée a une hypersécrétion de la GH, responsable d’un syndrome dysmorphique acquis prédominant au niveau de la face et des extrémités d’où son nom grec: akros: extremité, mega: grand</a:t>
            </a:r>
          </a:p>
          <a:p>
            <a:pPr eaLnBrk="1" hangingPunct="1">
              <a:spcBef>
                <a:spcPct val="0"/>
              </a:spcBef>
            </a:pPr>
            <a:r>
              <a:rPr lang="fr-FR" smtClean="0"/>
              <a:t>Pathologie rare, prévalence= 40-70 cas/million, incidence=3-4 cas/ million </a:t>
            </a:r>
          </a:p>
          <a:p>
            <a:pPr eaLnBrk="1" hangingPunct="1">
              <a:spcBef>
                <a:spcPct val="0"/>
              </a:spcBef>
            </a:pPr>
            <a:r>
              <a:rPr lang="fr-FR" smtClean="0"/>
              <a:t>Dg svt tardif (4-10 ans) </a:t>
            </a:r>
          </a:p>
          <a:p>
            <a:pPr eaLnBrk="1" hangingPunct="1">
              <a:spcBef>
                <a:spcPct val="0"/>
              </a:spcBef>
            </a:pPr>
            <a:endParaRPr lang="fr-FR" smtClean="0"/>
          </a:p>
          <a:p>
            <a:pPr eaLnBrk="1" hangingPunct="1">
              <a:spcBef>
                <a:spcPct val="0"/>
              </a:spcBef>
            </a:pPr>
            <a:endParaRPr lang="fr-FR" smtClean="0"/>
          </a:p>
        </p:txBody>
      </p:sp>
      <p:sp>
        <p:nvSpPr>
          <p:cNvPr id="3994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5A1EA0-03FA-47A6-ABAD-868E95F77E24}" type="slidenum">
              <a:rPr lang="fr-FR" smtClean="0"/>
              <a:pPr fontAlgn="base">
                <a:spcBef>
                  <a:spcPct val="0"/>
                </a:spcBef>
                <a:spcAft>
                  <a:spcPct val="0"/>
                </a:spcAft>
                <a:defRPr/>
              </a:pPr>
              <a:t>2</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0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Sueurs,surtout nocturnes, malodorantes, </a:t>
            </a:r>
          </a:p>
          <a:p>
            <a:pPr eaLnBrk="1" hangingPunct="1">
              <a:spcBef>
                <a:spcPct val="0"/>
              </a:spcBef>
            </a:pPr>
            <a:r>
              <a:rPr lang="fr-FR" smtClean="0"/>
              <a:t>Céphalées (que l'adénome hypophysaire en cause soit volumineux ou non), paresthésies des mains  voire authentique syndrome du canal carpien,douleurs articulaires peuvent conduire à consulter. </a:t>
            </a:r>
          </a:p>
          <a:p>
            <a:pPr eaLnBrk="1" hangingPunct="1">
              <a:spcBef>
                <a:spcPct val="0"/>
              </a:spcBef>
            </a:pPr>
            <a:r>
              <a:rPr lang="fr-FR" smtClean="0"/>
              <a:t>L'asthénie est fréquente, il existe parfois un syndrome dépressif. Une HTA est trouvée chez près d'un acromégale sur deux. Le patient (ou surtout son entourage!) se plaint  parfois d'un ronflement nocturne et l'interrogatoire de l'entourage amène parfois à évoquer un authentique  syndrome d'apnées du sommeil avec pauses respiratoires  nocturnes et endormissement diurne qu'il faut authentifier par une polysomnographie. </a:t>
            </a:r>
          </a:p>
          <a:p>
            <a:pPr eaLnBrk="1" hangingPunct="1">
              <a:spcBef>
                <a:spcPct val="0"/>
              </a:spcBef>
            </a:pPr>
            <a:endParaRPr lang="fr-FR" smtClean="0"/>
          </a:p>
        </p:txBody>
      </p:sp>
      <p:sp>
        <p:nvSpPr>
          <p:cNvPr id="409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A2A220-3942-447A-9A46-EB10F03C590A}" type="slidenum">
              <a:rPr lang="fr-FR" smtClean="0"/>
              <a:pPr fontAlgn="base">
                <a:spcBef>
                  <a:spcPct val="0"/>
                </a:spcBef>
                <a:spcAft>
                  <a:spcPct val="0"/>
                </a:spcAft>
                <a:defRPr/>
              </a:pPr>
              <a:t>3</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30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touche typiquement les grosses articulations: genoux, épaules, mains et poignets, et hanche. Les arthralgies sont de rythme mécanique mais aussi parfois inflammatoire. À la radio les interlignes articulaires sont élargis, on note la présence d'Ostéophytes exubérants, d'ossifications des insertions tendineuses.. </a:t>
            </a:r>
          </a:p>
          <a:p>
            <a:pPr eaLnBrk="1" hangingPunct="1">
              <a:spcBef>
                <a:spcPct val="0"/>
              </a:spcBef>
            </a:pPr>
            <a:r>
              <a:rPr lang="fr-FR" smtClean="0"/>
              <a:t>Le rhumatisme acromégalique touche surtout le rachis: Lombalgies de type  Mécanique le plus souvent avec, à la radio, la classique spondylose d'Erdheim (coulées ostéophytiques antérieures et latérales des corps vertébraux, aspect biconcave des vertèbres et concavité exagérée du mur vertébral postérieur. </a:t>
            </a:r>
          </a:p>
          <a:p>
            <a:pPr eaLnBrk="1" hangingPunct="1">
              <a:spcBef>
                <a:spcPct val="0"/>
              </a:spcBef>
            </a:pPr>
            <a:endParaRPr lang="fr-FR" smtClean="0"/>
          </a:p>
          <a:p>
            <a:pPr eaLnBrk="1" hangingPunct="1">
              <a:spcBef>
                <a:spcPct val="0"/>
              </a:spcBef>
            </a:pPr>
            <a:endParaRPr lang="fr-FR" smtClean="0"/>
          </a:p>
        </p:txBody>
      </p:sp>
      <p:sp>
        <p:nvSpPr>
          <p:cNvPr id="4301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859630-7346-4D45-AB46-8C6085943561}" type="slidenum">
              <a:rPr lang="fr-FR" smtClean="0"/>
              <a:pPr fontAlgn="base">
                <a:spcBef>
                  <a:spcPct val="0"/>
                </a:spcBef>
                <a:spcAft>
                  <a:spcPct val="0"/>
                </a:spcAft>
                <a:defRPr/>
              </a:pPr>
              <a:t>4</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403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b="1" u="sng" smtClean="0"/>
              <a:t>Metaboliques:</a:t>
            </a:r>
            <a:r>
              <a:rPr lang="fr-FR" smtClean="0"/>
              <a:t> Intolérance au glucose , DS</a:t>
            </a:r>
          </a:p>
          <a:p>
            <a:pPr eaLnBrk="1" hangingPunct="1">
              <a:spcBef>
                <a:spcPct val="0"/>
              </a:spcBef>
            </a:pPr>
            <a:endParaRPr lang="fr-FR" smtClean="0"/>
          </a:p>
          <a:p>
            <a:pPr eaLnBrk="1" hangingPunct="1">
              <a:spcBef>
                <a:spcPct val="0"/>
              </a:spcBef>
            </a:pPr>
            <a:r>
              <a:rPr lang="fr-FR" b="1" u="sng" smtClean="0"/>
              <a:t>Respiratoires</a:t>
            </a:r>
            <a:r>
              <a:rPr lang="fr-FR" smtClean="0"/>
              <a:t>: Apnee du sommeil, trouble de la ventilation par modification osseuse et du cartilage</a:t>
            </a:r>
          </a:p>
          <a:p>
            <a:pPr eaLnBrk="1" hangingPunct="1">
              <a:spcBef>
                <a:spcPct val="0"/>
              </a:spcBef>
            </a:pPr>
            <a:r>
              <a:rPr lang="fr-FR" b="1" u="sng" smtClean="0"/>
              <a:t>Risque de néoplasie</a:t>
            </a:r>
            <a:r>
              <a:rPr lang="fr-FR" smtClean="0"/>
              <a:t>: polype colique, goitre diffus ou nodulaire, peut être fonctionnel</a:t>
            </a:r>
          </a:p>
          <a:p>
            <a:pPr eaLnBrk="1" hangingPunct="1">
              <a:spcBef>
                <a:spcPct val="0"/>
              </a:spcBef>
            </a:pPr>
            <a:endParaRPr lang="fr-FR" smtClean="0"/>
          </a:p>
        </p:txBody>
      </p:sp>
      <p:sp>
        <p:nvSpPr>
          <p:cNvPr id="4506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78D5ED-50BD-47AD-9899-2FDE0C457033}" type="slidenum">
              <a:rPr lang="fr-FR" smtClean="0"/>
              <a:pPr fontAlgn="base">
                <a:spcBef>
                  <a:spcPct val="0"/>
                </a:spcBef>
                <a:spcAft>
                  <a:spcPct val="0"/>
                </a:spcAft>
                <a:defRPr/>
              </a:pPr>
              <a:t>5</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505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b="1" smtClean="0"/>
              <a:t>Signes osseux</a:t>
            </a:r>
            <a:r>
              <a:rPr lang="fr-FR" smtClean="0"/>
              <a:t>:</a:t>
            </a:r>
          </a:p>
          <a:p>
            <a:pPr eaLnBrk="1" hangingPunct="1">
              <a:spcBef>
                <a:spcPct val="0"/>
              </a:spcBef>
            </a:pPr>
            <a:r>
              <a:rPr lang="fr-FR" u="sng" smtClean="0"/>
              <a:t>Craniofacial</a:t>
            </a:r>
            <a:r>
              <a:rPr lang="fr-FR" smtClean="0"/>
              <a:t>: épaississement des maxillaires, séparation des dents, bosse frontale, malocclusion des mâchoires, hypertrophie de l’os nasal.</a:t>
            </a:r>
          </a:p>
          <a:p>
            <a:pPr eaLnBrk="1" hangingPunct="1">
              <a:spcBef>
                <a:spcPct val="0"/>
              </a:spcBef>
            </a:pPr>
            <a:r>
              <a:rPr lang="fr-FR" smtClean="0"/>
              <a:t>radio: épaississement de la voute crânienne, hyperostose frontale interne, saillie du tubercule de la selle (bec acromégalique), hypertrophie des sinus</a:t>
            </a:r>
          </a:p>
          <a:p>
            <a:pPr eaLnBrk="1" hangingPunct="1">
              <a:spcBef>
                <a:spcPct val="0"/>
              </a:spcBef>
            </a:pPr>
            <a:r>
              <a:rPr lang="fr-FR" u="sng" smtClean="0"/>
              <a:t>Extrémités:</a:t>
            </a:r>
            <a:r>
              <a:rPr lang="fr-FR" smtClean="0"/>
              <a:t> hypertrophie de la houppe des phalangette, augmentation du coussinet plantaire, épaississement des interlignes.</a:t>
            </a:r>
          </a:p>
          <a:p>
            <a:pPr eaLnBrk="1" hangingPunct="1">
              <a:spcBef>
                <a:spcPct val="0"/>
              </a:spcBef>
            </a:pPr>
            <a:r>
              <a:rPr lang="fr-FR" u="sng" smtClean="0"/>
              <a:t>Rachis</a:t>
            </a:r>
            <a:r>
              <a:rPr lang="fr-FR" smtClean="0"/>
              <a:t>: cyphose dorsale haute et hyperlordose compensatrice, élargissement des vertèbres, sailli du sternum, allongement des cotes.</a:t>
            </a:r>
          </a:p>
          <a:p>
            <a:pPr eaLnBrk="1" hangingPunct="1">
              <a:spcBef>
                <a:spcPct val="0"/>
              </a:spcBef>
            </a:pPr>
            <a:endParaRPr lang="fr-FR" smtClean="0"/>
          </a:p>
        </p:txBody>
      </p:sp>
      <p:sp>
        <p:nvSpPr>
          <p:cNvPr id="4403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CF094A-18A4-4686-9B51-BD790BFEEF0E}" type="slidenum">
              <a:rPr lang="fr-FR" smtClean="0"/>
              <a:pPr fontAlgn="base">
                <a:spcBef>
                  <a:spcPct val="0"/>
                </a:spcBef>
                <a:spcAft>
                  <a:spcPct val="0"/>
                </a:spcAft>
                <a:defRPr/>
              </a:pPr>
              <a:t>6</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23FFB23-F28D-4501-B800-816CC35998CF}" type="datetimeFigureOut">
              <a:rPr lang="fr-FR" smtClean="0"/>
              <a:t>07/06/2020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23FFB23-F28D-4501-B800-816CC35998CF}" type="datetimeFigureOut">
              <a:rPr lang="fr-FR" smtClean="0"/>
              <a:t>07/06/2020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23FFB23-F28D-4501-B800-816CC35998CF}" type="datetimeFigureOut">
              <a:rPr lang="fr-FR" smtClean="0"/>
              <a:t>07/06/2020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23FFB23-F28D-4501-B800-816CC35998CF}" type="datetimeFigureOut">
              <a:rPr lang="fr-FR" smtClean="0"/>
              <a:t>07/06/2020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23FFB23-F28D-4501-B800-816CC35998CF}" type="datetimeFigureOut">
              <a:rPr lang="fr-FR" smtClean="0"/>
              <a:t>07/06/2020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23FFB23-F28D-4501-B800-816CC35998CF}" type="datetimeFigureOut">
              <a:rPr lang="fr-FR" smtClean="0"/>
              <a:t>07/06/2020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23FFB23-F28D-4501-B800-816CC35998CF}" type="datetimeFigureOut">
              <a:rPr lang="fr-FR" smtClean="0"/>
              <a:t>07/06/2020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23FFB23-F28D-4501-B800-816CC35998CF}" type="datetimeFigureOut">
              <a:rPr lang="fr-FR" smtClean="0"/>
              <a:t>07/06/2020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23FFB23-F28D-4501-B800-816CC35998CF}" type="datetimeFigureOut">
              <a:rPr lang="fr-FR" smtClean="0"/>
              <a:t>07/06/2020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23FFB23-F28D-4501-B800-816CC35998CF}" type="datetimeFigureOut">
              <a:rPr lang="fr-FR" smtClean="0"/>
              <a:t>07/06/2020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23FFB23-F28D-4501-B800-816CC35998CF}" type="datetimeFigureOut">
              <a:rPr lang="fr-FR" smtClean="0"/>
              <a:t>07/06/2020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E38BC0-DCB1-4086-936A-3BEF0971536E}"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FFB23-F28D-4501-B800-816CC35998CF}" type="datetimeFigureOut">
              <a:rPr lang="fr-FR" smtClean="0"/>
              <a:t>07/06/2020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E38BC0-DCB1-4086-936A-3BEF0971536E}"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ACROMEGALIE</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288" y="188913"/>
            <a:ext cx="8229600" cy="1143000"/>
          </a:xfrm>
        </p:spPr>
        <p:txBody>
          <a:bodyPr>
            <a:normAutofit/>
          </a:bodyPr>
          <a:lstStyle/>
          <a:p>
            <a:pPr algn="ctr" eaLnBrk="1" fontAlgn="auto" hangingPunct="1">
              <a:spcAft>
                <a:spcPts val="0"/>
              </a:spcAft>
              <a:defRPr/>
            </a:pPr>
            <a:endParaRPr lang="fr-FR" sz="4400" b="1" dirty="0">
              <a:solidFill>
                <a:schemeClr val="tx2">
                  <a:lumMod val="10000"/>
                </a:schemeClr>
              </a:solidFill>
            </a:endParaRPr>
          </a:p>
        </p:txBody>
      </p:sp>
      <p:sp>
        <p:nvSpPr>
          <p:cNvPr id="3" name="Espace réservé du contenu 2"/>
          <p:cNvSpPr>
            <a:spLocks noGrp="1"/>
          </p:cNvSpPr>
          <p:nvPr>
            <p:ph idx="1"/>
          </p:nvPr>
        </p:nvSpPr>
        <p:spPr>
          <a:xfrm>
            <a:off x="250825" y="1412875"/>
            <a:ext cx="6408738" cy="5111750"/>
          </a:xfrm>
        </p:spPr>
        <p:txBody>
          <a:bodyPr>
            <a:normAutofit/>
          </a:bodyPr>
          <a:lstStyle/>
          <a:p>
            <a:pPr marL="274320" indent="-274320" eaLnBrk="1" fontAlgn="auto" hangingPunct="1">
              <a:spcAft>
                <a:spcPts val="0"/>
              </a:spcAft>
              <a:buClr>
                <a:schemeClr val="accent3"/>
              </a:buClr>
              <a:buFont typeface="Wingdings 2"/>
              <a:buNone/>
              <a:defRPr/>
            </a:pPr>
            <a:r>
              <a:rPr lang="fr-FR" sz="2800" dirty="0" smtClean="0">
                <a:latin typeface="+mj-lt"/>
              </a:rPr>
              <a:t>SYNDROME DYSMORPHIQUE ACROMEGALOIDE acquis</a:t>
            </a:r>
          </a:p>
          <a:p>
            <a:pPr marL="274320" indent="-274320" eaLnBrk="1" fontAlgn="auto" hangingPunct="1">
              <a:spcAft>
                <a:spcPts val="0"/>
              </a:spcAft>
              <a:buClr>
                <a:schemeClr val="accent3"/>
              </a:buClr>
              <a:buFont typeface="Wingdings 2"/>
              <a:buChar char=""/>
              <a:defRPr/>
            </a:pPr>
            <a:r>
              <a:rPr lang="fr-FR" sz="2800" dirty="0" smtClean="0">
                <a:latin typeface="+mj-lt"/>
              </a:rPr>
              <a:t> Extrémités  élargies, doigts boudinées, peau  </a:t>
            </a:r>
            <a:r>
              <a:rPr lang="fr-FR" sz="2800" dirty="0" err="1" smtClean="0">
                <a:latin typeface="+mj-lt"/>
              </a:rPr>
              <a:t>épaisse,grasse</a:t>
            </a:r>
            <a:r>
              <a:rPr lang="fr-FR" sz="2800" dirty="0" smtClean="0">
                <a:latin typeface="+mj-lt"/>
              </a:rPr>
              <a:t>, avec signe de la bague et changement de pointure de la chaussure</a:t>
            </a:r>
          </a:p>
          <a:p>
            <a:pPr marL="274320" indent="-274320" eaLnBrk="1" fontAlgn="auto" hangingPunct="1">
              <a:spcAft>
                <a:spcPts val="0"/>
              </a:spcAft>
              <a:buClr>
                <a:schemeClr val="accent3"/>
              </a:buClr>
              <a:buFont typeface="Wingdings 2"/>
              <a:buChar char=""/>
              <a:defRPr/>
            </a:pPr>
            <a:r>
              <a:rPr lang="fr-FR" sz="2800" dirty="0" smtClean="0">
                <a:latin typeface="+mj-lt"/>
              </a:rPr>
              <a:t>Visage caractéristique: nez épaté, pommettes saillantes, front bombé, lèvres épaisses, rides marquées, tendance au prognathisme.</a:t>
            </a:r>
          </a:p>
          <a:p>
            <a:pPr marL="274320" indent="-274320" eaLnBrk="1" fontAlgn="auto" hangingPunct="1">
              <a:spcAft>
                <a:spcPts val="0"/>
              </a:spcAft>
              <a:buClr>
                <a:schemeClr val="accent3"/>
              </a:buClr>
              <a:buFont typeface="Wingdings 2"/>
              <a:buChar char=""/>
              <a:defRPr/>
            </a:pPr>
            <a:endParaRPr lang="fr-FR" dirty="0" smtClean="0"/>
          </a:p>
          <a:p>
            <a:pPr marL="274320" indent="-274320" eaLnBrk="1" fontAlgn="auto" hangingPunct="1">
              <a:spcAft>
                <a:spcPts val="0"/>
              </a:spcAft>
              <a:buClr>
                <a:schemeClr val="accent3"/>
              </a:buClr>
              <a:buFont typeface="Wingdings 2"/>
              <a:buNone/>
              <a:defRPr/>
            </a:pPr>
            <a:endParaRPr lang="fr-FR" dirty="0"/>
          </a:p>
        </p:txBody>
      </p:sp>
      <p:pic>
        <p:nvPicPr>
          <p:cNvPr id="16388" name="Picture 2"/>
          <p:cNvPicPr>
            <a:picLocks noChangeAspect="1" noChangeArrowheads="1"/>
          </p:cNvPicPr>
          <p:nvPr/>
        </p:nvPicPr>
        <p:blipFill>
          <a:blip r:embed="rId3" cstate="print"/>
          <a:srcRect/>
          <a:stretch>
            <a:fillRect/>
          </a:stretch>
        </p:blipFill>
        <p:spPr bwMode="auto">
          <a:xfrm>
            <a:off x="6659563" y="3905250"/>
            <a:ext cx="2233612" cy="2952750"/>
          </a:xfrm>
          <a:prstGeom prst="rect">
            <a:avLst/>
          </a:prstGeom>
          <a:noFill/>
          <a:ln w="9525">
            <a:noFill/>
            <a:miter lim="800000"/>
            <a:headEnd/>
            <a:tailEnd/>
          </a:ln>
        </p:spPr>
      </p:pic>
      <p:pic>
        <p:nvPicPr>
          <p:cNvPr id="16389" name="Picture 3"/>
          <p:cNvPicPr>
            <a:picLocks noChangeAspect="1" noChangeArrowheads="1"/>
          </p:cNvPicPr>
          <p:nvPr/>
        </p:nvPicPr>
        <p:blipFill>
          <a:blip r:embed="rId4" cstate="print"/>
          <a:srcRect/>
          <a:stretch>
            <a:fillRect/>
          </a:stretch>
        </p:blipFill>
        <p:spPr bwMode="auto">
          <a:xfrm>
            <a:off x="6732588" y="1268413"/>
            <a:ext cx="2163762" cy="252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pPr eaLnBrk="1" hangingPunct="1"/>
            <a:endParaRPr lang="fr-FR" smtClean="0"/>
          </a:p>
        </p:txBody>
      </p:sp>
      <p:sp>
        <p:nvSpPr>
          <p:cNvPr id="3" name="Espace réservé du contenu 2"/>
          <p:cNvSpPr>
            <a:spLocks noGrp="1"/>
          </p:cNvSpPr>
          <p:nvPr>
            <p:ph idx="1"/>
          </p:nvPr>
        </p:nvSpPr>
        <p:spPr>
          <a:xfrm>
            <a:off x="457200" y="692150"/>
            <a:ext cx="8229600" cy="5905500"/>
          </a:xfrm>
        </p:spPr>
        <p:txBody>
          <a:bodyPr>
            <a:normAutofit/>
          </a:bodyPr>
          <a:lstStyle/>
          <a:p>
            <a:pPr marL="274320" indent="-274320" eaLnBrk="1" fontAlgn="auto" hangingPunct="1">
              <a:spcAft>
                <a:spcPts val="0"/>
              </a:spcAft>
              <a:buClr>
                <a:schemeClr val="accent3"/>
              </a:buClr>
              <a:buFont typeface="Wingdings 2"/>
              <a:buChar char=""/>
              <a:defRPr/>
            </a:pPr>
            <a:r>
              <a:rPr lang="fr-FR" sz="2800" dirty="0" err="1" smtClean="0">
                <a:latin typeface="+mj-lt"/>
              </a:rPr>
              <a:t>Sueurs,surtout</a:t>
            </a:r>
            <a:r>
              <a:rPr lang="fr-FR" sz="2800" dirty="0" smtClean="0">
                <a:latin typeface="+mj-lt"/>
              </a:rPr>
              <a:t> nocturnes.</a:t>
            </a:r>
          </a:p>
          <a:p>
            <a:pPr marL="274320" indent="-274320" eaLnBrk="1" fontAlgn="auto" hangingPunct="1">
              <a:spcAft>
                <a:spcPts val="0"/>
              </a:spcAft>
              <a:buClr>
                <a:schemeClr val="accent3"/>
              </a:buClr>
              <a:buFont typeface="Wingdings 2"/>
              <a:buChar char=""/>
              <a:defRPr/>
            </a:pPr>
            <a:r>
              <a:rPr lang="fr-FR" sz="2800" dirty="0" smtClean="0">
                <a:latin typeface="+mj-lt"/>
              </a:rPr>
              <a:t>Céphalées </a:t>
            </a:r>
          </a:p>
          <a:p>
            <a:pPr marL="274320" indent="-274320" eaLnBrk="1" fontAlgn="auto" hangingPunct="1">
              <a:spcAft>
                <a:spcPts val="0"/>
              </a:spcAft>
              <a:buClr>
                <a:schemeClr val="accent3"/>
              </a:buClr>
              <a:buFont typeface="Wingdings 2"/>
              <a:buChar char=""/>
              <a:defRPr/>
            </a:pPr>
            <a:r>
              <a:rPr lang="fr-FR" sz="2800" dirty="0" smtClean="0">
                <a:latin typeface="+mj-lt"/>
              </a:rPr>
              <a:t>Paresthésies des mains  voire authentique syndrome du canal carpien</a:t>
            </a:r>
          </a:p>
          <a:p>
            <a:pPr marL="274320" indent="-274320" eaLnBrk="1" fontAlgn="auto" hangingPunct="1">
              <a:spcAft>
                <a:spcPts val="0"/>
              </a:spcAft>
              <a:buClr>
                <a:schemeClr val="accent3"/>
              </a:buClr>
              <a:buFont typeface="Wingdings 2"/>
              <a:buChar char=""/>
              <a:defRPr/>
            </a:pPr>
            <a:r>
              <a:rPr lang="fr-FR" sz="2800" dirty="0" smtClean="0">
                <a:latin typeface="+mj-lt"/>
              </a:rPr>
              <a:t>Douleurs articulaires </a:t>
            </a:r>
          </a:p>
          <a:p>
            <a:pPr marL="274320" indent="-274320" eaLnBrk="1" fontAlgn="auto" hangingPunct="1">
              <a:spcAft>
                <a:spcPts val="0"/>
              </a:spcAft>
              <a:buClr>
                <a:schemeClr val="accent3"/>
              </a:buClr>
              <a:buFont typeface="Wingdings 2"/>
              <a:buChar char=""/>
              <a:defRPr/>
            </a:pPr>
            <a:r>
              <a:rPr lang="fr-FR" sz="2800" dirty="0" smtClean="0">
                <a:latin typeface="+mj-lt"/>
              </a:rPr>
              <a:t>Asthénie</a:t>
            </a:r>
          </a:p>
          <a:p>
            <a:pPr marL="274320" indent="-274320" eaLnBrk="1" fontAlgn="auto" hangingPunct="1">
              <a:spcAft>
                <a:spcPts val="0"/>
              </a:spcAft>
              <a:buClr>
                <a:schemeClr val="accent3"/>
              </a:buClr>
              <a:buFont typeface="Wingdings 2"/>
              <a:buChar char=""/>
              <a:defRPr/>
            </a:pPr>
            <a:r>
              <a:rPr lang="fr-FR" sz="2800" dirty="0" smtClean="0">
                <a:latin typeface="+mj-lt"/>
              </a:rPr>
              <a:t>Syndrome dépressif</a:t>
            </a:r>
          </a:p>
          <a:p>
            <a:pPr marL="274320" indent="-274320" eaLnBrk="1" fontAlgn="auto" hangingPunct="1">
              <a:spcAft>
                <a:spcPts val="0"/>
              </a:spcAft>
              <a:buClr>
                <a:schemeClr val="accent3"/>
              </a:buClr>
              <a:buFont typeface="Wingdings 2"/>
              <a:buChar char=""/>
              <a:defRPr/>
            </a:pPr>
            <a:r>
              <a:rPr lang="fr-FR" sz="2800" dirty="0" smtClean="0">
                <a:latin typeface="+mj-lt"/>
              </a:rPr>
              <a:t>HTA </a:t>
            </a:r>
          </a:p>
          <a:p>
            <a:pPr marL="274320" indent="-274320" eaLnBrk="1" fontAlgn="auto" hangingPunct="1">
              <a:spcAft>
                <a:spcPts val="0"/>
              </a:spcAft>
              <a:buClr>
                <a:schemeClr val="accent3"/>
              </a:buClr>
              <a:buFont typeface="Wingdings 2"/>
              <a:buChar char=""/>
              <a:defRPr/>
            </a:pPr>
            <a:r>
              <a:rPr lang="fr-FR" sz="2800" dirty="0" smtClean="0">
                <a:latin typeface="+mj-lt"/>
              </a:rPr>
              <a:t>Ronflement nocturne voire authentique  syndrome d'apnées du sommeil</a:t>
            </a:r>
          </a:p>
          <a:p>
            <a:pPr marL="274320" indent="-274320" eaLnBrk="1" fontAlgn="auto" hangingPunct="1">
              <a:spcAft>
                <a:spcPts val="0"/>
              </a:spcAft>
              <a:buClr>
                <a:schemeClr val="accent3"/>
              </a:buClr>
              <a:buFont typeface="Wingdings 2"/>
              <a:buChar char=""/>
              <a:defRPr/>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pPr eaLnBrk="1" hangingPunct="1"/>
            <a:endParaRPr lang="fr-FR" smtClean="0"/>
          </a:p>
        </p:txBody>
      </p:sp>
      <p:sp>
        <p:nvSpPr>
          <p:cNvPr id="3" name="Espace réservé du contenu 2"/>
          <p:cNvSpPr>
            <a:spLocks noGrp="1"/>
          </p:cNvSpPr>
          <p:nvPr>
            <p:ph idx="1"/>
          </p:nvPr>
        </p:nvSpPr>
        <p:spPr>
          <a:xfrm>
            <a:off x="179388" y="1935163"/>
            <a:ext cx="8640762" cy="4389437"/>
          </a:xfrm>
        </p:spPr>
        <p:txBody>
          <a:bodyPr>
            <a:normAutofit/>
          </a:bodyPr>
          <a:lstStyle/>
          <a:p>
            <a:pPr marL="274320" indent="-274320" eaLnBrk="1" fontAlgn="auto" hangingPunct="1">
              <a:spcAft>
                <a:spcPts val="0"/>
              </a:spcAft>
              <a:buClr>
                <a:schemeClr val="accent3"/>
              </a:buClr>
              <a:buFont typeface="Wingdings 2"/>
              <a:buChar char=""/>
              <a:defRPr/>
            </a:pPr>
            <a:r>
              <a:rPr lang="fr-FR" sz="2800" u="sng" dirty="0" smtClean="0">
                <a:latin typeface="+mj-lt"/>
              </a:rPr>
              <a:t>Arthropathie acromégalique périphérique </a:t>
            </a:r>
          </a:p>
          <a:p>
            <a:pPr marL="274320" indent="-274320" eaLnBrk="1" fontAlgn="auto" hangingPunct="1">
              <a:spcAft>
                <a:spcPts val="0"/>
              </a:spcAft>
              <a:buClr>
                <a:schemeClr val="accent3"/>
              </a:buClr>
              <a:buFont typeface="Wingdings 2"/>
              <a:buChar char=""/>
              <a:defRPr/>
            </a:pPr>
            <a:r>
              <a:rPr lang="fr-FR" sz="2800" dirty="0" smtClean="0">
                <a:latin typeface="+mj-lt"/>
              </a:rPr>
              <a:t>Touche  les grosses articulations: genoux, épaules, mains  poignets et hanche, de rythme mécanique. </a:t>
            </a:r>
          </a:p>
          <a:p>
            <a:pPr marL="274320" indent="-274320" eaLnBrk="1" fontAlgn="auto" hangingPunct="1">
              <a:spcAft>
                <a:spcPts val="0"/>
              </a:spcAft>
              <a:buClr>
                <a:schemeClr val="accent3"/>
              </a:buClr>
              <a:buFont typeface="Wingdings 2"/>
              <a:buNone/>
              <a:defRPr/>
            </a:pPr>
            <a:r>
              <a:rPr lang="fr-FR" sz="2800" dirty="0" smtClean="0">
                <a:latin typeface="+mj-lt"/>
              </a:rPr>
              <a:t>    À la radio: Interlignes articulaires  élargis, ostéophytes exubérants, ossifications des insertions tendineuses.. </a:t>
            </a:r>
          </a:p>
          <a:p>
            <a:pPr marL="274320" indent="-274320" eaLnBrk="1" fontAlgn="auto" hangingPunct="1">
              <a:spcAft>
                <a:spcPts val="0"/>
              </a:spcAft>
              <a:buClr>
                <a:schemeClr val="accent3"/>
              </a:buClr>
              <a:buFont typeface="Wingdings 2"/>
              <a:buChar char=""/>
              <a:defRPr/>
            </a:pPr>
            <a:r>
              <a:rPr lang="fr-FR" sz="2800" dirty="0" smtClean="0">
                <a:latin typeface="+mj-lt"/>
              </a:rPr>
              <a:t>Rhumatisme acromégalique( rachis): Lombalgies de type  mécanique  avec, à la radio, la classique </a:t>
            </a:r>
            <a:r>
              <a:rPr lang="fr-FR" sz="2800" dirty="0" err="1" smtClean="0">
                <a:latin typeface="+mj-lt"/>
              </a:rPr>
              <a:t>spondylose</a:t>
            </a:r>
            <a:r>
              <a:rPr lang="fr-FR" sz="2800" dirty="0" smtClean="0">
                <a:latin typeface="+mj-lt"/>
              </a:rPr>
              <a:t> d'</a:t>
            </a:r>
            <a:r>
              <a:rPr lang="fr-FR" sz="2800" dirty="0" err="1" smtClean="0">
                <a:latin typeface="+mj-lt"/>
              </a:rPr>
              <a:t>Erdheim</a:t>
            </a:r>
            <a:r>
              <a:rPr lang="fr-FR" sz="2800" dirty="0" smtClean="0">
                <a:latin typeface="+mj-lt"/>
              </a:rPr>
              <a:t> </a:t>
            </a:r>
          </a:p>
          <a:p>
            <a:pPr marL="274320" indent="-274320" eaLnBrk="1" fontAlgn="auto" hangingPunct="1">
              <a:spcAft>
                <a:spcPts val="0"/>
              </a:spcAft>
              <a:buClr>
                <a:schemeClr val="accent3"/>
              </a:buClr>
              <a:buFont typeface="Wingdings 2"/>
              <a:buChar char=""/>
              <a:defRPr/>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pPr eaLnBrk="1" hangingPunct="1"/>
            <a:endParaRPr lang="fr-FR" smtClean="0"/>
          </a:p>
        </p:txBody>
      </p:sp>
      <p:sp>
        <p:nvSpPr>
          <p:cNvPr id="3" name="Espace réservé du contenu 2"/>
          <p:cNvSpPr>
            <a:spLocks noGrp="1"/>
          </p:cNvSpPr>
          <p:nvPr>
            <p:ph idx="1"/>
          </p:nvPr>
        </p:nvSpPr>
        <p:spPr>
          <a:xfrm>
            <a:off x="323850" y="1935163"/>
            <a:ext cx="8569325" cy="4389437"/>
          </a:xfrm>
        </p:spPr>
        <p:txBody>
          <a:bodyPr>
            <a:normAutofit/>
          </a:bodyPr>
          <a:lstStyle/>
          <a:p>
            <a:pPr marL="274320" indent="-274320" eaLnBrk="1" fontAlgn="auto" hangingPunct="1">
              <a:spcAft>
                <a:spcPts val="0"/>
              </a:spcAft>
              <a:buClr>
                <a:schemeClr val="accent3"/>
              </a:buClr>
              <a:buFont typeface="Wingdings 2"/>
              <a:buChar char=""/>
              <a:defRPr/>
            </a:pPr>
            <a:r>
              <a:rPr lang="fr-FR" sz="2800" b="1" u="sng" dirty="0" err="1" smtClean="0">
                <a:latin typeface="+mj-lt"/>
              </a:rPr>
              <a:t>Metaboliques</a:t>
            </a:r>
            <a:r>
              <a:rPr lang="fr-FR" sz="2800" b="1" u="sng" dirty="0" smtClean="0">
                <a:latin typeface="+mj-lt"/>
              </a:rPr>
              <a:t>:</a:t>
            </a:r>
            <a:r>
              <a:rPr lang="fr-FR" sz="2800" dirty="0" smtClean="0">
                <a:latin typeface="+mj-lt"/>
              </a:rPr>
              <a:t> Intolérance au glucose , DS</a:t>
            </a:r>
          </a:p>
          <a:p>
            <a:pPr marL="274320" indent="-274320" eaLnBrk="1" fontAlgn="auto" hangingPunct="1">
              <a:spcAft>
                <a:spcPts val="0"/>
              </a:spcAft>
              <a:buClr>
                <a:schemeClr val="accent3"/>
              </a:buClr>
              <a:buFont typeface="Wingdings 2"/>
              <a:buNone/>
              <a:defRPr/>
            </a:pPr>
            <a:endParaRPr lang="fr-FR" sz="2800" dirty="0" smtClean="0">
              <a:latin typeface="+mj-lt"/>
            </a:endParaRPr>
          </a:p>
          <a:p>
            <a:pPr marL="274320" indent="-274320" eaLnBrk="1" fontAlgn="auto" hangingPunct="1">
              <a:spcAft>
                <a:spcPts val="0"/>
              </a:spcAft>
              <a:buClr>
                <a:schemeClr val="accent3"/>
              </a:buClr>
              <a:buFont typeface="Wingdings 2"/>
              <a:buChar char=""/>
              <a:defRPr/>
            </a:pPr>
            <a:r>
              <a:rPr lang="fr-FR" sz="2800" b="1" u="sng" dirty="0" smtClean="0">
                <a:latin typeface="+mj-lt"/>
              </a:rPr>
              <a:t>Respiratoires</a:t>
            </a:r>
            <a:r>
              <a:rPr lang="fr-FR" sz="2800" dirty="0" smtClean="0">
                <a:latin typeface="+mj-lt"/>
              </a:rPr>
              <a:t>: </a:t>
            </a:r>
            <a:r>
              <a:rPr lang="fr-FR" sz="2800" dirty="0" err="1" smtClean="0">
                <a:latin typeface="+mj-lt"/>
              </a:rPr>
              <a:t>Apnee</a:t>
            </a:r>
            <a:r>
              <a:rPr lang="fr-FR" sz="2800" dirty="0" smtClean="0">
                <a:latin typeface="+mj-lt"/>
              </a:rPr>
              <a:t> du sommeil, trouble de la </a:t>
            </a:r>
          </a:p>
          <a:p>
            <a:pPr marL="274320" indent="-274320" eaLnBrk="1" fontAlgn="auto" hangingPunct="1">
              <a:spcAft>
                <a:spcPts val="0"/>
              </a:spcAft>
              <a:buClr>
                <a:schemeClr val="accent3"/>
              </a:buClr>
              <a:buFont typeface="Wingdings 2"/>
              <a:buNone/>
              <a:defRPr/>
            </a:pPr>
            <a:r>
              <a:rPr lang="fr-FR" sz="2800" dirty="0" smtClean="0">
                <a:latin typeface="+mj-lt"/>
              </a:rPr>
              <a:t>Ventilation</a:t>
            </a:r>
          </a:p>
          <a:p>
            <a:pPr marL="274320" indent="-274320" eaLnBrk="1" fontAlgn="auto" hangingPunct="1">
              <a:spcAft>
                <a:spcPts val="0"/>
              </a:spcAft>
              <a:buClr>
                <a:schemeClr val="accent3"/>
              </a:buClr>
              <a:buFont typeface="Wingdings 2"/>
              <a:buNone/>
              <a:defRPr/>
            </a:pPr>
            <a:endParaRPr lang="fr-FR" sz="2800" dirty="0" smtClean="0">
              <a:latin typeface="+mj-lt"/>
            </a:endParaRPr>
          </a:p>
          <a:p>
            <a:pPr marL="274320" indent="-274320" eaLnBrk="1" fontAlgn="auto" hangingPunct="1">
              <a:spcAft>
                <a:spcPts val="0"/>
              </a:spcAft>
              <a:buClr>
                <a:schemeClr val="accent3"/>
              </a:buClr>
              <a:buFont typeface="Wingdings 2"/>
              <a:buChar char=""/>
              <a:defRPr/>
            </a:pPr>
            <a:r>
              <a:rPr lang="fr-FR" sz="2800" b="1" u="sng" dirty="0" smtClean="0">
                <a:latin typeface="+mj-lt"/>
              </a:rPr>
              <a:t>Risque de néoplasie</a:t>
            </a:r>
            <a:r>
              <a:rPr lang="fr-FR" sz="2800" dirty="0" smtClean="0">
                <a:latin typeface="+mj-lt"/>
              </a:rPr>
              <a:t>: </a:t>
            </a:r>
            <a:r>
              <a:rPr lang="fr-FR" sz="2800" dirty="0" err="1" smtClean="0">
                <a:latin typeface="+mj-lt"/>
              </a:rPr>
              <a:t>polypose</a:t>
            </a:r>
            <a:r>
              <a:rPr lang="fr-FR" sz="2800" dirty="0" smtClean="0">
                <a:latin typeface="+mj-lt"/>
              </a:rPr>
              <a:t> colique, goitre diffus ou nodulaire</a:t>
            </a:r>
          </a:p>
          <a:p>
            <a:pPr marL="274320" indent="-274320" eaLnBrk="1" fontAlgn="auto" hangingPunct="1">
              <a:spcAft>
                <a:spcPts val="0"/>
              </a:spcAft>
              <a:buClr>
                <a:schemeClr val="accent3"/>
              </a:buClr>
              <a:buFont typeface="Wingdings 2"/>
              <a:buChar char=""/>
              <a:defRPr/>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pPr eaLnBrk="1" hangingPunct="1"/>
            <a:endParaRPr lang="fr-FR" smtClean="0"/>
          </a:p>
        </p:txBody>
      </p:sp>
      <p:sp>
        <p:nvSpPr>
          <p:cNvPr id="3" name="Espace réservé du contenu 2"/>
          <p:cNvSpPr>
            <a:spLocks noGrp="1"/>
          </p:cNvSpPr>
          <p:nvPr>
            <p:ph idx="1"/>
          </p:nvPr>
        </p:nvSpPr>
        <p:spPr>
          <a:xfrm>
            <a:off x="179388" y="836613"/>
            <a:ext cx="8713787" cy="5487987"/>
          </a:xfrm>
        </p:spPr>
        <p:txBody>
          <a:bodyPr>
            <a:normAutofit lnSpcReduction="10000"/>
          </a:bodyPr>
          <a:lstStyle/>
          <a:p>
            <a:pPr marL="274320" indent="-274320" eaLnBrk="1" fontAlgn="auto" hangingPunct="1">
              <a:spcAft>
                <a:spcPts val="0"/>
              </a:spcAft>
              <a:buClr>
                <a:schemeClr val="accent3"/>
              </a:buClr>
              <a:buFont typeface="Wingdings 2"/>
              <a:buChar char=""/>
              <a:defRPr/>
            </a:pPr>
            <a:r>
              <a:rPr lang="fr-FR" b="1" dirty="0" smtClean="0">
                <a:latin typeface="+mj-lt"/>
              </a:rPr>
              <a:t>Signes osseux</a:t>
            </a:r>
            <a:r>
              <a:rPr lang="fr-FR" dirty="0" smtClean="0">
                <a:latin typeface="+mj-lt"/>
              </a:rPr>
              <a:t>:</a:t>
            </a:r>
          </a:p>
          <a:p>
            <a:pPr marL="274320" indent="-274320" eaLnBrk="1" fontAlgn="auto" hangingPunct="1">
              <a:spcAft>
                <a:spcPts val="0"/>
              </a:spcAft>
              <a:buClr>
                <a:schemeClr val="accent3"/>
              </a:buClr>
              <a:buFont typeface="Wingdings 2"/>
              <a:buChar char=""/>
              <a:defRPr/>
            </a:pPr>
            <a:r>
              <a:rPr lang="fr-FR" u="sng" dirty="0" err="1" smtClean="0">
                <a:latin typeface="+mj-lt"/>
              </a:rPr>
              <a:t>Craniofacial</a:t>
            </a:r>
            <a:r>
              <a:rPr lang="fr-FR" dirty="0" smtClean="0">
                <a:latin typeface="+mj-lt"/>
              </a:rPr>
              <a:t>: épaississement des maxillaires, séparation des dents, bosse frontale, malocclusion des mâchoires, hypertrophie de l’os nasal.</a:t>
            </a:r>
          </a:p>
          <a:p>
            <a:pPr marL="274320" indent="-274320" eaLnBrk="1" fontAlgn="auto" hangingPunct="1">
              <a:spcAft>
                <a:spcPts val="0"/>
              </a:spcAft>
              <a:buClr>
                <a:schemeClr val="accent3"/>
              </a:buClr>
              <a:buFont typeface="Wingdings 2"/>
              <a:buChar char=""/>
              <a:defRPr/>
            </a:pPr>
            <a:r>
              <a:rPr lang="fr-FR" dirty="0" smtClean="0">
                <a:latin typeface="+mj-lt"/>
              </a:rPr>
              <a:t>radio: épaississement de la voute crânienne, hyperostose frontale interne, saillie du tubercule de la selle (bec acromégalique), hypertrophie des sinus</a:t>
            </a:r>
          </a:p>
          <a:p>
            <a:pPr marL="274320" indent="-274320" eaLnBrk="1" fontAlgn="auto" hangingPunct="1">
              <a:spcAft>
                <a:spcPts val="0"/>
              </a:spcAft>
              <a:buClr>
                <a:schemeClr val="accent3"/>
              </a:buClr>
              <a:buFont typeface="Wingdings 2"/>
              <a:buChar char=""/>
              <a:defRPr/>
            </a:pPr>
            <a:r>
              <a:rPr lang="fr-FR" u="sng" dirty="0" smtClean="0">
                <a:latin typeface="+mj-lt"/>
              </a:rPr>
              <a:t>Extrémités:</a:t>
            </a:r>
            <a:r>
              <a:rPr lang="fr-FR" dirty="0" smtClean="0">
                <a:latin typeface="+mj-lt"/>
              </a:rPr>
              <a:t> hypertrophie de la houppe des phalangette, augmentation du coussinet plantaire, épaississement des interlignes.</a:t>
            </a:r>
          </a:p>
          <a:p>
            <a:pPr marL="274320" indent="-274320" eaLnBrk="1" fontAlgn="auto" hangingPunct="1">
              <a:spcAft>
                <a:spcPts val="0"/>
              </a:spcAft>
              <a:buClr>
                <a:schemeClr val="accent3"/>
              </a:buClr>
              <a:buFont typeface="Wingdings 2"/>
              <a:buChar char=""/>
              <a:defRPr/>
            </a:pPr>
            <a:r>
              <a:rPr lang="fr-FR" u="sng" dirty="0" smtClean="0">
                <a:latin typeface="+mj-lt"/>
              </a:rPr>
              <a:t>Rachis</a:t>
            </a:r>
            <a:r>
              <a:rPr lang="fr-FR" dirty="0" smtClean="0">
                <a:latin typeface="+mj-lt"/>
              </a:rPr>
              <a:t>: cyphose dorsale haute et </a:t>
            </a:r>
            <a:r>
              <a:rPr lang="fr-FR" dirty="0" err="1" smtClean="0">
                <a:latin typeface="+mj-lt"/>
              </a:rPr>
              <a:t>hyperlordose</a:t>
            </a:r>
            <a:r>
              <a:rPr lang="fr-FR" dirty="0" smtClean="0">
                <a:latin typeface="+mj-lt"/>
              </a:rPr>
              <a:t> compensatrice, élargissement des vertèbres, sailli du sternum, allongement des cotes.</a:t>
            </a:r>
          </a:p>
          <a:p>
            <a:pPr marL="274320" indent="-274320" eaLnBrk="1" fontAlgn="auto" hangingPunct="1">
              <a:spcAft>
                <a:spcPts val="0"/>
              </a:spcAft>
              <a:buClr>
                <a:schemeClr val="accent3"/>
              </a:buClr>
              <a:buFont typeface="Wingdings 2"/>
              <a:buChar char=""/>
              <a:defRPr/>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638</Words>
  <Application>Microsoft Office PowerPoint</Application>
  <PresentationFormat>Affichage à l'écran (4:3)</PresentationFormat>
  <Paragraphs>49</Paragraphs>
  <Slides>15</Slides>
  <Notes>5</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ACROMEGALIE</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ACROMEGALIE</dc:title>
  <dc:creator>khalil arioua</dc:creator>
  <cp:lastModifiedBy>khalil arioua</cp:lastModifiedBy>
  <cp:revision>1</cp:revision>
  <dcterms:created xsi:type="dcterms:W3CDTF">2020-06-07T07:23:45Z</dcterms:created>
  <dcterms:modified xsi:type="dcterms:W3CDTF">2020-06-07T07:27:21Z</dcterms:modified>
</cp:coreProperties>
</file>