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72" r:id="rId9"/>
    <p:sldId id="27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773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7B7EA-3399-4C44-B3F8-DDF909585574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845D2-80FA-48D1-8C76-77A3CBE8C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Crise de tétanie </a:t>
            </a:r>
            <a:r>
              <a:rPr lang="fr-FR" dirty="0" smtClean="0"/>
              <a:t>: elle commence par des fourmillements au niveau de la face, de la région péribuccale pour s’ étendre au niveau des bras et des avant-bras, apparait ensuite une tension musculaire +/- douloureuse aboutissant à la contracture tétanique .</a:t>
            </a:r>
          </a:p>
          <a:p>
            <a:pPr>
              <a:buNone/>
            </a:pPr>
            <a:r>
              <a:rPr lang="fr-FR" dirty="0" smtClean="0"/>
              <a:t>- Au niveau de la main : la main de l’ accoucheur avec flexion irréductible du pouce et de la main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primitives 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Absence congénitale des parathyroïdes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Agénésie isolée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Syndrome de Di-George: associe l’ agénésie du thymus à celle des parathyroïdes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Hypoparathyroidies</a:t>
            </a:r>
            <a:r>
              <a:rPr lang="fr-FR" dirty="0" smtClean="0"/>
              <a:t> associées à d’ autres    </a:t>
            </a:r>
            <a:r>
              <a:rPr lang="fr-FR" dirty="0" err="1" smtClean="0"/>
              <a:t>endocrinopathies</a:t>
            </a:r>
            <a:r>
              <a:rPr lang="fr-FR" dirty="0" smtClean="0"/>
              <a:t> auto- immunes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</a:t>
            </a:r>
            <a:r>
              <a:rPr lang="fr-FR" dirty="0" smtClean="0"/>
              <a:t> idiopathique</a:t>
            </a:r>
          </a:p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secondaires 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 </a:t>
            </a:r>
            <a:r>
              <a:rPr lang="fr-FR" dirty="0" err="1" smtClean="0"/>
              <a:t>hypoparathyroidie</a:t>
            </a:r>
            <a:r>
              <a:rPr lang="fr-FR" dirty="0" smtClean="0"/>
              <a:t> post- opératoire : la + fréquente , secondaire à une chirurgie de la thyroïde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</a:t>
            </a:r>
            <a:r>
              <a:rPr lang="fr-FR" dirty="0" smtClean="0"/>
              <a:t> post –</a:t>
            </a:r>
            <a:r>
              <a:rPr lang="fr-FR" dirty="0" err="1" smtClean="0"/>
              <a:t>radique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</a:t>
            </a:r>
            <a:r>
              <a:rPr lang="fr-FR" dirty="0" smtClean="0"/>
              <a:t> par infiltration néoplasique ou de surcharge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</a:t>
            </a:r>
            <a:r>
              <a:rPr lang="fr-FR" dirty="0" err="1" smtClean="0"/>
              <a:t>hypoparathyroïdie</a:t>
            </a:r>
            <a:r>
              <a:rPr lang="fr-FR" dirty="0" smtClean="0"/>
              <a:t> auto-immune s’accompagne parfois de lésions dentaires, dans le cadre plus vaste du syndrome APECED (</a:t>
            </a:r>
            <a:r>
              <a:rPr lang="fr-FR" i="1" dirty="0" err="1" smtClean="0"/>
              <a:t>autoimmune</a:t>
            </a:r>
            <a:r>
              <a:rPr lang="fr-FR" i="1" dirty="0" smtClean="0"/>
              <a:t> </a:t>
            </a:r>
            <a:r>
              <a:rPr lang="fr-FR" i="1" dirty="0" err="1" smtClean="0"/>
              <a:t>polyendocrinopathy</a:t>
            </a:r>
            <a:r>
              <a:rPr lang="fr-FR" i="1" dirty="0" smtClean="0"/>
              <a:t>-</a:t>
            </a:r>
            <a:r>
              <a:rPr lang="fr-FR" i="1" dirty="0" err="1" smtClean="0"/>
              <a:t>candidiasis</a:t>
            </a:r>
            <a:r>
              <a:rPr lang="fr-FR" i="1" dirty="0" smtClean="0"/>
              <a:t>-</a:t>
            </a:r>
            <a:r>
              <a:rPr lang="fr-FR" i="1" dirty="0" err="1" smtClean="0"/>
              <a:t>ectodermal</a:t>
            </a:r>
            <a:r>
              <a:rPr lang="fr-FR" i="1" dirty="0" smtClean="0"/>
              <a:t> </a:t>
            </a:r>
            <a:r>
              <a:rPr lang="fr-FR" i="1" dirty="0" err="1" smtClean="0"/>
              <a:t>dystrophy</a:t>
            </a:r>
            <a:r>
              <a:rPr lang="fr-FR" dirty="0" smtClean="0"/>
              <a:t>). </a:t>
            </a:r>
          </a:p>
          <a:p>
            <a:r>
              <a:rPr lang="fr-FR" dirty="0" smtClean="0"/>
              <a:t>La manifestation initiale la plus fréquente est la candidose orale. Les anomalies dentaires sont beaucoup plus rares et ne semblent pas être liées à l’</a:t>
            </a:r>
            <a:r>
              <a:rPr lang="fr-FR" dirty="0" err="1" smtClean="0"/>
              <a:t>hypoparathyroïdie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On peut voir une hypoplasie de l’émail dentaire, elle peut se développer avant l’installation de l’hypocalcémie ou pendant le traitement de substitution calcique. </a:t>
            </a:r>
          </a:p>
          <a:p>
            <a:r>
              <a:rPr lang="fr-FR" dirty="0" smtClean="0"/>
              <a:t>Les autres anomalies dentaires du tableau clinique sont : éruption dentaire retardée, </a:t>
            </a:r>
            <a:r>
              <a:rPr lang="fr-FR" dirty="0" err="1" smtClean="0"/>
              <a:t>hypodontie</a:t>
            </a:r>
            <a:r>
              <a:rPr lang="fr-FR" dirty="0" smtClean="0"/>
              <a:t>, racines dentaires courtes.</a:t>
            </a:r>
            <a:endParaRPr lang="fr-FR" smtClean="0"/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F60C-3B3C-47A3-9ABA-66DBDEDB3E2E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HYPOPARATHYROIDIE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</a:t>
            </a:r>
            <a:r>
              <a:rPr lang="fr-FR" dirty="0" err="1" smtClean="0"/>
              <a:t>Harbi</a:t>
            </a:r>
            <a:r>
              <a:rPr lang="fr-FR" dirty="0" smtClean="0"/>
              <a:t> A</a:t>
            </a:r>
          </a:p>
          <a:p>
            <a:r>
              <a:rPr lang="fr-FR" dirty="0" smtClean="0"/>
              <a:t>Service d’Endocrinologie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INTRODUCTION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Hypofonctionnement des glandes  parathyroïdes avec des conséquences métaboliques.</a:t>
            </a:r>
          </a:p>
          <a:p>
            <a:r>
              <a:rPr lang="fr-FR" dirty="0" smtClean="0"/>
              <a:t> On distingue : -</a:t>
            </a:r>
          </a:p>
          <a:p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vraie </a:t>
            </a:r>
            <a:r>
              <a:rPr lang="fr-FR" dirty="0" smtClean="0"/>
              <a:t>par absence  de sécrétion de PTH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Pseudo-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</a:t>
            </a:r>
            <a:r>
              <a:rPr lang="fr-FR" dirty="0" smtClean="0"/>
              <a:t>: Par défaut d’ action de la PTH= résistance à la PTH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DIAGNOSTIC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Clinique</a:t>
            </a:r>
          </a:p>
          <a:p>
            <a:r>
              <a:rPr lang="fr-FR" b="1" dirty="0" smtClean="0"/>
              <a:t>Crise de tétanie </a:t>
            </a:r>
            <a:r>
              <a:rPr lang="fr-FR" dirty="0" smtClean="0"/>
              <a:t>:Fourmillements au niveau de la face, de la région péribuccale pour s’ étendre au niveau des bras et des avant-bras, avec ensuite une tension musculaire +/- douloureuse aboutissant à la contracture tétanique .</a:t>
            </a:r>
          </a:p>
          <a:p>
            <a:pPr>
              <a:buNone/>
            </a:pPr>
            <a:r>
              <a:rPr lang="fr-FR" dirty="0" smtClean="0"/>
              <a:t>- Au niveau de la main : la main de l’ accoucheur avec flexion irréductible du pouce et de la main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Phénomènes inter-critiques </a:t>
            </a:r>
            <a:r>
              <a:rPr lang="fr-FR" dirty="0" smtClean="0"/>
              <a:t>:signes de tétanie latents: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Signe de Chvostek</a:t>
            </a:r>
            <a:r>
              <a:rPr lang="fr-FR" dirty="0" smtClean="0"/>
              <a:t>:  la percussion de la joue à mi-distance entre le lobule de l’ oreille et la commissure labiale entraine </a:t>
            </a:r>
          </a:p>
          <a:p>
            <a:pPr>
              <a:buNone/>
            </a:pPr>
            <a:r>
              <a:rPr lang="fr-FR" dirty="0" smtClean="0"/>
              <a:t> -contracture réflexe de la lèvre sup :    type 1</a:t>
            </a:r>
          </a:p>
          <a:p>
            <a:pPr>
              <a:buNone/>
            </a:pPr>
            <a:r>
              <a:rPr lang="fr-FR" dirty="0" smtClean="0"/>
              <a:t>-Contracture réflexe de la lèvre sup et l’ aile du nez : type II</a:t>
            </a:r>
          </a:p>
          <a:p>
            <a:pPr>
              <a:buNone/>
            </a:pPr>
            <a:r>
              <a:rPr lang="fr-FR" dirty="0" smtClean="0"/>
              <a:t>-Contracture réflexe de toute l’ hémiface : type III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Manœuvre de Trousseau </a:t>
            </a:r>
            <a:r>
              <a:rPr lang="fr-FR" dirty="0" smtClean="0"/>
              <a:t>: plus spécifique, consiste à réaliser une compression du bras à l’aide d’un brassard gonflé à 02 cm Hg au dessus de PA systolique d’où une ischémie locale : la main d’ accoucheur doit apparaitre dans les 02 minutes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troubles trophiques </a:t>
            </a:r>
            <a:r>
              <a:rPr lang="fr-F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peau sèche et squameuse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Ongles striés et cassants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Cheveux secs et fragiles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Caries et fractures dentaires multiples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Cataracte sous capsulaire antérieure et/ou postérieure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Calcification des noyaux gris centraux : syndrome de Fahr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smtClean="0">
                <a:solidFill>
                  <a:srgbClr val="FF0000"/>
                </a:solidFill>
              </a:rPr>
              <a:t>Biologie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Hypocalcémie avec </a:t>
            </a:r>
            <a:r>
              <a:rPr lang="fr-FR" dirty="0" err="1" smtClean="0"/>
              <a:t>hyperphosphorémie</a:t>
            </a:r>
            <a:r>
              <a:rPr lang="fr-FR" dirty="0" smtClean="0"/>
              <a:t> </a:t>
            </a:r>
          </a:p>
          <a:p>
            <a:r>
              <a:rPr lang="fr-FR" dirty="0" smtClean="0"/>
              <a:t>Calciurie basse</a:t>
            </a:r>
          </a:p>
          <a:p>
            <a:r>
              <a:rPr lang="fr-FR" dirty="0" smtClean="0"/>
              <a:t>TRP augmenté</a:t>
            </a:r>
          </a:p>
          <a:p>
            <a:r>
              <a:rPr lang="fr-FR" dirty="0" smtClean="0"/>
              <a:t>PTH  basse </a:t>
            </a:r>
          </a:p>
          <a:p>
            <a:r>
              <a:rPr lang="fr-FR" dirty="0" smtClean="0"/>
              <a:t>Clairance de la AMPc </a:t>
            </a:r>
            <a:r>
              <a:rPr lang="fr-FR" dirty="0" err="1" smtClean="0"/>
              <a:t>néphrogenique</a:t>
            </a:r>
            <a:r>
              <a:rPr lang="fr-FR" dirty="0" smtClean="0"/>
              <a:t> basse</a:t>
            </a:r>
          </a:p>
          <a:p>
            <a:pPr algn="ctr"/>
            <a:r>
              <a:rPr lang="fr-FR" dirty="0" smtClean="0"/>
              <a:t> </a:t>
            </a:r>
            <a:r>
              <a:rPr lang="fr-FR" u="sng" dirty="0" smtClean="0">
                <a:solidFill>
                  <a:srgbClr val="FF0000"/>
                </a:solidFill>
              </a:rPr>
              <a:t>Radiologie </a:t>
            </a:r>
            <a:endParaRPr lang="fr-FR" u="sng" dirty="0" smtClean="0"/>
          </a:p>
          <a:p>
            <a:pPr>
              <a:buNone/>
            </a:pPr>
            <a:r>
              <a:rPr lang="fr-FR" dirty="0" err="1" smtClean="0"/>
              <a:t>Epaississement</a:t>
            </a:r>
            <a:r>
              <a:rPr lang="fr-FR" dirty="0" smtClean="0"/>
              <a:t> de la corticale avec augmentation de la densité osseuse 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3367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fr-FR" sz="4100" dirty="0" smtClean="0">
              <a:solidFill>
                <a:srgbClr val="FF0000"/>
              </a:solidFill>
            </a:endParaRPr>
          </a:p>
          <a:p>
            <a:pPr algn="ctr"/>
            <a:r>
              <a:rPr lang="fr-FR" sz="12800" dirty="0" smtClean="0">
                <a:solidFill>
                  <a:srgbClr val="FF0000"/>
                </a:solidFill>
              </a:rPr>
              <a:t>LES HYPORARATHYROIDIES VRAIES</a:t>
            </a:r>
          </a:p>
          <a:p>
            <a:pPr algn="ctr"/>
            <a:endParaRPr lang="fr-FR" sz="12800" dirty="0" smtClean="0">
              <a:solidFill>
                <a:srgbClr val="00B050"/>
              </a:solidFill>
            </a:endParaRPr>
          </a:p>
          <a:p>
            <a:r>
              <a:rPr lang="fr-FR" sz="12800" dirty="0" smtClean="0">
                <a:solidFill>
                  <a:srgbClr val="00B050"/>
                </a:solidFill>
              </a:rPr>
              <a:t> </a:t>
            </a:r>
            <a:r>
              <a:rPr lang="fr-FR" sz="1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 primitives :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Absence congénitale des parathyroïdes(Agénésie isolée/Syndrome de Di-George: agénésie du thymus et des parathyroïdes)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err="1" smtClean="0"/>
              <a:t>Endocrinopathies</a:t>
            </a:r>
            <a:r>
              <a:rPr lang="fr-FR" sz="12800" dirty="0" smtClean="0"/>
              <a:t> auto- immunes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Hypoparathyroidie idiopathique</a:t>
            </a:r>
          </a:p>
          <a:p>
            <a:r>
              <a:rPr lang="fr-FR" sz="12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</a:t>
            </a:r>
            <a:r>
              <a:rPr lang="fr-FR" sz="1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secondaires :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Post- opératoire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Post –radique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Maladie </a:t>
            </a:r>
            <a:r>
              <a:rPr lang="fr-FR" sz="12800" dirty="0" err="1" smtClean="0"/>
              <a:t>nfiltrative</a:t>
            </a:r>
            <a:r>
              <a:rPr lang="fr-FR" sz="12800" dirty="0" smtClean="0"/>
              <a:t>, néoplasique ou de surcharge</a:t>
            </a:r>
          </a:p>
          <a:p>
            <a:pPr>
              <a:buNone/>
            </a:pPr>
            <a:r>
              <a:rPr lang="fr-F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On </a:t>
            </a:r>
            <a:r>
              <a:rPr lang="fr-FR" dirty="0" smtClean="0"/>
              <a:t>peut voir une hypoplasie de l’émail dentaire, elle peut se développer avant l’installation de l’hypocalcémie ou pendant le traitement de substitution calcique. </a:t>
            </a:r>
          </a:p>
          <a:p>
            <a:r>
              <a:rPr lang="fr-FR" dirty="0" smtClean="0"/>
              <a:t>Les autres anomalies dentaires du tableau clinique sont : éruption dentaire retardée, </a:t>
            </a:r>
            <a:r>
              <a:rPr lang="fr-FR" dirty="0" err="1" smtClean="0"/>
              <a:t>hypodontie</a:t>
            </a:r>
            <a:r>
              <a:rPr lang="fr-FR" dirty="0" smtClean="0"/>
              <a:t>, racines dentaires courtes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La manifestation initiale la plus fréquente </a:t>
            </a:r>
            <a:r>
              <a:rPr lang="fr-FR" dirty="0" smtClean="0"/>
              <a:t>reste </a:t>
            </a:r>
            <a:r>
              <a:rPr lang="fr-FR" dirty="0" smtClean="0"/>
              <a:t>la candidose orale. Les anomalies dentaires sont beaucoup plus rares et ne semblent pas être liées à l’</a:t>
            </a:r>
            <a:r>
              <a:rPr lang="fr-FR" dirty="0" err="1" smtClean="0"/>
              <a:t>hypoparathyroïdie</a:t>
            </a:r>
            <a:r>
              <a:rPr lang="fr-FR" dirty="0" smtClean="0"/>
              <a:t>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591</Words>
  <Application>Microsoft Office PowerPoint</Application>
  <PresentationFormat>Affichage à l'écran (4:3)</PresentationFormat>
  <Paragraphs>68</Paragraphs>
  <Slides>9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HYPOPARATHYROIDIE</vt:lpstr>
      <vt:lpstr>INTRODUCTION</vt:lpstr>
      <vt:lpstr>DIAGNOSTIC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HYPOPARATHYROIDIE</dc:title>
  <dc:creator>pc</dc:creator>
  <cp:lastModifiedBy>khalil arioua</cp:lastModifiedBy>
  <cp:revision>9</cp:revision>
  <dcterms:created xsi:type="dcterms:W3CDTF">2018-11-28T20:23:40Z</dcterms:created>
  <dcterms:modified xsi:type="dcterms:W3CDTF">2020-04-14T14:45:17Z</dcterms:modified>
</cp:coreProperties>
</file>