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42F0-A15D-4BE8-9478-BE3AB89EB2B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8479-0306-442A-AFCB-83868C407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362" y="1844824"/>
            <a:ext cx="470192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Calcul </a:t>
            </a:r>
            <a:r>
              <a:rPr lang="fr-FR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des boulons</a:t>
            </a:r>
            <a:endParaRPr lang="fr-FR" sz="4400" b="1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898" y="764704"/>
            <a:ext cx="886959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924944"/>
            <a:ext cx="8964488" cy="127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726" y="548680"/>
            <a:ext cx="6596618" cy="169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276872"/>
            <a:ext cx="4845571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877272"/>
            <a:ext cx="25922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862" y="2492896"/>
            <a:ext cx="306034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5733256"/>
            <a:ext cx="2952328" cy="25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340768"/>
            <a:ext cx="8568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le cas d’une charge perpendiculaire à l’axe de la vise en distingue deux type d’assemblage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404664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 d’un boulon sollicité par une force transversale 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908" y="2920727"/>
            <a:ext cx="23431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879404" y="5229200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boulon posé avec jeu</a:t>
            </a:r>
            <a:endParaRPr lang="fr-FR" dirty="0" smtClean="0">
              <a:latin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460" y="2564904"/>
            <a:ext cx="1414834" cy="25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414908" y="5301208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boulon posé sans jeu</a:t>
            </a:r>
            <a:endParaRPr lang="fr-FR" dirty="0" smtClean="0">
              <a:latin typeface="Arial" pitchFamily="34" charset="0"/>
            </a:endParaRPr>
          </a:p>
        </p:txBody>
      </p:sp>
      <p:sp>
        <p:nvSpPr>
          <p:cNvPr id="10" name="Étoile à 10 branches 9"/>
          <p:cNvSpPr/>
          <p:nvPr/>
        </p:nvSpPr>
        <p:spPr>
          <a:xfrm>
            <a:off x="1259632" y="2492896"/>
            <a:ext cx="432048" cy="432048"/>
          </a:xfrm>
          <a:prstGeom prst="star10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" name="Étoile à 10 branches 10"/>
          <p:cNvSpPr/>
          <p:nvPr/>
        </p:nvSpPr>
        <p:spPr>
          <a:xfrm>
            <a:off x="5796136" y="2276872"/>
            <a:ext cx="432048" cy="432048"/>
          </a:xfrm>
          <a:prstGeom prst="star10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flipH="1">
            <a:off x="827584" y="3861048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flipH="1">
            <a:off x="5796136" y="4005064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10800000" flipH="1">
            <a:off x="3923928" y="3501008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10800000" flipH="1">
            <a:off x="7956376" y="3356992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99592" y="342900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9308" y="3059668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61516" y="358140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28384" y="2924944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54416" y="332656"/>
            <a:ext cx="331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boulon posé avec jeu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1082924"/>
            <a:ext cx="82809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assurer le fonctionnement normal de l’assemblage.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considère que la force de fortement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doit être supérieur où égale à la force extérieur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252092"/>
            <a:ext cx="2371725" cy="1104900"/>
          </a:xfrm>
          <a:prstGeom prst="rect">
            <a:avLst/>
          </a:prstGeom>
          <a:noFill/>
        </p:spPr>
      </p:pic>
      <p:sp>
        <p:nvSpPr>
          <p:cNvPr id="9" name="Étoile à 10 branches 8"/>
          <p:cNvSpPr/>
          <p:nvPr/>
        </p:nvSpPr>
        <p:spPr>
          <a:xfrm>
            <a:off x="611560" y="2612132"/>
            <a:ext cx="432048" cy="432048"/>
          </a:xfrm>
          <a:prstGeom prst="star10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2223" y="4196308"/>
            <a:ext cx="2343150" cy="1104900"/>
          </a:xfrm>
          <a:prstGeom prst="rect">
            <a:avLst/>
          </a:prstGeom>
          <a:noFill/>
        </p:spPr>
      </p:pic>
      <p:sp>
        <p:nvSpPr>
          <p:cNvPr id="12" name="Étoile à 10 branches 11"/>
          <p:cNvSpPr/>
          <p:nvPr/>
        </p:nvSpPr>
        <p:spPr>
          <a:xfrm>
            <a:off x="712143" y="4556348"/>
            <a:ext cx="432048" cy="432048"/>
          </a:xfrm>
          <a:prstGeom prst="star10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60032" y="2648527"/>
            <a:ext cx="38529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0,15………………0,2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nombre de joints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nombre de boulons.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coefficient de sécurité du glissement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1,3……….2,0.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82778" y="764704"/>
            <a:ext cx="6609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Donc la force axiale qui s’agit sur le boulon  est calculé comme suite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7949" y="1710100"/>
            <a:ext cx="2651723" cy="14401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11560" y="3501008"/>
            <a:ext cx="5238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diamètre de boulon est calculé par la formule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Étoile à 10 branches 6"/>
          <p:cNvSpPr/>
          <p:nvPr/>
        </p:nvSpPr>
        <p:spPr>
          <a:xfrm>
            <a:off x="1835696" y="2276872"/>
            <a:ext cx="432048" cy="432048"/>
          </a:xfrm>
          <a:prstGeom prst="star10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149080"/>
            <a:ext cx="2209800" cy="1704975"/>
          </a:xfrm>
          <a:prstGeom prst="rect">
            <a:avLst/>
          </a:prstGeom>
          <a:noFill/>
        </p:spPr>
      </p:pic>
      <p:sp>
        <p:nvSpPr>
          <p:cNvPr id="10" name="Étoile à 10 branches 9"/>
          <p:cNvSpPr/>
          <p:nvPr/>
        </p:nvSpPr>
        <p:spPr>
          <a:xfrm>
            <a:off x="1835696" y="4797152"/>
            <a:ext cx="432048" cy="432048"/>
          </a:xfrm>
          <a:prstGeom prst="star10">
            <a:avLst>
              <a:gd name="adj" fmla="val 42533"/>
              <a:gd name="hf" fmla="val 1051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344" y="4797152"/>
            <a:ext cx="1818112" cy="547117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796136" y="4869160"/>
            <a:ext cx="62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Avec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61630" y="332656"/>
            <a:ext cx="32993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boulon posé sans jeu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052736"/>
            <a:ext cx="6804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boulon dans cette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calculé au cisaillement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23431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èche droite 7"/>
          <p:cNvSpPr/>
          <p:nvPr/>
        </p:nvSpPr>
        <p:spPr>
          <a:xfrm flipH="1">
            <a:off x="4992788" y="2425105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10800000" flipH="1">
            <a:off x="8089132" y="2065065"/>
            <a:ext cx="432048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064796" y="1993057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54512" y="1623725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132856"/>
            <a:ext cx="2543175" cy="1104900"/>
          </a:xfrm>
          <a:prstGeom prst="rect">
            <a:avLst/>
          </a:prstGeom>
          <a:noFill/>
        </p:spPr>
      </p:pic>
      <p:sp>
        <p:nvSpPr>
          <p:cNvPr id="14" name="Étoile à 10 branches 13"/>
          <p:cNvSpPr/>
          <p:nvPr/>
        </p:nvSpPr>
        <p:spPr>
          <a:xfrm>
            <a:off x="539552" y="2564904"/>
            <a:ext cx="432048" cy="432048"/>
          </a:xfrm>
          <a:prstGeom prst="star10">
            <a:avLst>
              <a:gd name="adj" fmla="val 42533"/>
              <a:gd name="hf" fmla="val 1051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55576" y="3717032"/>
            <a:ext cx="4185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Donc le diamètre de boulon est calculé par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2276" y="4437112"/>
            <a:ext cx="2933700" cy="1704975"/>
          </a:xfrm>
          <a:prstGeom prst="rect">
            <a:avLst/>
          </a:prstGeom>
          <a:noFill/>
        </p:spPr>
      </p:pic>
      <p:sp>
        <p:nvSpPr>
          <p:cNvPr id="18" name="Étoile à 10 branches 17"/>
          <p:cNvSpPr/>
          <p:nvPr/>
        </p:nvSpPr>
        <p:spPr>
          <a:xfrm>
            <a:off x="539552" y="5157192"/>
            <a:ext cx="432048" cy="432048"/>
          </a:xfrm>
          <a:prstGeom prst="star10">
            <a:avLst>
              <a:gd name="adj" fmla="val 42533"/>
              <a:gd name="hf" fmla="val 1051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67544" y="1412776"/>
            <a:ext cx="82809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Trois tôles en acier sollicité par une force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2,8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sont assemblées à l’aide de deux boulons.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Déterminer le diamètre des boulons posé avec jeu et sans jeu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coefficient de frottement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0,16 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coefficient de sécurité au glissement 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1,6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[σ]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=206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[τ]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(0,2….0,3)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[σ].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5856" y="404664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Exemple</a:t>
            </a:r>
            <a:endParaRPr lang="fr-FR" sz="36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537321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Références 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1- éléments de machine; Gilbert DROUIN, Michel GOU, Pierre THIRY, Robert VINET; 2</a:t>
            </a:r>
            <a:r>
              <a:rPr lang="fr-FR" sz="1400" baseline="30000" dirty="0" smtClean="0"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édition 1986. éditions de l’école polytechnique de Montréal.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165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Mostafa</dc:creator>
  <cp:lastModifiedBy>bure</cp:lastModifiedBy>
  <cp:revision>165</cp:revision>
  <dcterms:created xsi:type="dcterms:W3CDTF">2014-01-30T10:09:54Z</dcterms:created>
  <dcterms:modified xsi:type="dcterms:W3CDTF">2020-05-28T02:40:31Z</dcterms:modified>
</cp:coreProperties>
</file>