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5"/>
  </p:notesMasterIdLst>
  <p:sldIdLst>
    <p:sldId id="310" r:id="rId2"/>
    <p:sldId id="311" r:id="rId3"/>
    <p:sldId id="350"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258" r:id="rId31"/>
    <p:sldId id="257"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344" r:id="rId47"/>
    <p:sldId id="345" r:id="rId48"/>
    <p:sldId id="346" r:id="rId49"/>
    <p:sldId id="347" r:id="rId50"/>
    <p:sldId id="348" r:id="rId51"/>
    <p:sldId id="351" r:id="rId52"/>
    <p:sldId id="352" r:id="rId53"/>
    <p:sldId id="353" r:id="rId54"/>
    <p:sldId id="282" r:id="rId55"/>
    <p:sldId id="283" r:id="rId56"/>
    <p:sldId id="284" r:id="rId57"/>
    <p:sldId id="285" r:id="rId58"/>
    <p:sldId id="286" r:id="rId59"/>
    <p:sldId id="287" r:id="rId60"/>
    <p:sldId id="288" r:id="rId61"/>
    <p:sldId id="289" r:id="rId62"/>
    <p:sldId id="290" r:id="rId63"/>
    <p:sldId id="291" r:id="rId64"/>
    <p:sldId id="292" r:id="rId65"/>
    <p:sldId id="293" r:id="rId66"/>
    <p:sldId id="294" r:id="rId67"/>
    <p:sldId id="295" r:id="rId68"/>
    <p:sldId id="296" r:id="rId69"/>
    <p:sldId id="297" r:id="rId70"/>
    <p:sldId id="298" r:id="rId71"/>
    <p:sldId id="299" r:id="rId72"/>
    <p:sldId id="300" r:id="rId73"/>
    <p:sldId id="349" r:id="rId7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ED0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1" autoAdjust="0"/>
    <p:restoredTop sz="94660"/>
  </p:normalViewPr>
  <p:slideViewPr>
    <p:cSldViewPr>
      <p:cViewPr>
        <p:scale>
          <a:sx n="100" d="100"/>
          <a:sy n="100" d="100"/>
        </p:scale>
        <p:origin x="11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3D701-B4DB-4F29-8F11-BF31D37A0D9A}" type="datetimeFigureOut">
              <a:rPr lang="fr-FR" smtClean="0"/>
              <a:pPr/>
              <a:t>16/05/2020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B479D-BF9A-4C53-B57F-9CF56211D3CE}"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E9C69B6-D511-4E98-B210-2000FA456968}" type="slidenum">
              <a:rPr lang="fr-FR" smtClean="0"/>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78F3B2-6DE1-4AA6-B9AC-FEB1E57124E9}" type="slidenum">
              <a:rPr lang="fr-FR" smtClean="0"/>
              <a:pPr/>
              <a:t>69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AA309A6D-C09C-4548-B29A-6CF363A7E532}" type="datetimeFigureOut">
              <a:rPr lang="fr-FR" smtClean="0"/>
              <a:pPr/>
              <a:t>16/05/2020</a:t>
            </a:fld>
            <a:endParaRPr lang="fr-BE"/>
          </a:p>
        </p:txBody>
      </p:sp>
      <p:sp>
        <p:nvSpPr>
          <p:cNvPr id="16" name="Espace réservé du numéro de diapositive 15"/>
          <p:cNvSpPr>
            <a:spLocks noGrp="1"/>
          </p:cNvSpPr>
          <p:nvPr>
            <p:ph type="sldNum" sz="quarter" idx="11"/>
          </p:nvPr>
        </p:nvSpPr>
        <p:spPr/>
        <p:txBody>
          <a:bodyPr/>
          <a:lstStyle/>
          <a:p>
            <a:fld id="{CF4668DC-857F-487D-BFFA-8C0CA5037977}" type="slidenum">
              <a:rPr lang="fr-BE" smtClean="0"/>
              <a:pPr/>
              <a:t>‹#›</a:t>
            </a:fld>
            <a:endParaRPr lang="fr-BE"/>
          </a:p>
        </p:txBody>
      </p:sp>
      <p:sp>
        <p:nvSpPr>
          <p:cNvPr id="17" name="Espace réservé du pied de page 16"/>
          <p:cNvSpPr>
            <a:spLocks noGrp="1"/>
          </p:cNvSpPr>
          <p:nvPr>
            <p:ph type="ftr" sz="quarter" idx="12"/>
          </p:nvPr>
        </p:nvSpPr>
        <p:spPr/>
        <p:txBody>
          <a:bodyPr/>
          <a:lstStyle/>
          <a:p>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16/05/2020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16/05/2020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4" name="Espace réservé de la date 13"/>
          <p:cNvSpPr>
            <a:spLocks noGrp="1"/>
          </p:cNvSpPr>
          <p:nvPr>
            <p:ph type="dt" sz="half" idx="14"/>
          </p:nvPr>
        </p:nvSpPr>
        <p:spPr/>
        <p:txBody>
          <a:bodyPr/>
          <a:lstStyle/>
          <a:p>
            <a:fld id="{AA309A6D-C09C-4548-B29A-6CF363A7E532}" type="datetimeFigureOut">
              <a:rPr lang="fr-FR" smtClean="0"/>
              <a:pPr/>
              <a:t>16/05/2020</a:t>
            </a:fld>
            <a:endParaRPr lang="fr-BE"/>
          </a:p>
        </p:txBody>
      </p:sp>
      <p:sp>
        <p:nvSpPr>
          <p:cNvPr id="15" name="Espace réservé du numéro de diapositive 14"/>
          <p:cNvSpPr>
            <a:spLocks noGrp="1"/>
          </p:cNvSpPr>
          <p:nvPr>
            <p:ph type="sldNum" sz="quarter" idx="15"/>
          </p:nvPr>
        </p:nvSpPr>
        <p:spPr/>
        <p:txBody>
          <a:bodyPr/>
          <a:lstStyle>
            <a:lvl1pPr algn="ctr">
              <a:defRPr/>
            </a:lvl1pPr>
          </a:lstStyle>
          <a:p>
            <a:fld id="{CF4668DC-857F-487D-BFFA-8C0CA5037977}" type="slidenum">
              <a:rPr lang="fr-BE" smtClean="0"/>
              <a:pPr/>
              <a:t>‹#›</a:t>
            </a:fld>
            <a:endParaRPr lang="fr-BE"/>
          </a:p>
        </p:txBody>
      </p:sp>
      <p:sp>
        <p:nvSpPr>
          <p:cNvPr id="16" name="Espace réservé du pied de page 15"/>
          <p:cNvSpPr>
            <a:spLocks noGrp="1"/>
          </p:cNvSpPr>
          <p:nvPr>
            <p:ph type="ftr" sz="quarter" idx="16"/>
          </p:nvPr>
        </p:nvSpPr>
        <p:spPr/>
        <p:txBody>
          <a:bodyPr/>
          <a:lstStyle/>
          <a:p>
            <a:endParaRPr lang="fr-BE"/>
          </a:p>
        </p:txBody>
      </p:sp>
      <p:sp>
        <p:nvSpPr>
          <p:cNvPr id="17" name="Titre 16"/>
          <p:cNvSpPr>
            <a:spLocks noGrp="1"/>
          </p:cNvSpPr>
          <p:nvPr>
            <p:ph type="title"/>
          </p:nvPr>
        </p:nvSpPr>
        <p:spPr/>
        <p:txBody>
          <a:bodyPr rtlCol="0" anchor="b" anchorCtr="0"/>
          <a:lstStyle/>
          <a:p>
            <a:r>
              <a:rPr kumimoji="0" lang="fr-FR"/>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A309A6D-C09C-4548-B29A-6CF363A7E532}" type="datetimeFigureOut">
              <a:rPr lang="fr-FR" smtClean="0"/>
              <a:pPr/>
              <a:t>16/05/2020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AA309A6D-C09C-4548-B29A-6CF363A7E532}" type="datetimeFigureOut">
              <a:rPr lang="fr-FR" smtClean="0"/>
              <a:pPr/>
              <a:t>16/05/2020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CF4668DC-857F-487D-BFFA-8C0CA5037977}" type="slidenum">
              <a:rPr lang="fr-BE" smtClean="0"/>
              <a:pPr/>
              <a:t>‹#›</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16/05/2020</a:t>
            </a:fld>
            <a:endParaRPr lang="fr-BE"/>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A309A6D-C09C-4548-B29A-6CF363A7E532}" type="datetimeFigureOut">
              <a:rPr lang="fr-FR" smtClean="0"/>
              <a:pPr/>
              <a:t>16/05/2020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a:t>
            </a:fld>
            <a:endParaRPr lang="fr-BE"/>
          </a:p>
        </p:txBody>
      </p:sp>
      <p:sp>
        <p:nvSpPr>
          <p:cNvPr id="2" name="Titre 1"/>
          <p:cNvSpPr>
            <a:spLocks noGrp="1"/>
          </p:cNvSpPr>
          <p:nvPr>
            <p:ph type="title"/>
          </p:nvPr>
        </p:nvSpPr>
        <p:spPr/>
        <p:txBody>
          <a:bodyPr/>
          <a:lstStyle/>
          <a:p>
            <a:r>
              <a:rPr kumimoji="0" lang="fr-FR"/>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16/05/2020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a:t>Cliquez pour modifier le style du titre</a:t>
            </a:r>
            <a:endParaRPr kumimoji="0" lang="en-US"/>
          </a:p>
        </p:txBody>
      </p:sp>
      <p:sp>
        <p:nvSpPr>
          <p:cNvPr id="8" name="Espace réservé de la date 7"/>
          <p:cNvSpPr>
            <a:spLocks noGrp="1"/>
          </p:cNvSpPr>
          <p:nvPr>
            <p:ph type="dt" sz="half" idx="14"/>
          </p:nvPr>
        </p:nvSpPr>
        <p:spPr/>
        <p:txBody>
          <a:bodyPr/>
          <a:lstStyle/>
          <a:p>
            <a:fld id="{AA309A6D-C09C-4548-B29A-6CF363A7E532}" type="datetimeFigureOut">
              <a:rPr lang="fr-FR" smtClean="0"/>
              <a:pPr/>
              <a:t>16/05/2020</a:t>
            </a:fld>
            <a:endParaRPr lang="fr-BE"/>
          </a:p>
        </p:txBody>
      </p:sp>
      <p:sp>
        <p:nvSpPr>
          <p:cNvPr id="9" name="Espace réservé du numéro de diapositive 8"/>
          <p:cNvSpPr>
            <a:spLocks noGrp="1"/>
          </p:cNvSpPr>
          <p:nvPr>
            <p:ph type="sldNum" sz="quarter" idx="15"/>
          </p:nvPr>
        </p:nvSpPr>
        <p:spPr/>
        <p:txBody>
          <a:bodyPr/>
          <a:lstStyle/>
          <a:p>
            <a:fld id="{CF4668DC-857F-487D-BFFA-8C0CA5037977}" type="slidenum">
              <a:rPr lang="fr-BE" smtClean="0"/>
              <a:pPr/>
              <a:t>‹#›</a:t>
            </a:fld>
            <a:endParaRPr lang="fr-BE"/>
          </a:p>
        </p:txBody>
      </p:sp>
      <p:sp>
        <p:nvSpPr>
          <p:cNvPr id="10" name="Espace réservé du pied de page 9"/>
          <p:cNvSpPr>
            <a:spLocks noGrp="1"/>
          </p:cNvSpPr>
          <p:nvPr>
            <p:ph type="ftr" sz="quarter" idx="16"/>
          </p:nvPr>
        </p:nvSpPr>
        <p:spPr/>
        <p:txBody>
          <a:bodyPr/>
          <a:lstStyle/>
          <a:p>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8" name="Espace réservé de la date 7"/>
          <p:cNvSpPr>
            <a:spLocks noGrp="1"/>
          </p:cNvSpPr>
          <p:nvPr>
            <p:ph type="dt" sz="half" idx="10"/>
          </p:nvPr>
        </p:nvSpPr>
        <p:spPr/>
        <p:txBody>
          <a:bodyPr/>
          <a:lstStyle/>
          <a:p>
            <a:fld id="{AA309A6D-C09C-4548-B29A-6CF363A7E532}" type="datetimeFigureOut">
              <a:rPr lang="fr-FR" smtClean="0"/>
              <a:pPr/>
              <a:t>16/05/2020</a:t>
            </a:fld>
            <a:endParaRPr lang="fr-BE"/>
          </a:p>
        </p:txBody>
      </p:sp>
      <p:sp>
        <p:nvSpPr>
          <p:cNvPr id="9" name="Espace réservé du numéro de diapositive 8"/>
          <p:cNvSpPr>
            <a:spLocks noGrp="1"/>
          </p:cNvSpPr>
          <p:nvPr>
            <p:ph type="sldNum" sz="quarter" idx="11"/>
          </p:nvPr>
        </p:nvSpPr>
        <p:spPr/>
        <p:txBody>
          <a:bodyPr/>
          <a:lstStyle/>
          <a:p>
            <a:fld id="{CF4668DC-857F-487D-BFFA-8C0CA5037977}" type="slidenum">
              <a:rPr lang="fr-BE" smtClean="0"/>
              <a:pPr/>
              <a:t>‹#›</a:t>
            </a:fld>
            <a:endParaRPr lang="fr-BE"/>
          </a:p>
        </p:txBody>
      </p:sp>
      <p:sp>
        <p:nvSpPr>
          <p:cNvPr id="10" name="Espace réservé du pied de page 9"/>
          <p:cNvSpPr>
            <a:spLocks noGrp="1"/>
          </p:cNvSpPr>
          <p:nvPr>
            <p:ph type="ftr" sz="quarter" idx="12"/>
          </p:nvPr>
        </p:nvSpPr>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309A6D-C09C-4548-B29A-6CF363A7E532}" type="datetimeFigureOut">
              <a:rPr lang="fr-FR" smtClean="0"/>
              <a:pPr/>
              <a:t>16/05/2020</a:t>
            </a:fld>
            <a:endParaRPr lang="fr-BE"/>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BE"/>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F4668DC-857F-487D-BFFA-8C0CA5037977}" type="slidenum">
              <a:rPr lang="fr-BE" smtClean="0"/>
              <a:pPr/>
              <a:t>‹#›</a:t>
            </a:fld>
            <a:endParaRPr lang="fr-BE"/>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fr.wikipedia.org/wiki/Latin" TargetMode="External"/><Relationship Id="rId3" Type="http://schemas.openxmlformats.org/officeDocument/2006/relationships/hyperlink" Target="http://fr.wikipedia.org/wiki/Gaz" TargetMode="External"/><Relationship Id="rId7" Type="http://schemas.openxmlformats.org/officeDocument/2006/relationships/hyperlink" Target="http://fr.wikipedia.org/wiki/Robinet" TargetMode="External"/><Relationship Id="rId12" Type="http://schemas.openxmlformats.org/officeDocument/2006/relationships/hyperlink" Target="http://fr.wikipedia.org/wiki/Irrigation" TargetMode="External"/><Relationship Id="rId2" Type="http://schemas.openxmlformats.org/officeDocument/2006/relationships/hyperlink" Target="http://fr.wikipedia.org/wiki/Liquide" TargetMode="External"/><Relationship Id="rId1" Type="http://schemas.openxmlformats.org/officeDocument/2006/relationships/slideLayout" Target="../slideLayouts/slideLayout1.xml"/><Relationship Id="rId6" Type="http://schemas.openxmlformats.org/officeDocument/2006/relationships/hyperlink" Target="http://fr.wikipedia.org/wiki/Vanne" TargetMode="External"/><Relationship Id="rId11" Type="http://schemas.openxmlformats.org/officeDocument/2006/relationships/hyperlink" Target="http://fr.wikipedia.org/wiki/Gravit&#195;&#169;" TargetMode="External"/><Relationship Id="rId5" Type="http://schemas.openxmlformats.org/officeDocument/2006/relationships/hyperlink" Target="http://fr.wikipedia.org/wiki/Tube" TargetMode="External"/><Relationship Id="rId10" Type="http://schemas.openxmlformats.org/officeDocument/2006/relationships/hyperlink" Target="http://fr.wikipedia.org/wiki/Pompes" TargetMode="External"/><Relationship Id="rId4" Type="http://schemas.openxmlformats.org/officeDocument/2006/relationships/hyperlink" Target="http://fr.wikipedia.org/wiki/Tuyau" TargetMode="External"/><Relationship Id="rId9" Type="http://schemas.openxmlformats.org/officeDocument/2006/relationships/hyperlink" Target="http://fr.wikipedia.org/wiki/Plomb"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4.jpeg"/><Relationship Id="rId1" Type="http://schemas.openxmlformats.org/officeDocument/2006/relationships/slideLayout" Target="../slideLayouts/slideLayout1.xml"/><Relationship Id="rId4" Type="http://schemas.openxmlformats.org/officeDocument/2006/relationships/image" Target="file:///F:\omar\expose\omar12\12_fichiers\cfbp_fichiers\installation_03.gi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7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produits-btp.batiproduits.com/Maxitub/Maxifix/fiche/r?id=1000737627" TargetMode="External"/><Relationship Id="rId5" Type="http://schemas.openxmlformats.org/officeDocument/2006/relationships/image" Target="../media/image74.jpeg"/><Relationship Id="rId4" Type="http://schemas.openxmlformats.org/officeDocument/2006/relationships/hyperlink" Target="http://produits-btp.batiproduits.com/KME-Tubes-Batiment-Trefimetaux/Qtec/fiche/r?id=139339433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NASSIMA\Desktop\quartier et pomberie a voir pr preparer\photos samy\250 Interior Design Wallpapers 1600 X 1200\250 Amazing Interior Design Wallpapers 1600 X 1200\Wallpapers\213.jpg"/>
          <p:cNvPicPr>
            <a:picLocks noGrp="1" noChangeAspect="1" noChangeArrowheads="1"/>
          </p:cNvPicPr>
          <p:nvPr>
            <p:ph idx="1"/>
          </p:nvPr>
        </p:nvPicPr>
        <p:blipFill>
          <a:blip r:embed="rId2" cstate="print"/>
          <a:srcRect/>
          <a:stretch>
            <a:fillRect/>
          </a:stretch>
        </p:blipFill>
        <p:spPr bwMode="auto">
          <a:xfrm>
            <a:off x="1043607" y="836712"/>
            <a:ext cx="6820701" cy="5115526"/>
          </a:xfrm>
          <a:prstGeom prst="rect">
            <a:avLst/>
          </a:prstGeom>
          <a:noFill/>
        </p:spPr>
      </p:pic>
      <p:sp>
        <p:nvSpPr>
          <p:cNvPr id="15" name="Ellipse 14"/>
          <p:cNvSpPr/>
          <p:nvPr/>
        </p:nvSpPr>
        <p:spPr>
          <a:xfrm>
            <a:off x="755576" y="3789040"/>
            <a:ext cx="6984776"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tx2">
                    <a:lumMod val="10000"/>
                  </a:schemeClr>
                </a:solidFill>
                <a:latin typeface="Book Antiqua" pitchFamily="18" charset="0"/>
              </a:rPr>
              <a:t>Plomberie sanitaire</a:t>
            </a:r>
            <a:r>
              <a:rPr lang="fr-FR" sz="3200" b="1" dirty="0">
                <a:solidFill>
                  <a:schemeClr val="tx2">
                    <a:lumMod val="10000"/>
                  </a:schemeClr>
                </a:solidFill>
                <a:latin typeface="Book Antiqua" pitchFamily="18" charset="0"/>
              </a:rPr>
              <a:t> </a:t>
            </a:r>
          </a:p>
          <a:p>
            <a:pPr algn="ctr"/>
            <a:r>
              <a:rPr lang="fr-FR" sz="4000" b="1" dirty="0">
                <a:solidFill>
                  <a:schemeClr val="tx2">
                    <a:lumMod val="10000"/>
                  </a:schemeClr>
                </a:solidFill>
                <a:latin typeface="Book Antiqua" pitchFamily="18" charset="0"/>
              </a:rPr>
              <a:t>AEP et Gaz</a:t>
            </a:r>
          </a:p>
        </p:txBody>
      </p:sp>
      <p:sp>
        <p:nvSpPr>
          <p:cNvPr id="16" name="Rectangle 15"/>
          <p:cNvSpPr/>
          <p:nvPr/>
        </p:nvSpPr>
        <p:spPr>
          <a:xfrm>
            <a:off x="1403648" y="1772816"/>
            <a:ext cx="5962620" cy="1912611"/>
          </a:xfrm>
          <a:prstGeom prst="rect">
            <a:avLst/>
          </a:prstGeom>
        </p:spPr>
        <p:txBody>
          <a:bodyPr lIns="65306" tIns="32653" rIns="65306" bIns="32653">
            <a:prstTxWarp prst="textSto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UNIVERSITE MOULOUD MAMMERI DE </a:t>
            </a:r>
          </a:p>
          <a:p>
            <a:pPr algn="ctr">
              <a:defRPr/>
            </a:pP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TIZI-OUZOU</a:t>
            </a:r>
          </a:p>
          <a:p>
            <a:pPr algn="ctr">
              <a:defRPr/>
            </a:pP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ΔΔ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V</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sym typeface="Symbol"/>
              </a:rPr>
              <a:t></a:t>
            </a:r>
            <a:endPar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endParaRPr>
          </a:p>
          <a:p>
            <a:pPr algn="ctr">
              <a:defRPr/>
            </a:pP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FACULTE DE GENIE DE LA CONSTRUCTION  </a:t>
            </a:r>
          </a:p>
          <a:p>
            <a:pPr algn="ctr">
              <a:defRPr/>
            </a:pP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DEPARTEMENT  D’ARCHITECTURE    </a:t>
            </a:r>
            <a:r>
              <a:rPr lang="fr-FR" sz="2000" b="1" dirty="0">
                <a:ln w="11430">
                  <a:noFill/>
                </a:ln>
                <a:solidFill>
                  <a:srgbClr val="ED07C1"/>
                </a:solidFill>
                <a:effectLst>
                  <a:outerShdw blurRad="50800" dist="39000" dir="5460000" algn="tl">
                    <a:srgbClr val="000000">
                      <a:alpha val="38000"/>
                    </a:srgbClr>
                  </a:outerShdw>
                </a:effectLst>
                <a:latin typeface="Eras Demi ITC" pitchFamily="34" charset="0"/>
                <a:cs typeface="Arial" pitchFamily="34" charset="0"/>
              </a:rPr>
              <a:t>.</a:t>
            </a:r>
            <a:r>
              <a:rPr lang="fr-FR" sz="2000" b="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rPr>
              <a:t> </a:t>
            </a:r>
            <a:endParaRPr lang="fr-FR" sz="2000" b="1" i="1" dirty="0">
              <a:ln w="11430">
                <a:solidFill>
                  <a:schemeClr val="tx1"/>
                </a:solidFill>
              </a:ln>
              <a:solidFill>
                <a:srgbClr val="ED07C1"/>
              </a:solidFill>
              <a:effectLst>
                <a:outerShdw blurRad="50800" dist="39000" dir="5460000" algn="tl">
                  <a:srgbClr val="000000">
                    <a:alpha val="38000"/>
                  </a:srgbClr>
                </a:outerShdw>
              </a:effectLst>
              <a:latin typeface="Eras Demi ITC" pitchFamily="34" charset="0"/>
              <a:cs typeface="Arial" pitchFamily="34" charset="0"/>
            </a:endParaRPr>
          </a:p>
        </p:txBody>
      </p:sp>
      <p:sp>
        <p:nvSpPr>
          <p:cNvPr id="18" name="Rectangle 17"/>
          <p:cNvSpPr/>
          <p:nvPr/>
        </p:nvSpPr>
        <p:spPr>
          <a:xfrm>
            <a:off x="971600" y="5157192"/>
            <a:ext cx="3256995" cy="850774"/>
          </a:xfrm>
          <a:prstGeom prst="rect">
            <a:avLst/>
          </a:prstGeom>
        </p:spPr>
        <p:txBody>
          <a:bodyPr lIns="65306" tIns="32653" rIns="65306" bIns="32653">
            <a:spAutoFit/>
          </a:bodyPr>
          <a:lstStyle/>
          <a:p>
            <a:pPr>
              <a:defRPr/>
            </a:pPr>
            <a:r>
              <a:rPr lang="fr-FR" sz="1700" b="1" u="sng" dirty="0">
                <a:ln w="1905"/>
                <a:effectLst>
                  <a:outerShdw blurRad="38100" dist="38100" dir="2700000" algn="tl">
                    <a:srgbClr val="000000">
                      <a:alpha val="43137"/>
                    </a:srgbClr>
                  </a:outerShdw>
                </a:effectLst>
                <a:latin typeface="Verdana" pitchFamily="34" charset="0"/>
                <a:ea typeface="Verdana" pitchFamily="34" charset="0"/>
                <a:cs typeface="Verdana" pitchFamily="34" charset="0"/>
              </a:rPr>
              <a:t>Encadrés Par: </a:t>
            </a:r>
          </a:p>
          <a:p>
            <a:pPr>
              <a:defRPr/>
            </a:pPr>
            <a:r>
              <a:rPr lang="fr-FR" sz="17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	Mr. Ait Ahmed.S</a:t>
            </a:r>
          </a:p>
          <a:p>
            <a:pPr>
              <a:defRPr/>
            </a:pPr>
            <a:r>
              <a:rPr lang="fr-FR" sz="17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	Mme. Ben Aoudia</a:t>
            </a:r>
          </a:p>
        </p:txBody>
      </p:sp>
      <p:sp>
        <p:nvSpPr>
          <p:cNvPr id="19" name="Rectangle 18"/>
          <p:cNvSpPr/>
          <p:nvPr/>
        </p:nvSpPr>
        <p:spPr>
          <a:xfrm>
            <a:off x="4644008" y="5170514"/>
            <a:ext cx="3235548" cy="850774"/>
          </a:xfrm>
          <a:prstGeom prst="rect">
            <a:avLst/>
          </a:prstGeom>
        </p:spPr>
        <p:txBody>
          <a:bodyPr lIns="65306" tIns="32653" rIns="65306" bIns="32653">
            <a:spAutoFit/>
          </a:bodyPr>
          <a:lstStyle/>
          <a:p>
            <a:pPr>
              <a:defRPr/>
            </a:pPr>
            <a:r>
              <a:rPr lang="fr-FR" sz="1700" b="1" u="sng" dirty="0">
                <a:ln w="1905"/>
                <a:effectLst>
                  <a:outerShdw blurRad="38100" dist="38100" dir="2700000" algn="tl">
                    <a:srgbClr val="000000">
                      <a:alpha val="43137"/>
                    </a:srgbClr>
                  </a:outerShdw>
                </a:effectLst>
                <a:latin typeface="Verdana" pitchFamily="34" charset="0"/>
                <a:ea typeface="Verdana" pitchFamily="34" charset="0"/>
                <a:cs typeface="Verdana" pitchFamily="34" charset="0"/>
              </a:rPr>
              <a:t>Réalisé par : </a:t>
            </a:r>
          </a:p>
          <a:p>
            <a:pPr>
              <a:defRPr/>
            </a:pPr>
            <a:r>
              <a:rPr lang="fr-FR" sz="17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	Sahraoui Nassima</a:t>
            </a:r>
          </a:p>
          <a:p>
            <a:pPr>
              <a:defRPr/>
            </a:pPr>
            <a:r>
              <a:rPr lang="fr-FR" sz="17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	Selmane kahina</a:t>
            </a:r>
          </a:p>
        </p:txBody>
      </p:sp>
      <p:sp>
        <p:nvSpPr>
          <p:cNvPr id="22" name="Titre 8"/>
          <p:cNvSpPr txBox="1">
            <a:spLocks/>
          </p:cNvSpPr>
          <p:nvPr/>
        </p:nvSpPr>
        <p:spPr>
          <a:xfrm>
            <a:off x="376732" y="443348"/>
            <a:ext cx="8464314" cy="876846"/>
          </a:xfrm>
          <a:prstGeom prst="rect">
            <a:avLst/>
          </a:prstGeom>
        </p:spPr>
        <p:txBody>
          <a:bodyPr spcFirstLastPara="1" lIns="91429" tIns="45715" rIns="91429" bIns="45715">
            <a:prstTxWarp prst="textPlain">
              <a:avLst>
                <a:gd name="adj" fmla="val 49825"/>
              </a:avLst>
            </a:prstTxWarp>
            <a:normAutofit fontScale="3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Arial" charset="0"/>
                <a:cs typeface="Arial" charset="0"/>
              </a:defRPr>
            </a:lvl2pPr>
            <a:lvl3pPr algn="ctr" rtl="0" eaLnBrk="0" fontAlgn="base" hangingPunct="0">
              <a:spcBef>
                <a:spcPct val="0"/>
              </a:spcBef>
              <a:spcAft>
                <a:spcPct val="0"/>
              </a:spcAft>
              <a:defRPr sz="6200">
                <a:solidFill>
                  <a:schemeClr val="tx2"/>
                </a:solidFill>
                <a:latin typeface="Arial" charset="0"/>
                <a:cs typeface="Arial" charset="0"/>
              </a:defRPr>
            </a:lvl3pPr>
            <a:lvl4pPr algn="ctr" rtl="0" eaLnBrk="0" fontAlgn="base" hangingPunct="0">
              <a:spcBef>
                <a:spcPct val="0"/>
              </a:spcBef>
              <a:spcAft>
                <a:spcPct val="0"/>
              </a:spcAft>
              <a:defRPr sz="6200">
                <a:solidFill>
                  <a:schemeClr val="tx2"/>
                </a:solidFill>
                <a:latin typeface="Arial" charset="0"/>
                <a:cs typeface="Arial" charset="0"/>
              </a:defRPr>
            </a:lvl4pPr>
            <a:lvl5pPr algn="ctr" rtl="0" eaLnBrk="0" fontAlgn="base" hangingPunct="0">
              <a:spcBef>
                <a:spcPct val="0"/>
              </a:spcBef>
              <a:spcAft>
                <a:spcPct val="0"/>
              </a:spcAft>
              <a:defRPr sz="6200">
                <a:solidFill>
                  <a:schemeClr val="tx2"/>
                </a:solidFill>
                <a:latin typeface="Arial" charset="0"/>
                <a:cs typeface="Arial" charset="0"/>
              </a:defRPr>
            </a:lvl5pPr>
            <a:lvl6pPr marL="640080" algn="ctr" rtl="0" fontAlgn="base">
              <a:spcBef>
                <a:spcPct val="0"/>
              </a:spcBef>
              <a:spcAft>
                <a:spcPct val="0"/>
              </a:spcAft>
              <a:defRPr sz="6200">
                <a:solidFill>
                  <a:schemeClr val="tx2"/>
                </a:solidFill>
                <a:latin typeface="Arial" charset="0"/>
                <a:cs typeface="Arial" charset="0"/>
              </a:defRPr>
            </a:lvl6pPr>
            <a:lvl7pPr marL="1280160" algn="ctr" rtl="0" fontAlgn="base">
              <a:spcBef>
                <a:spcPct val="0"/>
              </a:spcBef>
              <a:spcAft>
                <a:spcPct val="0"/>
              </a:spcAft>
              <a:defRPr sz="6200">
                <a:solidFill>
                  <a:schemeClr val="tx2"/>
                </a:solidFill>
                <a:latin typeface="Arial" charset="0"/>
                <a:cs typeface="Arial" charset="0"/>
              </a:defRPr>
            </a:lvl7pPr>
            <a:lvl8pPr marL="1920240" algn="ctr" rtl="0" fontAlgn="base">
              <a:spcBef>
                <a:spcPct val="0"/>
              </a:spcBef>
              <a:spcAft>
                <a:spcPct val="0"/>
              </a:spcAft>
              <a:defRPr sz="6200">
                <a:solidFill>
                  <a:schemeClr val="tx2"/>
                </a:solidFill>
                <a:latin typeface="Arial" charset="0"/>
                <a:cs typeface="Arial" charset="0"/>
              </a:defRPr>
            </a:lvl8pPr>
            <a:lvl9pPr marL="2560320" algn="ctr" rtl="0" fontAlgn="base">
              <a:spcBef>
                <a:spcPct val="0"/>
              </a:spcBef>
              <a:spcAft>
                <a:spcPct val="0"/>
              </a:spcAft>
              <a:defRPr sz="6200">
                <a:solidFill>
                  <a:schemeClr val="tx2"/>
                </a:solidFill>
                <a:latin typeface="Arial" charset="0"/>
                <a:cs typeface="Arial" charset="0"/>
              </a:defRPr>
            </a:lvl9pPr>
          </a:lstStyle>
          <a:p>
            <a:pPr>
              <a:defRPr/>
            </a:pPr>
            <a:r>
              <a:rPr lang="fr-FR" b="1" spc="36" dirty="0">
                <a:ln w="11430">
                  <a:solidFill>
                    <a:schemeClr val="tx1"/>
                  </a:solidFill>
                </a:ln>
                <a:solidFill>
                  <a:srgbClr val="000000"/>
                </a:solidFill>
                <a:effectLst>
                  <a:outerShdw blurRad="76200" dist="50800" dir="5400000" algn="tl" rotWithShape="0">
                    <a:srgbClr val="000000">
                      <a:alpha val="65000"/>
                    </a:srgbClr>
                  </a:outerShdw>
                </a:effectLst>
                <a:latin typeface="Eras Demi ITC" pitchFamily="34" charset="0"/>
                <a:ea typeface="Tahoma" pitchFamily="34" charset="0"/>
                <a:cs typeface="Tahoma" pitchFamily="34" charset="0"/>
              </a:rPr>
              <a:t>REPUBLIQUE ALGERIENNE DEMOCRATIQUE ET POPULAIRE</a:t>
            </a:r>
            <a:br>
              <a:rPr lang="fr-FR" b="1" spc="36" dirty="0">
                <a:ln w="11430">
                  <a:solidFill>
                    <a:schemeClr val="tx1"/>
                  </a:solidFill>
                </a:ln>
                <a:solidFill>
                  <a:srgbClr val="000000"/>
                </a:solidFill>
                <a:effectLst>
                  <a:outerShdw blurRad="76200" dist="50800" dir="5400000" algn="tl" rotWithShape="0">
                    <a:srgbClr val="000000">
                      <a:alpha val="65000"/>
                    </a:srgbClr>
                  </a:outerShdw>
                </a:effectLst>
                <a:latin typeface="Eras Demi ITC" pitchFamily="34" charset="0"/>
                <a:ea typeface="Tahoma" pitchFamily="34" charset="0"/>
                <a:cs typeface="Tahoma" pitchFamily="34" charset="0"/>
              </a:rPr>
            </a:br>
            <a:r>
              <a:rPr lang="fr-FR" b="1" spc="36" dirty="0">
                <a:ln w="11430">
                  <a:solidFill>
                    <a:schemeClr val="tx1"/>
                  </a:solidFill>
                </a:ln>
                <a:solidFill>
                  <a:srgbClr val="000000"/>
                </a:solidFill>
                <a:effectLst>
                  <a:outerShdw blurRad="76200" dist="50800" dir="5400000" algn="tl" rotWithShape="0">
                    <a:srgbClr val="000000">
                      <a:alpha val="65000"/>
                    </a:srgbClr>
                  </a:outerShdw>
                </a:effectLst>
                <a:latin typeface="Eras Demi ITC" pitchFamily="34" charset="0"/>
                <a:ea typeface="Tahoma" pitchFamily="34" charset="0"/>
                <a:cs typeface="Tahoma" pitchFamily="34" charset="0"/>
              </a:rPr>
              <a:t>MINISTERE DE L’ENSEIGNEMENT SUPERIEUR ET DE LA </a:t>
            </a:r>
            <a:br>
              <a:rPr lang="fr-FR" b="1" spc="36" dirty="0">
                <a:ln w="11430">
                  <a:solidFill>
                    <a:schemeClr val="tx1"/>
                  </a:solidFill>
                </a:ln>
                <a:solidFill>
                  <a:srgbClr val="000000"/>
                </a:solidFill>
                <a:effectLst>
                  <a:outerShdw blurRad="76200" dist="50800" dir="5400000" algn="tl" rotWithShape="0">
                    <a:srgbClr val="000000">
                      <a:alpha val="65000"/>
                    </a:srgbClr>
                  </a:outerShdw>
                </a:effectLst>
                <a:latin typeface="Eras Demi ITC" pitchFamily="34" charset="0"/>
                <a:ea typeface="Tahoma" pitchFamily="34" charset="0"/>
                <a:cs typeface="Tahoma" pitchFamily="34" charset="0"/>
              </a:rPr>
            </a:br>
            <a:r>
              <a:rPr lang="fr-FR" b="1" spc="36" dirty="0">
                <a:ln w="11430">
                  <a:solidFill>
                    <a:schemeClr val="tx1"/>
                  </a:solidFill>
                </a:ln>
                <a:solidFill>
                  <a:srgbClr val="000000"/>
                </a:solidFill>
                <a:effectLst>
                  <a:outerShdw blurRad="76200" dist="50800" dir="5400000" algn="tl" rotWithShape="0">
                    <a:srgbClr val="000000">
                      <a:alpha val="65000"/>
                    </a:srgbClr>
                  </a:outerShdw>
                </a:effectLst>
                <a:latin typeface="Eras Demi ITC" pitchFamily="34" charset="0"/>
                <a:ea typeface="Tahoma" pitchFamily="34" charset="0"/>
                <a:cs typeface="Tahoma" pitchFamily="34" charset="0"/>
              </a:rPr>
              <a:t>	RECHERCHE SCIENTIFIQUE</a:t>
            </a:r>
            <a:endParaRPr lang="fr-FR" b="1" spc="36" dirty="0">
              <a:ln w="11430">
                <a:solidFill>
                  <a:schemeClr val="tx1"/>
                </a:solidFill>
              </a:ln>
              <a:solidFill>
                <a:srgbClr val="000000"/>
              </a:solidFill>
              <a:effectLst>
                <a:outerShdw blurRad="76200" dist="50800" dir="5400000" algn="tl" rotWithShape="0">
                  <a:srgbClr val="000000">
                    <a:alpha val="65000"/>
                  </a:srgbClr>
                </a:outerShdw>
              </a:effectLst>
              <a:latin typeface="Eras Demi ITC"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style.rotation</p:attrName>
                                        </p:attrNameLst>
                                      </p:cBhvr>
                                      <p:tavLst>
                                        <p:tav tm="0">
                                          <p:val>
                                            <p:fltVal val="90"/>
                                          </p:val>
                                        </p:tav>
                                        <p:tav tm="100000">
                                          <p:val>
                                            <p:fltVal val="0"/>
                                          </p:val>
                                        </p:tav>
                                      </p:tavLst>
                                    </p:anim>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 calcmode="lin" valueType="num">
                                      <p:cBhvr>
                                        <p:cTn id="22" dur="1000" fill="hold"/>
                                        <p:tgtEl>
                                          <p:spTgt spid="19"/>
                                        </p:tgtEl>
                                        <p:attrNameLst>
                                          <p:attrName>style.rotation</p:attrName>
                                        </p:attrNameLst>
                                      </p:cBhvr>
                                      <p:tavLst>
                                        <p:tav tm="0">
                                          <p:val>
                                            <p:fltVal val="90"/>
                                          </p:val>
                                        </p:tav>
                                        <p:tav tm="100000">
                                          <p:val>
                                            <p:fltVal val="0"/>
                                          </p:val>
                                        </p:tav>
                                      </p:tavLst>
                                    </p:anim>
                                    <p:animEffect transition="in" filter="fade">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bg/>
                                          </p:spTgt>
                                        </p:tgtEl>
                                        <p:attrNameLst>
                                          <p:attrName>style.visibility</p:attrName>
                                        </p:attrNameLst>
                                      </p:cBhvr>
                                      <p:to>
                                        <p:strVal val="visible"/>
                                      </p:to>
                                    </p:set>
                                    <p:anim calcmode="lin" valueType="num">
                                      <p:cBhvr additive="base">
                                        <p:cTn id="28"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bg/>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 calcmode="lin" valueType="num">
                                      <p:cBhvr additive="base">
                                        <p:cTn id="3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 calcmode="lin" valueType="num">
                                      <p:cBhvr additive="base">
                                        <p:cTn id="36"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LabWetSide2"/>
          <p:cNvPicPr>
            <a:picLocks noChangeAspect="1" noChangeArrowheads="1"/>
          </p:cNvPicPr>
          <p:nvPr/>
        </p:nvPicPr>
        <p:blipFill>
          <a:blip r:embed="rId2" cstate="print"/>
          <a:srcRect/>
          <a:stretch>
            <a:fillRect/>
          </a:stretch>
        </p:blipFill>
        <p:spPr bwMode="auto">
          <a:xfrm>
            <a:off x="571472" y="1214422"/>
            <a:ext cx="7831138" cy="4608528"/>
          </a:xfrm>
          <a:prstGeom prst="round2DiagRect">
            <a:avLst>
              <a:gd name="adj1" fmla="val 16667"/>
              <a:gd name="adj2" fmla="val 0"/>
            </a:avLst>
          </a:prstGeom>
          <a:ln w="88900" cap="sq">
            <a:solidFill>
              <a:srgbClr val="0000CC"/>
            </a:solidFill>
            <a:miter lim="800000"/>
          </a:ln>
          <a:effectLst>
            <a:outerShdw blurRad="254000" algn="tl" rotWithShape="0">
              <a:srgbClr val="000000">
                <a:alpha val="43000"/>
              </a:srgbClr>
            </a:outerShdw>
          </a:effectLst>
        </p:spPr>
      </p:pic>
      <p:sp>
        <p:nvSpPr>
          <p:cNvPr id="3" name="Rectangle 14"/>
          <p:cNvSpPr>
            <a:spLocks noChangeArrowheads="1"/>
          </p:cNvSpPr>
          <p:nvPr/>
        </p:nvSpPr>
        <p:spPr bwMode="auto">
          <a:xfrm>
            <a:off x="719138" y="1863725"/>
            <a:ext cx="2025650" cy="923330"/>
          </a:xfrm>
          <a:prstGeom prst="rect">
            <a:avLst/>
          </a:prstGeom>
          <a:noFill/>
          <a:ln w="38100" cmpd="dbl">
            <a:solidFill>
              <a:srgbClr val="FF6600"/>
            </a:solidFill>
            <a:miter lim="800000"/>
            <a:headEnd/>
            <a:tailEnd/>
          </a:ln>
        </p:spPr>
        <p:txBody>
          <a:bodyPr>
            <a:spAutoFit/>
          </a:bodyPr>
          <a:lstStyle/>
          <a:p>
            <a:pPr algn="ctr"/>
            <a:r>
              <a:rPr lang="fr-FR" b="1" dirty="0">
                <a:solidFill>
                  <a:srgbClr val="FFFF00"/>
                </a:solidFill>
              </a:rPr>
              <a:t>raccordement entre </a:t>
            </a:r>
          </a:p>
          <a:p>
            <a:pPr algn="ctr"/>
            <a:r>
              <a:rPr lang="fr-FR" b="1" dirty="0">
                <a:solidFill>
                  <a:srgbClr val="FFFF00"/>
                </a:solidFill>
              </a:rPr>
              <a:t>Deux tube rigide</a:t>
            </a:r>
          </a:p>
        </p:txBody>
      </p:sp>
      <p:sp>
        <p:nvSpPr>
          <p:cNvPr id="5" name="Rectangle 9"/>
          <p:cNvSpPr>
            <a:spLocks noChangeArrowheads="1"/>
          </p:cNvSpPr>
          <p:nvPr/>
        </p:nvSpPr>
        <p:spPr bwMode="auto">
          <a:xfrm>
            <a:off x="2500298" y="3714752"/>
            <a:ext cx="2643206" cy="1200329"/>
          </a:xfrm>
          <a:prstGeom prst="rect">
            <a:avLst/>
          </a:prstGeom>
          <a:noFill/>
          <a:ln w="28575">
            <a:solidFill>
              <a:srgbClr val="FF6600"/>
            </a:solidFill>
            <a:miter lim="800000"/>
            <a:headEnd/>
            <a:tailEnd/>
          </a:ln>
        </p:spPr>
        <p:txBody>
          <a:bodyPr wrap="square">
            <a:spAutoFit/>
          </a:bodyPr>
          <a:lstStyle/>
          <a:p>
            <a:pPr algn="ctr"/>
            <a:r>
              <a:rPr lang="fr-FR" b="1" dirty="0">
                <a:solidFill>
                  <a:srgbClr val="FFFF00"/>
                </a:solidFill>
              </a:rPr>
              <a:t>raccordement entre </a:t>
            </a:r>
          </a:p>
          <a:p>
            <a:pPr algn="ctr"/>
            <a:r>
              <a:rPr lang="fr-FR" b="1" dirty="0">
                <a:solidFill>
                  <a:srgbClr val="FFFF00"/>
                </a:solidFill>
              </a:rPr>
              <a:t>un appareil</a:t>
            </a:r>
          </a:p>
          <a:p>
            <a:pPr algn="ctr"/>
            <a:r>
              <a:rPr lang="fr-FR" b="1" dirty="0">
                <a:solidFill>
                  <a:srgbClr val="FFFF00"/>
                </a:solidFill>
              </a:rPr>
              <a:t> sanitaire</a:t>
            </a:r>
          </a:p>
          <a:p>
            <a:pPr algn="ctr"/>
            <a:r>
              <a:rPr lang="fr-FR" b="1" dirty="0">
                <a:solidFill>
                  <a:srgbClr val="FFFF00"/>
                </a:solidFill>
              </a:rPr>
              <a:t>et un tube rigide</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wipe(down)">
                                      <p:cBhvr>
                                        <p:cTn id="27" dur="500"/>
                                        <p:tgtEl>
                                          <p:spTgt spid="5">
                                            <p:bg/>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down)">
                                      <p:cBhvr>
                                        <p:cTn id="30" dur="500"/>
                                        <p:tgtEl>
                                          <p:spTgt spid="5">
                                            <p:txEl>
                                              <p:pRg st="0" end="0"/>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down)">
                                      <p:cBhvr>
                                        <p:cTn id="33" dur="500"/>
                                        <p:tgtEl>
                                          <p:spTgt spid="5">
                                            <p:txEl>
                                              <p:pRg st="1" end="1"/>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wipe(down)">
                                      <p:cBhvr>
                                        <p:cTn id="36" dur="500"/>
                                        <p:tgtEl>
                                          <p:spTgt spid="5">
                                            <p:txEl>
                                              <p:pRg st="2" end="2"/>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down)">
                                      <p:cBhvr>
                                        <p:cTn id="3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5"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785786" y="1857364"/>
            <a:ext cx="7429552" cy="3500461"/>
          </a:xfrm>
          <a:prstGeom prst="rect">
            <a:avLst/>
          </a:prstGeom>
          <a:ln w="38100">
            <a:solidFill>
              <a:srgbClr val="FFFF00"/>
            </a:solidFill>
          </a:ln>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endParaRPr kumimoji="0" lang="fr-FR" sz="2200" b="0" i="0" u="none" strike="noStrike" kern="1200" cap="none" spc="0" normalizeH="0" baseline="0" noProof="0" dirty="0">
              <a:ln>
                <a:noFill/>
              </a:ln>
              <a:solidFill>
                <a:schemeClr val="bg1"/>
              </a:solidFill>
              <a:effectLst/>
              <a:uLnTx/>
              <a:uFillTx/>
              <a:latin typeface="Book Antiqua" pitchFamily="18" charset="0"/>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fr-FR" sz="2200" b="0" i="0" u="none" strike="noStrike" kern="1200" cap="none" spc="0" normalizeH="0" baseline="0" noProof="0" dirty="0">
                <a:ln>
                  <a:noFill/>
                </a:ln>
                <a:solidFill>
                  <a:schemeClr val="bg1"/>
                </a:solidFill>
                <a:effectLst/>
                <a:uLnTx/>
                <a:uFillTx/>
                <a:latin typeface="Book Antiqua" pitchFamily="18" charset="0"/>
              </a:rPr>
              <a:t>Ils sont utilisés pour le raccordement après le siphon d'appareil ,soit  pour assurer la liaison entre l'appareil sanitaire et le collecteur horizontal  d'évacuation ,soit entre l'appareil sanitaire et la branche de la culotte    d'évacuation de la descente d'eaux ménagères.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Book Antiqua" pitchFamily="18" charset="0"/>
              </a:rPr>
              <a:t>  Actuellement, ces flexibles ne s'utilisent que pour des eaux d'évacuation  sans pression, lavabo, douche, évier, baignoire...</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fr-FR" sz="2200" b="0" i="0" u="none" strike="noStrike" kern="1200" cap="none" spc="0" normalizeH="0" baseline="0" noProof="0" dirty="0">
              <a:ln>
                <a:noFill/>
              </a:ln>
              <a:solidFill>
                <a:schemeClr val="bg1"/>
              </a:solidFill>
              <a:effectLst/>
              <a:uLnTx/>
              <a:uFillTx/>
              <a:latin typeface="Book Antiqua" pitchFamily="18" charset="0"/>
            </a:endParaRPr>
          </a:p>
        </p:txBody>
      </p:sp>
      <p:sp>
        <p:nvSpPr>
          <p:cNvPr id="4" name="Rectangle 3"/>
          <p:cNvSpPr/>
          <p:nvPr/>
        </p:nvSpPr>
        <p:spPr>
          <a:xfrm>
            <a:off x="2357422" y="571480"/>
            <a:ext cx="4708340" cy="523220"/>
          </a:xfrm>
          <a:prstGeom prst="rect">
            <a:avLst/>
          </a:prstGeom>
        </p:spPr>
        <p:txBody>
          <a:bodyPr wrap="none">
            <a:spAutoFit/>
          </a:bodyPr>
          <a:lstStyle/>
          <a:p>
            <a:pPr marL="274320" lvl="0" indent="-274320">
              <a:spcBef>
                <a:spcPts val="600"/>
              </a:spcBef>
              <a:buClr>
                <a:schemeClr val="accent2"/>
              </a:buClr>
              <a:buSzPct val="85000"/>
              <a:defRPr/>
            </a:pPr>
            <a:r>
              <a:rPr lang="fr-FR" sz="2800" b="1" i="1" dirty="0">
                <a:solidFill>
                  <a:srgbClr val="FFFF00"/>
                </a:solidFill>
                <a:latin typeface="Book Antiqua" pitchFamily="18" charset="0"/>
              </a:rPr>
              <a:t>2- Les flexibles d'évacuation</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313"/>
          <p:cNvPicPr>
            <a:picLocks noChangeAspect="1" noChangeArrowheads="1"/>
          </p:cNvPicPr>
          <p:nvPr/>
        </p:nvPicPr>
        <p:blipFill>
          <a:blip r:embed="rId2" cstate="print"/>
          <a:srcRect/>
          <a:stretch>
            <a:fillRect/>
          </a:stretch>
        </p:blipFill>
        <p:spPr bwMode="auto">
          <a:xfrm>
            <a:off x="6286512" y="428604"/>
            <a:ext cx="2552701" cy="2552702"/>
          </a:xfrm>
          <a:prstGeom prst="roundRect">
            <a:avLst>
              <a:gd name="adj" fmla="val 4167"/>
            </a:avLst>
          </a:prstGeom>
          <a:solidFill>
            <a:srgbClr val="FFFFFF"/>
          </a:solidFill>
          <a:ln w="76200" cap="sq">
            <a:solidFill>
              <a:srgbClr val="00FF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8" descr="Save"/>
          <p:cNvPicPr>
            <a:picLocks noChangeAspect="1" noChangeArrowheads="1"/>
          </p:cNvPicPr>
          <p:nvPr/>
        </p:nvPicPr>
        <p:blipFill>
          <a:blip r:embed="rId3" cstate="print"/>
          <a:srcRect/>
          <a:stretch>
            <a:fillRect/>
          </a:stretch>
        </p:blipFill>
        <p:spPr bwMode="auto">
          <a:xfrm>
            <a:off x="2786050" y="2214554"/>
            <a:ext cx="3571900" cy="2607128"/>
          </a:xfrm>
          <a:prstGeom prst="roundRect">
            <a:avLst>
              <a:gd name="adj" fmla="val 4167"/>
            </a:avLst>
          </a:prstGeom>
          <a:solidFill>
            <a:srgbClr val="FFFFFF"/>
          </a:solidFill>
          <a:ln w="76200" cap="sq">
            <a:solidFill>
              <a:srgbClr val="00FF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12" descr="raccord"/>
          <p:cNvPicPr>
            <a:picLocks noChangeAspect="1" noChangeArrowheads="1"/>
          </p:cNvPicPr>
          <p:nvPr/>
        </p:nvPicPr>
        <p:blipFill>
          <a:blip r:embed="rId4" cstate="print"/>
          <a:srcRect/>
          <a:stretch>
            <a:fillRect/>
          </a:stretch>
        </p:blipFill>
        <p:spPr bwMode="auto">
          <a:xfrm>
            <a:off x="357158" y="4143380"/>
            <a:ext cx="2683015" cy="2428892"/>
          </a:xfrm>
          <a:prstGeom prst="roundRect">
            <a:avLst>
              <a:gd name="adj" fmla="val 4167"/>
            </a:avLst>
          </a:prstGeom>
          <a:solidFill>
            <a:srgbClr val="FFFFFF"/>
          </a:solidFill>
          <a:ln w="76200" cap="sq">
            <a:solidFill>
              <a:srgbClr val="00FF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Rectangle 10"/>
          <p:cNvSpPr>
            <a:spLocks noChangeArrowheads="1"/>
          </p:cNvSpPr>
          <p:nvPr/>
        </p:nvSpPr>
        <p:spPr bwMode="auto">
          <a:xfrm>
            <a:off x="857224" y="2928934"/>
            <a:ext cx="1851790" cy="707886"/>
          </a:xfrm>
          <a:prstGeom prst="rect">
            <a:avLst/>
          </a:prstGeom>
          <a:noFill/>
          <a:ln w="28575">
            <a:solidFill>
              <a:srgbClr val="FF33CC"/>
            </a:solidFill>
            <a:miter lim="800000"/>
            <a:headEnd/>
            <a:tailEnd/>
          </a:ln>
        </p:spPr>
        <p:txBody>
          <a:bodyPr wrap="none">
            <a:spAutoFit/>
          </a:bodyPr>
          <a:lstStyle/>
          <a:p>
            <a:pPr algn="ctr"/>
            <a:r>
              <a:rPr lang="fr-FR" dirty="0">
                <a:solidFill>
                  <a:srgbClr val="FFFF00"/>
                </a:solidFill>
              </a:rPr>
              <a:t>Raccordement</a:t>
            </a:r>
          </a:p>
          <a:p>
            <a:pPr algn="ctr"/>
            <a:r>
              <a:rPr lang="fr-FR" dirty="0">
                <a:solidFill>
                  <a:srgbClr val="FFFF00"/>
                </a:solidFill>
              </a:rPr>
              <a:t> d’un bidet</a:t>
            </a:r>
          </a:p>
        </p:txBody>
      </p:sp>
      <p:sp>
        <p:nvSpPr>
          <p:cNvPr id="7" name="Rectangle 11"/>
          <p:cNvSpPr>
            <a:spLocks noChangeArrowheads="1"/>
          </p:cNvSpPr>
          <p:nvPr/>
        </p:nvSpPr>
        <p:spPr bwMode="auto">
          <a:xfrm>
            <a:off x="4357686" y="1000108"/>
            <a:ext cx="1922322" cy="707886"/>
          </a:xfrm>
          <a:prstGeom prst="rect">
            <a:avLst/>
          </a:prstGeom>
          <a:noFill/>
          <a:ln w="28575">
            <a:solidFill>
              <a:srgbClr val="FF33CC"/>
            </a:solidFill>
            <a:miter lim="800000"/>
            <a:headEnd/>
            <a:tailEnd/>
          </a:ln>
        </p:spPr>
        <p:txBody>
          <a:bodyPr wrap="none">
            <a:spAutoFit/>
          </a:bodyPr>
          <a:lstStyle/>
          <a:p>
            <a:pPr algn="ctr"/>
            <a:r>
              <a:rPr lang="fr-FR" dirty="0">
                <a:solidFill>
                  <a:srgbClr val="FFFF00"/>
                </a:solidFill>
              </a:rPr>
              <a:t>Raccordement </a:t>
            </a:r>
          </a:p>
          <a:p>
            <a:pPr algn="ctr"/>
            <a:r>
              <a:rPr lang="fr-FR" dirty="0">
                <a:solidFill>
                  <a:srgbClr val="FFFF00"/>
                </a:solidFill>
              </a:rPr>
              <a:t>d’un lavabo</a:t>
            </a:r>
          </a:p>
        </p:txBody>
      </p:sp>
      <p:sp>
        <p:nvSpPr>
          <p:cNvPr id="8" name="Rectangle 7"/>
          <p:cNvSpPr/>
          <p:nvPr/>
        </p:nvSpPr>
        <p:spPr>
          <a:xfrm>
            <a:off x="3143240" y="5286388"/>
            <a:ext cx="5143536" cy="1071570"/>
          </a:xfrm>
          <a:prstGeom prst="rect">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lgn="ctr">
              <a:spcBef>
                <a:spcPts val="600"/>
              </a:spcBef>
              <a:buClr>
                <a:schemeClr val="accent2"/>
              </a:buClr>
              <a:buSzPct val="85000"/>
              <a:defRPr/>
            </a:pPr>
            <a:r>
              <a:rPr lang="fr-FR" dirty="0">
                <a:solidFill>
                  <a:srgbClr val="FFFF00"/>
                </a:solidFill>
              </a:rPr>
              <a:t>Raccordement d’un appareil sanitaire et la branche de la culotte  d'évacuation de la descente d'eaux ménagères</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animEffect transition="in" filter="wipe(down)">
                                      <p:cBhvr>
                                        <p:cTn id="25" dur="500"/>
                                        <p:tgtEl>
                                          <p:spTgt spid="7">
                                            <p:bg/>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down)">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wipe(down)">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bg/>
                                          </p:spTgt>
                                        </p:tgtEl>
                                        <p:attrNameLst>
                                          <p:attrName>style.visibility</p:attrName>
                                        </p:attrNameLst>
                                      </p:cBhvr>
                                      <p:to>
                                        <p:strVal val="visible"/>
                                      </p:to>
                                    </p:set>
                                    <p:anim calcmode="lin" valueType="num">
                                      <p:cBhvr additive="base">
                                        <p:cTn id="40" dur="500" fill="hold"/>
                                        <p:tgtEl>
                                          <p:spTgt spid="6">
                                            <p:bg/>
                                          </p:spTgt>
                                        </p:tgtEl>
                                        <p:attrNameLst>
                                          <p:attrName>ppt_x</p:attrName>
                                        </p:attrNameLst>
                                      </p:cBhvr>
                                      <p:tavLst>
                                        <p:tav tm="0">
                                          <p:val>
                                            <p:strVal val="#ppt_x"/>
                                          </p:val>
                                        </p:tav>
                                        <p:tav tm="100000">
                                          <p:val>
                                            <p:strVal val="#ppt_x"/>
                                          </p:val>
                                        </p:tav>
                                      </p:tavLst>
                                    </p:anim>
                                    <p:anim calcmode="lin" valueType="num">
                                      <p:cBhvr additive="base">
                                        <p:cTn id="41" dur="500" fill="hold"/>
                                        <p:tgtEl>
                                          <p:spTgt spid="6">
                                            <p:bg/>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additive="base">
                                        <p:cTn id="4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 calcmode="lin" valueType="num">
                                      <p:cBhvr additive="base">
                                        <p:cTn id="4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6050" y="500042"/>
            <a:ext cx="4429156" cy="892552"/>
          </a:xfrm>
          <a:prstGeom prst="rect">
            <a:avLst/>
          </a:prstGeom>
        </p:spPr>
        <p:txBody>
          <a:bodyPr wrap="square">
            <a:spAutoFit/>
          </a:bodyPr>
          <a:lstStyle/>
          <a:p>
            <a:r>
              <a:rPr lang="fr-FR" sz="2400" b="1" i="1" dirty="0">
                <a:solidFill>
                  <a:srgbClr val="00FF00"/>
                </a:solidFill>
              </a:rPr>
              <a:t>B</a:t>
            </a:r>
            <a:r>
              <a:rPr lang="fr-FR" sz="3200" b="1" i="1" dirty="0">
                <a:solidFill>
                  <a:srgbClr val="00FF00"/>
                </a:solidFill>
              </a:rPr>
              <a:t>-</a:t>
            </a:r>
            <a:r>
              <a:rPr lang="fr-FR" sz="2000" b="1" i="1" dirty="0">
                <a:solidFill>
                  <a:srgbClr val="00FF00"/>
                </a:solidFill>
              </a:rPr>
              <a:t>LES CANALISATIONS NON FLEXIBLES</a:t>
            </a:r>
            <a:endParaRPr lang="fr-FR" sz="2000" i="1" dirty="0">
              <a:solidFill>
                <a:srgbClr val="00FF00"/>
              </a:solidFill>
            </a:endParaRPr>
          </a:p>
        </p:txBody>
      </p:sp>
      <p:sp>
        <p:nvSpPr>
          <p:cNvPr id="4" name="Rectangle 3"/>
          <p:cNvSpPr/>
          <p:nvPr/>
        </p:nvSpPr>
        <p:spPr>
          <a:xfrm>
            <a:off x="1714480" y="3500438"/>
            <a:ext cx="5857916" cy="2800767"/>
          </a:xfrm>
          <a:prstGeom prst="rect">
            <a:avLst/>
          </a:prstGeom>
          <a:ln w="38100">
            <a:solidFill>
              <a:srgbClr val="FFFF00"/>
            </a:solidFill>
          </a:ln>
        </p:spPr>
        <p:txBody>
          <a:bodyPr wrap="square">
            <a:spAutoFit/>
          </a:bodyPr>
          <a:lstStyle/>
          <a:p>
            <a:pPr>
              <a:defRPr/>
            </a:pPr>
            <a:r>
              <a:rPr lang="fr-FR" sz="2200" dirty="0">
                <a:solidFill>
                  <a:schemeClr val="bg1"/>
                </a:solidFill>
                <a:latin typeface="Book Antiqua" pitchFamily="18" charset="0"/>
              </a:rPr>
              <a:t>Le cuivre, en raison de ses caractéristiques,</a:t>
            </a:r>
          </a:p>
          <a:p>
            <a:pPr>
              <a:defRPr/>
            </a:pPr>
            <a:r>
              <a:rPr lang="fr-FR" sz="2200" dirty="0">
                <a:solidFill>
                  <a:schemeClr val="bg1"/>
                </a:solidFill>
                <a:latin typeface="Book Antiqua" pitchFamily="18" charset="0"/>
              </a:rPr>
              <a:t>  est sans nul doute le métal le mieux approprié à la plomberie  </a:t>
            </a:r>
          </a:p>
          <a:p>
            <a:pPr>
              <a:defRPr/>
            </a:pPr>
            <a:r>
              <a:rPr lang="fr-FR" sz="2200" dirty="0">
                <a:solidFill>
                  <a:schemeClr val="bg1"/>
                </a:solidFill>
                <a:latin typeface="Book Antiqua" pitchFamily="18" charset="0"/>
              </a:rPr>
              <a:t> et aux installations sanitaires en général.</a:t>
            </a:r>
          </a:p>
          <a:p>
            <a:pPr>
              <a:defRPr/>
            </a:pPr>
            <a:r>
              <a:rPr lang="fr-FR" sz="2200" dirty="0">
                <a:solidFill>
                  <a:schemeClr val="bg1"/>
                </a:solidFill>
                <a:latin typeface="Book Antiqua" pitchFamily="18" charset="0"/>
              </a:rPr>
              <a:t> Les tubes en cuivre sont utilisé soit pour l’alimentation </a:t>
            </a:r>
          </a:p>
          <a:p>
            <a:pPr>
              <a:defRPr/>
            </a:pPr>
            <a:r>
              <a:rPr lang="fr-FR" sz="2200" dirty="0">
                <a:solidFill>
                  <a:schemeClr val="bg1"/>
                </a:solidFill>
                <a:latin typeface="Book Antiqua" pitchFamily="18" charset="0"/>
              </a:rPr>
              <a:t>d’eau potable ,de gaz, et l’évacuation des eau de pluie. </a:t>
            </a:r>
          </a:p>
        </p:txBody>
      </p:sp>
      <p:sp>
        <p:nvSpPr>
          <p:cNvPr id="5" name="Rectangle 4"/>
          <p:cNvSpPr/>
          <p:nvPr/>
        </p:nvSpPr>
        <p:spPr>
          <a:xfrm>
            <a:off x="3286116" y="2428868"/>
            <a:ext cx="3233578" cy="400110"/>
          </a:xfrm>
          <a:prstGeom prst="rect">
            <a:avLst/>
          </a:prstGeom>
        </p:spPr>
        <p:txBody>
          <a:bodyPr wrap="none">
            <a:spAutoFit/>
          </a:bodyPr>
          <a:lstStyle/>
          <a:p>
            <a:pPr>
              <a:defRPr/>
            </a:pPr>
            <a:r>
              <a:rPr lang="fr-FR" sz="2000" b="1" i="1" dirty="0">
                <a:solidFill>
                  <a:srgbClr val="FF0000"/>
                </a:solidFill>
                <a:latin typeface="Book Antiqua" pitchFamily="18" charset="0"/>
              </a:rPr>
              <a:t>1-LES TUBES EN CUIVRE</a:t>
            </a:r>
          </a:p>
        </p:txBody>
      </p:sp>
      <p:pic>
        <p:nvPicPr>
          <p:cNvPr id="6" name="Picture 10" descr="Save0009"/>
          <p:cNvPicPr>
            <a:picLocks noChangeAspect="1" noChangeArrowheads="1"/>
          </p:cNvPicPr>
          <p:nvPr/>
        </p:nvPicPr>
        <p:blipFill>
          <a:blip r:embed="rId2" cstate="print"/>
          <a:srcRect/>
          <a:stretch>
            <a:fillRect/>
          </a:stretch>
        </p:blipFill>
        <p:spPr bwMode="auto">
          <a:xfrm>
            <a:off x="6715140" y="428604"/>
            <a:ext cx="2026272" cy="22145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11" descr="Save0010"/>
          <p:cNvPicPr>
            <a:picLocks noChangeAspect="1" noChangeArrowheads="1"/>
          </p:cNvPicPr>
          <p:nvPr/>
        </p:nvPicPr>
        <p:blipFill>
          <a:blip r:embed="rId3" cstate="print"/>
          <a:srcRect/>
          <a:stretch>
            <a:fillRect/>
          </a:stretch>
        </p:blipFill>
        <p:spPr bwMode="auto">
          <a:xfrm>
            <a:off x="357158" y="428604"/>
            <a:ext cx="2143140" cy="21828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ectangle 8"/>
          <p:cNvSpPr/>
          <p:nvPr/>
        </p:nvSpPr>
        <p:spPr>
          <a:xfrm>
            <a:off x="285720" y="2571744"/>
            <a:ext cx="1946305" cy="1477328"/>
          </a:xfrm>
          <a:prstGeom prst="rect">
            <a:avLst/>
          </a:prstGeom>
        </p:spPr>
        <p:txBody>
          <a:bodyPr wrap="square">
            <a:spAutoFit/>
          </a:bodyPr>
          <a:lstStyle/>
          <a:p>
            <a:pPr>
              <a:defRPr/>
            </a:pPr>
            <a:endParaRPr lang="fr-FR" dirty="0">
              <a:solidFill>
                <a:srgbClr val="0000CC"/>
              </a:solidFill>
            </a:endParaRPr>
          </a:p>
          <a:p>
            <a:pPr>
              <a:defRPr/>
            </a:pPr>
            <a:r>
              <a:rPr lang="fr-FR" dirty="0">
                <a:solidFill>
                  <a:srgbClr val="0000CC"/>
                </a:solidFill>
              </a:rPr>
              <a:t>en longueur droite :</a:t>
            </a:r>
          </a:p>
          <a:p>
            <a:pPr>
              <a:defRPr/>
            </a:pPr>
            <a:r>
              <a:rPr lang="fr-FR" dirty="0">
                <a:solidFill>
                  <a:srgbClr val="0000CC"/>
                </a:solidFill>
              </a:rPr>
              <a:t> de 4 a 6 m de longueur.</a:t>
            </a:r>
          </a:p>
        </p:txBody>
      </p:sp>
      <p:sp>
        <p:nvSpPr>
          <p:cNvPr id="10" name="Rectangle 9"/>
          <p:cNvSpPr/>
          <p:nvPr/>
        </p:nvSpPr>
        <p:spPr>
          <a:xfrm>
            <a:off x="7143768" y="2786058"/>
            <a:ext cx="2000232" cy="923330"/>
          </a:xfrm>
          <a:prstGeom prst="rect">
            <a:avLst/>
          </a:prstGeom>
        </p:spPr>
        <p:txBody>
          <a:bodyPr wrap="square">
            <a:spAutoFit/>
          </a:bodyPr>
          <a:lstStyle/>
          <a:p>
            <a:pPr>
              <a:defRPr/>
            </a:pPr>
            <a:r>
              <a:rPr lang="fr-FR" dirty="0">
                <a:solidFill>
                  <a:srgbClr val="0000CC"/>
                </a:solidFill>
              </a:rPr>
              <a:t>en couronne :</a:t>
            </a:r>
          </a:p>
          <a:p>
            <a:pPr>
              <a:defRPr/>
            </a:pPr>
            <a:r>
              <a:rPr lang="fr-FR" dirty="0">
                <a:solidFill>
                  <a:srgbClr val="0000CC"/>
                </a:solidFill>
              </a:rPr>
              <a:t>de 10 a 30 m de  </a:t>
            </a:r>
          </a:p>
          <a:p>
            <a:pPr>
              <a:defRPr/>
            </a:pPr>
            <a:r>
              <a:rPr lang="fr-FR" dirty="0">
                <a:solidFill>
                  <a:srgbClr val="0000CC"/>
                </a:solidFill>
              </a:rPr>
              <a:t>        longueur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57166"/>
            <a:ext cx="8358246" cy="3139321"/>
          </a:xfrm>
          <a:prstGeom prst="rect">
            <a:avLst/>
          </a:prstGeom>
          <a:ln w="57150">
            <a:solidFill>
              <a:srgbClr val="00FF00"/>
            </a:solidFill>
            <a:prstDash val="solid"/>
          </a:ln>
        </p:spPr>
        <p:txBody>
          <a:bodyPr wrap="square">
            <a:spAutoFit/>
          </a:bodyPr>
          <a:lstStyle/>
          <a:p>
            <a:pPr>
              <a:defRPr/>
            </a:pPr>
            <a:r>
              <a:rPr lang="fr-FR" sz="2200" dirty="0">
                <a:solidFill>
                  <a:schemeClr val="bg1"/>
                </a:solidFill>
                <a:latin typeface="Book Antiqua" pitchFamily="18" charset="0"/>
              </a:rPr>
              <a:t> les principaux avantages du tube cuivre:</a:t>
            </a:r>
          </a:p>
          <a:p>
            <a:pPr>
              <a:defRPr/>
            </a:pPr>
            <a:r>
              <a:rPr lang="fr-FR" sz="2200" dirty="0">
                <a:solidFill>
                  <a:schemeClr val="bg1"/>
                </a:solidFill>
                <a:latin typeface="Book Antiqua" pitchFamily="18" charset="0"/>
              </a:rPr>
              <a:t> -la facilité et la rapidité de façonnage et de mise en place, grâce à sa malléabilité.</a:t>
            </a:r>
          </a:p>
          <a:p>
            <a:pPr>
              <a:defRPr/>
            </a:pPr>
            <a:r>
              <a:rPr lang="fr-FR" sz="2200" dirty="0">
                <a:solidFill>
                  <a:schemeClr val="bg1"/>
                </a:solidFill>
                <a:latin typeface="Book Antiqua" pitchFamily="18" charset="0"/>
              </a:rPr>
              <a:t>  -l'exécution des assemblages dans un minimum de temps, au moyen de raccord à Souder .</a:t>
            </a:r>
          </a:p>
          <a:p>
            <a:pPr>
              <a:defRPr/>
            </a:pPr>
            <a:r>
              <a:rPr lang="fr-FR" sz="2200" dirty="0">
                <a:solidFill>
                  <a:schemeClr val="bg1"/>
                </a:solidFill>
                <a:latin typeface="Book Antiqua" pitchFamily="18" charset="0"/>
              </a:rPr>
              <a:t>-une grande résistance à la corrosion.</a:t>
            </a:r>
          </a:p>
          <a:p>
            <a:pPr>
              <a:defRPr/>
            </a:pPr>
            <a:r>
              <a:rPr lang="fr-FR" sz="2200" dirty="0">
                <a:solidFill>
                  <a:schemeClr val="bg1"/>
                </a:solidFill>
                <a:latin typeface="Book Antiqua" pitchFamily="18" charset="0"/>
              </a:rPr>
              <a:t> - de faibles pertes de charges.</a:t>
            </a:r>
          </a:p>
          <a:p>
            <a:pPr>
              <a:defRPr/>
            </a:pPr>
            <a:r>
              <a:rPr lang="fr-FR" sz="2200" dirty="0">
                <a:solidFill>
                  <a:schemeClr val="bg1"/>
                </a:solidFill>
                <a:latin typeface="Book Antiqua" pitchFamily="18" charset="0"/>
              </a:rPr>
              <a:t> -une résistance à des pressions intérieures importantes, </a:t>
            </a:r>
          </a:p>
          <a:p>
            <a:pPr>
              <a:defRPr/>
            </a:pPr>
            <a:r>
              <a:rPr lang="fr-FR" sz="2200" dirty="0">
                <a:solidFill>
                  <a:schemeClr val="bg1"/>
                </a:solidFill>
                <a:latin typeface="Book Antiqua" pitchFamily="18" charset="0"/>
              </a:rPr>
              <a:t>      permettant l'emploi de tubes de faible épaisseur (0,8  et 1 mm).</a:t>
            </a:r>
          </a:p>
        </p:txBody>
      </p:sp>
      <p:sp>
        <p:nvSpPr>
          <p:cNvPr id="3" name="Espace réservé du contenu 2"/>
          <p:cNvSpPr txBox="1">
            <a:spLocks/>
          </p:cNvSpPr>
          <p:nvPr/>
        </p:nvSpPr>
        <p:spPr>
          <a:xfrm>
            <a:off x="1214414" y="3857628"/>
            <a:ext cx="6715172" cy="2428892"/>
          </a:xfrm>
          <a:prstGeom prst="rect">
            <a:avLst/>
          </a:prstGeom>
          <a:ln w="57150">
            <a:solidFill>
              <a:srgbClr val="00FF00"/>
            </a:solidFill>
            <a:prstDash val="solid"/>
          </a:ln>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r-FR" sz="2200" b="0" i="0" u="none" strike="noStrike" kern="1200" cap="none" spc="0" normalizeH="0" baseline="0" noProof="0" dirty="0">
                <a:ln>
                  <a:noFill/>
                </a:ln>
                <a:solidFill>
                  <a:schemeClr val="bg1"/>
                </a:solidFill>
                <a:effectLst/>
                <a:uLnTx/>
                <a:uFillTx/>
                <a:latin typeface="Book Antiqua" pitchFamily="18" charset="0"/>
              </a:rPr>
              <a:t>L'inconvénient du cuivre est son prix, qui </a:t>
            </a: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fr-FR" sz="2200" b="0" i="0" u="none" strike="noStrike" kern="1200" cap="none" spc="0" normalizeH="0" baseline="0" noProof="0" dirty="0">
                <a:ln>
                  <a:noFill/>
                </a:ln>
                <a:solidFill>
                  <a:schemeClr val="bg1"/>
                </a:solidFill>
                <a:effectLst/>
                <a:uLnTx/>
                <a:uFillTx/>
                <a:latin typeface="Book Antiqua" pitchFamily="18" charset="0"/>
              </a:rPr>
              <a:t> est variable en fonction de la situation économique.</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fr-FR" sz="2200" b="0" i="0" u="none" strike="noStrike" kern="1200" cap="none" spc="0" normalizeH="0" baseline="0" noProof="0" dirty="0">
              <a:ln>
                <a:noFill/>
              </a:ln>
              <a:solidFill>
                <a:schemeClr val="bg1"/>
              </a:solidFill>
              <a:effectLst/>
              <a:uLnTx/>
              <a:uFillTx/>
              <a:latin typeface="Book Antiqua" pitchFamily="18" charset="0"/>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r-FR" sz="2200" b="0" i="0" u="none" strike="noStrike" kern="1200" cap="none" spc="0" normalizeH="0" baseline="0" noProof="0" dirty="0">
                <a:ln>
                  <a:noFill/>
                </a:ln>
                <a:solidFill>
                  <a:schemeClr val="bg1"/>
                </a:solidFill>
                <a:effectLst/>
                <a:uLnTx/>
                <a:uFillTx/>
                <a:latin typeface="Book Antiqua" pitchFamily="18" charset="0"/>
              </a:rPr>
              <a:t>Les tubes de cuivre sont livrables en couronne ou </a:t>
            </a: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fr-FR" sz="2200" b="0" i="0" u="none" strike="noStrike" kern="1200" cap="none" spc="0" normalizeH="0" baseline="0" noProof="0" dirty="0">
                <a:ln>
                  <a:noFill/>
                </a:ln>
                <a:solidFill>
                  <a:schemeClr val="bg1"/>
                </a:solidFill>
                <a:effectLst/>
                <a:uLnTx/>
                <a:uFillTx/>
                <a:latin typeface="Book Antiqua" pitchFamily="18" charset="0"/>
              </a:rPr>
              <a:t> en longueur droite.</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fr-FR" sz="2200" b="0" i="0" u="none" strike="noStrike" kern="1200" cap="none" spc="0" normalizeH="0" baseline="0" noProof="0" dirty="0">
              <a:ln>
                <a:noFill/>
              </a:ln>
              <a:solidFill>
                <a:schemeClr val="bg1"/>
              </a:solidFill>
              <a:effectLst/>
              <a:uLnTx/>
              <a:uFillTx/>
              <a:latin typeface="Book Antiqua" pitchFamily="18" charset="0"/>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fr-FR" sz="2200" b="0" i="0" u="none" strike="noStrike" kern="1200" cap="none" spc="0" normalizeH="0" baseline="0" noProof="0" dirty="0">
              <a:ln>
                <a:noFill/>
              </a:ln>
              <a:solidFill>
                <a:schemeClr val="bg1"/>
              </a:solidFill>
              <a:effectLst/>
              <a:uLnTx/>
              <a:uFillTx/>
              <a:latin typeface="Book Antiqua" pitchFamily="18" charset="0"/>
            </a:endParaRP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488" y="285728"/>
            <a:ext cx="3114955" cy="461665"/>
          </a:xfrm>
          <a:prstGeom prst="rect">
            <a:avLst/>
          </a:prstGeom>
        </p:spPr>
        <p:txBody>
          <a:bodyPr wrap="square">
            <a:spAutoFit/>
          </a:bodyPr>
          <a:lstStyle/>
          <a:p>
            <a:r>
              <a:rPr lang="fr-FR" sz="2400" b="1" i="1" dirty="0">
                <a:solidFill>
                  <a:srgbClr val="FF0000"/>
                </a:solidFill>
                <a:latin typeface="Book Antiqua" pitchFamily="18" charset="0"/>
              </a:rPr>
              <a:t>2-LES TUBES ACIER</a:t>
            </a:r>
            <a:endParaRPr lang="fr-FR" sz="2400" b="1" i="1" dirty="0">
              <a:solidFill>
                <a:srgbClr val="FF0000"/>
              </a:solidFill>
            </a:endParaRPr>
          </a:p>
        </p:txBody>
      </p:sp>
      <p:pic>
        <p:nvPicPr>
          <p:cNvPr id="10" name="Picture 14" descr="kms-kvs_pt"/>
          <p:cNvPicPr>
            <a:picLocks noChangeAspect="1" noChangeArrowheads="1"/>
          </p:cNvPicPr>
          <p:nvPr/>
        </p:nvPicPr>
        <p:blipFill>
          <a:blip r:embed="rId3" cstate="print"/>
          <a:srcRect/>
          <a:stretch>
            <a:fillRect/>
          </a:stretch>
        </p:blipFill>
        <p:spPr bwMode="auto">
          <a:xfrm>
            <a:off x="5000628" y="3000372"/>
            <a:ext cx="3571900" cy="3429024"/>
          </a:xfrm>
          <a:prstGeom prst="rect">
            <a:avLst/>
          </a:prstGeom>
          <a:noFill/>
          <a:ln w="57150" cmpd="thickThin">
            <a:solidFill>
              <a:srgbClr val="FF33CC"/>
            </a:solidFill>
            <a:miter lim="800000"/>
            <a:headEnd/>
            <a:tailEnd/>
          </a:ln>
        </p:spPr>
      </p:pic>
      <p:pic>
        <p:nvPicPr>
          <p:cNvPr id="11" name="Picture 10" descr="teegalvanized267"/>
          <p:cNvPicPr>
            <a:picLocks noChangeAspect="1" noChangeArrowheads="1"/>
          </p:cNvPicPr>
          <p:nvPr/>
        </p:nvPicPr>
        <p:blipFill>
          <a:blip r:embed="rId4" cstate="print"/>
          <a:srcRect/>
          <a:stretch>
            <a:fillRect/>
          </a:stretch>
        </p:blipFill>
        <p:spPr bwMode="auto">
          <a:xfrm>
            <a:off x="571472" y="2928934"/>
            <a:ext cx="3857652" cy="3500462"/>
          </a:xfrm>
          <a:prstGeom prst="rect">
            <a:avLst/>
          </a:prstGeom>
          <a:noFill/>
          <a:ln w="57150" cmpd="thickThin">
            <a:solidFill>
              <a:srgbClr val="FF33CC"/>
            </a:solidFill>
            <a:miter lim="800000"/>
            <a:headEnd/>
            <a:tailEnd/>
          </a:ln>
        </p:spPr>
      </p:pic>
      <p:sp>
        <p:nvSpPr>
          <p:cNvPr id="12" name="Rectangle à coins arrondis 11"/>
          <p:cNvSpPr/>
          <p:nvPr/>
        </p:nvSpPr>
        <p:spPr>
          <a:xfrm>
            <a:off x="571472" y="857232"/>
            <a:ext cx="8143932" cy="1714512"/>
          </a:xfrm>
          <a:prstGeom prst="roundRect">
            <a:avLst/>
          </a:prstGeom>
          <a:solidFill>
            <a:schemeClr val="tx1">
              <a:lumMod val="75000"/>
            </a:schemeClr>
          </a:solid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spcBef>
                <a:spcPts val="600"/>
              </a:spcBef>
              <a:buClr>
                <a:schemeClr val="accent2"/>
              </a:buClr>
              <a:buSzPct val="85000"/>
              <a:defRPr/>
            </a:pPr>
            <a:endParaRPr lang="fr-FR" dirty="0">
              <a:solidFill>
                <a:schemeClr val="bg1"/>
              </a:solidFill>
            </a:endParaRPr>
          </a:p>
          <a:p>
            <a:pPr marL="274320" lvl="0" indent="-274320">
              <a:spcBef>
                <a:spcPts val="600"/>
              </a:spcBef>
              <a:buClr>
                <a:schemeClr val="accent2"/>
              </a:buClr>
              <a:buSzPct val="85000"/>
              <a:defRPr/>
            </a:pPr>
            <a:endParaRPr lang="fr-FR" dirty="0">
              <a:solidFill>
                <a:schemeClr val="bg1"/>
              </a:solidFill>
            </a:endParaRPr>
          </a:p>
          <a:p>
            <a:pPr marL="274320" lvl="0" indent="-274320">
              <a:spcBef>
                <a:spcPts val="600"/>
              </a:spcBef>
              <a:buClr>
                <a:schemeClr val="accent2"/>
              </a:buClr>
              <a:buSzPct val="85000"/>
              <a:defRPr/>
            </a:pPr>
            <a:r>
              <a:rPr lang="fr-FR" dirty="0">
                <a:solidFill>
                  <a:schemeClr val="bg1"/>
                </a:solidFill>
              </a:rPr>
              <a:t> Les tubes d'acier sont essentiellement utilisés en ceinture générale, </a:t>
            </a:r>
          </a:p>
          <a:p>
            <a:pPr marL="274320" lvl="0" indent="-274320">
              <a:spcBef>
                <a:spcPts val="600"/>
              </a:spcBef>
              <a:buClr>
                <a:schemeClr val="accent2"/>
              </a:buClr>
              <a:buSzPct val="85000"/>
              <a:defRPr/>
            </a:pPr>
            <a:r>
              <a:rPr lang="fr-FR" dirty="0">
                <a:solidFill>
                  <a:schemeClr val="bg1"/>
                </a:solidFill>
              </a:rPr>
              <a:t> en colonne montante ou en gaine technique(alimentation :eau et gaz, et évacuation ).</a:t>
            </a:r>
          </a:p>
          <a:p>
            <a:pPr marL="274320" lvl="0" indent="-274320">
              <a:spcBef>
                <a:spcPts val="600"/>
              </a:spcBef>
              <a:buClr>
                <a:schemeClr val="accent2"/>
              </a:buClr>
              <a:buSzPct val="85000"/>
              <a:defRPr/>
            </a:pPr>
            <a:r>
              <a:rPr lang="fr-FR" dirty="0">
                <a:solidFill>
                  <a:schemeClr val="bg1"/>
                </a:solidFill>
              </a:rPr>
              <a:t> Dans le bâtiment, il existe deux types de tubes en acier :</a:t>
            </a:r>
          </a:p>
          <a:p>
            <a:pPr marL="274320" lvl="0" indent="-274320">
              <a:spcBef>
                <a:spcPts val="600"/>
              </a:spcBef>
              <a:buClr>
                <a:schemeClr val="accent2"/>
              </a:buClr>
              <a:buSzPct val="85000"/>
              <a:defRPr/>
            </a:pPr>
            <a:endParaRPr lang="fr-FR" dirty="0">
              <a:solidFill>
                <a:schemeClr val="bg1"/>
              </a:solidFill>
            </a:endParaRPr>
          </a:p>
          <a:p>
            <a:pPr marL="274320" lvl="0" indent="-274320">
              <a:spcBef>
                <a:spcPts val="600"/>
              </a:spcBef>
              <a:buClr>
                <a:schemeClr val="accent2"/>
              </a:buClr>
              <a:buSzPct val="85000"/>
              <a:defRPr/>
            </a:pPr>
            <a:endParaRPr lang="fr-FR" dirty="0">
              <a:solidFill>
                <a:schemeClr val="bg1"/>
              </a:solidFill>
            </a:endParaRPr>
          </a:p>
        </p:txBody>
      </p:sp>
      <p:sp>
        <p:nvSpPr>
          <p:cNvPr id="14" name="Rectangle 13"/>
          <p:cNvSpPr/>
          <p:nvPr/>
        </p:nvSpPr>
        <p:spPr>
          <a:xfrm>
            <a:off x="5500694" y="3571876"/>
            <a:ext cx="2643190" cy="2800767"/>
          </a:xfrm>
          <a:prstGeom prst="rect">
            <a:avLst/>
          </a:prstGeom>
        </p:spPr>
        <p:txBody>
          <a:bodyPr wrap="square">
            <a:spAutoFit/>
          </a:bodyPr>
          <a:lstStyle/>
          <a:p>
            <a:pPr>
              <a:defRPr/>
            </a:pPr>
            <a:endParaRPr lang="fr-FR" sz="2200" dirty="0">
              <a:solidFill>
                <a:srgbClr val="0000CC"/>
              </a:solidFill>
            </a:endParaRPr>
          </a:p>
          <a:p>
            <a:pPr>
              <a:defRPr/>
            </a:pPr>
            <a:r>
              <a:rPr lang="fr-FR" sz="2200" dirty="0">
                <a:solidFill>
                  <a:srgbClr val="0000CC"/>
                </a:solidFill>
              </a:rPr>
              <a:t> lis ne peuvent être utilisés que s'ils sont </a:t>
            </a:r>
          </a:p>
          <a:p>
            <a:pPr>
              <a:defRPr/>
            </a:pPr>
            <a:r>
              <a:rPr lang="fr-FR" sz="2200" dirty="0">
                <a:solidFill>
                  <a:srgbClr val="0000CC"/>
                </a:solidFill>
              </a:rPr>
              <a:t> employés en liaison avec un traitement </a:t>
            </a:r>
          </a:p>
          <a:p>
            <a:pPr>
              <a:defRPr/>
            </a:pPr>
            <a:r>
              <a:rPr lang="fr-FR" sz="2200" dirty="0">
                <a:solidFill>
                  <a:srgbClr val="0000CC"/>
                </a:solidFill>
              </a:rPr>
              <a:t> de protection contre la corrosion.</a:t>
            </a:r>
          </a:p>
          <a:p>
            <a:endParaRPr lang="fr-FR" sz="2200" dirty="0">
              <a:solidFill>
                <a:srgbClr val="0000CC"/>
              </a:solidFill>
            </a:endParaRPr>
          </a:p>
        </p:txBody>
      </p:sp>
      <p:sp>
        <p:nvSpPr>
          <p:cNvPr id="15" name="Rectangle 14"/>
          <p:cNvSpPr/>
          <p:nvPr/>
        </p:nvSpPr>
        <p:spPr>
          <a:xfrm>
            <a:off x="5000628" y="3000373"/>
            <a:ext cx="3571900" cy="830997"/>
          </a:xfrm>
          <a:prstGeom prst="rect">
            <a:avLst/>
          </a:prstGeom>
          <a:solidFill>
            <a:srgbClr val="00B0F0"/>
          </a:solidFill>
        </p:spPr>
        <p:txBody>
          <a:bodyPr wrap="square">
            <a:spAutoFit/>
          </a:bodyPr>
          <a:lstStyle/>
          <a:p>
            <a:r>
              <a:rPr lang="fr-FR" sz="2400" dirty="0">
                <a:solidFill>
                  <a:srgbClr val="C00000"/>
                </a:solidFill>
              </a:rPr>
              <a:t>1/ Les tubes en acier noir </a:t>
            </a:r>
          </a:p>
          <a:p>
            <a:endParaRPr lang="fr-FR" sz="2400" dirty="0">
              <a:solidFill>
                <a:srgbClr val="C00000"/>
              </a:solidFill>
            </a:endParaRPr>
          </a:p>
        </p:txBody>
      </p:sp>
      <p:sp>
        <p:nvSpPr>
          <p:cNvPr id="16" name="Rectangle 15"/>
          <p:cNvSpPr/>
          <p:nvPr/>
        </p:nvSpPr>
        <p:spPr>
          <a:xfrm>
            <a:off x="500034" y="3571876"/>
            <a:ext cx="3857652" cy="2123658"/>
          </a:xfrm>
          <a:prstGeom prst="rect">
            <a:avLst/>
          </a:prstGeom>
        </p:spPr>
        <p:txBody>
          <a:bodyPr wrap="square">
            <a:spAutoFit/>
          </a:bodyPr>
          <a:lstStyle/>
          <a:p>
            <a:pPr>
              <a:defRPr/>
            </a:pPr>
            <a:r>
              <a:rPr lang="fr-FR" sz="2200" dirty="0">
                <a:solidFill>
                  <a:srgbClr val="0000CC"/>
                </a:solidFill>
                <a:latin typeface="Book Antiqua" pitchFamily="18" charset="0"/>
              </a:rPr>
              <a:t> </a:t>
            </a:r>
          </a:p>
          <a:p>
            <a:pPr>
              <a:defRPr/>
            </a:pPr>
            <a:r>
              <a:rPr lang="fr-FR" sz="2200" dirty="0">
                <a:solidFill>
                  <a:srgbClr val="0000CC"/>
                </a:solidFill>
                <a:latin typeface="Book Antiqua" pitchFamily="18" charset="0"/>
              </a:rPr>
              <a:t>   Les tubes en acier galvanisé peuvent être revêtus de la galvanisation, soit en usine, soit après façonnage.</a:t>
            </a:r>
          </a:p>
          <a:p>
            <a:pPr>
              <a:defRPr/>
            </a:pPr>
            <a:r>
              <a:rPr lang="fr-FR" sz="2200" dirty="0">
                <a:solidFill>
                  <a:srgbClr val="0000CC"/>
                </a:solidFill>
                <a:latin typeface="Book Antiqua" pitchFamily="18" charset="0"/>
              </a:rPr>
              <a:t> </a:t>
            </a:r>
          </a:p>
        </p:txBody>
      </p:sp>
      <p:sp>
        <p:nvSpPr>
          <p:cNvPr id="17" name="Rectangle 16"/>
          <p:cNvSpPr/>
          <p:nvPr/>
        </p:nvSpPr>
        <p:spPr>
          <a:xfrm>
            <a:off x="571472" y="2928934"/>
            <a:ext cx="3884077" cy="461665"/>
          </a:xfrm>
          <a:prstGeom prst="rect">
            <a:avLst/>
          </a:prstGeom>
          <a:solidFill>
            <a:srgbClr val="00B0F0"/>
          </a:solidFill>
        </p:spPr>
        <p:txBody>
          <a:bodyPr wrap="square">
            <a:spAutoFit/>
          </a:bodyPr>
          <a:lstStyle/>
          <a:p>
            <a:r>
              <a:rPr lang="fr-FR" sz="2400" dirty="0">
                <a:solidFill>
                  <a:srgbClr val="C00000"/>
                </a:solidFill>
              </a:rPr>
              <a:t>Les tubes en acier galvanisé:</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 calcmode="lin" valueType="num">
                                      <p:cBhvr additive="base">
                                        <p:cTn id="1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 calcmode="lin" valueType="num">
                                      <p:cBhvr additive="base">
                                        <p:cTn id="1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 calcmode="lin" valueType="num">
                                      <p:cBhvr additive="base">
                                        <p:cTn id="2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 calcmode="lin" valueType="num">
                                      <p:cBhvr additive="base">
                                        <p:cTn id="2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 calcmode="lin" valueType="num">
                                      <p:cBhvr additive="base">
                                        <p:cTn id="3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480" y="1142984"/>
            <a:ext cx="5643602" cy="4493538"/>
          </a:xfrm>
          <a:prstGeom prst="rect">
            <a:avLst/>
          </a:prstGeom>
          <a:ln w="38100">
            <a:solidFill>
              <a:srgbClr val="FFFF00"/>
            </a:solidFill>
          </a:ln>
        </p:spPr>
        <p:txBody>
          <a:bodyPr wrap="square">
            <a:spAutoFit/>
          </a:bodyPr>
          <a:lstStyle/>
          <a:p>
            <a:pPr>
              <a:defRPr/>
            </a:pPr>
            <a:r>
              <a:rPr lang="fr-FR" sz="2200" dirty="0">
                <a:solidFill>
                  <a:schemeClr val="bg1"/>
                </a:solidFill>
              </a:rPr>
              <a:t> Ces canalisations s'utilisent en alimentation et évacuation. Ses avantages principaux sont :</a:t>
            </a:r>
          </a:p>
          <a:p>
            <a:pPr>
              <a:defRPr/>
            </a:pPr>
            <a:r>
              <a:rPr lang="fr-FR" sz="2200" dirty="0">
                <a:solidFill>
                  <a:schemeClr val="bg1"/>
                </a:solidFill>
              </a:rPr>
              <a:t> leurs facilité de raccordement ,leurs  légèreté et leurs prix.</a:t>
            </a:r>
          </a:p>
          <a:p>
            <a:pPr>
              <a:defRPr/>
            </a:pPr>
            <a:r>
              <a:rPr lang="fr-FR" sz="2200" dirty="0">
                <a:solidFill>
                  <a:schemeClr val="bg1"/>
                </a:solidFill>
              </a:rPr>
              <a:t> les inconvénients du PVC:</a:t>
            </a:r>
          </a:p>
          <a:p>
            <a:pPr>
              <a:defRPr/>
            </a:pPr>
            <a:r>
              <a:rPr lang="fr-FR" sz="2200" dirty="0">
                <a:solidFill>
                  <a:schemeClr val="bg1"/>
                </a:solidFill>
              </a:rPr>
              <a:t> les canalisations de chute ou descentes en PVC  posées en apparent posent parfois des problèmes de bruit entre appartements. </a:t>
            </a:r>
          </a:p>
          <a:p>
            <a:pPr>
              <a:defRPr/>
            </a:pPr>
            <a:r>
              <a:rPr lang="fr-FR" sz="2200" dirty="0">
                <a:solidFill>
                  <a:schemeClr val="bg1"/>
                </a:solidFill>
              </a:rPr>
              <a:t>  faible résistance au feu.</a:t>
            </a:r>
          </a:p>
          <a:p>
            <a:pPr>
              <a:defRPr/>
            </a:pPr>
            <a:r>
              <a:rPr lang="fr-FR" sz="2200" dirty="0">
                <a:solidFill>
                  <a:schemeClr val="bg1"/>
                </a:solidFill>
              </a:rPr>
              <a:t> les  tubes en PVC d’évacuation sont</a:t>
            </a:r>
          </a:p>
          <a:p>
            <a:pPr>
              <a:defRPr/>
            </a:pPr>
            <a:r>
              <a:rPr lang="fr-FR" sz="2200" dirty="0">
                <a:solidFill>
                  <a:schemeClr val="bg1"/>
                </a:solidFill>
              </a:rPr>
              <a:t> livrés en longueurs : </a:t>
            </a:r>
          </a:p>
          <a:p>
            <a:pPr>
              <a:defRPr/>
            </a:pPr>
            <a:r>
              <a:rPr lang="fr-FR" sz="2200" dirty="0">
                <a:solidFill>
                  <a:schemeClr val="bg1"/>
                </a:solidFill>
              </a:rPr>
              <a:t>- de 4 m pour les diamètres de  12 à 63</a:t>
            </a:r>
          </a:p>
          <a:p>
            <a:pPr>
              <a:defRPr/>
            </a:pPr>
            <a:r>
              <a:rPr lang="fr-FR" sz="2200" dirty="0">
                <a:solidFill>
                  <a:schemeClr val="bg1"/>
                </a:solidFill>
              </a:rPr>
              <a:t>- de 6 m pour les diamètres de 12 à 75</a:t>
            </a:r>
          </a:p>
        </p:txBody>
      </p:sp>
      <p:pic>
        <p:nvPicPr>
          <p:cNvPr id="3" name="Picture 10" descr="carac_vignette_1"/>
          <p:cNvPicPr>
            <a:picLocks noChangeAspect="1" noChangeArrowheads="1"/>
          </p:cNvPicPr>
          <p:nvPr/>
        </p:nvPicPr>
        <p:blipFill>
          <a:blip r:embed="rId2" cstate="print"/>
          <a:srcRect/>
          <a:stretch>
            <a:fillRect/>
          </a:stretch>
        </p:blipFill>
        <p:spPr bwMode="auto">
          <a:xfrm>
            <a:off x="285720" y="1643050"/>
            <a:ext cx="1357322" cy="1357322"/>
          </a:xfrm>
          <a:prstGeom prst="rect">
            <a:avLst/>
          </a:prstGeom>
          <a:noFill/>
          <a:ln w="57150" cmpd="thinThick">
            <a:solidFill>
              <a:srgbClr val="00FF00"/>
            </a:solidFill>
            <a:miter lim="800000"/>
            <a:headEnd/>
            <a:tailEnd/>
          </a:ln>
        </p:spPr>
      </p:pic>
      <p:pic>
        <p:nvPicPr>
          <p:cNvPr id="4" name="Picture 9" descr="000000039256"/>
          <p:cNvPicPr>
            <a:picLocks noChangeAspect="1" noChangeArrowheads="1"/>
          </p:cNvPicPr>
          <p:nvPr/>
        </p:nvPicPr>
        <p:blipFill>
          <a:blip r:embed="rId3" cstate="print"/>
          <a:srcRect/>
          <a:stretch>
            <a:fillRect/>
          </a:stretch>
        </p:blipFill>
        <p:spPr bwMode="auto">
          <a:xfrm>
            <a:off x="357158" y="4357694"/>
            <a:ext cx="1285884" cy="1285884"/>
          </a:xfrm>
          <a:prstGeom prst="rect">
            <a:avLst/>
          </a:prstGeom>
          <a:noFill/>
          <a:ln w="57150" cmpd="thinThick">
            <a:solidFill>
              <a:srgbClr val="00FF00"/>
            </a:solidFill>
            <a:miter lim="800000"/>
            <a:headEnd/>
            <a:tailEnd/>
          </a:ln>
        </p:spPr>
      </p:pic>
      <p:pic>
        <p:nvPicPr>
          <p:cNvPr id="6" name="Picture 11" descr="tuyaux"/>
          <p:cNvPicPr>
            <a:picLocks noChangeAspect="1" noChangeArrowheads="1"/>
          </p:cNvPicPr>
          <p:nvPr/>
        </p:nvPicPr>
        <p:blipFill>
          <a:blip r:embed="rId4" cstate="print"/>
          <a:srcRect/>
          <a:stretch>
            <a:fillRect/>
          </a:stretch>
        </p:blipFill>
        <p:spPr bwMode="auto">
          <a:xfrm>
            <a:off x="7429520" y="4572008"/>
            <a:ext cx="1357322" cy="1200150"/>
          </a:xfrm>
          <a:prstGeom prst="rect">
            <a:avLst/>
          </a:prstGeom>
          <a:noFill/>
          <a:ln w="57150" cmpd="thinThick">
            <a:solidFill>
              <a:srgbClr val="00FF00"/>
            </a:solidFill>
            <a:miter lim="800000"/>
            <a:headEnd/>
            <a:tailEnd/>
          </a:ln>
        </p:spPr>
      </p:pic>
      <p:pic>
        <p:nvPicPr>
          <p:cNvPr id="7" name="Picture 12" descr="tuyauPVC"/>
          <p:cNvPicPr>
            <a:picLocks noChangeAspect="1" noChangeArrowheads="1"/>
          </p:cNvPicPr>
          <p:nvPr/>
        </p:nvPicPr>
        <p:blipFill>
          <a:blip r:embed="rId5" cstate="print"/>
          <a:srcRect/>
          <a:stretch>
            <a:fillRect/>
          </a:stretch>
        </p:blipFill>
        <p:spPr bwMode="auto">
          <a:xfrm>
            <a:off x="7429520" y="1643050"/>
            <a:ext cx="1285922" cy="1285884"/>
          </a:xfrm>
          <a:prstGeom prst="rect">
            <a:avLst/>
          </a:prstGeom>
          <a:noFill/>
          <a:ln w="57150" cmpd="thickThin">
            <a:solidFill>
              <a:srgbClr val="00FF00"/>
            </a:solidFill>
            <a:miter lim="800000"/>
            <a:headEnd/>
            <a:tailEnd/>
          </a:ln>
        </p:spPr>
      </p:pic>
      <p:sp>
        <p:nvSpPr>
          <p:cNvPr id="8" name="Rectangle 7"/>
          <p:cNvSpPr/>
          <p:nvPr/>
        </p:nvSpPr>
        <p:spPr>
          <a:xfrm>
            <a:off x="1928794" y="285728"/>
            <a:ext cx="4572000" cy="830997"/>
          </a:xfrm>
          <a:prstGeom prst="rect">
            <a:avLst/>
          </a:prstGeom>
        </p:spPr>
        <p:txBody>
          <a:bodyPr>
            <a:spAutoFit/>
          </a:bodyPr>
          <a:lstStyle/>
          <a:p>
            <a:r>
              <a:rPr lang="fr-FR" sz="2400" dirty="0">
                <a:solidFill>
                  <a:srgbClr val="FF0000"/>
                </a:solidFill>
              </a:rPr>
              <a:t>3-LES TUBES EN PVC (chlorure de polyvinyle non plastifié)</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285852" y="1071546"/>
            <a:ext cx="6543692" cy="5143512"/>
          </a:xfrm>
          <a:prstGeom prst="rect">
            <a:avLst/>
          </a:prstGeom>
          <a:ln w="38100">
            <a:solidFill>
              <a:srgbClr val="FFFF00"/>
            </a:solidFill>
          </a:ln>
        </p:spPr>
        <p:txBody>
          <a:bodyPr/>
          <a:lstStyle/>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Généralement utilisé pour les évacuations des eaux.</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a:t>
            </a:r>
            <a:r>
              <a:rPr kumimoji="0" lang="fr-FR" sz="2200" b="0" i="0" u="sng" strike="noStrike" kern="1200" cap="none" spc="0" normalizeH="0" baseline="0" noProof="0" dirty="0">
                <a:ln>
                  <a:noFill/>
                </a:ln>
                <a:solidFill>
                  <a:schemeClr val="bg1"/>
                </a:solidFill>
                <a:effectLst/>
                <a:uLnTx/>
                <a:uFillTx/>
                <a:latin typeface="+mn-lt"/>
                <a:ea typeface="+mn-ea"/>
                <a:cs typeface="+mn-cs"/>
              </a:rPr>
              <a:t>R</a:t>
            </a:r>
            <a:r>
              <a:rPr kumimoji="0" lang="fr-FR" sz="2200" b="0" i="0" u="none" strike="noStrike" kern="1200" cap="none" spc="0" normalizeH="0" baseline="0" noProof="0" dirty="0">
                <a:ln>
                  <a:noFill/>
                </a:ln>
                <a:solidFill>
                  <a:schemeClr val="bg1"/>
                </a:solidFill>
                <a:effectLst/>
                <a:uLnTx/>
                <a:uFillTx/>
                <a:latin typeface="+mn-lt"/>
                <a:ea typeface="+mn-ea"/>
                <a:cs typeface="+mn-cs"/>
              </a:rPr>
              <a:t>: Il faut éviter de l'utiliser pour l’évacuation de  l'eau très chaude.</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Avantages :</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Une  grande malléabilité se qui facilite sa mise en œuvre. </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Une bonne résistance aux agents atmosphériques.</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Le tuyau en plomb se livre sous forme de </a:t>
            </a:r>
          </a:p>
          <a:p>
            <a:pPr marL="274320" marR="0" lvl="0" indent="-274320" algn="just" defTabSz="914400" rtl="0" eaLnBrk="1" fontAlgn="auto" latinLnBrk="0" hangingPunct="1">
              <a:lnSpc>
                <a:spcPct val="100000"/>
              </a:lnSpc>
              <a:spcBef>
                <a:spcPts val="600"/>
              </a:spcBef>
              <a:spcAft>
                <a:spcPts val="0"/>
              </a:spcAft>
              <a:buClr>
                <a:schemeClr val="accent2"/>
              </a:buClr>
              <a:buSzPct val="85000"/>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couronnes de 10 m de longueur </a:t>
            </a:r>
          </a:p>
          <a:p>
            <a:pPr marL="274320" marR="0" lvl="0" indent="-274320" algn="just" defTabSz="914400" rtl="0" eaLnBrk="1" fontAlgn="auto" latinLnBrk="0" hangingPunct="1">
              <a:lnSpc>
                <a:spcPct val="100000"/>
              </a:lnSpc>
              <a:spcBef>
                <a:spcPts val="600"/>
              </a:spcBef>
              <a:spcAft>
                <a:spcPts val="0"/>
              </a:spcAft>
              <a:buClr>
                <a:schemeClr val="accent2"/>
              </a:buClr>
              <a:buSzPct val="85000"/>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(jusqu'à 60 mm de diamètre intérieur), </a:t>
            </a:r>
          </a:p>
          <a:p>
            <a:pPr marL="274320" marR="0" lvl="0" indent="-274320" algn="just" defTabSz="914400" rtl="0" eaLnBrk="1" fontAlgn="auto" latinLnBrk="0" hangingPunct="1">
              <a:lnSpc>
                <a:spcPct val="100000"/>
              </a:lnSpc>
              <a:spcBef>
                <a:spcPts val="600"/>
              </a:spcBef>
              <a:spcAft>
                <a:spcPts val="0"/>
              </a:spcAft>
              <a:buClr>
                <a:schemeClr val="accent2"/>
              </a:buClr>
              <a:buSzPct val="85000"/>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et en longueurs droites de 4 m. </a:t>
            </a:r>
          </a:p>
        </p:txBody>
      </p:sp>
      <p:sp>
        <p:nvSpPr>
          <p:cNvPr id="3" name="Rectangle 2"/>
          <p:cNvSpPr/>
          <p:nvPr/>
        </p:nvSpPr>
        <p:spPr>
          <a:xfrm>
            <a:off x="2428860" y="357166"/>
            <a:ext cx="3485441" cy="461665"/>
          </a:xfrm>
          <a:prstGeom prst="rect">
            <a:avLst/>
          </a:prstGeom>
        </p:spPr>
        <p:txBody>
          <a:bodyPr wrap="none">
            <a:spAutoFit/>
          </a:bodyPr>
          <a:lstStyle/>
          <a:p>
            <a:pPr marL="274320" lvl="0" indent="-274320" algn="just">
              <a:spcBef>
                <a:spcPts val="600"/>
              </a:spcBef>
              <a:buClr>
                <a:schemeClr val="accent2"/>
              </a:buClr>
              <a:buSzPct val="85000"/>
              <a:defRPr/>
            </a:pPr>
            <a:r>
              <a:rPr lang="fr-FR" sz="2400" i="1" dirty="0">
                <a:solidFill>
                  <a:srgbClr val="FF0000"/>
                </a:solidFill>
              </a:rPr>
              <a:t>4- LE TUYAU EN PLOMB</a:t>
            </a:r>
          </a:p>
        </p:txBody>
      </p:sp>
      <p:pic>
        <p:nvPicPr>
          <p:cNvPr id="4" name="Picture 10" descr="photo_05"/>
          <p:cNvPicPr>
            <a:picLocks noChangeAspect="1" noChangeArrowheads="1"/>
          </p:cNvPicPr>
          <p:nvPr/>
        </p:nvPicPr>
        <p:blipFill>
          <a:blip r:embed="rId2" cstate="print"/>
          <a:srcRect/>
          <a:stretch>
            <a:fillRect/>
          </a:stretch>
        </p:blipFill>
        <p:spPr bwMode="auto">
          <a:xfrm>
            <a:off x="7929586" y="1142984"/>
            <a:ext cx="1000132" cy="2776537"/>
          </a:xfrm>
          <a:prstGeom prst="rect">
            <a:avLst/>
          </a:prstGeom>
          <a:noFill/>
          <a:ln w="57150" cmpd="thickThin">
            <a:solidFill>
              <a:srgbClr val="FF0000"/>
            </a:solidFill>
            <a:miter lim="800000"/>
            <a:headEnd/>
            <a:tailEnd/>
          </a:ln>
        </p:spPr>
      </p:pic>
      <p:pic>
        <p:nvPicPr>
          <p:cNvPr id="5" name="Picture 9" descr="canalisation-en-plomb"/>
          <p:cNvPicPr>
            <a:picLocks noChangeAspect="1" noChangeArrowheads="1"/>
          </p:cNvPicPr>
          <p:nvPr/>
        </p:nvPicPr>
        <p:blipFill>
          <a:blip r:embed="rId3" cstate="print"/>
          <a:srcRect/>
          <a:stretch>
            <a:fillRect/>
          </a:stretch>
        </p:blipFill>
        <p:spPr bwMode="auto">
          <a:xfrm rot="16200000">
            <a:off x="-996976" y="3997317"/>
            <a:ext cx="3494088" cy="928694"/>
          </a:xfrm>
          <a:prstGeom prst="rect">
            <a:avLst/>
          </a:prstGeom>
          <a:noFill/>
          <a:ln w="57150" cmpd="thickThin">
            <a:solidFill>
              <a:srgbClr val="FF0000"/>
            </a:solidFill>
            <a:miter lim="800000"/>
            <a:headEnd/>
            <a:tailEnd/>
          </a:ln>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additive="base">
                                        <p:cTn id="13"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785786" y="1571612"/>
            <a:ext cx="7543824" cy="928694"/>
          </a:xfrm>
          <a:prstGeom prst="rect">
            <a:avLst/>
          </a:prstGeom>
          <a:ln w="38100">
            <a:solidFill>
              <a:srgbClr val="FFFF00"/>
            </a:solidFill>
          </a:ln>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fr-FR" sz="1800" b="0" i="0" u="none" strike="noStrike" kern="1200" cap="none" spc="0" normalizeH="0" baseline="0" noProof="0" dirty="0">
                <a:ln>
                  <a:noFill/>
                </a:ln>
                <a:solidFill>
                  <a:schemeClr val="accent5">
                    <a:lumMod val="50000"/>
                  </a:schemeClr>
                </a:solidFill>
                <a:effectLst/>
                <a:uLnTx/>
                <a:uFillTx/>
                <a:latin typeface="+mn-lt"/>
                <a:ea typeface="+mn-ea"/>
                <a:cs typeface="+mn-cs"/>
              </a:rPr>
              <a:t>En bâtiment, on utilise les canalisations en fonte que pour les évacuations.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1800" b="0" i="0" u="none" strike="noStrike" kern="1200" cap="none" spc="0" normalizeH="0" baseline="0" noProof="0" dirty="0">
                <a:ln>
                  <a:noFill/>
                </a:ln>
                <a:solidFill>
                  <a:schemeClr val="accent5">
                    <a:lumMod val="50000"/>
                  </a:schemeClr>
                </a:solidFill>
                <a:effectLst/>
                <a:uLnTx/>
                <a:uFillTx/>
                <a:latin typeface="+mn-lt"/>
                <a:ea typeface="+mn-ea"/>
                <a:cs typeface="+mn-cs"/>
              </a:rPr>
              <a:t> Elles ne sont pas très utilisé que pour des considérations de poids.</a:t>
            </a:r>
          </a:p>
        </p:txBody>
      </p:sp>
      <p:pic>
        <p:nvPicPr>
          <p:cNvPr id="3" name="Picture 8" descr="trad-14t"/>
          <p:cNvPicPr>
            <a:picLocks noChangeAspect="1" noChangeArrowheads="1"/>
          </p:cNvPicPr>
          <p:nvPr/>
        </p:nvPicPr>
        <p:blipFill>
          <a:blip r:embed="rId2" cstate="print"/>
          <a:srcRect/>
          <a:stretch>
            <a:fillRect/>
          </a:stretch>
        </p:blipFill>
        <p:spPr bwMode="auto">
          <a:xfrm>
            <a:off x="5214942" y="3357562"/>
            <a:ext cx="3251200" cy="2474912"/>
          </a:xfrm>
          <a:prstGeom prst="round2DiagRect">
            <a:avLst>
              <a:gd name="adj1" fmla="val 16667"/>
              <a:gd name="adj2" fmla="val 0"/>
            </a:avLst>
          </a:prstGeom>
          <a:ln w="88900" cap="sq">
            <a:solidFill>
              <a:srgbClr val="00FF00"/>
            </a:solidFill>
            <a:miter lim="800000"/>
          </a:ln>
          <a:effectLst>
            <a:outerShdw blurRad="254000" algn="tl" rotWithShape="0">
              <a:srgbClr val="000000">
                <a:alpha val="43000"/>
              </a:srgbClr>
            </a:outerShdw>
          </a:effectLst>
        </p:spPr>
      </p:pic>
      <p:pic>
        <p:nvPicPr>
          <p:cNvPr id="4" name="Picture 9" descr="trad-12t"/>
          <p:cNvPicPr>
            <a:picLocks noChangeAspect="1" noChangeArrowheads="1"/>
          </p:cNvPicPr>
          <p:nvPr/>
        </p:nvPicPr>
        <p:blipFill>
          <a:blip r:embed="rId3" cstate="print"/>
          <a:srcRect/>
          <a:stretch>
            <a:fillRect/>
          </a:stretch>
        </p:blipFill>
        <p:spPr bwMode="auto">
          <a:xfrm>
            <a:off x="714348" y="3357562"/>
            <a:ext cx="3500462" cy="2571768"/>
          </a:xfrm>
          <a:prstGeom prst="round2DiagRect">
            <a:avLst>
              <a:gd name="adj1" fmla="val 16667"/>
              <a:gd name="adj2" fmla="val 0"/>
            </a:avLst>
          </a:prstGeom>
          <a:ln w="88900" cap="sq">
            <a:solidFill>
              <a:srgbClr val="00FF00"/>
            </a:solidFill>
            <a:miter lim="800000"/>
          </a:ln>
          <a:effectLst>
            <a:outerShdw blurRad="254000" algn="tl" rotWithShape="0">
              <a:srgbClr val="000000">
                <a:alpha val="43000"/>
              </a:srgbClr>
            </a:outerShdw>
          </a:effectLst>
        </p:spPr>
      </p:pic>
      <p:sp>
        <p:nvSpPr>
          <p:cNvPr id="5" name="Rectangle 4"/>
          <p:cNvSpPr/>
          <p:nvPr/>
        </p:nvSpPr>
        <p:spPr>
          <a:xfrm>
            <a:off x="2571736" y="571480"/>
            <a:ext cx="3510961" cy="461665"/>
          </a:xfrm>
          <a:prstGeom prst="rect">
            <a:avLst/>
          </a:prstGeom>
        </p:spPr>
        <p:txBody>
          <a:bodyPr wrap="none">
            <a:spAutoFit/>
          </a:bodyPr>
          <a:lstStyle/>
          <a:p>
            <a:pPr marL="274320" lvl="0" indent="-274320">
              <a:spcBef>
                <a:spcPts val="600"/>
              </a:spcBef>
              <a:buClr>
                <a:schemeClr val="accent2"/>
              </a:buClr>
              <a:buSzPct val="85000"/>
              <a:defRPr/>
            </a:pPr>
            <a:r>
              <a:rPr lang="fr-FR" sz="2400" i="1" dirty="0">
                <a:solidFill>
                  <a:srgbClr val="FF0000"/>
                </a:solidFill>
              </a:rPr>
              <a:t>5- LES TUBES EN FONTE</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468313" y="1357299"/>
            <a:ext cx="4889505" cy="4500594"/>
          </a:xfrm>
          <a:prstGeom prst="rect">
            <a:avLst/>
          </a:prstGeom>
          <a:ln w="38100">
            <a:solidFill>
              <a:srgbClr val="FFFF00"/>
            </a:solidFill>
          </a:ln>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on peut utiliser ces tubes en chute ou</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descente d'eaux usées, surtout pour les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collecteurs d'évacuation.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fr-FR" sz="2200" b="0" i="0" u="none" strike="noStrike" kern="1200" cap="none" spc="0" normalizeH="0" baseline="0" noProof="0" dirty="0">
              <a:ln>
                <a:noFill/>
              </a:ln>
              <a:solidFill>
                <a:schemeClr val="bg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Caractéristiques technique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Les diamètres utilisables en bâtiment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sont les suivants (en mm) :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40, 50, 60, 80, 100, 125, 150.</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La longueur  varie entre 1m et 4m.</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fr-FR" sz="2200" b="0" i="0" u="none" strike="noStrike" kern="1200" cap="none" spc="0" normalizeH="0" baseline="0" noProof="0" dirty="0">
              <a:ln>
                <a:noFill/>
              </a:ln>
              <a:solidFill>
                <a:schemeClr val="bg1"/>
              </a:solidFill>
              <a:effectLst/>
              <a:uLnTx/>
              <a:uFillTx/>
              <a:latin typeface="+mn-lt"/>
              <a:ea typeface="+mn-ea"/>
              <a:cs typeface="+mn-cs"/>
            </a:endParaRPr>
          </a:p>
        </p:txBody>
      </p:sp>
      <p:pic>
        <p:nvPicPr>
          <p:cNvPr id="3" name="Picture 7" descr="trad-19t"/>
          <p:cNvPicPr>
            <a:picLocks noChangeAspect="1" noChangeArrowheads="1"/>
          </p:cNvPicPr>
          <p:nvPr/>
        </p:nvPicPr>
        <p:blipFill>
          <a:blip r:embed="rId2" cstate="print"/>
          <a:srcRect/>
          <a:stretch>
            <a:fillRect/>
          </a:stretch>
        </p:blipFill>
        <p:spPr bwMode="auto">
          <a:xfrm>
            <a:off x="5795963" y="1700213"/>
            <a:ext cx="2438400" cy="3251200"/>
          </a:xfrm>
          <a:prstGeom prst="rect">
            <a:avLst/>
          </a:prstGeom>
          <a:noFill/>
          <a:ln w="57150" cmpd="thickThin">
            <a:solidFill>
              <a:srgbClr val="00FF00"/>
            </a:solidFill>
            <a:miter lim="800000"/>
            <a:headEnd/>
            <a:tailEnd/>
          </a:ln>
        </p:spPr>
      </p:pic>
      <p:sp>
        <p:nvSpPr>
          <p:cNvPr id="4" name="Rectangle 8"/>
          <p:cNvSpPr>
            <a:spLocks noChangeArrowheads="1"/>
          </p:cNvSpPr>
          <p:nvPr/>
        </p:nvSpPr>
        <p:spPr bwMode="auto">
          <a:xfrm>
            <a:off x="6000760" y="5143512"/>
            <a:ext cx="2000264" cy="1000132"/>
          </a:xfrm>
          <a:prstGeom prst="rect">
            <a:avLst/>
          </a:prstGeom>
          <a:noFill/>
          <a:ln w="38100" cmpd="dbl">
            <a:solidFill>
              <a:srgbClr val="00FF00"/>
            </a:solidFill>
            <a:miter lim="800000"/>
            <a:headEnd/>
            <a:tailEnd/>
          </a:ln>
          <a:effectLst/>
        </p:spPr>
        <p:txBody>
          <a:bodyPr wrap="none" anchor="ctr"/>
          <a:lstStyle/>
          <a:p>
            <a:pPr algn="ctr">
              <a:defRPr/>
            </a:pPr>
            <a:r>
              <a:rPr lang="fr-FR" dirty="0">
                <a:solidFill>
                  <a:srgbClr val="0000CC"/>
                </a:solidFill>
              </a:rPr>
              <a:t>tubes utiliser en</a:t>
            </a:r>
          </a:p>
          <a:p>
            <a:pPr algn="ctr">
              <a:defRPr/>
            </a:pPr>
            <a:r>
              <a:rPr lang="fr-FR" dirty="0">
                <a:solidFill>
                  <a:srgbClr val="0000CC"/>
                </a:solidFill>
              </a:rPr>
              <a:t>    descente d'eaux</a:t>
            </a:r>
          </a:p>
          <a:p>
            <a:pPr algn="ctr">
              <a:defRPr/>
            </a:pPr>
            <a:r>
              <a:rPr lang="fr-FR" dirty="0">
                <a:solidFill>
                  <a:srgbClr val="0000CC"/>
                </a:solidFill>
              </a:rPr>
              <a:t> pluviale</a:t>
            </a:r>
          </a:p>
          <a:p>
            <a:pPr algn="ctr">
              <a:defRPr/>
            </a:pPr>
            <a:endParaRPr lang="fr-FR" dirty="0">
              <a:solidFill>
                <a:srgbClr val="0000CC"/>
              </a:solidFill>
            </a:endParaRPr>
          </a:p>
        </p:txBody>
      </p:sp>
      <p:sp>
        <p:nvSpPr>
          <p:cNvPr id="5" name="Rectangle 4"/>
          <p:cNvSpPr/>
          <p:nvPr/>
        </p:nvSpPr>
        <p:spPr>
          <a:xfrm>
            <a:off x="1571604" y="642918"/>
            <a:ext cx="5260158" cy="461665"/>
          </a:xfrm>
          <a:prstGeom prst="rect">
            <a:avLst/>
          </a:prstGeom>
        </p:spPr>
        <p:txBody>
          <a:bodyPr wrap="none">
            <a:spAutoFit/>
          </a:bodyPr>
          <a:lstStyle/>
          <a:p>
            <a:pPr marL="274320" lvl="0" indent="-274320">
              <a:spcBef>
                <a:spcPts val="600"/>
              </a:spcBef>
              <a:buClr>
                <a:schemeClr val="accent2"/>
              </a:buClr>
              <a:buSzPct val="85000"/>
              <a:defRPr/>
            </a:pPr>
            <a:r>
              <a:rPr lang="fr-FR" sz="2400" i="1" dirty="0">
                <a:solidFill>
                  <a:srgbClr val="FF0000"/>
                </a:solidFill>
              </a:rPr>
              <a:t>6- LES TUBES  EN AMIANTE-CIMENT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sp>
        <p:nvSpPr>
          <p:cNvPr id="3" name="Titre 2"/>
          <p:cNvSpPr>
            <a:spLocks noGrp="1"/>
          </p:cNvSpPr>
          <p:nvPr>
            <p:ph type="title"/>
          </p:nvPr>
        </p:nvSpPr>
        <p:spPr/>
        <p:txBody>
          <a:bodyPr/>
          <a:lstStyle/>
          <a:p>
            <a:endParaRPr lang="fr-FR" dirty="0"/>
          </a:p>
        </p:txBody>
      </p:sp>
      <p:pic>
        <p:nvPicPr>
          <p:cNvPr id="5"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pic>
        <p:nvPicPr>
          <p:cNvPr id="2050" name="Picture 2" descr="C:\Users\NASSIMA\Desktop\quartier et pomberie a voir pr preparer\photos samy\290 Nature Wallpapers 2560 X 1600\290 Amazing Nature HD Wallpapers 2560 X 1600\Wallpapers\3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Rectangle à coins arrondis 6"/>
          <p:cNvSpPr/>
          <p:nvPr/>
        </p:nvSpPr>
        <p:spPr>
          <a:xfrm>
            <a:off x="288032" y="692696"/>
            <a:ext cx="4211960" cy="6165304"/>
          </a:xfrm>
          <a:prstGeom prst="roundRect">
            <a:avLst/>
          </a:prstGeom>
          <a:noFill/>
          <a:ln w="76200">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r>
              <a:rPr lang="fr-FR" sz="2000" b="1" i="1" dirty="0">
                <a:solidFill>
                  <a:srgbClr val="FF0000"/>
                </a:solidFill>
                <a:latin typeface="Book Antiqua" pitchFamily="18" charset="0"/>
              </a:rPr>
              <a:t>Introduction </a:t>
            </a:r>
            <a:r>
              <a:rPr lang="fr-FR" sz="2000" b="1" i="1" dirty="0">
                <a:latin typeface="Book Antiqua" pitchFamily="18" charset="0"/>
              </a:rPr>
              <a:t> </a:t>
            </a:r>
          </a:p>
          <a:p>
            <a:pPr algn="ctr"/>
            <a:r>
              <a:rPr lang="fr-FR" sz="2000" b="1" i="1" dirty="0">
                <a:solidFill>
                  <a:srgbClr val="00FF00"/>
                </a:solidFill>
                <a:latin typeface="Book Antiqua" pitchFamily="18" charset="0"/>
              </a:rPr>
              <a:t>I-Plomberie sanitaire</a:t>
            </a:r>
          </a:p>
          <a:p>
            <a:pPr algn="ctr"/>
            <a:r>
              <a:rPr lang="fr-FR" sz="2000" b="1" i="1" dirty="0">
                <a:solidFill>
                  <a:schemeClr val="tx1"/>
                </a:solidFill>
                <a:latin typeface="Book Antiqua" pitchFamily="18" charset="0"/>
              </a:rPr>
              <a:t>historique</a:t>
            </a:r>
          </a:p>
          <a:p>
            <a:pPr algn="ctr"/>
            <a:r>
              <a:rPr lang="fr-FR" sz="2000" b="1" i="1" dirty="0">
                <a:latin typeface="Book Antiqua" pitchFamily="18" charset="0"/>
              </a:rPr>
              <a:t>-généralités</a:t>
            </a:r>
          </a:p>
          <a:p>
            <a:pPr algn="ctr"/>
            <a:r>
              <a:rPr lang="fr-FR" sz="2000" b="1" i="1" dirty="0">
                <a:latin typeface="Book Antiqua" pitchFamily="18" charset="0"/>
              </a:rPr>
              <a:t>               - Les différents types de tuyauterie et de matériaux constitutifs </a:t>
            </a:r>
          </a:p>
          <a:p>
            <a:pPr algn="ctr"/>
            <a:r>
              <a:rPr lang="fr-FR" sz="2000" b="1" i="1" dirty="0">
                <a:latin typeface="Book Antiqua" pitchFamily="18" charset="0"/>
              </a:rPr>
              <a:t>-Accessoires d’AEP </a:t>
            </a:r>
          </a:p>
          <a:p>
            <a:pPr algn="ctr"/>
            <a:r>
              <a:rPr lang="fr-FR" sz="2000" b="1" i="1" dirty="0">
                <a:latin typeface="Book Antiqua" pitchFamily="18" charset="0"/>
              </a:rPr>
              <a:t>- Appareils sanitaires</a:t>
            </a:r>
          </a:p>
          <a:p>
            <a:pPr algn="ctr"/>
            <a:endParaRPr lang="fr-FR" sz="2000" b="1" i="1" dirty="0">
              <a:latin typeface="Book Antiqua" pitchFamily="18" charset="0"/>
            </a:endParaRPr>
          </a:p>
          <a:p>
            <a:pPr algn="ctr"/>
            <a:r>
              <a:rPr lang="fr-FR" sz="2000" b="1" i="1" dirty="0">
                <a:solidFill>
                  <a:srgbClr val="00FF00"/>
                </a:solidFill>
                <a:latin typeface="Book Antiqua" pitchFamily="18" charset="0"/>
              </a:rPr>
              <a:t>II-L’AEP</a:t>
            </a:r>
          </a:p>
          <a:p>
            <a:pPr algn="ctr"/>
            <a:r>
              <a:rPr lang="fr-FR" sz="2000" b="1" i="1" dirty="0">
                <a:latin typeface="Book Antiqua" pitchFamily="18" charset="0"/>
              </a:rPr>
              <a:t>-Généralités</a:t>
            </a:r>
          </a:p>
          <a:p>
            <a:pPr algn="ctr"/>
            <a:r>
              <a:rPr lang="fr-FR" sz="2000" b="1" i="1" dirty="0">
                <a:latin typeface="Book Antiqua" pitchFamily="18" charset="0"/>
              </a:rPr>
              <a:t>-Mode de stockage d’eau potable</a:t>
            </a:r>
          </a:p>
          <a:p>
            <a:pPr algn="ctr"/>
            <a:r>
              <a:rPr lang="fr-FR" sz="2000" b="1" i="1" dirty="0">
                <a:latin typeface="Book Antiqua" pitchFamily="18" charset="0"/>
              </a:rPr>
              <a:t>-La distribution d eau potable</a:t>
            </a:r>
          </a:p>
          <a:p>
            <a:pPr algn="ctr"/>
            <a:r>
              <a:rPr lang="fr-FR" sz="2000" b="1" i="1" dirty="0">
                <a:latin typeface="Book Antiqua" pitchFamily="18" charset="0"/>
              </a:rPr>
              <a:t>-Production d’eau chaude </a:t>
            </a: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endParaRPr lang="fr-FR" sz="2000" b="1" i="1" dirty="0">
              <a:latin typeface="Book Antiqua" pitchFamily="18" charset="0"/>
            </a:endParaRPr>
          </a:p>
          <a:p>
            <a:pPr algn="ctr">
              <a:buFontTx/>
              <a:buChar char="-"/>
            </a:pPr>
            <a:endParaRPr lang="fr-FR" sz="2000" b="1" i="1" dirty="0">
              <a:latin typeface="Book Antiqua" pitchFamily="18" charset="0"/>
            </a:endParaRPr>
          </a:p>
          <a:p>
            <a:pPr algn="ctr">
              <a:buFontTx/>
              <a:buChar char="-"/>
            </a:pPr>
            <a:r>
              <a:rPr lang="fr-FR" sz="2000" b="1" i="1" dirty="0">
                <a:latin typeface="Book Antiqua" pitchFamily="18" charset="0"/>
              </a:rPr>
              <a:t> </a:t>
            </a:r>
          </a:p>
          <a:p>
            <a:pPr algn="ctr"/>
            <a:endParaRPr lang="fr-FR" sz="2000" b="1" i="1" dirty="0">
              <a:latin typeface="Book Antiqua" pitchFamily="18" charset="0"/>
            </a:endParaRPr>
          </a:p>
          <a:p>
            <a:pPr algn="ctr"/>
            <a:endParaRPr lang="fr-FR" sz="2000" b="1" i="1" dirty="0">
              <a:latin typeface="Book Antiqua" pitchFamily="18" charset="0"/>
            </a:endParaRPr>
          </a:p>
          <a:p>
            <a:pPr algn="ctr"/>
            <a:r>
              <a:rPr lang="fr-FR" sz="2000" b="1" i="1" dirty="0">
                <a:latin typeface="Book Antiqua" pitchFamily="18" charset="0"/>
              </a:rPr>
              <a:t>-</a:t>
            </a:r>
          </a:p>
          <a:p>
            <a:pPr algn="ctr"/>
            <a:r>
              <a:rPr lang="fr-FR" sz="2000" b="1" i="1" dirty="0">
                <a:latin typeface="Book Antiqua" pitchFamily="18" charset="0"/>
              </a:rPr>
              <a:t>-</a:t>
            </a:r>
          </a:p>
          <a:p>
            <a:pPr algn="ctr"/>
            <a:r>
              <a:rPr lang="fr-FR" sz="2000" b="1" i="1" dirty="0">
                <a:latin typeface="Book Antiqua" pitchFamily="18" charset="0"/>
              </a:rPr>
              <a:t> </a:t>
            </a:r>
          </a:p>
          <a:p>
            <a:pPr algn="ctr"/>
            <a:endParaRPr lang="fr-FR" sz="2000" b="1" i="1" dirty="0">
              <a:latin typeface="Book Antiqua" pitchFamily="18" charset="0"/>
            </a:endParaRPr>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p:txBody>
      </p:sp>
      <p:sp>
        <p:nvSpPr>
          <p:cNvPr id="8" name="Rectangle à coins arrondis 7"/>
          <p:cNvSpPr/>
          <p:nvPr/>
        </p:nvSpPr>
        <p:spPr>
          <a:xfrm>
            <a:off x="3347864" y="0"/>
            <a:ext cx="5796136"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a:solidFill>
                  <a:srgbClr val="FFFF00"/>
                </a:solidFill>
                <a:latin typeface="AR HERMANN" pitchFamily="2" charset="0"/>
              </a:rPr>
              <a:t>Plan de travail</a:t>
            </a:r>
          </a:p>
        </p:txBody>
      </p:sp>
      <p:sp>
        <p:nvSpPr>
          <p:cNvPr id="9" name="Rectangle 8"/>
          <p:cNvSpPr/>
          <p:nvPr/>
        </p:nvSpPr>
        <p:spPr>
          <a:xfrm>
            <a:off x="5364088" y="1412776"/>
            <a:ext cx="3491880" cy="4968552"/>
          </a:xfrm>
          <a:prstGeom prst="rect">
            <a:avLst/>
          </a:prstGeom>
          <a:noFill/>
          <a:ln w="76200">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a:latin typeface="Book Antiqua" pitchFamily="18" charset="0"/>
              </a:rPr>
              <a:t>Mode de vente de l eau aux usagers</a:t>
            </a:r>
          </a:p>
          <a:p>
            <a:pPr algn="ctr"/>
            <a:endParaRPr lang="fr-FR" sz="2000" b="1" i="1" dirty="0">
              <a:latin typeface="Book Antiqua" pitchFamily="18" charset="0"/>
            </a:endParaRPr>
          </a:p>
          <a:p>
            <a:pPr algn="ctr"/>
            <a:r>
              <a:rPr lang="fr-FR" sz="2000" b="1" i="1" dirty="0">
                <a:solidFill>
                  <a:srgbClr val="00FF00"/>
                </a:solidFill>
                <a:latin typeface="Book Antiqua" pitchFamily="18" charset="0"/>
              </a:rPr>
              <a:t>III-GAZ</a:t>
            </a:r>
          </a:p>
          <a:p>
            <a:pPr algn="ctr"/>
            <a:r>
              <a:rPr lang="fr-FR" sz="2000" b="1" i="1" dirty="0">
                <a:latin typeface="Book Antiqua" pitchFamily="18" charset="0"/>
              </a:rPr>
              <a:t>-Généralités</a:t>
            </a:r>
          </a:p>
          <a:p>
            <a:pPr algn="ctr"/>
            <a:r>
              <a:rPr lang="fr-FR" sz="2000" b="1" i="1" dirty="0">
                <a:latin typeface="Book Antiqua" pitchFamily="18" charset="0"/>
              </a:rPr>
              <a:t>-Classification de gaz</a:t>
            </a:r>
          </a:p>
          <a:p>
            <a:pPr algn="ctr"/>
            <a:r>
              <a:rPr lang="fr-FR" sz="2000" b="1" i="1" dirty="0">
                <a:latin typeface="Book Antiqua" pitchFamily="18" charset="0"/>
              </a:rPr>
              <a:t>-Distribution de gaz</a:t>
            </a:r>
          </a:p>
          <a:p>
            <a:pPr algn="ctr"/>
            <a:r>
              <a:rPr lang="fr-FR" sz="2000" b="1" i="1" dirty="0">
                <a:latin typeface="Book Antiqua" pitchFamily="18" charset="0"/>
              </a:rPr>
              <a:t>-Techniques de desserte des habitations.</a:t>
            </a:r>
          </a:p>
          <a:p>
            <a:pPr algn="ctr"/>
            <a:endParaRPr lang="fr-FR" sz="2000" b="1" i="1" dirty="0">
              <a:latin typeface="Book Antiqua" pitchFamily="18" charset="0"/>
            </a:endParaRPr>
          </a:p>
          <a:p>
            <a:pPr algn="ctr"/>
            <a:r>
              <a:rPr lang="fr-FR" sz="2000" b="1" i="1" dirty="0">
                <a:solidFill>
                  <a:srgbClr val="FF0000"/>
                </a:solidFill>
                <a:latin typeface="Book Antiqua" pitchFamily="18" charset="0"/>
              </a:rPr>
              <a:t>Conclusion</a:t>
            </a:r>
          </a:p>
          <a:p>
            <a:pPr algn="ctr"/>
            <a:endParaRPr lang="fr-FR" sz="2000" b="1" i="1" dirty="0">
              <a:latin typeface="Book Antiqua"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35" end="35"/>
                                            </p:txEl>
                                          </p:spTgt>
                                        </p:tgtEl>
                                        <p:attrNameLst>
                                          <p:attrName>style.visibility</p:attrName>
                                        </p:attrNameLst>
                                      </p:cBhvr>
                                      <p:to>
                                        <p:strVal val="visible"/>
                                      </p:to>
                                    </p:set>
                                    <p:anim calcmode="lin" valueType="num">
                                      <p:cBhvr additive="base">
                                        <p:cTn id="11" dur="500" fill="hold"/>
                                        <p:tgtEl>
                                          <p:spTgt spid="7">
                                            <p:txEl>
                                              <p:pRg st="35" end="3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5" end="35"/>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36" end="36"/>
                                            </p:txEl>
                                          </p:spTgt>
                                        </p:tgtEl>
                                        <p:attrNameLst>
                                          <p:attrName>style.visibility</p:attrName>
                                        </p:attrNameLst>
                                      </p:cBhvr>
                                      <p:to>
                                        <p:strVal val="visible"/>
                                      </p:to>
                                    </p:set>
                                    <p:anim calcmode="lin" valueType="num">
                                      <p:cBhvr additive="base">
                                        <p:cTn id="15" dur="500" fill="hold"/>
                                        <p:tgtEl>
                                          <p:spTgt spid="7">
                                            <p:txEl>
                                              <p:pRg st="36" end="3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6" end="36"/>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7" end="37"/>
                                            </p:txEl>
                                          </p:spTgt>
                                        </p:tgtEl>
                                        <p:attrNameLst>
                                          <p:attrName>style.visibility</p:attrName>
                                        </p:attrNameLst>
                                      </p:cBhvr>
                                      <p:to>
                                        <p:strVal val="visible"/>
                                      </p:to>
                                    </p:set>
                                    <p:anim calcmode="lin" valueType="num">
                                      <p:cBhvr additive="base">
                                        <p:cTn id="19" dur="500" fill="hold"/>
                                        <p:tgtEl>
                                          <p:spTgt spid="7">
                                            <p:txEl>
                                              <p:pRg st="37" end="3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7" end="37"/>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38" end="38"/>
                                            </p:txEl>
                                          </p:spTgt>
                                        </p:tgtEl>
                                        <p:attrNameLst>
                                          <p:attrName>style.visibility</p:attrName>
                                        </p:attrNameLst>
                                      </p:cBhvr>
                                      <p:to>
                                        <p:strVal val="visible"/>
                                      </p:to>
                                    </p:set>
                                    <p:anim calcmode="lin" valueType="num">
                                      <p:cBhvr additive="base">
                                        <p:cTn id="23" dur="500" fill="hold"/>
                                        <p:tgtEl>
                                          <p:spTgt spid="7">
                                            <p:txEl>
                                              <p:pRg st="38" end="3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8" end="38"/>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39" end="39"/>
                                            </p:txEl>
                                          </p:spTgt>
                                        </p:tgtEl>
                                        <p:attrNameLst>
                                          <p:attrName>style.visibility</p:attrName>
                                        </p:attrNameLst>
                                      </p:cBhvr>
                                      <p:to>
                                        <p:strVal val="visible"/>
                                      </p:to>
                                    </p:set>
                                    <p:anim calcmode="lin" valueType="num">
                                      <p:cBhvr additive="base">
                                        <p:cTn id="27" dur="500" fill="hold"/>
                                        <p:tgtEl>
                                          <p:spTgt spid="7">
                                            <p:txEl>
                                              <p:pRg st="39" end="3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9" end="39"/>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40" end="40"/>
                                            </p:txEl>
                                          </p:spTgt>
                                        </p:tgtEl>
                                        <p:attrNameLst>
                                          <p:attrName>style.visibility</p:attrName>
                                        </p:attrNameLst>
                                      </p:cBhvr>
                                      <p:to>
                                        <p:strVal val="visible"/>
                                      </p:to>
                                    </p:set>
                                    <p:anim calcmode="lin" valueType="num">
                                      <p:cBhvr additive="base">
                                        <p:cTn id="31" dur="500" fill="hold"/>
                                        <p:tgtEl>
                                          <p:spTgt spid="7">
                                            <p:txEl>
                                              <p:pRg st="40" end="4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0" end="4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41" end="41"/>
                                            </p:txEl>
                                          </p:spTgt>
                                        </p:tgtEl>
                                        <p:attrNameLst>
                                          <p:attrName>style.visibility</p:attrName>
                                        </p:attrNameLst>
                                      </p:cBhvr>
                                      <p:to>
                                        <p:strVal val="visible"/>
                                      </p:to>
                                    </p:set>
                                    <p:anim calcmode="lin" valueType="num">
                                      <p:cBhvr additive="base">
                                        <p:cTn id="35" dur="500" fill="hold"/>
                                        <p:tgtEl>
                                          <p:spTgt spid="7">
                                            <p:txEl>
                                              <p:pRg st="41" end="4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41" end="41"/>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43" end="43"/>
                                            </p:txEl>
                                          </p:spTgt>
                                        </p:tgtEl>
                                        <p:attrNameLst>
                                          <p:attrName>style.visibility</p:attrName>
                                        </p:attrNameLst>
                                      </p:cBhvr>
                                      <p:to>
                                        <p:strVal val="visible"/>
                                      </p:to>
                                    </p:set>
                                    <p:anim calcmode="lin" valueType="num">
                                      <p:cBhvr additive="base">
                                        <p:cTn id="39" dur="500" fill="hold"/>
                                        <p:tgtEl>
                                          <p:spTgt spid="7">
                                            <p:txEl>
                                              <p:pRg st="43" end="4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43" end="43"/>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xEl>
                                              <p:pRg st="44" end="44"/>
                                            </p:txEl>
                                          </p:spTgt>
                                        </p:tgtEl>
                                        <p:attrNameLst>
                                          <p:attrName>style.visibility</p:attrName>
                                        </p:attrNameLst>
                                      </p:cBhvr>
                                      <p:to>
                                        <p:strVal val="visible"/>
                                      </p:to>
                                    </p:set>
                                    <p:anim calcmode="lin" valueType="num">
                                      <p:cBhvr additive="base">
                                        <p:cTn id="43" dur="500" fill="hold"/>
                                        <p:tgtEl>
                                          <p:spTgt spid="7">
                                            <p:txEl>
                                              <p:pRg st="44" end="4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4" end="44"/>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xEl>
                                              <p:pRg st="45" end="45"/>
                                            </p:txEl>
                                          </p:spTgt>
                                        </p:tgtEl>
                                        <p:attrNameLst>
                                          <p:attrName>style.visibility</p:attrName>
                                        </p:attrNameLst>
                                      </p:cBhvr>
                                      <p:to>
                                        <p:strVal val="visible"/>
                                      </p:to>
                                    </p:set>
                                    <p:anim calcmode="lin" valueType="num">
                                      <p:cBhvr additive="base">
                                        <p:cTn id="47" dur="500" fill="hold"/>
                                        <p:tgtEl>
                                          <p:spTgt spid="7">
                                            <p:txEl>
                                              <p:pRg st="45" end="4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45" end="45"/>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xEl>
                                              <p:pRg st="46" end="46"/>
                                            </p:txEl>
                                          </p:spTgt>
                                        </p:tgtEl>
                                        <p:attrNameLst>
                                          <p:attrName>style.visibility</p:attrName>
                                        </p:attrNameLst>
                                      </p:cBhvr>
                                      <p:to>
                                        <p:strVal val="visible"/>
                                      </p:to>
                                    </p:set>
                                    <p:anim calcmode="lin" valueType="num">
                                      <p:cBhvr additive="base">
                                        <p:cTn id="51" dur="500" fill="hold"/>
                                        <p:tgtEl>
                                          <p:spTgt spid="7">
                                            <p:txEl>
                                              <p:pRg st="46" end="4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46" end="46"/>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txEl>
                                              <p:pRg st="47" end="47"/>
                                            </p:txEl>
                                          </p:spTgt>
                                        </p:tgtEl>
                                        <p:attrNameLst>
                                          <p:attrName>style.visibility</p:attrName>
                                        </p:attrNameLst>
                                      </p:cBhvr>
                                      <p:to>
                                        <p:strVal val="visible"/>
                                      </p:to>
                                    </p:set>
                                    <p:anim calcmode="lin" valueType="num">
                                      <p:cBhvr additive="base">
                                        <p:cTn id="55" dur="500" fill="hold"/>
                                        <p:tgtEl>
                                          <p:spTgt spid="7">
                                            <p:txEl>
                                              <p:pRg st="47" end="4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47" end="47"/>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xEl>
                                              <p:pRg st="57" end="57"/>
                                            </p:txEl>
                                          </p:spTgt>
                                        </p:tgtEl>
                                        <p:attrNameLst>
                                          <p:attrName>style.visibility</p:attrName>
                                        </p:attrNameLst>
                                      </p:cBhvr>
                                      <p:to>
                                        <p:strVal val="visible"/>
                                      </p:to>
                                    </p:set>
                                    <p:anim calcmode="lin" valueType="num">
                                      <p:cBhvr additive="base">
                                        <p:cTn id="59" dur="500" fill="hold"/>
                                        <p:tgtEl>
                                          <p:spTgt spid="7">
                                            <p:txEl>
                                              <p:pRg st="57" end="5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57" end="57"/>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
                                            <p:txEl>
                                              <p:pRg st="60" end="60"/>
                                            </p:txEl>
                                          </p:spTgt>
                                        </p:tgtEl>
                                        <p:attrNameLst>
                                          <p:attrName>style.visibility</p:attrName>
                                        </p:attrNameLst>
                                      </p:cBhvr>
                                      <p:to>
                                        <p:strVal val="visible"/>
                                      </p:to>
                                    </p:set>
                                    <p:anim calcmode="lin" valueType="num">
                                      <p:cBhvr additive="base">
                                        <p:cTn id="63" dur="500" fill="hold"/>
                                        <p:tgtEl>
                                          <p:spTgt spid="7">
                                            <p:txEl>
                                              <p:pRg st="60" end="6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60" end="60"/>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
                                            <p:txEl>
                                              <p:pRg st="61" end="61"/>
                                            </p:txEl>
                                          </p:spTgt>
                                        </p:tgtEl>
                                        <p:attrNameLst>
                                          <p:attrName>style.visibility</p:attrName>
                                        </p:attrNameLst>
                                      </p:cBhvr>
                                      <p:to>
                                        <p:strVal val="visible"/>
                                      </p:to>
                                    </p:set>
                                    <p:anim calcmode="lin" valueType="num">
                                      <p:cBhvr additive="base">
                                        <p:cTn id="67" dur="500" fill="hold"/>
                                        <p:tgtEl>
                                          <p:spTgt spid="7">
                                            <p:txEl>
                                              <p:pRg st="61" end="6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61" end="61"/>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
                                            <p:txEl>
                                              <p:pRg st="62" end="62"/>
                                            </p:txEl>
                                          </p:spTgt>
                                        </p:tgtEl>
                                        <p:attrNameLst>
                                          <p:attrName>style.visibility</p:attrName>
                                        </p:attrNameLst>
                                      </p:cBhvr>
                                      <p:to>
                                        <p:strVal val="visible"/>
                                      </p:to>
                                    </p:set>
                                    <p:anim calcmode="lin" valueType="num">
                                      <p:cBhvr additive="base">
                                        <p:cTn id="71" dur="500" fill="hold"/>
                                        <p:tgtEl>
                                          <p:spTgt spid="7">
                                            <p:txEl>
                                              <p:pRg st="62" end="6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62" end="6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9">
                                            <p:bg/>
                                          </p:spTgt>
                                        </p:tgtEl>
                                        <p:attrNameLst>
                                          <p:attrName>style.visibility</p:attrName>
                                        </p:attrNameLst>
                                      </p:cBhvr>
                                      <p:to>
                                        <p:strVal val="visible"/>
                                      </p:to>
                                    </p:set>
                                    <p:anim calcmode="lin" valueType="num">
                                      <p:cBhvr additive="base">
                                        <p:cTn id="7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78" dur="500" fill="hold"/>
                                        <p:tgtEl>
                                          <p:spTgt spid="9">
                                            <p:bg/>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
                                            <p:txEl>
                                              <p:pRg st="0" end="0"/>
                                            </p:txEl>
                                          </p:spTgt>
                                        </p:tgtEl>
                                        <p:attrNameLst>
                                          <p:attrName>style.visibility</p:attrName>
                                        </p:attrNameLst>
                                      </p:cBhvr>
                                      <p:to>
                                        <p:strVal val="visible"/>
                                      </p:to>
                                    </p:set>
                                    <p:anim calcmode="lin" valueType="num">
                                      <p:cBhvr additive="base">
                                        <p:cTn id="8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
                                            <p:txEl>
                                              <p:pRg st="2" end="2"/>
                                            </p:txEl>
                                          </p:spTgt>
                                        </p:tgtEl>
                                        <p:attrNameLst>
                                          <p:attrName>style.visibility</p:attrName>
                                        </p:attrNameLst>
                                      </p:cBhvr>
                                      <p:to>
                                        <p:strVal val="visible"/>
                                      </p:to>
                                    </p:set>
                                    <p:anim calcmode="lin" valueType="num">
                                      <p:cBhvr additive="base">
                                        <p:cTn id="8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9">
                                            <p:txEl>
                                              <p:pRg st="3" end="3"/>
                                            </p:txEl>
                                          </p:spTgt>
                                        </p:tgtEl>
                                        <p:attrNameLst>
                                          <p:attrName>style.visibility</p:attrName>
                                        </p:attrNameLst>
                                      </p:cBhvr>
                                      <p:to>
                                        <p:strVal val="visible"/>
                                      </p:to>
                                    </p:set>
                                    <p:anim calcmode="lin" valueType="num">
                                      <p:cBhvr additive="base">
                                        <p:cTn id="8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9">
                                            <p:txEl>
                                              <p:pRg st="4" end="4"/>
                                            </p:txEl>
                                          </p:spTgt>
                                        </p:tgtEl>
                                        <p:attrNameLst>
                                          <p:attrName>style.visibility</p:attrName>
                                        </p:attrNameLst>
                                      </p:cBhvr>
                                      <p:to>
                                        <p:strVal val="visible"/>
                                      </p:to>
                                    </p:set>
                                    <p:anim calcmode="lin" valueType="num">
                                      <p:cBhvr additive="base">
                                        <p:cTn id="9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9">
                                            <p:txEl>
                                              <p:pRg st="5" end="5"/>
                                            </p:txEl>
                                          </p:spTgt>
                                        </p:tgtEl>
                                        <p:attrNameLst>
                                          <p:attrName>style.visibility</p:attrName>
                                        </p:attrNameLst>
                                      </p:cBhvr>
                                      <p:to>
                                        <p:strVal val="visible"/>
                                      </p:to>
                                    </p:set>
                                    <p:anim calcmode="lin" valueType="num">
                                      <p:cBhvr additive="base">
                                        <p:cTn id="9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9">
                                            <p:txEl>
                                              <p:pRg st="6" end="6"/>
                                            </p:txEl>
                                          </p:spTgt>
                                        </p:tgtEl>
                                        <p:attrNameLst>
                                          <p:attrName>style.visibility</p:attrName>
                                        </p:attrNameLst>
                                      </p:cBhvr>
                                      <p:to>
                                        <p:strVal val="visible"/>
                                      </p:to>
                                    </p:set>
                                    <p:anim calcmode="lin" valueType="num">
                                      <p:cBhvr additive="base">
                                        <p:cTn id="10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9">
                                            <p:txEl>
                                              <p:pRg st="8" end="8"/>
                                            </p:txEl>
                                          </p:spTgt>
                                        </p:tgtEl>
                                        <p:attrNameLst>
                                          <p:attrName>style.visibility</p:attrName>
                                        </p:attrNameLst>
                                      </p:cBhvr>
                                      <p:to>
                                        <p:strVal val="visible"/>
                                      </p:to>
                                    </p:set>
                                    <p:anim calcmode="lin" valueType="num">
                                      <p:cBhvr additive="base">
                                        <p:cTn id="10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9"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bwMode="auto">
          <a:xfrm>
            <a:off x="588973" y="1522038"/>
            <a:ext cx="5126035" cy="3192845"/>
          </a:xfrm>
          <a:prstGeom prst="rect">
            <a:avLst/>
          </a:prstGeom>
          <a:noFill/>
          <a:ln w="38100">
            <a:solidFill>
              <a:srgbClr val="FFFF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fr-FR" sz="2200" b="0" i="0" u="none" strike="noStrike" kern="0" cap="none" spc="0" normalizeH="0" baseline="0" noProof="0" dirty="0">
                <a:ln>
                  <a:noFill/>
                </a:ln>
                <a:solidFill>
                  <a:schemeClr val="bg1"/>
                </a:solidFill>
                <a:effectLst/>
                <a:uLnTx/>
                <a:uFillTx/>
                <a:latin typeface="+mn-lt"/>
                <a:ea typeface="+mn-ea"/>
                <a:cs typeface="+mn-cs"/>
              </a:rPr>
              <a:t>    Il existe plusieurs types de tube en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fr-FR" sz="2200" b="0" i="0" u="none" strike="noStrike" kern="0" cap="none" spc="0" normalizeH="0" baseline="0" noProof="0" dirty="0">
                <a:ln>
                  <a:noFill/>
                </a:ln>
                <a:solidFill>
                  <a:schemeClr val="bg1"/>
                </a:solidFill>
                <a:effectLst/>
                <a:uLnTx/>
                <a:uFillTx/>
                <a:latin typeface="+mn-lt"/>
                <a:ea typeface="+mn-ea"/>
                <a:cs typeface="+mn-cs"/>
              </a:rPr>
              <a:t>matériaux de synthèse tel que :  </a:t>
            </a:r>
            <a:r>
              <a:rPr kumimoji="0" lang="fr-FR" sz="2200" b="0" strike="noStrike" kern="0" cap="none" spc="0" normalizeH="0" baseline="0" noProof="0" dirty="0">
                <a:ln>
                  <a:noFill/>
                </a:ln>
                <a:solidFill>
                  <a:srgbClr val="0000CC"/>
                </a:solidFill>
                <a:effectLst/>
                <a:uLnTx/>
                <a:uFillTx/>
                <a:latin typeface="+mn-lt"/>
                <a:ea typeface="+mn-ea"/>
                <a:cs typeface="+mn-cs"/>
              </a:rPr>
              <a:t>polyéthylène/</a:t>
            </a:r>
            <a:r>
              <a:rPr kumimoji="0" lang="fr-FR" sz="2200" b="0" strike="noStrike" kern="0" cap="none" spc="0" normalizeH="0" baseline="0" noProof="0" dirty="0" err="1">
                <a:ln>
                  <a:noFill/>
                </a:ln>
                <a:solidFill>
                  <a:srgbClr val="0000CC"/>
                </a:solidFill>
                <a:effectLst/>
                <a:uLnTx/>
                <a:uFillTx/>
                <a:latin typeface="+mn-lt"/>
                <a:ea typeface="+mn-ea"/>
                <a:cs typeface="+mn-cs"/>
              </a:rPr>
              <a:t>polybutene</a:t>
            </a:r>
            <a:r>
              <a:rPr kumimoji="0" lang="fr-FR" sz="2200" b="0" strike="noStrike" kern="0" cap="none" spc="0" normalizeH="0" baseline="0" noProof="0" dirty="0">
                <a:ln>
                  <a:noFill/>
                </a:ln>
                <a:solidFill>
                  <a:srgbClr val="0000CC"/>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fr-FR" sz="2200" b="0" i="0" u="none" strike="noStrike" kern="0" cap="none" spc="0" normalizeH="0" baseline="0" noProof="0" dirty="0">
                <a:ln>
                  <a:noFill/>
                </a:ln>
                <a:solidFill>
                  <a:schemeClr val="bg1"/>
                </a:solidFill>
                <a:effectLst/>
                <a:uLnTx/>
                <a:uFillTx/>
                <a:latin typeface="+mn-lt"/>
                <a:ea typeface="+mn-ea"/>
                <a:cs typeface="+mn-cs"/>
              </a:rPr>
              <a:t>Les tubes polyéthylène: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fr-FR" sz="2200" b="0" i="0" u="none" strike="noStrike" kern="0" cap="none" spc="0" normalizeH="0" baseline="0" noProof="0" dirty="0">
                <a:ln>
                  <a:noFill/>
                </a:ln>
                <a:solidFill>
                  <a:srgbClr val="00FF00"/>
                </a:solidFill>
                <a:effectLst/>
                <a:uLnTx/>
                <a:uFillTx/>
                <a:latin typeface="+mn-lt"/>
                <a:ea typeface="+mn-ea"/>
                <a:cs typeface="+mn-cs"/>
              </a:rPr>
              <a:t>1/semi-rigide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fr-FR" sz="2200" b="0" i="0" u="none" strike="noStrike" kern="0" cap="none" spc="0" normalizeH="0" baseline="0" noProof="0" dirty="0">
                <a:ln>
                  <a:noFill/>
                </a:ln>
                <a:solidFill>
                  <a:schemeClr val="bg1"/>
                </a:solidFill>
                <a:effectLst/>
                <a:uLnTx/>
                <a:uFillTx/>
                <a:latin typeface="+mn-lt"/>
                <a:ea typeface="+mn-ea"/>
                <a:cs typeface="+mn-cs"/>
              </a:rPr>
              <a:t> On les utilise dans les branchements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fr-FR" sz="2200" b="0" i="0" u="none" strike="noStrike" kern="0" cap="none" spc="0" normalizeH="0" baseline="0" noProof="0" dirty="0">
                <a:ln>
                  <a:noFill/>
                </a:ln>
                <a:solidFill>
                  <a:schemeClr val="bg1"/>
                </a:solidFill>
                <a:effectLst/>
                <a:uLnTx/>
                <a:uFillTx/>
                <a:latin typeface="+mn-lt"/>
                <a:ea typeface="+mn-ea"/>
                <a:cs typeface="+mn-cs"/>
              </a:rPr>
              <a:t> eau, chauffage et gaz.(généralement enterrés)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fr-FR" sz="2200" b="0" i="0" u="none" strike="noStrike" kern="0" cap="none" spc="0" normalizeH="0" baseline="0" noProof="0" dirty="0">
              <a:ln>
                <a:noFill/>
              </a:ln>
              <a:solidFill>
                <a:schemeClr val="bg1"/>
              </a:solidFill>
              <a:effectLst/>
              <a:uLnTx/>
              <a:uFillTx/>
              <a:latin typeface="+mn-lt"/>
              <a:ea typeface="+mn-ea"/>
              <a:cs typeface="+mn-cs"/>
            </a:endParaRPr>
          </a:p>
        </p:txBody>
      </p:sp>
      <p:pic>
        <p:nvPicPr>
          <p:cNvPr id="3" name="Picture 7" descr="poly"/>
          <p:cNvPicPr>
            <a:picLocks noChangeAspect="1" noChangeArrowheads="1"/>
          </p:cNvPicPr>
          <p:nvPr/>
        </p:nvPicPr>
        <p:blipFill>
          <a:blip r:embed="rId2" cstate="print"/>
          <a:srcRect/>
          <a:stretch>
            <a:fillRect/>
          </a:stretch>
        </p:blipFill>
        <p:spPr bwMode="auto">
          <a:xfrm>
            <a:off x="6072198" y="1428736"/>
            <a:ext cx="2424112" cy="3246077"/>
          </a:xfrm>
          <a:prstGeom prst="ellipse">
            <a:avLst/>
          </a:prstGeom>
          <a:ln w="63500" cap="rnd">
            <a:solidFill>
              <a:srgbClr val="FF33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8" descr="polythr"/>
          <p:cNvPicPr>
            <a:picLocks noChangeAspect="1" noChangeArrowheads="1"/>
          </p:cNvPicPr>
          <p:nvPr/>
        </p:nvPicPr>
        <p:blipFill>
          <a:blip r:embed="rId3" cstate="print"/>
          <a:srcRect/>
          <a:stretch>
            <a:fillRect/>
          </a:stretch>
        </p:blipFill>
        <p:spPr bwMode="auto">
          <a:xfrm>
            <a:off x="1785918" y="4857760"/>
            <a:ext cx="2565400" cy="1720599"/>
          </a:xfrm>
          <a:prstGeom prst="rect">
            <a:avLst/>
          </a:prstGeom>
          <a:noFill/>
          <a:ln w="76200" cmpd="tri">
            <a:solidFill>
              <a:srgbClr val="FF33CC"/>
            </a:solidFill>
            <a:miter lim="800000"/>
            <a:headEnd/>
            <a:tailEnd/>
          </a:ln>
        </p:spPr>
      </p:pic>
      <p:sp>
        <p:nvSpPr>
          <p:cNvPr id="5" name="Rectangle 4"/>
          <p:cNvSpPr>
            <a:spLocks noChangeArrowheads="1"/>
          </p:cNvSpPr>
          <p:nvPr/>
        </p:nvSpPr>
        <p:spPr bwMode="auto">
          <a:xfrm>
            <a:off x="4429124" y="5286388"/>
            <a:ext cx="2070100" cy="914015"/>
          </a:xfrm>
          <a:prstGeom prst="rect">
            <a:avLst/>
          </a:prstGeom>
          <a:noFill/>
          <a:ln w="57150" cmpd="thinThick">
            <a:solidFill>
              <a:srgbClr val="FF33CC"/>
            </a:solidFill>
            <a:miter lim="800000"/>
            <a:headEnd/>
            <a:tailEnd/>
          </a:ln>
        </p:spPr>
        <p:txBody>
          <a:bodyPr wrap="none" anchor="ctr"/>
          <a:lstStyle/>
          <a:p>
            <a:pPr algn="ctr"/>
            <a:r>
              <a:rPr lang="fr-FR" dirty="0"/>
              <a:t>Branchement de </a:t>
            </a:r>
          </a:p>
          <a:p>
            <a:pPr algn="ctr"/>
            <a:r>
              <a:rPr lang="fr-FR" dirty="0"/>
              <a:t>gaz apparent</a:t>
            </a:r>
          </a:p>
        </p:txBody>
      </p:sp>
      <p:sp>
        <p:nvSpPr>
          <p:cNvPr id="6" name="Rectangle 5"/>
          <p:cNvSpPr/>
          <p:nvPr/>
        </p:nvSpPr>
        <p:spPr>
          <a:xfrm>
            <a:off x="1500166" y="642918"/>
            <a:ext cx="6649577" cy="461665"/>
          </a:xfrm>
          <a:prstGeom prst="rect">
            <a:avLst/>
          </a:prstGeom>
        </p:spPr>
        <p:txBody>
          <a:bodyPr wrap="none">
            <a:spAutoFit/>
          </a:bodyPr>
          <a:lstStyle/>
          <a:p>
            <a:r>
              <a:rPr kumimoji="0" lang="fr-FR" sz="2400" i="1" u="none" strike="noStrike" kern="0" cap="none" spc="0" normalizeH="0" baseline="0" noProof="0" dirty="0">
                <a:ln>
                  <a:noFill/>
                </a:ln>
                <a:solidFill>
                  <a:srgbClr val="FF0000"/>
                </a:solidFill>
                <a:effectLst/>
                <a:uLnTx/>
                <a:uFillTx/>
                <a:latin typeface="+mn-lt"/>
                <a:ea typeface="+mn-ea"/>
                <a:cs typeface="+mn-cs"/>
              </a:rPr>
              <a:t>  -LES TUBES EN  MATÉRIAUX DE SYNTHÈSE </a:t>
            </a:r>
            <a:endParaRPr lang="fr-FR" sz="2400" i="1" dirty="0">
              <a:solidFill>
                <a:srgbClr val="FF0000"/>
              </a:solidFill>
            </a:endParaRPr>
          </a:p>
        </p:txBody>
      </p:sp>
      <p:sp>
        <p:nvSpPr>
          <p:cNvPr id="7" name="Rectangle 6"/>
          <p:cNvSpPr/>
          <p:nvPr/>
        </p:nvSpPr>
        <p:spPr>
          <a:xfrm>
            <a:off x="1357290" y="500042"/>
            <a:ext cx="428628"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FF0000"/>
                </a:solidFill>
              </a:rPr>
              <a:t>7</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457200" y="1600200"/>
            <a:ext cx="4900618" cy="4614882"/>
          </a:xfrm>
          <a:prstGeom prst="rect">
            <a:avLst/>
          </a:prstGeom>
          <a:ln w="38100">
            <a:solidFill>
              <a:srgbClr val="FFFF00"/>
            </a:solidFill>
          </a:ln>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r-FR" sz="2400" b="0" i="0" u="none" strike="noStrike" kern="1200" cap="none" spc="0" normalizeH="0" baseline="0" noProof="0" dirty="0">
                <a:ln>
                  <a:noFill/>
                </a:ln>
                <a:solidFill>
                  <a:schemeClr val="bg1"/>
                </a:solidFill>
                <a:effectLst/>
                <a:uLnTx/>
                <a:uFillTx/>
                <a:latin typeface="+mn-lt"/>
                <a:ea typeface="+mn-ea"/>
                <a:cs typeface="+mn-cs"/>
              </a:rPr>
              <a:t>Ils sont utilisés pour les évacuations</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400" b="0" i="0" u="none" strike="noStrike" kern="1200" cap="none" spc="0" normalizeH="0" baseline="0" noProof="0" dirty="0">
                <a:ln>
                  <a:noFill/>
                </a:ln>
                <a:solidFill>
                  <a:schemeClr val="bg1"/>
                </a:solidFill>
                <a:effectLst/>
                <a:uLnTx/>
                <a:uFillTx/>
                <a:latin typeface="+mn-lt"/>
                <a:ea typeface="+mn-ea"/>
                <a:cs typeface="+mn-cs"/>
              </a:rPr>
              <a:t> (apparente, ou encastré ou enterré).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400" b="0" i="0" u="none" strike="noStrike" kern="1200" cap="none" spc="0" normalizeH="0" baseline="0" noProof="0" dirty="0">
                <a:ln>
                  <a:noFill/>
                </a:ln>
                <a:solidFill>
                  <a:schemeClr val="bg1"/>
                </a:solidFill>
                <a:effectLst/>
                <a:uLnTx/>
                <a:uFillTx/>
                <a:latin typeface="+mn-lt"/>
                <a:ea typeface="+mn-ea"/>
                <a:cs typeface="+mn-cs"/>
              </a:rPr>
              <a:t>  les tubes en polyéthylène se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400" b="0" i="0" u="none" strike="noStrike" kern="1200" cap="none" spc="0" normalizeH="0" baseline="0" noProof="0" dirty="0">
                <a:ln>
                  <a:noFill/>
                </a:ln>
                <a:solidFill>
                  <a:schemeClr val="bg1"/>
                </a:solidFill>
                <a:effectLst/>
                <a:uLnTx/>
                <a:uFillTx/>
                <a:latin typeface="+mn-lt"/>
                <a:ea typeface="+mn-ea"/>
                <a:cs typeface="+mn-cs"/>
              </a:rPr>
              <a:t>caractérisent par une excellente</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400" b="0" i="0" u="none" strike="noStrike" kern="1200" cap="none" spc="0" normalizeH="0" baseline="0" noProof="0" dirty="0">
                <a:ln>
                  <a:noFill/>
                </a:ln>
                <a:solidFill>
                  <a:schemeClr val="bg1"/>
                </a:solidFill>
                <a:effectLst/>
                <a:uLnTx/>
                <a:uFillTx/>
                <a:latin typeface="+mn-lt"/>
                <a:ea typeface="+mn-ea"/>
                <a:cs typeface="+mn-cs"/>
              </a:rPr>
              <a:t> tenue à la corrosion et aux produits chimiques. mais ils présentent l'inconvénient d'être</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400" b="0" i="0" u="none" strike="noStrike" kern="1200" cap="none" spc="0" normalizeH="0" baseline="0" noProof="0" dirty="0">
                <a:ln>
                  <a:noFill/>
                </a:ln>
                <a:solidFill>
                  <a:schemeClr val="bg1"/>
                </a:solidFill>
                <a:effectLst/>
                <a:uLnTx/>
                <a:uFillTx/>
                <a:latin typeface="+mn-lt"/>
                <a:ea typeface="+mn-ea"/>
                <a:cs typeface="+mn-cs"/>
              </a:rPr>
              <a:t> facilement inflammable.</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fr-FR" sz="2400" b="0" i="0" u="none" strike="noStrike" kern="1200" cap="none" spc="0" normalizeH="0" baseline="0" noProof="0" dirty="0">
              <a:ln>
                <a:noFill/>
              </a:ln>
              <a:solidFill>
                <a:schemeClr val="bg1"/>
              </a:solidFill>
              <a:effectLst/>
              <a:uLnTx/>
              <a:uFillTx/>
              <a:latin typeface="+mn-lt"/>
              <a:ea typeface="+mn-ea"/>
              <a:cs typeface="+mn-cs"/>
            </a:endParaRPr>
          </a:p>
        </p:txBody>
      </p:sp>
      <p:pic>
        <p:nvPicPr>
          <p:cNvPr id="3" name="Picture 7" descr="polythelene"/>
          <p:cNvPicPr>
            <a:picLocks noChangeAspect="1" noChangeArrowheads="1"/>
          </p:cNvPicPr>
          <p:nvPr/>
        </p:nvPicPr>
        <p:blipFill>
          <a:blip r:embed="rId2" cstate="print"/>
          <a:srcRect/>
          <a:stretch>
            <a:fillRect/>
          </a:stretch>
        </p:blipFill>
        <p:spPr bwMode="auto">
          <a:xfrm>
            <a:off x="5724525" y="1773238"/>
            <a:ext cx="3065463" cy="2592387"/>
          </a:xfrm>
          <a:prstGeom prst="rect">
            <a:avLst/>
          </a:prstGeom>
          <a:noFill/>
          <a:ln w="76200" cmpd="tri">
            <a:solidFill>
              <a:srgbClr val="FF33CC"/>
            </a:solidFill>
            <a:miter lim="800000"/>
            <a:headEnd/>
            <a:tailEnd/>
          </a:ln>
        </p:spPr>
      </p:pic>
      <p:sp>
        <p:nvSpPr>
          <p:cNvPr id="4" name="Rectangle 8"/>
          <p:cNvSpPr>
            <a:spLocks noChangeArrowheads="1"/>
          </p:cNvSpPr>
          <p:nvPr/>
        </p:nvSpPr>
        <p:spPr bwMode="auto">
          <a:xfrm>
            <a:off x="5508625" y="5229225"/>
            <a:ext cx="3240088" cy="809625"/>
          </a:xfrm>
          <a:prstGeom prst="rect">
            <a:avLst/>
          </a:prstGeom>
          <a:noFill/>
          <a:ln w="38100" cmpd="dbl">
            <a:solidFill>
              <a:srgbClr val="00FF00"/>
            </a:solidFill>
            <a:miter lim="800000"/>
            <a:headEnd/>
            <a:tailEnd/>
          </a:ln>
        </p:spPr>
        <p:txBody>
          <a:bodyPr wrap="none" anchor="ctr"/>
          <a:lstStyle/>
          <a:p>
            <a:pPr algn="ctr"/>
            <a:r>
              <a:rPr lang="fr-FR" dirty="0"/>
              <a:t>Conduite d’évacuation enterré</a:t>
            </a:r>
          </a:p>
        </p:txBody>
      </p:sp>
      <p:sp>
        <p:nvSpPr>
          <p:cNvPr id="5" name="Rectangle 4"/>
          <p:cNvSpPr/>
          <p:nvPr/>
        </p:nvSpPr>
        <p:spPr>
          <a:xfrm>
            <a:off x="1857356" y="642918"/>
            <a:ext cx="1504258" cy="461665"/>
          </a:xfrm>
          <a:prstGeom prst="rect">
            <a:avLst/>
          </a:prstGeom>
        </p:spPr>
        <p:txBody>
          <a:bodyPr wrap="none">
            <a:spAutoFit/>
          </a:bodyPr>
          <a:lstStyle/>
          <a:p>
            <a:pPr marL="274320" lvl="0" indent="-274320">
              <a:spcBef>
                <a:spcPts val="600"/>
              </a:spcBef>
              <a:buClr>
                <a:schemeClr val="accent2"/>
              </a:buClr>
              <a:buSzPct val="85000"/>
              <a:defRPr/>
            </a:pPr>
            <a:r>
              <a:rPr lang="fr-FR" sz="2400" dirty="0">
                <a:solidFill>
                  <a:srgbClr val="00FF00"/>
                </a:solidFill>
              </a:rPr>
              <a:t>2/ rigides: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357290" y="1857364"/>
            <a:ext cx="6000792" cy="3929089"/>
          </a:xfrm>
          <a:prstGeom prst="rect">
            <a:avLst/>
          </a:prstGeom>
          <a:ln w="38100">
            <a:solidFill>
              <a:srgbClr val="FFFF00"/>
            </a:solidFill>
          </a:ln>
        </p:spPr>
        <p:txBody>
          <a:bodyPr/>
          <a:lstStyle/>
          <a:p>
            <a:pPr marL="274320" marR="0" lvl="0" indent="-274320" algn="l"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endParaRPr kumimoji="0" lang="fr-FR" sz="2200" b="0" i="0" u="none" strike="noStrike" kern="1200" cap="none" spc="0" normalizeH="0" baseline="0" noProof="0" dirty="0">
              <a:ln>
                <a:noFill/>
              </a:ln>
              <a:solidFill>
                <a:schemeClr val="bg1"/>
              </a:solidFill>
              <a:effectLst/>
              <a:uLnTx/>
              <a:uFillTx/>
              <a:latin typeface="+mn-lt"/>
              <a:ea typeface="+mn-ea"/>
              <a:cs typeface="+mn-cs"/>
            </a:endParaRPr>
          </a:p>
          <a:p>
            <a:pPr marL="274320" marR="0" lvl="0" indent="-274320" algn="l"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L’A.E.P nécessite l’utilisation de plusieurs accessoires, on peut citer:</a:t>
            </a:r>
          </a:p>
          <a:p>
            <a:pPr marL="274320" marR="0" lvl="0" indent="-274320" algn="l"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endParaRPr kumimoji="0" lang="fr-FR" sz="2200" b="0" i="0" u="none" strike="noStrike" kern="1200" cap="none" spc="0" normalizeH="0" baseline="0" noProof="0" dirty="0">
              <a:ln>
                <a:noFill/>
              </a:ln>
              <a:solidFill>
                <a:schemeClr val="bg1"/>
              </a:solidFill>
              <a:effectLst/>
              <a:uLnTx/>
              <a:uFillTx/>
              <a:latin typeface="+mn-lt"/>
              <a:ea typeface="+mn-ea"/>
              <a:cs typeface="+mn-cs"/>
            </a:endParaRPr>
          </a:p>
          <a:p>
            <a:pPr marL="274320" marR="0" lvl="0" indent="-274320" algn="l" defTabSz="914400" rtl="0" eaLnBrk="1" fontAlgn="auto" latinLnBrk="0" hangingPunct="1">
              <a:lnSpc>
                <a:spcPct val="90000"/>
              </a:lnSpc>
              <a:spcBef>
                <a:spcPts val="600"/>
              </a:spcBef>
              <a:spcAft>
                <a:spcPts val="0"/>
              </a:spcAft>
              <a:buClr>
                <a:schemeClr val="accent2"/>
              </a:buClr>
              <a:buSzPct val="85000"/>
              <a:buFont typeface="Wingdings 2"/>
              <a:buChar char=""/>
              <a:tabLst/>
              <a:defRPr/>
            </a:pPr>
            <a:r>
              <a:rPr kumimoji="0" lang="fr-FR" sz="2200" b="1" i="0" u="sng" strike="noStrike" kern="1200" cap="none" spc="0" normalizeH="0" baseline="0" noProof="0" dirty="0">
                <a:ln>
                  <a:noFill/>
                </a:ln>
                <a:solidFill>
                  <a:schemeClr val="bg1"/>
                </a:solidFill>
                <a:effectLst/>
                <a:uLnTx/>
                <a:uFillTx/>
                <a:latin typeface="+mn-lt"/>
                <a:ea typeface="+mn-ea"/>
                <a:cs typeface="+mn-cs"/>
              </a:rPr>
              <a:t>Robinets d’arrêt:</a:t>
            </a:r>
            <a:r>
              <a:rPr kumimoji="0" lang="fr-FR" sz="2200" b="0" i="0" u="none" strike="noStrike" kern="1200" cap="none" spc="0" normalizeH="0" baseline="0" noProof="0" dirty="0">
                <a:ln>
                  <a:noFill/>
                </a:ln>
                <a:solidFill>
                  <a:schemeClr val="bg1"/>
                </a:solidFill>
                <a:effectLst/>
                <a:uLnTx/>
                <a:uFillTx/>
                <a:latin typeface="+mn-lt"/>
                <a:ea typeface="+mn-ea"/>
                <a:cs typeface="+mn-cs"/>
              </a:rPr>
              <a:t> robinets pour isoler chaque ramification de circuit desservent plusieurs appareils, ils existent avec  purge au départ de la distribution intérieure.</a:t>
            </a:r>
          </a:p>
          <a:p>
            <a:pPr marL="274320" marR="0" lvl="0" indent="-274320" algn="l" defTabSz="914400" rtl="0" eaLnBrk="1" fontAlgn="auto" latinLnBrk="0" hangingPunct="1">
              <a:lnSpc>
                <a:spcPct val="90000"/>
              </a:lnSpc>
              <a:spcBef>
                <a:spcPts val="600"/>
              </a:spcBef>
              <a:spcAft>
                <a:spcPts val="0"/>
              </a:spcAft>
              <a:buClr>
                <a:schemeClr val="accent2"/>
              </a:buClr>
              <a:buSzPct val="85000"/>
              <a:buFont typeface="Wingdings 2"/>
              <a:buChar char=""/>
              <a:tabLst/>
              <a:defRPr/>
            </a:pPr>
            <a:endParaRPr kumimoji="0" lang="fr-FR" sz="2200" b="0" i="0" u="none" strike="noStrike" kern="1200" cap="none" spc="0" normalizeH="0" baseline="0" noProof="0" dirty="0">
              <a:ln>
                <a:noFill/>
              </a:ln>
              <a:solidFill>
                <a:schemeClr val="bg1"/>
              </a:solidFill>
              <a:effectLst/>
              <a:uLnTx/>
              <a:uFillTx/>
              <a:latin typeface="+mn-lt"/>
              <a:ea typeface="+mn-ea"/>
              <a:cs typeface="+mn-cs"/>
            </a:endParaRPr>
          </a:p>
          <a:p>
            <a:pPr marL="274320" marR="0" lvl="0" indent="-274320" algn="l" defTabSz="914400" rtl="0" eaLnBrk="1" fontAlgn="auto" latinLnBrk="0" hangingPunct="1">
              <a:lnSpc>
                <a:spcPct val="90000"/>
              </a:lnSpc>
              <a:spcBef>
                <a:spcPts val="600"/>
              </a:spcBef>
              <a:spcAft>
                <a:spcPts val="0"/>
              </a:spcAft>
              <a:buClr>
                <a:schemeClr val="accent2"/>
              </a:buClr>
              <a:buSzPct val="85000"/>
              <a:buFont typeface="Wingdings 2"/>
              <a:buChar char=""/>
              <a:tabLst/>
              <a:defRPr/>
            </a:pPr>
            <a:r>
              <a:rPr kumimoji="0" lang="fr-FR" sz="2200" b="1" i="0" u="sng" strike="noStrike" kern="1200" cap="none" spc="0" normalizeH="0" baseline="0" noProof="0" dirty="0">
                <a:ln>
                  <a:noFill/>
                </a:ln>
                <a:solidFill>
                  <a:schemeClr val="bg1"/>
                </a:solidFill>
                <a:effectLst/>
                <a:uLnTx/>
                <a:uFillTx/>
                <a:latin typeface="+mn-lt"/>
                <a:ea typeface="+mn-ea"/>
                <a:cs typeface="+mn-cs"/>
              </a:rPr>
              <a:t>Raccords:</a:t>
            </a:r>
            <a:r>
              <a:rPr kumimoji="0" lang="fr-FR" sz="2200" b="0" i="0" u="none" strike="noStrike" kern="1200" cap="none" spc="0" normalizeH="0" baseline="0" noProof="0" dirty="0">
                <a:ln>
                  <a:noFill/>
                </a:ln>
                <a:solidFill>
                  <a:schemeClr val="bg1"/>
                </a:solidFill>
                <a:effectLst/>
                <a:uLnTx/>
                <a:uFillTx/>
                <a:latin typeface="+mn-lt"/>
                <a:ea typeface="+mn-ea"/>
                <a:cs typeface="+mn-cs"/>
              </a:rPr>
              <a:t> tel que les coudes, tés, jonctions.</a:t>
            </a:r>
          </a:p>
          <a:p>
            <a:pPr marL="274320" marR="0" lvl="0" indent="-274320" algn="l"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				(voir schémas)</a:t>
            </a:r>
          </a:p>
          <a:p>
            <a:pPr marL="274320" marR="0" lvl="0" indent="-274320" algn="l" defTabSz="914400" rtl="0" eaLnBrk="1" fontAlgn="auto" latinLnBrk="0" hangingPunct="1">
              <a:lnSpc>
                <a:spcPct val="90000"/>
              </a:lnSpc>
              <a:spcBef>
                <a:spcPts val="600"/>
              </a:spcBef>
              <a:spcAft>
                <a:spcPts val="0"/>
              </a:spcAft>
              <a:buClr>
                <a:schemeClr val="accent2"/>
              </a:buClr>
              <a:buSzPct val="85000"/>
              <a:buFont typeface="Wingdings 2"/>
              <a:buChar char=""/>
              <a:tabLst/>
              <a:defRPr/>
            </a:pPr>
            <a:endParaRPr kumimoji="0" lang="fr-FR" sz="2200" b="0" i="0" u="none" strike="noStrike" kern="1200" cap="none" spc="0" normalizeH="0" baseline="0" noProof="0" dirty="0">
              <a:ln>
                <a:noFill/>
              </a:ln>
              <a:solidFill>
                <a:schemeClr val="bg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endParaRPr kumimoji="0" lang="fr-FR" sz="2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Rectangle 2"/>
          <p:cNvSpPr/>
          <p:nvPr/>
        </p:nvSpPr>
        <p:spPr>
          <a:xfrm>
            <a:off x="1000100" y="785794"/>
            <a:ext cx="7250511" cy="646331"/>
          </a:xfrm>
          <a:prstGeom prst="rect">
            <a:avLst/>
          </a:prstGeom>
        </p:spPr>
        <p:txBody>
          <a:bodyPr wrap="none">
            <a:spAutoFit/>
          </a:bodyPr>
          <a:lstStyle/>
          <a:p>
            <a:pPr marL="274320" lvl="0" indent="-274320">
              <a:spcBef>
                <a:spcPts val="600"/>
              </a:spcBef>
              <a:buClr>
                <a:schemeClr val="accent2"/>
              </a:buClr>
              <a:buSzPct val="85000"/>
              <a:defRPr/>
            </a:pPr>
            <a:r>
              <a:rPr lang="fr-FR" sz="3600" i="1" dirty="0">
                <a:solidFill>
                  <a:srgbClr val="FF33CC"/>
                </a:solidFill>
              </a:rPr>
              <a:t>4</a:t>
            </a:r>
            <a:r>
              <a:rPr lang="fr-FR" sz="2800" b="1" i="1" dirty="0">
                <a:solidFill>
                  <a:srgbClr val="FF33CC"/>
                </a:solidFill>
              </a:rPr>
              <a:t>-Accessoires</a:t>
            </a:r>
            <a:r>
              <a:rPr lang="fr-FR" sz="2800" dirty="0">
                <a:solidFill>
                  <a:srgbClr val="FF33CC"/>
                </a:solidFill>
              </a:rPr>
              <a:t> d alimentation en eau potable:</a:t>
            </a:r>
          </a:p>
        </p:txBody>
      </p:sp>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ans titre-6"/>
          <p:cNvPicPr>
            <a:picLocks noChangeAspect="1" noChangeArrowheads="1"/>
          </p:cNvPicPr>
          <p:nvPr/>
        </p:nvPicPr>
        <p:blipFill>
          <a:blip r:embed="rId2" cstate="print"/>
          <a:srcRect/>
          <a:stretch>
            <a:fillRect/>
          </a:stretch>
        </p:blipFill>
        <p:spPr>
          <a:xfrm>
            <a:off x="323528" y="188640"/>
            <a:ext cx="8429684" cy="6357982"/>
          </a:xfrm>
          <a:prstGeom prst="roundRect">
            <a:avLst>
              <a:gd name="adj" fmla="val 8594"/>
            </a:avLst>
          </a:prstGeom>
          <a:solidFill>
            <a:srgbClr val="FFFFFF">
              <a:shade val="85000"/>
            </a:srgbClr>
          </a:solidFill>
          <a:ln w="57150">
            <a:solidFill>
              <a:srgbClr val="FF33CC"/>
            </a:solidFill>
          </a:ln>
          <a:effectLst>
            <a:reflection blurRad="12700" stA="38000" endPos="28000" dist="5000" dir="5400000" sy="-100000" algn="bl" rotWithShape="0"/>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ranch4"/>
          <p:cNvPicPr>
            <a:picLocks noChangeAspect="1" noChangeArrowheads="1"/>
          </p:cNvPicPr>
          <p:nvPr/>
        </p:nvPicPr>
        <p:blipFill>
          <a:blip r:embed="rId2" cstate="print"/>
          <a:srcRect/>
          <a:stretch>
            <a:fillRect/>
          </a:stretch>
        </p:blipFill>
        <p:spPr bwMode="auto">
          <a:xfrm>
            <a:off x="357158" y="4049713"/>
            <a:ext cx="3316317" cy="2535247"/>
          </a:xfrm>
          <a:prstGeom prst="round2DiagRect">
            <a:avLst>
              <a:gd name="adj1" fmla="val 16667"/>
              <a:gd name="adj2" fmla="val 0"/>
            </a:avLst>
          </a:prstGeom>
          <a:ln w="88900" cap="sq">
            <a:solidFill>
              <a:srgbClr val="00FF00"/>
            </a:solidFill>
            <a:miter lim="800000"/>
          </a:ln>
          <a:effectLst>
            <a:outerShdw blurRad="254000" algn="tl" rotWithShape="0">
              <a:srgbClr val="000000">
                <a:alpha val="43000"/>
              </a:srgbClr>
            </a:outerShdw>
          </a:effectLst>
        </p:spPr>
      </p:pic>
      <p:pic>
        <p:nvPicPr>
          <p:cNvPr id="9" name="Picture 5" descr="branch1"/>
          <p:cNvPicPr>
            <a:picLocks noChangeAspect="1" noChangeArrowheads="1"/>
          </p:cNvPicPr>
          <p:nvPr/>
        </p:nvPicPr>
        <p:blipFill>
          <a:blip r:embed="rId3" cstate="print"/>
          <a:srcRect/>
          <a:stretch>
            <a:fillRect/>
          </a:stretch>
        </p:blipFill>
        <p:spPr bwMode="auto">
          <a:xfrm>
            <a:off x="5429256" y="357166"/>
            <a:ext cx="3429024" cy="2515099"/>
          </a:xfrm>
          <a:prstGeom prst="round2DiagRect">
            <a:avLst>
              <a:gd name="adj1" fmla="val 16667"/>
              <a:gd name="adj2" fmla="val 0"/>
            </a:avLst>
          </a:prstGeom>
          <a:ln w="88900" cap="sq">
            <a:solidFill>
              <a:srgbClr val="00FF00"/>
            </a:solidFill>
            <a:miter lim="800000"/>
          </a:ln>
          <a:effectLst>
            <a:outerShdw blurRad="254000" algn="tl" rotWithShape="0">
              <a:srgbClr val="000000">
                <a:alpha val="43000"/>
              </a:srgbClr>
            </a:outerShdw>
          </a:effectLst>
        </p:spPr>
      </p:pic>
      <p:pic>
        <p:nvPicPr>
          <p:cNvPr id="10" name="Picture 6" descr="branch3"/>
          <p:cNvPicPr>
            <a:picLocks noChangeAspect="1" noChangeArrowheads="1"/>
          </p:cNvPicPr>
          <p:nvPr/>
        </p:nvPicPr>
        <p:blipFill>
          <a:blip r:embed="rId4" cstate="print"/>
          <a:srcRect/>
          <a:stretch>
            <a:fillRect/>
          </a:stretch>
        </p:blipFill>
        <p:spPr bwMode="auto">
          <a:xfrm>
            <a:off x="2786050" y="2285992"/>
            <a:ext cx="3673475" cy="2427287"/>
          </a:xfrm>
          <a:prstGeom prst="round2DiagRect">
            <a:avLst>
              <a:gd name="adj1" fmla="val 16667"/>
              <a:gd name="adj2" fmla="val 0"/>
            </a:avLst>
          </a:prstGeom>
          <a:ln w="88900" cap="sq">
            <a:solidFill>
              <a:srgbClr val="00FF00"/>
            </a:solidFill>
            <a:miter lim="800000"/>
          </a:ln>
          <a:effectLst>
            <a:outerShdw blurRad="254000" algn="tl" rotWithShape="0">
              <a:srgbClr val="000000">
                <a:alpha val="43000"/>
              </a:srgbClr>
            </a:outerShdw>
          </a:effectLst>
        </p:spPr>
      </p:pic>
      <p:sp>
        <p:nvSpPr>
          <p:cNvPr id="11" name="Rectangle 10"/>
          <p:cNvSpPr/>
          <p:nvPr/>
        </p:nvSpPr>
        <p:spPr>
          <a:xfrm>
            <a:off x="5786446" y="357166"/>
            <a:ext cx="1500198"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VANNE</a:t>
            </a:r>
          </a:p>
        </p:txBody>
      </p:sp>
      <p:sp>
        <p:nvSpPr>
          <p:cNvPr id="12" name="Rectangle 11"/>
          <p:cNvSpPr/>
          <p:nvPr/>
        </p:nvSpPr>
        <p:spPr>
          <a:xfrm>
            <a:off x="3000364" y="2428868"/>
            <a:ext cx="1357322"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RACCORD</a:t>
            </a:r>
          </a:p>
        </p:txBody>
      </p:sp>
      <p:sp>
        <p:nvSpPr>
          <p:cNvPr id="18" name="Rectangle 17"/>
          <p:cNvSpPr/>
          <p:nvPr/>
        </p:nvSpPr>
        <p:spPr>
          <a:xfrm>
            <a:off x="500034" y="4071942"/>
            <a:ext cx="1643074"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ROBINET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Save0021"/>
          <p:cNvPicPr>
            <a:picLocks noChangeAspect="1" noChangeArrowheads="1"/>
          </p:cNvPicPr>
          <p:nvPr/>
        </p:nvPicPr>
        <p:blipFill>
          <a:blip r:embed="rId2" cstate="print"/>
          <a:srcRect/>
          <a:stretch>
            <a:fillRect/>
          </a:stretch>
        </p:blipFill>
        <p:spPr bwMode="auto">
          <a:xfrm>
            <a:off x="357158" y="285728"/>
            <a:ext cx="8564940" cy="6286543"/>
          </a:xfrm>
          <a:prstGeom prst="rect">
            <a:avLst/>
          </a:prstGeom>
          <a:ln w="88900" cap="sq" cmpd="thickThin">
            <a:solidFill>
              <a:srgbClr val="FF33CC"/>
            </a:solidFill>
            <a:prstDash val="solid"/>
            <a:miter lim="800000"/>
          </a:ln>
          <a:effectLst>
            <a:innerShdw blurRad="76200">
              <a:srgbClr val="000000"/>
            </a:innerShdw>
          </a:effectLst>
        </p:spPr>
      </p:pic>
      <p:sp>
        <p:nvSpPr>
          <p:cNvPr id="4" name="Rectangle 3"/>
          <p:cNvSpPr/>
          <p:nvPr/>
        </p:nvSpPr>
        <p:spPr>
          <a:xfrm>
            <a:off x="714348" y="5214950"/>
            <a:ext cx="4572000" cy="830997"/>
          </a:xfrm>
          <a:prstGeom prst="rect">
            <a:avLst/>
          </a:prstGeom>
        </p:spPr>
        <p:txBody>
          <a:bodyPr wrap="square">
            <a:spAutoFit/>
          </a:bodyPr>
          <a:lstStyle/>
          <a:p>
            <a:r>
              <a:rPr lang="fr-FR" sz="2400" dirty="0">
                <a:solidFill>
                  <a:srgbClr val="0000CC"/>
                </a:solidFill>
              </a:rPr>
              <a:t>Schémas générale d’alimentation et d’évacuation des Eaux</a:t>
            </a:r>
          </a:p>
        </p:txBody>
      </p:sp>
    </p:spTree>
  </p:cSld>
  <p:clrMapOvr>
    <a:masterClrMapping/>
  </p:clrMapOvr>
  <p:transition>
    <p:comb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28794" y="714356"/>
            <a:ext cx="6829444"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800" b="1" i="1" u="none" strike="noStrike" kern="1200" cap="none" spc="-100" normalizeH="0" baseline="0" noProof="0" dirty="0">
                <a:ln w="3200">
                  <a:solidFill>
                    <a:schemeClr val="bg2">
                      <a:shade val="75000"/>
                      <a:alpha val="25000"/>
                    </a:schemeClr>
                  </a:solidFill>
                  <a:prstDash val="solid"/>
                  <a:round/>
                </a:ln>
                <a:solidFill>
                  <a:srgbClr val="FF33CC"/>
                </a:solidFill>
                <a:effectLst>
                  <a:innerShdw blurRad="50800" dist="25400" dir="13500000">
                    <a:prstClr val="black">
                      <a:alpha val="70000"/>
                    </a:prstClr>
                  </a:innerShdw>
                </a:effectLst>
                <a:uLnTx/>
                <a:uFillTx/>
                <a:latin typeface="+mj-lt"/>
                <a:ea typeface="+mj-ea"/>
                <a:cs typeface="+mj-cs"/>
              </a:rPr>
              <a:t>-APPAREIL SANITAIRE</a:t>
            </a:r>
            <a:endParaRPr kumimoji="0" lang="fr-FR" sz="2800" b="0" i="1" u="none" strike="noStrike" kern="1200" cap="none" spc="-100" normalizeH="0" baseline="0" noProof="0" dirty="0">
              <a:ln w="3200">
                <a:solidFill>
                  <a:schemeClr val="bg2">
                    <a:shade val="75000"/>
                    <a:alpha val="25000"/>
                  </a:schemeClr>
                </a:solidFill>
                <a:prstDash val="solid"/>
                <a:round/>
              </a:ln>
              <a:solidFill>
                <a:srgbClr val="FF33CC"/>
              </a:solidFill>
              <a:effectLst>
                <a:innerShdw blurRad="50800" dist="25400" dir="13500000">
                  <a:prstClr val="black">
                    <a:alpha val="70000"/>
                  </a:prstClr>
                </a:innerShdw>
              </a:effectLst>
              <a:uLnTx/>
              <a:uFillTx/>
              <a:latin typeface="+mj-lt"/>
              <a:ea typeface="+mj-ea"/>
              <a:cs typeface="+mj-cs"/>
            </a:endParaRPr>
          </a:p>
        </p:txBody>
      </p:sp>
      <p:sp>
        <p:nvSpPr>
          <p:cNvPr id="3" name="Rectangle 47"/>
          <p:cNvSpPr txBox="1">
            <a:spLocks noChangeArrowheads="1"/>
          </p:cNvSpPr>
          <p:nvPr/>
        </p:nvSpPr>
        <p:spPr>
          <a:xfrm>
            <a:off x="457200" y="1600200"/>
            <a:ext cx="8229600" cy="4525963"/>
          </a:xfrm>
          <a:prstGeom prst="rect">
            <a:avLst/>
          </a:prstGeom>
          <a:solidFill>
            <a:schemeClr val="accent2">
              <a:alpha val="10001"/>
            </a:schemeClr>
          </a:solidFill>
          <a:ln w="50800">
            <a:solidFill>
              <a:schemeClr val="bg2"/>
            </a:solidFill>
          </a:ln>
        </p:spPr>
        <p:txBody>
          <a:bodyPr wrap="none" anchor="ct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endParaRPr kumimoji="0" lang="fr-FR" sz="1800" b="1" i="0" u="none" strike="noStrike" kern="1200" cap="none" spc="0" normalizeH="0" baseline="0" noProof="0" dirty="0">
              <a:ln>
                <a:noFill/>
              </a:ln>
              <a:solidFill>
                <a:schemeClr val="accent5">
                  <a:lumMod val="50000"/>
                </a:schemeClr>
              </a:solidFill>
              <a:effectLst/>
              <a:uLnTx/>
              <a:uFillTx/>
              <a:latin typeface="+mn-lt"/>
              <a:ea typeface="+mn-ea"/>
              <a:cs typeface="+mn-cs"/>
            </a:endParaRPr>
          </a:p>
        </p:txBody>
      </p:sp>
      <p:sp>
        <p:nvSpPr>
          <p:cNvPr id="4" name="Rectangle 3"/>
          <p:cNvSpPr/>
          <p:nvPr/>
        </p:nvSpPr>
        <p:spPr>
          <a:xfrm>
            <a:off x="1714480" y="642918"/>
            <a:ext cx="340158" cy="523220"/>
          </a:xfrm>
          <a:prstGeom prst="rect">
            <a:avLst/>
          </a:prstGeom>
        </p:spPr>
        <p:txBody>
          <a:bodyPr wrap="none">
            <a:spAutoFit/>
          </a:bodyPr>
          <a:lstStyle/>
          <a:p>
            <a:r>
              <a:rPr lang="fr-FR" sz="2800" b="1" i="1" spc="-100" dirty="0">
                <a:ln w="3200">
                  <a:solidFill>
                    <a:schemeClr val="bg2">
                      <a:shade val="75000"/>
                      <a:alpha val="25000"/>
                    </a:schemeClr>
                  </a:solidFill>
                  <a:prstDash val="solid"/>
                  <a:round/>
                </a:ln>
                <a:solidFill>
                  <a:srgbClr val="FF33CC"/>
                </a:solidFill>
                <a:effectLst>
                  <a:innerShdw blurRad="50800" dist="25400" dir="13500000">
                    <a:prstClr val="black">
                      <a:alpha val="70000"/>
                    </a:prstClr>
                  </a:innerShdw>
                </a:effectLst>
              </a:rPr>
              <a:t>5</a:t>
            </a:r>
            <a:endParaRPr lang="fr-FR" sz="2800" dirty="0"/>
          </a:p>
        </p:txBody>
      </p:sp>
      <p:pic>
        <p:nvPicPr>
          <p:cNvPr id="1026" name="Picture 2" descr="C:\Users\Nassima\Desktop\qsddossier (3)\32.jpg"/>
          <p:cNvPicPr>
            <a:picLocks noChangeAspect="1" noChangeArrowheads="1"/>
          </p:cNvPicPr>
          <p:nvPr/>
        </p:nvPicPr>
        <p:blipFill>
          <a:blip r:embed="rId2" cstate="print"/>
          <a:srcRect/>
          <a:stretch>
            <a:fillRect/>
          </a:stretch>
        </p:blipFill>
        <p:spPr bwMode="auto">
          <a:xfrm>
            <a:off x="428596" y="1419805"/>
            <a:ext cx="8372532" cy="4652401"/>
          </a:xfrm>
          <a:prstGeom prst="rect">
            <a:avLst/>
          </a:prstGeom>
          <a:ln w="38100" cap="sq">
            <a:solidFill>
              <a:srgbClr val="FF33CC"/>
            </a:solidFill>
            <a:miter lim="800000"/>
          </a:ln>
          <a:effectLst>
            <a:outerShdw blurRad="57150" dist="50800" dir="2700000" algn="tl" rotWithShape="0">
              <a:srgbClr val="000000">
                <a:alpha val="40000"/>
              </a:srgbClr>
            </a:outerShdw>
          </a:effectLst>
        </p:spPr>
      </p:pic>
      <p:sp>
        <p:nvSpPr>
          <p:cNvPr id="7" name="Rectangle 6"/>
          <p:cNvSpPr/>
          <p:nvPr/>
        </p:nvSpPr>
        <p:spPr>
          <a:xfrm>
            <a:off x="1285852" y="1997839"/>
            <a:ext cx="6215106" cy="3139321"/>
          </a:xfrm>
          <a:prstGeom prst="rect">
            <a:avLst/>
          </a:prstGeom>
        </p:spPr>
        <p:txBody>
          <a:bodyPr wrap="square">
            <a:spAutoFit/>
          </a:bodyPr>
          <a:lstStyle/>
          <a:p>
            <a:pPr>
              <a:defRPr/>
            </a:pPr>
            <a:r>
              <a:rPr lang="fr-FR" sz="2200" dirty="0">
                <a:solidFill>
                  <a:srgbClr val="0000CC"/>
                </a:solidFill>
                <a:latin typeface="Book Antiqua" pitchFamily="18" charset="0"/>
              </a:rPr>
              <a:t>Ils sont les fleurons de votre installation. </a:t>
            </a:r>
          </a:p>
          <a:p>
            <a:pPr>
              <a:defRPr/>
            </a:pPr>
            <a:r>
              <a:rPr lang="fr-FR" sz="2200" dirty="0">
                <a:solidFill>
                  <a:srgbClr val="0000CC"/>
                </a:solidFill>
                <a:latin typeface="Book Antiqua" pitchFamily="18" charset="0"/>
              </a:rPr>
              <a:t>Vous devez les choisir en pensant à</a:t>
            </a:r>
          </a:p>
          <a:p>
            <a:pPr>
              <a:defRPr/>
            </a:pPr>
            <a:r>
              <a:rPr lang="fr-FR" sz="2200" dirty="0">
                <a:solidFill>
                  <a:srgbClr val="0000CC"/>
                </a:solidFill>
                <a:latin typeface="Book Antiqua" pitchFamily="18" charset="0"/>
              </a:rPr>
              <a:t> leur </a:t>
            </a:r>
            <a:r>
              <a:rPr lang="fr-FR" sz="2200" dirty="0" err="1">
                <a:solidFill>
                  <a:srgbClr val="0000CC"/>
                </a:solidFill>
                <a:latin typeface="Book Antiqua" pitchFamily="18" charset="0"/>
              </a:rPr>
              <a:t>encombrement.leur</a:t>
            </a:r>
            <a:r>
              <a:rPr lang="fr-FR" sz="2200" dirty="0">
                <a:solidFill>
                  <a:srgbClr val="0000CC"/>
                </a:solidFill>
                <a:latin typeface="Book Antiqua" pitchFamily="18" charset="0"/>
              </a:rPr>
              <a:t> utilisation et leur entretien.            </a:t>
            </a:r>
          </a:p>
          <a:p>
            <a:pPr>
              <a:defRPr/>
            </a:pPr>
            <a:r>
              <a:rPr lang="fr-FR" sz="2200" dirty="0">
                <a:solidFill>
                  <a:srgbClr val="0000CC"/>
                </a:solidFill>
                <a:latin typeface="Book Antiqua" pitchFamily="18" charset="0"/>
              </a:rPr>
              <a:t>Actuellement on trouve des appareils en céramique </a:t>
            </a:r>
          </a:p>
          <a:p>
            <a:pPr>
              <a:defRPr/>
            </a:pPr>
            <a:r>
              <a:rPr lang="fr-FR" sz="2200" dirty="0">
                <a:solidFill>
                  <a:srgbClr val="0000CC"/>
                </a:solidFill>
                <a:latin typeface="Book Antiqua" pitchFamily="18" charset="0"/>
              </a:rPr>
              <a:t>(faïence, porcelaine vitrifiée, </a:t>
            </a:r>
            <a:r>
              <a:rPr lang="fr-FR" sz="2200" i="1" dirty="0">
                <a:solidFill>
                  <a:srgbClr val="0000CC"/>
                </a:solidFill>
                <a:latin typeface="Book Antiqua" pitchFamily="18" charset="0"/>
              </a:rPr>
              <a:t>grés émaille) </a:t>
            </a:r>
            <a:r>
              <a:rPr lang="fr-FR" sz="2200" dirty="0">
                <a:solidFill>
                  <a:srgbClr val="0000CC"/>
                </a:solidFill>
                <a:latin typeface="Book Antiqua" pitchFamily="18" charset="0"/>
              </a:rPr>
              <a:t>en acier et en matière  synthétique (acrylique, polyester...). </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1"/>
          <p:cNvSpPr>
            <a:spLocks noChangeArrowheads="1"/>
          </p:cNvSpPr>
          <p:nvPr/>
        </p:nvSpPr>
        <p:spPr bwMode="auto">
          <a:xfrm>
            <a:off x="785786" y="4357694"/>
            <a:ext cx="3529013" cy="1785104"/>
          </a:xfrm>
          <a:prstGeom prst="rect">
            <a:avLst/>
          </a:prstGeom>
          <a:noFill/>
          <a:ln w="38100">
            <a:solidFill>
              <a:srgbClr val="FFFF00"/>
            </a:solidFill>
            <a:miter lim="800000"/>
            <a:headEnd/>
            <a:tailEnd/>
          </a:ln>
        </p:spPr>
        <p:txBody>
          <a:bodyPr>
            <a:spAutoFit/>
          </a:bodyPr>
          <a:lstStyle/>
          <a:p>
            <a:r>
              <a:rPr lang="fr-FR" sz="2200" b="1" u="sng" dirty="0">
                <a:solidFill>
                  <a:schemeClr val="bg1"/>
                </a:solidFill>
              </a:rPr>
              <a:t>LAVABO</a:t>
            </a:r>
            <a:r>
              <a:rPr lang="fr-FR" sz="2200" dirty="0">
                <a:solidFill>
                  <a:schemeClr val="bg1"/>
                </a:solidFill>
              </a:rPr>
              <a:t>                                          la cuvette du lavabo doit être de forme simple, avec le minimum de moulure pour faciliter le nettoyage.</a:t>
            </a:r>
          </a:p>
        </p:txBody>
      </p:sp>
      <p:sp>
        <p:nvSpPr>
          <p:cNvPr id="3" name="Rectangle 112"/>
          <p:cNvSpPr>
            <a:spLocks noChangeArrowheads="1"/>
          </p:cNvSpPr>
          <p:nvPr/>
        </p:nvSpPr>
        <p:spPr bwMode="auto">
          <a:xfrm>
            <a:off x="4714876" y="428604"/>
            <a:ext cx="3816350" cy="3477875"/>
          </a:xfrm>
          <a:prstGeom prst="rect">
            <a:avLst/>
          </a:prstGeom>
          <a:noFill/>
          <a:ln w="38100">
            <a:solidFill>
              <a:srgbClr val="FFFF00"/>
            </a:solidFill>
            <a:miter lim="800000"/>
            <a:headEnd/>
            <a:tailEnd/>
          </a:ln>
        </p:spPr>
        <p:txBody>
          <a:bodyPr wrap="square">
            <a:spAutoFit/>
          </a:bodyPr>
          <a:lstStyle/>
          <a:p>
            <a:r>
              <a:rPr lang="fr-FR" sz="2200" b="1" u="sng" dirty="0">
                <a:solidFill>
                  <a:schemeClr val="bg1"/>
                </a:solidFill>
              </a:rPr>
              <a:t>BIDET</a:t>
            </a:r>
            <a:r>
              <a:rPr lang="fr-FR" sz="2200" dirty="0">
                <a:solidFill>
                  <a:schemeClr val="bg1"/>
                </a:solidFill>
              </a:rPr>
              <a:t>                                                                                           inconnue dans les pays </a:t>
            </a:r>
            <a:r>
              <a:rPr lang="fr-FR" sz="2200" dirty="0" err="1">
                <a:solidFill>
                  <a:schemeClr val="bg1"/>
                </a:solidFill>
              </a:rPr>
              <a:t>Anglos-saxons</a:t>
            </a:r>
            <a:r>
              <a:rPr lang="fr-FR" sz="2200" dirty="0">
                <a:solidFill>
                  <a:schemeClr val="bg1"/>
                </a:solidFill>
              </a:rPr>
              <a:t>. Ils étaient très répandus en France, mais tendent a disparaître</a:t>
            </a:r>
          </a:p>
          <a:p>
            <a:r>
              <a:rPr lang="fr-FR" sz="2200" dirty="0">
                <a:solidFill>
                  <a:schemeClr val="bg1"/>
                </a:solidFill>
              </a:rPr>
              <a:t>. Lorsque la salle d'eau est exiguë, ils sont sacrifiés, car leur office est </a:t>
            </a:r>
          </a:p>
          <a:p>
            <a:r>
              <a:rPr lang="fr-FR" sz="2200" dirty="0">
                <a:solidFill>
                  <a:schemeClr val="bg1"/>
                </a:solidFill>
              </a:rPr>
              <a:t>facilement remplacé par les autres appareils sanitaires.</a:t>
            </a:r>
            <a:r>
              <a:rPr lang="fr-FR" sz="2200" dirty="0"/>
              <a:t> </a:t>
            </a:r>
          </a:p>
        </p:txBody>
      </p:sp>
      <p:pic>
        <p:nvPicPr>
          <p:cNvPr id="2050" name="Picture 2"/>
          <p:cNvPicPr>
            <a:picLocks noChangeAspect="1" noChangeArrowheads="1"/>
          </p:cNvPicPr>
          <p:nvPr/>
        </p:nvPicPr>
        <p:blipFill>
          <a:blip r:embed="rId2" cstate="print"/>
          <a:srcRect/>
          <a:stretch>
            <a:fillRect/>
          </a:stretch>
        </p:blipFill>
        <p:spPr bwMode="auto">
          <a:xfrm>
            <a:off x="642911" y="285729"/>
            <a:ext cx="3429024" cy="3272459"/>
          </a:xfrm>
          <a:prstGeom prst="ellipse">
            <a:avLst/>
          </a:prstGeom>
          <a:ln>
            <a:noFill/>
          </a:ln>
          <a:effectLst>
            <a:softEdge rad="112500"/>
          </a:effectLst>
        </p:spPr>
      </p:pic>
      <p:pic>
        <p:nvPicPr>
          <p:cNvPr id="2051" name="Picture 3"/>
          <p:cNvPicPr>
            <a:picLocks noChangeAspect="1" noChangeArrowheads="1"/>
          </p:cNvPicPr>
          <p:nvPr/>
        </p:nvPicPr>
        <p:blipFill>
          <a:blip r:embed="rId3" cstate="print"/>
          <a:srcRect/>
          <a:stretch>
            <a:fillRect/>
          </a:stretch>
        </p:blipFill>
        <p:spPr bwMode="auto">
          <a:xfrm>
            <a:off x="5786446" y="3857628"/>
            <a:ext cx="2357454" cy="2632457"/>
          </a:xfrm>
          <a:prstGeom prst="ellipse">
            <a:avLst/>
          </a:prstGeom>
          <a:ln>
            <a:noFill/>
          </a:ln>
          <a:effectLst>
            <a:softEdge rad="112500"/>
          </a:effec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additive="base">
                                        <p:cTn id="21" dur="500" fill="hold"/>
                                        <p:tgtEl>
                                          <p:spTgt spid="2051"/>
                                        </p:tgtEl>
                                        <p:attrNameLst>
                                          <p:attrName>ppt_x</p:attrName>
                                        </p:attrNameLst>
                                      </p:cBhvr>
                                      <p:tavLst>
                                        <p:tav tm="0">
                                          <p:val>
                                            <p:strVal val="#ppt_x"/>
                                          </p:val>
                                        </p:tav>
                                        <p:tav tm="100000">
                                          <p:val>
                                            <p:strVal val="#ppt_x"/>
                                          </p:val>
                                        </p:tav>
                                      </p:tavLst>
                                    </p:anim>
                                    <p:anim calcmode="lin" valueType="num">
                                      <p:cBhvr additive="base">
                                        <p:cTn id="2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1"/>
          <p:cNvSpPr>
            <a:spLocks noChangeArrowheads="1"/>
          </p:cNvSpPr>
          <p:nvPr/>
        </p:nvSpPr>
        <p:spPr bwMode="auto">
          <a:xfrm>
            <a:off x="857224" y="1357298"/>
            <a:ext cx="3643338" cy="1477328"/>
          </a:xfrm>
          <a:prstGeom prst="rect">
            <a:avLst/>
          </a:prstGeom>
          <a:noFill/>
          <a:ln w="38100">
            <a:solidFill>
              <a:srgbClr val="7030A0"/>
            </a:solidFill>
            <a:miter lim="800000"/>
            <a:headEnd/>
            <a:tailEnd/>
          </a:ln>
        </p:spPr>
        <p:txBody>
          <a:bodyPr wrap="square">
            <a:spAutoFit/>
          </a:bodyPr>
          <a:lstStyle/>
          <a:p>
            <a:r>
              <a:rPr lang="fr-FR" b="1" u="sng" dirty="0">
                <a:solidFill>
                  <a:srgbClr val="FF0000"/>
                </a:solidFill>
              </a:rPr>
              <a:t>EVIERS</a:t>
            </a:r>
            <a:r>
              <a:rPr lang="fr-FR" b="1" dirty="0">
                <a:solidFill>
                  <a:srgbClr val="FF0000"/>
                </a:solidFill>
              </a:rPr>
              <a:t>  </a:t>
            </a:r>
            <a:r>
              <a:rPr lang="fr-FR" b="1" dirty="0">
                <a:solidFill>
                  <a:schemeClr val="bg1"/>
                </a:solidFill>
              </a:rPr>
              <a:t> </a:t>
            </a:r>
            <a:r>
              <a:rPr lang="fr-FR" dirty="0">
                <a:solidFill>
                  <a:schemeClr val="bg1"/>
                </a:solidFill>
              </a:rPr>
              <a:t>ce que l’on appelle un évier ,est un ensemble comprenant au minimum une cuve et un égouttoir. Il existe des caves de faibles profondeurs.</a:t>
            </a:r>
          </a:p>
        </p:txBody>
      </p:sp>
      <p:sp>
        <p:nvSpPr>
          <p:cNvPr id="3" name="Rectangle 72"/>
          <p:cNvSpPr>
            <a:spLocks noChangeArrowheads="1"/>
          </p:cNvSpPr>
          <p:nvPr/>
        </p:nvSpPr>
        <p:spPr bwMode="auto">
          <a:xfrm>
            <a:off x="4857752" y="3929067"/>
            <a:ext cx="4000528" cy="2100575"/>
          </a:xfrm>
          <a:prstGeom prst="rect">
            <a:avLst/>
          </a:prstGeom>
          <a:noFill/>
          <a:ln w="38100">
            <a:solidFill>
              <a:srgbClr val="7030A0"/>
            </a:solidFill>
            <a:miter lim="800000"/>
            <a:headEnd/>
            <a:tailEnd/>
          </a:ln>
        </p:spPr>
        <p:txBody>
          <a:bodyPr wrap="square">
            <a:spAutoFit/>
          </a:bodyPr>
          <a:lstStyle/>
          <a:p>
            <a:r>
              <a:rPr lang="fr-FR" b="1" u="sng" dirty="0">
                <a:solidFill>
                  <a:srgbClr val="FF0000"/>
                </a:solidFill>
              </a:rPr>
              <a:t>DOUCHE</a:t>
            </a:r>
            <a:endParaRPr lang="fr-FR" dirty="0">
              <a:solidFill>
                <a:srgbClr val="FF0000"/>
              </a:solidFill>
            </a:endParaRPr>
          </a:p>
          <a:p>
            <a:r>
              <a:rPr lang="fr-FR" dirty="0">
                <a:solidFill>
                  <a:schemeClr val="bg1"/>
                </a:solidFill>
              </a:rPr>
              <a:t>Les receveurs de douche tradition</a:t>
            </a:r>
          </a:p>
          <a:p>
            <a:r>
              <a:rPr lang="fr-FR" dirty="0">
                <a:solidFill>
                  <a:schemeClr val="bg1"/>
                </a:solidFill>
              </a:rPr>
              <a:t>annelle(encastres ou poses ) sont de </a:t>
            </a:r>
          </a:p>
          <a:p>
            <a:r>
              <a:rPr lang="fr-FR" dirty="0">
                <a:solidFill>
                  <a:schemeClr val="bg1"/>
                </a:solidFill>
              </a:rPr>
              <a:t>Plus remplaces par de douches qui résolvent totalement des problèmes d’</a:t>
            </a:r>
            <a:r>
              <a:rPr lang="fr-FR" dirty="0" err="1">
                <a:solidFill>
                  <a:schemeClr val="bg1"/>
                </a:solidFill>
              </a:rPr>
              <a:t>Etancheite</a:t>
            </a:r>
            <a:endParaRPr lang="fr-FR" b="1" dirty="0">
              <a:solidFill>
                <a:schemeClr val="bg1"/>
              </a:solidFill>
            </a:endParaRPr>
          </a:p>
          <a:p>
            <a:pPr>
              <a:spcBef>
                <a:spcPct val="50000"/>
              </a:spcBef>
            </a:pPr>
            <a:endParaRPr lang="fr-FR" sz="1500" b="1" dirty="0">
              <a:solidFill>
                <a:schemeClr val="bg1"/>
              </a:solidFill>
              <a:latin typeface="Arial Unicode MS" pitchFamily="34" charset="-128"/>
              <a:ea typeface="Arial Unicode MS" pitchFamily="34" charset="-128"/>
              <a:cs typeface="Arial Unicode MS" pitchFamily="34" charset="-128"/>
            </a:endParaRPr>
          </a:p>
        </p:txBody>
      </p:sp>
      <p:pic>
        <p:nvPicPr>
          <p:cNvPr id="1026" name="Picture 2" descr="C:\Users\Nassima\Desktop\qsddossier (3)\7.jpg"/>
          <p:cNvPicPr>
            <a:picLocks noChangeAspect="1" noChangeArrowheads="1"/>
          </p:cNvPicPr>
          <p:nvPr/>
        </p:nvPicPr>
        <p:blipFill>
          <a:blip r:embed="rId2" cstate="print"/>
          <a:srcRect/>
          <a:stretch>
            <a:fillRect/>
          </a:stretch>
        </p:blipFill>
        <p:spPr bwMode="auto">
          <a:xfrm>
            <a:off x="714348" y="3458766"/>
            <a:ext cx="3929090" cy="2827754"/>
          </a:xfrm>
          <a:prstGeom prst="round2DiagRect">
            <a:avLst>
              <a:gd name="adj1" fmla="val 16667"/>
              <a:gd name="adj2" fmla="val 0"/>
            </a:avLst>
          </a:prstGeom>
          <a:ln w="38100" cap="sq">
            <a:solidFill>
              <a:srgbClr val="FF33CC"/>
            </a:solidFill>
            <a:miter lim="800000"/>
          </a:ln>
          <a:effectLst>
            <a:outerShdw blurRad="254000" algn="tl" rotWithShape="0">
              <a:srgbClr val="000000">
                <a:alpha val="43000"/>
              </a:srgbClr>
            </a:outerShdw>
          </a:effectLst>
        </p:spPr>
      </p:pic>
      <p:pic>
        <p:nvPicPr>
          <p:cNvPr id="1027" name="Picture 3" descr="D:\photos\photos samy\250 Interior Design Wallpapers 1600 X 1200\250 Amazing Interior Design Wallpapers 1600 X 1200\Wallpapers\65.jpg"/>
          <p:cNvPicPr>
            <a:picLocks noChangeAspect="1" noChangeArrowheads="1"/>
          </p:cNvPicPr>
          <p:nvPr/>
        </p:nvPicPr>
        <p:blipFill>
          <a:blip r:embed="rId3" cstate="print"/>
          <a:srcRect/>
          <a:stretch>
            <a:fillRect/>
          </a:stretch>
        </p:blipFill>
        <p:spPr bwMode="auto">
          <a:xfrm>
            <a:off x="4714876" y="642918"/>
            <a:ext cx="3714775" cy="2786082"/>
          </a:xfrm>
          <a:prstGeom prst="round2DiagRect">
            <a:avLst>
              <a:gd name="adj1" fmla="val 16667"/>
              <a:gd name="adj2" fmla="val 0"/>
            </a:avLst>
          </a:prstGeom>
          <a:ln w="38100" cap="sq">
            <a:solidFill>
              <a:srgbClr val="FF33CC"/>
            </a:solidFill>
            <a:miter lim="800000"/>
          </a:ln>
          <a:effectLst>
            <a:outerShdw blurRad="254000" algn="tl" rotWithShape="0">
              <a:srgbClr val="000000">
                <a:alpha val="43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ppt_x"/>
                                          </p:val>
                                        </p:tav>
                                        <p:tav tm="100000">
                                          <p:val>
                                            <p:strVal val="#ppt_x"/>
                                          </p:val>
                                        </p:tav>
                                      </p:tavLst>
                                    </p:anim>
                                    <p:anim calcmode="lin" valueType="num">
                                      <p:cBhvr additive="base">
                                        <p:cTn id="2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2"/>
          <p:cNvPicPr>
            <a:picLocks noChangeAspect="1" noChangeArrowheads="1"/>
          </p:cNvPicPr>
          <p:nvPr/>
        </p:nvPicPr>
        <p:blipFill>
          <a:blip r:embed="rId2" cstate="print"/>
          <a:srcRect/>
          <a:stretch>
            <a:fillRect/>
          </a:stretch>
        </p:blipFill>
        <p:spPr bwMode="auto">
          <a:xfrm>
            <a:off x="642910" y="3357562"/>
            <a:ext cx="1647825" cy="1200150"/>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73"/>
          <p:cNvPicPr>
            <a:picLocks noChangeAspect="1" noChangeArrowheads="1"/>
          </p:cNvPicPr>
          <p:nvPr/>
        </p:nvPicPr>
        <p:blipFill>
          <a:blip r:embed="rId3" cstate="print"/>
          <a:srcRect/>
          <a:stretch>
            <a:fillRect/>
          </a:stretch>
        </p:blipFill>
        <p:spPr bwMode="auto">
          <a:xfrm>
            <a:off x="1142976" y="5286388"/>
            <a:ext cx="1619250" cy="1219200"/>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75"/>
          <p:cNvPicPr>
            <a:picLocks noChangeAspect="1" noChangeArrowheads="1"/>
          </p:cNvPicPr>
          <p:nvPr/>
        </p:nvPicPr>
        <p:blipFill>
          <a:blip r:embed="rId4" cstate="print"/>
          <a:srcRect/>
          <a:stretch>
            <a:fillRect/>
          </a:stretch>
        </p:blipFill>
        <p:spPr bwMode="auto">
          <a:xfrm>
            <a:off x="6929454" y="3286124"/>
            <a:ext cx="1609725" cy="1190625"/>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77"/>
          <p:cNvPicPr>
            <a:picLocks noChangeAspect="1" noChangeArrowheads="1"/>
          </p:cNvPicPr>
          <p:nvPr/>
        </p:nvPicPr>
        <p:blipFill>
          <a:blip r:embed="rId5" cstate="print"/>
          <a:srcRect/>
          <a:stretch>
            <a:fillRect/>
          </a:stretch>
        </p:blipFill>
        <p:spPr bwMode="auto">
          <a:xfrm>
            <a:off x="6643702" y="1142984"/>
            <a:ext cx="1619250" cy="1247775"/>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79"/>
          <p:cNvPicPr>
            <a:picLocks noChangeAspect="1" noChangeArrowheads="1"/>
          </p:cNvPicPr>
          <p:nvPr/>
        </p:nvPicPr>
        <p:blipFill>
          <a:blip r:embed="rId6" cstate="print"/>
          <a:srcRect/>
          <a:stretch>
            <a:fillRect/>
          </a:stretch>
        </p:blipFill>
        <p:spPr bwMode="auto">
          <a:xfrm>
            <a:off x="6858016" y="5214950"/>
            <a:ext cx="1600200" cy="1190625"/>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4"/>
          <p:cNvPicPr>
            <a:picLocks noChangeAspect="1" noChangeArrowheads="1"/>
          </p:cNvPicPr>
          <p:nvPr/>
        </p:nvPicPr>
        <p:blipFill>
          <a:blip r:embed="rId7" cstate="print"/>
          <a:srcRect/>
          <a:stretch>
            <a:fillRect/>
          </a:stretch>
        </p:blipFill>
        <p:spPr bwMode="auto">
          <a:xfrm>
            <a:off x="3786182" y="500042"/>
            <a:ext cx="1543050" cy="1219200"/>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76"/>
          <p:cNvPicPr>
            <a:picLocks noChangeAspect="1" noChangeArrowheads="1"/>
          </p:cNvPicPr>
          <p:nvPr/>
        </p:nvPicPr>
        <p:blipFill>
          <a:blip r:embed="rId8" cstate="print"/>
          <a:srcRect/>
          <a:stretch>
            <a:fillRect/>
          </a:stretch>
        </p:blipFill>
        <p:spPr bwMode="auto">
          <a:xfrm>
            <a:off x="1071538" y="1285860"/>
            <a:ext cx="1533525" cy="1228725"/>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81"/>
          <p:cNvSpPr>
            <a:spLocks noChangeArrowheads="1"/>
          </p:cNvSpPr>
          <p:nvPr/>
        </p:nvSpPr>
        <p:spPr bwMode="auto">
          <a:xfrm>
            <a:off x="2928926" y="2928934"/>
            <a:ext cx="3214710" cy="954107"/>
          </a:xfrm>
          <a:prstGeom prst="rect">
            <a:avLst/>
          </a:prstGeom>
          <a:noFill/>
          <a:ln w="38100">
            <a:solidFill>
              <a:srgbClr val="00FF00"/>
            </a:solidFill>
            <a:miter lim="800000"/>
            <a:headEnd/>
            <a:tailEnd/>
          </a:ln>
        </p:spPr>
        <p:txBody>
          <a:bodyPr wrap="square">
            <a:spAutoFit/>
          </a:bodyPr>
          <a:lstStyle/>
          <a:p>
            <a:r>
              <a:rPr lang="fr-FR" sz="2800" b="1" i="1" u="sng" dirty="0">
                <a:solidFill>
                  <a:srgbClr val="FF33CC"/>
                </a:solidFill>
              </a:rPr>
              <a:t>INSTALLATION COLLECTIVES</a:t>
            </a:r>
          </a:p>
        </p:txBody>
      </p:sp>
      <p:pic>
        <p:nvPicPr>
          <p:cNvPr id="12" name="Picture 80"/>
          <p:cNvPicPr>
            <a:picLocks noChangeAspect="1" noChangeArrowheads="1"/>
          </p:cNvPicPr>
          <p:nvPr/>
        </p:nvPicPr>
        <p:blipFill>
          <a:blip r:embed="rId9" cstate="print"/>
          <a:srcRect/>
          <a:stretch>
            <a:fillRect/>
          </a:stretch>
        </p:blipFill>
        <p:spPr bwMode="auto">
          <a:xfrm>
            <a:off x="3786182" y="5357826"/>
            <a:ext cx="1657350" cy="1179513"/>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77"/>
          <p:cNvPicPr>
            <a:picLocks noChangeAspect="1" noChangeArrowheads="1"/>
          </p:cNvPicPr>
          <p:nvPr/>
        </p:nvPicPr>
        <p:blipFill>
          <a:blip r:embed="rId5" cstate="print"/>
          <a:srcRect/>
          <a:stretch>
            <a:fillRect/>
          </a:stretch>
        </p:blipFill>
        <p:spPr bwMode="auto">
          <a:xfrm>
            <a:off x="6660232" y="1124744"/>
            <a:ext cx="1619250" cy="1247775"/>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74"/>
          <p:cNvPicPr>
            <a:picLocks noChangeAspect="1" noChangeArrowheads="1"/>
          </p:cNvPicPr>
          <p:nvPr/>
        </p:nvPicPr>
        <p:blipFill>
          <a:blip r:embed="rId7" cstate="print"/>
          <a:srcRect/>
          <a:stretch>
            <a:fillRect/>
          </a:stretch>
        </p:blipFill>
        <p:spPr bwMode="auto">
          <a:xfrm>
            <a:off x="3802712" y="481802"/>
            <a:ext cx="1543050" cy="1219200"/>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76"/>
          <p:cNvPicPr>
            <a:picLocks noChangeAspect="1" noChangeArrowheads="1"/>
          </p:cNvPicPr>
          <p:nvPr/>
        </p:nvPicPr>
        <p:blipFill>
          <a:blip r:embed="rId8" cstate="print"/>
          <a:srcRect/>
          <a:stretch>
            <a:fillRect/>
          </a:stretch>
        </p:blipFill>
        <p:spPr bwMode="auto">
          <a:xfrm>
            <a:off x="1088068" y="1267620"/>
            <a:ext cx="1533525" cy="1228725"/>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1000"/>
                                        <p:tgtEl>
                                          <p:spTgt spid="9"/>
                                        </p:tgtEl>
                                      </p:cBhvr>
                                    </p:animEffect>
                                  </p:childTnLst>
                                </p:cTn>
                              </p:par>
                              <p:par>
                                <p:cTn id="12" presetID="8" presetClass="entr" presetSubtype="1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in)">
                                      <p:cBhvr>
                                        <p:cTn id="14" dur="1000"/>
                                        <p:tgtEl>
                                          <p:spTgt spid="8"/>
                                        </p:tgtEl>
                                      </p:cBhvr>
                                    </p:animEffect>
                                  </p:childTnLst>
                                </p:cTn>
                              </p:par>
                              <p:par>
                                <p:cTn id="15" presetID="8" presetClass="entr" presetSubtype="16"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diamond(in)">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1187624" y="2204864"/>
            <a:ext cx="6696744" cy="2664296"/>
          </a:xfrm>
          <a:prstGeom prst="ellipse">
            <a:avLst/>
          </a:prstGeom>
          <a:blipFill>
            <a:blip r:embed="rId2" cstate="print"/>
            <a:tile tx="0" ty="0" sx="100000" sy="100000" flip="none" algn="tl"/>
          </a:blipFill>
          <a:ln w="76200">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i="1" dirty="0">
                <a:solidFill>
                  <a:srgbClr val="ED07C1"/>
                </a:solidFill>
              </a:rPr>
              <a:t>PLOMBERIE SANITAIRE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0"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96752"/>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0" dirty="0">
              <a:solidFill>
                <a:srgbClr val="FFFF00"/>
              </a:solidFill>
              <a:latin typeface="+mj-lt"/>
            </a:endParaRPr>
          </a:p>
        </p:txBody>
      </p:sp>
      <p:sp>
        <p:nvSpPr>
          <p:cNvPr id="7" name="Ellipse 6"/>
          <p:cNvSpPr/>
          <p:nvPr/>
        </p:nvSpPr>
        <p:spPr>
          <a:xfrm>
            <a:off x="1547664" y="2204864"/>
            <a:ext cx="6120680" cy="2736304"/>
          </a:xfrm>
          <a:prstGeom prst="ellipse">
            <a:avLst/>
          </a:prstGeom>
          <a:blipFill>
            <a:blip r:embed="rId3" cstate="print"/>
            <a:tile tx="0" ty="0" sx="100000" sy="100000" flip="none" algn="tl"/>
          </a:blip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600" dirty="0">
                <a:solidFill>
                  <a:srgbClr val="ED07C1"/>
                </a:solidFill>
              </a:rPr>
              <a:t>L’	AEP</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0"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t>AEP</a:t>
            </a:r>
          </a:p>
        </p:txBody>
      </p:sp>
      <p:sp>
        <p:nvSpPr>
          <p:cNvPr id="10" name="Rectangle 9"/>
          <p:cNvSpPr/>
          <p:nvPr/>
        </p:nvSpPr>
        <p:spPr>
          <a:xfrm>
            <a:off x="1115616" y="1700808"/>
            <a:ext cx="2661446" cy="4462760"/>
          </a:xfrm>
          <a:prstGeom prst="rect">
            <a:avLst/>
          </a:prstGeom>
        </p:spPr>
        <p:txBody>
          <a:bodyPr wrap="square">
            <a:spAutoFit/>
          </a:bodyPr>
          <a:lstStyle/>
          <a:p>
            <a:pPr>
              <a:defRPr/>
            </a:pPr>
            <a:r>
              <a:rPr lang="fr-FR" sz="2400" b="1" dirty="0">
                <a:solidFill>
                  <a:srgbClr val="FF0066"/>
                </a:solidFill>
              </a:rPr>
              <a:t>GENERALITES </a:t>
            </a:r>
            <a:r>
              <a:rPr lang="fr-FR" b="1" dirty="0">
                <a:solidFill>
                  <a:srgbClr val="FF0066"/>
                </a:solidFill>
              </a:rPr>
              <a:t>:</a:t>
            </a:r>
          </a:p>
          <a:p>
            <a:pPr>
              <a:defRPr/>
            </a:pPr>
            <a:r>
              <a:rPr lang="fr-FR" sz="2200" b="1" i="1" dirty="0">
                <a:solidFill>
                  <a:srgbClr val="FFFF00"/>
                </a:solidFill>
                <a:latin typeface="Baskerville Old Face" pitchFamily="18" charset="0"/>
              </a:rPr>
              <a:t>la distribution de l’</a:t>
            </a:r>
            <a:r>
              <a:rPr lang="fr-FR" sz="2200" b="1" i="1" dirty="0" err="1">
                <a:solidFill>
                  <a:srgbClr val="FFFF00"/>
                </a:solidFill>
                <a:latin typeface="Baskerville Old Face" pitchFamily="18" charset="0"/>
              </a:rPr>
              <a:t>eau,c’</a:t>
            </a:r>
            <a:r>
              <a:rPr lang="fr-FR" sz="2200" b="1" i="1" dirty="0">
                <a:solidFill>
                  <a:srgbClr val="FFFF00"/>
                </a:solidFill>
                <a:latin typeface="Baskerville Old Face" pitchFamily="18" charset="0"/>
              </a:rPr>
              <a:t>est l’ensemble des systèmes formé par le </a:t>
            </a:r>
            <a:r>
              <a:rPr lang="fr-FR" sz="2200" b="1" i="1" dirty="0">
                <a:solidFill>
                  <a:srgbClr val="FFFF00"/>
                </a:solidFill>
                <a:latin typeface="Book Antiqua" pitchFamily="18" charset="0"/>
              </a:rPr>
              <a:t>captage</a:t>
            </a:r>
            <a:r>
              <a:rPr lang="fr-FR" sz="2200" b="1" i="1" dirty="0">
                <a:solidFill>
                  <a:srgbClr val="FFFF00"/>
                </a:solidFill>
                <a:latin typeface="Baskerville Old Face" pitchFamily="18" charset="0"/>
              </a:rPr>
              <a:t> , l’adduction , le traitement , le stockage et la distribution de l’eau pour les usages domestiques et industriels </a:t>
            </a:r>
          </a:p>
          <a:p>
            <a:pPr>
              <a:defRPr/>
            </a:pPr>
            <a:endParaRPr lang="fr-FR" dirty="0">
              <a:solidFill>
                <a:srgbClr val="FF0066"/>
              </a:solidFill>
            </a:endParaRPr>
          </a:p>
        </p:txBody>
      </p:sp>
      <p:pic>
        <p:nvPicPr>
          <p:cNvPr id="11" name="Picture 4"/>
          <p:cNvPicPr>
            <a:picLocks noChangeAspect="1" noChangeArrowheads="1"/>
          </p:cNvPicPr>
          <p:nvPr/>
        </p:nvPicPr>
        <p:blipFill>
          <a:blip r:embed="rId3" cstate="print"/>
          <a:srcRect/>
          <a:stretch>
            <a:fillRect/>
          </a:stretch>
        </p:blipFill>
        <p:spPr bwMode="auto">
          <a:xfrm>
            <a:off x="3923928" y="2276872"/>
            <a:ext cx="4032448" cy="27363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FF00"/>
              </a:solidFill>
            </a:endParaRP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1" name="Rectangle 10"/>
          <p:cNvSpPr/>
          <p:nvPr/>
        </p:nvSpPr>
        <p:spPr>
          <a:xfrm>
            <a:off x="971600" y="1124744"/>
            <a:ext cx="6840760" cy="4499693"/>
          </a:xfrm>
          <a:prstGeom prst="rect">
            <a:avLst/>
          </a:prstGeom>
        </p:spPr>
        <p:txBody>
          <a:bodyPr wrap="square">
            <a:spAutoFit/>
          </a:bodyPr>
          <a:lstStyle/>
          <a:p>
            <a:pPr marL="342900" indent="-342900">
              <a:lnSpc>
                <a:spcPct val="90000"/>
              </a:lnSpc>
              <a:spcBef>
                <a:spcPct val="20000"/>
              </a:spcBef>
              <a:buClr>
                <a:schemeClr val="hlink"/>
              </a:buClr>
              <a:buSzPct val="80000"/>
              <a:buFont typeface="Wingdings" pitchFamily="2" charset="2"/>
              <a:buChar char="Ø"/>
              <a:defRPr/>
            </a:pPr>
            <a:endParaRPr lang="fr-FR" sz="2000" dirty="0">
              <a:solidFill>
                <a:srgbClr val="FF66FF"/>
              </a:solidFill>
              <a:effectLst>
                <a:outerShdw blurRad="38100" dist="38100" dir="2700000" algn="tl">
                  <a:srgbClr val="000000"/>
                </a:outerShdw>
              </a:effectLst>
            </a:endParaRPr>
          </a:p>
          <a:p>
            <a:pPr marL="342900" indent="-342900">
              <a:lnSpc>
                <a:spcPct val="90000"/>
              </a:lnSpc>
              <a:spcBef>
                <a:spcPct val="20000"/>
              </a:spcBef>
              <a:buClr>
                <a:schemeClr val="hlink"/>
              </a:buClr>
              <a:buSzPct val="80000"/>
              <a:buFont typeface="Wingdings" pitchFamily="2" charset="2"/>
              <a:buChar char="Ø"/>
              <a:defRPr/>
            </a:pPr>
            <a:r>
              <a:rPr lang="fr-FR" sz="2200" b="1" dirty="0">
                <a:solidFill>
                  <a:srgbClr val="FF66FF"/>
                </a:solidFill>
                <a:effectLst>
                  <a:outerShdw blurRad="38100" dist="38100" dir="2700000" algn="tl">
                    <a:srgbClr val="000000"/>
                  </a:outerShdw>
                </a:effectLst>
                <a:latin typeface="Book Antiqua" pitchFamily="18" charset="0"/>
              </a:rPr>
              <a:t>Réservoir</a:t>
            </a:r>
            <a:r>
              <a:rPr lang="fr-FR" sz="2200" b="1" dirty="0">
                <a:solidFill>
                  <a:srgbClr val="FFFF00"/>
                </a:solidFill>
                <a:effectLst>
                  <a:outerShdw blurRad="38100" dist="38100" dir="2700000" algn="tl">
                    <a:srgbClr val="000000"/>
                  </a:outerShdw>
                </a:effectLst>
                <a:latin typeface="Book Antiqua" pitchFamily="18" charset="0"/>
              </a:rPr>
              <a:t>: c’est un lieu  aménagé pour accumuler et conserver l’eau.</a:t>
            </a:r>
          </a:p>
          <a:p>
            <a:pPr marL="342900" indent="-342900">
              <a:lnSpc>
                <a:spcPct val="90000"/>
              </a:lnSpc>
              <a:spcBef>
                <a:spcPct val="20000"/>
              </a:spcBef>
              <a:buClr>
                <a:schemeClr val="hlink"/>
              </a:buClr>
              <a:buSzPct val="80000"/>
              <a:buFont typeface="Wingdings" pitchFamily="2" charset="2"/>
              <a:buChar char="Ø"/>
              <a:defRPr/>
            </a:pPr>
            <a:endParaRPr lang="fr-FR" sz="2200" b="1" dirty="0">
              <a:effectLst>
                <a:outerShdw blurRad="38100" dist="38100" dir="2700000" algn="tl">
                  <a:srgbClr val="000000"/>
                </a:outerShdw>
              </a:effectLst>
              <a:latin typeface="Book Antiqua" pitchFamily="18" charset="0"/>
            </a:endParaRPr>
          </a:p>
          <a:p>
            <a:pPr marL="342900" indent="-342900">
              <a:lnSpc>
                <a:spcPct val="90000"/>
              </a:lnSpc>
              <a:spcBef>
                <a:spcPct val="20000"/>
              </a:spcBef>
              <a:buClr>
                <a:schemeClr val="hlink"/>
              </a:buClr>
              <a:buSzPct val="80000"/>
              <a:buFont typeface="Wingdings" pitchFamily="2" charset="2"/>
              <a:buChar char="Ø"/>
              <a:defRPr/>
            </a:pPr>
            <a:r>
              <a:rPr lang="fr-FR" sz="2200" b="1" dirty="0">
                <a:solidFill>
                  <a:srgbClr val="FFFF00"/>
                </a:solidFill>
                <a:effectLst>
                  <a:outerShdw blurRad="38100" dist="38100" dir="2700000" algn="tl">
                    <a:srgbClr val="000000"/>
                  </a:outerShdw>
                </a:effectLst>
                <a:latin typeface="Book Antiqua" pitchFamily="18" charset="0"/>
              </a:rPr>
              <a:t>Il peut avoir des réservoirs surélevé, mais l’inconvénient c’est la surcharge des planchers.</a:t>
            </a:r>
          </a:p>
          <a:p>
            <a:pPr marL="342900" indent="-342900">
              <a:lnSpc>
                <a:spcPct val="90000"/>
              </a:lnSpc>
              <a:spcBef>
                <a:spcPct val="20000"/>
              </a:spcBef>
              <a:buClr>
                <a:schemeClr val="hlink"/>
              </a:buClr>
              <a:buSzPct val="80000"/>
              <a:buFont typeface="Wingdings" pitchFamily="2" charset="2"/>
              <a:buNone/>
              <a:defRPr/>
            </a:pPr>
            <a:endParaRPr lang="fr-FR" sz="2200" b="1" dirty="0">
              <a:effectLst>
                <a:outerShdw blurRad="38100" dist="38100" dir="2700000" algn="tl">
                  <a:srgbClr val="000000"/>
                </a:outerShdw>
              </a:effectLst>
              <a:latin typeface="Book Antiqua" pitchFamily="18" charset="0"/>
            </a:endParaRPr>
          </a:p>
          <a:p>
            <a:pPr marL="342900" indent="-342900">
              <a:lnSpc>
                <a:spcPct val="90000"/>
              </a:lnSpc>
              <a:spcBef>
                <a:spcPct val="20000"/>
              </a:spcBef>
              <a:buClr>
                <a:schemeClr val="hlink"/>
              </a:buClr>
              <a:buSzPct val="80000"/>
              <a:buFont typeface="Wingdings" pitchFamily="2" charset="2"/>
              <a:buChar char="Ø"/>
              <a:defRPr/>
            </a:pPr>
            <a:r>
              <a:rPr lang="fr-FR" sz="2200" b="1" dirty="0">
                <a:solidFill>
                  <a:srgbClr val="FF66FF"/>
                </a:solidFill>
                <a:effectLst>
                  <a:outerShdw blurRad="38100" dist="38100" dir="2700000" algn="tl">
                    <a:srgbClr val="000000"/>
                  </a:outerShdw>
                </a:effectLst>
                <a:latin typeface="Book Antiqua" pitchFamily="18" charset="0"/>
              </a:rPr>
              <a:t>Suppresseur</a:t>
            </a:r>
            <a:r>
              <a:rPr lang="fr-FR" sz="2200" b="1" dirty="0">
                <a:solidFill>
                  <a:srgbClr val="FFFF00"/>
                </a:solidFill>
                <a:effectLst>
                  <a:outerShdw blurRad="38100" dist="38100" dir="2700000" algn="tl">
                    <a:srgbClr val="000000"/>
                  </a:outerShdw>
                </a:effectLst>
                <a:latin typeface="Book Antiqua" pitchFamily="18" charset="0"/>
              </a:rPr>
              <a:t>: il est utiliser pour alimenter les immeubles très élevés, quand la pression est faible.</a:t>
            </a:r>
          </a:p>
          <a:p>
            <a:pPr marL="342900" indent="-342900">
              <a:lnSpc>
                <a:spcPct val="90000"/>
              </a:lnSpc>
              <a:spcBef>
                <a:spcPct val="20000"/>
              </a:spcBef>
              <a:buClr>
                <a:schemeClr val="hlink"/>
              </a:buClr>
              <a:buSzPct val="80000"/>
              <a:buFont typeface="Wingdings" pitchFamily="2" charset="2"/>
              <a:buChar char="Ø"/>
              <a:defRPr/>
            </a:pPr>
            <a:endParaRPr lang="fr-FR" sz="2200" b="1" dirty="0">
              <a:solidFill>
                <a:srgbClr val="FF66FF"/>
              </a:solidFill>
              <a:effectLst>
                <a:outerShdw blurRad="38100" dist="38100" dir="2700000" algn="tl">
                  <a:srgbClr val="000000"/>
                </a:outerShdw>
              </a:effectLst>
              <a:latin typeface="Book Antiqua" pitchFamily="18" charset="0"/>
            </a:endParaRPr>
          </a:p>
          <a:p>
            <a:pPr marL="342900" indent="-342900">
              <a:lnSpc>
                <a:spcPct val="90000"/>
              </a:lnSpc>
              <a:spcBef>
                <a:spcPct val="20000"/>
              </a:spcBef>
              <a:buClr>
                <a:schemeClr val="hlink"/>
              </a:buClr>
              <a:buSzPct val="80000"/>
              <a:buFont typeface="Wingdings" pitchFamily="2" charset="2"/>
              <a:buChar char="Ø"/>
              <a:defRPr/>
            </a:pPr>
            <a:r>
              <a:rPr lang="fr-FR" sz="2200" b="1" dirty="0">
                <a:solidFill>
                  <a:srgbClr val="FF66FF"/>
                </a:solidFill>
                <a:effectLst>
                  <a:outerShdw blurRad="38100" dist="38100" dir="2700000" algn="tl">
                    <a:srgbClr val="000000"/>
                  </a:outerShdw>
                </a:effectLst>
                <a:latin typeface="Book Antiqua" pitchFamily="18" charset="0"/>
              </a:rPr>
              <a:t>La</a:t>
            </a:r>
            <a:r>
              <a:rPr lang="fr-FR" sz="2200" b="1" dirty="0">
                <a:solidFill>
                  <a:schemeClr val="folHlink"/>
                </a:solidFill>
                <a:effectLst>
                  <a:outerShdw blurRad="38100" dist="38100" dir="2700000" algn="tl">
                    <a:srgbClr val="000000"/>
                  </a:outerShdw>
                </a:effectLst>
                <a:latin typeface="Book Antiqua" pitchFamily="18" charset="0"/>
              </a:rPr>
              <a:t> </a:t>
            </a:r>
            <a:r>
              <a:rPr lang="fr-FR" sz="2200" b="1" dirty="0">
                <a:solidFill>
                  <a:srgbClr val="FF66FF"/>
                </a:solidFill>
                <a:effectLst>
                  <a:outerShdw blurRad="38100" dist="38100" dir="2700000" algn="tl">
                    <a:srgbClr val="000000"/>
                  </a:outerShdw>
                </a:effectLst>
                <a:latin typeface="Book Antiqua" pitchFamily="18" charset="0"/>
              </a:rPr>
              <a:t>pompe:</a:t>
            </a:r>
            <a:r>
              <a:rPr lang="fr-FR" sz="2200" b="1" dirty="0">
                <a:solidFill>
                  <a:srgbClr val="FFFF00"/>
                </a:solidFill>
                <a:effectLst>
                  <a:outerShdw blurRad="38100" dist="38100" dir="2700000" algn="tl">
                    <a:srgbClr val="000000"/>
                  </a:outerShdw>
                </a:effectLst>
                <a:latin typeface="Book Antiqua" pitchFamily="18" charset="0"/>
              </a:rPr>
              <a:t> elle est utilisée pour les même raisons.  </a:t>
            </a:r>
          </a:p>
        </p:txBody>
      </p:sp>
      <p:sp>
        <p:nvSpPr>
          <p:cNvPr id="12" name="Rectangle 4"/>
          <p:cNvSpPr>
            <a:spLocks noChangeArrowheads="1"/>
          </p:cNvSpPr>
          <p:nvPr/>
        </p:nvSpPr>
        <p:spPr bwMode="auto">
          <a:xfrm>
            <a:off x="1619672" y="404664"/>
            <a:ext cx="4464496" cy="519113"/>
          </a:xfrm>
          <a:prstGeom prst="rect">
            <a:avLst/>
          </a:prstGeom>
          <a:noFill/>
          <a:ln w="9525">
            <a:noFill/>
            <a:miter lim="800000"/>
            <a:headEnd/>
            <a:tailEnd/>
          </a:ln>
          <a:effectLst/>
        </p:spPr>
        <p:txBody>
          <a:bodyPr anchor="ctr" anchorCtr="1"/>
          <a:lstStyle/>
          <a:p>
            <a:pPr algn="ctr">
              <a:defRPr/>
            </a:pPr>
            <a:r>
              <a:rPr lang="fr-FR" sz="3600" b="1" dirty="0">
                <a:solidFill>
                  <a:srgbClr val="FF0000"/>
                </a:solidFill>
                <a:effectLst>
                  <a:outerShdw blurRad="38100" dist="38100" dir="2700000" algn="tl">
                    <a:srgbClr val="000000"/>
                  </a:outerShdw>
                </a:effectLst>
              </a:rPr>
              <a:t>1-</a:t>
            </a:r>
            <a:r>
              <a:rPr lang="fr-FR" sz="3200" b="1" dirty="0">
                <a:solidFill>
                  <a:srgbClr val="FF0000"/>
                </a:solidFill>
                <a:effectLst>
                  <a:outerShdw blurRad="38100" dist="38100" dir="2700000" algn="tl">
                    <a:srgbClr val="000000"/>
                  </a:outerShdw>
                </a:effectLst>
              </a:rPr>
              <a:t>Modes de stockage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2" name="Rectangle 3"/>
          <p:cNvSpPr txBox="1">
            <a:spLocks noChangeArrowheads="1"/>
          </p:cNvSpPr>
          <p:nvPr/>
        </p:nvSpPr>
        <p:spPr>
          <a:xfrm>
            <a:off x="857224" y="357167"/>
            <a:ext cx="8572560" cy="1071569"/>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r>
              <a:rPr kumimoji="0" lang="fr-FR" sz="2200" b="0" i="0" u="none" strike="noStrike" kern="1200" cap="none" spc="0" normalizeH="0" baseline="0" noProof="0" dirty="0">
                <a:ln>
                  <a:noFill/>
                </a:ln>
                <a:solidFill>
                  <a:srgbClr val="CC0099"/>
                </a:solidFill>
                <a:effectLst/>
                <a:uLnTx/>
                <a:uFillTx/>
                <a:latin typeface="+mn-lt"/>
                <a:ea typeface="+mn-ea"/>
                <a:cs typeface="+mn-cs"/>
              </a:rPr>
              <a:t>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r>
              <a:rPr lang="fr-FR" sz="3200" b="1" dirty="0">
                <a:solidFill>
                  <a:srgbClr val="FF0000"/>
                </a:solidFill>
              </a:rPr>
              <a:t>a-</a:t>
            </a:r>
            <a:r>
              <a:rPr kumimoji="0" lang="fr-FR" sz="3200" b="1" i="0" u="none" strike="noStrike" kern="1200" cap="none" spc="0" normalizeH="0" baseline="0" noProof="0" dirty="0">
                <a:ln>
                  <a:noFill/>
                </a:ln>
                <a:solidFill>
                  <a:srgbClr val="FF0000"/>
                </a:solidFill>
                <a:effectLst/>
                <a:uLnTx/>
                <a:uFillTx/>
                <a:latin typeface="+mn-lt"/>
                <a:ea typeface="+mn-ea"/>
                <a:cs typeface="+mn-cs"/>
              </a:rPr>
              <a:t> </a:t>
            </a:r>
            <a:r>
              <a:rPr kumimoji="0" lang="fr-FR" sz="3200" b="1" i="1" u="sng" strike="noStrike" kern="1200" cap="none" spc="0" normalizeH="0" baseline="0" noProof="0" dirty="0">
                <a:ln>
                  <a:noFill/>
                </a:ln>
                <a:solidFill>
                  <a:srgbClr val="FF0000"/>
                </a:solidFill>
                <a:effectLst/>
                <a:uLnTx/>
                <a:uFillTx/>
                <a:latin typeface="+mn-lt"/>
                <a:ea typeface="+mn-ea"/>
                <a:cs typeface="+mn-cs"/>
              </a:rPr>
              <a:t>La distribution extérieure</a:t>
            </a:r>
            <a:r>
              <a:rPr kumimoji="0" lang="fr-FR" sz="3200" b="1" i="1" u="sng" strike="noStrike" kern="1200" cap="none" spc="0" normalizeH="0" baseline="0" noProof="0" dirty="0">
                <a:ln>
                  <a:noFill/>
                </a:ln>
                <a:solidFill>
                  <a:srgbClr val="CC0099"/>
                </a:solidFill>
                <a:effectLst/>
                <a:uLnTx/>
                <a:uFillTx/>
                <a:latin typeface="+mn-lt"/>
                <a:ea typeface="+mn-ea"/>
                <a:cs typeface="+mn-cs"/>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endParaRPr kumimoji="0" lang="fr-FR" sz="2200" b="1" i="1" u="sng" strike="noStrike" kern="1200" cap="none" spc="0" normalizeH="0" baseline="0" noProof="0" dirty="0">
              <a:ln>
                <a:noFill/>
              </a:ln>
              <a:solidFill>
                <a:srgbClr val="CC0099"/>
              </a:solidFill>
              <a:effectLst/>
              <a:uLnTx/>
              <a:uFillTx/>
              <a:latin typeface="+mn-lt"/>
              <a:ea typeface="+mn-ea"/>
              <a:cs typeface="+mn-cs"/>
            </a:endParaRPr>
          </a:p>
        </p:txBody>
      </p:sp>
      <p:sp>
        <p:nvSpPr>
          <p:cNvPr id="13" name="Rectangle 4"/>
          <p:cNvSpPr>
            <a:spLocks noChangeArrowheads="1"/>
          </p:cNvSpPr>
          <p:nvPr/>
        </p:nvSpPr>
        <p:spPr bwMode="auto">
          <a:xfrm>
            <a:off x="500034" y="642918"/>
            <a:ext cx="7561262" cy="3754874"/>
          </a:xfrm>
          <a:prstGeom prst="rect">
            <a:avLst/>
          </a:prstGeom>
          <a:noFill/>
          <a:ln w="9525">
            <a:noFill/>
            <a:miter lim="800000"/>
            <a:headEnd/>
            <a:tailEnd/>
          </a:ln>
        </p:spPr>
        <p:txBody>
          <a:bodyPr>
            <a:spAutoFit/>
          </a:bodyPr>
          <a:lstStyle/>
          <a:p>
            <a:r>
              <a:rPr lang="fr-FR" sz="2800" dirty="0"/>
              <a:t> </a:t>
            </a:r>
            <a:endParaRPr lang="fr-FR" sz="2800" dirty="0">
              <a:solidFill>
                <a:srgbClr val="FFFF00"/>
              </a:solidFill>
            </a:endParaRPr>
          </a:p>
          <a:p>
            <a:endParaRPr lang="fr-FR" sz="2400" dirty="0">
              <a:solidFill>
                <a:srgbClr val="FFFF00"/>
              </a:solidFill>
            </a:endParaRPr>
          </a:p>
          <a:p>
            <a:r>
              <a:rPr lang="fr-FR" sz="2400" b="1" dirty="0">
                <a:solidFill>
                  <a:srgbClr val="FFFF00"/>
                </a:solidFill>
              </a:rPr>
              <a:t>  C’est  l'acheminement de l'eau potable par le réseau public, soit par gravitation (châteaux d'eau), soit par mise en pression artificielle du réseau (station de surpression), jusqu'au compteur.</a:t>
            </a:r>
          </a:p>
          <a:p>
            <a:endParaRPr lang="fr-FR" sz="2400" b="1" dirty="0">
              <a:solidFill>
                <a:srgbClr val="FFFF00"/>
              </a:solidFill>
            </a:endParaRPr>
          </a:p>
          <a:p>
            <a:r>
              <a:rPr lang="fr-FR" sz="2400" b="1" dirty="0">
                <a:solidFill>
                  <a:srgbClr val="FFFF00"/>
                </a:solidFill>
              </a:rPr>
              <a:t> </a:t>
            </a:r>
          </a:p>
          <a:p>
            <a:r>
              <a:rPr lang="fr-FR" sz="2400" b="1" dirty="0">
                <a:solidFill>
                  <a:srgbClr val="FFFF00"/>
                </a:solidFill>
              </a:rPr>
              <a:t>          </a:t>
            </a:r>
            <a:r>
              <a:rPr lang="fr-FR" sz="2400" b="1" i="1" dirty="0">
                <a:solidFill>
                  <a:srgbClr val="FFFF00"/>
                </a:solidFill>
              </a:rPr>
              <a:t>On distingue deux types de réseau:</a:t>
            </a:r>
          </a:p>
          <a:p>
            <a:r>
              <a:rPr lang="fr-FR" b="1" dirty="0">
                <a:solidFill>
                  <a:srgbClr val="CC3300"/>
                </a:solidFill>
              </a:rPr>
              <a:t> </a:t>
            </a:r>
            <a:endParaRPr lang="fr-FR" b="1" dirty="0"/>
          </a:p>
        </p:txBody>
      </p:sp>
      <p:sp>
        <p:nvSpPr>
          <p:cNvPr id="11" name="Rectangle 10"/>
          <p:cNvSpPr/>
          <p:nvPr/>
        </p:nvSpPr>
        <p:spPr>
          <a:xfrm>
            <a:off x="2195736" y="260648"/>
            <a:ext cx="38884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i="1" dirty="0">
                <a:solidFill>
                  <a:srgbClr val="00FF00"/>
                </a:solidFill>
              </a:rPr>
              <a:t>2</a:t>
            </a:r>
            <a:r>
              <a:rPr lang="fr-FR" sz="2800" b="1" i="1" dirty="0">
                <a:solidFill>
                  <a:srgbClr val="00FF00"/>
                </a:solidFill>
              </a:rPr>
              <a:t>-LA DISTRIBUTION D’EAU POTABLE</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99392"/>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1" name="Rectangle 4"/>
          <p:cNvSpPr>
            <a:spLocks noChangeArrowheads="1"/>
          </p:cNvSpPr>
          <p:nvPr/>
        </p:nvSpPr>
        <p:spPr bwMode="auto">
          <a:xfrm>
            <a:off x="285750" y="333375"/>
            <a:ext cx="8858250" cy="8217634"/>
          </a:xfrm>
          <a:prstGeom prst="rect">
            <a:avLst/>
          </a:prstGeom>
          <a:noFill/>
          <a:ln w="9525">
            <a:noFill/>
            <a:miter lim="800000"/>
            <a:headEnd/>
            <a:tailEnd/>
          </a:ln>
          <a:effectLst/>
        </p:spPr>
        <p:txBody>
          <a:bodyPr>
            <a:spAutoFit/>
          </a:bodyPr>
          <a:lstStyle/>
          <a:p>
            <a:pPr>
              <a:defRPr/>
            </a:pPr>
            <a:r>
              <a:rPr lang="fr-FR" sz="2200" b="1" u="sng" dirty="0">
                <a:solidFill>
                  <a:srgbClr val="CC3300"/>
                </a:solidFill>
                <a:latin typeface="Book Antiqua" pitchFamily="18" charset="0"/>
              </a:rPr>
              <a:t> </a:t>
            </a:r>
            <a:r>
              <a:rPr lang="fr-FR" sz="2200" b="1" dirty="0">
                <a:solidFill>
                  <a:srgbClr val="CC3300"/>
                </a:solidFill>
                <a:latin typeface="Book Antiqua" pitchFamily="18" charset="0"/>
              </a:rPr>
              <a:t>     </a:t>
            </a:r>
            <a:r>
              <a:rPr lang="fr-FR" sz="2200" b="1" u="sng" dirty="0">
                <a:solidFill>
                  <a:srgbClr val="CC3300"/>
                </a:solidFill>
                <a:latin typeface="Book Antiqua" pitchFamily="18" charset="0"/>
              </a:rPr>
              <a:t>Réseau ramifier:</a:t>
            </a:r>
            <a:br>
              <a:rPr lang="fr-FR" sz="2200" b="1" u="sng" dirty="0">
                <a:solidFill>
                  <a:srgbClr val="CC3300"/>
                </a:solidFill>
                <a:latin typeface="Book Antiqua" pitchFamily="18" charset="0"/>
              </a:rPr>
            </a:br>
            <a:r>
              <a:rPr lang="fr-FR" sz="2200" b="1" dirty="0">
                <a:effectLst>
                  <a:outerShdw blurRad="38100" dist="38100" dir="2700000" algn="tl">
                    <a:srgbClr val="000000"/>
                  </a:outerShdw>
                </a:effectLst>
                <a:latin typeface="Book Antiqua" pitchFamily="18" charset="0"/>
              </a:rPr>
              <a:t>          </a:t>
            </a:r>
            <a:r>
              <a:rPr lang="fr-FR" sz="2200" b="1" dirty="0">
                <a:solidFill>
                  <a:srgbClr val="FFFF00"/>
                </a:solidFill>
                <a:effectLst>
                  <a:outerShdw blurRad="38100" dist="38100" dir="2700000" algn="tl">
                    <a:srgbClr val="000000"/>
                  </a:outerShdw>
                </a:effectLst>
                <a:latin typeface="Book Antiqua" pitchFamily="18" charset="0"/>
              </a:rPr>
              <a:t>Dans ce cas l’eau circule dans un seul sens, il présente l’avantage d’un nombre réduit de canalisation (réseau économique) et l’inconvénient en cas de rupture de la canalisation principale de pénaliser les différentes ramifications.</a:t>
            </a:r>
          </a:p>
          <a:p>
            <a:pPr>
              <a:defRPr/>
            </a:pPr>
            <a:r>
              <a:rPr lang="fr-FR" sz="2200" b="1" dirty="0">
                <a:solidFill>
                  <a:srgbClr val="FFFF00"/>
                </a:solidFill>
                <a:effectLst>
                  <a:outerShdw blurRad="38100" dist="38100" dir="2700000" algn="tl">
                    <a:srgbClr val="000000"/>
                  </a:outerShdw>
                </a:effectLst>
                <a:latin typeface="Book Antiqua" pitchFamily="18" charset="0"/>
              </a:rPr>
              <a:t>                                                    (voir schéma)</a:t>
            </a:r>
            <a:br>
              <a:rPr lang="fr-FR" sz="2200" b="1" dirty="0">
                <a:effectLst>
                  <a:outerShdw blurRad="38100" dist="38100" dir="2700000" algn="tl">
                    <a:srgbClr val="000000"/>
                  </a:outerShdw>
                </a:effectLst>
                <a:latin typeface="Book Antiqua" pitchFamily="18" charset="0"/>
              </a:rPr>
            </a:br>
            <a:endParaRPr lang="fr-FR" sz="2200" b="1"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endParaRPr lang="fr-FR" sz="2200" dirty="0">
              <a:effectLst>
                <a:outerShdw blurRad="38100" dist="38100" dir="2700000" algn="tl">
                  <a:srgbClr val="000000"/>
                </a:outerShdw>
              </a:effectLst>
              <a:latin typeface="Book Antiqua" pitchFamily="18" charset="0"/>
            </a:endParaRPr>
          </a:p>
          <a:p>
            <a:pPr>
              <a:defRPr/>
            </a:pPr>
            <a:br>
              <a:rPr lang="fr-FR" sz="2200" b="1" u="sng" dirty="0">
                <a:solidFill>
                  <a:srgbClr val="CC3300"/>
                </a:solidFill>
                <a:latin typeface="Book Antiqua" pitchFamily="18" charset="0"/>
              </a:rPr>
            </a:br>
            <a:endParaRPr lang="fr-FR" sz="2200" b="1" u="sng" dirty="0">
              <a:solidFill>
                <a:srgbClr val="CC3300"/>
              </a:solidFill>
              <a:latin typeface="Book Antiqua" pitchFamily="18" charset="0"/>
            </a:endParaRPr>
          </a:p>
        </p:txBody>
      </p:sp>
      <p:pic>
        <p:nvPicPr>
          <p:cNvPr id="12" name="Picture 6"/>
          <p:cNvPicPr>
            <a:picLocks noChangeAspect="1" noChangeArrowheads="1"/>
          </p:cNvPicPr>
          <p:nvPr/>
        </p:nvPicPr>
        <p:blipFill>
          <a:blip r:embed="rId3" cstate="print"/>
          <a:srcRect/>
          <a:stretch>
            <a:fillRect/>
          </a:stretch>
        </p:blipFill>
        <p:spPr bwMode="auto">
          <a:xfrm>
            <a:off x="1691680" y="2708920"/>
            <a:ext cx="5660132" cy="31516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1" name="Rectangle 3"/>
          <p:cNvSpPr txBox="1">
            <a:spLocks noChangeArrowheads="1"/>
          </p:cNvSpPr>
          <p:nvPr/>
        </p:nvSpPr>
        <p:spPr>
          <a:xfrm>
            <a:off x="539552" y="764704"/>
            <a:ext cx="7200031" cy="2592016"/>
          </a:xfrm>
          <a:prstGeom prst="rect">
            <a:avLst/>
          </a:prstGeom>
        </p:spPr>
        <p:txBody>
          <a:bodyPr/>
          <a:lstStyle/>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pitchFamily="2" charset="2"/>
              <a:buNone/>
              <a:tabLst/>
              <a:defRPr/>
            </a:pPr>
            <a:r>
              <a:rPr kumimoji="0" lang="fr-FR" sz="2400" i="0" u="none" strike="noStrike" kern="1200" cap="none" spc="0" normalizeH="0" baseline="0" noProof="0" dirty="0">
                <a:ln>
                  <a:noFill/>
                </a:ln>
                <a:solidFill>
                  <a:srgbClr val="FF0000"/>
                </a:solidFill>
                <a:effectLst/>
                <a:uLnTx/>
                <a:uFillTx/>
                <a:latin typeface="Book Antiqua" pitchFamily="18" charset="0"/>
              </a:rPr>
              <a:t>        </a:t>
            </a:r>
            <a:r>
              <a:rPr kumimoji="0" lang="fr-FR" sz="2400" b="1" i="0" u="sng" strike="noStrike" kern="1200" cap="none" spc="0" normalizeH="0" baseline="0" noProof="0" dirty="0">
                <a:ln>
                  <a:noFill/>
                </a:ln>
                <a:solidFill>
                  <a:srgbClr val="FF0000"/>
                </a:solidFill>
                <a:effectLst/>
                <a:uLnTx/>
                <a:uFillTx/>
                <a:latin typeface="Book Antiqua" pitchFamily="18" charset="0"/>
              </a:rPr>
              <a:t>Réseau maillé:</a:t>
            </a:r>
          </a:p>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pitchFamily="2" charset="2"/>
              <a:buNone/>
              <a:tabLst/>
              <a:defRPr/>
            </a:pPr>
            <a:r>
              <a:rPr kumimoji="0" lang="fr-FR" sz="2000" b="1" i="0" u="none" strike="noStrike" kern="1200" cap="none" spc="0" normalizeH="0" baseline="0" noProof="0" dirty="0">
                <a:ln>
                  <a:noFill/>
                </a:ln>
                <a:solidFill>
                  <a:srgbClr val="FFFF00"/>
                </a:solidFill>
                <a:effectLst/>
                <a:uLnTx/>
                <a:uFillTx/>
                <a:latin typeface="Book Antiqua" pitchFamily="18" charset="0"/>
              </a:rPr>
              <a:t>		Dans ce cas l’eau circule dans plusieurs sens il présente l’inconvénient d’un nombre élevé de canalisations principales et l’avantage ; en cas de rupture de l’une des canalisations principales de ne pas perturber l’alimentation de différentes canalisations secondaires et tertiaires (réseau coûteux).(voir schéma)</a:t>
            </a:r>
          </a:p>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pitchFamily="2" charset="2"/>
              <a:buNone/>
              <a:tabLst/>
              <a:defRPr/>
            </a:pPr>
            <a:endParaRPr kumimoji="0" lang="fr-FR" sz="2000" b="0" i="0" u="none" strike="noStrike" kern="1200" cap="none" spc="0" normalizeH="0" baseline="0" noProof="0" dirty="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2"/>
              <a:buChar char=""/>
              <a:tabLst/>
              <a:defRPr/>
            </a:pP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4"/>
          <p:cNvPicPr>
            <a:picLocks noChangeAspect="1" noChangeArrowheads="1"/>
          </p:cNvPicPr>
          <p:nvPr/>
        </p:nvPicPr>
        <p:blipFill>
          <a:blip r:embed="rId3" cstate="print"/>
          <a:srcRect/>
          <a:stretch>
            <a:fillRect/>
          </a:stretch>
        </p:blipFill>
        <p:spPr bwMode="auto">
          <a:xfrm>
            <a:off x="1547664" y="2708920"/>
            <a:ext cx="5543234" cy="34563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1" name="Rectangle 2"/>
          <p:cNvSpPr txBox="1">
            <a:spLocks noChangeArrowheads="1"/>
          </p:cNvSpPr>
          <p:nvPr/>
        </p:nvSpPr>
        <p:spPr>
          <a:xfrm>
            <a:off x="-540568" y="768499"/>
            <a:ext cx="8075613" cy="10763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3200" b="1" i="1" kern="0" dirty="0">
                <a:solidFill>
                  <a:srgbClr val="FF0000"/>
                </a:solidFill>
                <a:effectLst>
                  <a:outerShdw blurRad="38100" dist="38100" dir="2700000" algn="tl">
                    <a:srgbClr val="000000"/>
                  </a:outerShdw>
                </a:effectLst>
                <a:latin typeface="+mj-lt"/>
                <a:ea typeface="+mj-ea"/>
                <a:cs typeface="+mj-cs"/>
              </a:rPr>
              <a:t>b</a:t>
            </a:r>
            <a:r>
              <a:rPr kumimoji="0" lang="fr-FR" sz="3200" b="1" i="1" u="none" strike="noStrike" kern="0" cap="none" spc="0" normalizeH="0" baseline="0" noProof="0" dirty="0">
                <a:ln>
                  <a:noFill/>
                </a:ln>
                <a:solidFill>
                  <a:srgbClr val="FF0000"/>
                </a:solidFill>
                <a:effectLst>
                  <a:outerShdw blurRad="38100" dist="38100" dir="2700000" algn="tl">
                    <a:srgbClr val="000000"/>
                  </a:outerShdw>
                </a:effectLst>
                <a:uLnTx/>
                <a:uFillTx/>
                <a:latin typeface="+mj-lt"/>
                <a:ea typeface="+mj-ea"/>
                <a:cs typeface="+mj-cs"/>
              </a:rPr>
              <a:t>-Distribution intérieure:</a:t>
            </a:r>
            <a:br>
              <a:rPr kumimoji="0" lang="fr-FR" sz="3200" b="1" i="1" u="none" strike="noStrike" kern="0" cap="none" spc="0" normalizeH="0" baseline="0" noProof="0" dirty="0">
                <a:ln>
                  <a:noFill/>
                </a:ln>
                <a:solidFill>
                  <a:srgbClr val="FF0000"/>
                </a:solidFill>
                <a:effectLst>
                  <a:outerShdw blurRad="38100" dist="38100" dir="2700000" algn="tl">
                    <a:srgbClr val="000000"/>
                  </a:outerShdw>
                </a:effectLst>
                <a:uLnTx/>
                <a:uFillTx/>
                <a:latin typeface="+mj-lt"/>
                <a:ea typeface="+mj-ea"/>
                <a:cs typeface="+mj-cs"/>
              </a:rPr>
            </a:br>
            <a:endParaRPr kumimoji="0" lang="fr-FR" sz="2000" b="1" i="1" u="none" strike="noStrike" kern="0" cap="none" spc="0" normalizeH="0" baseline="0" noProof="0" dirty="0">
              <a:ln>
                <a:noFill/>
              </a:ln>
              <a:solidFill>
                <a:srgbClr val="FF0000"/>
              </a:solidFill>
              <a:effectLst>
                <a:outerShdw blurRad="38100" dist="38100" dir="2700000" algn="tl">
                  <a:srgbClr val="000000"/>
                </a:outerShdw>
              </a:effectLst>
              <a:uLnTx/>
              <a:uFillTx/>
              <a:latin typeface="+mj-lt"/>
              <a:ea typeface="+mj-ea"/>
              <a:cs typeface="+mj-cs"/>
            </a:endParaRPr>
          </a:p>
        </p:txBody>
      </p:sp>
      <p:sp>
        <p:nvSpPr>
          <p:cNvPr id="12" name="Rectangle 3"/>
          <p:cNvSpPr txBox="1">
            <a:spLocks noChangeArrowheads="1"/>
          </p:cNvSpPr>
          <p:nvPr/>
        </p:nvSpPr>
        <p:spPr bwMode="auto">
          <a:xfrm>
            <a:off x="467545" y="1484784"/>
            <a:ext cx="7992888" cy="1368152"/>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80000"/>
              <a:buFont typeface="Wingdings" pitchFamily="2" charset="2"/>
              <a:buNone/>
              <a:defRPr/>
            </a:pPr>
            <a:r>
              <a:rPr lang="fr-FR" sz="2800" i="1" u="sng" kern="0" dirty="0">
                <a:solidFill>
                  <a:srgbClr val="FF0000"/>
                </a:solidFill>
                <a:effectLst>
                  <a:outerShdw blurRad="38100" dist="38100" dir="2700000" algn="tl">
                    <a:srgbClr val="000000"/>
                  </a:outerShdw>
                </a:effectLst>
                <a:latin typeface="+mn-lt"/>
                <a:cs typeface="+mn-cs"/>
              </a:rPr>
              <a:t>Cas d’une maison individuelle:</a:t>
            </a:r>
          </a:p>
          <a:p>
            <a:pPr marL="342900" indent="-342900">
              <a:lnSpc>
                <a:spcPct val="90000"/>
              </a:lnSpc>
              <a:spcBef>
                <a:spcPct val="20000"/>
              </a:spcBef>
              <a:buClr>
                <a:schemeClr val="hlink"/>
              </a:buClr>
              <a:buSzPct val="80000"/>
              <a:buFont typeface="Wingdings" pitchFamily="2" charset="2"/>
              <a:buNone/>
              <a:defRPr/>
            </a:pPr>
            <a:r>
              <a:rPr lang="fr-FR" sz="2000" kern="0" dirty="0">
                <a:solidFill>
                  <a:schemeClr val="tx2"/>
                </a:solidFill>
                <a:latin typeface="+mn-lt"/>
                <a:cs typeface="+mn-cs"/>
              </a:rPr>
              <a:t>Le </a:t>
            </a:r>
            <a:r>
              <a:rPr lang="fr-FR" sz="2400" b="1" kern="0" dirty="0">
                <a:solidFill>
                  <a:srgbClr val="FFFF00"/>
                </a:solidFill>
                <a:latin typeface="Book Antiqua" pitchFamily="18" charset="0"/>
              </a:rPr>
              <a:t>branchement s’effectue à partir de la conduite de la ville vers le compteur d’abonné.</a:t>
            </a:r>
          </a:p>
          <a:p>
            <a:pPr marL="342900" indent="-342900">
              <a:lnSpc>
                <a:spcPct val="90000"/>
              </a:lnSpc>
              <a:spcBef>
                <a:spcPct val="20000"/>
              </a:spcBef>
              <a:buClr>
                <a:schemeClr val="hlink"/>
              </a:buClr>
              <a:buSzPct val="80000"/>
              <a:buFont typeface="Wingdings" pitchFamily="2" charset="2"/>
              <a:buChar char="Ø"/>
              <a:defRPr/>
            </a:pPr>
            <a:endParaRPr lang="fr-FR" sz="2000" kern="0" dirty="0">
              <a:effectLst>
                <a:outerShdw blurRad="38100" dist="38100" dir="2700000" algn="tl">
                  <a:srgbClr val="000000"/>
                </a:outerShdw>
              </a:effectLst>
              <a:latin typeface="+mn-lt"/>
              <a:cs typeface="+mn-cs"/>
            </a:endParaRPr>
          </a:p>
        </p:txBody>
      </p:sp>
      <p:pic>
        <p:nvPicPr>
          <p:cNvPr id="13" name="Picture 4" descr="Sans titre-3"/>
          <p:cNvPicPr>
            <a:picLocks noChangeAspect="1" noChangeArrowheads="1"/>
          </p:cNvPicPr>
          <p:nvPr/>
        </p:nvPicPr>
        <p:blipFill>
          <a:blip r:embed="rId3" cstate="print"/>
          <a:srcRect/>
          <a:stretch>
            <a:fillRect/>
          </a:stretch>
        </p:blipFill>
        <p:spPr bwMode="auto">
          <a:xfrm>
            <a:off x="755576" y="3068960"/>
            <a:ext cx="7128793" cy="34036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down)">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down)">
                                      <p:cBhvr>
                                        <p:cTn id="1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1" name="Rectangle 2"/>
          <p:cNvSpPr txBox="1">
            <a:spLocks noChangeArrowheads="1"/>
          </p:cNvSpPr>
          <p:nvPr/>
        </p:nvSpPr>
        <p:spPr>
          <a:xfrm>
            <a:off x="1044624" y="792112"/>
            <a:ext cx="7166607" cy="1298703"/>
          </a:xfrm>
          <a:prstGeom prst="rect">
            <a:avLst/>
          </a:prstGeom>
        </p:spPr>
        <p:txBody>
          <a:bodyPr vert="horz" lIns="91440" tIns="45720" rIns="91440" bIns="45720" rtlCol="0" anchor="ctr">
            <a:normAutofit fontScale="8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000" b="1" i="0" u="none" strike="noStrike" kern="1200" cap="none" spc="0" normalizeH="0" baseline="0" noProof="0" dirty="0">
                <a:ln>
                  <a:noFill/>
                </a:ln>
                <a:solidFill>
                  <a:srgbClr val="FF0000"/>
                </a:solidFill>
                <a:effectLst/>
                <a:uLnTx/>
                <a:uFillTx/>
                <a:latin typeface="Book Antiqua" pitchFamily="18" charset="0"/>
                <a:ea typeface="+mj-ea"/>
                <a:cs typeface="+mj-cs"/>
              </a:rPr>
              <a:t>modes principaux de distribution d’eau potable</a:t>
            </a:r>
            <a:r>
              <a:rPr kumimoji="0" lang="fr-FR" sz="2800" b="0" i="0" u="none" strike="noStrike" kern="1200" cap="none" spc="0" normalizeH="0" baseline="0" noProof="0" dirty="0">
                <a:ln>
                  <a:noFill/>
                </a:ln>
                <a:solidFill>
                  <a:srgbClr val="FF0000"/>
                </a:solidFill>
                <a:effectLst/>
                <a:uLnTx/>
                <a:uFillTx/>
                <a:latin typeface="+mj-lt"/>
                <a:ea typeface="+mj-ea"/>
                <a:cs typeface="+mj-cs"/>
              </a:rPr>
              <a:t>:</a:t>
            </a:r>
            <a:r>
              <a:rPr kumimoji="0" lang="fr-FR" sz="2000" b="0" i="0" u="none" strike="noStrike" kern="1200" cap="none" spc="0" normalizeH="0" baseline="0" noProof="0" dirty="0">
                <a:ln>
                  <a:noFill/>
                </a:ln>
                <a:solidFill>
                  <a:schemeClr val="tx1"/>
                </a:solidFill>
                <a:effectLst/>
                <a:uLnTx/>
                <a:uFillTx/>
                <a:latin typeface="+mj-lt"/>
                <a:ea typeface="+mj-ea"/>
                <a:cs typeface="+mj-cs"/>
              </a:rPr>
              <a:t>  </a:t>
            </a:r>
            <a:br>
              <a:rPr kumimoji="0" lang="fr-FR" sz="2000" b="0" i="0" u="none" strike="noStrike" kern="1200" cap="none" spc="0" normalizeH="0" baseline="0" noProof="0" dirty="0">
                <a:ln>
                  <a:noFill/>
                </a:ln>
                <a:solidFill>
                  <a:schemeClr val="tx1"/>
                </a:solidFill>
                <a:effectLst/>
                <a:uLnTx/>
                <a:uFillTx/>
                <a:latin typeface="+mj-lt"/>
                <a:ea typeface="+mj-ea"/>
                <a:cs typeface="+mj-cs"/>
              </a:rPr>
            </a:br>
            <a:r>
              <a:rPr kumimoji="0" lang="fr-FR" sz="2000" b="0" i="0" u="none" strike="noStrike" kern="1200" cap="none" spc="0" normalizeH="0" baseline="0" noProof="0" dirty="0">
                <a:ln>
                  <a:noFill/>
                </a:ln>
                <a:solidFill>
                  <a:schemeClr val="tx1"/>
                </a:solidFill>
                <a:effectLst/>
                <a:uLnTx/>
                <a:uFillTx/>
                <a:latin typeface="+mj-lt"/>
                <a:ea typeface="+mj-ea"/>
                <a:cs typeface="+mj-cs"/>
              </a:rPr>
              <a:t>  </a:t>
            </a:r>
            <a:br>
              <a:rPr kumimoji="0" lang="fr-FR" sz="2000" b="0" i="0" u="none" strike="noStrike" kern="1200" cap="none" spc="0" normalizeH="0" baseline="0" noProof="0" dirty="0">
                <a:ln>
                  <a:noFill/>
                </a:ln>
                <a:solidFill>
                  <a:schemeClr val="tx1"/>
                </a:solidFill>
                <a:effectLst/>
                <a:uLnTx/>
                <a:uFillTx/>
                <a:latin typeface="+mj-lt"/>
                <a:ea typeface="+mj-ea"/>
                <a:cs typeface="+mj-cs"/>
              </a:rPr>
            </a:br>
            <a:r>
              <a:rPr kumimoji="0" lang="fr-FR" sz="2400" b="0" i="0" u="none" strike="noStrike" kern="1200" cap="none" spc="0" normalizeH="0" baseline="0" noProof="0" dirty="0">
                <a:ln>
                  <a:noFill/>
                </a:ln>
                <a:solidFill>
                  <a:srgbClr val="FFFF00"/>
                </a:solidFill>
                <a:effectLst/>
                <a:uLnTx/>
                <a:uFillTx/>
                <a:latin typeface="Book Antiqua" pitchFamily="18" charset="0"/>
                <a:ea typeface="+mj-ea"/>
                <a:cs typeface="+mj-cs"/>
              </a:rPr>
              <a:t>1</a:t>
            </a:r>
            <a:r>
              <a:rPr kumimoji="0" lang="fr-FR" sz="2400" b="1" i="0" u="none" strike="noStrike" kern="1200" cap="none" spc="0" normalizeH="0" baseline="0" noProof="0" dirty="0">
                <a:ln>
                  <a:noFill/>
                </a:ln>
                <a:solidFill>
                  <a:srgbClr val="FFFF00"/>
                </a:solidFill>
                <a:effectLst/>
                <a:uLnTx/>
                <a:uFillTx/>
                <a:latin typeface="Book Antiqua" pitchFamily="18" charset="0"/>
                <a:ea typeface="+mj-ea"/>
                <a:cs typeface="+mj-cs"/>
              </a:rPr>
              <a:t>/ Distribution par pieuvre</a:t>
            </a:r>
            <a:r>
              <a:rPr kumimoji="0" lang="fr-FR" sz="2800" b="1" i="0" u="none" strike="noStrike" kern="1200" cap="none" spc="0" normalizeH="0" baseline="0" noProof="0" dirty="0">
                <a:ln>
                  <a:noFill/>
                </a:ln>
                <a:solidFill>
                  <a:srgbClr val="FF0000"/>
                </a:solidFill>
                <a:effectLst/>
                <a:uLnTx/>
                <a:uFillTx/>
                <a:latin typeface="Book Antiqua" pitchFamily="18" charset="0"/>
                <a:ea typeface="+mj-ea"/>
                <a:cs typeface="+mj-cs"/>
              </a:rPr>
              <a:t>   </a:t>
            </a:r>
          </a:p>
        </p:txBody>
      </p:sp>
      <p:pic>
        <p:nvPicPr>
          <p:cNvPr id="12" name="Picture 4" descr="Sans titre-9-1"/>
          <p:cNvPicPr>
            <a:picLocks noChangeAspect="1" noChangeArrowheads="1"/>
          </p:cNvPicPr>
          <p:nvPr/>
        </p:nvPicPr>
        <p:blipFill>
          <a:blip r:embed="rId3" cstate="print"/>
          <a:srcRect/>
          <a:stretch>
            <a:fillRect/>
          </a:stretch>
        </p:blipFill>
        <p:spPr bwMode="auto">
          <a:xfrm>
            <a:off x="899592" y="2132856"/>
            <a:ext cx="6482187" cy="37444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80528"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1" name="Text Box 6"/>
          <p:cNvSpPr txBox="1">
            <a:spLocks noChangeArrowheads="1"/>
          </p:cNvSpPr>
          <p:nvPr/>
        </p:nvSpPr>
        <p:spPr bwMode="auto">
          <a:xfrm>
            <a:off x="4858693" y="2636292"/>
            <a:ext cx="936625" cy="366712"/>
          </a:xfrm>
          <a:prstGeom prst="rect">
            <a:avLst/>
          </a:prstGeom>
          <a:noFill/>
          <a:ln w="9525">
            <a:noFill/>
            <a:miter lim="800000"/>
            <a:headEnd/>
            <a:tailEnd/>
          </a:ln>
          <a:effectLst/>
        </p:spPr>
        <p:txBody>
          <a:bodyPr>
            <a:spAutoFit/>
          </a:bodyPr>
          <a:lstStyle/>
          <a:p>
            <a:endParaRPr lang="fr-FR"/>
          </a:p>
        </p:txBody>
      </p:sp>
      <p:sp>
        <p:nvSpPr>
          <p:cNvPr id="12" name="Rectangle 2"/>
          <p:cNvSpPr txBox="1">
            <a:spLocks noChangeArrowheads="1"/>
          </p:cNvSpPr>
          <p:nvPr/>
        </p:nvSpPr>
        <p:spPr>
          <a:xfrm>
            <a:off x="-540568" y="260648"/>
            <a:ext cx="5699621" cy="703461"/>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0" cap="none" spc="0" normalizeH="0" baseline="0" noProof="0" dirty="0">
                <a:ln>
                  <a:noFill/>
                </a:ln>
                <a:solidFill>
                  <a:srgbClr val="FFFF00"/>
                </a:solidFill>
                <a:effectLst/>
                <a:uLnTx/>
                <a:uFillTx/>
                <a:latin typeface="+mj-lt"/>
                <a:ea typeface="+mj-ea"/>
                <a:cs typeface="+mj-cs"/>
              </a:rPr>
              <a:t>2/</a:t>
            </a:r>
            <a:r>
              <a:rPr kumimoji="0" lang="fr-FR" sz="2400" b="1" i="0" u="sng" strike="noStrike" kern="0" cap="none" spc="0" normalizeH="0" baseline="0" noProof="0" dirty="0">
                <a:ln>
                  <a:noFill/>
                </a:ln>
                <a:solidFill>
                  <a:srgbClr val="FFFF00"/>
                </a:solidFill>
                <a:effectLst/>
                <a:uLnTx/>
                <a:uFillTx/>
                <a:latin typeface="+mj-lt"/>
                <a:ea typeface="+mj-ea"/>
                <a:cs typeface="+mj-cs"/>
              </a:rPr>
              <a:t> Distribution en piquage:</a:t>
            </a:r>
          </a:p>
        </p:txBody>
      </p:sp>
      <p:pic>
        <p:nvPicPr>
          <p:cNvPr id="13" name="Picture 4" descr="Sans titre-9-3"/>
          <p:cNvPicPr>
            <a:picLocks noChangeAspect="1" noChangeArrowheads="1"/>
          </p:cNvPicPr>
          <p:nvPr/>
        </p:nvPicPr>
        <p:blipFill>
          <a:blip r:embed="rId3" cstate="print"/>
          <a:srcRect/>
          <a:stretch>
            <a:fillRect/>
          </a:stretch>
        </p:blipFill>
        <p:spPr>
          <a:xfrm>
            <a:off x="395536" y="1124744"/>
            <a:ext cx="8064500" cy="4916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pic>
        <p:nvPicPr>
          <p:cNvPr id="11" name="Picture 7" descr="Save0001"/>
          <p:cNvPicPr>
            <a:picLocks noChangeAspect="1" noChangeArrowheads="1"/>
          </p:cNvPicPr>
          <p:nvPr/>
        </p:nvPicPr>
        <p:blipFill>
          <a:blip r:embed="rId3" cstate="print"/>
          <a:srcRect/>
          <a:stretch>
            <a:fillRect/>
          </a:stretch>
        </p:blipFill>
        <p:spPr bwMode="auto">
          <a:xfrm>
            <a:off x="2123728" y="1484784"/>
            <a:ext cx="4168775" cy="3457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1195282" y="214290"/>
            <a:ext cx="3268845" cy="584775"/>
          </a:xfrm>
          <a:prstGeom prst="rect">
            <a:avLst/>
          </a:prstGeom>
          <a:noFill/>
        </p:spPr>
        <p:txBody>
          <a:bodyPr wrap="none">
            <a:spAutoFit/>
          </a:bodyPr>
          <a:lstStyle/>
          <a:p>
            <a:pPr algn="ctr">
              <a:defRPr/>
            </a:pPr>
            <a:r>
              <a:rPr lang="fr-FR" sz="32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Narrow" pitchFamily="34" charset="0"/>
              </a:rPr>
              <a:t>Cas d un immeuble</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457200" y="1573345"/>
            <a:ext cx="8229600" cy="4879991"/>
          </a:xfrm>
          <a:prstGeom prst="rect">
            <a:avLst/>
          </a:prstGeom>
          <a:ln w="57150">
            <a:solidFill>
              <a:srgbClr val="FFFF00"/>
            </a:solidFill>
          </a:ln>
        </p:spPr>
        <p:txBody>
          <a:bodyPr/>
          <a:lstStyle/>
          <a:p>
            <a:pPr marL="274320" marR="0" lvl="0" indent="-274320" algn="l" defTabSz="914400" rtl="0" eaLnBrk="1" fontAlgn="auto" latinLnBrk="0" hangingPunct="1">
              <a:lnSpc>
                <a:spcPct val="90000"/>
              </a:lnSpc>
              <a:spcBef>
                <a:spcPts val="600"/>
              </a:spcBef>
              <a:spcAft>
                <a:spcPts val="0"/>
              </a:spcAft>
              <a:buClr>
                <a:schemeClr val="tx2"/>
              </a:buClr>
              <a:buSzPct val="85000"/>
              <a:buFontTx/>
              <a:buNone/>
              <a:tabLst/>
              <a:defRPr/>
            </a:pPr>
            <a:r>
              <a:rPr kumimoji="0" lang="fr-FR" sz="2400" b="0" i="0" u="none" strike="noStrike" kern="1200" cap="none" spc="0" normalizeH="0" baseline="0" noProof="0" dirty="0">
                <a:ln>
                  <a:noFill/>
                </a:ln>
                <a:solidFill>
                  <a:schemeClr val="bg1"/>
                </a:solidFill>
                <a:effectLst/>
                <a:uLnTx/>
                <a:uFillTx/>
                <a:latin typeface="+mn-lt"/>
                <a:ea typeface="+mn-ea"/>
                <a:cs typeface="+mn-cs"/>
              </a:rPr>
              <a:t>              </a:t>
            </a:r>
          </a:p>
          <a:p>
            <a:pPr marL="274320" marR="0" lvl="0" indent="-274320" algn="l" defTabSz="914400" rtl="0" eaLnBrk="1" fontAlgn="auto" latinLnBrk="0" hangingPunct="1">
              <a:lnSpc>
                <a:spcPct val="90000"/>
              </a:lnSpc>
              <a:spcBef>
                <a:spcPts val="600"/>
              </a:spcBef>
              <a:spcAft>
                <a:spcPts val="0"/>
              </a:spcAft>
              <a:buClr>
                <a:schemeClr val="tx2"/>
              </a:buClr>
              <a:buSzPct val="85000"/>
              <a:buFontTx/>
              <a:buNone/>
              <a:tabLst/>
              <a:defRPr/>
            </a:pPr>
            <a:r>
              <a:rPr lang="fr-FR" sz="2400" dirty="0">
                <a:solidFill>
                  <a:schemeClr val="bg1"/>
                </a:solidFill>
              </a:rPr>
              <a:t>             </a:t>
            </a:r>
            <a:r>
              <a:rPr kumimoji="0" lang="fr-FR" sz="2400" b="0" i="0" u="none" strike="noStrike" kern="1200" cap="none" spc="0" normalizeH="0" baseline="0" noProof="0" dirty="0">
                <a:ln>
                  <a:noFill/>
                </a:ln>
                <a:solidFill>
                  <a:schemeClr val="bg1"/>
                </a:solidFill>
                <a:effectLst/>
                <a:uLnTx/>
                <a:uFillTx/>
                <a:latin typeface="+mn-lt"/>
                <a:ea typeface="+mn-ea"/>
                <a:cs typeface="+mn-cs"/>
              </a:rPr>
              <a:t>Des civilisations anciennes ,en particulier celles du Proche-Orient connaissaient l’art d’établir des installations sanitaires avec des canalisations permettant l’arrivée et l’évacuation de l’eau.</a:t>
            </a:r>
          </a:p>
          <a:p>
            <a:pPr marL="274320" marR="0" lvl="0" indent="-274320" algn="l" defTabSz="914400" rtl="0" eaLnBrk="1" fontAlgn="auto" latinLnBrk="0" hangingPunct="1">
              <a:lnSpc>
                <a:spcPct val="90000"/>
              </a:lnSpc>
              <a:spcBef>
                <a:spcPts val="600"/>
              </a:spcBef>
              <a:spcAft>
                <a:spcPts val="0"/>
              </a:spcAft>
              <a:buClr>
                <a:schemeClr val="tx2"/>
              </a:buClr>
              <a:buSzPct val="85000"/>
              <a:buFont typeface="Wingdings 2"/>
              <a:buChar char=""/>
              <a:tabLst/>
              <a:defRPr/>
            </a:pPr>
            <a:r>
              <a:rPr kumimoji="0" lang="fr-FR" sz="2400" b="0" i="0" u="none" strike="noStrike" kern="1200" cap="none" spc="0" normalizeH="0" baseline="0" noProof="0" dirty="0">
                <a:ln>
                  <a:noFill/>
                </a:ln>
                <a:solidFill>
                  <a:schemeClr val="bg1"/>
                </a:solidFill>
                <a:effectLst/>
                <a:uLnTx/>
                <a:uFillTx/>
                <a:latin typeface="+mn-lt"/>
                <a:ea typeface="+mn-ea"/>
                <a:cs typeface="+mn-cs"/>
              </a:rPr>
              <a:t>Nous emprunterons à auguste Choisy, dans son histoire d’architecture, une définition des  thermes : les thermes sont des édifices typiquement romains qui rendent si bien leur esprit d’ordres et leur façon de gouverner en amusant les populations soumises. les anciens grecs ne paraissent pas à avoir eu d’édifices équivalents aux thermes des romains: les salles de bain étaient de simples annexes de l’habitation.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fr-FR"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Rectangle 2"/>
          <p:cNvSpPr/>
          <p:nvPr/>
        </p:nvSpPr>
        <p:spPr>
          <a:xfrm>
            <a:off x="2428860" y="428604"/>
            <a:ext cx="4143404" cy="840230"/>
          </a:xfrm>
          <a:prstGeom prst="rect">
            <a:avLst/>
          </a:prstGeom>
        </p:spPr>
        <p:txBody>
          <a:bodyPr wrap="square">
            <a:spAutoFit/>
          </a:bodyPr>
          <a:lstStyle/>
          <a:p>
            <a:pPr marL="274320" lvl="0" indent="-274320">
              <a:lnSpc>
                <a:spcPct val="90000"/>
              </a:lnSpc>
              <a:spcBef>
                <a:spcPts val="600"/>
              </a:spcBef>
              <a:buClr>
                <a:schemeClr val="tx2"/>
              </a:buClr>
              <a:buSzPct val="85000"/>
              <a:defRPr/>
            </a:pPr>
            <a:r>
              <a:rPr lang="fr-FR" sz="5400" i="1" dirty="0">
                <a:solidFill>
                  <a:srgbClr val="FF33CC"/>
                </a:solidFill>
              </a:rPr>
              <a:t>1</a:t>
            </a:r>
            <a:r>
              <a:rPr lang="fr-FR" sz="3600" i="1" dirty="0">
                <a:solidFill>
                  <a:srgbClr val="FF33CC"/>
                </a:solidFill>
              </a:rPr>
              <a:t>-Historique: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down)">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1" name="Rectangle 10"/>
          <p:cNvSpPr/>
          <p:nvPr/>
        </p:nvSpPr>
        <p:spPr>
          <a:xfrm>
            <a:off x="539552" y="980728"/>
            <a:ext cx="7848872" cy="5016758"/>
          </a:xfrm>
          <a:prstGeom prst="rect">
            <a:avLst/>
          </a:prstGeom>
        </p:spPr>
        <p:txBody>
          <a:bodyPr wrap="square">
            <a:spAutoFit/>
          </a:bodyPr>
          <a:lstStyle/>
          <a:p>
            <a:pPr marL="548640" lvl="0" indent="-411480">
              <a:lnSpc>
                <a:spcPct val="80000"/>
              </a:lnSpc>
              <a:spcBef>
                <a:spcPct val="20000"/>
              </a:spcBef>
              <a:buClr>
                <a:schemeClr val="tx1">
                  <a:shade val="95000"/>
                </a:schemeClr>
              </a:buClr>
              <a:buSzPct val="65000"/>
              <a:defRPr/>
            </a:pPr>
            <a:r>
              <a:rPr lang="fr-FR" sz="2800" b="1" dirty="0">
                <a:solidFill>
                  <a:srgbClr val="FF0000"/>
                </a:solidFill>
                <a:latin typeface="Book Antiqua" pitchFamily="18" charset="0"/>
              </a:rPr>
              <a:t>*Alimentation en eau chaude :</a:t>
            </a:r>
            <a:endParaRPr lang="fr-FR" sz="2800" dirty="0">
              <a:solidFill>
                <a:srgbClr val="FF0000"/>
              </a:solidFill>
              <a:latin typeface="Book Antiqua" pitchFamily="18" charset="0"/>
            </a:endParaRPr>
          </a:p>
          <a:p>
            <a:pPr marL="548640" lvl="0" indent="-411480">
              <a:lnSpc>
                <a:spcPct val="80000"/>
              </a:lnSpc>
              <a:spcBef>
                <a:spcPct val="20000"/>
              </a:spcBef>
              <a:buClr>
                <a:schemeClr val="tx1">
                  <a:shade val="95000"/>
                </a:schemeClr>
              </a:buClr>
              <a:buSzPct val="65000"/>
              <a:defRPr/>
            </a:pPr>
            <a:r>
              <a:rPr lang="fr-FR" sz="2400" dirty="0">
                <a:solidFill>
                  <a:srgbClr val="FFFF00"/>
                </a:solidFill>
                <a:latin typeface="Book Antiqua" pitchFamily="18" charset="0"/>
              </a:rPr>
              <a:t>Dans un immeuble d’habitation ou de travail, l’eau chaude est utilisée pour :</a:t>
            </a:r>
          </a:p>
          <a:p>
            <a:pPr marL="548640" lvl="0" indent="-411480">
              <a:lnSpc>
                <a:spcPct val="80000"/>
              </a:lnSpc>
              <a:spcBef>
                <a:spcPct val="20000"/>
              </a:spcBef>
              <a:buClr>
                <a:schemeClr val="tx1">
                  <a:shade val="95000"/>
                </a:schemeClr>
              </a:buClr>
              <a:buSzPct val="65000"/>
              <a:defRPr/>
            </a:pPr>
            <a:r>
              <a:rPr lang="fr-FR" sz="2400" dirty="0">
                <a:solidFill>
                  <a:srgbClr val="FFFF00"/>
                </a:solidFill>
                <a:latin typeface="Book Antiqua" pitchFamily="18" charset="0"/>
              </a:rPr>
              <a:t>-l’hygiène personnelle</a:t>
            </a:r>
          </a:p>
          <a:p>
            <a:pPr marL="548640" lvl="0" indent="-411480">
              <a:lnSpc>
                <a:spcPct val="80000"/>
              </a:lnSpc>
              <a:spcBef>
                <a:spcPct val="20000"/>
              </a:spcBef>
              <a:buClr>
                <a:schemeClr val="tx1">
                  <a:shade val="95000"/>
                </a:schemeClr>
              </a:buClr>
              <a:buSzPct val="65000"/>
              <a:defRPr/>
            </a:pPr>
            <a:r>
              <a:rPr lang="fr-FR" sz="2400" dirty="0">
                <a:solidFill>
                  <a:srgbClr val="FFFF00"/>
                </a:solidFill>
                <a:latin typeface="Book Antiqua" pitchFamily="18" charset="0"/>
              </a:rPr>
              <a:t>-la préparation des repas</a:t>
            </a:r>
          </a:p>
          <a:p>
            <a:pPr marL="548640" lvl="0" indent="-411480">
              <a:lnSpc>
                <a:spcPct val="80000"/>
              </a:lnSpc>
              <a:spcBef>
                <a:spcPct val="20000"/>
              </a:spcBef>
              <a:buClr>
                <a:schemeClr val="tx1">
                  <a:shade val="95000"/>
                </a:schemeClr>
              </a:buClr>
              <a:buSzPct val="65000"/>
              <a:defRPr/>
            </a:pPr>
            <a:r>
              <a:rPr lang="fr-FR" sz="2400" dirty="0">
                <a:solidFill>
                  <a:srgbClr val="FFFF00"/>
                </a:solidFill>
                <a:latin typeface="Book Antiqua" pitchFamily="18" charset="0"/>
              </a:rPr>
              <a:t>-les nettoyages en tous genres </a:t>
            </a:r>
          </a:p>
          <a:p>
            <a:pPr marL="548640" lvl="0" indent="-411480">
              <a:lnSpc>
                <a:spcPct val="80000"/>
              </a:lnSpc>
              <a:spcBef>
                <a:spcPct val="20000"/>
              </a:spcBef>
              <a:buClr>
                <a:schemeClr val="tx1">
                  <a:shade val="95000"/>
                </a:schemeClr>
              </a:buClr>
              <a:buSzPct val="65000"/>
              <a:defRPr/>
            </a:pPr>
            <a:r>
              <a:rPr lang="fr-FR" sz="2400" dirty="0">
                <a:solidFill>
                  <a:srgbClr val="FFFF00"/>
                </a:solidFill>
                <a:latin typeface="Book Antiqua" pitchFamily="18" charset="0"/>
              </a:rPr>
              <a:t>-les lessives et les lavages</a:t>
            </a:r>
          </a:p>
          <a:p>
            <a:pPr marL="548640" lvl="0" indent="-411480">
              <a:lnSpc>
                <a:spcPct val="80000"/>
              </a:lnSpc>
              <a:spcBef>
                <a:spcPct val="20000"/>
              </a:spcBef>
              <a:buClr>
                <a:schemeClr val="tx1">
                  <a:shade val="95000"/>
                </a:schemeClr>
              </a:buClr>
              <a:buSzPct val="65000"/>
              <a:defRPr/>
            </a:pPr>
            <a:endParaRPr lang="fr-FR" sz="2400" dirty="0">
              <a:solidFill>
                <a:srgbClr val="FFFF00"/>
              </a:solidFill>
              <a:latin typeface="Book Antiqua" pitchFamily="18" charset="0"/>
            </a:endParaRPr>
          </a:p>
          <a:p>
            <a:pPr marL="548640" lvl="0" indent="-411480">
              <a:lnSpc>
                <a:spcPct val="80000"/>
              </a:lnSpc>
              <a:spcBef>
                <a:spcPct val="20000"/>
              </a:spcBef>
              <a:buClr>
                <a:schemeClr val="tx1">
                  <a:shade val="95000"/>
                </a:schemeClr>
              </a:buClr>
              <a:buSzPct val="65000"/>
              <a:defRPr/>
            </a:pPr>
            <a:r>
              <a:rPr lang="fr-FR" sz="2400" dirty="0">
                <a:solidFill>
                  <a:srgbClr val="FFFF00"/>
                </a:solidFill>
                <a:latin typeface="Book Antiqua" pitchFamily="18" charset="0"/>
              </a:rPr>
              <a:t>Dans un ménage la température de l’eau aux postes de soutirage ne devrait pas dépasser les valeurs suivantes :</a:t>
            </a:r>
          </a:p>
          <a:p>
            <a:pPr marL="548640" lvl="0" indent="-411480">
              <a:lnSpc>
                <a:spcPct val="80000"/>
              </a:lnSpc>
              <a:spcBef>
                <a:spcPct val="20000"/>
              </a:spcBef>
              <a:buClr>
                <a:schemeClr val="tx1">
                  <a:shade val="95000"/>
                </a:schemeClr>
              </a:buClr>
              <a:buSzPct val="65000"/>
              <a:defRPr/>
            </a:pPr>
            <a:r>
              <a:rPr lang="fr-FR" sz="2400" dirty="0">
                <a:solidFill>
                  <a:srgbClr val="FFFF00"/>
                </a:solidFill>
                <a:latin typeface="Book Antiqua" pitchFamily="18" charset="0"/>
              </a:rPr>
              <a:t>-lavabos, salles de bain  de  43° a 45°C</a:t>
            </a:r>
          </a:p>
          <a:p>
            <a:pPr marL="548640" lvl="0" indent="-411480">
              <a:lnSpc>
                <a:spcPct val="80000"/>
              </a:lnSpc>
              <a:spcBef>
                <a:spcPct val="20000"/>
              </a:spcBef>
              <a:buClr>
                <a:schemeClr val="tx1">
                  <a:shade val="95000"/>
                </a:schemeClr>
              </a:buClr>
              <a:buSzPct val="65000"/>
              <a:defRPr/>
            </a:pPr>
            <a:r>
              <a:rPr lang="fr-FR" sz="2400" dirty="0">
                <a:solidFill>
                  <a:srgbClr val="FFFF00"/>
                </a:solidFill>
                <a:latin typeface="Book Antiqua" pitchFamily="18" charset="0"/>
              </a:rPr>
              <a:t>-cuisine sans lave-vaisselle de 55°  a  58° C</a:t>
            </a:r>
          </a:p>
          <a:p>
            <a:pPr marL="548640" lvl="0" indent="-411480">
              <a:lnSpc>
                <a:spcPct val="80000"/>
              </a:lnSpc>
              <a:spcBef>
                <a:spcPct val="20000"/>
              </a:spcBef>
              <a:buClr>
                <a:schemeClr val="tx1">
                  <a:shade val="95000"/>
                </a:schemeClr>
              </a:buClr>
              <a:buSzPct val="65000"/>
              <a:defRPr/>
            </a:pPr>
            <a:r>
              <a:rPr lang="fr-FR" sz="2400" dirty="0">
                <a:solidFill>
                  <a:srgbClr val="FFFF00"/>
                </a:solidFill>
                <a:latin typeface="Book Antiqua" pitchFamily="18" charset="0"/>
              </a:rPr>
              <a:t>-cuisine avec lave-vaisselle de 50°  a  52° C</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 calcmode="lin" valueType="num">
                                      <p:cBhvr additive="base">
                                        <p:cTn id="31"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 calcmode="lin" valueType="num">
                                      <p:cBhvr additive="base">
                                        <p:cTn id="35"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anim calcmode="lin" valueType="num">
                                      <p:cBhvr additive="base">
                                        <p:cTn id="39"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anim calcmode="lin" valueType="num">
                                      <p:cBhvr additive="base">
                                        <p:cTn id="43"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pic>
        <p:nvPicPr>
          <p:cNvPr id="11" name="Picture 9"/>
          <p:cNvPicPr>
            <a:picLocks noChangeAspect="1" noChangeArrowheads="1"/>
          </p:cNvPicPr>
          <p:nvPr/>
        </p:nvPicPr>
        <p:blipFill>
          <a:blip r:embed="rId3" cstate="print"/>
          <a:srcRect/>
          <a:stretch>
            <a:fillRect/>
          </a:stretch>
        </p:blipFill>
        <p:spPr bwMode="auto">
          <a:xfrm>
            <a:off x="683568" y="692696"/>
            <a:ext cx="7344618" cy="532968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1" name="Rectangle 3"/>
          <p:cNvSpPr txBox="1">
            <a:spLocks noChangeArrowheads="1"/>
          </p:cNvSpPr>
          <p:nvPr/>
        </p:nvSpPr>
        <p:spPr>
          <a:xfrm>
            <a:off x="457200" y="1341438"/>
            <a:ext cx="8435975" cy="5183187"/>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r>
              <a:rPr kumimoji="0" lang="fr-FR" sz="2400" b="0" i="0" u="none" strike="noStrike" kern="1200" cap="none" spc="0" normalizeH="0" baseline="0" noProof="0" dirty="0">
                <a:ln>
                  <a:noFill/>
                </a:ln>
                <a:solidFill>
                  <a:srgbClr val="FFFF00"/>
                </a:solidFill>
                <a:effectLst/>
                <a:uLnTx/>
                <a:uFillTx/>
                <a:latin typeface="Book Antiqua" pitchFamily="18" charset="0"/>
              </a:rPr>
              <a:t>Il y a différents système de préparation </a:t>
            </a:r>
            <a:r>
              <a:rPr kumimoji="0" lang="fr-FR" sz="2400" b="0" i="0" u="none" strike="noStrike" kern="1200" cap="none" spc="0" normalizeH="0" baseline="0" noProof="0" dirty="0">
                <a:ln>
                  <a:noFill/>
                </a:ln>
                <a:solidFill>
                  <a:schemeClr val="tx1"/>
                </a:solidFill>
                <a:effectLst/>
                <a:uLnTx/>
                <a:uFillTx/>
                <a:latin typeface="Book Antiqua" pitchFamily="18" charset="0"/>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66FF"/>
                </a:solidFill>
                <a:effectLst/>
                <a:uLnTx/>
                <a:uFillTx/>
                <a:latin typeface="Book Antiqua" pitchFamily="18" charset="0"/>
              </a:rPr>
              <a:t>Une préparation local</a:t>
            </a:r>
            <a:r>
              <a:rPr kumimoji="0" lang="fr-FR" sz="2400" b="0" i="0" u="none" strike="noStrike" kern="1200" cap="none" spc="0" normalizeH="0" baseline="0" noProof="0" dirty="0">
                <a:ln>
                  <a:noFill/>
                </a:ln>
                <a:solidFill>
                  <a:schemeClr val="tx1"/>
                </a:solidFill>
                <a:effectLst/>
                <a:uLnTx/>
                <a:uFillTx/>
                <a:latin typeface="Book Antiqua" pitchFamily="18" charset="0"/>
              </a:rPr>
              <a:t> </a:t>
            </a:r>
            <a:r>
              <a:rPr kumimoji="0" lang="fr-FR" sz="2400" b="0" i="0" u="none" strike="noStrike" kern="1200" cap="none" spc="0" normalizeH="0" baseline="0" noProof="0" dirty="0">
                <a:ln>
                  <a:noFill/>
                </a:ln>
                <a:solidFill>
                  <a:srgbClr val="FFFF00"/>
                </a:solidFill>
                <a:effectLst/>
                <a:uLnTx/>
                <a:uFillTx/>
                <a:latin typeface="Book Antiqua" pitchFamily="18" charset="0"/>
              </a:rPr>
              <a:t>: par bouilleur électrique ou chauffe-eau instantané qui convient parfaitement pour des besoins modeste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66FF"/>
                </a:solidFill>
                <a:effectLst/>
                <a:uLnTx/>
                <a:uFillTx/>
                <a:latin typeface="Book Antiqua" pitchFamily="18" charset="0"/>
              </a:rPr>
              <a:t>Une préparation centrale</a:t>
            </a:r>
            <a:r>
              <a:rPr kumimoji="0" lang="fr-FR" sz="2400" b="0" i="0" u="none" strike="noStrike" kern="1200" cap="none" spc="0" normalizeH="0" baseline="0" noProof="0" dirty="0">
                <a:ln>
                  <a:noFill/>
                </a:ln>
                <a:solidFill>
                  <a:schemeClr val="tx1"/>
                </a:solidFill>
                <a:effectLst/>
                <a:uLnTx/>
                <a:uFillTx/>
                <a:latin typeface="Book Antiqua" pitchFamily="18" charset="0"/>
              </a:rPr>
              <a:t> </a:t>
            </a:r>
            <a:r>
              <a:rPr kumimoji="0" lang="fr-FR" sz="2400" b="0" i="0" u="none" strike="noStrike" kern="1200" cap="none" spc="0" normalizeH="0" baseline="0" noProof="0" dirty="0">
                <a:ln>
                  <a:noFill/>
                </a:ln>
                <a:solidFill>
                  <a:srgbClr val="FFFF00"/>
                </a:solidFill>
                <a:effectLst/>
                <a:uLnTx/>
                <a:uFillTx/>
                <a:latin typeface="Book Antiqua" pitchFamily="18" charset="0"/>
              </a:rPr>
              <a:t>: utilisée pour l’alimentation d’un ou plusieurs bâtiments.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66FF"/>
                </a:solidFill>
                <a:effectLst/>
                <a:uLnTx/>
                <a:uFillTx/>
                <a:latin typeface="Book Antiqua" pitchFamily="18" charset="0"/>
              </a:rPr>
              <a:t>Une préparation centralisée</a:t>
            </a:r>
            <a:r>
              <a:rPr kumimoji="0" lang="fr-FR" sz="2400" b="0" i="0" u="none" strike="noStrike" kern="1200" cap="none" spc="0" normalizeH="0" baseline="0" noProof="0" dirty="0">
                <a:ln>
                  <a:noFill/>
                </a:ln>
                <a:solidFill>
                  <a:schemeClr val="tx1"/>
                </a:solidFill>
                <a:effectLst/>
                <a:uLnTx/>
                <a:uFillTx/>
                <a:latin typeface="Book Antiqua" pitchFamily="18" charset="0"/>
              </a:rPr>
              <a:t> </a:t>
            </a:r>
            <a:r>
              <a:rPr kumimoji="0" lang="fr-FR" sz="2400" b="0" i="0" u="none" strike="noStrike" kern="1200" cap="none" spc="0" normalizeH="0" baseline="0" noProof="0" dirty="0">
                <a:ln>
                  <a:noFill/>
                </a:ln>
                <a:solidFill>
                  <a:srgbClr val="FFFF00"/>
                </a:solidFill>
                <a:effectLst/>
                <a:uLnTx/>
                <a:uFillTx/>
                <a:latin typeface="Book Antiqua" pitchFamily="18" charset="0"/>
              </a:rPr>
              <a:t>: avec le transport de l’eau chaude à distance, destinée à l’alimentation </a:t>
            </a:r>
            <a:r>
              <a:rPr kumimoji="0" lang="fr-FR" sz="2400" b="0" i="0" u="none" strike="noStrike" kern="1200" cap="none" spc="0" normalizeH="0" baseline="0" noProof="0" dirty="0">
                <a:ln>
                  <a:noFill/>
                </a:ln>
                <a:solidFill>
                  <a:schemeClr val="tx1"/>
                </a:solidFill>
                <a:effectLst/>
                <a:uLnTx/>
                <a:uFillTx/>
                <a:latin typeface="Book Antiqua" pitchFamily="18" charset="0"/>
              </a:rPr>
              <a:t>des grands ensembles . </a:t>
            </a:r>
          </a:p>
        </p:txBody>
      </p:sp>
      <p:sp>
        <p:nvSpPr>
          <p:cNvPr id="12" name="Rectangle 2"/>
          <p:cNvSpPr txBox="1">
            <a:spLocks noChangeArrowheads="1"/>
          </p:cNvSpPr>
          <p:nvPr/>
        </p:nvSpPr>
        <p:spPr>
          <a:xfrm>
            <a:off x="-468560" y="260648"/>
            <a:ext cx="4619625" cy="7032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mj-lt"/>
                <a:ea typeface="+mj-ea"/>
                <a:cs typeface="+mj-cs"/>
              </a:rPr>
              <a:t>PREPARATION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down)">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down)">
                                      <p:cBhvr>
                                        <p:cTn id="19" dur="500"/>
                                        <p:tgtEl>
                                          <p:spTgt spid="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wipe(down)">
                                      <p:cBhvr>
                                        <p:cTn id="24" dur="500"/>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wipe(down)">
                                      <p:cBhvr>
                                        <p:cTn id="2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1" name="Rectangle 3"/>
          <p:cNvSpPr txBox="1">
            <a:spLocks noChangeArrowheads="1"/>
          </p:cNvSpPr>
          <p:nvPr/>
        </p:nvSpPr>
        <p:spPr>
          <a:xfrm>
            <a:off x="251520" y="1124744"/>
            <a:ext cx="8065020" cy="5328319"/>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Ces préparations centrales peuvent être produites par les moyens suivants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Chauffage électrique</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Chaudière à mazout ou à gaz comme chaudière </a:t>
            </a:r>
            <a:r>
              <a:rPr kumimoji="0" lang="fr-FR" sz="2400" b="0" i="0" u="none" strike="noStrike" kern="1200" cap="none" spc="0" normalizeH="0" baseline="0" noProof="0">
                <a:ln>
                  <a:noFill/>
                </a:ln>
                <a:solidFill>
                  <a:srgbClr val="FFFF00"/>
                </a:solidFill>
                <a:effectLst/>
                <a:uLnTx/>
                <a:uFillTx/>
                <a:latin typeface="+mn-lt"/>
                <a:ea typeface="+mn-ea"/>
                <a:cs typeface="+mn-cs"/>
              </a:rPr>
              <a:t>combinée  </a:t>
            </a:r>
            <a:r>
              <a:rPr kumimoji="0" lang="fr-FR" sz="2400" b="0" i="0" u="none" strike="noStrike" kern="1200" cap="none" spc="0" normalizeH="0" baseline="0" noProof="0" dirty="0">
                <a:ln>
                  <a:noFill/>
                </a:ln>
                <a:solidFill>
                  <a:srgbClr val="FFFF00"/>
                </a:solidFill>
                <a:effectLst/>
                <a:uLnTx/>
                <a:uFillTx/>
                <a:latin typeface="+mn-lt"/>
                <a:ea typeface="+mn-ea"/>
                <a:cs typeface="+mn-cs"/>
              </a:rPr>
              <a:t>avec chauffe-eau à accumulation  séparé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Chauffe-eau combinée à circulation à gaz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Chaudière à bois .</a:t>
            </a:r>
          </a:p>
          <a:p>
            <a:pPr marL="548640" indent="-411480">
              <a:spcBef>
                <a:spcPct val="20000"/>
              </a:spcBef>
              <a:buClr>
                <a:schemeClr val="tx1">
                  <a:shade val="95000"/>
                </a:schemeClr>
              </a:buClr>
              <a:buSzPct val="65000"/>
              <a:buFont typeface="Wingdings 2"/>
              <a:buChar char=""/>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Énergie </a:t>
            </a:r>
            <a:r>
              <a:rPr lang="fr-FR" sz="2400" dirty="0">
                <a:solidFill>
                  <a:srgbClr val="FFFF00"/>
                </a:solidFill>
              </a:rPr>
              <a:t>solaire. Chauffage électrique</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fr-FR" sz="2400" b="0" i="0" u="none" strike="noStrike" kern="1200" cap="none" spc="0" normalizeH="0" baseline="0" noProof="0" dirty="0">
              <a:ln>
                <a:noFill/>
              </a:ln>
              <a:solidFill>
                <a:srgbClr val="FFFF00"/>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Pompes à chaleur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Chaleur de condensation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endParaRPr kumimoji="0" lang="fr-FR" sz="24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 calcmode="lin" valueType="num">
                                      <p:cBhvr additive="base">
                                        <p:cTn id="4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 calcmode="lin" valueType="num">
                                      <p:cBhvr additive="base">
                                        <p:cTn id="4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0"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1" name="Text Box 3"/>
          <p:cNvSpPr txBox="1">
            <a:spLocks noChangeArrowheads="1"/>
          </p:cNvSpPr>
          <p:nvPr/>
        </p:nvSpPr>
        <p:spPr bwMode="auto">
          <a:xfrm>
            <a:off x="755576" y="1196752"/>
            <a:ext cx="6912768" cy="1938992"/>
          </a:xfrm>
          <a:prstGeom prst="rect">
            <a:avLst/>
          </a:prstGeom>
          <a:noFill/>
          <a:ln w="9525">
            <a:noFill/>
            <a:miter lim="800000"/>
            <a:headEnd/>
            <a:tailEnd/>
          </a:ln>
          <a:effectLst/>
        </p:spPr>
        <p:txBody>
          <a:bodyPr wrap="square">
            <a:spAutoFit/>
          </a:bodyPr>
          <a:lstStyle/>
          <a:p>
            <a:pPr>
              <a:spcBef>
                <a:spcPct val="50000"/>
              </a:spcBef>
            </a:pPr>
            <a:r>
              <a:rPr lang="fr-FR" sz="2400" dirty="0">
                <a:solidFill>
                  <a:srgbClr val="FFFF00"/>
                </a:solidFill>
              </a:rPr>
              <a:t>Les besoins modernes conduisent à utiliser l’eau chaude en quantités toujours croissantes, non seulement pour le lavage corporel, mais aussi pour les travaux domestiques: nettoyage, lessive, vaisselle,..etc.</a:t>
            </a:r>
          </a:p>
        </p:txBody>
      </p:sp>
      <p:sp>
        <p:nvSpPr>
          <p:cNvPr id="12" name="Text Box 4"/>
          <p:cNvSpPr txBox="1">
            <a:spLocks noChangeArrowheads="1"/>
          </p:cNvSpPr>
          <p:nvPr/>
        </p:nvSpPr>
        <p:spPr bwMode="auto">
          <a:xfrm>
            <a:off x="1187450" y="3068638"/>
            <a:ext cx="6985000" cy="2677656"/>
          </a:xfrm>
          <a:prstGeom prst="rect">
            <a:avLst/>
          </a:prstGeom>
          <a:noFill/>
          <a:ln w="9525">
            <a:noFill/>
            <a:miter lim="800000"/>
            <a:headEnd/>
            <a:tailEnd/>
          </a:ln>
          <a:effectLst/>
        </p:spPr>
        <p:txBody>
          <a:bodyPr>
            <a:spAutoFit/>
          </a:bodyPr>
          <a:lstStyle/>
          <a:p>
            <a:pPr>
              <a:spcBef>
                <a:spcPct val="50000"/>
              </a:spcBef>
            </a:pPr>
            <a:r>
              <a:rPr lang="fr-FR" sz="2400" dirty="0">
                <a:solidFill>
                  <a:srgbClr val="FFFF00"/>
                </a:solidFill>
              </a:rPr>
              <a:t>Types d’appareils de Production d’eau chaude</a:t>
            </a:r>
          </a:p>
          <a:p>
            <a:pPr>
              <a:spcBef>
                <a:spcPct val="50000"/>
              </a:spcBef>
            </a:pPr>
            <a:r>
              <a:rPr lang="fr-FR" sz="2400" dirty="0">
                <a:solidFill>
                  <a:srgbClr val="FFFF00"/>
                </a:solidFill>
              </a:rPr>
              <a:t>Chauffe-eau</a:t>
            </a:r>
          </a:p>
          <a:p>
            <a:pPr>
              <a:spcBef>
                <a:spcPct val="50000"/>
              </a:spcBef>
            </a:pPr>
            <a:r>
              <a:rPr lang="fr-FR" sz="2400" dirty="0">
                <a:solidFill>
                  <a:srgbClr val="FFFF00"/>
                </a:solidFill>
              </a:rPr>
              <a:t>Chauffe -bain</a:t>
            </a:r>
          </a:p>
          <a:p>
            <a:pPr>
              <a:spcBef>
                <a:spcPct val="50000"/>
              </a:spcBef>
            </a:pPr>
            <a:r>
              <a:rPr lang="fr-FR" sz="2400" dirty="0">
                <a:solidFill>
                  <a:srgbClr val="FFFF00"/>
                </a:solidFill>
              </a:rPr>
              <a:t>Chaudière de chauffage central</a:t>
            </a:r>
          </a:p>
          <a:p>
            <a:pPr>
              <a:spcBef>
                <a:spcPct val="50000"/>
              </a:spcBef>
            </a:pPr>
            <a:r>
              <a:rPr lang="fr-FR" sz="2400" dirty="0">
                <a:solidFill>
                  <a:srgbClr val="FFFF00"/>
                </a:solidFill>
              </a:rPr>
              <a:t>Chauffe-eau solaire</a:t>
            </a:r>
          </a:p>
        </p:txBody>
      </p:sp>
      <p:sp>
        <p:nvSpPr>
          <p:cNvPr id="13" name="Rectangle 12"/>
          <p:cNvSpPr>
            <a:spLocks noChangeArrowheads="1"/>
          </p:cNvSpPr>
          <p:nvPr/>
        </p:nvSpPr>
        <p:spPr bwMode="auto">
          <a:xfrm>
            <a:off x="1547664" y="332656"/>
            <a:ext cx="5254131" cy="584775"/>
          </a:xfrm>
          <a:prstGeom prst="rect">
            <a:avLst/>
          </a:prstGeom>
          <a:noFill/>
          <a:ln w="9525">
            <a:noFill/>
            <a:miter lim="800000"/>
            <a:headEnd/>
            <a:tailEnd/>
          </a:ln>
          <a:effectLst/>
        </p:spPr>
        <p:txBody>
          <a:bodyPr wrap="none">
            <a:spAutoFit/>
          </a:bodyPr>
          <a:lstStyle/>
          <a:p>
            <a:pPr>
              <a:spcBef>
                <a:spcPct val="50000"/>
              </a:spcBef>
            </a:pPr>
            <a:r>
              <a:rPr lang="fr-FR" sz="3200" b="1" i="1" dirty="0">
                <a:solidFill>
                  <a:srgbClr val="FF0000"/>
                </a:solidFill>
              </a:rPr>
              <a:t>3-Production d’eau chaude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 calcmode="lin" valueType="num">
                                      <p:cBhvr additive="base">
                                        <p:cTn id="2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 calcmode="lin" valueType="num">
                                      <p:cBhvr additive="base">
                                        <p:cTn id="2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4" name="Rectangle 2"/>
          <p:cNvSpPr txBox="1">
            <a:spLocks noChangeArrowheads="1"/>
          </p:cNvSpPr>
          <p:nvPr/>
        </p:nvSpPr>
        <p:spPr>
          <a:xfrm>
            <a:off x="323528" y="764704"/>
            <a:ext cx="7418388" cy="5191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mj-lt"/>
              <a:ea typeface="+mj-ea"/>
              <a:cs typeface="+mj-cs"/>
            </a:endParaRPr>
          </a:p>
        </p:txBody>
      </p:sp>
      <p:sp>
        <p:nvSpPr>
          <p:cNvPr id="11" name="Rectangle 3"/>
          <p:cNvSpPr txBox="1">
            <a:spLocks noChangeArrowheads="1"/>
          </p:cNvSpPr>
          <p:nvPr/>
        </p:nvSpPr>
        <p:spPr>
          <a:xfrm>
            <a:off x="323850" y="188913"/>
            <a:ext cx="8569325" cy="6480175"/>
          </a:xfrm>
          <a:prstGeom prst="rect">
            <a:avLst/>
          </a:prstGeom>
        </p:spPr>
        <p:txBody>
          <a:bodyPr/>
          <a:lstStyle/>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2"/>
              <a:buChar char=""/>
              <a:tabLst/>
              <a:defRPr/>
            </a:pPr>
            <a:endParaRPr kumimoji="0" lang="fr-FR" sz="2000" b="0" i="0" u="none" strike="noStrike" kern="1200" cap="none" spc="0" normalizeH="0" baseline="0" noProof="0" dirty="0">
              <a:ln>
                <a:noFill/>
              </a:ln>
              <a:solidFill>
                <a:schemeClr val="hlink"/>
              </a:solidFill>
              <a:effectLst/>
              <a:uLnTx/>
              <a:uFillTx/>
              <a:latin typeface="+mn-lt"/>
              <a:ea typeface="+mn-ea"/>
              <a:cs typeface="+mn-cs"/>
            </a:endParaRPr>
          </a:p>
          <a:p>
            <a:pPr marL="868680" marR="0" lvl="1" indent="-283464" algn="l" defTabSz="914400" rtl="0" eaLnBrk="1" fontAlgn="auto" latinLnBrk="0" hangingPunct="1">
              <a:lnSpc>
                <a:spcPct val="90000"/>
              </a:lnSpc>
              <a:spcBef>
                <a:spcPct val="20000"/>
              </a:spcBef>
              <a:spcAft>
                <a:spcPts val="0"/>
              </a:spcAft>
              <a:buClr>
                <a:schemeClr val="tx1"/>
              </a:buClr>
              <a:buSzPct val="80000"/>
              <a:buFont typeface="Wingdings 2"/>
              <a:buChar char=""/>
              <a:tabLst/>
              <a:defRPr/>
            </a:pPr>
            <a:r>
              <a:rPr kumimoji="0" lang="fr-FR" sz="3600" b="1" i="0" u="none" strike="noStrike" kern="1200" cap="none" spc="0" normalizeH="0" baseline="0" noProof="0" dirty="0">
                <a:ln>
                  <a:noFill/>
                </a:ln>
                <a:solidFill>
                  <a:srgbClr val="ED07C1"/>
                </a:solidFill>
                <a:effectLst/>
                <a:uLnTx/>
                <a:uFillTx/>
                <a:latin typeface="+mn-lt"/>
                <a:ea typeface="+mn-ea"/>
                <a:cs typeface="+mn-cs"/>
              </a:rPr>
              <a:t>Chauffe-eau:</a:t>
            </a:r>
          </a:p>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2"/>
              <a:buChar char=""/>
              <a:tabLst/>
              <a:defRPr/>
            </a:pPr>
            <a:endParaRPr kumimoji="0" lang="fr-FR" sz="4000" b="1" i="0" u="none" strike="noStrike" kern="1200" cap="none" spc="0" normalizeH="0" baseline="0" noProof="0" dirty="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Dimension 46 x 26 x 19 cm</a:t>
            </a:r>
          </a:p>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Puissance 125 watt</a:t>
            </a:r>
          </a:p>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Rendement 70%</a:t>
            </a:r>
          </a:p>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Mode production: instantanée et n’a lieu qu’au moment du soutirage.</a:t>
            </a:r>
          </a:p>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Il n’y a pratiquement aucune perte de chaleur en dehors des périodes de soutirage.</a:t>
            </a:r>
          </a:p>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Il est prévu pour alimenter un seul poste d’eau peu exigeant en matière de débit (lavabo, douche, évier…)</a:t>
            </a:r>
          </a:p>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pitchFamily="2" charset="2"/>
              <a:buNone/>
              <a:tabLst/>
              <a:defRPr/>
            </a:pPr>
            <a:endParaRPr kumimoji="0" lang="fr-FR" sz="2400" b="0" i="0" u="none" strike="noStrike" kern="1200" cap="none" spc="0" normalizeH="0" baseline="0" noProof="0" dirty="0">
              <a:ln>
                <a:noFill/>
              </a:ln>
              <a:solidFill>
                <a:srgbClr val="FFFF00"/>
              </a:solidFill>
              <a:effectLst/>
              <a:uLnTx/>
              <a:uFillTx/>
              <a:latin typeface="+mn-lt"/>
              <a:ea typeface="+mn-ea"/>
              <a:cs typeface="+mn-cs"/>
            </a:endParaRPr>
          </a:p>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2"/>
              <a:buChar char=""/>
              <a:tabLst/>
              <a:defRPr/>
            </a:pPr>
            <a:endParaRPr kumimoji="0" lang="fr-FR" sz="2400" b="0" i="0" u="none" strike="noStrike" kern="1200" cap="none" spc="0" normalizeH="0" baseline="0" noProof="0" dirty="0">
              <a:ln>
                <a:noFill/>
              </a:ln>
              <a:solidFill>
                <a:srgbClr val="FFFF00"/>
              </a:solidFill>
              <a:effectLst/>
              <a:uLnTx/>
              <a:uFillTx/>
              <a:latin typeface="+mn-lt"/>
              <a:ea typeface="+mn-ea"/>
              <a:cs typeface="+mn-cs"/>
            </a:endParaRPr>
          </a:p>
        </p:txBody>
      </p:sp>
      <p:pic>
        <p:nvPicPr>
          <p:cNvPr id="12" name="Picture 10" descr="chauf-eau"/>
          <p:cNvPicPr>
            <a:picLocks noChangeAspect="1" noChangeArrowheads="1"/>
          </p:cNvPicPr>
          <p:nvPr/>
        </p:nvPicPr>
        <p:blipFill>
          <a:blip r:embed="rId3" cstate="print"/>
          <a:srcRect/>
          <a:stretch>
            <a:fillRect/>
          </a:stretch>
        </p:blipFill>
        <p:spPr bwMode="auto">
          <a:xfrm>
            <a:off x="7072330" y="285728"/>
            <a:ext cx="1709737" cy="2425718"/>
          </a:xfrm>
          <a:prstGeom prst="rect">
            <a:avLst/>
          </a:prstGeom>
          <a:noFill/>
          <a:ln w="9525">
            <a:noFill/>
            <a:miter lim="800000"/>
            <a:headEnd/>
            <a:tailEnd/>
          </a:ln>
        </p:spPr>
      </p:pic>
      <p:sp>
        <p:nvSpPr>
          <p:cNvPr id="13" name="Rectangle 12"/>
          <p:cNvSpPr>
            <a:spLocks noChangeArrowheads="1"/>
          </p:cNvSpPr>
          <p:nvPr/>
        </p:nvSpPr>
        <p:spPr bwMode="auto">
          <a:xfrm>
            <a:off x="5429256" y="357166"/>
            <a:ext cx="1785950" cy="1000132"/>
          </a:xfrm>
          <a:prstGeom prst="rect">
            <a:avLst/>
          </a:prstGeom>
          <a:noFill/>
          <a:ln w="57150" cmpd="thinThick">
            <a:noFill/>
            <a:miter lim="800000"/>
            <a:headEnd/>
            <a:tailEnd/>
          </a:ln>
        </p:spPr>
        <p:txBody>
          <a:bodyPr wrap="none" anchor="ctr"/>
          <a:lstStyle/>
          <a:p>
            <a:pPr algn="ctr"/>
            <a:r>
              <a:rPr lang="fr-FR" dirty="0"/>
              <a:t>Chauffe eau </a:t>
            </a:r>
          </a:p>
          <a:p>
            <a:pPr algn="ctr"/>
            <a:r>
              <a:rPr lang="fr-FR" dirty="0"/>
              <a:t>a  Gaz</a:t>
            </a:r>
          </a:p>
          <a:p>
            <a:pPr algn="ctr"/>
            <a:endParaRPr lang="fr-FR"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p:cTn id="21" dur="10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 calcmode="lin" valueType="num">
                                      <p:cBhvr>
                                        <p:cTn id="28" dur="1000" fill="hold"/>
                                        <p:tgtEl>
                                          <p:spTgt spid="11">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 calcmode="lin" valueType="num">
                                      <p:cBhvr>
                                        <p:cTn id="35" dur="1000" fill="hold"/>
                                        <p:tgtEl>
                                          <p:spTgt spid="11">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11">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p:cTn id="42" dur="1000" fill="hold"/>
                                        <p:tgtEl>
                                          <p:spTgt spid="11">
                                            <p:txEl>
                                              <p:pRg st="6" end="6"/>
                                            </p:txEl>
                                          </p:spTgt>
                                        </p:tgtEl>
                                        <p:attrNameLst>
                                          <p:attrName>ppt_w</p:attrName>
                                        </p:attrNameLst>
                                      </p:cBhvr>
                                      <p:tavLst>
                                        <p:tav tm="0">
                                          <p:val>
                                            <p:strVal val="#ppt_w+.3"/>
                                          </p:val>
                                        </p:tav>
                                        <p:tav tm="100000">
                                          <p:val>
                                            <p:strVal val="#ppt_w"/>
                                          </p:val>
                                        </p:tav>
                                      </p:tavLst>
                                    </p:anim>
                                    <p:anim calcmode="lin" valueType="num">
                                      <p:cBhvr>
                                        <p:cTn id="43"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 calcmode="lin" valueType="num">
                                      <p:cBhvr>
                                        <p:cTn id="49" dur="1000" fill="hold"/>
                                        <p:tgtEl>
                                          <p:spTgt spid="11">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11">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11">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 calcmode="lin" valueType="num">
                                      <p:cBhvr>
                                        <p:cTn id="56" dur="1000" fill="hold"/>
                                        <p:tgtEl>
                                          <p:spTgt spid="11">
                                            <p:txEl>
                                              <p:pRg st="8" end="8"/>
                                            </p:txEl>
                                          </p:spTgt>
                                        </p:tgtEl>
                                        <p:attrNameLst>
                                          <p:attrName>ppt_w</p:attrName>
                                        </p:attrNameLst>
                                      </p:cBhvr>
                                      <p:tavLst>
                                        <p:tav tm="0">
                                          <p:val>
                                            <p:strVal val="#ppt_w+.3"/>
                                          </p:val>
                                        </p:tav>
                                        <p:tav tm="100000">
                                          <p:val>
                                            <p:strVal val="#ppt_w"/>
                                          </p:val>
                                        </p:tav>
                                      </p:tavLst>
                                    </p:anim>
                                    <p:anim calcmode="lin" valueType="num">
                                      <p:cBhvr>
                                        <p:cTn id="57" dur="1000" fill="hold"/>
                                        <p:tgtEl>
                                          <p:spTgt spid="11">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11">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5" name="Rectangle 3"/>
          <p:cNvSpPr txBox="1">
            <a:spLocks noChangeArrowheads="1"/>
          </p:cNvSpPr>
          <p:nvPr/>
        </p:nvSpPr>
        <p:spPr>
          <a:xfrm>
            <a:off x="395288" y="1268413"/>
            <a:ext cx="8229600" cy="3744912"/>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endParaRPr kumimoji="0" lang="fr-FR" sz="2400" b="0" i="0" u="none" strike="noStrike" kern="1200" cap="none" spc="0" normalizeH="0" baseline="0" noProof="0" dirty="0">
              <a:ln>
                <a:noFill/>
              </a:ln>
              <a:solidFill>
                <a:srgbClr val="FFFF00"/>
              </a:solidFill>
              <a:effectLst/>
              <a:uLnTx/>
              <a:uFillTx/>
              <a:latin typeface="Book Antiqua" pitchFamily="18" charset="0"/>
            </a:endParaRPr>
          </a:p>
        </p:txBody>
      </p:sp>
      <p:sp>
        <p:nvSpPr>
          <p:cNvPr id="11" name="Rectangle 7"/>
          <p:cNvSpPr>
            <a:spLocks noChangeArrowheads="1"/>
          </p:cNvSpPr>
          <p:nvPr/>
        </p:nvSpPr>
        <p:spPr bwMode="auto">
          <a:xfrm>
            <a:off x="755576" y="404664"/>
            <a:ext cx="3384550" cy="503238"/>
          </a:xfrm>
          <a:prstGeom prst="rect">
            <a:avLst/>
          </a:prstGeom>
          <a:noFill/>
          <a:ln w="9525">
            <a:noFill/>
            <a:miter lim="800000"/>
            <a:headEnd/>
            <a:tailEnd/>
          </a:ln>
          <a:effectLst/>
        </p:spPr>
        <p:txBody>
          <a:bodyPr anchor="ctr" anchorCtr="1"/>
          <a:lstStyle/>
          <a:p>
            <a:pPr algn="ctr">
              <a:defRPr/>
            </a:pPr>
            <a:r>
              <a:rPr lang="fr-FR" sz="2400" b="1" i="1" dirty="0">
                <a:solidFill>
                  <a:srgbClr val="ED07C1"/>
                </a:solidFill>
                <a:effectLst>
                  <a:outerShdw blurRad="38100" dist="38100" dir="2700000" algn="tl">
                    <a:srgbClr val="000000"/>
                  </a:outerShdw>
                </a:effectLst>
              </a:rPr>
              <a:t>CHAUFFE-BAIN: </a:t>
            </a:r>
          </a:p>
        </p:txBody>
      </p:sp>
      <p:sp>
        <p:nvSpPr>
          <p:cNvPr id="12" name="Rectangle 8"/>
          <p:cNvSpPr>
            <a:spLocks noChangeArrowheads="1"/>
          </p:cNvSpPr>
          <p:nvPr/>
        </p:nvSpPr>
        <p:spPr bwMode="auto">
          <a:xfrm>
            <a:off x="0" y="1412875"/>
            <a:ext cx="8642350" cy="4032250"/>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Ø"/>
              <a:defRPr/>
            </a:pPr>
            <a:r>
              <a:rPr lang="fr-FR" sz="2200" dirty="0">
                <a:solidFill>
                  <a:srgbClr val="FFFF00"/>
                </a:solidFill>
                <a:effectLst>
                  <a:outerShdw blurRad="38100" dist="38100" dir="2700000" algn="tl">
                    <a:srgbClr val="000000"/>
                  </a:outerShdw>
                </a:effectLst>
              </a:rPr>
              <a:t>  Dimension 69 x 30 x 24 cm</a:t>
            </a:r>
          </a:p>
          <a:p>
            <a:pPr marL="342900" indent="-342900">
              <a:spcBef>
                <a:spcPct val="20000"/>
              </a:spcBef>
              <a:buClr>
                <a:schemeClr val="hlink"/>
              </a:buClr>
              <a:buSzPct val="80000"/>
              <a:buFont typeface="Wingdings" pitchFamily="2" charset="2"/>
              <a:buChar char="Ø"/>
              <a:defRPr/>
            </a:pPr>
            <a:r>
              <a:rPr lang="fr-FR" sz="2400" dirty="0">
                <a:solidFill>
                  <a:srgbClr val="FFFF00"/>
                </a:solidFill>
                <a:effectLst>
                  <a:outerShdw blurRad="38100" dist="38100" dir="2700000" algn="tl">
                    <a:srgbClr val="000000"/>
                  </a:outerShdw>
                </a:effectLst>
              </a:rPr>
              <a:t>   Puissance 200  watt</a:t>
            </a:r>
          </a:p>
          <a:p>
            <a:pPr marL="342900" indent="-342900">
              <a:spcBef>
                <a:spcPct val="20000"/>
              </a:spcBef>
              <a:buClr>
                <a:schemeClr val="hlink"/>
              </a:buClr>
              <a:buSzPct val="80000"/>
              <a:buFont typeface="Wingdings" pitchFamily="2" charset="2"/>
              <a:buChar char="Ø"/>
              <a:defRPr/>
            </a:pPr>
            <a:r>
              <a:rPr lang="fr-FR" sz="2400" dirty="0">
                <a:solidFill>
                  <a:srgbClr val="FFFF00"/>
                </a:solidFill>
                <a:effectLst>
                  <a:outerShdw blurRad="38100" dist="38100" dir="2700000" algn="tl">
                    <a:srgbClr val="000000"/>
                  </a:outerShdw>
                </a:effectLst>
              </a:rPr>
              <a:t>   Rendement 75%</a:t>
            </a:r>
          </a:p>
          <a:p>
            <a:pPr marL="342900" indent="-342900">
              <a:spcBef>
                <a:spcPct val="20000"/>
              </a:spcBef>
              <a:buClr>
                <a:schemeClr val="hlink"/>
              </a:buClr>
              <a:buSzPct val="80000"/>
              <a:buFont typeface="Wingdings" pitchFamily="2" charset="2"/>
              <a:buChar char="Ø"/>
              <a:defRPr/>
            </a:pPr>
            <a:r>
              <a:rPr lang="fr-FR" sz="2400" dirty="0">
                <a:solidFill>
                  <a:srgbClr val="FFFF00"/>
                </a:solidFill>
                <a:effectLst>
                  <a:outerShdw blurRad="38100" dist="38100" dir="2700000" algn="tl">
                    <a:srgbClr val="000000"/>
                  </a:outerShdw>
                </a:effectLst>
              </a:rPr>
              <a:t>   Mode production: identique à celui du chauffe-eau</a:t>
            </a:r>
          </a:p>
          <a:p>
            <a:pPr marL="342900" indent="-342900">
              <a:spcBef>
                <a:spcPct val="20000"/>
              </a:spcBef>
              <a:buClr>
                <a:schemeClr val="hlink"/>
              </a:buClr>
              <a:buSzPct val="80000"/>
              <a:buFont typeface="Wingdings" pitchFamily="2" charset="2"/>
              <a:buChar char="Ø"/>
              <a:defRPr/>
            </a:pPr>
            <a:r>
              <a:rPr lang="fr-FR" sz="2400" dirty="0">
                <a:solidFill>
                  <a:srgbClr val="FFFF00"/>
                </a:solidFill>
                <a:effectLst>
                  <a:outerShdw blurRad="38100" dist="38100" dir="2700000" algn="tl">
                    <a:srgbClr val="000000"/>
                  </a:outerShdw>
                </a:effectLst>
              </a:rPr>
              <a:t>  Le rendement moyen des chauffe- bains est plus élevé que               celui des chauffe-eau.</a:t>
            </a:r>
          </a:p>
          <a:p>
            <a:pPr marL="342900" indent="-342900">
              <a:spcBef>
                <a:spcPct val="20000"/>
              </a:spcBef>
              <a:buClr>
                <a:schemeClr val="hlink"/>
              </a:buClr>
              <a:buSzPct val="80000"/>
              <a:buFont typeface="Wingdings" pitchFamily="2" charset="2"/>
              <a:buChar char="Ø"/>
              <a:defRPr/>
            </a:pPr>
            <a:r>
              <a:rPr lang="fr-FR" sz="2400" dirty="0">
                <a:solidFill>
                  <a:srgbClr val="FFFF00"/>
                </a:solidFill>
                <a:effectLst>
                  <a:outerShdw blurRad="38100" dist="38100" dir="2700000" algn="tl">
                    <a:srgbClr val="000000"/>
                  </a:outerShdw>
                </a:effectLst>
              </a:rPr>
              <a:t>   Ils sont prévus pour être raccordés à une cheminée ou à l’air   libre.</a:t>
            </a:r>
          </a:p>
          <a:p>
            <a:pPr marL="342900" indent="-342900">
              <a:spcBef>
                <a:spcPct val="20000"/>
              </a:spcBef>
              <a:buClr>
                <a:schemeClr val="hlink"/>
              </a:buClr>
              <a:buSzPct val="80000"/>
              <a:buFont typeface="Wingdings" pitchFamily="2" charset="2"/>
              <a:buChar char="Ø"/>
              <a:defRPr/>
            </a:pPr>
            <a:r>
              <a:rPr lang="fr-FR" sz="2400" dirty="0">
                <a:solidFill>
                  <a:srgbClr val="FFFF00"/>
                </a:solidFill>
                <a:effectLst>
                  <a:outerShdw blurRad="38100" dist="38100" dir="2700000" algn="tl">
                    <a:srgbClr val="000000"/>
                  </a:outerShdw>
                </a:effectLst>
              </a:rPr>
              <a:t>  Il convient pour l’alimentation d’une baignoire, douche.</a:t>
            </a:r>
          </a:p>
          <a:p>
            <a:pPr marL="342900" indent="-342900">
              <a:spcBef>
                <a:spcPct val="20000"/>
              </a:spcBef>
              <a:buClr>
                <a:schemeClr val="hlink"/>
              </a:buClr>
              <a:buSzPct val="80000"/>
              <a:buFont typeface="Wingdings" pitchFamily="2" charset="2"/>
              <a:buNone/>
              <a:defRPr/>
            </a:pPr>
            <a:endParaRPr lang="fr-FR" sz="2400" dirty="0">
              <a:solidFill>
                <a:srgbClr val="FFFF00"/>
              </a:solidFill>
              <a:effectLst>
                <a:outerShdw blurRad="38100" dist="38100" dir="2700000" algn="tl">
                  <a:srgbClr val="000000"/>
                </a:outerShdw>
              </a:effectLst>
            </a:endParaRPr>
          </a:p>
        </p:txBody>
      </p:sp>
      <p:pic>
        <p:nvPicPr>
          <p:cNvPr id="13" name="Picture 3" descr="DSCF0007"/>
          <p:cNvPicPr>
            <a:picLocks noChangeAspect="1" noChangeArrowheads="1"/>
          </p:cNvPicPr>
          <p:nvPr/>
        </p:nvPicPr>
        <p:blipFill>
          <a:blip r:embed="rId3" cstate="print"/>
          <a:srcRect/>
          <a:stretch>
            <a:fillRect/>
          </a:stretch>
        </p:blipFill>
        <p:spPr bwMode="auto">
          <a:xfrm>
            <a:off x="5753100" y="286596"/>
            <a:ext cx="3033742" cy="2434379"/>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0"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5" name="Rectangle 3"/>
          <p:cNvSpPr txBox="1">
            <a:spLocks noChangeArrowheads="1"/>
          </p:cNvSpPr>
          <p:nvPr/>
        </p:nvSpPr>
        <p:spPr>
          <a:xfrm>
            <a:off x="395288" y="1268413"/>
            <a:ext cx="8229600" cy="3744912"/>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endParaRPr kumimoji="0" lang="fr-FR" sz="2400" b="0" i="0" u="none" strike="noStrike" kern="1200" cap="none" spc="0" normalizeH="0" baseline="0" noProof="0" dirty="0">
              <a:ln>
                <a:noFill/>
              </a:ln>
              <a:solidFill>
                <a:srgbClr val="FFFF00"/>
              </a:solidFill>
              <a:effectLst/>
              <a:uLnTx/>
              <a:uFillTx/>
              <a:latin typeface="Book Antiqua" pitchFamily="18" charset="0"/>
            </a:endParaRPr>
          </a:p>
        </p:txBody>
      </p:sp>
      <p:sp>
        <p:nvSpPr>
          <p:cNvPr id="11" name="Rectangle 3"/>
          <p:cNvSpPr>
            <a:spLocks noChangeArrowheads="1"/>
          </p:cNvSpPr>
          <p:nvPr/>
        </p:nvSpPr>
        <p:spPr bwMode="auto">
          <a:xfrm>
            <a:off x="395536" y="476672"/>
            <a:ext cx="8358246" cy="5386090"/>
          </a:xfrm>
          <a:prstGeom prst="rect">
            <a:avLst/>
          </a:prstGeom>
          <a:noFill/>
          <a:ln w="9525">
            <a:noFill/>
            <a:miter lim="800000"/>
            <a:headEnd/>
            <a:tailEnd/>
          </a:ln>
          <a:effectLst/>
        </p:spPr>
        <p:txBody>
          <a:bodyPr wrap="square">
            <a:spAutoFit/>
          </a:bodyPr>
          <a:lstStyle/>
          <a:p>
            <a:r>
              <a:rPr lang="fr-FR" sz="2800" b="1" i="1" dirty="0">
                <a:solidFill>
                  <a:srgbClr val="ED07C1"/>
                </a:solidFill>
              </a:rPr>
              <a:t>Chaudière de chauffage central</a:t>
            </a:r>
          </a:p>
          <a:p>
            <a:endParaRPr lang="fr-FR" sz="2400" dirty="0">
              <a:solidFill>
                <a:srgbClr val="FFFF00"/>
              </a:solidFill>
            </a:endParaRPr>
          </a:p>
          <a:p>
            <a:r>
              <a:rPr lang="fr-FR" sz="2400" dirty="0">
                <a:solidFill>
                  <a:srgbClr val="FFFF00"/>
                </a:solidFill>
              </a:rPr>
              <a:t>Le principe de la production est  : utilisation d’un foyer commun par souci d’économie.</a:t>
            </a:r>
          </a:p>
          <a:p>
            <a:r>
              <a:rPr lang="fr-FR" sz="2400" dirty="0">
                <a:solidFill>
                  <a:srgbClr val="FFFF00"/>
                </a:solidFill>
              </a:rPr>
              <a:t>La production se fait par réchauffage indirect, au moyen d’un ballon réchauffeur.</a:t>
            </a:r>
          </a:p>
          <a:p>
            <a:endParaRPr lang="fr-FR" sz="2400" dirty="0">
              <a:solidFill>
                <a:srgbClr val="FFFF00"/>
              </a:solidFill>
            </a:endParaRPr>
          </a:p>
          <a:p>
            <a:r>
              <a:rPr lang="fr-FR" sz="2400" dirty="0">
                <a:solidFill>
                  <a:srgbClr val="FFFF00"/>
                </a:solidFill>
              </a:rPr>
              <a:t>Le Ballon réchauffeur</a:t>
            </a:r>
          </a:p>
          <a:p>
            <a:r>
              <a:rPr lang="fr-FR" sz="2400" dirty="0">
                <a:solidFill>
                  <a:srgbClr val="FFFF00"/>
                </a:solidFill>
              </a:rPr>
              <a:t> Cet appareil est constitué par une double enveloppe </a:t>
            </a:r>
          </a:p>
          <a:p>
            <a:r>
              <a:rPr lang="fr-FR" sz="2400" dirty="0">
                <a:solidFill>
                  <a:srgbClr val="FFFF00"/>
                </a:solidFill>
              </a:rPr>
              <a:t> à l’intérieur de laquelle se trouve deux circuits</a:t>
            </a:r>
          </a:p>
          <a:p>
            <a:r>
              <a:rPr lang="fr-FR" sz="2400" dirty="0">
                <a:solidFill>
                  <a:srgbClr val="FFFF00"/>
                </a:solidFill>
              </a:rPr>
              <a:t> complètement indépendants: </a:t>
            </a:r>
          </a:p>
          <a:p>
            <a:r>
              <a:rPr lang="fr-FR" sz="2400" dirty="0">
                <a:solidFill>
                  <a:srgbClr val="FFFF00"/>
                </a:solidFill>
              </a:rPr>
              <a:t> Circuit primaire de chauffe relié au bouilleur</a:t>
            </a:r>
          </a:p>
          <a:p>
            <a:r>
              <a:rPr lang="fr-FR" sz="2400" dirty="0">
                <a:solidFill>
                  <a:srgbClr val="FFFF00"/>
                </a:solidFill>
              </a:rPr>
              <a:t> Circuit secondaire alimentant le réseau de distribution.</a:t>
            </a:r>
          </a:p>
          <a:p>
            <a:endParaRPr lang="fr-FR" sz="2400" dirty="0">
              <a:solidFill>
                <a:srgbClr val="FFFF00"/>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4" name="Rectangle 2"/>
          <p:cNvSpPr txBox="1">
            <a:spLocks noChangeArrowheads="1"/>
          </p:cNvSpPr>
          <p:nvPr/>
        </p:nvSpPr>
        <p:spPr>
          <a:xfrm>
            <a:off x="323528" y="764704"/>
            <a:ext cx="7418388" cy="5191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mj-lt"/>
              <a:ea typeface="+mj-ea"/>
              <a:cs typeface="+mj-cs"/>
            </a:endParaRPr>
          </a:p>
        </p:txBody>
      </p:sp>
      <p:sp>
        <p:nvSpPr>
          <p:cNvPr id="15" name="Rectangle 3"/>
          <p:cNvSpPr txBox="1">
            <a:spLocks noChangeArrowheads="1"/>
          </p:cNvSpPr>
          <p:nvPr/>
        </p:nvSpPr>
        <p:spPr>
          <a:xfrm>
            <a:off x="395288" y="1268413"/>
            <a:ext cx="8229600" cy="3744912"/>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endParaRPr kumimoji="0" lang="fr-FR" sz="2400" b="0" i="0" u="none" strike="noStrike" kern="1200" cap="none" spc="0" normalizeH="0" baseline="0" noProof="0" dirty="0">
              <a:ln>
                <a:noFill/>
              </a:ln>
              <a:solidFill>
                <a:srgbClr val="FFFF00"/>
              </a:solidFill>
              <a:effectLst/>
              <a:uLnTx/>
              <a:uFillTx/>
              <a:latin typeface="Book Antiqua" pitchFamily="18" charset="0"/>
            </a:endParaRPr>
          </a:p>
        </p:txBody>
      </p:sp>
      <p:pic>
        <p:nvPicPr>
          <p:cNvPr id="11" name="Picture 4" descr="4 014"/>
          <p:cNvPicPr>
            <a:picLocks noChangeAspect="1" noChangeArrowheads="1"/>
          </p:cNvPicPr>
          <p:nvPr/>
        </p:nvPicPr>
        <p:blipFill>
          <a:blip r:embed="rId3" cstate="print"/>
          <a:srcRect/>
          <a:stretch>
            <a:fillRect/>
          </a:stretch>
        </p:blipFill>
        <p:spPr bwMode="auto">
          <a:xfrm>
            <a:off x="1115616" y="836712"/>
            <a:ext cx="6552207" cy="5024949"/>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15">
                                            <p:txEl>
                                              <p:pRg st="0" end="0"/>
                                            </p:txEl>
                                          </p:spTgt>
                                        </p:tgtEl>
                                        <p:attrNameLst>
                                          <p:attrName>style.visibility</p:attrName>
                                        </p:attrNameLst>
                                      </p:cBhvr>
                                      <p:to>
                                        <p:strVal val="visible"/>
                                      </p:to>
                                    </p:set>
                                    <p:anim calcmode="lin" valueType="num">
                                      <p:cBhvr additive="base">
                                        <p:cTn id="1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4" name="Rectangle 2"/>
          <p:cNvSpPr txBox="1">
            <a:spLocks noChangeArrowheads="1"/>
          </p:cNvSpPr>
          <p:nvPr/>
        </p:nvSpPr>
        <p:spPr>
          <a:xfrm>
            <a:off x="323528" y="764704"/>
            <a:ext cx="7418388" cy="5191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mj-lt"/>
              <a:ea typeface="+mj-ea"/>
              <a:cs typeface="+mj-cs"/>
            </a:endParaRPr>
          </a:p>
        </p:txBody>
      </p:sp>
      <p:sp>
        <p:nvSpPr>
          <p:cNvPr id="15" name="Rectangle 3"/>
          <p:cNvSpPr txBox="1">
            <a:spLocks noChangeArrowheads="1"/>
          </p:cNvSpPr>
          <p:nvPr/>
        </p:nvSpPr>
        <p:spPr>
          <a:xfrm>
            <a:off x="395288" y="1268413"/>
            <a:ext cx="8229600" cy="3744912"/>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endParaRPr kumimoji="0" lang="fr-FR" sz="2400" b="0" i="0" u="none" strike="noStrike" kern="1200" cap="none" spc="0" normalizeH="0" baseline="0" noProof="0" dirty="0">
              <a:ln>
                <a:noFill/>
              </a:ln>
              <a:solidFill>
                <a:srgbClr val="FFFF00"/>
              </a:solidFill>
              <a:effectLst/>
              <a:uLnTx/>
              <a:uFillTx/>
              <a:latin typeface="Book Antiqua" pitchFamily="18" charset="0"/>
            </a:endParaRPr>
          </a:p>
        </p:txBody>
      </p:sp>
      <p:sp>
        <p:nvSpPr>
          <p:cNvPr id="11" name="Rectangle 2"/>
          <p:cNvSpPr>
            <a:spLocks noChangeArrowheads="1"/>
          </p:cNvSpPr>
          <p:nvPr/>
        </p:nvSpPr>
        <p:spPr bwMode="auto">
          <a:xfrm>
            <a:off x="1043608" y="476672"/>
            <a:ext cx="3960961" cy="523220"/>
          </a:xfrm>
          <a:prstGeom prst="rect">
            <a:avLst/>
          </a:prstGeom>
          <a:noFill/>
          <a:ln w="9525">
            <a:noFill/>
            <a:miter lim="800000"/>
            <a:headEnd/>
            <a:tailEnd/>
          </a:ln>
          <a:effectLst/>
        </p:spPr>
        <p:txBody>
          <a:bodyPr wrap="square">
            <a:spAutoFit/>
          </a:bodyPr>
          <a:lstStyle/>
          <a:p>
            <a:r>
              <a:rPr lang="fr-FR" sz="2800" b="1" i="1" dirty="0">
                <a:solidFill>
                  <a:srgbClr val="ED07C1"/>
                </a:solidFill>
              </a:rPr>
              <a:t>Le chauffe-eau solaire</a:t>
            </a:r>
          </a:p>
        </p:txBody>
      </p:sp>
      <p:pic>
        <p:nvPicPr>
          <p:cNvPr id="12" name="Picture 3" descr="capteurplan"/>
          <p:cNvPicPr>
            <a:picLocks noChangeAspect="1" noChangeArrowheads="1"/>
          </p:cNvPicPr>
          <p:nvPr/>
        </p:nvPicPr>
        <p:blipFill>
          <a:blip r:embed="rId3" cstate="print"/>
          <a:srcRect/>
          <a:stretch>
            <a:fillRect/>
          </a:stretch>
        </p:blipFill>
        <p:spPr bwMode="auto">
          <a:xfrm>
            <a:off x="1619672" y="1268760"/>
            <a:ext cx="4824065" cy="4352033"/>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15">
                                            <p:txEl>
                                              <p:pRg st="0" end="0"/>
                                            </p:txEl>
                                          </p:spTgt>
                                        </p:tgtEl>
                                        <p:attrNameLst>
                                          <p:attrName>style.visibility</p:attrName>
                                        </p:attrNameLst>
                                      </p:cBhvr>
                                      <p:to>
                                        <p:strVal val="visible"/>
                                      </p:to>
                                    </p:set>
                                    <p:anim calcmode="lin" valueType="num">
                                      <p:cBhvr additive="base">
                                        <p:cTn id="1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457200" y="1600200"/>
            <a:ext cx="8229600" cy="4525963"/>
          </a:xfrm>
          <a:prstGeom prst="rect">
            <a:avLst/>
          </a:prstGeom>
          <a:ln w="28575">
            <a:solidFill>
              <a:srgbClr val="FFFF00"/>
            </a:solidFill>
          </a:ln>
        </p:spPr>
        <p:txBody>
          <a:bodyPr vert="horz">
            <a:noAutofit/>
          </a:bodyPr>
          <a:lstStyle/>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fr-FR" sz="2800" b="0" i="0" u="none" strike="noStrike" kern="1200" cap="none" spc="100" normalizeH="0" baseline="0" noProof="0" dirty="0">
                <a:ln>
                  <a:noFill/>
                </a:ln>
                <a:solidFill>
                  <a:schemeClr val="bg1"/>
                </a:solidFill>
                <a:effectLst/>
                <a:uLnTx/>
                <a:uFillTx/>
                <a:latin typeface="Book Antiqua" pitchFamily="18" charset="0"/>
              </a:rPr>
              <a:t>:</a:t>
            </a:r>
            <a:endParaRPr kumimoji="0" lang="fr-FR" sz="2200" b="0" i="0" u="none" strike="noStrike" kern="1200" cap="none" spc="100" normalizeH="0" baseline="0" noProof="0" dirty="0">
              <a:ln>
                <a:noFill/>
              </a:ln>
              <a:solidFill>
                <a:schemeClr val="bg1"/>
              </a:solidFill>
              <a:effectLst/>
              <a:uLnTx/>
              <a:uFillTx/>
              <a:latin typeface="Book Antiqua" pitchFamily="18" charset="0"/>
            </a:endParaRPr>
          </a:p>
          <a:p>
            <a:pPr marL="0" marR="0" lvl="0" indent="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fr-FR" sz="2200" b="0" i="0" u="none" strike="noStrike" kern="1200" cap="none" spc="100" normalizeH="0" baseline="0" noProof="0" dirty="0">
                <a:ln>
                  <a:noFill/>
                </a:ln>
                <a:solidFill>
                  <a:schemeClr val="bg1"/>
                </a:solidFill>
                <a:effectLst/>
                <a:uLnTx/>
                <a:uFillTx/>
                <a:latin typeface="Book Antiqua" pitchFamily="18" charset="0"/>
              </a:rPr>
              <a:t>	La </a:t>
            </a:r>
            <a:r>
              <a:rPr kumimoji="0" lang="fr-FR" sz="2200" b="1" i="0" u="none" strike="noStrike" kern="1200" cap="none" spc="100" normalizeH="0" baseline="0" noProof="0" dirty="0">
                <a:ln>
                  <a:noFill/>
                </a:ln>
                <a:solidFill>
                  <a:schemeClr val="bg1"/>
                </a:solidFill>
                <a:effectLst/>
                <a:uLnTx/>
                <a:uFillTx/>
                <a:latin typeface="Book Antiqua" pitchFamily="18" charset="0"/>
              </a:rPr>
              <a:t>plomberie</a:t>
            </a:r>
            <a:r>
              <a:rPr kumimoji="0" lang="fr-FR" sz="2200" b="0" i="0" u="none" strike="noStrike" kern="1200" cap="none" spc="100" normalizeH="0" baseline="0" noProof="0" dirty="0">
                <a:ln>
                  <a:noFill/>
                </a:ln>
                <a:solidFill>
                  <a:schemeClr val="bg1"/>
                </a:solidFill>
                <a:effectLst/>
                <a:uLnTx/>
                <a:uFillTx/>
                <a:latin typeface="Book Antiqua" pitchFamily="18" charset="0"/>
              </a:rPr>
              <a:t> désigne, l'ensemble des techniques utilisées, pour faire circuler des fluides (</a:t>
            </a:r>
            <a:r>
              <a:rPr kumimoji="0" lang="fr-FR" sz="2200" b="0" i="0" u="none" strike="noStrike" kern="1200" cap="none" spc="100" normalizeH="0" baseline="0" noProof="0" dirty="0">
                <a:ln>
                  <a:noFill/>
                </a:ln>
                <a:solidFill>
                  <a:srgbClr val="FF0000"/>
                </a:solidFill>
                <a:effectLst/>
                <a:uLnTx/>
                <a:uFillTx/>
                <a:latin typeface="Book Antiqua" pitchFamily="18" charset="0"/>
                <a:hlinkClick r:id="rId2" tooltip="Liquide"/>
              </a:rPr>
              <a:t>liquide</a:t>
            </a:r>
            <a:r>
              <a:rPr kumimoji="0" lang="fr-FR" sz="2200" b="0" i="0" u="none" strike="noStrike" kern="1200" cap="none" spc="100" normalizeH="0" baseline="0" noProof="0" dirty="0">
                <a:ln>
                  <a:noFill/>
                </a:ln>
                <a:solidFill>
                  <a:schemeClr val="bg1"/>
                </a:solidFill>
                <a:effectLst/>
                <a:uLnTx/>
                <a:uFillTx/>
                <a:latin typeface="Book Antiqua" pitchFamily="18" charset="0"/>
              </a:rPr>
              <a:t> ou </a:t>
            </a:r>
            <a:r>
              <a:rPr kumimoji="0" lang="fr-FR" sz="2200" b="0" i="0" u="none" strike="noStrike" kern="1200" cap="none" spc="100" normalizeH="0" baseline="0" noProof="0" dirty="0">
                <a:ln>
                  <a:noFill/>
                </a:ln>
                <a:solidFill>
                  <a:srgbClr val="FF0000"/>
                </a:solidFill>
                <a:effectLst/>
                <a:uLnTx/>
                <a:uFillTx/>
                <a:latin typeface="Book Antiqua" pitchFamily="18" charset="0"/>
                <a:hlinkClick r:id="rId3" tooltip="Gaz"/>
              </a:rPr>
              <a:t>gaz</a:t>
            </a:r>
            <a:r>
              <a:rPr kumimoji="0" lang="fr-FR" sz="2200" b="0" i="0" u="none" strike="noStrike" kern="1200" cap="none" spc="100" normalizeH="0" baseline="0" noProof="0" dirty="0">
                <a:ln>
                  <a:noFill/>
                </a:ln>
                <a:solidFill>
                  <a:schemeClr val="bg1"/>
                </a:solidFill>
                <a:effectLst/>
                <a:uLnTx/>
                <a:uFillTx/>
                <a:latin typeface="Book Antiqua" pitchFamily="18" charset="0"/>
              </a:rPr>
              <a:t>) à l'aide de </a:t>
            </a:r>
            <a:r>
              <a:rPr kumimoji="0" lang="fr-FR" sz="2200" b="0" i="0" u="none" strike="noStrike" kern="1200" cap="none" spc="100" normalizeH="0" baseline="0" noProof="0" dirty="0">
                <a:ln>
                  <a:noFill/>
                </a:ln>
                <a:solidFill>
                  <a:schemeClr val="accent4">
                    <a:lumMod val="40000"/>
                    <a:lumOff val="60000"/>
                  </a:schemeClr>
                </a:solidFill>
                <a:effectLst/>
                <a:uLnTx/>
                <a:uFillTx/>
                <a:latin typeface="Book Antiqua" pitchFamily="18" charset="0"/>
                <a:hlinkClick r:id="rId4" tooltip="Tuyau"/>
              </a:rPr>
              <a:t>tuyaux</a:t>
            </a:r>
            <a:r>
              <a:rPr kumimoji="0" lang="fr-FR" sz="2200" b="0" i="0" u="none" strike="noStrike" kern="1200" cap="none" spc="100" normalizeH="0" baseline="0" noProof="0" dirty="0">
                <a:ln>
                  <a:noFill/>
                </a:ln>
                <a:solidFill>
                  <a:schemeClr val="accent4">
                    <a:lumMod val="40000"/>
                    <a:lumOff val="60000"/>
                  </a:schemeClr>
                </a:solidFill>
                <a:effectLst/>
                <a:uLnTx/>
                <a:uFillTx/>
                <a:latin typeface="Book Antiqua" pitchFamily="18" charset="0"/>
              </a:rPr>
              <a:t>, </a:t>
            </a:r>
            <a:r>
              <a:rPr kumimoji="0" lang="fr-FR" sz="2200" b="0" i="0" u="none" strike="noStrike" kern="1200" cap="none" spc="100" normalizeH="0" baseline="0" noProof="0" dirty="0">
                <a:ln>
                  <a:noFill/>
                </a:ln>
                <a:solidFill>
                  <a:schemeClr val="accent4">
                    <a:lumMod val="40000"/>
                    <a:lumOff val="60000"/>
                  </a:schemeClr>
                </a:solidFill>
                <a:effectLst/>
                <a:uLnTx/>
                <a:uFillTx/>
                <a:latin typeface="Book Antiqua" pitchFamily="18" charset="0"/>
                <a:hlinkClick r:id="rId5" tooltip="Tube"/>
              </a:rPr>
              <a:t>tubes</a:t>
            </a:r>
            <a:r>
              <a:rPr kumimoji="0" lang="fr-FR" sz="2200" b="0" i="0" u="none" strike="noStrike" kern="1200" cap="none" spc="100" normalizeH="0" baseline="0" noProof="0" dirty="0">
                <a:ln>
                  <a:noFill/>
                </a:ln>
                <a:solidFill>
                  <a:schemeClr val="accent4">
                    <a:lumMod val="40000"/>
                    <a:lumOff val="60000"/>
                  </a:schemeClr>
                </a:solidFill>
                <a:effectLst/>
                <a:uLnTx/>
                <a:uFillTx/>
                <a:latin typeface="Book Antiqua" pitchFamily="18" charset="0"/>
              </a:rPr>
              <a:t>, </a:t>
            </a:r>
            <a:r>
              <a:rPr kumimoji="0" lang="fr-FR" sz="2200" b="0" i="0" u="none" strike="noStrike" kern="1200" cap="none" spc="100" normalizeH="0" baseline="0" noProof="0" dirty="0">
                <a:ln>
                  <a:noFill/>
                </a:ln>
                <a:solidFill>
                  <a:schemeClr val="accent4">
                    <a:lumMod val="40000"/>
                    <a:lumOff val="60000"/>
                  </a:schemeClr>
                </a:solidFill>
                <a:effectLst/>
                <a:uLnTx/>
                <a:uFillTx/>
                <a:latin typeface="Book Antiqua" pitchFamily="18" charset="0"/>
                <a:hlinkClick r:id="rId6" tooltip="Vanne"/>
              </a:rPr>
              <a:t>vannes</a:t>
            </a:r>
            <a:r>
              <a:rPr kumimoji="0" lang="fr-FR" sz="2200" b="0" i="0" u="none" strike="noStrike" kern="1200" cap="none" spc="100" normalizeH="0" baseline="0" noProof="0" dirty="0">
                <a:ln>
                  <a:noFill/>
                </a:ln>
                <a:solidFill>
                  <a:schemeClr val="accent4">
                    <a:lumMod val="40000"/>
                    <a:lumOff val="60000"/>
                  </a:schemeClr>
                </a:solidFill>
                <a:effectLst/>
                <a:uLnTx/>
                <a:uFillTx/>
                <a:latin typeface="Book Antiqua" pitchFamily="18" charset="0"/>
              </a:rPr>
              <a:t>, </a:t>
            </a:r>
            <a:r>
              <a:rPr kumimoji="0" lang="fr-FR" sz="2200" b="0" i="0" u="none" strike="noStrike" kern="1200" cap="none" spc="100" normalizeH="0" baseline="0" noProof="0" dirty="0">
                <a:ln>
                  <a:noFill/>
                </a:ln>
                <a:solidFill>
                  <a:schemeClr val="accent4">
                    <a:lumMod val="40000"/>
                    <a:lumOff val="60000"/>
                  </a:schemeClr>
                </a:solidFill>
                <a:effectLst/>
                <a:uLnTx/>
                <a:uFillTx/>
                <a:latin typeface="Book Antiqua" pitchFamily="18" charset="0"/>
                <a:hlinkClick r:id="rId7" tooltip="Robinet"/>
              </a:rPr>
              <a:t>robinets</a:t>
            </a:r>
            <a:r>
              <a:rPr kumimoji="0" lang="fr-FR" sz="2200" b="0" i="0" u="none" strike="noStrike" kern="1200" cap="none" spc="100" normalizeH="0" baseline="0" noProof="0" dirty="0">
                <a:ln>
                  <a:noFill/>
                </a:ln>
                <a:solidFill>
                  <a:schemeClr val="accent4">
                    <a:lumMod val="40000"/>
                    <a:lumOff val="60000"/>
                  </a:schemeClr>
                </a:solidFill>
                <a:effectLst/>
                <a:uLnTx/>
                <a:uFillTx/>
                <a:latin typeface="Book Antiqua" pitchFamily="18" charset="0"/>
              </a:rPr>
              <a:t>, </a:t>
            </a:r>
            <a:r>
              <a:rPr kumimoji="0" lang="fr-FR" sz="2200" b="0" i="0" u="none" strike="noStrike" kern="1200" cap="none" spc="100" normalizeH="0" baseline="0" noProof="0" dirty="0">
                <a:ln>
                  <a:noFill/>
                </a:ln>
                <a:solidFill>
                  <a:schemeClr val="bg1"/>
                </a:solidFill>
                <a:effectLst/>
                <a:uLnTx/>
                <a:uFillTx/>
                <a:latin typeface="Book Antiqua" pitchFamily="18" charset="0"/>
              </a:rPr>
              <a:t>pompes et matériaux aux différents points d'usage d'une installation. Le mot a pour origine le terme </a:t>
            </a:r>
            <a:r>
              <a:rPr kumimoji="0" lang="fr-FR" sz="2200" b="0" i="0" u="none" strike="noStrike" kern="1200" cap="none" spc="100" normalizeH="0" baseline="0" noProof="0" dirty="0">
                <a:ln>
                  <a:noFill/>
                </a:ln>
                <a:solidFill>
                  <a:srgbClr val="FF0000"/>
                </a:solidFill>
                <a:effectLst/>
                <a:uLnTx/>
                <a:uFillTx/>
                <a:latin typeface="Book Antiqua" pitchFamily="18" charset="0"/>
                <a:hlinkClick r:id="rId8" tooltip="Latin"/>
              </a:rPr>
              <a:t>latin</a:t>
            </a:r>
            <a:r>
              <a:rPr kumimoji="0" lang="fr-FR" sz="2200" b="0" i="0" u="none" strike="noStrike" kern="1200" cap="none" spc="100" normalizeH="0" baseline="0" noProof="0" dirty="0">
                <a:ln>
                  <a:noFill/>
                </a:ln>
                <a:solidFill>
                  <a:srgbClr val="FF0000"/>
                </a:solidFill>
                <a:effectLst/>
                <a:uLnTx/>
                <a:uFillTx/>
                <a:latin typeface="Book Antiqua" pitchFamily="18" charset="0"/>
              </a:rPr>
              <a:t> </a:t>
            </a:r>
            <a:r>
              <a:rPr kumimoji="0" lang="fr-FR" sz="2200" b="0" i="0" u="none" strike="noStrike" kern="1200" cap="none" spc="100" normalizeH="0" baseline="0" noProof="0" dirty="0">
                <a:ln>
                  <a:noFill/>
                </a:ln>
                <a:solidFill>
                  <a:schemeClr val="bg1"/>
                </a:solidFill>
                <a:effectLst/>
                <a:uLnTx/>
                <a:uFillTx/>
                <a:latin typeface="Book Antiqua" pitchFamily="18" charset="0"/>
              </a:rPr>
              <a:t>pour </a:t>
            </a:r>
            <a:r>
              <a:rPr kumimoji="0" lang="fr-FR" sz="2200" b="0" i="0" u="none" strike="noStrike" kern="1200" cap="none" spc="100" normalizeH="0" baseline="0" noProof="0" dirty="0">
                <a:ln>
                  <a:noFill/>
                </a:ln>
                <a:solidFill>
                  <a:srgbClr val="FF0000"/>
                </a:solidFill>
                <a:effectLst/>
                <a:uLnTx/>
                <a:uFillTx/>
                <a:latin typeface="Book Antiqua" pitchFamily="18" charset="0"/>
                <a:hlinkClick r:id="rId9" tooltip="Plomb"/>
              </a:rPr>
              <a:t>plomb</a:t>
            </a:r>
            <a:r>
              <a:rPr kumimoji="0" lang="fr-FR" sz="2200" b="0" i="0" u="none" strike="noStrike" kern="1200" cap="none" spc="100" normalizeH="0" baseline="0" noProof="0" dirty="0">
                <a:ln>
                  <a:noFill/>
                </a:ln>
                <a:solidFill>
                  <a:schemeClr val="bg1"/>
                </a:solidFill>
                <a:effectLst/>
                <a:uLnTx/>
                <a:uFillTx/>
                <a:latin typeface="Book Antiqua" pitchFamily="18" charset="0"/>
              </a:rPr>
              <a:t> (</a:t>
            </a:r>
            <a:r>
              <a:rPr kumimoji="0" lang="fr-FR" sz="2200" b="0" i="0" u="none" strike="noStrike" kern="1200" cap="none" spc="100" normalizeH="0" baseline="0" noProof="0" dirty="0" err="1">
                <a:ln>
                  <a:noFill/>
                </a:ln>
                <a:solidFill>
                  <a:schemeClr val="bg1"/>
                </a:solidFill>
                <a:effectLst/>
                <a:uLnTx/>
                <a:uFillTx/>
                <a:latin typeface="Book Antiqua" pitchFamily="18" charset="0"/>
              </a:rPr>
              <a:t>plumbum</a:t>
            </a:r>
            <a:r>
              <a:rPr kumimoji="0" lang="fr-FR" sz="2200" b="0" i="0" u="none" strike="noStrike" kern="1200" cap="none" spc="100" normalizeH="0" baseline="0" noProof="0" dirty="0">
                <a:ln>
                  <a:noFill/>
                </a:ln>
                <a:solidFill>
                  <a:schemeClr val="bg1"/>
                </a:solidFill>
                <a:effectLst/>
                <a:uLnTx/>
                <a:uFillTx/>
                <a:latin typeface="Book Antiqua" pitchFamily="18" charset="0"/>
              </a:rPr>
              <a:t>) et, provient de l'utilisation de ce métal malléable pour réaliser les installations au cours des Siècles précédents.</a:t>
            </a:r>
          </a:p>
          <a:p>
            <a:pPr marL="0" marR="0" lvl="0" indent="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fr-FR" sz="2200" b="0" i="0" u="none" strike="noStrike" kern="1200" cap="none" spc="100" normalizeH="0" baseline="0" noProof="0" dirty="0">
                <a:ln>
                  <a:noFill/>
                </a:ln>
                <a:solidFill>
                  <a:schemeClr val="bg1"/>
                </a:solidFill>
                <a:effectLst/>
                <a:uLnTx/>
                <a:uFillTx/>
                <a:latin typeface="Book Antiqua" pitchFamily="18" charset="0"/>
              </a:rPr>
              <a:t>		Ces techniques se sont améliorées au fil du temps suite à l'évolution des connaissances scientifiques et de leur mise en application. Comme le démontre l'histoire de la plomberie, les premiers principes scientifiques soit les</a:t>
            </a:r>
            <a:r>
              <a:rPr kumimoji="0" lang="fr-FR" sz="2200" b="0" i="0" u="none" strike="noStrike" kern="1200" cap="none" spc="100" normalizeH="0" baseline="0" noProof="0" dirty="0">
                <a:ln>
                  <a:noFill/>
                </a:ln>
                <a:solidFill>
                  <a:srgbClr val="FF0000"/>
                </a:solidFill>
                <a:effectLst/>
                <a:uLnTx/>
                <a:uFillTx/>
                <a:latin typeface="Book Antiqua" pitchFamily="18" charset="0"/>
              </a:rPr>
              <a:t> </a:t>
            </a:r>
            <a:r>
              <a:rPr kumimoji="0" lang="fr-FR" sz="2200" b="0" i="0" u="none" strike="noStrike" kern="1200" cap="none" spc="100" normalizeH="0" baseline="0" noProof="0" dirty="0">
                <a:ln>
                  <a:noFill/>
                </a:ln>
                <a:solidFill>
                  <a:srgbClr val="FF0000"/>
                </a:solidFill>
                <a:effectLst/>
                <a:uLnTx/>
                <a:uFillTx/>
                <a:latin typeface="Book Antiqua" pitchFamily="18" charset="0"/>
                <a:hlinkClick r:id="rId10" tooltip="Pompes"/>
              </a:rPr>
              <a:t>pompes</a:t>
            </a:r>
            <a:r>
              <a:rPr kumimoji="0" lang="fr-FR" sz="2200" b="0" i="0" u="none" strike="noStrike" kern="1200" cap="none" spc="100" normalizeH="0" baseline="0" noProof="0" dirty="0">
                <a:ln>
                  <a:noFill/>
                </a:ln>
                <a:solidFill>
                  <a:srgbClr val="FF0000"/>
                </a:solidFill>
                <a:effectLst/>
                <a:uLnTx/>
                <a:uFillTx/>
                <a:latin typeface="Book Antiqua" pitchFamily="18" charset="0"/>
              </a:rPr>
              <a:t> </a:t>
            </a:r>
            <a:r>
              <a:rPr kumimoji="0" lang="fr-FR" sz="2200" b="0" i="0" u="none" strike="noStrike" kern="1200" cap="none" spc="100" normalizeH="0" baseline="0" noProof="0" dirty="0">
                <a:ln>
                  <a:noFill/>
                </a:ln>
                <a:solidFill>
                  <a:schemeClr val="bg1"/>
                </a:solidFill>
                <a:effectLst/>
                <a:uLnTx/>
                <a:uFillTx/>
                <a:latin typeface="Book Antiqua" pitchFamily="18" charset="0"/>
              </a:rPr>
              <a:t>et la </a:t>
            </a:r>
            <a:r>
              <a:rPr kumimoji="0" lang="fr-FR" sz="2200" b="0" i="0" u="none" strike="noStrike" kern="1200" cap="none" spc="100" normalizeH="0" baseline="0" noProof="0" dirty="0">
                <a:ln>
                  <a:noFill/>
                </a:ln>
                <a:solidFill>
                  <a:srgbClr val="FF0000"/>
                </a:solidFill>
                <a:effectLst/>
                <a:uLnTx/>
                <a:uFillTx/>
                <a:latin typeface="Book Antiqua" pitchFamily="18" charset="0"/>
                <a:hlinkClick r:id="rId11" tooltip="Gravité"/>
              </a:rPr>
              <a:t>gravité</a:t>
            </a:r>
            <a:r>
              <a:rPr kumimoji="0" lang="fr-FR" sz="2200" b="0" i="0" u="none" strike="noStrike" kern="1200" cap="none" spc="100" normalizeH="0" baseline="0" noProof="0" dirty="0">
                <a:ln>
                  <a:noFill/>
                </a:ln>
                <a:solidFill>
                  <a:schemeClr val="bg1"/>
                </a:solidFill>
                <a:effectLst/>
                <a:uLnTx/>
                <a:uFillTx/>
                <a:latin typeface="Book Antiqua" pitchFamily="18" charset="0"/>
              </a:rPr>
              <a:t> appliqués en agriculture pour l'</a:t>
            </a:r>
            <a:r>
              <a:rPr kumimoji="0" lang="fr-FR" sz="2200" b="0" i="0" u="none" strike="noStrike" kern="1200" cap="none" spc="100" normalizeH="0" baseline="0" noProof="0" dirty="0">
                <a:ln>
                  <a:noFill/>
                </a:ln>
                <a:solidFill>
                  <a:srgbClr val="FF0000"/>
                </a:solidFill>
                <a:effectLst/>
                <a:uLnTx/>
                <a:uFillTx/>
                <a:latin typeface="Book Antiqua" pitchFamily="18" charset="0"/>
                <a:hlinkClick r:id="rId12" tooltip="Irrigation"/>
              </a:rPr>
              <a:t>irrigation</a:t>
            </a:r>
            <a:r>
              <a:rPr kumimoji="0" lang="fr-FR" sz="2200" b="0" i="0" u="none" strike="noStrike" kern="1200" cap="none" spc="100" normalizeH="0" baseline="0" noProof="0" dirty="0">
                <a:ln>
                  <a:noFill/>
                </a:ln>
                <a:solidFill>
                  <a:schemeClr val="bg1"/>
                </a:solidFill>
                <a:effectLst/>
                <a:uLnTx/>
                <a:uFillTx/>
                <a:latin typeface="Book Antiqua" pitchFamily="18" charset="0"/>
              </a:rPr>
              <a:t> au moyen de pentes et de fossés</a:t>
            </a:r>
          </a:p>
        </p:txBody>
      </p:sp>
      <p:sp>
        <p:nvSpPr>
          <p:cNvPr id="5" name="Rectangle 4"/>
          <p:cNvSpPr/>
          <p:nvPr/>
        </p:nvSpPr>
        <p:spPr>
          <a:xfrm>
            <a:off x="1214414" y="500042"/>
            <a:ext cx="6858048" cy="646331"/>
          </a:xfrm>
          <a:prstGeom prst="rect">
            <a:avLst/>
          </a:prstGeom>
        </p:spPr>
        <p:txBody>
          <a:bodyPr wrap="square">
            <a:spAutoFit/>
          </a:bodyPr>
          <a:lstStyle/>
          <a:p>
            <a:r>
              <a:rPr lang="fr-FR" sz="3600" b="1" i="1" spc="100" dirty="0">
                <a:solidFill>
                  <a:srgbClr val="FF33CC"/>
                </a:solidFill>
                <a:latin typeface="Book Antiqua" pitchFamily="18" charset="0"/>
              </a:rPr>
              <a:t>2-Généralités sur la plomberie</a:t>
            </a:r>
            <a:endParaRPr lang="fr-FR" sz="3600" b="1" i="1" dirty="0">
              <a:solidFill>
                <a:srgbClr val="FF33CC"/>
              </a:solidFill>
              <a:latin typeface="Book Antiqua"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à coins arrondis 7"/>
          <p:cNvSpPr/>
          <p:nvPr/>
        </p:nvSpPr>
        <p:spPr>
          <a:xfrm>
            <a:off x="539552" y="1124744"/>
            <a:ext cx="763284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811756" y="1123033"/>
            <a:ext cx="5287916"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p>
        </p:txBody>
      </p:sp>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4" name="Rectangle 2"/>
          <p:cNvSpPr txBox="1">
            <a:spLocks noChangeArrowheads="1"/>
          </p:cNvSpPr>
          <p:nvPr/>
        </p:nvSpPr>
        <p:spPr>
          <a:xfrm>
            <a:off x="827584" y="332656"/>
            <a:ext cx="7418388" cy="5191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1"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mj-lt"/>
                <a:ea typeface="+mj-ea"/>
                <a:cs typeface="+mj-cs"/>
              </a:rPr>
              <a:t>4-Modes de vente de l’eau aux usagers</a:t>
            </a:r>
          </a:p>
        </p:txBody>
      </p:sp>
      <p:sp>
        <p:nvSpPr>
          <p:cNvPr id="15" name="Rectangle 3"/>
          <p:cNvSpPr txBox="1">
            <a:spLocks noChangeArrowheads="1"/>
          </p:cNvSpPr>
          <p:nvPr/>
        </p:nvSpPr>
        <p:spPr>
          <a:xfrm>
            <a:off x="395288" y="1268413"/>
            <a:ext cx="8229600" cy="3744912"/>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Book Antiqua" pitchFamily="18" charset="0"/>
              </a:rPr>
              <a:t>A forfait: favorise le gaspillage</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r>
              <a:rPr kumimoji="0" lang="fr-FR" sz="2400" b="0" i="0" u="none" strike="noStrike" kern="1200" cap="none" spc="0" normalizeH="0" baseline="0" noProof="0" dirty="0">
                <a:ln>
                  <a:noFill/>
                </a:ln>
                <a:solidFill>
                  <a:srgbClr val="FFFF00"/>
                </a:solidFill>
                <a:effectLst/>
                <a:uLnTx/>
                <a:uFillTx/>
                <a:latin typeface="Book Antiqua" pitchFamily="18" charset="0"/>
              </a:rPr>
              <a:t>    Ce  mode de vente tend à disparaître, pour être remplacé par la vente au compteur.</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fr-FR" sz="2400" b="0" i="0" u="none" strike="noStrike" kern="1200" cap="none" spc="0" normalizeH="0" baseline="0" noProof="0" dirty="0">
                <a:ln>
                  <a:noFill/>
                </a:ln>
                <a:solidFill>
                  <a:srgbClr val="FFFF00"/>
                </a:solidFill>
                <a:effectLst/>
                <a:uLnTx/>
                <a:uFillTx/>
                <a:latin typeface="Book Antiqua" pitchFamily="18" charset="0"/>
              </a:rPr>
              <a:t>Le compteur: c’est un appareil enregistreur et totalisateur de débit.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r>
              <a:rPr kumimoji="0" lang="fr-FR" sz="2400" b="0" i="0" u="none" strike="noStrike" kern="1200" cap="none" spc="0" normalizeH="0" baseline="0" noProof="0" dirty="0">
                <a:ln>
                  <a:noFill/>
                </a:ln>
                <a:solidFill>
                  <a:srgbClr val="FFFF00"/>
                </a:solidFill>
                <a:effectLst/>
                <a:uLnTx/>
                <a:uFillTx/>
                <a:latin typeface="Book Antiqua" pitchFamily="18" charset="0"/>
              </a:rPr>
              <a:t>   Il existe deux types: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endParaRPr kumimoji="0" lang="fr-FR" sz="2400" b="0" i="0" u="none" strike="noStrike" kern="1200" cap="none" spc="0" normalizeH="0" baseline="0" noProof="0" dirty="0">
              <a:ln>
                <a:noFill/>
              </a:ln>
              <a:solidFill>
                <a:srgbClr val="FFFF00"/>
              </a:solidFill>
              <a:effectLst/>
              <a:uLnTx/>
              <a:uFillTx/>
              <a:latin typeface="Book Antiqua"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 calcmode="lin" valueType="num">
                                      <p:cBhvr additive="base">
                                        <p:cTn id="1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 calcmode="lin" valueType="num">
                                      <p:cBhvr additive="base">
                                        <p:cTn id="20"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 calcmode="lin" valueType="num">
                                      <p:cBhvr additive="base">
                                        <p:cTn id="26"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 calcmode="lin" valueType="num">
                                      <p:cBhvr additive="base">
                                        <p:cTn id="32"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5" name="Rectangle 3"/>
          <p:cNvSpPr txBox="1">
            <a:spLocks noChangeArrowheads="1"/>
          </p:cNvSpPr>
          <p:nvPr/>
        </p:nvSpPr>
        <p:spPr>
          <a:xfrm>
            <a:off x="395288" y="1268413"/>
            <a:ext cx="8229600" cy="3744912"/>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endParaRPr kumimoji="0" lang="fr-FR" sz="2400" b="0" i="0" u="none" strike="noStrike" kern="1200" cap="none" spc="0" normalizeH="0" baseline="0" noProof="0" dirty="0">
              <a:ln>
                <a:noFill/>
              </a:ln>
              <a:solidFill>
                <a:srgbClr val="FFFF00"/>
              </a:solidFill>
              <a:effectLst/>
              <a:uLnTx/>
              <a:uFillTx/>
              <a:latin typeface="Book Antiqua" pitchFamily="18" charset="0"/>
            </a:endParaRPr>
          </a:p>
        </p:txBody>
      </p:sp>
      <p:sp>
        <p:nvSpPr>
          <p:cNvPr id="11" name="Rectangle 2"/>
          <p:cNvSpPr txBox="1">
            <a:spLocks noChangeArrowheads="1"/>
          </p:cNvSpPr>
          <p:nvPr/>
        </p:nvSpPr>
        <p:spPr>
          <a:xfrm>
            <a:off x="500034" y="3429000"/>
            <a:ext cx="3168650" cy="857256"/>
          </a:xfrm>
          <a:prstGeom prst="rect">
            <a:avLst/>
          </a:prstGeom>
          <a:solidFill>
            <a:srgbClr val="FF00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a:ln w="6350">
                  <a:noFill/>
                </a:ln>
                <a:solidFill>
                  <a:srgbClr val="FFFF00"/>
                </a:solidFill>
                <a:effectLst>
                  <a:outerShdw blurRad="114300" dist="101600" dir="2700000" algn="tl" rotWithShape="0">
                    <a:srgbClr val="000000">
                      <a:alpha val="40000"/>
                    </a:srgbClr>
                  </a:outerShdw>
                </a:effectLst>
                <a:uLnTx/>
                <a:uFillTx/>
                <a:latin typeface="+mj-lt"/>
                <a:ea typeface="+mj-ea"/>
                <a:cs typeface="+mj-cs"/>
              </a:rPr>
              <a:t>Compteur de vitesse</a:t>
            </a:r>
          </a:p>
        </p:txBody>
      </p:sp>
      <p:pic>
        <p:nvPicPr>
          <p:cNvPr id="12" name="Picture 9" descr="1"/>
          <p:cNvPicPr>
            <a:picLocks noChangeAspect="1" noChangeArrowheads="1"/>
          </p:cNvPicPr>
          <p:nvPr/>
        </p:nvPicPr>
        <p:blipFill>
          <a:blip r:embed="rId3" cstate="print"/>
          <a:srcRect/>
          <a:stretch>
            <a:fillRect/>
          </a:stretch>
        </p:blipFill>
        <p:spPr>
          <a:xfrm>
            <a:off x="5148263" y="765175"/>
            <a:ext cx="2914650" cy="2185988"/>
          </a:xfrm>
          <a:prstGeom prst="rect">
            <a:avLst/>
          </a:prstGeom>
        </p:spPr>
      </p:pic>
      <p:sp>
        <p:nvSpPr>
          <p:cNvPr id="13" name="Rectangle 11"/>
          <p:cNvSpPr>
            <a:spLocks noChangeArrowheads="1"/>
          </p:cNvSpPr>
          <p:nvPr/>
        </p:nvSpPr>
        <p:spPr bwMode="auto">
          <a:xfrm>
            <a:off x="684213" y="476250"/>
            <a:ext cx="3384550" cy="504825"/>
          </a:xfrm>
          <a:prstGeom prst="rect">
            <a:avLst/>
          </a:prstGeom>
          <a:solidFill>
            <a:srgbClr val="FF0000"/>
          </a:solidFill>
          <a:ln w="9525">
            <a:noFill/>
            <a:miter lim="800000"/>
            <a:headEnd/>
            <a:tailEnd/>
          </a:ln>
          <a:effectLst/>
        </p:spPr>
        <p:txBody>
          <a:bodyPr anchor="ctr" anchorCtr="1"/>
          <a:lstStyle/>
          <a:p>
            <a:pPr algn="ctr">
              <a:defRPr/>
            </a:pPr>
            <a:r>
              <a:rPr lang="fr-FR" sz="2400" dirty="0">
                <a:solidFill>
                  <a:srgbClr val="FFFF00"/>
                </a:solidFill>
                <a:effectLst>
                  <a:outerShdw blurRad="38100" dist="38100" dir="2700000" algn="tl">
                    <a:srgbClr val="000000"/>
                  </a:outerShdw>
                </a:effectLst>
              </a:rPr>
              <a:t>Compteur de volume </a:t>
            </a:r>
          </a:p>
        </p:txBody>
      </p:sp>
      <p:sp>
        <p:nvSpPr>
          <p:cNvPr id="16" name="Rectangle 12"/>
          <p:cNvSpPr>
            <a:spLocks noChangeArrowheads="1"/>
          </p:cNvSpPr>
          <p:nvPr/>
        </p:nvSpPr>
        <p:spPr bwMode="auto">
          <a:xfrm>
            <a:off x="4357686" y="4000504"/>
            <a:ext cx="4038600" cy="2305050"/>
          </a:xfrm>
          <a:prstGeom prst="rect">
            <a:avLst/>
          </a:prstGeom>
          <a:noFill/>
          <a:ln w="9525">
            <a:noFill/>
            <a:miter lim="800000"/>
            <a:headEnd/>
            <a:tailEnd/>
          </a:ln>
          <a:effectLst/>
        </p:spPr>
        <p:txBody>
          <a:bodyPr/>
          <a:lstStyle/>
          <a:p>
            <a:pPr marL="342900" indent="-342900">
              <a:spcBef>
                <a:spcPct val="20000"/>
              </a:spcBef>
              <a:buClr>
                <a:schemeClr val="hlink"/>
              </a:buClr>
              <a:buSzPct val="80000"/>
              <a:defRPr/>
            </a:pPr>
            <a:r>
              <a:rPr lang="fr-FR" sz="2400" dirty="0">
                <a:solidFill>
                  <a:srgbClr val="FFFF00"/>
                </a:solidFill>
                <a:effectLst>
                  <a:outerShdw blurRad="38100" dist="38100" dir="2700000" algn="tl">
                    <a:srgbClr val="000000"/>
                  </a:outerShdw>
                </a:effectLst>
              </a:rPr>
              <a:t>    Le principe de fonctionnement est basé sur le nombre de tours d’une turbine dont la vitesse est proportionnelle à celle du débit. </a:t>
            </a:r>
          </a:p>
        </p:txBody>
      </p:sp>
      <p:pic>
        <p:nvPicPr>
          <p:cNvPr id="17" name="Picture 16" descr="2"/>
          <p:cNvPicPr>
            <a:picLocks noChangeAspect="1" noChangeArrowheads="1"/>
          </p:cNvPicPr>
          <p:nvPr/>
        </p:nvPicPr>
        <p:blipFill>
          <a:blip r:embed="rId4" cstate="print"/>
          <a:srcRect/>
          <a:stretch>
            <a:fillRect/>
          </a:stretch>
        </p:blipFill>
        <p:spPr>
          <a:xfrm>
            <a:off x="500034" y="4429132"/>
            <a:ext cx="2911475" cy="2187575"/>
          </a:xfrm>
          <a:prstGeom prst="rect">
            <a:avLst/>
          </a:prstGeom>
          <a:noFill/>
        </p:spPr>
      </p:pic>
      <p:sp>
        <p:nvSpPr>
          <p:cNvPr id="18" name="Rectangle 3"/>
          <p:cNvSpPr txBox="1">
            <a:spLocks noChangeArrowheads="1"/>
          </p:cNvSpPr>
          <p:nvPr/>
        </p:nvSpPr>
        <p:spPr>
          <a:xfrm>
            <a:off x="457200" y="1125538"/>
            <a:ext cx="3970338" cy="2374900"/>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fr-FR" sz="2400" b="0" i="0" u="none" strike="noStrike" kern="1200" cap="none" spc="0" normalizeH="0" baseline="0" noProof="0" dirty="0">
                <a:ln>
                  <a:noFill/>
                </a:ln>
                <a:solidFill>
                  <a:srgbClr val="FFFF00"/>
                </a:solidFill>
                <a:effectLst/>
                <a:uLnTx/>
                <a:uFillTx/>
                <a:latin typeface="+mn-lt"/>
                <a:ea typeface="+mn-ea"/>
                <a:cs typeface="+mn-cs"/>
              </a:rPr>
              <a:t>      Le principe de fonctionnement repose sur l’enregistrement du nombre de remplissage d’une capacité déterminée.</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800" fill="hold">
                                          <p:stCondLst>
                                            <p:cond delay="0"/>
                                          </p:stCondLst>
                                        </p:cTn>
                                        <p:tgtEl>
                                          <p:spTgt spid="11"/>
                                        </p:tgtEl>
                                        <p:attrNameLst>
                                          <p:attrName>ppt_x</p:attrName>
                                        </p:attrNameLst>
                                      </p:cBhvr>
                                      <p:tavLst>
                                        <p:tav tm="0">
                                          <p:val>
                                            <p:strVal val="0-#ppt_w/2"/>
                                          </p:val>
                                        </p:tav>
                                        <p:tav tm="100000">
                                          <p:val>
                                            <p:strVal val="#ppt_x"/>
                                          </p:val>
                                        </p:tav>
                                      </p:tavLst>
                                    </p:anim>
                                    <p:anim calcmode="lin" valueType="num">
                                      <p:cBhvr additive="base">
                                        <p:cTn id="12" dur="800" fill="hold">
                                          <p:stCondLst>
                                            <p:cond delay="0"/>
                                          </p:stCondLst>
                                        </p:cTn>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1000"/>
                                        <p:tgtEl>
                                          <p:spTgt spid="18">
                                            <p:txEl>
                                              <p:pRg st="0" end="0"/>
                                            </p:txEl>
                                          </p:spTgt>
                                        </p:tgtEl>
                                      </p:cBhvr>
                                    </p:animEffect>
                                    <p:anim calcmode="lin" valueType="num">
                                      <p:cBhvr>
                                        <p:cTn id="18" dur="1000" fill="hold"/>
                                        <p:tgtEl>
                                          <p:spTgt spid="18">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1" grpId="0" animBg="1"/>
      <p:bldP spid="1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5" name="Rectangle 3"/>
          <p:cNvSpPr txBox="1">
            <a:spLocks noChangeArrowheads="1"/>
          </p:cNvSpPr>
          <p:nvPr/>
        </p:nvSpPr>
        <p:spPr>
          <a:xfrm>
            <a:off x="395288" y="1268413"/>
            <a:ext cx="8229600" cy="3744912"/>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endParaRPr kumimoji="0" lang="fr-FR" sz="2400" b="0" i="0" u="none" strike="noStrike" kern="1200" cap="none" spc="0" normalizeH="0" baseline="0" noProof="0" dirty="0">
              <a:ln>
                <a:noFill/>
              </a:ln>
              <a:solidFill>
                <a:srgbClr val="FFFF00"/>
              </a:solidFill>
              <a:effectLst/>
              <a:uLnTx/>
              <a:uFillTx/>
              <a:latin typeface="Book Antiqua" pitchFamily="18" charset="0"/>
            </a:endParaRPr>
          </a:p>
        </p:txBody>
      </p:sp>
      <p:sp>
        <p:nvSpPr>
          <p:cNvPr id="14" name="Rectangle 13"/>
          <p:cNvSpPr/>
          <p:nvPr/>
        </p:nvSpPr>
        <p:spPr>
          <a:xfrm>
            <a:off x="357158" y="1500174"/>
            <a:ext cx="8215370" cy="3170099"/>
          </a:xfrm>
          <a:prstGeom prst="rect">
            <a:avLst/>
          </a:prstGeom>
        </p:spPr>
        <p:txBody>
          <a:bodyPr wrap="square">
            <a:spAutoFit/>
          </a:bodyPr>
          <a:lstStyle/>
          <a:p>
            <a:r>
              <a:rPr lang="fr-FR" sz="4000" b="1" dirty="0">
                <a:solidFill>
                  <a:srgbClr val="FFFF00"/>
                </a:solidFill>
              </a:rPr>
              <a:t> après l'étude de ces systèmes, il est nécessaire de connaître certaines règles sans lesquelles il serait impossible de réaliser une distribution.</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80728"/>
            <a:ext cx="69127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ous-titre 2"/>
          <p:cNvSpPr>
            <a:spLocks noGrp="1"/>
          </p:cNvSpPr>
          <p:nvPr>
            <p:ph type="subTitle" idx="1"/>
          </p:nvPr>
        </p:nvSpPr>
        <p:spPr/>
        <p:txBody>
          <a:bodyPr/>
          <a:lstStyle/>
          <a:p>
            <a:endParaRPr lang="fr-FR"/>
          </a:p>
        </p:txBody>
      </p:sp>
      <p:sp>
        <p:nvSpPr>
          <p:cNvPr id="2" name="Titre 1"/>
          <p:cNvSpPr>
            <a:spLocks noGrp="1"/>
          </p:cNvSpPr>
          <p:nvPr>
            <p:ph type="ctrTitle"/>
          </p:nvPr>
        </p:nvSpPr>
        <p:spPr/>
        <p:txBody>
          <a:bodyPr/>
          <a:lstStyle/>
          <a:p>
            <a:endParaRPr lang="fr-FR"/>
          </a:p>
        </p:txBody>
      </p:sp>
      <p:pic>
        <p:nvPicPr>
          <p:cNvPr id="1026" name="Picture 2" descr="G:\Nouveau dossier (2)\goutte_d_eau.jpg"/>
          <p:cNvPicPr>
            <a:picLocks noChangeAspect="1" noChangeArrowheads="1"/>
          </p:cNvPicPr>
          <p:nvPr/>
        </p:nvPicPr>
        <p:blipFill>
          <a:blip r:embed="rId2" cstate="print"/>
          <a:srcRect/>
          <a:stretch>
            <a:fillRect/>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p:spPr>
      </p:pic>
      <p:sp>
        <p:nvSpPr>
          <p:cNvPr id="10" name="Rectangle 9"/>
          <p:cNvSpPr/>
          <p:nvPr/>
        </p:nvSpPr>
        <p:spPr>
          <a:xfrm>
            <a:off x="1115616" y="1700808"/>
            <a:ext cx="2661446" cy="369332"/>
          </a:xfrm>
          <a:prstGeom prst="rect">
            <a:avLst/>
          </a:prstGeom>
        </p:spPr>
        <p:txBody>
          <a:bodyPr wrap="square">
            <a:spAutoFit/>
          </a:bodyPr>
          <a:lstStyle/>
          <a:p>
            <a:pPr>
              <a:defRPr/>
            </a:pPr>
            <a:endParaRPr lang="fr-FR" dirty="0">
              <a:solidFill>
                <a:srgbClr val="FF0066"/>
              </a:solidFill>
            </a:endParaRPr>
          </a:p>
        </p:txBody>
      </p:sp>
      <p:sp>
        <p:nvSpPr>
          <p:cNvPr id="15" name="Rectangle 3"/>
          <p:cNvSpPr txBox="1">
            <a:spLocks noChangeArrowheads="1"/>
          </p:cNvSpPr>
          <p:nvPr/>
        </p:nvSpPr>
        <p:spPr>
          <a:xfrm>
            <a:off x="395288" y="1268413"/>
            <a:ext cx="8229600" cy="3744912"/>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endParaRPr kumimoji="0" lang="fr-FR" sz="2400" b="0" i="0" u="none" strike="noStrike" kern="1200" cap="none" spc="0" normalizeH="0" baseline="0" noProof="0" dirty="0">
              <a:ln>
                <a:noFill/>
              </a:ln>
              <a:solidFill>
                <a:srgbClr val="FFFF00"/>
              </a:solidFill>
              <a:effectLst/>
              <a:uLnTx/>
              <a:uFillTx/>
              <a:latin typeface="Book Antiqua" pitchFamily="18" charset="0"/>
            </a:endParaRPr>
          </a:p>
        </p:txBody>
      </p:sp>
      <p:sp>
        <p:nvSpPr>
          <p:cNvPr id="8" name="Rectangle 7"/>
          <p:cNvSpPr/>
          <p:nvPr/>
        </p:nvSpPr>
        <p:spPr>
          <a:xfrm>
            <a:off x="714348" y="1142984"/>
            <a:ext cx="7929618" cy="4893647"/>
          </a:xfrm>
          <a:prstGeom prst="rect">
            <a:avLst/>
          </a:prstGeom>
        </p:spPr>
        <p:txBody>
          <a:bodyPr wrap="square">
            <a:spAutoFit/>
          </a:bodyPr>
          <a:lstStyle/>
          <a:p>
            <a:r>
              <a:rPr lang="fr-FR" sz="2400" b="1" dirty="0">
                <a:solidFill>
                  <a:srgbClr val="FFFF00"/>
                </a:solidFill>
              </a:rPr>
              <a:t> 1/Les calculs pour la détermination de la section des tuyaux</a:t>
            </a:r>
            <a:r>
              <a:rPr lang="fr-FR" sz="2400" dirty="0">
                <a:solidFill>
                  <a:srgbClr val="FFFF00"/>
                </a:solidFill>
              </a:rPr>
              <a:t>.</a:t>
            </a:r>
          </a:p>
          <a:p>
            <a:r>
              <a:rPr lang="fr-FR" sz="2400" dirty="0">
                <a:solidFill>
                  <a:srgbClr val="FFFF00"/>
                </a:solidFill>
              </a:rPr>
              <a:t> </a:t>
            </a:r>
            <a:r>
              <a:rPr lang="fr-FR" sz="2400" b="1" dirty="0">
                <a:solidFill>
                  <a:srgbClr val="FFFF00"/>
                </a:solidFill>
              </a:rPr>
              <a:t>2/</a:t>
            </a:r>
            <a:r>
              <a:rPr lang="fr-FR" sz="2400" dirty="0">
                <a:solidFill>
                  <a:srgbClr val="FFFF00"/>
                </a:solidFill>
              </a:rPr>
              <a:t> </a:t>
            </a:r>
            <a:r>
              <a:rPr lang="fr-FR" sz="2400" b="1" dirty="0">
                <a:solidFill>
                  <a:srgbClr val="FFFF00"/>
                </a:solidFill>
              </a:rPr>
              <a:t>la disposition des canalisations et des appareils de robinetterie</a:t>
            </a:r>
            <a:endParaRPr lang="fr-FR" sz="2400" b="1" i="1" dirty="0">
              <a:solidFill>
                <a:srgbClr val="FFFF00"/>
              </a:solidFill>
            </a:endParaRPr>
          </a:p>
          <a:p>
            <a:r>
              <a:rPr lang="fr-FR" sz="2400" b="1" dirty="0">
                <a:solidFill>
                  <a:srgbClr val="FFFF00"/>
                </a:solidFill>
              </a:rPr>
              <a:t> 1/Les calculs pour la détermination de la section des tuyaux</a:t>
            </a:r>
            <a:r>
              <a:rPr lang="fr-FR" sz="2400" dirty="0">
                <a:solidFill>
                  <a:srgbClr val="FFFF00"/>
                </a:solidFill>
              </a:rPr>
              <a:t> : </a:t>
            </a:r>
          </a:p>
          <a:p>
            <a:r>
              <a:rPr lang="fr-FR" sz="2400" dirty="0">
                <a:solidFill>
                  <a:srgbClr val="FFFF00"/>
                </a:solidFill>
              </a:rPr>
              <a:t>    Les calcules se font en trois étapes :</a:t>
            </a:r>
          </a:p>
          <a:p>
            <a:r>
              <a:rPr lang="fr-FR" sz="2400" b="1" dirty="0">
                <a:solidFill>
                  <a:srgbClr val="FFFF00"/>
                </a:solidFill>
              </a:rPr>
              <a:t>a)</a:t>
            </a:r>
            <a:r>
              <a:rPr lang="fr-FR" sz="2400" dirty="0">
                <a:solidFill>
                  <a:srgbClr val="FFFF00"/>
                </a:solidFill>
              </a:rPr>
              <a:t>le tracé schématique de l’installation(selon le type de distribution choisis)</a:t>
            </a:r>
          </a:p>
          <a:p>
            <a:r>
              <a:rPr lang="fr-FR" sz="2400" b="1" dirty="0">
                <a:solidFill>
                  <a:srgbClr val="FFFF00"/>
                </a:solidFill>
              </a:rPr>
              <a:t>b)</a:t>
            </a:r>
            <a:r>
              <a:rPr lang="fr-FR" sz="2400" dirty="0">
                <a:solidFill>
                  <a:srgbClr val="FFFF00"/>
                </a:solidFill>
              </a:rPr>
              <a:t>le calcule de débit de base des appareilles.</a:t>
            </a:r>
          </a:p>
          <a:p>
            <a:r>
              <a:rPr lang="fr-FR" sz="2400" b="1" dirty="0">
                <a:solidFill>
                  <a:srgbClr val="FFFF00"/>
                </a:solidFill>
              </a:rPr>
              <a:t> c)</a:t>
            </a:r>
            <a:r>
              <a:rPr lang="fr-FR" sz="2400" dirty="0">
                <a:solidFill>
                  <a:srgbClr val="FFFF00"/>
                </a:solidFill>
              </a:rPr>
              <a:t>la vérification des conditions de prisions(les pertes de charges linière </a:t>
            </a:r>
          </a:p>
          <a:p>
            <a:r>
              <a:rPr lang="fr-FR" sz="2400" dirty="0">
                <a:solidFill>
                  <a:srgbClr val="FFFF00"/>
                </a:solidFill>
              </a:rPr>
              <a:t>     et ponctuel« au niveau des coudes..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Ellipse 2"/>
          <p:cNvSpPr/>
          <p:nvPr/>
        </p:nvSpPr>
        <p:spPr>
          <a:xfrm>
            <a:off x="1285852" y="2285992"/>
            <a:ext cx="6786610" cy="2643206"/>
          </a:xfrm>
          <a:prstGeom prst="ellipse">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600" b="1" dirty="0">
                <a:solidFill>
                  <a:srgbClr val="ED07C1"/>
                </a:solidFill>
              </a:rPr>
              <a:t>GAZ</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285728"/>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2357422" y="285728"/>
            <a:ext cx="4134466" cy="769441"/>
          </a:xfrm>
          <a:prstGeom prst="rect">
            <a:avLst/>
          </a:prstGeom>
        </p:spPr>
        <p:txBody>
          <a:bodyPr wrap="none">
            <a:spAutoFit/>
          </a:bodyPr>
          <a:lstStyle/>
          <a:p>
            <a:pPr algn="ctr"/>
            <a:r>
              <a:rPr lang="fr-FR" sz="4400" b="1" i="1" dirty="0">
                <a:solidFill>
                  <a:srgbClr val="CB45EF"/>
                </a:solidFill>
              </a:rPr>
              <a:t>GENERALITES</a:t>
            </a:r>
          </a:p>
        </p:txBody>
      </p:sp>
      <p:sp>
        <p:nvSpPr>
          <p:cNvPr id="13" name="Ellipse 12"/>
          <p:cNvSpPr/>
          <p:nvPr/>
        </p:nvSpPr>
        <p:spPr>
          <a:xfrm>
            <a:off x="0" y="1357274"/>
            <a:ext cx="8858280" cy="5500726"/>
          </a:xfrm>
          <a:prstGeom prst="ellipse">
            <a:avLst/>
          </a:prstGeom>
          <a:solidFill>
            <a:srgbClr val="CB45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043608" y="2132856"/>
            <a:ext cx="6929486" cy="3748719"/>
          </a:xfrm>
          <a:prstGeom prst="rect">
            <a:avLst/>
          </a:prstGeom>
        </p:spPr>
        <p:txBody>
          <a:bodyPr wrap="square">
            <a:spAutoFit/>
          </a:bodyPr>
          <a:lstStyle/>
          <a:p>
            <a:pPr>
              <a:lnSpc>
                <a:spcPct val="90000"/>
              </a:lnSpc>
              <a:defRPr/>
            </a:pPr>
            <a:r>
              <a:rPr lang="fr-FR" dirty="0">
                <a:solidFill>
                  <a:schemeClr val="tx1">
                    <a:lumMod val="95000"/>
                    <a:lumOff val="5000"/>
                  </a:schemeClr>
                </a:solidFill>
              </a:rPr>
              <a:t> </a:t>
            </a:r>
            <a:r>
              <a:rPr lang="fr-FR" sz="2200" dirty="0">
                <a:solidFill>
                  <a:schemeClr val="bg1"/>
                </a:solidFill>
              </a:rPr>
              <a:t>Les techniques ont évolué et ce combustible est devenu rapidement une forme d’énergie moderne. En effet, le gaz est compétitif au point de vue économique, commode d’emploi et il contribue à diminuer la pollution atmosphérique.</a:t>
            </a:r>
          </a:p>
          <a:p>
            <a:pPr>
              <a:lnSpc>
                <a:spcPct val="90000"/>
              </a:lnSpc>
              <a:defRPr/>
            </a:pPr>
            <a:endParaRPr lang="fr-FR" sz="2200" dirty="0">
              <a:solidFill>
                <a:schemeClr val="bg1"/>
              </a:solidFill>
            </a:endParaRPr>
          </a:p>
          <a:p>
            <a:pPr>
              <a:lnSpc>
                <a:spcPct val="90000"/>
              </a:lnSpc>
              <a:defRPr/>
            </a:pPr>
            <a:r>
              <a:rPr lang="fr-FR" sz="2200" dirty="0">
                <a:solidFill>
                  <a:schemeClr val="bg1"/>
                </a:solidFill>
              </a:rPr>
              <a:t>        Il répond à de multiples utilisations tant dans le domaine domestique qu’industriel ou commercial. </a:t>
            </a:r>
          </a:p>
          <a:p>
            <a:pPr>
              <a:lnSpc>
                <a:spcPct val="90000"/>
              </a:lnSpc>
              <a:defRPr/>
            </a:pPr>
            <a:endParaRPr lang="fr-FR" sz="2200" dirty="0">
              <a:solidFill>
                <a:schemeClr val="bg1"/>
              </a:solidFill>
            </a:endParaRPr>
          </a:p>
          <a:p>
            <a:pPr>
              <a:lnSpc>
                <a:spcPct val="90000"/>
              </a:lnSpc>
              <a:defRPr/>
            </a:pPr>
            <a:r>
              <a:rPr lang="fr-FR" sz="2200" dirty="0">
                <a:solidFill>
                  <a:schemeClr val="bg1"/>
                </a:solidFill>
              </a:rPr>
              <a:t>        Dans les domaines domestiques et commerciaux, le gaz sert particulièrement à la cuisson des aliments, a la production d’eau chaude, au chauffage des espaces. . .</a:t>
            </a:r>
          </a:p>
        </p:txBody>
      </p:sp>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428580" y="642918"/>
            <a:ext cx="8143948" cy="5262979"/>
          </a:xfrm>
          <a:prstGeom prst="rect">
            <a:avLst/>
          </a:prstGeom>
          <a:ln w="57150">
            <a:solidFill>
              <a:srgbClr val="FFFF00"/>
            </a:solidFill>
          </a:ln>
        </p:spPr>
        <p:txBody>
          <a:bodyPr wrap="square">
            <a:spAutoFit/>
          </a:bodyPr>
          <a:lstStyle/>
          <a:p>
            <a:pPr marL="342900" indent="-342900">
              <a:spcBef>
                <a:spcPct val="20000"/>
              </a:spcBef>
              <a:buClr>
                <a:schemeClr val="hlink"/>
              </a:buClr>
              <a:buSzPct val="80000"/>
            </a:pPr>
            <a:endParaRPr lang="fr-FR" sz="2400" dirty="0">
              <a:solidFill>
                <a:schemeClr val="tx1">
                  <a:lumMod val="85000"/>
                </a:schemeClr>
              </a:solidFill>
              <a:effectLst>
                <a:outerShdw blurRad="38100" dist="38100" dir="2700000" algn="tl">
                  <a:srgbClr val="000000"/>
                </a:outerShdw>
              </a:effectLst>
            </a:endParaRPr>
          </a:p>
          <a:p>
            <a:pPr marL="342900" indent="-342900">
              <a:spcBef>
                <a:spcPct val="20000"/>
              </a:spcBef>
              <a:buClr>
                <a:schemeClr val="hlink"/>
              </a:buClr>
              <a:buSzPct val="80000"/>
              <a:buFont typeface="Arial" pitchFamily="34" charset="0"/>
              <a:buChar char="•"/>
            </a:pPr>
            <a:r>
              <a:rPr lang="fr-FR" sz="2400" dirty="0">
                <a:solidFill>
                  <a:schemeClr val="tx1">
                    <a:lumMod val="85000"/>
                  </a:schemeClr>
                </a:solidFill>
                <a:effectLst>
                  <a:outerShdw blurRad="38100" dist="38100" dir="2700000" algn="tl">
                    <a:srgbClr val="000000"/>
                  </a:outerShdw>
                </a:effectLst>
              </a:rPr>
              <a:t>Dans le cas d’une installation neuve, l’entrepreneur doit établir sous sa signature: </a:t>
            </a:r>
          </a:p>
          <a:p>
            <a:pPr marL="342900" indent="-342900">
              <a:spcBef>
                <a:spcPct val="20000"/>
              </a:spcBef>
              <a:buClr>
                <a:schemeClr val="hlink"/>
              </a:buClr>
              <a:buSzPct val="80000"/>
              <a:buFont typeface="Wingdings" pitchFamily="2" charset="2"/>
              <a:buNone/>
            </a:pPr>
            <a:endParaRPr lang="fr-FR" sz="2400" dirty="0">
              <a:solidFill>
                <a:schemeClr val="tx1">
                  <a:lumMod val="85000"/>
                </a:schemeClr>
              </a:solidFill>
              <a:effectLst>
                <a:outerShdw blurRad="38100" dist="38100" dir="2700000" algn="tl">
                  <a:srgbClr val="000000"/>
                </a:outerShdw>
              </a:effectLst>
            </a:endParaRPr>
          </a:p>
          <a:p>
            <a:pPr marL="342900" indent="-342900">
              <a:spcBef>
                <a:spcPct val="20000"/>
              </a:spcBef>
              <a:buClr>
                <a:schemeClr val="hlink"/>
              </a:buClr>
              <a:buSzPct val="80000"/>
              <a:buFont typeface="Arial" pitchFamily="34" charset="0"/>
              <a:buChar char="•"/>
            </a:pPr>
            <a:r>
              <a:rPr lang="fr-FR" sz="2400" dirty="0">
                <a:solidFill>
                  <a:schemeClr val="tx1">
                    <a:lumMod val="85000"/>
                  </a:schemeClr>
                </a:solidFill>
                <a:effectLst>
                  <a:outerShdw blurRad="38100" dist="38100" dir="2700000" algn="tl">
                    <a:srgbClr val="000000"/>
                  </a:outerShdw>
                </a:effectLst>
              </a:rPr>
              <a:t>Un état descriptif de l’installation précisant:</a:t>
            </a:r>
          </a:p>
          <a:p>
            <a:pPr marL="342900" indent="-342900">
              <a:spcBef>
                <a:spcPct val="20000"/>
              </a:spcBef>
              <a:buClr>
                <a:schemeClr val="hlink"/>
              </a:buClr>
              <a:buSzPct val="80000"/>
              <a:buFont typeface="Wingdings" pitchFamily="2" charset="2"/>
              <a:buNone/>
            </a:pPr>
            <a:r>
              <a:rPr lang="fr-FR" sz="2400" dirty="0">
                <a:solidFill>
                  <a:schemeClr val="bg1"/>
                </a:solidFill>
                <a:effectLst>
                  <a:outerShdw blurRad="38100" dist="38100" dir="2700000" algn="tl">
                    <a:srgbClr val="000000"/>
                  </a:outerShdw>
                </a:effectLst>
              </a:rPr>
              <a:t>      </a:t>
            </a:r>
            <a:r>
              <a:rPr lang="fr-FR" sz="2400" b="1" i="1" dirty="0">
                <a:solidFill>
                  <a:srgbClr val="FFFF00"/>
                </a:solidFill>
                <a:effectLst>
                  <a:outerShdw blurRad="38100" dist="38100" dir="2700000" algn="tl">
                    <a:srgbClr val="000000"/>
                  </a:outerShdw>
                </a:effectLst>
              </a:rPr>
              <a:t>- Nature</a:t>
            </a:r>
            <a:r>
              <a:rPr lang="fr-FR" sz="2400" dirty="0">
                <a:solidFill>
                  <a:srgbClr val="FFFF00"/>
                </a:solidFill>
                <a:effectLst>
                  <a:outerShdw blurRad="38100" dist="38100" dir="2700000" algn="tl">
                    <a:srgbClr val="000000"/>
                  </a:outerShdw>
                </a:effectLst>
              </a:rPr>
              <a:t> </a:t>
            </a:r>
            <a:r>
              <a:rPr lang="fr-FR" sz="2400" dirty="0">
                <a:solidFill>
                  <a:schemeClr val="tx1">
                    <a:lumMod val="85000"/>
                  </a:schemeClr>
                </a:solidFill>
                <a:effectLst>
                  <a:outerShdw blurRad="38100" dist="38100" dir="2700000" algn="tl">
                    <a:srgbClr val="000000"/>
                  </a:outerShdw>
                </a:effectLst>
              </a:rPr>
              <a:t>et</a:t>
            </a:r>
            <a:r>
              <a:rPr lang="fr-FR" sz="2400" dirty="0">
                <a:solidFill>
                  <a:schemeClr val="bg1"/>
                </a:solidFill>
                <a:effectLst>
                  <a:outerShdw blurRad="38100" dist="38100" dir="2700000" algn="tl">
                    <a:srgbClr val="000000"/>
                  </a:outerShdw>
                </a:effectLst>
              </a:rPr>
              <a:t> </a:t>
            </a:r>
            <a:r>
              <a:rPr lang="fr-FR" sz="2400" dirty="0">
                <a:solidFill>
                  <a:srgbClr val="FFFF00"/>
                </a:solidFill>
                <a:effectLst>
                  <a:outerShdw blurRad="38100" dist="38100" dir="2700000" algn="tl">
                    <a:srgbClr val="000000"/>
                  </a:outerShdw>
                </a:effectLst>
              </a:rPr>
              <a:t>catégorie</a:t>
            </a:r>
            <a:r>
              <a:rPr lang="fr-FR" sz="2400" dirty="0">
                <a:solidFill>
                  <a:schemeClr val="bg1"/>
                </a:solidFill>
                <a:effectLst>
                  <a:outerShdw blurRad="38100" dist="38100" dir="2700000" algn="tl">
                    <a:srgbClr val="000000"/>
                  </a:outerShdw>
                </a:effectLst>
              </a:rPr>
              <a:t> </a:t>
            </a:r>
            <a:r>
              <a:rPr lang="fr-FR" sz="2400" dirty="0">
                <a:solidFill>
                  <a:schemeClr val="tx1">
                    <a:lumMod val="85000"/>
                  </a:schemeClr>
                </a:solidFill>
                <a:effectLst>
                  <a:outerShdw blurRad="38100" dist="38100" dir="2700000" algn="tl">
                    <a:srgbClr val="000000"/>
                  </a:outerShdw>
                </a:effectLst>
              </a:rPr>
              <a:t>de pression du gaz</a:t>
            </a:r>
            <a:r>
              <a:rPr lang="fr-FR" sz="2400" dirty="0">
                <a:solidFill>
                  <a:schemeClr val="bg1"/>
                </a:solidFill>
                <a:effectLst>
                  <a:outerShdw blurRad="38100" dist="38100" dir="2700000" algn="tl">
                    <a:srgbClr val="000000"/>
                  </a:outerShdw>
                </a:effectLst>
              </a:rPr>
              <a:t>, </a:t>
            </a:r>
          </a:p>
          <a:p>
            <a:pPr marL="342900" indent="-342900">
              <a:spcBef>
                <a:spcPct val="20000"/>
              </a:spcBef>
              <a:buClr>
                <a:schemeClr val="hlink"/>
              </a:buClr>
              <a:buSzPct val="80000"/>
              <a:buFont typeface="Wingdings" pitchFamily="2" charset="2"/>
              <a:buNone/>
            </a:pPr>
            <a:r>
              <a:rPr lang="fr-FR" sz="2400" dirty="0">
                <a:solidFill>
                  <a:schemeClr val="bg1"/>
                </a:solidFill>
                <a:effectLst>
                  <a:outerShdw blurRad="38100" dist="38100" dir="2700000" algn="tl">
                    <a:srgbClr val="000000"/>
                  </a:outerShdw>
                </a:effectLst>
              </a:rPr>
              <a:t>      - </a:t>
            </a:r>
            <a:r>
              <a:rPr lang="fr-FR" sz="2400" dirty="0">
                <a:solidFill>
                  <a:srgbClr val="FFFF00"/>
                </a:solidFill>
                <a:effectLst>
                  <a:outerShdw blurRad="38100" dist="38100" dir="2700000" algn="tl">
                    <a:srgbClr val="000000"/>
                  </a:outerShdw>
                </a:effectLst>
              </a:rPr>
              <a:t>Appareils</a:t>
            </a:r>
            <a:r>
              <a:rPr lang="fr-FR" sz="2400" dirty="0">
                <a:solidFill>
                  <a:schemeClr val="bg1"/>
                </a:solidFill>
                <a:effectLst>
                  <a:outerShdw blurRad="38100" dist="38100" dir="2700000" algn="tl">
                    <a:srgbClr val="000000"/>
                  </a:outerShdw>
                </a:effectLst>
              </a:rPr>
              <a:t> </a:t>
            </a:r>
            <a:r>
              <a:rPr lang="fr-FR" sz="2400" dirty="0">
                <a:solidFill>
                  <a:schemeClr val="tx1">
                    <a:lumMod val="85000"/>
                  </a:schemeClr>
                </a:solidFill>
                <a:effectLst>
                  <a:outerShdw blurRad="38100" dist="38100" dir="2700000" algn="tl">
                    <a:srgbClr val="000000"/>
                  </a:outerShdw>
                </a:effectLst>
              </a:rPr>
              <a:t>pour lesquels l’installation est prévue, </a:t>
            </a:r>
          </a:p>
          <a:p>
            <a:pPr marL="342900" indent="-342900">
              <a:spcBef>
                <a:spcPct val="20000"/>
              </a:spcBef>
              <a:buClr>
                <a:schemeClr val="hlink"/>
              </a:buClr>
              <a:buSzPct val="80000"/>
              <a:buFont typeface="Wingdings" pitchFamily="2" charset="2"/>
              <a:buNone/>
            </a:pPr>
            <a:r>
              <a:rPr lang="fr-FR" sz="2400" dirty="0">
                <a:solidFill>
                  <a:schemeClr val="bg1"/>
                </a:solidFill>
                <a:effectLst>
                  <a:outerShdw blurRad="38100" dist="38100" dir="2700000" algn="tl">
                    <a:srgbClr val="000000"/>
                  </a:outerShdw>
                </a:effectLst>
              </a:rPr>
              <a:t>      </a:t>
            </a:r>
            <a:r>
              <a:rPr lang="fr-FR" sz="2400" b="1" i="1" dirty="0">
                <a:solidFill>
                  <a:schemeClr val="bg1"/>
                </a:solidFill>
                <a:effectLst>
                  <a:outerShdw blurRad="38100" dist="38100" dir="2700000" algn="tl">
                    <a:srgbClr val="000000"/>
                  </a:outerShdw>
                </a:effectLst>
              </a:rPr>
              <a:t>- </a:t>
            </a:r>
            <a:r>
              <a:rPr lang="fr-FR" sz="2400" b="1" i="1" dirty="0">
                <a:solidFill>
                  <a:srgbClr val="FFFF00"/>
                </a:solidFill>
                <a:effectLst>
                  <a:outerShdw blurRad="38100" dist="38100" dir="2700000" algn="tl">
                    <a:srgbClr val="000000"/>
                  </a:outerShdw>
                </a:effectLst>
              </a:rPr>
              <a:t>Nature</a:t>
            </a:r>
            <a:r>
              <a:rPr lang="fr-FR" sz="2400" dirty="0">
                <a:solidFill>
                  <a:schemeClr val="bg1"/>
                </a:solidFill>
                <a:effectLst>
                  <a:outerShdw blurRad="38100" dist="38100" dir="2700000" algn="tl">
                    <a:srgbClr val="000000"/>
                  </a:outerShdw>
                </a:effectLst>
              </a:rPr>
              <a:t> </a:t>
            </a:r>
            <a:r>
              <a:rPr lang="fr-FR" sz="2400" dirty="0">
                <a:solidFill>
                  <a:schemeClr val="tx1">
                    <a:lumMod val="85000"/>
                  </a:schemeClr>
                </a:solidFill>
                <a:effectLst>
                  <a:outerShdw blurRad="38100" dist="38100" dir="2700000" algn="tl">
                    <a:srgbClr val="000000"/>
                  </a:outerShdw>
                </a:effectLst>
              </a:rPr>
              <a:t>des tuyauteries, tracé ( parties enterrées, en </a:t>
            </a:r>
          </a:p>
          <a:p>
            <a:pPr marL="342900" indent="-342900">
              <a:spcBef>
                <a:spcPct val="20000"/>
              </a:spcBef>
              <a:buClr>
                <a:schemeClr val="hlink"/>
              </a:buClr>
              <a:buSzPct val="80000"/>
              <a:buFont typeface="Wingdings" pitchFamily="2" charset="2"/>
              <a:buNone/>
            </a:pPr>
            <a:r>
              <a:rPr lang="fr-FR" sz="2400" dirty="0">
                <a:solidFill>
                  <a:schemeClr val="tx1">
                    <a:lumMod val="85000"/>
                  </a:schemeClr>
                </a:solidFill>
                <a:effectLst>
                  <a:outerShdw blurRad="38100" dist="38100" dir="2700000" algn="tl">
                    <a:srgbClr val="000000"/>
                  </a:outerShdw>
                </a:effectLst>
              </a:rPr>
              <a:t>          élévation apparente, en gaine, en encastrement)</a:t>
            </a:r>
            <a:r>
              <a:rPr lang="fr-FR" sz="2400" dirty="0">
                <a:solidFill>
                  <a:schemeClr val="bg1"/>
                </a:solidFill>
                <a:effectLst>
                  <a:outerShdw blurRad="38100" dist="38100" dir="2700000" algn="tl">
                    <a:srgbClr val="000000"/>
                  </a:outerShdw>
                </a:effectLst>
              </a:rPr>
              <a:t>, </a:t>
            </a:r>
          </a:p>
          <a:p>
            <a:pPr marL="342900" indent="-342900">
              <a:spcBef>
                <a:spcPct val="20000"/>
              </a:spcBef>
              <a:buClr>
                <a:schemeClr val="hlink"/>
              </a:buClr>
              <a:buSzPct val="80000"/>
              <a:buFont typeface="Wingdings" pitchFamily="2" charset="2"/>
              <a:buNone/>
            </a:pPr>
            <a:r>
              <a:rPr lang="fr-FR" sz="2400" dirty="0">
                <a:solidFill>
                  <a:schemeClr val="bg1"/>
                </a:solidFill>
                <a:effectLst>
                  <a:outerShdw blurRad="38100" dist="38100" dir="2700000" algn="tl">
                    <a:srgbClr val="000000"/>
                  </a:outerShdw>
                </a:effectLst>
              </a:rPr>
              <a:t>      -</a:t>
            </a:r>
            <a:r>
              <a:rPr lang="fr-FR" sz="2400" dirty="0">
                <a:solidFill>
                  <a:srgbClr val="FFFF00"/>
                </a:solidFill>
                <a:effectLst>
                  <a:outerShdw blurRad="38100" dist="38100" dir="2700000" algn="tl">
                    <a:srgbClr val="000000"/>
                  </a:outerShdw>
                </a:effectLst>
              </a:rPr>
              <a:t> Emplacements </a:t>
            </a:r>
            <a:r>
              <a:rPr lang="fr-FR" sz="2400" dirty="0">
                <a:solidFill>
                  <a:schemeClr val="tx1">
                    <a:lumMod val="85000"/>
                  </a:schemeClr>
                </a:solidFill>
                <a:effectLst>
                  <a:outerShdw blurRad="38100" dist="38100" dir="2700000" algn="tl">
                    <a:srgbClr val="000000"/>
                  </a:outerShdw>
                </a:effectLst>
              </a:rPr>
              <a:t>et</a:t>
            </a:r>
            <a:r>
              <a:rPr lang="fr-FR" sz="2400" dirty="0">
                <a:solidFill>
                  <a:schemeClr val="bg1"/>
                </a:solidFill>
                <a:effectLst>
                  <a:outerShdw blurRad="38100" dist="38100" dir="2700000" algn="tl">
                    <a:srgbClr val="000000"/>
                  </a:outerShdw>
                </a:effectLst>
              </a:rPr>
              <a:t> </a:t>
            </a:r>
            <a:r>
              <a:rPr lang="fr-FR" sz="2400" dirty="0">
                <a:solidFill>
                  <a:srgbClr val="FFFF00"/>
                </a:solidFill>
                <a:effectLst>
                  <a:outerShdw blurRad="38100" dist="38100" dir="2700000" algn="tl">
                    <a:srgbClr val="000000"/>
                  </a:outerShdw>
                </a:effectLst>
              </a:rPr>
              <a:t>sections</a:t>
            </a:r>
            <a:r>
              <a:rPr lang="fr-FR" sz="2400" dirty="0">
                <a:solidFill>
                  <a:schemeClr val="bg1"/>
                </a:solidFill>
                <a:effectLst>
                  <a:outerShdw blurRad="38100" dist="38100" dir="2700000" algn="tl">
                    <a:srgbClr val="000000"/>
                  </a:outerShdw>
                </a:effectLst>
              </a:rPr>
              <a:t> </a:t>
            </a:r>
            <a:r>
              <a:rPr lang="fr-FR" sz="2400" dirty="0">
                <a:solidFill>
                  <a:schemeClr val="tx1">
                    <a:lumMod val="85000"/>
                  </a:schemeClr>
                </a:solidFill>
                <a:effectLst>
                  <a:outerShdw blurRad="38100" dist="38100" dir="2700000" algn="tl">
                    <a:srgbClr val="000000"/>
                  </a:outerShdw>
                </a:effectLst>
              </a:rPr>
              <a:t>libres des ventilation, </a:t>
            </a:r>
          </a:p>
          <a:p>
            <a:pPr marL="342900" indent="-342900">
              <a:spcBef>
                <a:spcPct val="20000"/>
              </a:spcBef>
              <a:buClr>
                <a:schemeClr val="hlink"/>
              </a:buClr>
              <a:buSzPct val="80000"/>
              <a:buFont typeface="Wingdings" pitchFamily="2" charset="2"/>
              <a:buNone/>
            </a:pPr>
            <a:r>
              <a:rPr lang="fr-FR" sz="2400" dirty="0">
                <a:solidFill>
                  <a:schemeClr val="tx1">
                    <a:lumMod val="85000"/>
                  </a:schemeClr>
                </a:solidFill>
                <a:effectLst>
                  <a:outerShdw blurRad="38100" dist="38100" dir="2700000" algn="tl">
                    <a:srgbClr val="000000"/>
                  </a:outerShdw>
                </a:effectLst>
              </a:rPr>
              <a:t>         dispositif d’évacuation des produits de combustion</a:t>
            </a:r>
            <a:r>
              <a:rPr lang="fr-FR" sz="2400" dirty="0">
                <a:solidFill>
                  <a:schemeClr val="bg1"/>
                </a:solidFill>
                <a:effectLst>
                  <a:outerShdw blurRad="38100" dist="38100" dir="2700000" algn="tl">
                    <a:srgbClr val="000000"/>
                  </a:outerShdw>
                </a:effectLst>
              </a:rPr>
              <a:t>, </a:t>
            </a:r>
          </a:p>
          <a:p>
            <a:pPr marL="342900" indent="-342900">
              <a:spcBef>
                <a:spcPct val="20000"/>
              </a:spcBef>
              <a:buClr>
                <a:schemeClr val="hlink"/>
              </a:buClr>
              <a:buSzPct val="80000"/>
              <a:buFont typeface="Wingdings" pitchFamily="2" charset="2"/>
              <a:buNone/>
            </a:pPr>
            <a:r>
              <a:rPr lang="fr-FR" sz="2400" dirty="0">
                <a:solidFill>
                  <a:schemeClr val="bg1"/>
                </a:solidFill>
                <a:effectLst>
                  <a:outerShdw blurRad="38100" dist="38100" dir="2700000" algn="tl">
                    <a:srgbClr val="000000"/>
                  </a:outerShdw>
                </a:effectLst>
              </a:rPr>
              <a:t>      - </a:t>
            </a:r>
            <a:r>
              <a:rPr lang="fr-FR" sz="2400" dirty="0">
                <a:solidFill>
                  <a:srgbClr val="FFFF00"/>
                </a:solidFill>
                <a:effectLst>
                  <a:outerShdw blurRad="38100" dist="38100" dir="2700000" algn="tl">
                    <a:srgbClr val="000000"/>
                  </a:outerShdw>
                </a:effectLst>
              </a:rPr>
              <a:t>Emplacements</a:t>
            </a:r>
            <a:r>
              <a:rPr lang="fr-FR" sz="2400" dirty="0">
                <a:solidFill>
                  <a:schemeClr val="bg1"/>
                </a:solidFill>
                <a:effectLst>
                  <a:outerShdw blurRad="38100" dist="38100" dir="2700000" algn="tl">
                    <a:srgbClr val="000000"/>
                  </a:outerShdw>
                </a:effectLst>
              </a:rPr>
              <a:t>: </a:t>
            </a:r>
            <a:r>
              <a:rPr lang="fr-FR" sz="2400" dirty="0">
                <a:solidFill>
                  <a:schemeClr val="tx1">
                    <a:lumMod val="85000"/>
                  </a:schemeClr>
                </a:solidFill>
                <a:effectLst>
                  <a:outerShdw blurRad="38100" dist="38100" dir="2700000" algn="tl">
                    <a:srgbClr val="000000"/>
                  </a:outerShdw>
                </a:effectLst>
              </a:rPr>
              <a:t>dispositifs de coupure, compteurs</a:t>
            </a:r>
            <a:r>
              <a:rPr lang="fr-FR" sz="2400" dirty="0">
                <a:solidFill>
                  <a:schemeClr val="bg1"/>
                </a:solidFill>
                <a:effectLst>
                  <a:outerShdw blurRad="38100" dist="38100" dir="2700000" algn="tl">
                    <a:srgbClr val="000000"/>
                  </a:outerShdw>
                </a:effectLst>
              </a:rPr>
              <a:t>.</a:t>
            </a:r>
          </a:p>
        </p:txBody>
      </p:sp>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1"/>
          <p:cNvSpPr>
            <a:spLocks noChangeAspect="1" noChangeArrowheads="1"/>
          </p:cNvSpPr>
          <p:nvPr/>
        </p:nvSpPr>
        <p:spPr bwMode="auto">
          <a:xfrm>
            <a:off x="0" y="900000"/>
            <a:ext cx="5936576" cy="1938992"/>
          </a:xfrm>
          <a:prstGeom prst="rect">
            <a:avLst/>
          </a:prstGeom>
          <a:noFill/>
          <a:ln w="25400">
            <a:solidFill>
              <a:srgbClr val="FFFF00"/>
            </a:solidFill>
            <a:miter lim="800000"/>
            <a:headEnd/>
            <a:tailEnd/>
          </a:ln>
        </p:spPr>
        <p:txBody>
          <a:bodyPr wrap="square">
            <a:spAutoFit/>
          </a:bodyPr>
          <a:lstStyle/>
          <a:p>
            <a:r>
              <a:rPr lang="fr-FR" sz="2400" dirty="0">
                <a:solidFill>
                  <a:schemeClr val="tx1">
                    <a:lumMod val="75000"/>
                  </a:schemeClr>
                </a:solidFill>
                <a:latin typeface="Times New Roman" pitchFamily="18" charset="0"/>
                <a:cs typeface="Times New Roman" pitchFamily="18" charset="0"/>
              </a:rPr>
              <a:t>Les gaz actuellement utilisés sont classés de façon suivante</a:t>
            </a:r>
            <a:r>
              <a:rPr lang="fr-FR" dirty="0">
                <a:solidFill>
                  <a:schemeClr val="tx1">
                    <a:lumMod val="75000"/>
                  </a:schemeClr>
                </a:solidFill>
                <a:latin typeface="Times New Roman" pitchFamily="18" charset="0"/>
                <a:cs typeface="Times New Roman" pitchFamily="18" charset="0"/>
              </a:rPr>
              <a:t> </a:t>
            </a:r>
            <a:r>
              <a:rPr lang="fr-FR" sz="2400" dirty="0">
                <a:solidFill>
                  <a:schemeClr val="tx1">
                    <a:lumMod val="75000"/>
                  </a:schemeClr>
                </a:solidFill>
                <a:latin typeface="Times New Roman" pitchFamily="18" charset="0"/>
                <a:cs typeface="Times New Roman" pitchFamily="18" charset="0"/>
              </a:rPr>
              <a:t>:</a:t>
            </a:r>
            <a:br>
              <a:rPr lang="en-US" sz="2400" dirty="0">
                <a:solidFill>
                  <a:schemeClr val="tx1">
                    <a:lumMod val="75000"/>
                  </a:schemeClr>
                </a:solidFill>
                <a:latin typeface="Times New Roman" pitchFamily="18" charset="0"/>
                <a:cs typeface="Times New Roman" pitchFamily="18" charset="0"/>
              </a:rPr>
            </a:br>
            <a:r>
              <a:rPr lang="fr-FR" sz="2400" dirty="0">
                <a:solidFill>
                  <a:schemeClr val="tx1">
                    <a:lumMod val="75000"/>
                  </a:schemeClr>
                </a:solidFill>
                <a:latin typeface="Times New Roman" pitchFamily="18" charset="0"/>
                <a:cs typeface="Times New Roman" pitchFamily="18" charset="0"/>
              </a:rPr>
              <a:t>-Le gaz naturel</a:t>
            </a:r>
            <a:br>
              <a:rPr lang="en-US" sz="2400" dirty="0">
                <a:solidFill>
                  <a:schemeClr val="tx1">
                    <a:lumMod val="75000"/>
                  </a:schemeClr>
                </a:solidFill>
                <a:latin typeface="Times New Roman" pitchFamily="18" charset="0"/>
                <a:cs typeface="Times New Roman" pitchFamily="18" charset="0"/>
              </a:rPr>
            </a:br>
            <a:r>
              <a:rPr lang="fr-FR" sz="2400" dirty="0">
                <a:solidFill>
                  <a:schemeClr val="tx1">
                    <a:lumMod val="75000"/>
                  </a:schemeClr>
                </a:solidFill>
                <a:latin typeface="Times New Roman" pitchFamily="18" charset="0"/>
                <a:cs typeface="Times New Roman" pitchFamily="18" charset="0"/>
              </a:rPr>
              <a:t>-Le gaz provenant de la distillation du pétrole</a:t>
            </a:r>
            <a:br>
              <a:rPr lang="en-US" sz="2400" dirty="0">
                <a:solidFill>
                  <a:schemeClr val="tx1">
                    <a:lumMod val="75000"/>
                  </a:schemeClr>
                </a:solidFill>
                <a:latin typeface="Times New Roman" pitchFamily="18" charset="0"/>
                <a:cs typeface="Times New Roman" pitchFamily="18" charset="0"/>
              </a:rPr>
            </a:br>
            <a:r>
              <a:rPr lang="fr-FR" sz="2400" dirty="0">
                <a:solidFill>
                  <a:schemeClr val="tx1">
                    <a:lumMod val="75000"/>
                  </a:schemeClr>
                </a:solidFill>
                <a:latin typeface="Times New Roman" pitchFamily="18" charset="0"/>
                <a:cs typeface="Times New Roman" pitchFamily="18" charset="0"/>
              </a:rPr>
              <a:t>-Le gaz manufacturé.</a:t>
            </a:r>
            <a:endParaRPr lang="fr-FR" sz="2400" dirty="0">
              <a:solidFill>
                <a:schemeClr val="tx1">
                  <a:lumMod val="75000"/>
                </a:schemeClr>
              </a:solidFill>
              <a:latin typeface="Book Antiqua" pitchFamily="18" charset="0"/>
            </a:endParaRPr>
          </a:p>
        </p:txBody>
      </p:sp>
      <p:sp>
        <p:nvSpPr>
          <p:cNvPr id="9" name="ZoneTexte 4"/>
          <p:cNvSpPr txBox="1">
            <a:spLocks noChangeArrowheads="1"/>
          </p:cNvSpPr>
          <p:nvPr/>
        </p:nvSpPr>
        <p:spPr bwMode="auto">
          <a:xfrm>
            <a:off x="2428828" y="3780234"/>
            <a:ext cx="6715172" cy="3077766"/>
          </a:xfrm>
          <a:prstGeom prst="rect">
            <a:avLst/>
          </a:prstGeom>
          <a:noFill/>
          <a:ln w="25400">
            <a:solidFill>
              <a:srgbClr val="FFFF00"/>
            </a:solidFill>
            <a:miter lim="800000"/>
            <a:headEnd/>
            <a:tailEnd/>
          </a:ln>
        </p:spPr>
        <p:txBody>
          <a:bodyPr wrap="square">
            <a:spAutoFit/>
          </a:bodyPr>
          <a:lstStyle/>
          <a:p>
            <a:r>
              <a:rPr lang="fr-FR" sz="2200" dirty="0">
                <a:solidFill>
                  <a:schemeClr val="tx1">
                    <a:lumMod val="85000"/>
                  </a:schemeClr>
                </a:solidFill>
                <a:effectLst>
                  <a:outerShdw blurRad="50800" dist="50800" dir="5400000" algn="ctr" rotWithShape="0">
                    <a:srgbClr val="000000">
                      <a:alpha val="61000"/>
                    </a:srgbClr>
                  </a:outerShdw>
                </a:effectLst>
                <a:latin typeface="Calibri" pitchFamily="34" charset="0"/>
              </a:rPr>
              <a:t>La plupart des localités comportent une distribution publique de gaz, seuls les écarts et des villages sont alimentés par des réservoirs individuels de gaz de pétrole liquéfiés.GPL</a:t>
            </a:r>
          </a:p>
          <a:p>
            <a:r>
              <a:rPr lang="fr-FR" sz="2200" dirty="0">
                <a:solidFill>
                  <a:schemeClr val="tx1">
                    <a:lumMod val="85000"/>
                  </a:schemeClr>
                </a:solidFill>
                <a:effectLst>
                  <a:outerShdw blurRad="50800" dist="50800" dir="5400000" algn="ctr" rotWithShape="0">
                    <a:srgbClr val="000000">
                      <a:alpha val="61000"/>
                    </a:srgbClr>
                  </a:outerShdw>
                </a:effectLst>
                <a:latin typeface="Calibri" pitchFamily="34" charset="0"/>
              </a:rPr>
              <a:t>la liaison du bâtiment est assurée par des canalisation enterrée exécutée sous le contrôle de la compagnie chargé de la distribution du gaz, car le gaz est un produit dangereux faisant l’objet de sévères mesures de sécurité. </a:t>
            </a:r>
          </a:p>
          <a:p>
            <a:endParaRPr lang="fr-FR" dirty="0">
              <a:solidFill>
                <a:schemeClr val="tx1">
                  <a:lumMod val="85000"/>
                </a:schemeClr>
              </a:solidFill>
              <a:effectLst>
                <a:outerShdw blurRad="50800" dist="50800" dir="5400000" algn="ctr" rotWithShape="0">
                  <a:srgbClr val="000000">
                    <a:alpha val="61000"/>
                  </a:srgbClr>
                </a:outerShdw>
              </a:effectLst>
              <a:latin typeface="Calibri" pitchFamily="34" charset="0"/>
            </a:endParaRPr>
          </a:p>
        </p:txBody>
      </p:sp>
      <p:sp>
        <p:nvSpPr>
          <p:cNvPr id="10" name="Rectangle 7"/>
          <p:cNvSpPr>
            <a:spLocks noChangeArrowheads="1"/>
          </p:cNvSpPr>
          <p:nvPr/>
        </p:nvSpPr>
        <p:spPr bwMode="auto">
          <a:xfrm>
            <a:off x="428625" y="3129977"/>
            <a:ext cx="4214615" cy="584775"/>
          </a:xfrm>
          <a:prstGeom prst="rect">
            <a:avLst/>
          </a:prstGeom>
          <a:noFill/>
          <a:ln w="9525">
            <a:noFill/>
            <a:miter lim="800000"/>
            <a:headEnd/>
            <a:tailEnd/>
          </a:ln>
        </p:spPr>
        <p:txBody>
          <a:bodyPr wrap="none">
            <a:spAutoFit/>
          </a:bodyPr>
          <a:lstStyle/>
          <a:p>
            <a:r>
              <a:rPr lang="fr-FR" sz="3200" b="1" i="1" dirty="0">
                <a:solidFill>
                  <a:srgbClr val="FFFF00"/>
                </a:solidFill>
                <a:latin typeface="Book Antiqua" pitchFamily="18" charset="0"/>
              </a:rPr>
              <a:t>II-distribution de gaz</a:t>
            </a:r>
            <a:r>
              <a:rPr lang="fr-FR" sz="2200" b="1" dirty="0">
                <a:solidFill>
                  <a:srgbClr val="FF0000"/>
                </a:solidFill>
                <a:latin typeface="Book Antiqua" pitchFamily="18" charset="0"/>
              </a:rPr>
              <a:t>:</a:t>
            </a:r>
            <a:endParaRPr lang="fr-FR" sz="2200" dirty="0">
              <a:solidFill>
                <a:srgbClr val="FF0000"/>
              </a:solidFill>
              <a:latin typeface="Book Antiqua" pitchFamily="18" charset="0"/>
            </a:endParaRPr>
          </a:p>
        </p:txBody>
      </p:sp>
      <p:sp>
        <p:nvSpPr>
          <p:cNvPr id="7" name="Rectangle 7"/>
          <p:cNvSpPr>
            <a:spLocks noChangeArrowheads="1"/>
          </p:cNvSpPr>
          <p:nvPr/>
        </p:nvSpPr>
        <p:spPr bwMode="auto">
          <a:xfrm>
            <a:off x="-32" y="142852"/>
            <a:ext cx="3193503" cy="584775"/>
          </a:xfrm>
          <a:prstGeom prst="rect">
            <a:avLst/>
          </a:prstGeom>
          <a:noFill/>
          <a:ln w="9525">
            <a:noFill/>
            <a:miter lim="800000"/>
            <a:headEnd/>
            <a:tailEnd/>
          </a:ln>
        </p:spPr>
        <p:txBody>
          <a:bodyPr wrap="none">
            <a:spAutoFit/>
          </a:bodyPr>
          <a:lstStyle/>
          <a:p>
            <a:r>
              <a:rPr lang="fr-FR" sz="3200" b="1" i="1" dirty="0">
                <a:solidFill>
                  <a:srgbClr val="FFFF00"/>
                </a:solidFill>
                <a:latin typeface="Book Antiqua" pitchFamily="18" charset="0"/>
              </a:rPr>
              <a:t>I-classification :</a:t>
            </a:r>
            <a:endParaRPr lang="fr-FR" sz="2200" dirty="0">
              <a:solidFill>
                <a:srgbClr val="FF0000"/>
              </a:solidFill>
              <a:latin typeface="Book Antiqu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down)">
                                      <p:cBhvr>
                                        <p:cTn id="15" dur="500"/>
                                        <p:tgtEl>
                                          <p:spTgt spid="9">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down)">
                                      <p:cBhvr>
                                        <p:cTn id="2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build="allAtOnce"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4"/>
          <p:cNvSpPr>
            <a:spLocks noChangeArrowheads="1"/>
          </p:cNvSpPr>
          <p:nvPr/>
        </p:nvSpPr>
        <p:spPr bwMode="auto">
          <a:xfrm>
            <a:off x="684213" y="1"/>
            <a:ext cx="8064500" cy="1054100"/>
          </a:xfrm>
          <a:prstGeom prst="rect">
            <a:avLst/>
          </a:prstGeom>
          <a:noFill/>
          <a:ln w="9525">
            <a:noFill/>
            <a:miter lim="800000"/>
            <a:headEnd/>
            <a:tailEnd/>
          </a:ln>
          <a:effectLst/>
        </p:spPr>
        <p:txBody>
          <a:bodyPr anchor="ctr" anchorCtr="1"/>
          <a:lstStyle/>
          <a:p>
            <a:pPr algn="ctr"/>
            <a:r>
              <a:rPr lang="fr-FR" sz="4000" b="1" dirty="0">
                <a:solidFill>
                  <a:srgbClr val="FFFF00"/>
                </a:solidFill>
                <a:effectLst>
                  <a:outerShdw blurRad="38100" dist="38100" dir="2700000" algn="tl">
                    <a:srgbClr val="000000"/>
                  </a:outerShdw>
                </a:effectLst>
              </a:rPr>
              <a:t>III-Technique de desserte des habitations</a:t>
            </a:r>
          </a:p>
        </p:txBody>
      </p:sp>
      <p:sp>
        <p:nvSpPr>
          <p:cNvPr id="4" name="Rectangle 5"/>
          <p:cNvSpPr>
            <a:spLocks noChangeArrowheads="1"/>
          </p:cNvSpPr>
          <p:nvPr/>
        </p:nvSpPr>
        <p:spPr bwMode="auto">
          <a:xfrm>
            <a:off x="179388" y="1844675"/>
            <a:ext cx="8229600" cy="935038"/>
          </a:xfrm>
          <a:prstGeom prst="rect">
            <a:avLst/>
          </a:prstGeom>
          <a:noFill/>
          <a:ln w="25400">
            <a:solidFill>
              <a:srgbClr val="FFFF00"/>
            </a:solidFill>
            <a:miter lim="800000"/>
            <a:headEnd/>
            <a:tailEnd/>
          </a:ln>
          <a:effectLst/>
        </p:spPr>
        <p:txBody>
          <a:bodyPr/>
          <a:lstStyle/>
          <a:p>
            <a:pPr marL="342900" indent="-342900">
              <a:spcBef>
                <a:spcPct val="20000"/>
              </a:spcBef>
              <a:buClr>
                <a:schemeClr val="hlink"/>
              </a:buClr>
              <a:buSzPct val="80000"/>
              <a:buFont typeface="Wingdings" pitchFamily="2" charset="2"/>
              <a:buChar char="Ø"/>
            </a:pPr>
            <a:r>
              <a:rPr lang="fr-FR" sz="2400" dirty="0">
                <a:solidFill>
                  <a:schemeClr val="tx1">
                    <a:lumMod val="85000"/>
                  </a:schemeClr>
                </a:solidFill>
                <a:effectLst>
                  <a:outerShdw blurRad="38100" dist="38100" dir="2700000" algn="tl">
                    <a:srgbClr val="000000"/>
                  </a:outerShdw>
                </a:effectLst>
              </a:rPr>
              <a:t>Les réseaux de transport ou de distribution publique sont dans la  majorité des cas souterrains.</a:t>
            </a:r>
          </a:p>
        </p:txBody>
      </p:sp>
      <p:sp>
        <p:nvSpPr>
          <p:cNvPr id="5" name="Rectangle 6"/>
          <p:cNvSpPr>
            <a:spLocks noChangeArrowheads="1"/>
          </p:cNvSpPr>
          <p:nvPr/>
        </p:nvSpPr>
        <p:spPr bwMode="auto">
          <a:xfrm>
            <a:off x="468313" y="1268413"/>
            <a:ext cx="2376487" cy="576262"/>
          </a:xfrm>
          <a:prstGeom prst="rect">
            <a:avLst/>
          </a:prstGeom>
          <a:noFill/>
          <a:ln w="9525">
            <a:noFill/>
            <a:miter lim="800000"/>
            <a:headEnd/>
            <a:tailEnd/>
          </a:ln>
          <a:effectLst/>
        </p:spPr>
        <p:txBody>
          <a:bodyPr anchor="ctr" anchorCtr="1"/>
          <a:lstStyle/>
          <a:p>
            <a:pPr algn="ctr"/>
            <a:r>
              <a:rPr lang="fr-FR" sz="2800" b="1" i="1" dirty="0">
                <a:solidFill>
                  <a:srgbClr val="00B0F0"/>
                </a:solidFill>
                <a:effectLst>
                  <a:outerShdw blurRad="38100" dist="38100" dir="2700000" algn="tl">
                    <a:srgbClr val="000000"/>
                  </a:outerShdw>
                </a:effectLst>
              </a:rPr>
              <a:t>a\ Réseau:</a:t>
            </a:r>
          </a:p>
        </p:txBody>
      </p:sp>
      <p:sp>
        <p:nvSpPr>
          <p:cNvPr id="6" name="Rectangle 7"/>
          <p:cNvSpPr>
            <a:spLocks noChangeArrowheads="1"/>
          </p:cNvSpPr>
          <p:nvPr/>
        </p:nvSpPr>
        <p:spPr bwMode="auto">
          <a:xfrm>
            <a:off x="714348" y="3214686"/>
            <a:ext cx="3024187" cy="576262"/>
          </a:xfrm>
          <a:prstGeom prst="rect">
            <a:avLst/>
          </a:prstGeom>
          <a:noFill/>
          <a:ln w="9525">
            <a:noFill/>
            <a:miter lim="800000"/>
            <a:headEnd/>
            <a:tailEnd/>
          </a:ln>
          <a:effectLst/>
        </p:spPr>
        <p:txBody>
          <a:bodyPr anchor="ctr" anchorCtr="1"/>
          <a:lstStyle/>
          <a:p>
            <a:pPr algn="ctr"/>
            <a:r>
              <a:rPr lang="fr-FR" sz="2800" b="1" i="1" dirty="0">
                <a:solidFill>
                  <a:srgbClr val="00B0F0"/>
                </a:solidFill>
                <a:effectLst>
                  <a:outerShdw blurRad="38100" dist="38100" dir="2700000" algn="tl">
                    <a:srgbClr val="000000"/>
                  </a:outerShdw>
                </a:effectLst>
              </a:rPr>
              <a:t>b\ Branchement:</a:t>
            </a:r>
          </a:p>
        </p:txBody>
      </p:sp>
      <p:sp>
        <p:nvSpPr>
          <p:cNvPr id="7" name="Rectangle 8"/>
          <p:cNvSpPr>
            <a:spLocks noChangeArrowheads="1"/>
          </p:cNvSpPr>
          <p:nvPr/>
        </p:nvSpPr>
        <p:spPr bwMode="auto">
          <a:xfrm>
            <a:off x="323850" y="4000504"/>
            <a:ext cx="8229600" cy="1143008"/>
          </a:xfrm>
          <a:prstGeom prst="rect">
            <a:avLst/>
          </a:prstGeom>
          <a:noFill/>
          <a:ln w="25400">
            <a:solidFill>
              <a:srgbClr val="FFFF00"/>
            </a:solidFill>
            <a:miter lim="800000"/>
            <a:headEnd/>
            <a:tailEnd/>
          </a:ln>
          <a:effectLst/>
        </p:spPr>
        <p:txBody>
          <a:bodyPr/>
          <a:lstStyle/>
          <a:p>
            <a:pPr marL="342900" indent="-342900">
              <a:spcBef>
                <a:spcPct val="20000"/>
              </a:spcBef>
              <a:buClr>
                <a:schemeClr val="hlink"/>
              </a:buClr>
              <a:buSzPct val="80000"/>
              <a:buFont typeface="Wingdings" pitchFamily="2" charset="2"/>
              <a:buChar char="Ø"/>
            </a:pPr>
            <a:r>
              <a:rPr lang="fr-FR" sz="2400" dirty="0">
                <a:solidFill>
                  <a:schemeClr val="tx1">
                    <a:lumMod val="85000"/>
                  </a:schemeClr>
                </a:solidFill>
                <a:effectLst>
                  <a:outerShdw blurRad="38100" dist="38100" dir="2700000" algn="tl">
                    <a:srgbClr val="000000"/>
                  </a:outerShdw>
                </a:effectLst>
              </a:rPr>
              <a:t>Le branchement est la canalisation reliant le réseau de distribution à l’immeuble.</a:t>
            </a:r>
          </a:p>
        </p:txBody>
      </p:sp>
    </p:spTree>
  </p:cSld>
  <p:clrMapOvr>
    <a:masterClrMapping/>
  </p:clrMapOvr>
  <p:transition>
    <p:strips dir="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txBox="1">
            <a:spLocks noChangeArrowheads="1"/>
          </p:cNvSpPr>
          <p:nvPr/>
        </p:nvSpPr>
        <p:spPr>
          <a:xfrm>
            <a:off x="457200" y="277813"/>
            <a:ext cx="8229600" cy="11398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0" normalizeH="0" baseline="0" noProof="0" dirty="0">
                <a:ln w="6350">
                  <a:noFill/>
                </a:ln>
                <a:solidFill>
                  <a:srgbClr val="FFFF00"/>
                </a:solidFill>
                <a:effectLst>
                  <a:outerShdw blurRad="114300" dist="101600" dir="2700000" algn="tl" rotWithShape="0">
                    <a:srgbClr val="000000">
                      <a:alpha val="40000"/>
                    </a:srgbClr>
                  </a:outerShdw>
                </a:effectLst>
                <a:uLnTx/>
                <a:uFillTx/>
                <a:latin typeface="+mj-lt"/>
                <a:ea typeface="+mj-ea"/>
                <a:cs typeface="+mj-cs"/>
              </a:rPr>
              <a:t>DISTRIBUTION DE GAZ:</a:t>
            </a:r>
          </a:p>
        </p:txBody>
      </p:sp>
      <p:sp>
        <p:nvSpPr>
          <p:cNvPr id="4" name="Rectangle 3"/>
          <p:cNvSpPr txBox="1">
            <a:spLocks noChangeArrowheads="1"/>
          </p:cNvSpPr>
          <p:nvPr/>
        </p:nvSpPr>
        <p:spPr>
          <a:xfrm>
            <a:off x="571472" y="1357298"/>
            <a:ext cx="7929562" cy="549275"/>
          </a:xfrm>
          <a:prstGeom prst="rect">
            <a:avLst/>
          </a:prstGeom>
        </p:spPr>
        <p:txBody>
          <a:bodyPr/>
          <a:lstStyle/>
          <a:p>
            <a:pPr marL="548640" marR="0" lvl="0" indent="-411480" algn="l" defTabSz="914400" rtl="0" eaLnBrk="1" fontAlgn="auto" latinLnBrk="0" hangingPunct="1">
              <a:lnSpc>
                <a:spcPct val="90000"/>
              </a:lnSpc>
              <a:spcBef>
                <a:spcPct val="20000"/>
              </a:spcBef>
              <a:spcAft>
                <a:spcPts val="0"/>
              </a:spcAft>
              <a:buClr>
                <a:schemeClr val="tx1">
                  <a:shade val="95000"/>
                </a:schemeClr>
              </a:buClr>
              <a:buSzPct val="65000"/>
              <a:buFont typeface="Wingdings" pitchFamily="2" charset="2"/>
              <a:buNone/>
              <a:tabLst/>
              <a:defRPr/>
            </a:pPr>
            <a:r>
              <a:rPr kumimoji="0" lang="fr-FR" sz="4000" b="0" i="0" u="none" strike="noStrike" kern="1200" cap="none" spc="0" normalizeH="0" baseline="0" noProof="0" dirty="0">
                <a:ln>
                  <a:noFill/>
                </a:ln>
                <a:solidFill>
                  <a:srgbClr val="00B0F0"/>
                </a:solidFill>
                <a:effectLst/>
                <a:uLnTx/>
                <a:uFillTx/>
                <a:latin typeface="+mn-lt"/>
                <a:ea typeface="+mn-ea"/>
                <a:cs typeface="+mn-cs"/>
              </a:rPr>
              <a:t>1-Cas d’une maison individuelle:</a:t>
            </a:r>
          </a:p>
        </p:txBody>
      </p:sp>
      <p:sp>
        <p:nvSpPr>
          <p:cNvPr id="5" name="Text Box 4"/>
          <p:cNvSpPr txBox="1">
            <a:spLocks noChangeArrowheads="1"/>
          </p:cNvSpPr>
          <p:nvPr/>
        </p:nvSpPr>
        <p:spPr bwMode="auto">
          <a:xfrm>
            <a:off x="684213" y="2357430"/>
            <a:ext cx="7632700" cy="4047262"/>
          </a:xfrm>
          <a:prstGeom prst="rect">
            <a:avLst/>
          </a:prstGeom>
          <a:noFill/>
          <a:ln w="9525">
            <a:noFill/>
            <a:miter lim="800000"/>
            <a:headEnd/>
            <a:tailEnd/>
          </a:ln>
        </p:spPr>
        <p:txBody>
          <a:bodyPr wrap="square">
            <a:spAutoFit/>
          </a:bodyPr>
          <a:lstStyle/>
          <a:p>
            <a:pPr>
              <a:spcBef>
                <a:spcPct val="50000"/>
              </a:spcBef>
            </a:pPr>
            <a:r>
              <a:rPr lang="fr-FR" sz="2800" b="1" dirty="0">
                <a:solidFill>
                  <a:srgbClr val="00FF00"/>
                </a:solidFill>
              </a:rPr>
              <a:t>a- Bouteilles GPL: Gaz Pétrole Liquéfié</a:t>
            </a:r>
          </a:p>
          <a:p>
            <a:pPr>
              <a:spcBef>
                <a:spcPct val="50000"/>
              </a:spcBef>
            </a:pPr>
            <a:r>
              <a:rPr lang="fr-FR" sz="2800" b="1" dirty="0">
                <a:solidFill>
                  <a:srgbClr val="FF00FF"/>
                </a:solidFill>
              </a:rPr>
              <a:t>                   </a:t>
            </a:r>
            <a:r>
              <a:rPr lang="fr-FR" sz="2800" b="1" dirty="0">
                <a:solidFill>
                  <a:srgbClr val="0000FF"/>
                </a:solidFill>
              </a:rPr>
              <a:t>Installation intérieure:</a:t>
            </a:r>
          </a:p>
          <a:p>
            <a:pPr algn="just">
              <a:spcBef>
                <a:spcPct val="50000"/>
              </a:spcBef>
            </a:pPr>
            <a:r>
              <a:rPr lang="fr-FR" sz="2200" dirty="0">
                <a:solidFill>
                  <a:schemeClr val="tx1">
                    <a:lumMod val="85000"/>
                  </a:schemeClr>
                </a:solidFill>
                <a:latin typeface="Book Antiqua" pitchFamily="18" charset="0"/>
              </a:rPr>
              <a:t>Le poste </a:t>
            </a:r>
            <a:r>
              <a:rPr lang="fr-FR" sz="2200" dirty="0">
                <a:solidFill>
                  <a:schemeClr val="tx1">
                    <a:lumMod val="85000"/>
                  </a:schemeClr>
                </a:solidFill>
                <a:effectLst>
                  <a:outerShdw blurRad="50800" dist="50800" dir="5400000" algn="ctr" rotWithShape="0">
                    <a:srgbClr val="000000">
                      <a:alpha val="40000"/>
                    </a:srgbClr>
                  </a:outerShdw>
                </a:effectLst>
                <a:latin typeface="Book Antiqua" pitchFamily="18" charset="0"/>
              </a:rPr>
              <a:t>d’alimentation continue par </a:t>
            </a:r>
            <a:r>
              <a:rPr lang="fr-FR" sz="2200" dirty="0">
                <a:solidFill>
                  <a:schemeClr val="tx1">
                    <a:lumMod val="85000"/>
                  </a:schemeClr>
                </a:solidFill>
                <a:latin typeface="Book Antiqua" pitchFamily="18" charset="0"/>
              </a:rPr>
              <a:t>bouteilles :</a:t>
            </a:r>
            <a:br>
              <a:rPr lang="fr-FR" sz="2200" dirty="0">
                <a:solidFill>
                  <a:schemeClr val="tx1">
                    <a:lumMod val="85000"/>
                  </a:schemeClr>
                </a:solidFill>
                <a:latin typeface="Book Antiqua" pitchFamily="18" charset="0"/>
              </a:rPr>
            </a:br>
            <a:br>
              <a:rPr lang="fr-FR" sz="2200" dirty="0">
                <a:solidFill>
                  <a:schemeClr val="tx1">
                    <a:lumMod val="85000"/>
                  </a:schemeClr>
                </a:solidFill>
                <a:latin typeface="Book Antiqua" pitchFamily="18" charset="0"/>
              </a:rPr>
            </a:br>
            <a:r>
              <a:rPr lang="fr-FR" sz="2200" dirty="0">
                <a:solidFill>
                  <a:schemeClr val="tx1">
                    <a:lumMod val="85000"/>
                  </a:schemeClr>
                </a:solidFill>
                <a:latin typeface="Book Antiqua" pitchFamily="18" charset="0"/>
              </a:rPr>
              <a:t>     Le poste comporte deux bouteilles de GPL ou deux groupes de bouteilles reliées par un coupleur inverseur automatique faisant office de première détente. A proximité de chaque appareil d’utilisation, un détendeur déclencheur          de sécurité .</a:t>
            </a:r>
            <a:br>
              <a:rPr lang="fr-FR" sz="2200" dirty="0">
                <a:solidFill>
                  <a:schemeClr val="tx1">
                    <a:lumMod val="85000"/>
                  </a:schemeClr>
                </a:solidFill>
                <a:latin typeface="Book Antiqua" pitchFamily="18" charset="0"/>
              </a:rPr>
            </a:br>
            <a:endParaRPr lang="fr-FR" sz="2200" dirty="0">
              <a:solidFill>
                <a:schemeClr val="tx1">
                  <a:lumMod val="85000"/>
                </a:schemeClr>
              </a:solidFill>
              <a:latin typeface="Book Antiqua" pitchFamily="18"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2.5"/>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 calcmode="lin" valueType="num">
                                      <p:cBhvr>
                                        <p:cTn id="9" dur="2000" fill="hold"/>
                                        <p:tgtEl>
                                          <p:spTgt spid="3"/>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785786" y="2571744"/>
            <a:ext cx="7429552" cy="2571768"/>
          </a:xfrm>
          <a:prstGeom prst="rect">
            <a:avLst/>
          </a:prstGeom>
          <a:ln w="28575">
            <a:solidFill>
              <a:srgbClr val="FFFF00"/>
            </a:solidFill>
          </a:ln>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Book Antiqua" pitchFamily="18" charset="0"/>
              </a:rPr>
              <a:t>Les tuyaux flexibles s'utilisent de plus en plus dans les installations sanitaires car il permettent un raccordement simple et  rapide entre  éléments. I 'utilisation de ces tuyaux s’envisage essentiellement lorsque l'installation peut être dissimulée,  ou dans le cas de bidet .</a:t>
            </a:r>
          </a:p>
        </p:txBody>
      </p:sp>
      <p:sp>
        <p:nvSpPr>
          <p:cNvPr id="3" name="Rectangle 2"/>
          <p:cNvSpPr/>
          <p:nvPr/>
        </p:nvSpPr>
        <p:spPr>
          <a:xfrm>
            <a:off x="1357290" y="571480"/>
            <a:ext cx="7143800" cy="1077218"/>
          </a:xfrm>
          <a:prstGeom prst="rect">
            <a:avLst/>
          </a:prstGeom>
        </p:spPr>
        <p:txBody>
          <a:bodyPr wrap="square">
            <a:spAutoFit/>
          </a:bodyPr>
          <a:lstStyle/>
          <a:p>
            <a:pPr marL="274320" lvl="0" indent="-274320">
              <a:spcBef>
                <a:spcPts val="600"/>
              </a:spcBef>
              <a:buClr>
                <a:schemeClr val="accent2"/>
              </a:buClr>
              <a:buSzPct val="85000"/>
              <a:defRPr/>
            </a:pPr>
            <a:r>
              <a:rPr lang="fr-FR" sz="3200" b="1" i="1" dirty="0">
                <a:solidFill>
                  <a:srgbClr val="FF33CC"/>
                </a:solidFill>
                <a:latin typeface="Book Antiqua" pitchFamily="18" charset="0"/>
              </a:rPr>
              <a:t>3-Différents type de tuyauterie et de matériaux constitutifs</a:t>
            </a:r>
          </a:p>
        </p:txBody>
      </p:sp>
      <p:sp>
        <p:nvSpPr>
          <p:cNvPr id="4" name="Rectangle 3"/>
          <p:cNvSpPr/>
          <p:nvPr/>
        </p:nvSpPr>
        <p:spPr>
          <a:xfrm>
            <a:off x="2428860" y="1928802"/>
            <a:ext cx="4697120" cy="400110"/>
          </a:xfrm>
          <a:prstGeom prst="rect">
            <a:avLst/>
          </a:prstGeom>
        </p:spPr>
        <p:txBody>
          <a:bodyPr wrap="none">
            <a:spAutoFit/>
          </a:bodyPr>
          <a:lstStyle/>
          <a:p>
            <a:pPr marL="274320" lvl="0" indent="-274320">
              <a:spcBef>
                <a:spcPts val="600"/>
              </a:spcBef>
              <a:buClr>
                <a:schemeClr val="accent2"/>
              </a:buClr>
              <a:buSzPct val="85000"/>
              <a:defRPr/>
            </a:pPr>
            <a:r>
              <a:rPr lang="fr-FR" sz="2000" b="1" i="1" dirty="0">
                <a:solidFill>
                  <a:srgbClr val="00FF00"/>
                </a:solidFill>
                <a:latin typeface="Book Antiqua" pitchFamily="18" charset="0"/>
              </a:rPr>
              <a:t>A-LES CANALISATIONS FLEXIBLES  </a:t>
            </a:r>
          </a:p>
        </p:txBody>
      </p:sp>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4" descr="comb_image002"/>
          <p:cNvPicPr>
            <a:picLocks noChangeAspect="1" noChangeArrowheads="1"/>
          </p:cNvPicPr>
          <p:nvPr/>
        </p:nvPicPr>
        <p:blipFill>
          <a:blip r:embed="rId3" cstate="print"/>
          <a:srcRect/>
          <a:stretch>
            <a:fillRect/>
          </a:stretch>
        </p:blipFill>
        <p:spPr>
          <a:xfrm>
            <a:off x="428596" y="714356"/>
            <a:ext cx="8285190" cy="52177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txBox="1">
            <a:spLocks noChangeArrowheads="1"/>
          </p:cNvSpPr>
          <p:nvPr/>
        </p:nvSpPr>
        <p:spPr>
          <a:xfrm>
            <a:off x="500034" y="500042"/>
            <a:ext cx="8229600" cy="1071570"/>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r>
              <a:rPr kumimoji="0" lang="fr-FR" sz="2200" b="0" i="0" u="none" strike="noStrike" kern="1200" cap="none" spc="0" normalizeH="0" baseline="0" noProof="0" dirty="0">
                <a:ln>
                  <a:noFill/>
                </a:ln>
                <a:solidFill>
                  <a:schemeClr val="bg1"/>
                </a:solidFill>
                <a:effectLst/>
                <a:uLnTx/>
                <a:uFillTx/>
                <a:latin typeface="+mn-lt"/>
                <a:ea typeface="+mn-ea"/>
                <a:cs typeface="+mn-cs"/>
              </a:rPr>
              <a:t>La réglementation en vigueur a rendu obligatoire l’installation des récipients de propane à l’extérieur des locaux d’habitation.</a:t>
            </a:r>
            <a:br>
              <a:rPr kumimoji="0" lang="fr-FR" sz="2000" b="0" i="0" u="none" strike="noStrike" kern="1200" cap="none" spc="0" normalizeH="0" baseline="0" noProof="0" dirty="0">
                <a:ln>
                  <a:noFill/>
                </a:ln>
                <a:solidFill>
                  <a:schemeClr val="tx1"/>
                </a:solidFill>
                <a:effectLst/>
                <a:uLnTx/>
                <a:uFillTx/>
                <a:latin typeface="+mn-lt"/>
                <a:ea typeface="+mn-ea"/>
                <a:cs typeface="+mn-cs"/>
              </a:rPr>
            </a:b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5" descr="comb_image004"/>
          <p:cNvPicPr>
            <a:picLocks noChangeAspect="1" noChangeArrowheads="1"/>
          </p:cNvPicPr>
          <p:nvPr/>
        </p:nvPicPr>
        <p:blipFill>
          <a:blip r:embed="rId3" cstate="print"/>
          <a:srcRect/>
          <a:stretch>
            <a:fillRect/>
          </a:stretch>
        </p:blipFill>
        <p:spPr bwMode="auto">
          <a:xfrm>
            <a:off x="1187450" y="1700213"/>
            <a:ext cx="7056438" cy="43926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21429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txBox="1">
            <a:spLocks noChangeArrowheads="1"/>
          </p:cNvSpPr>
          <p:nvPr/>
        </p:nvSpPr>
        <p:spPr>
          <a:xfrm>
            <a:off x="0" y="785794"/>
            <a:ext cx="9001092" cy="428628"/>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r>
              <a:rPr kumimoji="0" lang="fr-FR" sz="2800" b="1" i="0" u="none" strike="noStrike" kern="1200" cap="none" spc="0" normalizeH="0" baseline="0" noProof="0" dirty="0">
                <a:ln>
                  <a:noFill/>
                </a:ln>
                <a:solidFill>
                  <a:srgbClr val="FF00FF"/>
                </a:solidFill>
                <a:effectLst/>
                <a:uLnTx/>
                <a:uFillTx/>
                <a:latin typeface="+mn-lt"/>
                <a:ea typeface="+mn-ea"/>
                <a:cs typeface="+mn-cs"/>
              </a:rPr>
              <a:t>               DISTANCES DE SECURITE</a:t>
            </a:r>
            <a:r>
              <a:rPr lang="fr-FR" sz="2200" dirty="0">
                <a:solidFill>
                  <a:schemeClr val="bg1"/>
                </a:solidFill>
              </a:rPr>
              <a:t>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br>
              <a:rPr kumimoji="0" lang="fr-FR" sz="2200" b="0" i="0" u="none" strike="noStrike" kern="1200" cap="none" spc="0" normalizeH="0" baseline="0" noProof="0" dirty="0">
                <a:ln>
                  <a:noFill/>
                </a:ln>
                <a:solidFill>
                  <a:schemeClr val="bg1"/>
                </a:solidFill>
                <a:effectLst/>
                <a:uLnTx/>
                <a:uFillTx/>
                <a:latin typeface="+mn-lt"/>
                <a:ea typeface="+mn-ea"/>
                <a:cs typeface="+mn-cs"/>
              </a:rPr>
            </a:br>
            <a:endParaRPr kumimoji="0" lang="fr-FR" sz="22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 Box 4"/>
          <p:cNvSpPr txBox="1">
            <a:spLocks noChangeArrowheads="1"/>
          </p:cNvSpPr>
          <p:nvPr/>
        </p:nvSpPr>
        <p:spPr bwMode="auto">
          <a:xfrm>
            <a:off x="2285983" y="285728"/>
            <a:ext cx="4302141" cy="523220"/>
          </a:xfrm>
          <a:prstGeom prst="rect">
            <a:avLst/>
          </a:prstGeom>
          <a:noFill/>
          <a:ln w="9525">
            <a:noFill/>
            <a:miter lim="800000"/>
            <a:headEnd/>
            <a:tailEnd/>
          </a:ln>
        </p:spPr>
        <p:txBody>
          <a:bodyPr wrap="square">
            <a:spAutoFit/>
          </a:bodyPr>
          <a:lstStyle/>
          <a:p>
            <a:pPr>
              <a:spcBef>
                <a:spcPct val="50000"/>
              </a:spcBef>
            </a:pPr>
            <a:r>
              <a:rPr lang="fr-FR" sz="2800" dirty="0">
                <a:solidFill>
                  <a:srgbClr val="00FF00"/>
                </a:solidFill>
              </a:rPr>
              <a:t>b- Citerne GPL</a:t>
            </a:r>
          </a:p>
        </p:txBody>
      </p:sp>
      <p:pic>
        <p:nvPicPr>
          <p:cNvPr id="6" name="Picture 5" descr="reservoirs_01"/>
          <p:cNvPicPr>
            <a:picLocks noChangeAspect="1" noChangeArrowheads="1"/>
          </p:cNvPicPr>
          <p:nvPr/>
        </p:nvPicPr>
        <p:blipFill>
          <a:blip r:embed="rId3" cstate="print"/>
          <a:srcRect/>
          <a:stretch>
            <a:fillRect/>
          </a:stretch>
        </p:blipFill>
        <p:spPr bwMode="auto">
          <a:xfrm>
            <a:off x="1571604" y="2571768"/>
            <a:ext cx="5929354" cy="3143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p:cNvSpPr/>
          <p:nvPr/>
        </p:nvSpPr>
        <p:spPr>
          <a:xfrm>
            <a:off x="357158" y="5892904"/>
            <a:ext cx="8286808" cy="1107996"/>
          </a:xfrm>
          <a:prstGeom prst="rect">
            <a:avLst/>
          </a:prstGeom>
          <a:ln w="25400">
            <a:solidFill>
              <a:srgbClr val="FFFF00"/>
            </a:solidFill>
          </a:ln>
        </p:spPr>
        <p:txBody>
          <a:bodyPr wrap="square">
            <a:spAutoFit/>
          </a:bodyPr>
          <a:lstStyle/>
          <a:p>
            <a:r>
              <a:rPr lang="fr-FR" dirty="0">
                <a:solidFill>
                  <a:schemeClr val="bg1"/>
                </a:solidFill>
              </a:rPr>
              <a:t> </a:t>
            </a:r>
            <a:r>
              <a:rPr lang="fr-FR" sz="2200" dirty="0">
                <a:solidFill>
                  <a:schemeClr val="bg1"/>
                </a:solidFill>
              </a:rPr>
              <a:t>Par exemple, pour les réservoirs aériens GPL, la réglementation exige</a:t>
            </a:r>
            <a:r>
              <a:rPr lang="fr-FR" dirty="0">
                <a:solidFill>
                  <a:schemeClr val="bg1"/>
                </a:solidFill>
              </a:rPr>
              <a:t>:</a:t>
            </a:r>
            <a:br>
              <a:rPr lang="fr-FR" dirty="0">
                <a:solidFill>
                  <a:schemeClr val="bg1"/>
                </a:solidFill>
              </a:rPr>
            </a:br>
            <a:r>
              <a:rPr lang="fr-FR" sz="2200" dirty="0">
                <a:solidFill>
                  <a:schemeClr val="bg1"/>
                </a:solidFill>
              </a:rPr>
              <a:t>Des distances d’éloignement minimale de 20m.</a:t>
            </a:r>
            <a:endParaRPr lang="fr-FR" sz="2200" dirty="0"/>
          </a:p>
        </p:txBody>
      </p:sp>
      <p:sp>
        <p:nvSpPr>
          <p:cNvPr id="7" name="ZoneTexte 6"/>
          <p:cNvSpPr txBox="1"/>
          <p:nvPr/>
        </p:nvSpPr>
        <p:spPr>
          <a:xfrm>
            <a:off x="285720" y="1285860"/>
            <a:ext cx="8429684" cy="1107996"/>
          </a:xfrm>
          <a:prstGeom prst="rect">
            <a:avLst/>
          </a:prstGeom>
          <a:noFill/>
          <a:ln w="25400">
            <a:solidFill>
              <a:srgbClr val="FFFF00"/>
            </a:solidFill>
          </a:ln>
        </p:spPr>
        <p:txBody>
          <a:bodyPr wrap="square" rtlCol="0">
            <a:spAutoFit/>
          </a:bodyPr>
          <a:lstStyle/>
          <a:p>
            <a:r>
              <a:rPr lang="fr-FR" sz="2200" dirty="0">
                <a:solidFill>
                  <a:prstClr val="white"/>
                </a:solidFill>
              </a:rPr>
              <a:t> Pour des raisons de sécurité, l’installation du Gaz Propane doit respecter un certain nombre de distances minimales d’éloignement.</a:t>
            </a:r>
            <a:endParaRPr lang="fr-FR"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6" descr="organe_coupure_01"/>
          <p:cNvPicPr>
            <a:picLocks noChangeAspect="1" noChangeArrowheads="1"/>
          </p:cNvPicPr>
          <p:nvPr/>
        </p:nvPicPr>
        <p:blipFill>
          <a:blip r:embed="rId3" cstate="print"/>
          <a:srcRect/>
          <a:stretch>
            <a:fillRect/>
          </a:stretch>
        </p:blipFill>
        <p:spPr bwMode="auto">
          <a:xfrm>
            <a:off x="1285852" y="3214686"/>
            <a:ext cx="6500858" cy="321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214282" y="714356"/>
            <a:ext cx="8572560" cy="1785104"/>
          </a:xfrm>
          <a:prstGeom prst="rect">
            <a:avLst/>
          </a:prstGeom>
          <a:ln w="25400">
            <a:solidFill>
              <a:srgbClr val="FFFF00"/>
            </a:solidFill>
          </a:ln>
        </p:spPr>
        <p:txBody>
          <a:bodyPr wrap="square">
            <a:spAutoFit/>
          </a:bodyPr>
          <a:lstStyle/>
          <a:p>
            <a:r>
              <a:rPr lang="fr-FR" sz="2200" dirty="0"/>
              <a:t> </a:t>
            </a:r>
            <a:r>
              <a:rPr lang="fr-FR" sz="2200" dirty="0">
                <a:solidFill>
                  <a:schemeClr val="tx1">
                    <a:lumMod val="85000"/>
                  </a:schemeClr>
                </a:solidFill>
              </a:rPr>
              <a:t>Ce type de réservoirs est utilisé notamment dans les installations domestiques comportant plusieurs appareils dont la consommation est suffisamment importante pour justifier un tel stockage.</a:t>
            </a:r>
            <a:br>
              <a:rPr lang="fr-FR" sz="2200" dirty="0">
                <a:solidFill>
                  <a:schemeClr val="tx1">
                    <a:lumMod val="85000"/>
                  </a:schemeClr>
                </a:solidFill>
              </a:rPr>
            </a:br>
            <a:r>
              <a:rPr lang="fr-FR" sz="2200" dirty="0">
                <a:solidFill>
                  <a:schemeClr val="tx1">
                    <a:lumMod val="85000"/>
                  </a:schemeClr>
                </a:solidFill>
              </a:rPr>
              <a:t>    Leur utilisation est courante pour l’alimentation des collectivités ainsi que pour les applications industrielles, artisanales et agricoles </a:t>
            </a:r>
            <a:r>
              <a:rPr lang="fr-FR" sz="2200" dirty="0">
                <a:solidFill>
                  <a:schemeClr val="bg1"/>
                </a:solidFill>
              </a:rPr>
              <a:t>.</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214346" y="285728"/>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Text Box 5"/>
          <p:cNvSpPr txBox="1">
            <a:spLocks noChangeArrowheads="1"/>
          </p:cNvSpPr>
          <p:nvPr/>
        </p:nvSpPr>
        <p:spPr bwMode="auto">
          <a:xfrm>
            <a:off x="1979613" y="692150"/>
            <a:ext cx="5832475" cy="523220"/>
          </a:xfrm>
          <a:prstGeom prst="rect">
            <a:avLst/>
          </a:prstGeom>
          <a:noFill/>
          <a:ln w="9525">
            <a:noFill/>
            <a:miter lim="800000"/>
            <a:headEnd/>
            <a:tailEnd/>
          </a:ln>
        </p:spPr>
        <p:txBody>
          <a:bodyPr>
            <a:spAutoFit/>
          </a:bodyPr>
          <a:lstStyle/>
          <a:p>
            <a:pPr algn="ctr">
              <a:spcBef>
                <a:spcPct val="50000"/>
              </a:spcBef>
            </a:pPr>
            <a:r>
              <a:rPr lang="fr-FR" sz="2800" dirty="0">
                <a:solidFill>
                  <a:srgbClr val="00FF00"/>
                </a:solidFill>
              </a:rPr>
              <a:t>Cas d’un réservoir enterré</a:t>
            </a:r>
            <a:r>
              <a:rPr lang="fr-FR" sz="2800" dirty="0">
                <a:solidFill>
                  <a:srgbClr val="FF00FF"/>
                </a:solidFill>
              </a:rPr>
              <a:t>:</a:t>
            </a:r>
          </a:p>
        </p:txBody>
      </p:sp>
      <p:sp>
        <p:nvSpPr>
          <p:cNvPr id="4" name="Text Box 6"/>
          <p:cNvSpPr txBox="1">
            <a:spLocks noChangeArrowheads="1"/>
          </p:cNvSpPr>
          <p:nvPr/>
        </p:nvSpPr>
        <p:spPr bwMode="auto">
          <a:xfrm>
            <a:off x="5937221" y="1500174"/>
            <a:ext cx="3206779" cy="5170646"/>
          </a:xfrm>
          <a:prstGeom prst="rect">
            <a:avLst/>
          </a:prstGeom>
          <a:noFill/>
          <a:ln w="9525">
            <a:noFill/>
            <a:miter lim="800000"/>
            <a:headEnd/>
            <a:tailEnd/>
          </a:ln>
        </p:spPr>
        <p:txBody>
          <a:bodyPr wrap="square">
            <a:spAutoFit/>
          </a:bodyPr>
          <a:lstStyle/>
          <a:p>
            <a:pPr>
              <a:spcBef>
                <a:spcPct val="50000"/>
              </a:spcBef>
            </a:pPr>
            <a:r>
              <a:rPr lang="fr-FR" sz="2200" dirty="0">
                <a:solidFill>
                  <a:schemeClr val="bg1"/>
                </a:solidFill>
              </a:rPr>
              <a:t>0 : Coupure générale (1er </a:t>
            </a:r>
            <a:r>
              <a:rPr lang="fr-FR" sz="2200" dirty="0">
                <a:solidFill>
                  <a:schemeClr val="tx1">
                    <a:lumMod val="85000"/>
                  </a:schemeClr>
                </a:solidFill>
              </a:rPr>
              <a:t>organe de coupure)</a:t>
            </a:r>
            <a:br>
              <a:rPr lang="fr-FR" sz="2200" dirty="0">
                <a:solidFill>
                  <a:schemeClr val="tx1">
                    <a:lumMod val="85000"/>
                  </a:schemeClr>
                </a:solidFill>
              </a:rPr>
            </a:br>
            <a:r>
              <a:rPr lang="fr-FR" sz="2200" dirty="0">
                <a:solidFill>
                  <a:schemeClr val="tx1">
                    <a:lumMod val="85000"/>
                  </a:schemeClr>
                </a:solidFill>
              </a:rPr>
              <a:t>1 : Détendeur </a:t>
            </a:r>
            <a:br>
              <a:rPr lang="fr-FR" sz="2200" dirty="0">
                <a:solidFill>
                  <a:schemeClr val="tx1">
                    <a:lumMod val="85000"/>
                  </a:schemeClr>
                </a:solidFill>
              </a:rPr>
            </a:br>
            <a:r>
              <a:rPr lang="fr-FR" sz="2200" dirty="0">
                <a:solidFill>
                  <a:schemeClr val="tx1">
                    <a:lumMod val="85000"/>
                  </a:schemeClr>
                </a:solidFill>
              </a:rPr>
              <a:t>2 : Limiteur de pression obligatoire </a:t>
            </a:r>
            <a:br>
              <a:rPr lang="fr-FR" sz="2200" dirty="0">
                <a:solidFill>
                  <a:schemeClr val="tx1">
                    <a:lumMod val="85000"/>
                  </a:schemeClr>
                </a:solidFill>
              </a:rPr>
            </a:br>
            <a:r>
              <a:rPr lang="fr-FR" sz="2200" dirty="0">
                <a:solidFill>
                  <a:schemeClr val="tx1">
                    <a:lumMod val="85000"/>
                  </a:schemeClr>
                </a:solidFill>
              </a:rPr>
              <a:t>3 : Joint isolant obligatoire pour deux canalisations de métaux différents</a:t>
            </a:r>
            <a:br>
              <a:rPr lang="fr-FR" sz="2200" dirty="0">
                <a:solidFill>
                  <a:schemeClr val="tx1">
                    <a:lumMod val="85000"/>
                  </a:schemeClr>
                </a:solidFill>
              </a:rPr>
            </a:br>
            <a:r>
              <a:rPr lang="fr-FR" sz="2200" dirty="0">
                <a:solidFill>
                  <a:schemeClr val="tx1">
                    <a:lumMod val="85000"/>
                  </a:schemeClr>
                </a:solidFill>
              </a:rPr>
              <a:t>4 : Robinet (2e organe de coupure éventuel)</a:t>
            </a:r>
            <a:br>
              <a:rPr lang="fr-FR" sz="2200" dirty="0">
                <a:solidFill>
                  <a:schemeClr val="tx1">
                    <a:lumMod val="85000"/>
                  </a:schemeClr>
                </a:solidFill>
              </a:rPr>
            </a:br>
            <a:r>
              <a:rPr lang="fr-FR" sz="2200" dirty="0">
                <a:solidFill>
                  <a:schemeClr val="tx1">
                    <a:lumMod val="85000"/>
                  </a:schemeClr>
                </a:solidFill>
              </a:rPr>
              <a:t>5 : Détendeur déclencheur de sécurité </a:t>
            </a:r>
            <a:br>
              <a:rPr lang="fr-FR" sz="2200" dirty="0">
                <a:solidFill>
                  <a:schemeClr val="tx1">
                    <a:lumMod val="85000"/>
                  </a:schemeClr>
                </a:solidFill>
              </a:rPr>
            </a:br>
            <a:r>
              <a:rPr lang="fr-FR" sz="2200" dirty="0">
                <a:solidFill>
                  <a:schemeClr val="tx1">
                    <a:lumMod val="85000"/>
                  </a:schemeClr>
                </a:solidFill>
              </a:rPr>
              <a:t>6 : Détendeur déclencheur de sécurité </a:t>
            </a:r>
          </a:p>
        </p:txBody>
      </p:sp>
      <p:pic>
        <p:nvPicPr>
          <p:cNvPr id="5" name="Picture 4" descr="installation_propane_domestique"/>
          <p:cNvPicPr>
            <a:picLocks noChangeAspect="1" noChangeArrowheads="1"/>
          </p:cNvPicPr>
          <p:nvPr/>
        </p:nvPicPr>
        <p:blipFill>
          <a:blip r:embed="rId3" cstate="print"/>
          <a:srcRect/>
          <a:stretch>
            <a:fillRect/>
          </a:stretch>
        </p:blipFill>
        <p:spPr>
          <a:xfrm>
            <a:off x="0" y="1428735"/>
            <a:ext cx="5813400" cy="54663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8"/>
          <p:cNvSpPr>
            <a:spLocks noChangeArrowheads="1"/>
          </p:cNvSpPr>
          <p:nvPr/>
        </p:nvSpPr>
        <p:spPr bwMode="auto">
          <a:xfrm>
            <a:off x="522288" y="3071810"/>
            <a:ext cx="4826000" cy="1938992"/>
          </a:xfrm>
          <a:prstGeom prst="rect">
            <a:avLst/>
          </a:prstGeom>
          <a:noFill/>
          <a:ln w="9525">
            <a:noFill/>
            <a:miter lim="800000"/>
            <a:headEnd/>
            <a:tailEnd/>
          </a:ln>
          <a:effectLst/>
        </p:spPr>
        <p:txBody>
          <a:bodyPr wrap="square" anchor="ctr">
            <a:spAutoFit/>
          </a:bodyPr>
          <a:lstStyle/>
          <a:p>
            <a:pPr eaLnBrk="0" hangingPunct="0"/>
            <a:r>
              <a:rPr lang="fr-FR" sz="2400" dirty="0">
                <a:solidFill>
                  <a:schemeClr val="tx1">
                    <a:lumMod val="85000"/>
                  </a:schemeClr>
                </a:solidFill>
                <a:latin typeface="Times New Roman" pitchFamily="18" charset="0"/>
              </a:rPr>
              <a:t>1• Coffret Compteur </a:t>
            </a:r>
            <a:br>
              <a:rPr lang="fr-FR" sz="2400" dirty="0">
                <a:solidFill>
                  <a:schemeClr val="tx1">
                    <a:lumMod val="85000"/>
                  </a:schemeClr>
                </a:solidFill>
                <a:latin typeface="Times New Roman" pitchFamily="18" charset="0"/>
              </a:rPr>
            </a:br>
            <a:r>
              <a:rPr lang="fr-FR" sz="2400" dirty="0">
                <a:solidFill>
                  <a:schemeClr val="tx1">
                    <a:lumMod val="85000"/>
                  </a:schemeClr>
                </a:solidFill>
                <a:latin typeface="Times New Roman" pitchFamily="18" charset="0"/>
              </a:rPr>
              <a:t>2• Robinet </a:t>
            </a:r>
            <a:br>
              <a:rPr lang="fr-FR" sz="2400" dirty="0">
                <a:solidFill>
                  <a:schemeClr val="tx1">
                    <a:lumMod val="85000"/>
                  </a:schemeClr>
                </a:solidFill>
                <a:latin typeface="Times New Roman" pitchFamily="18" charset="0"/>
              </a:rPr>
            </a:br>
            <a:r>
              <a:rPr lang="fr-FR" sz="2400" dirty="0">
                <a:solidFill>
                  <a:schemeClr val="tx1">
                    <a:lumMod val="85000"/>
                  </a:schemeClr>
                </a:solidFill>
                <a:latin typeface="Times New Roman" pitchFamily="18" charset="0"/>
              </a:rPr>
              <a:t>3• Joint isolant </a:t>
            </a:r>
            <a:br>
              <a:rPr lang="fr-FR" sz="2400" dirty="0">
                <a:solidFill>
                  <a:schemeClr val="tx1">
                    <a:lumMod val="85000"/>
                  </a:schemeClr>
                </a:solidFill>
                <a:latin typeface="Times New Roman" pitchFamily="18" charset="0"/>
              </a:rPr>
            </a:br>
            <a:r>
              <a:rPr lang="fr-FR" sz="2400" dirty="0">
                <a:solidFill>
                  <a:schemeClr val="tx1">
                    <a:lumMod val="85000"/>
                  </a:schemeClr>
                </a:solidFill>
                <a:latin typeface="Times New Roman" pitchFamily="18" charset="0"/>
              </a:rPr>
              <a:t>4• Régulateur de pression </a:t>
            </a:r>
            <a:br>
              <a:rPr lang="fr-FR" sz="2400" dirty="0">
                <a:solidFill>
                  <a:schemeClr val="tx1">
                    <a:lumMod val="85000"/>
                  </a:schemeClr>
                </a:solidFill>
                <a:latin typeface="Times New Roman" pitchFamily="18" charset="0"/>
              </a:rPr>
            </a:br>
            <a:r>
              <a:rPr lang="fr-FR" sz="2400" dirty="0">
                <a:solidFill>
                  <a:schemeClr val="tx1">
                    <a:lumMod val="85000"/>
                  </a:schemeClr>
                </a:solidFill>
                <a:latin typeface="Times New Roman" pitchFamily="18" charset="0"/>
              </a:rPr>
              <a:t>5• Compteur </a:t>
            </a:r>
          </a:p>
        </p:txBody>
      </p:sp>
      <p:sp>
        <p:nvSpPr>
          <p:cNvPr id="5" name="Rectangle 4"/>
          <p:cNvSpPr/>
          <p:nvPr/>
        </p:nvSpPr>
        <p:spPr>
          <a:xfrm>
            <a:off x="2786050" y="571480"/>
            <a:ext cx="2071702" cy="461665"/>
          </a:xfrm>
          <a:prstGeom prst="rect">
            <a:avLst/>
          </a:prstGeom>
        </p:spPr>
        <p:txBody>
          <a:bodyPr wrap="square">
            <a:spAutoFit/>
          </a:bodyPr>
          <a:lstStyle/>
          <a:p>
            <a:pPr algn="ctr"/>
            <a:r>
              <a:rPr lang="fr-FR" sz="2400" dirty="0">
                <a:solidFill>
                  <a:srgbClr val="00FF00"/>
                </a:solidFill>
              </a:rPr>
              <a:t>Gaz de ville</a:t>
            </a:r>
          </a:p>
        </p:txBody>
      </p:sp>
      <p:pic>
        <p:nvPicPr>
          <p:cNvPr id="6" name="Picture 7" descr="F:\omar\expose\omar12\12_fichiers\cfbp_fichiers\installation_03.gif"/>
          <p:cNvPicPr>
            <a:picLocks noChangeAspect="1" noChangeArrowheads="1"/>
          </p:cNvPicPr>
          <p:nvPr/>
        </p:nvPicPr>
        <p:blipFill>
          <a:blip r:embed="rId3" r:link="rId4" cstate="print"/>
          <a:srcRect l="36346" t="11931" r="5513" b="12500"/>
          <a:stretch>
            <a:fillRect/>
          </a:stretch>
        </p:blipFill>
        <p:spPr bwMode="auto">
          <a:xfrm>
            <a:off x="4000496" y="1671625"/>
            <a:ext cx="4929222" cy="4829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4" descr="installation_04"/>
          <p:cNvPicPr>
            <a:picLocks noChangeAspect="1" noChangeArrowheads="1"/>
          </p:cNvPicPr>
          <p:nvPr/>
        </p:nvPicPr>
        <p:blipFill>
          <a:blip r:embed="rId3" cstate="print"/>
          <a:srcRect/>
          <a:stretch>
            <a:fillRect/>
          </a:stretch>
        </p:blipFill>
        <p:spPr>
          <a:xfrm>
            <a:off x="250825" y="1484313"/>
            <a:ext cx="6221413" cy="4546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2"/>
          <p:cNvSpPr txBox="1">
            <a:spLocks noChangeArrowheads="1"/>
          </p:cNvSpPr>
          <p:nvPr/>
        </p:nvSpPr>
        <p:spPr bwMode="auto">
          <a:xfrm>
            <a:off x="500034" y="0"/>
            <a:ext cx="8229600" cy="98899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000" u="none" strike="noStrike" kern="0" cap="none" spc="0" normalizeH="0" baseline="0" noProof="0" dirty="0">
                <a:ln>
                  <a:noFill/>
                </a:ln>
                <a:solidFill>
                  <a:srgbClr val="00B0F0"/>
                </a:solidFill>
                <a:effectLst>
                  <a:outerShdw blurRad="38100" dist="38100" dir="2700000" algn="tl">
                    <a:srgbClr val="000000"/>
                  </a:outerShdw>
                </a:effectLst>
                <a:uLnTx/>
                <a:uFillTx/>
                <a:latin typeface="Book Antiqua" pitchFamily="18" charset="0"/>
                <a:ea typeface="+mj-ea"/>
                <a:cs typeface="+mj-cs"/>
              </a:rPr>
              <a:t>Cas d’un immeuble collectif alimenté par citerne de GPL</a:t>
            </a:r>
            <a:r>
              <a:rPr kumimoji="0" lang="fr-FR" sz="4000" i="1" u="none" strike="noStrike" kern="0" cap="none" spc="0" normalizeH="0" baseline="0" noProof="0" dirty="0">
                <a:ln>
                  <a:noFill/>
                </a:ln>
                <a:solidFill>
                  <a:srgbClr val="00B0F0"/>
                </a:solidFill>
                <a:effectLst>
                  <a:outerShdw blurRad="38100" dist="38100" dir="2700000" algn="tl">
                    <a:srgbClr val="000000"/>
                  </a:outerShdw>
                </a:effectLst>
                <a:uLnTx/>
                <a:uFillTx/>
                <a:latin typeface="Book Antiqua" pitchFamily="18" charset="0"/>
                <a:ea typeface="+mj-ea"/>
                <a:cs typeface="+mj-cs"/>
              </a:rPr>
              <a:t>:               </a:t>
            </a:r>
          </a:p>
        </p:txBody>
      </p:sp>
      <p:sp>
        <p:nvSpPr>
          <p:cNvPr id="10" name="Text Box 5"/>
          <p:cNvSpPr txBox="1">
            <a:spLocks noChangeArrowheads="1"/>
          </p:cNvSpPr>
          <p:nvPr/>
        </p:nvSpPr>
        <p:spPr bwMode="auto">
          <a:xfrm>
            <a:off x="6877050" y="1471910"/>
            <a:ext cx="2266950" cy="5386090"/>
          </a:xfrm>
          <a:prstGeom prst="rect">
            <a:avLst/>
          </a:prstGeom>
          <a:noFill/>
          <a:ln w="9525">
            <a:noFill/>
            <a:miter lim="800000"/>
            <a:headEnd/>
            <a:tailEnd/>
          </a:ln>
        </p:spPr>
        <p:txBody>
          <a:bodyPr>
            <a:spAutoFit/>
          </a:bodyPr>
          <a:lstStyle/>
          <a:p>
            <a:pPr>
              <a:spcBef>
                <a:spcPct val="50000"/>
              </a:spcBef>
            </a:pPr>
            <a:r>
              <a:rPr lang="fr-FR" sz="2200" dirty="0">
                <a:solidFill>
                  <a:schemeClr val="bg1"/>
                </a:solidFill>
              </a:rPr>
              <a:t>1• Coffret extérieur </a:t>
            </a:r>
            <a:r>
              <a:rPr lang="fr-FR" sz="2200" dirty="0">
                <a:solidFill>
                  <a:schemeClr val="tx1">
                    <a:lumMod val="85000"/>
                  </a:schemeClr>
                </a:solidFill>
              </a:rPr>
              <a:t>comprenant:</a:t>
            </a:r>
            <a:br>
              <a:rPr lang="fr-FR" sz="2200" dirty="0">
                <a:solidFill>
                  <a:schemeClr val="tx1">
                    <a:lumMod val="85000"/>
                  </a:schemeClr>
                </a:solidFill>
              </a:rPr>
            </a:br>
            <a:r>
              <a:rPr lang="fr-FR" sz="2200" dirty="0">
                <a:solidFill>
                  <a:schemeClr val="tx1">
                    <a:lumMod val="85000"/>
                  </a:schemeClr>
                </a:solidFill>
              </a:rPr>
              <a:t>- un robinet à fermeture rapide.</a:t>
            </a:r>
            <a:br>
              <a:rPr lang="fr-FR" sz="2200" dirty="0">
                <a:solidFill>
                  <a:schemeClr val="tx1">
                    <a:lumMod val="85000"/>
                  </a:schemeClr>
                </a:solidFill>
              </a:rPr>
            </a:br>
            <a:r>
              <a:rPr lang="fr-FR" sz="2200" dirty="0">
                <a:solidFill>
                  <a:schemeClr val="tx1">
                    <a:lumMod val="85000"/>
                  </a:schemeClr>
                </a:solidFill>
              </a:rPr>
              <a:t>- un joint isolant .</a:t>
            </a:r>
          </a:p>
          <a:p>
            <a:pPr>
              <a:spcBef>
                <a:spcPct val="50000"/>
              </a:spcBef>
              <a:buFontTx/>
              <a:buChar char="-"/>
            </a:pPr>
            <a:r>
              <a:rPr lang="fr-FR" sz="2200" dirty="0">
                <a:solidFill>
                  <a:schemeClr val="tx1">
                    <a:lumMod val="85000"/>
                  </a:schemeClr>
                </a:solidFill>
              </a:rPr>
              <a:t>un déclencheur de débit .</a:t>
            </a:r>
            <a:br>
              <a:rPr lang="fr-FR" sz="2200" dirty="0">
                <a:solidFill>
                  <a:schemeClr val="tx1">
                    <a:lumMod val="85000"/>
                  </a:schemeClr>
                </a:solidFill>
              </a:rPr>
            </a:br>
            <a:r>
              <a:rPr lang="fr-FR" sz="2200" dirty="0">
                <a:solidFill>
                  <a:schemeClr val="tx1">
                    <a:lumMod val="85000"/>
                  </a:schemeClr>
                </a:solidFill>
              </a:rPr>
              <a:t>2• Robinet</a:t>
            </a:r>
            <a:br>
              <a:rPr lang="fr-FR" sz="2200" dirty="0">
                <a:solidFill>
                  <a:schemeClr val="tx1">
                    <a:lumMod val="85000"/>
                  </a:schemeClr>
                </a:solidFill>
              </a:rPr>
            </a:br>
            <a:r>
              <a:rPr lang="fr-FR" sz="2200" dirty="0">
                <a:solidFill>
                  <a:schemeClr val="bg1"/>
                </a:solidFill>
              </a:rPr>
              <a:t>3• Régulateur </a:t>
            </a:r>
          </a:p>
          <a:p>
            <a:pPr>
              <a:spcBef>
                <a:spcPct val="50000"/>
              </a:spcBef>
            </a:pPr>
            <a:r>
              <a:rPr lang="fr-FR" sz="2200" dirty="0">
                <a:solidFill>
                  <a:schemeClr val="bg1"/>
                </a:solidFill>
              </a:rPr>
              <a:t>4• Compteur</a:t>
            </a:r>
            <a:br>
              <a:rPr lang="fr-FR" sz="2200" dirty="0">
                <a:solidFill>
                  <a:schemeClr val="bg1"/>
                </a:solidFill>
              </a:rPr>
            </a:br>
            <a:br>
              <a:rPr lang="fr-FR" dirty="0"/>
            </a:br>
            <a:endParaRPr lang="fr-FR"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214282"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à coins arrondis 2"/>
          <p:cNvSpPr/>
          <p:nvPr/>
        </p:nvSpPr>
        <p:spPr>
          <a:xfrm>
            <a:off x="642910" y="500042"/>
            <a:ext cx="7643866" cy="5715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FF0000"/>
                </a:solidFill>
              </a:rPr>
              <a:t>L’EMPLACEMENT DES COPMTEURS</a:t>
            </a:r>
          </a:p>
          <a:p>
            <a:pPr algn="ctr"/>
            <a:endParaRPr lang="fr-FR" sz="2400" dirty="0">
              <a:solidFill>
                <a:schemeClr val="accent5">
                  <a:lumMod val="75000"/>
                </a:schemeClr>
              </a:solidFill>
            </a:endParaRPr>
          </a:p>
        </p:txBody>
      </p:sp>
      <p:pic>
        <p:nvPicPr>
          <p:cNvPr id="4" name="Picture 4"/>
          <p:cNvPicPr>
            <a:picLocks noChangeAspect="1" noChangeArrowheads="1"/>
          </p:cNvPicPr>
          <p:nvPr/>
        </p:nvPicPr>
        <p:blipFill>
          <a:blip r:embed="rId3" cstate="print"/>
          <a:srcRect/>
          <a:stretch>
            <a:fillRect/>
          </a:stretch>
        </p:blipFill>
        <p:spPr bwMode="auto">
          <a:xfrm>
            <a:off x="971550" y="1000107"/>
            <a:ext cx="7272338" cy="5207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2"/>
          <p:cNvSpPr>
            <a:spLocks noChangeArrowheads="1"/>
          </p:cNvSpPr>
          <p:nvPr/>
        </p:nvSpPr>
        <p:spPr bwMode="auto">
          <a:xfrm>
            <a:off x="2928926" y="357166"/>
            <a:ext cx="3786206" cy="461665"/>
          </a:xfrm>
          <a:prstGeom prst="rect">
            <a:avLst/>
          </a:prstGeom>
          <a:noFill/>
          <a:ln w="9525">
            <a:noFill/>
            <a:miter lim="800000"/>
            <a:headEnd/>
            <a:tailEnd/>
          </a:ln>
        </p:spPr>
        <p:txBody>
          <a:bodyPr wrap="square">
            <a:spAutoFit/>
          </a:bodyPr>
          <a:lstStyle/>
          <a:p>
            <a:r>
              <a:rPr lang="fr-FR" sz="2400" i="1" dirty="0">
                <a:solidFill>
                  <a:srgbClr val="92D050"/>
                </a:solidFill>
                <a:latin typeface="Times New Roman" pitchFamily="18" charset="0"/>
                <a:cs typeface="Times New Roman" pitchFamily="18" charset="0"/>
              </a:rPr>
              <a:t>CONDUITES DE GAZ :</a:t>
            </a:r>
            <a:endParaRPr lang="en-US" sz="2400" i="1" dirty="0">
              <a:solidFill>
                <a:srgbClr val="92D050"/>
              </a:solidFill>
              <a:latin typeface="Book Antiqua" pitchFamily="18" charset="0"/>
            </a:endParaRPr>
          </a:p>
        </p:txBody>
      </p:sp>
      <p:sp>
        <p:nvSpPr>
          <p:cNvPr id="5" name="Rectangle 3"/>
          <p:cNvSpPr>
            <a:spLocks noChangeArrowheads="1"/>
          </p:cNvSpPr>
          <p:nvPr/>
        </p:nvSpPr>
        <p:spPr bwMode="auto">
          <a:xfrm>
            <a:off x="357204" y="714356"/>
            <a:ext cx="6643688" cy="4893647"/>
          </a:xfrm>
          <a:prstGeom prst="rect">
            <a:avLst/>
          </a:prstGeom>
          <a:noFill/>
          <a:ln w="9525">
            <a:noFill/>
            <a:miter lim="800000"/>
            <a:headEnd/>
            <a:tailEnd/>
          </a:ln>
        </p:spPr>
        <p:txBody>
          <a:bodyPr wrap="square">
            <a:spAutoFit/>
          </a:bodyPr>
          <a:lstStyle/>
          <a:p>
            <a:r>
              <a:rPr lang="fr-FR" sz="2400" dirty="0">
                <a:solidFill>
                  <a:srgbClr val="CB45EF"/>
                </a:solidFill>
                <a:latin typeface="Book Antiqua" pitchFamily="18" charset="0"/>
                <a:cs typeface="Times New Roman" pitchFamily="18" charset="0"/>
              </a:rPr>
              <a:t>-Les types de conduites d’un réseau d’alimentation en Gaz :</a:t>
            </a:r>
          </a:p>
          <a:p>
            <a:endParaRPr lang="fr-FR" sz="2400" dirty="0">
              <a:solidFill>
                <a:srgbClr val="CB45EF"/>
              </a:solidFill>
              <a:latin typeface="Book Antiqua" pitchFamily="18" charset="0"/>
              <a:cs typeface="Times New Roman" pitchFamily="18" charset="0"/>
            </a:endParaRPr>
          </a:p>
          <a:p>
            <a:endParaRPr lang="fr-FR" sz="2400" dirty="0">
              <a:solidFill>
                <a:srgbClr val="CB45EF"/>
              </a:solidFill>
              <a:latin typeface="Book Antiqua" pitchFamily="18" charset="0"/>
              <a:cs typeface="Times New Roman" pitchFamily="18" charset="0"/>
            </a:endParaRPr>
          </a:p>
          <a:p>
            <a:endParaRPr lang="fr-FR" sz="2400" dirty="0">
              <a:solidFill>
                <a:srgbClr val="CB45EF"/>
              </a:solidFill>
              <a:latin typeface="Book Antiqua" pitchFamily="18" charset="0"/>
              <a:cs typeface="Times New Roman" pitchFamily="18" charset="0"/>
            </a:endParaRPr>
          </a:p>
          <a:p>
            <a:endParaRPr lang="fr-FR" sz="2400" dirty="0">
              <a:solidFill>
                <a:srgbClr val="CB45EF"/>
              </a:solidFill>
              <a:latin typeface="Book Antiqua" pitchFamily="18" charset="0"/>
              <a:cs typeface="Times New Roman" pitchFamily="18" charset="0"/>
            </a:endParaRPr>
          </a:p>
          <a:p>
            <a:endParaRPr lang="fr-FR" sz="2400" dirty="0">
              <a:solidFill>
                <a:srgbClr val="CB45EF"/>
              </a:solidFill>
              <a:latin typeface="Book Antiqua" pitchFamily="18" charset="0"/>
              <a:cs typeface="Times New Roman" pitchFamily="18" charset="0"/>
            </a:endParaRPr>
          </a:p>
          <a:p>
            <a:endParaRPr lang="fr-FR" sz="2400" dirty="0">
              <a:solidFill>
                <a:srgbClr val="CB45EF"/>
              </a:solidFill>
              <a:latin typeface="Book Antiqua" pitchFamily="18" charset="0"/>
              <a:cs typeface="Times New Roman" pitchFamily="18" charset="0"/>
            </a:endParaRPr>
          </a:p>
          <a:p>
            <a:endParaRPr lang="fr-FR" sz="2400" dirty="0">
              <a:solidFill>
                <a:srgbClr val="CB45EF"/>
              </a:solidFill>
              <a:latin typeface="Book Antiqua" pitchFamily="18" charset="0"/>
              <a:cs typeface="Times New Roman" pitchFamily="18" charset="0"/>
            </a:endParaRPr>
          </a:p>
          <a:p>
            <a:endParaRPr lang="fr-FR" sz="2400" dirty="0">
              <a:solidFill>
                <a:srgbClr val="CB45EF"/>
              </a:solidFill>
              <a:latin typeface="Book Antiqua" pitchFamily="18" charset="0"/>
              <a:cs typeface="Times New Roman" pitchFamily="18" charset="0"/>
            </a:endParaRPr>
          </a:p>
          <a:p>
            <a:endParaRPr lang="fr-FR" sz="2400" dirty="0">
              <a:solidFill>
                <a:srgbClr val="CB45EF"/>
              </a:solidFill>
              <a:latin typeface="Book Antiqua" pitchFamily="18" charset="0"/>
              <a:cs typeface="Times New Roman" pitchFamily="18" charset="0"/>
            </a:endParaRPr>
          </a:p>
          <a:p>
            <a:br>
              <a:rPr lang="en-US" sz="2400" dirty="0">
                <a:solidFill>
                  <a:srgbClr val="CB45EF"/>
                </a:solidFill>
                <a:latin typeface="Book Antiqua" pitchFamily="18" charset="0"/>
                <a:cs typeface="Times New Roman" pitchFamily="18" charset="0"/>
              </a:rPr>
            </a:br>
            <a:endParaRPr lang="en-US" sz="2400" dirty="0">
              <a:solidFill>
                <a:srgbClr val="CB45EF"/>
              </a:solidFill>
              <a:latin typeface="Book Antiqua" pitchFamily="18" charset="0"/>
            </a:endParaRPr>
          </a:p>
        </p:txBody>
      </p:sp>
      <p:pic>
        <p:nvPicPr>
          <p:cNvPr id="6" name="Picture 3" descr="G:\New Folder\Scan0024.jpg"/>
          <p:cNvPicPr>
            <a:picLocks noChangeAspect="1" noChangeArrowheads="1"/>
          </p:cNvPicPr>
          <p:nvPr/>
        </p:nvPicPr>
        <p:blipFill>
          <a:blip r:embed="rId3" cstate="print"/>
          <a:srcRect/>
          <a:stretch>
            <a:fillRect/>
          </a:stretch>
        </p:blipFill>
        <p:spPr bwMode="auto">
          <a:xfrm>
            <a:off x="4500562" y="1785926"/>
            <a:ext cx="4324350" cy="4742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ZoneTexte 6"/>
          <p:cNvSpPr txBox="1"/>
          <p:nvPr/>
        </p:nvSpPr>
        <p:spPr>
          <a:xfrm>
            <a:off x="285720" y="1928802"/>
            <a:ext cx="4000528" cy="4154984"/>
          </a:xfrm>
          <a:prstGeom prst="rect">
            <a:avLst/>
          </a:prstGeom>
          <a:noFill/>
          <a:ln w="25400">
            <a:solidFill>
              <a:srgbClr val="FFFF00"/>
            </a:solidFill>
          </a:ln>
        </p:spPr>
        <p:txBody>
          <a:bodyPr wrap="square" rtlCol="0">
            <a:spAutoFit/>
          </a:bodyPr>
          <a:lstStyle/>
          <a:p>
            <a:r>
              <a:rPr lang="fr-FR" sz="2200" dirty="0">
                <a:solidFill>
                  <a:prstClr val="white"/>
                </a:solidFill>
                <a:latin typeface="Times New Roman" pitchFamily="18" charset="0"/>
                <a:cs typeface="Times New Roman" pitchFamily="18" charset="0"/>
              </a:rPr>
              <a:t>On trouve différentes conduites :</a:t>
            </a:r>
            <a:br>
              <a:rPr lang="en-US" sz="2200" dirty="0">
                <a:solidFill>
                  <a:prstClr val="white"/>
                </a:solidFill>
                <a:latin typeface="Times New Roman" pitchFamily="18" charset="0"/>
                <a:cs typeface="Times New Roman" pitchFamily="18" charset="0"/>
              </a:rPr>
            </a:br>
            <a:r>
              <a:rPr lang="fr-FR" sz="2200" dirty="0">
                <a:solidFill>
                  <a:prstClr val="white"/>
                </a:solidFill>
                <a:latin typeface="Times New Roman" pitchFamily="18" charset="0"/>
                <a:cs typeface="Times New Roman" pitchFamily="18" charset="0"/>
              </a:rPr>
              <a:t>-conduite de distribution pour le réseau public .</a:t>
            </a:r>
            <a:br>
              <a:rPr lang="en-US" sz="2200" dirty="0">
                <a:solidFill>
                  <a:prstClr val="white"/>
                </a:solidFill>
                <a:latin typeface="Times New Roman" pitchFamily="18" charset="0"/>
                <a:cs typeface="Times New Roman" pitchFamily="18" charset="0"/>
              </a:rPr>
            </a:br>
            <a:r>
              <a:rPr lang="fr-FR" sz="2200" dirty="0">
                <a:solidFill>
                  <a:prstClr val="white"/>
                </a:solidFill>
                <a:latin typeface="Times New Roman" pitchFamily="18" charset="0"/>
                <a:cs typeface="Times New Roman" pitchFamily="18" charset="0"/>
              </a:rPr>
              <a:t>- conduite Générale raccordant plusieurs immeubles </a:t>
            </a:r>
            <a:br>
              <a:rPr lang="en-US" sz="2200" dirty="0">
                <a:solidFill>
                  <a:prstClr val="white"/>
                </a:solidFill>
                <a:latin typeface="Times New Roman" pitchFamily="18" charset="0"/>
                <a:cs typeface="Times New Roman" pitchFamily="18" charset="0"/>
              </a:rPr>
            </a:br>
            <a:r>
              <a:rPr lang="fr-FR" sz="2200" dirty="0">
                <a:solidFill>
                  <a:prstClr val="white"/>
                </a:solidFill>
                <a:latin typeface="Times New Roman" pitchFamily="18" charset="0"/>
                <a:cs typeface="Times New Roman" pitchFamily="18" charset="0"/>
              </a:rPr>
              <a:t>- conduite d’immeuble : conduite horizontale alimentant plusieurs colonnes montantes .</a:t>
            </a:r>
            <a:br>
              <a:rPr lang="en-US" sz="2200" dirty="0">
                <a:solidFill>
                  <a:prstClr val="white"/>
                </a:solidFill>
                <a:latin typeface="Times New Roman" pitchFamily="18" charset="0"/>
                <a:cs typeface="Times New Roman" pitchFamily="18" charset="0"/>
              </a:rPr>
            </a:br>
            <a:r>
              <a:rPr lang="fr-FR" sz="2200" dirty="0">
                <a:solidFill>
                  <a:prstClr val="white"/>
                </a:solidFill>
                <a:latin typeface="Times New Roman" pitchFamily="18" charset="0"/>
                <a:cs typeface="Times New Roman" pitchFamily="18" charset="0"/>
              </a:rPr>
              <a:t>- conduite de Coursive : alimentant plusieurs branchements situés a un même niveau.</a:t>
            </a:r>
            <a:endParaRPr lang="fr-FR"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3"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8" name="Espace réservé du contenu 2"/>
          <p:cNvSpPr txBox="1">
            <a:spLocks/>
          </p:cNvSpPr>
          <p:nvPr/>
        </p:nvSpPr>
        <p:spPr>
          <a:xfrm>
            <a:off x="1142976" y="71438"/>
            <a:ext cx="4643470" cy="642918"/>
          </a:xfrm>
          <a:prstGeom prst="rect">
            <a:avLst/>
          </a:prstGeom>
        </p:spPr>
        <p:txBody>
          <a:bodyPr/>
          <a:lstStyle/>
          <a:p>
            <a:pPr marL="548640" indent="-411480" fontAlgn="auto">
              <a:spcBef>
                <a:spcPct val="20000"/>
              </a:spcBef>
              <a:spcAft>
                <a:spcPts val="0"/>
              </a:spcAft>
              <a:buClr>
                <a:schemeClr val="tx1">
                  <a:shade val="95000"/>
                </a:schemeClr>
              </a:buClr>
              <a:buSzPct val="65000"/>
              <a:buFont typeface="Wingdings 2"/>
              <a:buNone/>
              <a:defRPr/>
            </a:pPr>
            <a:r>
              <a:rPr lang="fr-FR" sz="2000" b="1" dirty="0">
                <a:solidFill>
                  <a:srgbClr val="FF0000"/>
                </a:solidFill>
                <a:latin typeface="Times New Roman" pitchFamily="18" charset="0"/>
                <a:cs typeface="Times New Roman" pitchFamily="18" charset="0"/>
              </a:rPr>
              <a:t>                    </a:t>
            </a:r>
            <a:r>
              <a:rPr lang="fr-FR" sz="2400" b="1" dirty="0">
                <a:solidFill>
                  <a:srgbClr val="FF0000"/>
                </a:solidFill>
                <a:latin typeface="Times New Roman" pitchFamily="18" charset="0"/>
                <a:cs typeface="Times New Roman" pitchFamily="18" charset="0"/>
              </a:rPr>
              <a:t>3-Dimensionnement :</a:t>
            </a:r>
            <a:br>
              <a:rPr lang="en-US" sz="2000" dirty="0">
                <a:solidFill>
                  <a:srgbClr val="FF0000"/>
                </a:solidFill>
                <a:latin typeface="+mn-lt"/>
                <a:cs typeface="+mn-cs"/>
              </a:rPr>
            </a:br>
            <a:endParaRPr lang="en-US" sz="2000" dirty="0">
              <a:solidFill>
                <a:srgbClr val="FF0000"/>
              </a:solidFill>
              <a:latin typeface="+mn-lt"/>
              <a:cs typeface="+mn-cs"/>
            </a:endParaRPr>
          </a:p>
          <a:p>
            <a:pPr marL="548640" indent="-411480" fontAlgn="auto">
              <a:spcBef>
                <a:spcPct val="20000"/>
              </a:spcBef>
              <a:spcAft>
                <a:spcPts val="0"/>
              </a:spcAft>
              <a:buClr>
                <a:schemeClr val="tx1">
                  <a:shade val="95000"/>
                </a:schemeClr>
              </a:buClr>
              <a:buSzPct val="65000"/>
              <a:buFont typeface="Wingdings 2"/>
              <a:buNone/>
              <a:defRPr/>
            </a:pPr>
            <a:br>
              <a:rPr lang="en-US" dirty="0">
                <a:solidFill>
                  <a:schemeClr val="bg1"/>
                </a:solidFill>
                <a:latin typeface="Times New Roman" pitchFamily="18" charset="0"/>
                <a:cs typeface="Times New Roman" pitchFamily="18" charset="0"/>
              </a:rPr>
            </a:br>
            <a:endParaRPr lang="en-US" sz="1400" dirty="0">
              <a:solidFill>
                <a:schemeClr val="bg1"/>
              </a:solidFill>
              <a:latin typeface="+mn-lt"/>
              <a:cs typeface="+mn-cs"/>
            </a:endParaRPr>
          </a:p>
        </p:txBody>
      </p:sp>
      <p:pic>
        <p:nvPicPr>
          <p:cNvPr id="13" name="Picture 1" descr="1393394336">
            <a:hlinkClick r:id="rId4"/>
          </p:cNvPr>
          <p:cNvPicPr>
            <a:picLocks noChangeAspect="1" noChangeArrowheads="1"/>
          </p:cNvPicPr>
          <p:nvPr/>
        </p:nvPicPr>
        <p:blipFill>
          <a:blip r:embed="rId5" cstate="print"/>
          <a:srcRect/>
          <a:stretch>
            <a:fillRect/>
          </a:stretch>
        </p:blipFill>
        <p:spPr bwMode="auto">
          <a:xfrm>
            <a:off x="357158" y="2714620"/>
            <a:ext cx="3286148"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2" descr="1000737627">
            <a:hlinkClick r:id="rId6"/>
          </p:cNvPr>
          <p:cNvPicPr>
            <a:picLocks noChangeAspect="1" noChangeArrowheads="1"/>
          </p:cNvPicPr>
          <p:nvPr/>
        </p:nvPicPr>
        <p:blipFill>
          <a:blip r:embed="rId7" cstate="print"/>
          <a:srcRect/>
          <a:stretch>
            <a:fillRect/>
          </a:stretch>
        </p:blipFill>
        <p:spPr bwMode="auto">
          <a:xfrm>
            <a:off x="5715008" y="2714620"/>
            <a:ext cx="3071834" cy="2380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ZoneTexte 9"/>
          <p:cNvSpPr txBox="1"/>
          <p:nvPr/>
        </p:nvSpPr>
        <p:spPr>
          <a:xfrm>
            <a:off x="0" y="1177996"/>
            <a:ext cx="8858280" cy="1107996"/>
          </a:xfrm>
          <a:prstGeom prst="rect">
            <a:avLst/>
          </a:prstGeom>
          <a:noFill/>
          <a:ln w="25400">
            <a:solidFill>
              <a:srgbClr val="FFFF00"/>
            </a:solidFill>
          </a:ln>
        </p:spPr>
        <p:txBody>
          <a:bodyPr wrap="square" rtlCol="0">
            <a:spAutoFit/>
          </a:bodyPr>
          <a:lstStyle/>
          <a:p>
            <a:r>
              <a:rPr lang="en-US" sz="2200" dirty="0">
                <a:solidFill>
                  <a:schemeClr val="tx1">
                    <a:lumMod val="85000"/>
                  </a:schemeClr>
                </a:solidFill>
              </a:rPr>
              <a:t> </a:t>
            </a:r>
            <a:r>
              <a:rPr lang="fr-FR" sz="2200" dirty="0">
                <a:solidFill>
                  <a:schemeClr val="tx1">
                    <a:lumMod val="85000"/>
                  </a:schemeClr>
                </a:solidFill>
                <a:latin typeface="Times New Roman" pitchFamily="18" charset="0"/>
                <a:cs typeface="Times New Roman" pitchFamily="18" charset="0"/>
              </a:rPr>
              <a:t>Le diamètre intérieur des conduites est déterminé en fonction du débit maximal prévisionnel à satisfaire.</a:t>
            </a:r>
            <a:br>
              <a:rPr lang="en-US" sz="2200" dirty="0">
                <a:solidFill>
                  <a:schemeClr val="tx1">
                    <a:lumMod val="85000"/>
                  </a:schemeClr>
                </a:solidFill>
                <a:latin typeface="Times New Roman" pitchFamily="18" charset="0"/>
                <a:cs typeface="Times New Roman" pitchFamily="18" charset="0"/>
              </a:rPr>
            </a:br>
            <a:r>
              <a:rPr lang="fr-FR" sz="2200" dirty="0">
                <a:solidFill>
                  <a:schemeClr val="tx1">
                    <a:lumMod val="85000"/>
                  </a:schemeClr>
                </a:solidFill>
                <a:latin typeface="Times New Roman" pitchFamily="18" charset="0"/>
                <a:cs typeface="Times New Roman" pitchFamily="18" charset="0"/>
              </a:rPr>
              <a:t>Cependant des valeurs maximales sont prévues:</a:t>
            </a:r>
            <a:endParaRPr lang="fr-FR" sz="2200" dirty="0">
              <a:solidFill>
                <a:schemeClr val="tx1">
                  <a:lumMod val="85000"/>
                </a:schemeClr>
              </a:solidFill>
            </a:endParaRPr>
          </a:p>
        </p:txBody>
      </p:sp>
      <p:sp>
        <p:nvSpPr>
          <p:cNvPr id="15" name="Rectangle 14"/>
          <p:cNvSpPr/>
          <p:nvPr/>
        </p:nvSpPr>
        <p:spPr>
          <a:xfrm>
            <a:off x="71406" y="5268598"/>
            <a:ext cx="8715436" cy="1446550"/>
          </a:xfrm>
          <a:prstGeom prst="rect">
            <a:avLst/>
          </a:prstGeom>
          <a:ln w="25400">
            <a:solidFill>
              <a:srgbClr val="FFFF00"/>
            </a:solidFill>
          </a:ln>
        </p:spPr>
        <p:txBody>
          <a:bodyPr wrap="square">
            <a:spAutoFit/>
          </a:bodyPr>
          <a:lstStyle/>
          <a:p>
            <a:br>
              <a:rPr lang="en-US" sz="2200" dirty="0">
                <a:solidFill>
                  <a:schemeClr val="tx1">
                    <a:lumMod val="85000"/>
                  </a:schemeClr>
                </a:solidFill>
                <a:latin typeface="+mn-lt"/>
                <a:cs typeface="+mn-cs"/>
              </a:rPr>
            </a:br>
            <a:r>
              <a:rPr lang="fr-FR" sz="2200" b="1" dirty="0">
                <a:solidFill>
                  <a:schemeClr val="tx1">
                    <a:lumMod val="85000"/>
                  </a:schemeClr>
                </a:solidFill>
                <a:latin typeface="+mn-lt"/>
                <a:cs typeface="+mn-cs"/>
              </a:rPr>
              <a:t>   </a:t>
            </a:r>
            <a:r>
              <a:rPr lang="fr-FR" sz="2200" dirty="0">
                <a:solidFill>
                  <a:schemeClr val="tx1">
                    <a:lumMod val="85000"/>
                  </a:schemeClr>
                </a:solidFill>
                <a:latin typeface="Times New Roman" pitchFamily="18" charset="0"/>
                <a:cs typeface="Times New Roman" pitchFamily="18" charset="0"/>
              </a:rPr>
              <a:t>Apres leur pose, les tuyauteries fixes, et alimentées avec une pression au plus égale a 400mbar, doivent subir les essais de résistance mécanique et d’étanchéité effectué soit à l’air, l’azote ou hydrauliquement .</a:t>
            </a:r>
            <a:endParaRPr lang="fr-FR" sz="2200" dirty="0">
              <a:solidFill>
                <a:schemeClr val="tx1">
                  <a:lumMod val="85000"/>
                </a:schemeClr>
              </a:solidFill>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ave"/>
          <p:cNvPicPr>
            <a:picLocks noChangeAspect="1" noChangeArrowheads="1"/>
          </p:cNvPicPr>
          <p:nvPr/>
        </p:nvPicPr>
        <p:blipFill>
          <a:blip r:embed="rId2" cstate="print"/>
          <a:srcRect/>
          <a:stretch>
            <a:fillRect/>
          </a:stretch>
        </p:blipFill>
        <p:spPr bwMode="auto">
          <a:xfrm>
            <a:off x="2928926" y="1714488"/>
            <a:ext cx="4486276" cy="3786214"/>
          </a:xfrm>
          <a:prstGeom prst="roundRect">
            <a:avLst>
              <a:gd name="adj" fmla="val 4167"/>
            </a:avLst>
          </a:prstGeom>
          <a:solidFill>
            <a:srgbClr val="FFFFFF"/>
          </a:solidFill>
          <a:ln w="76200" cap="sq">
            <a:solidFill>
              <a:srgbClr val="92D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12" descr="Save0001"/>
          <p:cNvPicPr>
            <a:picLocks noChangeAspect="1" noChangeArrowheads="1"/>
          </p:cNvPicPr>
          <p:nvPr/>
        </p:nvPicPr>
        <p:blipFill>
          <a:blip r:embed="rId3" cstate="print"/>
          <a:srcRect/>
          <a:stretch>
            <a:fillRect/>
          </a:stretch>
        </p:blipFill>
        <p:spPr bwMode="auto">
          <a:xfrm>
            <a:off x="285720" y="3015128"/>
            <a:ext cx="3000396" cy="3414244"/>
          </a:xfrm>
          <a:prstGeom prst="roundRect">
            <a:avLst>
              <a:gd name="adj" fmla="val 4167"/>
            </a:avLst>
          </a:prstGeom>
          <a:solidFill>
            <a:srgbClr val="FFFFFF"/>
          </a:solidFill>
          <a:ln w="76200" cap="sq">
            <a:solidFill>
              <a:srgbClr val="92D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13" descr="Save0002"/>
          <p:cNvPicPr>
            <a:picLocks noChangeAspect="1" noChangeArrowheads="1"/>
          </p:cNvPicPr>
          <p:nvPr/>
        </p:nvPicPr>
        <p:blipFill>
          <a:blip r:embed="rId4" cstate="print"/>
          <a:srcRect/>
          <a:stretch>
            <a:fillRect/>
          </a:stretch>
        </p:blipFill>
        <p:spPr bwMode="auto">
          <a:xfrm>
            <a:off x="6209828" y="214291"/>
            <a:ext cx="2635763" cy="3429024"/>
          </a:xfrm>
          <a:prstGeom prst="roundRect">
            <a:avLst>
              <a:gd name="adj" fmla="val 4167"/>
            </a:avLst>
          </a:prstGeom>
          <a:solidFill>
            <a:srgbClr val="FFFFFF"/>
          </a:solidFill>
          <a:ln w="76200" cap="sq">
            <a:solidFill>
              <a:srgbClr val="92D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1071538" y="928670"/>
            <a:ext cx="6929486" cy="5170646"/>
          </a:xfrm>
          <a:prstGeom prst="rect">
            <a:avLst/>
          </a:prstGeom>
          <a:solidFill>
            <a:schemeClr val="tx1">
              <a:alpha val="48000"/>
            </a:schemeClr>
          </a:solidFill>
          <a:ln w="25400">
            <a:solidFill>
              <a:srgbClr val="FFFF00"/>
            </a:solidFill>
          </a:ln>
        </p:spPr>
        <p:txBody>
          <a:bodyPr wrap="square">
            <a:spAutoFit/>
          </a:bodyPr>
          <a:lstStyle/>
          <a:p>
            <a:endParaRPr lang="fr-FR" sz="2200" dirty="0">
              <a:solidFill>
                <a:schemeClr val="bg1"/>
              </a:solidFill>
              <a:latin typeface="Times New Roman" pitchFamily="18" charset="0"/>
              <a:cs typeface="Times New Roman" pitchFamily="18" charset="0"/>
            </a:endParaRPr>
          </a:p>
          <a:p>
            <a:endParaRPr lang="fr-FR" sz="2200" dirty="0">
              <a:solidFill>
                <a:schemeClr val="bg1"/>
              </a:solidFill>
              <a:latin typeface="Times New Roman" pitchFamily="18" charset="0"/>
              <a:cs typeface="Times New Roman" pitchFamily="18" charset="0"/>
            </a:endParaRPr>
          </a:p>
          <a:p>
            <a:r>
              <a:rPr lang="fr-FR" sz="2200" dirty="0">
                <a:solidFill>
                  <a:schemeClr val="bg1"/>
                </a:solidFill>
                <a:latin typeface="Times New Roman" pitchFamily="18" charset="0"/>
                <a:cs typeface="Times New Roman" pitchFamily="18" charset="0"/>
              </a:rPr>
              <a:t>-70mm (calibre 65) si cette pression est au plus égale à 400mbars</a:t>
            </a:r>
          </a:p>
          <a:p>
            <a:br>
              <a:rPr lang="en-US" sz="2200" dirty="0">
                <a:solidFill>
                  <a:schemeClr val="bg1"/>
                </a:solidFill>
                <a:latin typeface="Times New Roman" pitchFamily="18" charset="0"/>
                <a:cs typeface="Times New Roman" pitchFamily="18" charset="0"/>
              </a:rPr>
            </a:br>
            <a:r>
              <a:rPr lang="fr-FR" sz="2200" dirty="0">
                <a:solidFill>
                  <a:schemeClr val="bg1"/>
                </a:solidFill>
                <a:latin typeface="Times New Roman" pitchFamily="18" charset="0"/>
                <a:cs typeface="Times New Roman" pitchFamily="18" charset="0"/>
              </a:rPr>
              <a:t>-37mm (calibre 32) si cette pression peut dépasser 400mbars</a:t>
            </a:r>
            <a:br>
              <a:rPr lang="fr-FR" sz="2200" dirty="0">
                <a:solidFill>
                  <a:schemeClr val="bg1"/>
                </a:solidFill>
                <a:latin typeface="Times New Roman" pitchFamily="18" charset="0"/>
                <a:cs typeface="Times New Roman" pitchFamily="18" charset="0"/>
              </a:rPr>
            </a:br>
            <a:r>
              <a:rPr lang="fr-FR" sz="2200" b="1" dirty="0">
                <a:solidFill>
                  <a:schemeClr val="bg1"/>
                </a:solidFill>
                <a:latin typeface="Times New Roman" pitchFamily="18" charset="0"/>
                <a:cs typeface="Times New Roman" pitchFamily="18" charset="0"/>
              </a:rPr>
              <a:t> </a:t>
            </a:r>
            <a:r>
              <a:rPr lang="fr-FR" sz="2200" dirty="0">
                <a:solidFill>
                  <a:schemeClr val="bg1"/>
                </a:solidFill>
                <a:latin typeface="Times New Roman" pitchFamily="18" charset="0"/>
                <a:cs typeface="Times New Roman" pitchFamily="18" charset="0"/>
              </a:rPr>
              <a:t>La pression maximale effective de distribution à l’intérieur d’un bâtiment d’habitation ne doit pas excéder 4bar. </a:t>
            </a:r>
          </a:p>
          <a:p>
            <a:endParaRPr lang="fr-FR" sz="2200" dirty="0">
              <a:solidFill>
                <a:schemeClr val="bg1"/>
              </a:solidFill>
              <a:latin typeface="Times New Roman" pitchFamily="18" charset="0"/>
              <a:cs typeface="Times New Roman" pitchFamily="18" charset="0"/>
            </a:endParaRPr>
          </a:p>
          <a:p>
            <a:r>
              <a:rPr lang="fr-FR" sz="2200" dirty="0">
                <a:solidFill>
                  <a:schemeClr val="bg1"/>
                </a:solidFill>
                <a:latin typeface="Times New Roman" pitchFamily="18" charset="0"/>
                <a:cs typeface="Times New Roman" pitchFamily="18" charset="0"/>
              </a:rPr>
              <a:t>-108mm (calibre 100), si la pression effective du gaz combustible susceptible d’être atteinte dans les canalisations est au plus égale a 100mbar</a:t>
            </a:r>
          </a:p>
          <a:p>
            <a:endParaRPr lang="fr-FR" sz="2200" dirty="0"/>
          </a:p>
          <a:p>
            <a:endParaRPr lang="fr-FR" sz="2200" dirty="0"/>
          </a:p>
        </p:txBody>
      </p:sp>
    </p:spTree>
  </p:cSld>
  <p:clrMapOvr>
    <a:masterClrMapping/>
  </p:clrMapOvr>
  <p:transition>
    <p:strips dir="l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Espace réservé du contenu 4"/>
          <p:cNvSpPr txBox="1">
            <a:spLocks/>
          </p:cNvSpPr>
          <p:nvPr/>
        </p:nvSpPr>
        <p:spPr>
          <a:xfrm>
            <a:off x="1571636" y="428605"/>
            <a:ext cx="5572132" cy="1214445"/>
          </a:xfrm>
          <a:prstGeom prst="rect">
            <a:avLst/>
          </a:prstGeom>
        </p:spPr>
        <p:txBody>
          <a:bodyPr/>
          <a:lstStyle/>
          <a:p>
            <a:pPr marL="548640" indent="-411480" fontAlgn="auto">
              <a:spcBef>
                <a:spcPct val="20000"/>
              </a:spcBef>
              <a:spcAft>
                <a:spcPts val="0"/>
              </a:spcAft>
              <a:buClr>
                <a:schemeClr val="tx1">
                  <a:shade val="95000"/>
                </a:schemeClr>
              </a:buClr>
              <a:buSzPct val="65000"/>
              <a:buFont typeface="Wingdings 2"/>
              <a:buNone/>
              <a:defRPr/>
            </a:pPr>
            <a:r>
              <a:rPr lang="fr-FR" sz="2400" b="1" dirty="0">
                <a:solidFill>
                  <a:schemeClr val="bg1"/>
                </a:solidFill>
                <a:latin typeface="+mn-lt"/>
                <a:cs typeface="+mn-cs"/>
              </a:rPr>
              <a:t>       </a:t>
            </a:r>
          </a:p>
          <a:p>
            <a:pPr marL="548640" indent="-411480" fontAlgn="auto">
              <a:spcBef>
                <a:spcPct val="20000"/>
              </a:spcBef>
              <a:spcAft>
                <a:spcPts val="0"/>
              </a:spcAft>
              <a:buClr>
                <a:schemeClr val="tx1">
                  <a:shade val="95000"/>
                </a:schemeClr>
              </a:buClr>
              <a:buSzPct val="65000"/>
              <a:buFont typeface="Wingdings 2"/>
              <a:buNone/>
              <a:defRPr/>
            </a:pPr>
            <a:r>
              <a:rPr lang="fr-FR" sz="3600" b="1" i="1" dirty="0">
                <a:solidFill>
                  <a:srgbClr val="FFFF00"/>
                </a:solidFill>
                <a:latin typeface="+mn-lt"/>
                <a:cs typeface="+mn-cs"/>
              </a:rPr>
              <a:t>       </a:t>
            </a:r>
            <a:r>
              <a:rPr lang="fr-FR" sz="3600" b="1" i="1" dirty="0">
                <a:solidFill>
                  <a:srgbClr val="FFFF00"/>
                </a:solidFill>
                <a:latin typeface="Times New Roman" pitchFamily="18" charset="0"/>
                <a:cs typeface="Times New Roman" pitchFamily="18" charset="0"/>
              </a:rPr>
              <a:t>-Endroits à éviter :</a:t>
            </a:r>
            <a:endParaRPr lang="en-US" sz="2400" dirty="0">
              <a:solidFill>
                <a:schemeClr val="bg1"/>
              </a:solidFill>
              <a:latin typeface="+mn-lt"/>
              <a:cs typeface="+mn-cs"/>
            </a:endParaRPr>
          </a:p>
        </p:txBody>
      </p:sp>
      <p:sp>
        <p:nvSpPr>
          <p:cNvPr id="4" name="ZoneTexte 3"/>
          <p:cNvSpPr txBox="1"/>
          <p:nvPr/>
        </p:nvSpPr>
        <p:spPr>
          <a:xfrm>
            <a:off x="785786" y="2214554"/>
            <a:ext cx="7358114" cy="3785652"/>
          </a:xfrm>
          <a:prstGeom prst="rect">
            <a:avLst/>
          </a:prstGeom>
          <a:solidFill>
            <a:schemeClr val="tx1">
              <a:alpha val="35000"/>
            </a:schemeClr>
          </a:solidFill>
          <a:ln w="25400">
            <a:solidFill>
              <a:srgbClr val="FFFF00"/>
            </a:solidFill>
          </a:ln>
        </p:spPr>
        <p:txBody>
          <a:bodyPr wrap="square" rtlCol="0">
            <a:spAutoFit/>
          </a:bodyPr>
          <a:lstStyle/>
          <a:p>
            <a:r>
              <a:rPr lang="en-US" sz="2400" dirty="0">
                <a:solidFill>
                  <a:prstClr val="white"/>
                </a:solidFill>
              </a:rPr>
              <a:t> </a:t>
            </a:r>
            <a:r>
              <a:rPr lang="fr-FR" sz="2400" dirty="0">
                <a:solidFill>
                  <a:prstClr val="white"/>
                </a:solidFill>
              </a:rPr>
              <a:t>Aucune conduite ne doit être en contact direct avec les armatures du béton armé, il faut éviter de poser des conduites aux endroits exposés au gel, en aucun cas, une conduite de gaz ne devra traverser une cheminée, une conduite d’évacuation de gaz de combustible ou une cage d’ascenseur, il faudra aussi éviter de passer dans des vides sanitaires inaccessibles solides, des chaufferies ou le gaz n’est pas utilisé et généralement dans tous les locaux techniques</a:t>
            </a:r>
            <a:r>
              <a:rPr lang="fr-FR" sz="2400" dirty="0">
                <a:solidFill>
                  <a:prstClr val="black"/>
                </a:solidFill>
              </a:rPr>
              <a:t>;</a:t>
            </a:r>
            <a:r>
              <a:rPr lang="fr-FR" sz="2400" dirty="0">
                <a:solidFill>
                  <a:schemeClr val="bg1"/>
                </a:solidFill>
              </a:rPr>
              <a:t>.</a:t>
            </a:r>
            <a:endParaRPr lang="fr-FR" dirty="0"/>
          </a:p>
        </p:txBody>
      </p:sp>
    </p:spTree>
  </p:cSld>
  <p:clrMapOvr>
    <a:masterClrMapping/>
  </p:clrMapOvr>
  <p:transition>
    <p:pull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Dossier Echanges Bluetooth\Downloads\Nouveau dossier (2)\Feu _5_.jpg"/>
          <p:cNvPicPr>
            <a:picLocks noChangeAspect="1" noChangeArrowheads="1"/>
          </p:cNvPicPr>
          <p:nvPr/>
        </p:nvPicPr>
        <p:blipFill>
          <a:blip r:embed="rId2" cstate="print"/>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642910" y="642919"/>
            <a:ext cx="8143932" cy="1594283"/>
          </a:xfrm>
          <a:prstGeom prst="rect">
            <a:avLst/>
          </a:prstGeom>
        </p:spPr>
        <p:txBody>
          <a:bodyPr wrap="square">
            <a:spAutoFit/>
          </a:bodyPr>
          <a:lstStyle/>
          <a:p>
            <a:pPr marL="548640" indent="-411480" fontAlgn="auto">
              <a:spcBef>
                <a:spcPct val="20000"/>
              </a:spcBef>
              <a:spcAft>
                <a:spcPts val="0"/>
              </a:spcAft>
              <a:buClr>
                <a:schemeClr val="tx1">
                  <a:shade val="95000"/>
                </a:schemeClr>
              </a:buClr>
              <a:buSzPct val="65000"/>
              <a:buFont typeface="Wingdings 2"/>
              <a:buChar char=""/>
              <a:defRPr/>
            </a:pPr>
            <a:r>
              <a:rPr lang="fr-FR" sz="3600" b="1" i="1" dirty="0">
                <a:solidFill>
                  <a:srgbClr val="FFFF00"/>
                </a:solidFill>
                <a:latin typeface="Times New Roman" pitchFamily="18" charset="0"/>
                <a:cs typeface="Times New Roman" pitchFamily="18" charset="0"/>
              </a:rPr>
              <a:t>                 SECURITE :</a:t>
            </a:r>
            <a:br>
              <a:rPr lang="en-US" dirty="0">
                <a:solidFill>
                  <a:schemeClr val="bg1"/>
                </a:solidFill>
                <a:latin typeface="Times New Roman" pitchFamily="18" charset="0"/>
                <a:cs typeface="Times New Roman" pitchFamily="18" charset="0"/>
              </a:rPr>
            </a:br>
            <a:endParaRPr lang="fr-FR" sz="2800" dirty="0">
              <a:solidFill>
                <a:schemeClr val="bg1"/>
              </a:solidFill>
              <a:latin typeface="Times New Roman" pitchFamily="18" charset="0"/>
              <a:cs typeface="Times New Roman" pitchFamily="18" charset="0"/>
            </a:endParaRPr>
          </a:p>
          <a:p>
            <a:pPr marL="548640" indent="-411480" fontAlgn="auto">
              <a:spcBef>
                <a:spcPct val="20000"/>
              </a:spcBef>
              <a:spcAft>
                <a:spcPts val="0"/>
              </a:spcAft>
              <a:buClr>
                <a:schemeClr val="tx1">
                  <a:shade val="95000"/>
                </a:schemeClr>
              </a:buClr>
              <a:buSzPct val="65000"/>
              <a:buFont typeface="Wingdings 2"/>
              <a:buChar char=""/>
              <a:defRPr/>
            </a:pPr>
            <a:r>
              <a:rPr lang="fr-FR" sz="2800" dirty="0">
                <a:solidFill>
                  <a:schemeClr val="bg1"/>
                </a:solidFill>
                <a:latin typeface="Times New Roman" pitchFamily="18" charset="0"/>
                <a:cs typeface="Times New Roman" pitchFamily="18" charset="0"/>
              </a:rPr>
              <a:t> </a:t>
            </a:r>
            <a:endParaRPr lang="fr-FR" sz="2800" dirty="0">
              <a:solidFill>
                <a:schemeClr val="bg1"/>
              </a:solidFill>
            </a:endParaRPr>
          </a:p>
        </p:txBody>
      </p:sp>
      <p:sp>
        <p:nvSpPr>
          <p:cNvPr id="5" name="ZoneTexte 4"/>
          <p:cNvSpPr txBox="1"/>
          <p:nvPr/>
        </p:nvSpPr>
        <p:spPr>
          <a:xfrm>
            <a:off x="1428728" y="1928802"/>
            <a:ext cx="6429420" cy="4401205"/>
          </a:xfrm>
          <a:prstGeom prst="rect">
            <a:avLst/>
          </a:prstGeom>
          <a:solidFill>
            <a:schemeClr val="tx1">
              <a:alpha val="32000"/>
            </a:schemeClr>
          </a:solidFill>
          <a:ln w="25400">
            <a:solidFill>
              <a:srgbClr val="FFFF00"/>
            </a:solidFill>
          </a:ln>
        </p:spPr>
        <p:txBody>
          <a:bodyPr wrap="square" rtlCol="0">
            <a:spAutoFit/>
          </a:bodyPr>
          <a:lstStyle/>
          <a:p>
            <a:r>
              <a:rPr lang="fr-FR" sz="2800" dirty="0">
                <a:solidFill>
                  <a:prstClr val="white"/>
                </a:solidFill>
                <a:latin typeface="Times New Roman" pitchFamily="18" charset="0"/>
                <a:cs typeface="Times New Roman" pitchFamily="18" charset="0"/>
              </a:rPr>
              <a:t>Les gaz liquides sont plus lourds que l’air, il ne faut donc jamais installer ou stocker les bouteilles de gaz liquide dans une cave, a proximité des escaliers donnant accès a la cave ou dans un puits puisqu’il deviendrait difficile de l’évacuer.</a:t>
            </a:r>
            <a:br>
              <a:rPr lang="en-US" sz="2800" dirty="0">
                <a:solidFill>
                  <a:prstClr val="white"/>
                </a:solidFill>
                <a:latin typeface="Times New Roman" pitchFamily="18" charset="0"/>
                <a:cs typeface="Times New Roman" pitchFamily="18" charset="0"/>
              </a:rPr>
            </a:br>
            <a:r>
              <a:rPr lang="fr-FR" sz="2800" dirty="0">
                <a:solidFill>
                  <a:prstClr val="white"/>
                </a:solidFill>
                <a:latin typeface="Times New Roman" pitchFamily="18" charset="0"/>
                <a:cs typeface="Times New Roman" pitchFamily="18" charset="0"/>
              </a:rPr>
              <a:t>Les stocks de gaz liquide présentent un potentiel élevé d’énergie, il faut donc toujours les stocker a une distance suffisante d’objets combustibles.</a:t>
            </a:r>
            <a:endParaRPr lang="fr-F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785786" y="1428736"/>
            <a:ext cx="7429552" cy="4214842"/>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fr-FR" sz="2400" dirty="0">
                <a:solidFill>
                  <a:schemeClr val="bg1"/>
                </a:solidFill>
              </a:rPr>
              <a:t>Le domaine de plomberie et de sanitaire de bâtiment est très vaste, et a une influence directe sur la conception de bâtiment cela exige la réservation de certains espaces pour mieux gérer l’organisation dans le but d’assurer le maximum de confort des habitants.</a:t>
            </a:r>
          </a:p>
        </p:txBody>
      </p:sp>
      <p:sp>
        <p:nvSpPr>
          <p:cNvPr id="6" name="Rectangle 5"/>
          <p:cNvSpPr/>
          <p:nvPr/>
        </p:nvSpPr>
        <p:spPr>
          <a:xfrm>
            <a:off x="2143108" y="714356"/>
            <a:ext cx="3767826" cy="584775"/>
          </a:xfrm>
          <a:prstGeom prst="rect">
            <a:avLst/>
          </a:prstGeom>
        </p:spPr>
        <p:txBody>
          <a:bodyPr wrap="none">
            <a:spAutoFit/>
          </a:bodyPr>
          <a:lstStyle/>
          <a:p>
            <a:pPr>
              <a:spcBef>
                <a:spcPct val="50000"/>
              </a:spcBef>
            </a:pPr>
            <a:r>
              <a:rPr lang="fr-FR" sz="3200" dirty="0">
                <a:solidFill>
                  <a:srgbClr val="7030A0"/>
                </a:solidFill>
              </a:rPr>
              <a:t>Conclusion générale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4"/>
          <p:cNvSpPr txBox="1">
            <a:spLocks/>
          </p:cNvSpPr>
          <p:nvPr/>
        </p:nvSpPr>
        <p:spPr>
          <a:xfrm>
            <a:off x="457200" y="1600200"/>
            <a:ext cx="8229600" cy="4114816"/>
          </a:xfrm>
          <a:prstGeom prst="rect">
            <a:avLst/>
          </a:prstGeom>
          <a:ln w="38100">
            <a:solidFill>
              <a:srgbClr val="FFFF00"/>
            </a:solidFill>
          </a:ln>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endParaRPr kumimoji="0" lang="fr-FR" sz="2200" i="1" u="none" strike="noStrike" kern="1200" cap="none" spc="0" normalizeH="0" baseline="0" noProof="0" dirty="0">
              <a:ln>
                <a:noFill/>
              </a:ln>
              <a:solidFill>
                <a:srgbClr val="FF0000"/>
              </a:solidFill>
              <a:effectLst/>
              <a:uLnTx/>
              <a:uFillTx/>
              <a:latin typeface="Book Antiqua" pitchFamily="18" charset="0"/>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Book Antiqua" pitchFamily="18" charset="0"/>
              </a:rPr>
              <a:t>   Pour la distribution, les tuyaux flexibles peuvent  soit faire partie intégrante du réseau sanitaire,   c'est-à-dire être montés entre deux tronçons de tube rigide (raccordement entre la colonne montante  et la rampe d'alimentation), soit servir de liaison entre un tube d'alimentation rigide et  un appareil sanitaire (raccordement entre la  rampe d'alimentation et l'appareil sanitaire ou  raccordement direct entre la colonne  montante et l'appareil sanitaire).</a:t>
            </a:r>
          </a:p>
          <a:p>
            <a:pPr marL="274320" marR="0" lvl="0" indent="-274320" algn="l" defTabSz="914400" rtl="0" eaLnBrk="1" fontAlgn="auto" latinLnBrk="0" hangingPunct="1">
              <a:lnSpc>
                <a:spcPct val="100000"/>
              </a:lnSpc>
              <a:spcBef>
                <a:spcPts val="600"/>
              </a:spcBef>
              <a:spcAft>
                <a:spcPts val="0"/>
              </a:spcAft>
              <a:buClr>
                <a:schemeClr val="accent2"/>
              </a:buClr>
              <a:buSzPct val="85000"/>
              <a:buFontTx/>
              <a:buNone/>
              <a:tabLst/>
              <a:defRPr/>
            </a:pPr>
            <a:r>
              <a:rPr kumimoji="0" lang="fr-FR" sz="2200" b="0" i="0" u="none" strike="noStrike" kern="1200" cap="none" spc="0" normalizeH="0" baseline="0" noProof="0" dirty="0">
                <a:ln>
                  <a:noFill/>
                </a:ln>
                <a:solidFill>
                  <a:schemeClr val="bg1"/>
                </a:solidFill>
                <a:effectLst/>
                <a:uLnTx/>
                <a:uFillTx/>
                <a:latin typeface="Book Antiqua" pitchFamily="18" charset="0"/>
              </a:rPr>
              <a:t>Ces flexibles sont beaucoup utilisés dans les composantes  sanitaires car ils permettent  une rapidité de montage.</a:t>
            </a:r>
          </a:p>
        </p:txBody>
      </p:sp>
      <p:sp>
        <p:nvSpPr>
          <p:cNvPr id="3" name="Rectangle 2"/>
          <p:cNvSpPr/>
          <p:nvPr/>
        </p:nvSpPr>
        <p:spPr>
          <a:xfrm>
            <a:off x="2000232" y="785794"/>
            <a:ext cx="4929222" cy="523220"/>
          </a:xfrm>
          <a:prstGeom prst="rect">
            <a:avLst/>
          </a:prstGeom>
        </p:spPr>
        <p:txBody>
          <a:bodyPr wrap="square">
            <a:spAutoFit/>
          </a:bodyPr>
          <a:lstStyle/>
          <a:p>
            <a:r>
              <a:rPr lang="fr-FR" sz="2800" b="1" i="1" dirty="0">
                <a:solidFill>
                  <a:srgbClr val="FFFF00"/>
                </a:solidFill>
                <a:latin typeface="Book Antiqua" pitchFamily="18" charset="0"/>
              </a:rPr>
              <a:t>1-Les flexibles d'alimentation</a:t>
            </a:r>
            <a:endParaRPr lang="fr-FR" sz="2800" b="1" i="1" dirty="0">
              <a:solidFill>
                <a:srgbClr val="FFFF00"/>
              </a:solidFill>
            </a:endParaRPr>
          </a:p>
        </p:txBody>
      </p:sp>
    </p:spTree>
  </p:cSld>
  <p:clrMapOvr>
    <a:masterClrMapping/>
  </p:clrMapOvr>
  <p:transition>
    <p:wheel spokes="3"/>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123"/>
          <p:cNvPicPr>
            <a:picLocks noChangeAspect="1" noChangeArrowheads="1"/>
          </p:cNvPicPr>
          <p:nvPr/>
        </p:nvPicPr>
        <p:blipFill>
          <a:blip r:embed="rId2" cstate="print"/>
          <a:srcRect/>
          <a:stretch>
            <a:fillRect/>
          </a:stretch>
        </p:blipFill>
        <p:spPr bwMode="auto">
          <a:xfrm>
            <a:off x="1571604" y="928670"/>
            <a:ext cx="5985599" cy="5143536"/>
          </a:xfrm>
          <a:prstGeom prst="round2DiagRect">
            <a:avLst>
              <a:gd name="adj1" fmla="val 16667"/>
              <a:gd name="adj2" fmla="val 0"/>
            </a:avLst>
          </a:prstGeom>
          <a:ln w="88900" cap="sq">
            <a:solidFill>
              <a:srgbClr val="0000CC"/>
            </a:solidFill>
            <a:miter lim="800000"/>
          </a:ln>
          <a:effectLst>
            <a:outerShdw blurRad="254000" algn="tl" rotWithShape="0">
              <a:srgbClr val="000000">
                <a:alpha val="43000"/>
              </a:srgbClr>
            </a:outerShdw>
          </a:effectLst>
        </p:spPr>
      </p:pic>
      <p:sp>
        <p:nvSpPr>
          <p:cNvPr id="3" name="Rectangle 11"/>
          <p:cNvSpPr>
            <a:spLocks noChangeArrowheads="1"/>
          </p:cNvSpPr>
          <p:nvPr/>
        </p:nvSpPr>
        <p:spPr bwMode="auto">
          <a:xfrm>
            <a:off x="1785918" y="1437744"/>
            <a:ext cx="2357454" cy="1631216"/>
          </a:xfrm>
          <a:prstGeom prst="rect">
            <a:avLst/>
          </a:prstGeom>
          <a:noFill/>
          <a:ln w="28575">
            <a:solidFill>
              <a:srgbClr val="00FF00"/>
            </a:solidFill>
            <a:miter lim="800000"/>
            <a:headEnd/>
            <a:tailEnd/>
          </a:ln>
          <a:effectLst/>
        </p:spPr>
        <p:txBody>
          <a:bodyPr wrap="square">
            <a:spAutoFit/>
          </a:bodyPr>
          <a:lstStyle/>
          <a:p>
            <a:pPr algn="ctr">
              <a:defRPr/>
            </a:pPr>
            <a:r>
              <a:rPr lang="fr-FR" sz="2000" b="1" i="1" dirty="0">
                <a:solidFill>
                  <a:srgbClr val="0000CC"/>
                </a:solidFill>
              </a:rPr>
              <a:t>raccordement entre </a:t>
            </a:r>
          </a:p>
          <a:p>
            <a:pPr algn="ctr">
              <a:defRPr/>
            </a:pPr>
            <a:r>
              <a:rPr lang="fr-FR" sz="2000" b="1" i="1" dirty="0">
                <a:solidFill>
                  <a:srgbClr val="0000CC"/>
                </a:solidFill>
              </a:rPr>
              <a:t>un appareil</a:t>
            </a:r>
          </a:p>
          <a:p>
            <a:pPr algn="ctr">
              <a:defRPr/>
            </a:pPr>
            <a:r>
              <a:rPr lang="fr-FR" sz="2000" b="1" i="1" dirty="0">
                <a:solidFill>
                  <a:srgbClr val="0000CC"/>
                </a:solidFill>
              </a:rPr>
              <a:t> sanitaire</a:t>
            </a:r>
          </a:p>
          <a:p>
            <a:pPr algn="ctr">
              <a:defRPr/>
            </a:pPr>
            <a:r>
              <a:rPr lang="fr-FR" sz="2000" b="1" i="1" dirty="0">
                <a:solidFill>
                  <a:srgbClr val="0000CC"/>
                </a:solidFill>
              </a:rPr>
              <a:t>et un tube rigide</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3979</TotalTime>
  <Words>3681</Words>
  <Application>Microsoft Office PowerPoint</Application>
  <PresentationFormat>On-screen Show (4:3)</PresentationFormat>
  <Paragraphs>477</Paragraphs>
  <Slides>73</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73</vt:i4>
      </vt:variant>
    </vt:vector>
  </HeadingPairs>
  <TitlesOfParts>
    <vt:vector size="87" baseType="lpstr">
      <vt:lpstr>AR HERMANN</vt:lpstr>
      <vt:lpstr>Arial</vt:lpstr>
      <vt:lpstr>Arial Narrow</vt:lpstr>
      <vt:lpstr>Arial Unicode MS</vt:lpstr>
      <vt:lpstr>Baskerville Old Face</vt:lpstr>
      <vt:lpstr>Book Antiqua</vt:lpstr>
      <vt:lpstr>Calibri</vt:lpstr>
      <vt:lpstr>Constantia</vt:lpstr>
      <vt:lpstr>Eras Demi ITC</vt:lpstr>
      <vt:lpstr>Times New Roman</vt:lpstr>
      <vt:lpstr>Verdana</vt:lpstr>
      <vt:lpstr>Wingdings</vt:lpstr>
      <vt:lpstr>Wingdings 2</vt:lpstr>
      <vt:lpstr>Papier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NASSIMA</dc:creator>
  <cp:lastModifiedBy>samsung</cp:lastModifiedBy>
  <cp:revision>96</cp:revision>
  <dcterms:created xsi:type="dcterms:W3CDTF">2011-05-28T20:53:07Z</dcterms:created>
  <dcterms:modified xsi:type="dcterms:W3CDTF">2020-05-18T09:29:46Z</dcterms:modified>
</cp:coreProperties>
</file>