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310" r:id="rId2"/>
    <p:sldId id="257" r:id="rId3"/>
    <p:sldId id="290" r:id="rId4"/>
    <p:sldId id="293" r:id="rId5"/>
    <p:sldId id="291" r:id="rId6"/>
    <p:sldId id="271" r:id="rId7"/>
    <p:sldId id="294" r:id="rId8"/>
    <p:sldId id="295" r:id="rId9"/>
    <p:sldId id="297" r:id="rId10"/>
    <p:sldId id="298" r:id="rId11"/>
    <p:sldId id="309" r:id="rId12"/>
    <p:sldId id="299" r:id="rId13"/>
    <p:sldId id="300" r:id="rId14"/>
    <p:sldId id="301" r:id="rId15"/>
    <p:sldId id="302" r:id="rId16"/>
    <p:sldId id="269" r:id="rId17"/>
    <p:sldId id="270" r:id="rId18"/>
    <p:sldId id="303" r:id="rId19"/>
    <p:sldId id="304" r:id="rId20"/>
    <p:sldId id="305" r:id="rId21"/>
    <p:sldId id="306" r:id="rId22"/>
    <p:sldId id="307" r:id="rId23"/>
    <p:sldId id="276" r:id="rId24"/>
  </p:sldIdLst>
  <p:sldSz cx="10688638" cy="7562850"/>
  <p:notesSz cx="6797675" cy="9926638"/>
  <p:defaultTextStyle>
    <a:defPPr>
      <a:defRPr lang="fr-FR"/>
    </a:defPPr>
    <a:lvl1pPr algn="ctr"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pitchFamily="-111" charset="-128"/>
        <a:cs typeface="+mn-cs"/>
      </a:defRPr>
    </a:lvl5pPr>
    <a:lvl6pPr marL="2286000" algn="l" defTabSz="914400" rtl="0" eaLnBrk="1" latinLnBrk="0" hangingPunct="1">
      <a:defRPr sz="2400" kern="1200">
        <a:solidFill>
          <a:schemeClr val="tx1"/>
        </a:solidFill>
        <a:latin typeface="Arial" charset="0"/>
        <a:ea typeface="ＭＳ Ｐゴシック" pitchFamily="-111" charset="-128"/>
        <a:cs typeface="+mn-cs"/>
      </a:defRPr>
    </a:lvl6pPr>
    <a:lvl7pPr marL="2743200" algn="l" defTabSz="914400" rtl="0" eaLnBrk="1" latinLnBrk="0" hangingPunct="1">
      <a:defRPr sz="2400" kern="1200">
        <a:solidFill>
          <a:schemeClr val="tx1"/>
        </a:solidFill>
        <a:latin typeface="Arial" charset="0"/>
        <a:ea typeface="ＭＳ Ｐゴシック" pitchFamily="-111" charset="-128"/>
        <a:cs typeface="+mn-cs"/>
      </a:defRPr>
    </a:lvl7pPr>
    <a:lvl8pPr marL="3200400" algn="l" defTabSz="914400" rtl="0" eaLnBrk="1" latinLnBrk="0" hangingPunct="1">
      <a:defRPr sz="2400" kern="1200">
        <a:solidFill>
          <a:schemeClr val="tx1"/>
        </a:solidFill>
        <a:latin typeface="Arial" charset="0"/>
        <a:ea typeface="ＭＳ Ｐゴシック" pitchFamily="-111" charset="-128"/>
        <a:cs typeface="+mn-cs"/>
      </a:defRPr>
    </a:lvl8pPr>
    <a:lvl9pPr marL="3657600" algn="l" defTabSz="914400" rtl="0" eaLnBrk="1" latinLnBrk="0" hangingPunct="1">
      <a:defRPr sz="2400" kern="1200">
        <a:solidFill>
          <a:schemeClr val="tx1"/>
        </a:solidFill>
        <a:latin typeface="Arial" charset="0"/>
        <a:ea typeface="ＭＳ Ｐゴシック" pitchFamily="-11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I" initials="" lastIdx="2" clrIdx="0"/>
  <p:cmAuthor id="1" name="ctrnn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0066"/>
    <a:srgbClr val="008080"/>
    <a:srgbClr val="51C4ED"/>
    <a:srgbClr val="FAAD3C"/>
    <a:srgbClr val="ED6FE7"/>
    <a:srgbClr val="63F37E"/>
    <a:srgbClr val="0D5D7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57" d="100"/>
          <a:sy n="57" d="100"/>
        </p:scale>
        <p:origin x="-2010" y="-102"/>
      </p:cViewPr>
      <p:guideLst>
        <p:guide orient="horz" pos="2382"/>
        <p:guide pos="33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42" y="-96"/>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fr-FR"/>
          </a:p>
        </p:txBody>
      </p:sp>
      <p:sp>
        <p:nvSpPr>
          <p:cNvPr id="56323"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632D44B-B0CF-405E-86B8-F5151799236E}" type="datetime1">
              <a:rPr lang="fr-FR"/>
              <a:pPr/>
              <a:t>17/05/2020</a:t>
            </a:fld>
            <a:endParaRPr lang="fr-FR"/>
          </a:p>
        </p:txBody>
      </p:sp>
      <p:sp>
        <p:nvSpPr>
          <p:cNvPr id="56324"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fr-FR"/>
          </a:p>
        </p:txBody>
      </p:sp>
      <p:sp>
        <p:nvSpPr>
          <p:cNvPr id="56325"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90045CE-A2A6-4820-8AC8-F5759E5BECFC}" type="slidenum">
              <a:rPr lang="fr-F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fr-FR"/>
          </a:p>
        </p:txBody>
      </p:sp>
      <p:sp>
        <p:nvSpPr>
          <p:cNvPr id="97283"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93A3E5A2-C95A-4116-ADD7-1786CED2A278}" type="datetime1">
              <a:rPr lang="fr-FR"/>
              <a:pPr/>
              <a:t>17/05/2020</a:t>
            </a:fld>
            <a:endParaRPr lang="fr-FR"/>
          </a:p>
        </p:txBody>
      </p:sp>
      <p:sp>
        <p:nvSpPr>
          <p:cNvPr id="97284" name="Rectangle 4"/>
          <p:cNvSpPr>
            <a:spLocks noGrp="1" noRot="1" noChangeAspect="1" noChangeArrowheads="1" noTextEdit="1"/>
          </p:cNvSpPr>
          <p:nvPr>
            <p:ph type="sldImg" idx="2"/>
          </p:nvPr>
        </p:nvSpPr>
        <p:spPr bwMode="auto">
          <a:xfrm>
            <a:off x="768350" y="744538"/>
            <a:ext cx="5260975" cy="3722687"/>
          </a:xfrm>
          <a:prstGeom prst="rect">
            <a:avLst/>
          </a:prstGeom>
          <a:noFill/>
          <a:ln w="9525">
            <a:solidFill>
              <a:srgbClr val="000000"/>
            </a:solidFill>
            <a:miter lim="800000"/>
            <a:headEnd/>
            <a:tailEnd/>
          </a:ln>
          <a:effectLst/>
        </p:spPr>
      </p:sp>
      <p:sp>
        <p:nvSpPr>
          <p:cNvPr id="97285"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97286"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fr-FR"/>
          </a:p>
        </p:txBody>
      </p:sp>
      <p:sp>
        <p:nvSpPr>
          <p:cNvPr id="97287"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B49FC34-3EF7-4BAF-AA42-D086F62533D2}"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111"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111"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111"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111"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fr-BE"/>
              <a:t>Explication en quelques mots du programme de la séance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330200" y="4716463"/>
            <a:ext cx="6137275" cy="4465637"/>
          </a:xfrm>
        </p:spPr>
        <p:txBody>
          <a:bodyPr/>
          <a:lstStyle/>
          <a:p>
            <a:pPr>
              <a:lnSpc>
                <a:spcPct val="80000"/>
              </a:lnSpc>
            </a:pPr>
            <a:endParaRPr lang="fr-BE" sz="1000"/>
          </a:p>
          <a:p>
            <a:pPr>
              <a:lnSpc>
                <a:spcPct val="80000"/>
              </a:lnSpc>
            </a:pPr>
            <a:r>
              <a:rPr lang="fr-BE"/>
              <a:t>1</a:t>
            </a:r>
            <a:r>
              <a:rPr lang="fr-BE" baseline="30000"/>
              <a:t>er</a:t>
            </a:r>
            <a:r>
              <a:rPr lang="fr-BE"/>
              <a:t>: </a:t>
            </a:r>
            <a:r>
              <a:rPr lang="fr-FR"/>
              <a:t>Son objectif est d'attirer l'attention du lecteur et de lui donner envie d'étudier votre candidature.</a:t>
            </a:r>
            <a:br>
              <a:rPr lang="fr-FR"/>
            </a:br>
            <a:r>
              <a:rPr lang="fr-FR"/>
              <a:t>Mettez-vous un instant dans la peau de votre destinataire : il reçoit des lettres de jeunes diplômés qui commencent la plupart du temps par : </a:t>
            </a:r>
            <a:r>
              <a:rPr lang="fr-FR" i="1"/>
              <a:t>Titulaire d'un diplôme de..., je me permets de vous adresser ma candidature pour le poste de...</a:t>
            </a:r>
            <a:r>
              <a:rPr lang="fr-FR"/>
              <a:t/>
            </a:r>
            <a:br>
              <a:rPr lang="fr-FR"/>
            </a:br>
            <a:r>
              <a:rPr lang="fr-FR"/>
              <a:t>Il aimera donc bien qu'on le surprenne un peu !</a:t>
            </a:r>
            <a:br>
              <a:rPr lang="fr-FR"/>
            </a:br>
            <a:r>
              <a:rPr lang="fr-FR"/>
              <a:t>A votre avis, qu'est-ce qui peut intéresser à coup sûr un chef d'entreprise ?</a:t>
            </a:r>
            <a:br>
              <a:rPr lang="fr-FR"/>
            </a:br>
            <a:r>
              <a:rPr lang="fr-FR"/>
              <a:t>Sa société bien sûr, ou des informations sur le secteur dans lequel il exerce son activité.</a:t>
            </a:r>
            <a:br>
              <a:rPr lang="fr-FR"/>
            </a:br>
            <a:r>
              <a:rPr lang="fr-FR" i="1"/>
              <a:t>D'accord</a:t>
            </a:r>
            <a:r>
              <a:rPr lang="fr-FR"/>
              <a:t>, nous direz-vous, </a:t>
            </a:r>
            <a:r>
              <a:rPr lang="fr-FR" i="1"/>
              <a:t>mais comment parler d'une entreprise ou d'un secteur que je ne connais pas ?</a:t>
            </a:r>
            <a:r>
              <a:rPr lang="fr-FR"/>
              <a:t/>
            </a:r>
            <a:br>
              <a:rPr lang="fr-FR"/>
            </a:br>
            <a:r>
              <a:rPr lang="fr-FR"/>
              <a:t/>
            </a:r>
            <a:br>
              <a:rPr lang="fr-FR"/>
            </a:br>
            <a:r>
              <a:rPr lang="fr-FR"/>
              <a:t>2</a:t>
            </a:r>
            <a:r>
              <a:rPr lang="fr-FR" baseline="30000"/>
              <a:t>ème</a:t>
            </a:r>
            <a:r>
              <a:rPr lang="fr-FR"/>
              <a:t>: Son objectif est de démontrer votre valeur et de créer le désir de vous rencontrer.</a:t>
            </a:r>
            <a:br>
              <a:rPr lang="fr-FR"/>
            </a:br>
            <a:r>
              <a:rPr lang="fr-FR"/>
              <a:t>Il s'agit à présent de parler de vous. Il n'est pas question de répéter ce que vous avez déjà écrit dans votre CV, mais de parler d'une expérience, d'une réalisation ou d'un savoir-faire qui soit en rapport avec ce qui intéresse l'entreprise.</a:t>
            </a:r>
            <a:br>
              <a:rPr lang="fr-FR"/>
            </a:br>
            <a:r>
              <a:rPr lang="fr-FR"/>
              <a:t>La difficulté de cette partie est de parler de vous sans être ni trop vendeur, ni trop modeste. Pas question, par exemple, d'asséner des qualités sans explications. </a:t>
            </a:r>
          </a:p>
          <a:p>
            <a:pPr>
              <a:lnSpc>
                <a:spcPct val="80000"/>
              </a:lnSpc>
            </a:pPr>
            <a:endParaRPr lang="fr-BE"/>
          </a:p>
          <a:p>
            <a:pPr>
              <a:lnSpc>
                <a:spcPct val="80000"/>
              </a:lnSpc>
            </a:pPr>
            <a:r>
              <a:rPr lang="fr-BE"/>
              <a:t>3</a:t>
            </a:r>
            <a:r>
              <a:rPr lang="fr-BE" baseline="30000"/>
              <a:t>ème</a:t>
            </a:r>
            <a:r>
              <a:rPr lang="fr-BE"/>
              <a:t>: </a:t>
            </a:r>
            <a:r>
              <a:rPr lang="fr-FR"/>
              <a:t>C'est le dernier paragraphe de votre lettre. Il doit être court et solliciter carrément un entretien de la part de votre interlocuteur. Demandez un rendez-vous, pas seulement une réponse !</a:t>
            </a:r>
            <a:br>
              <a:rPr lang="fr-FR"/>
            </a:br>
            <a:r>
              <a:rPr lang="fr-FR"/>
              <a:t>Evitez donc les locutions résignées ou fatalistes du type  </a:t>
            </a:r>
            <a:r>
              <a:rPr lang="fr-FR" i="1"/>
              <a:t>A votre disposition</a:t>
            </a:r>
            <a:r>
              <a:rPr lang="fr-FR"/>
              <a:t> ou </a:t>
            </a:r>
            <a:r>
              <a:rPr lang="fr-FR" i="1"/>
              <a:t>Dans l'attente de votre réponse</a:t>
            </a:r>
            <a:r>
              <a:rPr lang="fr-FR"/>
              <a:t> ou encore </a:t>
            </a:r>
            <a:r>
              <a:rPr lang="fr-FR" i="1"/>
              <a:t>En espérant un entretien…</a:t>
            </a:r>
            <a:r>
              <a:rPr lang="fr-FR"/>
              <a:t/>
            </a:r>
            <a:br>
              <a:rPr lang="fr-FR"/>
            </a:br>
            <a:r>
              <a:rPr lang="fr-FR"/>
              <a:t/>
            </a:r>
            <a:br>
              <a:rPr lang="fr-FR"/>
            </a:br>
            <a:r>
              <a:rPr lang="fr-FR"/>
              <a:t>4</a:t>
            </a:r>
            <a:r>
              <a:rPr lang="fr-FR" baseline="30000"/>
              <a:t>ème</a:t>
            </a:r>
            <a:r>
              <a:rPr lang="fr-FR"/>
              <a:t>:  Formule de politesse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fr-BE"/>
              <a:t>Partir de l’exemple lettre?</a:t>
            </a:r>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fr-FR"/>
              <a:t>Une lettre de motivation est personnalisée. Elle s'adresse à une personne nominative qui appartient à une entreprise unique et elle concerne un poste bien défini. Son objectif est d'introduire votre CV et de décrocher un entretien.</a:t>
            </a:r>
          </a:p>
          <a:p>
            <a:endParaRPr lang="fr-BE"/>
          </a:p>
          <a:p>
            <a:r>
              <a:rPr lang="fr-FR"/>
              <a:t>La lettre risque de ne pas être lue entièrement dans un premier temps, mais simplement parcourue. Il est donc très important qu'elle soit visuellement attractive et bien structurée, pour que l'œil du lecteur soit accroché par certains aspects intéressants dans le contexte.</a:t>
            </a:r>
            <a:br>
              <a:rPr lang="fr-FR"/>
            </a:br>
            <a:r>
              <a:rPr lang="fr-FR"/>
              <a:t>Mais attention, c'est aussi à ce moment-là que le lecteur remarquera fautes d'orthographe, lourdeur d'écriture et autres fautes de syntaxe qui pourront pénaliser sa première bonne impression !</a:t>
            </a:r>
          </a:p>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fr-BE"/>
              <a:t>Après avoir abordé le bilan et les différents outils de recherche d’emploi comme le cv et la lettre, nous abordons le marché de l’emploi. En effet, après avoir réalisé les outils pour la recherche d’emploi, il y a certaines techniques de recherche d’emploi via le marché de l’emploi.</a:t>
            </a:r>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eaLnBrk="0" hangingPunct="0">
              <a:spcBef>
                <a:spcPct val="0"/>
              </a:spcBef>
              <a:buFontTx/>
              <a:buChar char="•"/>
            </a:pPr>
            <a:r>
              <a:rPr lang="fr-FR"/>
              <a:t>les connaissances  (dans une entreprise,   parents, amis, clubs sportifs,…)</a:t>
            </a:r>
          </a:p>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fr-BE"/>
              <a:t>L’entretien n’est pas un examen mais un échange d’informations entre deux personnes qui ont des besoins mais aussi des choses à s’apporter (compétences, connaissances, expériences, salaire,…°</a:t>
            </a:r>
          </a:p>
          <a:p>
            <a:r>
              <a:rPr lang="fr-BE"/>
              <a:t>Un entretien réussi est un échange. L’employeur prendra l’initiative du dialogue mais ne pas se contenter de répondre aux questions.</a:t>
            </a:r>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685800" y="4729163"/>
            <a:ext cx="5438775" cy="4076700"/>
          </a:xfrm>
        </p:spPr>
        <p:txBody>
          <a:bodyPr/>
          <a:lstStyle/>
          <a:p>
            <a:pPr>
              <a:lnSpc>
                <a:spcPct val="80000"/>
              </a:lnSpc>
              <a:buFontTx/>
              <a:buChar char="•"/>
            </a:pPr>
            <a:r>
              <a:rPr lang="fr-FR" u="sng"/>
              <a:t>L’entretien face-à-face:</a:t>
            </a:r>
            <a:r>
              <a:rPr lang="fr-FR"/>
              <a:t> Vous l’avez décroché et vous y êtes ! Seul face à votre (ou vos) interviewer(s).</a:t>
            </a:r>
            <a:br>
              <a:rPr lang="fr-FR"/>
            </a:br>
            <a:r>
              <a:rPr lang="fr-FR"/>
              <a:t>Le premier entretien est le plus important car de lui dépend la suite ou la fin du recrutement.</a:t>
            </a:r>
            <a:br>
              <a:rPr lang="fr-FR"/>
            </a:br>
            <a:r>
              <a:rPr lang="fr-FR"/>
              <a:t>Qu’il ait lieu en entreprise ou en cabinet de recrutement, tous les points fondamentaux seront abordés, éventuellement complétés par des tests psychotechniques.</a:t>
            </a:r>
            <a:br>
              <a:rPr lang="fr-FR"/>
            </a:br>
            <a:endParaRPr lang="fr-FR"/>
          </a:p>
          <a:p>
            <a:pPr>
              <a:lnSpc>
                <a:spcPct val="80000"/>
              </a:lnSpc>
              <a:buFontTx/>
              <a:buChar char="•"/>
            </a:pPr>
            <a:r>
              <a:rPr lang="fr-FR"/>
              <a:t> </a:t>
            </a:r>
            <a:r>
              <a:rPr lang="fr-FR" u="sng"/>
              <a:t>L’entretien téléphonique:</a:t>
            </a:r>
            <a:r>
              <a:rPr lang="fr-FR"/>
              <a:t> S’il n’est pas exactement un entretien, le premier contact direct avec l’entreprise est le plus souvent l’appel téléphonique. Lorsque le téléphone sonne, il faut avoir le réflexe «convocation». Répondez aussitôt, de façon courtoise et polie et... percutez ! L’appel sera bref : pour quel poste, quelle annonce vous convoque-t-on ? Notez la date, l’heure, le nom et la qualité de la personne, n’oubliez pas de faire préciser l’adresse complète et remerciez. Faites bonne impression dès le premier mot. Et votre répondeur ? Si la personne qui appelle déclenche votre messagerie, évitez-lui les musiques à rallonge ou les messages fort sympathiques mais par trop farfelus. Contentez-vous d’un accueil court et politiquement correct.</a:t>
            </a:r>
            <a:br>
              <a:rPr lang="fr-FR"/>
            </a:br>
            <a:endParaRPr lang="fr-FR"/>
          </a:p>
          <a:p>
            <a:pPr>
              <a:lnSpc>
                <a:spcPct val="80000"/>
              </a:lnSpc>
              <a:buFontTx/>
              <a:buChar char="•"/>
            </a:pPr>
            <a:r>
              <a:rPr lang="fr-FR"/>
              <a:t> </a:t>
            </a:r>
            <a:r>
              <a:rPr lang="fr-FR" u="sng"/>
              <a:t>L’entretien collectif: </a:t>
            </a:r>
            <a:br>
              <a:rPr lang="fr-FR" u="sng"/>
            </a:br>
            <a:r>
              <a:rPr lang="fr-FR"/>
              <a:t>C'est un test préalable choisi dans certaines entreprises pour mesurer le dynamisme de commerciaux par exemple. Plusieurs candidats sont rassemblés dans une salle de réunion. On leur présente l'entreprise et le poste, puis on leur donne un thème général de réflexion sur lequel ils doivent débattre ensemble. L'objectif de l'exercice n'est pas de faire trouver la bonne réponse mais bien d'observer la réaction des candidats pour opérer une sélection avant les entretiens individuels.</a:t>
            </a:r>
            <a:br>
              <a:rPr lang="fr-FR"/>
            </a:br>
            <a:r>
              <a:rPr lang="fr-FR"/>
              <a:t>Ne monopolisez pas la parole et, à l'inverse, ne restez pas muet. Proposez, écoutez, tenez compte de l'opinion des autres, reformulez. Montrez que vous pouvez évoluer au sein d’un groupe. Soyez un leader, un meneur, n’hésitez à demander l'avis d'un autre participant qui ne prend pas la parole.</a:t>
            </a:r>
            <a:br>
              <a:rPr lang="fr-FR"/>
            </a:br>
            <a:r>
              <a:rPr lang="fr-FR"/>
              <a:t>En règle générale, ne parlez pas pour ne rien dire, essayez d'être constructif et concis.</a:t>
            </a:r>
            <a:br>
              <a:rPr lang="fr-FR"/>
            </a:br>
            <a:r>
              <a:rPr lang="fr-FR"/>
              <a:t/>
            </a:r>
            <a:br>
              <a:rPr lang="fr-FR"/>
            </a:br>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fr-BE" u="sng"/>
              <a:t>Les cinq clés de réussite:</a:t>
            </a:r>
          </a:p>
          <a:p>
            <a:r>
              <a:rPr lang="fr-BE"/>
              <a:t>* Rassembler les informations (entreprise, la fonction); +les écrits</a:t>
            </a:r>
          </a:p>
          <a:p>
            <a:r>
              <a:rPr lang="fr-BE"/>
              <a:t>* S’entraîner; s’entrainer à répondre aux diverses questions que peut poser l’employeur.</a:t>
            </a:r>
          </a:p>
          <a:p>
            <a:r>
              <a:rPr lang="fr-BE"/>
              <a:t>* Se préparer physiquement et mentalement; repérez les lieux pour éviter le retard. Choisir les vêtements convenant au style de l’entreprise et dans lesquels vous vous sentez à l’aise.</a:t>
            </a:r>
          </a:p>
          <a:p>
            <a:r>
              <a:rPr lang="fr-BE"/>
              <a:t>*Faire bonne impression; Soigner son entrée, le langage non-verbal. Il faut une cohérence entre ce que vous dites et la façon dont vous le dites. </a:t>
            </a:r>
          </a:p>
          <a:p>
            <a:r>
              <a:rPr lang="fr-BE"/>
              <a:t>Echange, écoute, soutenir l’attention, la politesse.</a:t>
            </a:r>
          </a:p>
          <a:p>
            <a:pPr>
              <a:buFontTx/>
              <a:buChar char="•"/>
            </a:pPr>
            <a:r>
              <a:rPr lang="fr-BE"/>
              <a:t>Après l’entretien. Noter les infos pertinentes. Respecter le déroulement des événements précisés par l’employeur. Si pas de news, pas hésiter à recontacter. Si pas sélectionné, demander pourquoi et ce sera mieux pour préparer l’entretien suivant.</a:t>
            </a:r>
            <a:endParaRPr lang="fr-FR"/>
          </a:p>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fr-BE"/>
              <a:t>Proverbe chinois pour illustrer l’importance d’en savoir plus sur son orientation et plus précisément sur un  ou des projet(s) professionnel(s)</a:t>
            </a:r>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fr-BE" u="sng"/>
              <a:t>Le Bilan-Projet</a:t>
            </a:r>
          </a:p>
          <a:p>
            <a:r>
              <a:rPr lang="fr-BE"/>
              <a:t>Lorsque nous rencontrons des étudiants en cours de cursus ou en fin de parcours, ils ne voient pas toujours l’utilité de faire un bilan.</a:t>
            </a:r>
          </a:p>
          <a:p>
            <a:r>
              <a:rPr lang="fr-FR"/>
              <a:t>Et pourtant!!!</a:t>
            </a:r>
          </a:p>
          <a:p>
            <a:r>
              <a:rPr lang="fr-FR"/>
              <a:t>Le fait de réfléchir à son projet professionnel est bien le 1</a:t>
            </a:r>
            <a:r>
              <a:rPr lang="fr-FR" baseline="30000"/>
              <a:t>er</a:t>
            </a:r>
            <a:r>
              <a:rPr lang="fr-FR"/>
              <a:t> conseil que l’on puisse donner pour débuter sa recherche d’emploi.</a:t>
            </a:r>
            <a:br>
              <a:rPr lang="fr-FR"/>
            </a:br>
            <a:r>
              <a:rPr lang="fr-FR"/>
              <a:t>C’est le point de départ.</a:t>
            </a:r>
            <a:br>
              <a:rPr lang="fr-FR"/>
            </a:br>
            <a:r>
              <a:rPr lang="fr-FR"/>
              <a:t>Pour certains, il faudra du temps et pour d’autres c’est presque inné!</a:t>
            </a:r>
          </a:p>
          <a:p>
            <a:r>
              <a:rPr lang="fr-FR"/>
              <a:t>Dans tous les cas, une fois le choix établit, cela va permettre de construire les premiers outils de recherche d’emploi tels que le CV et la lettre.</a:t>
            </a:r>
          </a:p>
          <a:p>
            <a:r>
              <a:rPr lang="fr-BE"/>
              <a:t>De plus, la personne aura plus confiance en elle et ne sera pas déstabilisée en entretien puisqu'elle a fait son choix professionnel.</a:t>
            </a:r>
          </a:p>
          <a:p>
            <a:r>
              <a:rPr lang="fr-BE"/>
              <a:t>Il y aura aussi une certaine facilité à élaborer un ou plusieurs projet(s) professionnel(s) puisqu’il y aura eu une certaine réflexion.</a:t>
            </a:r>
          </a:p>
          <a:p>
            <a:r>
              <a:rPr lang="fr-BE"/>
              <a:t>Enfin, comme son choix professionnel est effectué, la personne aura plus de facilité à construire son argumentaire pour pouvoir se vendre auprès d’un employeur.</a:t>
            </a:r>
          </a:p>
          <a:p>
            <a:endParaRPr lang="fr-BE" sz="800"/>
          </a:p>
          <a:p>
            <a:r>
              <a:rPr lang="fr-BE"/>
              <a:t>Etape qui peut prendre du temps mais qui en fait gagner par la suite. </a:t>
            </a:r>
          </a:p>
          <a:p>
            <a:r>
              <a:rPr lang="fr-BE"/>
              <a:t>Tôt ou tard, nous sommes amenés à faire des choix dans la vie et le choix professionnel devra lui aussi se faire un jour ou l’autre!</a:t>
            </a:r>
            <a:endParaRPr lang="fr-FR"/>
          </a:p>
          <a:p>
            <a:r>
              <a:rPr lang="fr-FR"/>
              <a:t/>
            </a:r>
            <a:br>
              <a:rPr lang="fr-FR"/>
            </a:br>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pPr>
              <a:lnSpc>
                <a:spcPct val="80000"/>
              </a:lnSpc>
            </a:pPr>
            <a:r>
              <a:rPr lang="fr-FR"/>
              <a:t>Faire un bilan personnel c'est faire </a:t>
            </a:r>
            <a:r>
              <a:rPr lang="fr-FR" b="1"/>
              <a:t>une auto-évaluation</a:t>
            </a:r>
            <a:r>
              <a:rPr lang="fr-FR"/>
              <a:t>, un inventaire complet et précis sur:</a:t>
            </a:r>
            <a:br>
              <a:rPr lang="fr-FR"/>
            </a:br>
            <a:endParaRPr lang="fr-FR"/>
          </a:p>
          <a:p>
            <a:pPr>
              <a:lnSpc>
                <a:spcPct val="80000"/>
              </a:lnSpc>
            </a:pPr>
            <a:r>
              <a:rPr lang="fr-FR" b="1"/>
              <a:t>*</a:t>
            </a:r>
            <a:r>
              <a:rPr lang="fr-FR" b="1" u="sng"/>
              <a:t>Le savoir :</a:t>
            </a:r>
            <a:r>
              <a:rPr lang="fr-FR"/>
              <a:t> Que sais-je ?</a:t>
            </a:r>
            <a:br>
              <a:rPr lang="fr-FR"/>
            </a:br>
            <a:r>
              <a:rPr lang="fr-FR"/>
              <a:t/>
            </a:r>
            <a:br>
              <a:rPr lang="fr-FR"/>
            </a:br>
            <a:r>
              <a:rPr lang="fr-FR"/>
              <a:t>C'est l'ensemble de formation théorique, scientifique et technique. Ce sont toutes les connaissances acquises pendant ou en dehors la scolarité.</a:t>
            </a:r>
            <a:br>
              <a:rPr lang="fr-FR"/>
            </a:br>
            <a:r>
              <a:rPr lang="fr-FR"/>
              <a:t/>
            </a:r>
            <a:br>
              <a:rPr lang="fr-FR"/>
            </a:br>
            <a:r>
              <a:rPr lang="fr-FR"/>
              <a:t>=&gt; Le POTENTIEL.</a:t>
            </a:r>
            <a:br>
              <a:rPr lang="fr-FR"/>
            </a:br>
            <a:r>
              <a:rPr lang="fr-FR"/>
              <a:t/>
            </a:r>
            <a:br>
              <a:rPr lang="fr-FR"/>
            </a:br>
            <a:r>
              <a:rPr lang="fr-FR"/>
              <a:t>*</a:t>
            </a:r>
            <a:r>
              <a:rPr lang="fr-FR" u="sng"/>
              <a:t>L</a:t>
            </a:r>
            <a:r>
              <a:rPr lang="fr-FR" b="1" u="sng"/>
              <a:t>e savoir-être :</a:t>
            </a:r>
            <a:r>
              <a:rPr lang="fr-FR"/>
              <a:t> Qui suis-je ?</a:t>
            </a:r>
            <a:br>
              <a:rPr lang="fr-FR"/>
            </a:br>
            <a:r>
              <a:rPr lang="fr-FR"/>
              <a:t/>
            </a:r>
            <a:br>
              <a:rPr lang="fr-FR"/>
            </a:br>
            <a:r>
              <a:rPr lang="fr-FR"/>
              <a:t>Quels sont vos traits de personnalité ? Quelle est votre échelle des valeurs ? Quel est votre mode de fonctionnement ? Quelles sont vos motivations ?</a:t>
            </a:r>
            <a:br>
              <a:rPr lang="fr-FR"/>
            </a:br>
            <a:r>
              <a:rPr lang="fr-FR"/>
              <a:t/>
            </a:r>
            <a:br>
              <a:rPr lang="fr-FR"/>
            </a:br>
            <a:r>
              <a:rPr lang="fr-FR"/>
              <a:t>=&gt; L’EGO.</a:t>
            </a:r>
            <a:br>
              <a:rPr lang="fr-FR"/>
            </a:br>
            <a:r>
              <a:rPr lang="fr-FR"/>
              <a:t/>
            </a:r>
            <a:br>
              <a:rPr lang="fr-FR"/>
            </a:br>
            <a:r>
              <a:rPr lang="fr-FR"/>
              <a:t>*</a:t>
            </a:r>
            <a:r>
              <a:rPr lang="fr-FR" u="sng"/>
              <a:t>L</a:t>
            </a:r>
            <a:r>
              <a:rPr lang="fr-FR" b="1" u="sng"/>
              <a:t>e savoir-faire :</a:t>
            </a:r>
            <a:r>
              <a:rPr lang="fr-FR"/>
              <a:t> Que sais-je faire ?</a:t>
            </a:r>
            <a:br>
              <a:rPr lang="fr-FR"/>
            </a:br>
            <a:r>
              <a:rPr lang="fr-FR"/>
              <a:t/>
            </a:r>
            <a:br>
              <a:rPr lang="fr-FR"/>
            </a:br>
            <a:r>
              <a:rPr lang="fr-FR"/>
              <a:t>C'est l'ensemble de vos réalisations concrètes. Ce sont les missions que vous avez menées à bien, votre vécu et votre pratique. Qu'elles soient le fruit de votre expérience professionnelle ou personnelle, elles déterminent votre efficacité.</a:t>
            </a:r>
            <a:br>
              <a:rPr lang="fr-FR"/>
            </a:br>
            <a:r>
              <a:rPr lang="fr-FR"/>
              <a:t/>
            </a:r>
            <a:br>
              <a:rPr lang="fr-FR"/>
            </a:br>
            <a:r>
              <a:rPr lang="fr-FR"/>
              <a:t>=&gt; Les COMPETENCES.</a:t>
            </a:r>
            <a:br>
              <a:rPr lang="fr-FR"/>
            </a:br>
            <a:r>
              <a:rPr lang="fr-FR" sz="1000"/>
              <a:t/>
            </a:r>
            <a:br>
              <a:rPr lang="fr-FR" sz="1000"/>
            </a:br>
            <a:endParaRPr lang="fr-F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fr-BE"/>
              <a:t>Après avoir évoqué l’importance d’établir un bilan-projet avant d’entamer sa recherche d’emploi, nous allons aborder les différentes techniques de recherche d’emploi.</a:t>
            </a:r>
          </a:p>
          <a:p>
            <a:endParaRPr lang="fr-BE"/>
          </a:p>
          <a:p>
            <a:r>
              <a:rPr lang="fr-BE"/>
              <a:t>Dans un premier temps, quelques explications sur la construction d’un CV et de la lettre de motivation dans un second temps (que ce soit par rapport à une offre d’emploi ou encore une candidature spontanée).</a:t>
            </a:r>
          </a:p>
          <a:p>
            <a:r>
              <a:rPr lang="fr-BE"/>
              <a:t>Et, pour terminer, nous allons aborder les clés de réussite pour un entretien d’embauche.</a:t>
            </a:r>
          </a:p>
          <a:p>
            <a:endParaRPr lang="fr-BE"/>
          </a:p>
          <a:p>
            <a:r>
              <a:rPr lang="fr-BE"/>
              <a:t>Rem: Nous avons des modules chaque mois que ce soit pour la construction CV, lettre et prépa à l’entretien d’embauche.</a:t>
            </a:r>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742950" y="663575"/>
            <a:ext cx="5260975" cy="3722688"/>
          </a:xfrm>
          <a:ln/>
        </p:spPr>
      </p:sp>
      <p:sp>
        <p:nvSpPr>
          <p:cNvPr id="98307" name="Rectangle 3"/>
          <p:cNvSpPr>
            <a:spLocks noGrp="1" noChangeArrowheads="1"/>
          </p:cNvSpPr>
          <p:nvPr>
            <p:ph type="body" idx="1"/>
          </p:nvPr>
        </p:nvSpPr>
        <p:spPr/>
        <p:txBody>
          <a:bodyPr/>
          <a:lstStyle/>
          <a:p>
            <a:pPr>
              <a:buFont typeface="Symbol" pitchFamily="18" charset="2"/>
              <a:buChar char="Þ"/>
            </a:pPr>
            <a:r>
              <a:rPr lang="fr-FR"/>
              <a:t>Rédiger son CV est la première étape (après avoir fait son choix professionnel) dans les démarches de recherche d’emploi. </a:t>
            </a:r>
          </a:p>
          <a:p>
            <a:pPr>
              <a:buFont typeface="Symbol" pitchFamily="18" charset="2"/>
              <a:buNone/>
            </a:pPr>
            <a:r>
              <a:rPr lang="fr-FR"/>
              <a:t>Un bon CV doit être synthétique et mettre en valeur vos </a:t>
            </a:r>
            <a:r>
              <a:rPr lang="fr-FR" b="1"/>
              <a:t>qualités</a:t>
            </a:r>
            <a:r>
              <a:rPr lang="fr-FR"/>
              <a:t> et vos </a:t>
            </a:r>
            <a:r>
              <a:rPr lang="fr-FR" b="1"/>
              <a:t>compétences</a:t>
            </a:r>
            <a:r>
              <a:rPr lang="fr-FR"/>
              <a:t>  afin de convaincre l’employeur de l’intérêt de vous rencontrer.</a:t>
            </a:r>
          </a:p>
          <a:p>
            <a:pPr>
              <a:buFont typeface="Symbol" pitchFamily="18" charset="2"/>
              <a:buNone/>
            </a:pPr>
            <a:endParaRPr lang="fr-FR"/>
          </a:p>
          <a:p>
            <a:pPr>
              <a:buFontTx/>
              <a:buChar char="•"/>
            </a:pPr>
            <a:r>
              <a:rPr lang="fr-FR"/>
              <a:t>Il n'existe pas de </a:t>
            </a:r>
            <a:r>
              <a:rPr lang="fr-FR" b="1"/>
              <a:t>modèle-type de CV</a:t>
            </a:r>
            <a:r>
              <a:rPr lang="fr-FR"/>
              <a:t> car il n'existe ni candidat-type, ni recruteur-type. Vous n’en trouverez donc pas dans cette rubrique. En revanche, nous vous apporterons les techniques qui permettent de le bâtir et nous vous donnerons les conseils qui vous aideront à le réaliser.</a:t>
            </a:r>
            <a:br>
              <a:rPr lang="fr-FR"/>
            </a:br>
            <a:endParaRPr lang="fr-FR"/>
          </a:p>
          <a:p>
            <a:pPr>
              <a:buFontTx/>
              <a:buChar char="•"/>
            </a:pPr>
            <a:r>
              <a:rPr lang="fr-FR"/>
              <a:t> </a:t>
            </a:r>
            <a:r>
              <a:rPr lang="fr-FR" b="1"/>
              <a:t>Le CV résume en une page environ votre parcours professionnel et personnel </a:t>
            </a:r>
            <a:r>
              <a:rPr lang="fr-FR"/>
              <a:t>: c'est une carte de visite (photo du parcours professionnel). Il doit éveiller l’intérêt du recruteur et susciter l'envie de rencontrer la personne. C’est le ticket d’entrée en entreprise.</a:t>
            </a:r>
            <a:br>
              <a:rPr lang="fr-FR"/>
            </a:br>
            <a:endParaRPr lang="fr-FR"/>
          </a:p>
          <a:p>
            <a:pPr>
              <a:buFontTx/>
              <a:buChar char="•"/>
            </a:pPr>
            <a:r>
              <a:rPr lang="fr-FR"/>
              <a:t> Il est essentiels de lui donnerez le contenu qui met en valeur les atouts et la touche qui fera son originalité, dans l’objectif de </a:t>
            </a:r>
            <a:r>
              <a:rPr lang="fr-FR" b="1"/>
              <a:t>séduire instantanément une personne qui ignore tout de la personne</a:t>
            </a:r>
            <a:r>
              <a:rPr lang="fr-FR"/>
              <a:t>.</a:t>
            </a:r>
            <a:br>
              <a:rPr lang="fr-FR"/>
            </a:br>
            <a:r>
              <a:rPr lang="fr-FR"/>
              <a:t>L’idée est de valoriser les acquis et le potentiel!</a:t>
            </a:r>
          </a:p>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330200" y="4716463"/>
            <a:ext cx="6210300" cy="4465637"/>
          </a:xfrm>
        </p:spPr>
        <p:txBody>
          <a:bodyPr/>
          <a:lstStyle/>
          <a:p>
            <a:pPr>
              <a:lnSpc>
                <a:spcPct val="80000"/>
              </a:lnSpc>
            </a:pPr>
            <a:r>
              <a:rPr lang="fr-FR" b="1" i="1" u="sng"/>
              <a:t>Les informations personnelles :</a:t>
            </a:r>
            <a:endParaRPr lang="fr-FR"/>
          </a:p>
          <a:p>
            <a:pPr>
              <a:lnSpc>
                <a:spcPct val="80000"/>
              </a:lnSpc>
            </a:pPr>
            <a:r>
              <a:rPr lang="fr-FR"/>
              <a:t>Nom, prénom, adresse et numéro de téléphone, adresse mail. Mais aussi, la date de naissance, le permis de conduire ou encore les aides à l’emploi auxquelles vous pouvez prétendre.    </a:t>
            </a:r>
          </a:p>
          <a:p>
            <a:pPr>
              <a:lnSpc>
                <a:spcPct val="80000"/>
              </a:lnSpc>
            </a:pPr>
            <a:r>
              <a:rPr lang="fr-FR" b="1" i="1" u="sng"/>
              <a:t>L’intitulé de la fonction, le métier auquel vous souhaitez accéder :</a:t>
            </a:r>
            <a:endParaRPr lang="fr-FR"/>
          </a:p>
          <a:p>
            <a:pPr>
              <a:lnSpc>
                <a:spcPct val="80000"/>
              </a:lnSpc>
            </a:pPr>
            <a:r>
              <a:rPr lang="fr-FR"/>
              <a:t>A partir de cet intitulé, vous pourrez déterminer les compétences à mettre en évidence.</a:t>
            </a:r>
          </a:p>
          <a:p>
            <a:pPr>
              <a:lnSpc>
                <a:spcPct val="80000"/>
              </a:lnSpc>
            </a:pPr>
            <a:r>
              <a:rPr lang="fr-FR" b="1" i="1" u="sng"/>
              <a:t>Compétences :</a:t>
            </a:r>
            <a:endParaRPr lang="fr-FR"/>
          </a:p>
          <a:p>
            <a:pPr>
              <a:lnSpc>
                <a:spcPct val="80000"/>
              </a:lnSpc>
            </a:pPr>
            <a:r>
              <a:rPr lang="fr-FR"/>
              <a:t>Donner des informations sur le savoir-faire, les acquis suite à diverses expériences (professionnelles ou non). Elles doivent être en lien avec la fonction recherchée.</a:t>
            </a:r>
          </a:p>
          <a:p>
            <a:pPr>
              <a:lnSpc>
                <a:spcPct val="80000"/>
              </a:lnSpc>
            </a:pPr>
            <a:r>
              <a:rPr lang="fr-FR" b="1" i="1" u="sng"/>
              <a:t>Expériences professionnelles :</a:t>
            </a:r>
            <a:endParaRPr lang="fr-FR"/>
          </a:p>
          <a:p>
            <a:pPr>
              <a:lnSpc>
                <a:spcPct val="80000"/>
              </a:lnSpc>
            </a:pPr>
            <a:r>
              <a:rPr lang="fr-FR"/>
              <a:t>Dates/durée de l’activité, le nom et la ville de l’employeur, la fonction attribuée et éventuellement le type de contrat. Ordre anti-chronologique (du plus neuf au plus ancien).</a:t>
            </a:r>
          </a:p>
          <a:p>
            <a:pPr>
              <a:lnSpc>
                <a:spcPct val="80000"/>
              </a:lnSpc>
            </a:pPr>
            <a:r>
              <a:rPr lang="fr-FR"/>
              <a:t>Si le parcours est constitué de longues périodes d’inactivité, il est opportun d’indiquer ainsi qu’un bref motif (ex : pause carrière,…) Si vous avez peu d’expériences professionnelles, vous pouvez inscrire vos jobs d’étudiants et stage où vous avez été amené à réaliser des activités qui peuvent être utiles pour la fonction à laquelle vous postulez.</a:t>
            </a:r>
          </a:p>
          <a:p>
            <a:pPr>
              <a:lnSpc>
                <a:spcPct val="80000"/>
              </a:lnSpc>
            </a:pPr>
            <a:r>
              <a:rPr lang="fr-FR" b="1" i="1" u="sng"/>
              <a:t>Etudes/formations :</a:t>
            </a:r>
            <a:endParaRPr lang="fr-FR"/>
          </a:p>
          <a:p>
            <a:pPr>
              <a:lnSpc>
                <a:spcPct val="80000"/>
              </a:lnSpc>
            </a:pPr>
            <a:r>
              <a:rPr lang="fr-FR"/>
              <a:t>L’employeur doit pouvoir identifier rapidement la formation/ le diplôme qui intéressera son entreprise. Cette rubrique comprend la date/durée, l’option et l’école fréquentée + brevets (si nécessaire).</a:t>
            </a:r>
          </a:p>
          <a:p>
            <a:pPr>
              <a:lnSpc>
                <a:spcPct val="80000"/>
              </a:lnSpc>
            </a:pPr>
            <a:r>
              <a:rPr lang="fr-FR" b="1" i="1" u="sng"/>
              <a:t>Compétences spécifiques :</a:t>
            </a:r>
            <a:endParaRPr lang="fr-FR"/>
          </a:p>
          <a:p>
            <a:pPr>
              <a:lnSpc>
                <a:spcPct val="80000"/>
              </a:lnSpc>
            </a:pPr>
            <a:r>
              <a:rPr lang="fr-FR"/>
              <a:t>Connaissances en langue (différencier le niveau écrit et oral)</a:t>
            </a:r>
          </a:p>
          <a:p>
            <a:pPr>
              <a:lnSpc>
                <a:spcPct val="80000"/>
              </a:lnSpc>
            </a:pPr>
            <a:r>
              <a:rPr lang="fr-FR"/>
              <a:t>Connaissances informatiques et nivaux acquis</a:t>
            </a:r>
          </a:p>
          <a:p>
            <a:pPr>
              <a:lnSpc>
                <a:spcPct val="80000"/>
              </a:lnSpc>
            </a:pPr>
            <a:r>
              <a:rPr lang="fr-FR" b="1" i="1" u="sng"/>
              <a:t>Loisirs :</a:t>
            </a:r>
            <a:endParaRPr lang="fr-FR"/>
          </a:p>
          <a:p>
            <a:pPr>
              <a:lnSpc>
                <a:spcPct val="80000"/>
              </a:lnSpc>
            </a:pPr>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679450" y="4716463"/>
            <a:ext cx="5645150" cy="4465637"/>
          </a:xfrm>
        </p:spPr>
        <p:txBody>
          <a:bodyPr/>
          <a:lstStyle/>
          <a:p>
            <a:r>
              <a:rPr lang="fr-FR"/>
              <a:t>Les entreprises, les cabinets de recrutement, les sociétés d'intérim, etc., disposent d'un site ou d'une adresse électronique et, par souci d'économie et de rapidité, utilisent Internet pour diffuser leurs offres - qui peuvent être différentes de celles publiées dans la presse - ou faire le plein de candidatures spontanées.</a:t>
            </a:r>
            <a:br>
              <a:rPr lang="fr-FR"/>
            </a:br>
            <a:r>
              <a:rPr lang="fr-FR"/>
              <a:t/>
            </a:r>
            <a:br>
              <a:rPr lang="fr-FR"/>
            </a:br>
            <a:r>
              <a:rPr lang="fr-FR"/>
              <a:t>Deux petites précisions lorsque vous transmettez votre candidature via le net :</a:t>
            </a:r>
            <a:br>
              <a:rPr lang="fr-FR"/>
            </a:br>
            <a:r>
              <a:rPr lang="fr-FR"/>
              <a:t>  * S’assurer qu'elle arrivera bien à destination. </a:t>
            </a:r>
          </a:p>
          <a:p>
            <a:r>
              <a:rPr lang="fr-FR"/>
              <a:t> * Contrôlez ses autres diffusions sur le net. Un recruteur qui veut en savoir plus sur vous peut saisir votre nom, lancer une recherche et s'il trouve une photo de la personne au cours d'une soirée arrosée…?</a:t>
            </a:r>
            <a:br>
              <a:rPr lang="fr-FR"/>
            </a:br>
            <a:endParaRPr lang="fr-FR"/>
          </a:p>
          <a:p>
            <a:r>
              <a:rPr lang="fr-FR"/>
              <a:t>Les réseaux sociaux et la recherche d’emploi: voir livret Fabienne</a:t>
            </a:r>
            <a:br>
              <a:rPr lang="fr-FR"/>
            </a:br>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fr-BE"/>
              <a:t>Il existe </a:t>
            </a:r>
            <a:r>
              <a:rPr lang="fr-BE" b="1"/>
              <a:t>deux types de lettres</a:t>
            </a:r>
            <a:r>
              <a:rPr lang="fr-BE"/>
              <a:t> que l’on peut adresser à un employeur.</a:t>
            </a:r>
            <a:endParaRPr lang="fr-BE" u="sng"/>
          </a:p>
          <a:p>
            <a:r>
              <a:rPr lang="fr-BE" u="sng"/>
              <a:t>Candidature suite à une offre</a:t>
            </a:r>
            <a:r>
              <a:rPr lang="fr-BE"/>
              <a:t> : le profil souhaité est déjà défini dans l’offre. Donc, il est nécessaire de mettre vos ressemblances.</a:t>
            </a:r>
            <a:endParaRPr lang="fr-BE" u="sng"/>
          </a:p>
          <a:p>
            <a:r>
              <a:rPr lang="fr-BE" u="sng"/>
              <a:t>Candidature spontanée :</a:t>
            </a:r>
            <a:r>
              <a:rPr lang="fr-BE"/>
              <a:t> proposition de vos services alors qu’il n’y a pas un besoin apparent de personnel. </a:t>
            </a:r>
          </a:p>
          <a:p>
            <a:endParaRPr lang="fr-BE"/>
          </a:p>
          <a:p>
            <a:r>
              <a:rPr lang="fr-FR"/>
              <a:t>En somme, la lettre de motivation doit pouvoir répondre à </a:t>
            </a:r>
            <a:r>
              <a:rPr lang="fr-FR" i="1" u="sng"/>
              <a:t>trois types de questions</a:t>
            </a:r>
            <a:r>
              <a:rPr lang="fr-FR"/>
              <a:t> :</a:t>
            </a:r>
          </a:p>
          <a:p>
            <a:r>
              <a:rPr lang="fr-FR"/>
              <a:t>« Quelle fonction veut exercer la personne? »</a:t>
            </a:r>
          </a:p>
          <a:p>
            <a:r>
              <a:rPr lang="fr-FR"/>
              <a:t>« Pourquoi postule-t-elle dans son entreprise ? »</a:t>
            </a:r>
          </a:p>
          <a:p>
            <a:r>
              <a:rPr lang="fr-FR"/>
              <a:t>« Que peut-elle apporter à l’entreprise ? Quel intérêt aurait-il à l’engager ? »</a:t>
            </a:r>
          </a:p>
          <a:p>
            <a:r>
              <a:rPr lang="fr-FR" i="1" u="sng"/>
              <a:t>Rem :</a:t>
            </a:r>
            <a:r>
              <a:rPr lang="fr-FR"/>
              <a:t> En théorie, une lettre se lit en 30 secondes.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88" y="2349500"/>
            <a:ext cx="9085262" cy="1620838"/>
          </a:xfrm>
        </p:spPr>
        <p:txBody>
          <a:bodyPr/>
          <a:lstStyle/>
          <a:p>
            <a:r>
              <a:rPr lang="nl-BE" smtClean="0"/>
              <a:t>Cliquez et modifiez le titre</a:t>
            </a:r>
            <a:endParaRPr lang="fr-FR"/>
          </a:p>
        </p:txBody>
      </p:sp>
      <p:sp>
        <p:nvSpPr>
          <p:cNvPr id="3" name="Sous-titre 2"/>
          <p:cNvSpPr>
            <a:spLocks noGrp="1"/>
          </p:cNvSpPr>
          <p:nvPr>
            <p:ph type="subTitle" idx="1"/>
          </p:nvPr>
        </p:nvSpPr>
        <p:spPr>
          <a:xfrm>
            <a:off x="1603375" y="4286250"/>
            <a:ext cx="7481888"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BE"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66D2E0E9-6458-4659-B2E7-AF6998B8A094}"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9507B310-583D-4EF7-A8B7-0CCA7EC2D6FA}"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616825" y="671513"/>
            <a:ext cx="2270125" cy="6051550"/>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801688" y="671513"/>
            <a:ext cx="6662737" cy="6051550"/>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4A9C9698-6E59-4B71-A6E2-CB064594D10A}"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xfrm>
            <a:off x="7558897" y="6781821"/>
            <a:ext cx="2227262" cy="503237"/>
          </a:xfrm>
          <a:ln/>
        </p:spPr>
        <p:txBody>
          <a:bodyPr/>
          <a:lstStyle>
            <a:lvl1pPr>
              <a:defRPr/>
            </a:lvl1pPr>
          </a:lstStyle>
          <a:p>
            <a:fld id="{D6E4844B-7EEE-4A50-8525-E0C6021932E4}" type="slidenum">
              <a:rPr lang="fr-F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50" y="4859338"/>
            <a:ext cx="9085263" cy="1501775"/>
          </a:xfrm>
        </p:spPr>
        <p:txBody>
          <a:bodyPr anchor="t"/>
          <a:lstStyle>
            <a:lvl1pPr algn="l">
              <a:defRPr sz="4000" b="1" cap="all"/>
            </a:lvl1pPr>
          </a:lstStyle>
          <a:p>
            <a:r>
              <a:rPr lang="nl-BE" smtClean="0"/>
              <a:t>Cliquez et modifiez le titre</a:t>
            </a:r>
            <a:endParaRPr lang="fr-FR"/>
          </a:p>
        </p:txBody>
      </p:sp>
      <p:sp>
        <p:nvSpPr>
          <p:cNvPr id="3" name="Espace réservé du texte 2"/>
          <p:cNvSpPr>
            <a:spLocks noGrp="1"/>
          </p:cNvSpPr>
          <p:nvPr>
            <p:ph type="body" idx="1"/>
          </p:nvPr>
        </p:nvSpPr>
        <p:spPr>
          <a:xfrm>
            <a:off x="844550" y="3205163"/>
            <a:ext cx="9085263"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endParaRPr lang="fr-FR"/>
          </a:p>
        </p:txBody>
      </p:sp>
      <p:sp>
        <p:nvSpPr>
          <p:cNvPr id="6" name="Rectangle 6"/>
          <p:cNvSpPr>
            <a:spLocks noGrp="1" noChangeArrowheads="1"/>
          </p:cNvSpPr>
          <p:nvPr>
            <p:ph type="sldNum" sz="quarter" idx="12"/>
          </p:nvPr>
        </p:nvSpPr>
        <p:spPr>
          <a:ln/>
        </p:spPr>
        <p:txBody>
          <a:bodyPr/>
          <a:lstStyle>
            <a:lvl1pPr>
              <a:defRPr/>
            </a:lvl1pPr>
          </a:lstStyle>
          <a:p>
            <a:fld id="{00B4A546-C5F1-44FE-82D2-79D459C7F321}"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801688" y="2184400"/>
            <a:ext cx="446563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5419725" y="2184400"/>
            <a:ext cx="4467225"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7670E7C6-E6FD-4B5D-BF4F-5E812AB55AA5}"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988" y="303213"/>
            <a:ext cx="9618662" cy="1260475"/>
          </a:xfrm>
        </p:spPr>
        <p:txBody>
          <a:bodyPr/>
          <a:lstStyle>
            <a:lvl1pPr>
              <a:defRPr/>
            </a:lvl1pPr>
          </a:lstStyle>
          <a:p>
            <a:r>
              <a:rPr lang="nl-BE" smtClean="0"/>
              <a:t>Cliquez et modifiez le titre</a:t>
            </a:r>
            <a:endParaRPr lang="fr-FR"/>
          </a:p>
        </p:txBody>
      </p:sp>
      <p:sp>
        <p:nvSpPr>
          <p:cNvPr id="3" name="Espace réservé du texte 2"/>
          <p:cNvSpPr>
            <a:spLocks noGrp="1"/>
          </p:cNvSpPr>
          <p:nvPr>
            <p:ph type="body" idx="1"/>
          </p:nvPr>
        </p:nvSpPr>
        <p:spPr>
          <a:xfrm>
            <a:off x="534988" y="1692275"/>
            <a:ext cx="4722812"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534988" y="2398713"/>
            <a:ext cx="4722812"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5429250" y="1692275"/>
            <a:ext cx="4724400" cy="706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5429250" y="2398713"/>
            <a:ext cx="472440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endParaRPr lang="fr-FR"/>
          </a:p>
        </p:txBody>
      </p:sp>
      <p:sp>
        <p:nvSpPr>
          <p:cNvPr id="8" name="Rectangle 5"/>
          <p:cNvSpPr>
            <a:spLocks noGrp="1" noChangeArrowheads="1"/>
          </p:cNvSpPr>
          <p:nvPr>
            <p:ph type="ftr" sz="quarter" idx="11"/>
          </p:nvPr>
        </p:nvSpPr>
        <p:spPr>
          <a:ln/>
        </p:spPr>
        <p:txBody>
          <a:bodyPr/>
          <a:lstStyle>
            <a:lvl1pPr>
              <a:defRPr/>
            </a:lvl1pPr>
          </a:lstStyle>
          <a:p>
            <a:endParaRPr lang="fr-FR"/>
          </a:p>
        </p:txBody>
      </p:sp>
      <p:sp>
        <p:nvSpPr>
          <p:cNvPr id="9" name="Rectangle 6"/>
          <p:cNvSpPr>
            <a:spLocks noGrp="1" noChangeArrowheads="1"/>
          </p:cNvSpPr>
          <p:nvPr>
            <p:ph type="sldNum" sz="quarter" idx="12"/>
          </p:nvPr>
        </p:nvSpPr>
        <p:spPr>
          <a:ln/>
        </p:spPr>
        <p:txBody>
          <a:bodyPr/>
          <a:lstStyle>
            <a:lvl1pPr>
              <a:defRPr/>
            </a:lvl1pPr>
          </a:lstStyle>
          <a:p>
            <a:fld id="{D8CC9320-2C3F-4442-AFB0-21840F72338B}"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endParaRPr lang="fr-FR"/>
          </a:p>
        </p:txBody>
      </p:sp>
      <p:sp>
        <p:nvSpPr>
          <p:cNvPr id="4" name="Rectangle 5"/>
          <p:cNvSpPr>
            <a:spLocks noGrp="1" noChangeArrowheads="1"/>
          </p:cNvSpPr>
          <p:nvPr>
            <p:ph type="ftr" sz="quarter" idx="11"/>
          </p:nvPr>
        </p:nvSpPr>
        <p:spPr>
          <a:ln/>
        </p:spPr>
        <p:txBody>
          <a:bodyPr/>
          <a:lstStyle>
            <a:lvl1pPr>
              <a:defRPr/>
            </a:lvl1pPr>
          </a:lstStyle>
          <a:p>
            <a:endParaRPr lang="fr-FR"/>
          </a:p>
        </p:txBody>
      </p:sp>
      <p:sp>
        <p:nvSpPr>
          <p:cNvPr id="5" name="Rectangle 6"/>
          <p:cNvSpPr>
            <a:spLocks noGrp="1" noChangeArrowheads="1"/>
          </p:cNvSpPr>
          <p:nvPr>
            <p:ph type="sldNum" sz="quarter" idx="12"/>
          </p:nvPr>
        </p:nvSpPr>
        <p:spPr>
          <a:ln/>
        </p:spPr>
        <p:txBody>
          <a:bodyPr/>
          <a:lstStyle>
            <a:lvl1pPr>
              <a:defRPr/>
            </a:lvl1pPr>
          </a:lstStyle>
          <a:p>
            <a:fld id="{C673444A-4B33-42CA-B630-3B1219E8EEFA}"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fr-FR"/>
          </a:p>
        </p:txBody>
      </p:sp>
      <p:sp>
        <p:nvSpPr>
          <p:cNvPr id="3" name="Rectangle 5"/>
          <p:cNvSpPr>
            <a:spLocks noGrp="1" noChangeArrowheads="1"/>
          </p:cNvSpPr>
          <p:nvPr>
            <p:ph type="ftr" sz="quarter" idx="11"/>
          </p:nvPr>
        </p:nvSpPr>
        <p:spPr>
          <a:ln/>
        </p:spPr>
        <p:txBody>
          <a:bodyPr/>
          <a:lstStyle>
            <a:lvl1pPr>
              <a:defRPr/>
            </a:lvl1pPr>
          </a:lstStyle>
          <a:p>
            <a:endParaRPr lang="fr-FR"/>
          </a:p>
        </p:txBody>
      </p:sp>
      <p:sp>
        <p:nvSpPr>
          <p:cNvPr id="4" name="Rectangle 6"/>
          <p:cNvSpPr>
            <a:spLocks noGrp="1" noChangeArrowheads="1"/>
          </p:cNvSpPr>
          <p:nvPr>
            <p:ph type="sldNum" sz="quarter" idx="12"/>
          </p:nvPr>
        </p:nvSpPr>
        <p:spPr>
          <a:ln/>
        </p:spPr>
        <p:txBody>
          <a:bodyPr/>
          <a:lstStyle>
            <a:lvl1pPr>
              <a:defRPr/>
            </a:lvl1pPr>
          </a:lstStyle>
          <a:p>
            <a:fld id="{EBD24008-A7AD-415B-BD56-9BE20B47F974}"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988" y="301625"/>
            <a:ext cx="3516312" cy="1281113"/>
          </a:xfrm>
        </p:spPr>
        <p:txBody>
          <a:bodyPr anchor="b"/>
          <a:lstStyle>
            <a:lvl1pPr algn="l">
              <a:defRPr sz="2000" b="1"/>
            </a:lvl1pPr>
          </a:lstStyle>
          <a:p>
            <a:r>
              <a:rPr lang="nl-BE" smtClean="0"/>
              <a:t>Cliquez et modifiez le titre</a:t>
            </a:r>
            <a:endParaRPr lang="fr-FR"/>
          </a:p>
        </p:txBody>
      </p:sp>
      <p:sp>
        <p:nvSpPr>
          <p:cNvPr id="3" name="Espace réservé du contenu 2"/>
          <p:cNvSpPr>
            <a:spLocks noGrp="1"/>
          </p:cNvSpPr>
          <p:nvPr>
            <p:ph idx="1"/>
          </p:nvPr>
        </p:nvSpPr>
        <p:spPr>
          <a:xfrm>
            <a:off x="4178300" y="301625"/>
            <a:ext cx="5975350" cy="6454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534988" y="1582738"/>
            <a:ext cx="3516312" cy="5173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13841EBE-694F-40BC-9C9D-47B20ACD7C2F}"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00" y="5294313"/>
            <a:ext cx="6413500" cy="623887"/>
          </a:xfrm>
        </p:spPr>
        <p:txBody>
          <a:bodyPr anchor="b"/>
          <a:lstStyle>
            <a:lvl1pPr algn="l">
              <a:defRPr sz="2000" b="1"/>
            </a:lvl1pPr>
          </a:lstStyle>
          <a:p>
            <a:r>
              <a:rPr lang="nl-BE" smtClean="0"/>
              <a:t>Cliquez et modifiez le titre</a:t>
            </a:r>
            <a:endParaRPr lang="fr-FR"/>
          </a:p>
        </p:txBody>
      </p:sp>
      <p:sp>
        <p:nvSpPr>
          <p:cNvPr id="3" name="Espace réservé pour une image  2"/>
          <p:cNvSpPr>
            <a:spLocks noGrp="1"/>
          </p:cNvSpPr>
          <p:nvPr>
            <p:ph type="pic" idx="1"/>
          </p:nvPr>
        </p:nvSpPr>
        <p:spPr>
          <a:xfrm>
            <a:off x="2095500" y="676275"/>
            <a:ext cx="6413500"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095500" y="5918200"/>
            <a:ext cx="6413500" cy="88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endParaRPr lang="fr-FR"/>
          </a:p>
        </p:txBody>
      </p:sp>
      <p:sp>
        <p:nvSpPr>
          <p:cNvPr id="7" name="Rectangle 6"/>
          <p:cNvSpPr>
            <a:spLocks noGrp="1" noChangeArrowheads="1"/>
          </p:cNvSpPr>
          <p:nvPr>
            <p:ph type="sldNum" sz="quarter" idx="12"/>
          </p:nvPr>
        </p:nvSpPr>
        <p:spPr>
          <a:ln/>
        </p:spPr>
        <p:txBody>
          <a:bodyPr/>
          <a:lstStyle>
            <a:lvl1pPr>
              <a:defRPr/>
            </a:lvl1pPr>
          </a:lstStyle>
          <a:p>
            <a:fld id="{1F685500-DD6E-4904-A368-A8F069776AF5}"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1688" y="671513"/>
            <a:ext cx="9085262" cy="1260475"/>
          </a:xfrm>
          <a:prstGeom prst="rect">
            <a:avLst/>
          </a:prstGeom>
          <a:noFill/>
          <a:ln w="9525">
            <a:noFill/>
            <a:miter lim="800000"/>
            <a:headEnd/>
            <a:tailEnd/>
          </a:ln>
        </p:spPr>
        <p:txBody>
          <a:bodyPr vert="horz" wrap="square" lIns="104287" tIns="52144" rIns="104287" bIns="52144" numCol="1" anchor="ctr"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801688" y="2184400"/>
            <a:ext cx="9085262" cy="4538663"/>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801688" y="6891338"/>
            <a:ext cx="2227262" cy="503237"/>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lvl1pPr algn="l">
              <a:defRPr sz="1600"/>
            </a:lvl1pPr>
          </a:lstStyle>
          <a:p>
            <a:endParaRPr lang="fr-FR"/>
          </a:p>
        </p:txBody>
      </p:sp>
      <p:sp>
        <p:nvSpPr>
          <p:cNvPr id="1029" name="Rectangle 5"/>
          <p:cNvSpPr>
            <a:spLocks noGrp="1" noChangeArrowheads="1"/>
          </p:cNvSpPr>
          <p:nvPr>
            <p:ph type="ftr" sz="quarter" idx="3"/>
          </p:nvPr>
        </p:nvSpPr>
        <p:spPr bwMode="auto">
          <a:xfrm>
            <a:off x="3651250" y="6891338"/>
            <a:ext cx="3386138" cy="503237"/>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lvl1pPr>
              <a:defRPr sz="1600"/>
            </a:lvl1pPr>
          </a:lstStyle>
          <a:p>
            <a:endParaRPr lang="fr-FR"/>
          </a:p>
        </p:txBody>
      </p:sp>
      <p:sp>
        <p:nvSpPr>
          <p:cNvPr id="1030" name="Rectangle 6"/>
          <p:cNvSpPr>
            <a:spLocks noGrp="1" noChangeArrowheads="1"/>
          </p:cNvSpPr>
          <p:nvPr>
            <p:ph type="sldNum" sz="quarter" idx="4"/>
          </p:nvPr>
        </p:nvSpPr>
        <p:spPr bwMode="auto">
          <a:xfrm>
            <a:off x="7659688" y="6891338"/>
            <a:ext cx="2227262" cy="503237"/>
          </a:xfrm>
          <a:prstGeom prst="rect">
            <a:avLst/>
          </a:prstGeom>
          <a:noFill/>
          <a:ln w="9525">
            <a:noFill/>
            <a:miter lim="800000"/>
            <a:headEnd/>
            <a:tailEnd/>
          </a:ln>
        </p:spPr>
        <p:txBody>
          <a:bodyPr vert="horz" wrap="square" lIns="104287" tIns="52144" rIns="104287" bIns="52144" numCol="1" anchor="t" anchorCtr="0" compatLnSpc="1">
            <a:prstTxWarp prst="textNoShape">
              <a:avLst/>
            </a:prstTxWarp>
          </a:bodyPr>
          <a:lstStyle>
            <a:lvl1pPr algn="r">
              <a:defRPr sz="1600"/>
            </a:lvl1pPr>
          </a:lstStyle>
          <a:p>
            <a:fld id="{6CB6DF38-CADD-4A41-B0C1-19ED9C264991}"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988" rtl="0" eaLnBrk="0" fontAlgn="base" hangingPunct="0">
        <a:spcBef>
          <a:spcPct val="0"/>
        </a:spcBef>
        <a:spcAft>
          <a:spcPct val="0"/>
        </a:spcAft>
        <a:defRPr sz="5000">
          <a:solidFill>
            <a:schemeClr val="tx2"/>
          </a:solidFill>
          <a:latin typeface="+mj-lt"/>
          <a:ea typeface="+mj-ea"/>
          <a:cs typeface="+mj-cs"/>
        </a:defRPr>
      </a:lvl1pPr>
      <a:lvl2pPr algn="ctr" defTabSz="1042988" rtl="0" eaLnBrk="0" fontAlgn="base" hangingPunct="0">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2pPr>
      <a:lvl3pPr algn="ctr" defTabSz="1042988" rtl="0" eaLnBrk="0" fontAlgn="base" hangingPunct="0">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3pPr>
      <a:lvl4pPr algn="ctr" defTabSz="1042988" rtl="0" eaLnBrk="0" fontAlgn="base" hangingPunct="0">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4pPr>
      <a:lvl5pPr algn="ctr" defTabSz="1042988" rtl="0" eaLnBrk="0" fontAlgn="base" hangingPunct="0">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5pPr>
      <a:lvl6pPr marL="457200" algn="ctr" defTabSz="1042988" rtl="0" fontAlgn="base">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6pPr>
      <a:lvl7pPr marL="914400" algn="ctr" defTabSz="1042988" rtl="0" fontAlgn="base">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7pPr>
      <a:lvl8pPr marL="1371600" algn="ctr" defTabSz="1042988" rtl="0" fontAlgn="base">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8pPr>
      <a:lvl9pPr marL="1828800" algn="ctr" defTabSz="1042988" rtl="0" fontAlgn="base">
        <a:spcBef>
          <a:spcPct val="0"/>
        </a:spcBef>
        <a:spcAft>
          <a:spcPct val="0"/>
        </a:spcAft>
        <a:defRPr sz="5000">
          <a:solidFill>
            <a:schemeClr val="tx2"/>
          </a:solidFill>
          <a:latin typeface="Arial" pitchFamily="-111" charset="0"/>
          <a:ea typeface="ＭＳ Ｐゴシック" pitchFamily="-111" charset="-128"/>
          <a:cs typeface="ＭＳ Ｐゴシック" pitchFamily="-111" charset="-128"/>
        </a:defRPr>
      </a:lvl9pPr>
    </p:titleStyle>
    <p:bodyStyle>
      <a:lvl1pPr marL="390525" indent="-390525" algn="l" defTabSz="1042988" rtl="0" eaLnBrk="0" fontAlgn="base" hangingPunct="0">
        <a:spcBef>
          <a:spcPct val="20000"/>
        </a:spcBef>
        <a:spcAft>
          <a:spcPct val="0"/>
        </a:spcAft>
        <a:buChar char="•"/>
        <a:defRPr sz="3600">
          <a:solidFill>
            <a:schemeClr val="tx1"/>
          </a:solidFill>
          <a:latin typeface="+mn-lt"/>
          <a:ea typeface="+mn-ea"/>
          <a:cs typeface="+mn-cs"/>
        </a:defRPr>
      </a:lvl1pPr>
      <a:lvl2pPr marL="847725" indent="-327025" algn="l" defTabSz="1042988" rtl="0" eaLnBrk="0" fontAlgn="base" hangingPunct="0">
        <a:spcBef>
          <a:spcPct val="20000"/>
        </a:spcBef>
        <a:spcAft>
          <a:spcPct val="0"/>
        </a:spcAft>
        <a:buChar char="–"/>
        <a:defRPr sz="3200">
          <a:solidFill>
            <a:schemeClr val="tx1"/>
          </a:solidFill>
          <a:latin typeface="+mn-lt"/>
          <a:ea typeface="+mn-ea"/>
        </a:defRPr>
      </a:lvl2pPr>
      <a:lvl3pPr marL="1303338" indent="-260350" algn="l" defTabSz="1042988" rtl="0" eaLnBrk="0" fontAlgn="base" hangingPunct="0">
        <a:spcBef>
          <a:spcPct val="20000"/>
        </a:spcBef>
        <a:spcAft>
          <a:spcPct val="0"/>
        </a:spcAft>
        <a:buChar char="•"/>
        <a:defRPr sz="2700">
          <a:solidFill>
            <a:schemeClr val="tx1"/>
          </a:solidFill>
          <a:latin typeface="+mn-lt"/>
          <a:ea typeface="+mn-ea"/>
        </a:defRPr>
      </a:lvl3pPr>
      <a:lvl4pPr marL="1825625" indent="-261938" algn="l" defTabSz="1042988" rtl="0" eaLnBrk="0" fontAlgn="base" hangingPunct="0">
        <a:spcBef>
          <a:spcPct val="20000"/>
        </a:spcBef>
        <a:spcAft>
          <a:spcPct val="0"/>
        </a:spcAft>
        <a:buChar char="–"/>
        <a:defRPr sz="2300">
          <a:solidFill>
            <a:schemeClr val="tx1"/>
          </a:solidFill>
          <a:latin typeface="+mn-lt"/>
          <a:ea typeface="+mn-ea"/>
        </a:defRPr>
      </a:lvl4pPr>
      <a:lvl5pPr marL="2346325" indent="-260350" algn="l" defTabSz="1042988" rtl="0" eaLnBrk="0" fontAlgn="base" hangingPunct="0">
        <a:spcBef>
          <a:spcPct val="20000"/>
        </a:spcBef>
        <a:spcAft>
          <a:spcPct val="0"/>
        </a:spcAft>
        <a:buChar char="»"/>
        <a:defRPr sz="2300">
          <a:solidFill>
            <a:schemeClr val="tx1"/>
          </a:solidFill>
          <a:latin typeface="+mn-lt"/>
          <a:ea typeface="+mn-ea"/>
        </a:defRPr>
      </a:lvl5pPr>
      <a:lvl6pPr marL="2803525" indent="-260350" algn="l" defTabSz="1042988" rtl="0" fontAlgn="base">
        <a:spcBef>
          <a:spcPct val="20000"/>
        </a:spcBef>
        <a:spcAft>
          <a:spcPct val="0"/>
        </a:spcAft>
        <a:buChar char="»"/>
        <a:defRPr sz="2300">
          <a:solidFill>
            <a:schemeClr val="tx1"/>
          </a:solidFill>
          <a:latin typeface="+mn-lt"/>
          <a:ea typeface="+mn-ea"/>
        </a:defRPr>
      </a:lvl6pPr>
      <a:lvl7pPr marL="3260725" indent="-260350" algn="l" defTabSz="1042988" rtl="0" fontAlgn="base">
        <a:spcBef>
          <a:spcPct val="20000"/>
        </a:spcBef>
        <a:spcAft>
          <a:spcPct val="0"/>
        </a:spcAft>
        <a:buChar char="»"/>
        <a:defRPr sz="2300">
          <a:solidFill>
            <a:schemeClr val="tx1"/>
          </a:solidFill>
          <a:latin typeface="+mn-lt"/>
          <a:ea typeface="+mn-ea"/>
        </a:defRPr>
      </a:lvl7pPr>
      <a:lvl8pPr marL="3717925" indent="-260350" algn="l" defTabSz="1042988" rtl="0" fontAlgn="base">
        <a:spcBef>
          <a:spcPct val="20000"/>
        </a:spcBef>
        <a:spcAft>
          <a:spcPct val="0"/>
        </a:spcAft>
        <a:buChar char="»"/>
        <a:defRPr sz="2300">
          <a:solidFill>
            <a:schemeClr val="tx1"/>
          </a:solidFill>
          <a:latin typeface="+mn-lt"/>
          <a:ea typeface="+mn-ea"/>
        </a:defRPr>
      </a:lvl8pPr>
      <a:lvl9pPr marL="4175125" indent="-260350" algn="l" defTabSz="1042988" rtl="0" fontAlgn="base">
        <a:spcBef>
          <a:spcPct val="20000"/>
        </a:spcBef>
        <a:spcAft>
          <a:spcPct val="0"/>
        </a:spcAft>
        <a:buChar char="»"/>
        <a:defRPr sz="23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http://www.ymag.be/fr/wp-content/uploads/2010/11/la_lettre_de_motivation.gi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latine.univ-lorraine.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5163" y="423839"/>
            <a:ext cx="9085262" cy="1260475"/>
          </a:xfrm>
        </p:spPr>
        <p:txBody>
          <a:bodyPr/>
          <a:lstStyle/>
          <a:p>
            <a:r>
              <a:rPr lang="fr-FR" dirty="0" smtClean="0"/>
              <a:t>PPGE     </a:t>
            </a:r>
            <a:r>
              <a:rPr lang="fr-FR" dirty="0" smtClean="0"/>
              <a:t>2018_2019_2020</a:t>
            </a:r>
            <a:endParaRPr lang="fr-FR" dirty="0"/>
          </a:p>
        </p:txBody>
      </p:sp>
      <p:sp>
        <p:nvSpPr>
          <p:cNvPr id="4" name="Text Box 5"/>
          <p:cNvSpPr txBox="1">
            <a:spLocks noGrp="1" noChangeArrowheads="1"/>
          </p:cNvSpPr>
          <p:nvPr>
            <p:ph idx="1"/>
          </p:nvPr>
        </p:nvSpPr>
        <p:spPr bwMode="auto">
          <a:xfrm>
            <a:off x="772287" y="2709855"/>
            <a:ext cx="9429816" cy="3983291"/>
          </a:xfrm>
          <a:prstGeom prst="rect">
            <a:avLst/>
          </a:prstGeom>
          <a:solidFill>
            <a:srgbClr val="FF0000"/>
          </a:solidFill>
          <a:ln w="9525">
            <a:noFill/>
            <a:miter lim="800000"/>
            <a:headEnd/>
            <a:tailEnd/>
          </a:ln>
        </p:spPr>
        <p:txBody>
          <a:bodyPr wrap="square">
            <a:spAutoFit/>
          </a:bodyPr>
          <a:lstStyle/>
          <a:p>
            <a:pPr algn="ctr" eaLnBrk="1" hangingPunct="1">
              <a:buNone/>
            </a:pPr>
            <a:r>
              <a:rPr lang="fr-BE" sz="6000" cap="all" dirty="0">
                <a:solidFill>
                  <a:schemeClr val="bg1"/>
                </a:solidFill>
              </a:rPr>
              <a:t>Outils efficaces pour la recherche </a:t>
            </a:r>
            <a:r>
              <a:rPr lang="fr-BE" sz="6000" cap="all" dirty="0" smtClean="0">
                <a:solidFill>
                  <a:schemeClr val="bg1"/>
                </a:solidFill>
              </a:rPr>
              <a:t>d’emploi</a:t>
            </a:r>
          </a:p>
          <a:p>
            <a:pPr algn="ctr" eaLnBrk="1" hangingPunct="1">
              <a:buNone/>
            </a:pPr>
            <a:r>
              <a:rPr lang="fr-BE" sz="6000" cap="all" dirty="0" smtClean="0">
                <a:solidFill>
                  <a:schemeClr val="bg1"/>
                </a:solidFill>
              </a:rPr>
              <a:t>(adapté)</a:t>
            </a:r>
            <a:endParaRPr lang="fr-FR" sz="600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808038" y="180975"/>
            <a:ext cx="9085262" cy="1260475"/>
          </a:xfrm>
        </p:spPr>
        <p:txBody>
          <a:bodyPr/>
          <a:lstStyle/>
          <a:p>
            <a:r>
              <a:rPr lang="fr-BE" sz="3600" b="1" smtClean="0">
                <a:solidFill>
                  <a:srgbClr val="008080"/>
                </a:solidFill>
                <a:latin typeface="Verdana" pitchFamily="34" charset="0"/>
              </a:rPr>
              <a:t>La lettre de motivation</a:t>
            </a:r>
            <a:endParaRPr lang="fr-FR" sz="3600" b="1" smtClean="0">
              <a:solidFill>
                <a:srgbClr val="008080"/>
              </a:solidFill>
              <a:latin typeface="Verdana" pitchFamily="34" charset="0"/>
            </a:endParaRPr>
          </a:p>
        </p:txBody>
      </p:sp>
      <p:sp>
        <p:nvSpPr>
          <p:cNvPr id="86019" name="Rectangle 3"/>
          <p:cNvSpPr>
            <a:spLocks noGrp="1" noChangeArrowheads="1"/>
          </p:cNvSpPr>
          <p:nvPr>
            <p:ph type="body" idx="1"/>
          </p:nvPr>
        </p:nvSpPr>
        <p:spPr>
          <a:xfrm>
            <a:off x="663575" y="2844800"/>
            <a:ext cx="9085263" cy="4897438"/>
          </a:xfrm>
        </p:spPr>
        <p:txBody>
          <a:bodyPr/>
          <a:lstStyle/>
          <a:p>
            <a:pPr>
              <a:buFontTx/>
              <a:buNone/>
            </a:pPr>
            <a:endParaRPr lang="fr-BE" sz="1200" u="sng" smtClean="0"/>
          </a:p>
          <a:p>
            <a:pPr>
              <a:buFontTx/>
              <a:buNone/>
            </a:pPr>
            <a:r>
              <a:rPr lang="fr-BE" sz="3200" b="1" smtClean="0">
                <a:latin typeface="Verdana" pitchFamily="34" charset="0"/>
              </a:rPr>
              <a:t>Deux types de lettres :</a:t>
            </a:r>
          </a:p>
          <a:p>
            <a:pPr>
              <a:buFontTx/>
              <a:buNone/>
            </a:pPr>
            <a:endParaRPr lang="fr-BE" sz="4000" smtClean="0">
              <a:latin typeface="Verdana" pitchFamily="34" charset="0"/>
            </a:endParaRPr>
          </a:p>
          <a:p>
            <a:pPr>
              <a:buFont typeface="Symbol" pitchFamily="18" charset="2"/>
              <a:buNone/>
            </a:pPr>
            <a:r>
              <a:rPr lang="fr-BE" sz="2800" b="1" smtClean="0">
                <a:latin typeface="Verdana" pitchFamily="34" charset="0"/>
              </a:rPr>
              <a:t>			</a:t>
            </a:r>
            <a:r>
              <a:rPr lang="fr-BE" sz="2800" smtClean="0">
                <a:latin typeface="Verdana" pitchFamily="34" charset="0"/>
              </a:rPr>
              <a:t>Candidature suite à une offre</a:t>
            </a:r>
            <a:r>
              <a:rPr lang="fr-BE" sz="2800" b="1" smtClean="0">
                <a:latin typeface="Verdana" pitchFamily="34" charset="0"/>
              </a:rPr>
              <a:t> </a:t>
            </a:r>
          </a:p>
          <a:p>
            <a:pPr>
              <a:buFont typeface="Symbol" pitchFamily="18" charset="2"/>
              <a:buNone/>
            </a:pPr>
            <a:endParaRPr lang="fr-BE" sz="2800" u="sng" smtClean="0">
              <a:latin typeface="Verdana" pitchFamily="34" charset="0"/>
            </a:endParaRPr>
          </a:p>
          <a:p>
            <a:pPr>
              <a:buFontTx/>
              <a:buNone/>
            </a:pPr>
            <a:r>
              <a:rPr lang="fr-BE" sz="2800" b="1" smtClean="0">
                <a:latin typeface="Verdana" pitchFamily="34" charset="0"/>
              </a:rPr>
              <a:t>			</a:t>
            </a:r>
            <a:r>
              <a:rPr lang="fr-BE" sz="2800" smtClean="0">
                <a:latin typeface="Verdana" pitchFamily="34" charset="0"/>
              </a:rPr>
              <a:t>Candidature spontanée</a:t>
            </a:r>
            <a:r>
              <a:rPr lang="fr-BE" sz="2800" b="1" smtClean="0">
                <a:latin typeface="Verdana" pitchFamily="34" charset="0"/>
              </a:rPr>
              <a:t> </a:t>
            </a:r>
            <a:endParaRPr lang="fr-FR" sz="2800" smtClean="0">
              <a:latin typeface="Verdana" pitchFamily="34" charset="0"/>
            </a:endParaRPr>
          </a:p>
        </p:txBody>
      </p:sp>
      <p:sp>
        <p:nvSpPr>
          <p:cNvPr id="86021" name="AutoShape 5"/>
          <p:cNvSpPr>
            <a:spLocks noChangeArrowheads="1"/>
          </p:cNvSpPr>
          <p:nvPr/>
        </p:nvSpPr>
        <p:spPr bwMode="auto">
          <a:xfrm>
            <a:off x="1384300" y="5942013"/>
            <a:ext cx="1008063" cy="517525"/>
          </a:xfrm>
          <a:prstGeom prst="curvedUpArrow">
            <a:avLst>
              <a:gd name="adj1" fmla="val 38957"/>
              <a:gd name="adj2" fmla="val 77914"/>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sp>
        <p:nvSpPr>
          <p:cNvPr id="86024" name="AutoShape 8"/>
          <p:cNvSpPr>
            <a:spLocks noChangeArrowheads="1"/>
          </p:cNvSpPr>
          <p:nvPr/>
        </p:nvSpPr>
        <p:spPr bwMode="auto">
          <a:xfrm>
            <a:off x="1455738" y="4718050"/>
            <a:ext cx="1008062" cy="517525"/>
          </a:xfrm>
          <a:prstGeom prst="curvedUpArrow">
            <a:avLst>
              <a:gd name="adj1" fmla="val 38957"/>
              <a:gd name="adj2" fmla="val 77914"/>
              <a:gd name="adj3" fmla="val 33333"/>
            </a:avLst>
          </a:prstGeom>
          <a:solidFill>
            <a:schemeClr val="accent1"/>
          </a:solidFill>
          <a:ln w="9525">
            <a:solidFill>
              <a:schemeClr val="tx1"/>
            </a:solidFill>
            <a:miter lim="800000"/>
            <a:headEnd/>
            <a:tailEnd/>
          </a:ln>
          <a:effectLst/>
        </p:spPr>
        <p:txBody>
          <a:bodyPr wrap="none" anchor="ctr"/>
          <a:lstStyle/>
          <a:p>
            <a:endParaRPr lang="fr-FR"/>
          </a:p>
        </p:txBody>
      </p:sp>
      <p:pic>
        <p:nvPicPr>
          <p:cNvPr id="86025" name="Picture 9"/>
          <p:cNvPicPr>
            <a:picLocks noChangeAspect="1" noChangeArrowheads="1"/>
          </p:cNvPicPr>
          <p:nvPr/>
        </p:nvPicPr>
        <p:blipFill>
          <a:blip r:embed="rId3"/>
          <a:srcRect/>
          <a:stretch>
            <a:fillRect/>
          </a:stretch>
        </p:blipFill>
        <p:spPr bwMode="auto">
          <a:xfrm>
            <a:off x="6856413" y="1620838"/>
            <a:ext cx="3168650" cy="20018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checkerboard(across)">
                                      <p:cBhvr>
                                        <p:cTn id="7" dur="5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ox(in)">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8602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6019">
                                            <p:txEl>
                                              <p:pRg st="3" end="3"/>
                                            </p:txEl>
                                          </p:spTgt>
                                        </p:tgtEl>
                                        <p:attrNameLst>
                                          <p:attrName>style.visibility</p:attrName>
                                        </p:attrNameLst>
                                      </p:cBhvr>
                                      <p:to>
                                        <p:strVal val="visible"/>
                                      </p:to>
                                    </p:set>
                                    <p:animEffect transition="in" filter="box(in)">
                                      <p:cBhvr>
                                        <p:cTn id="21" dur="500"/>
                                        <p:tgtEl>
                                          <p:spTgt spid="860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grpId="0" nodeType="clickEffect">
                                  <p:stCondLst>
                                    <p:cond delay="0"/>
                                  </p:stCondLst>
                                  <p:childTnLst>
                                    <p:animRot by="21600000">
                                      <p:cBhvr>
                                        <p:cTn id="25" dur="2000" fill="hold"/>
                                        <p:tgtEl>
                                          <p:spTgt spid="86021"/>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6019">
                                            <p:txEl>
                                              <p:pRg st="5" end="5"/>
                                            </p:txEl>
                                          </p:spTgt>
                                        </p:tgtEl>
                                        <p:attrNameLst>
                                          <p:attrName>style.visibility</p:attrName>
                                        </p:attrNameLst>
                                      </p:cBhvr>
                                      <p:to>
                                        <p:strVal val="visible"/>
                                      </p:to>
                                    </p:set>
                                    <p:animEffect transition="in" filter="box(in)">
                                      <p:cBhvr>
                                        <p:cTn id="30" dur="5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uiExpand="1" build="p"/>
      <p:bldP spid="86021" grpId="0" animBg="1"/>
      <p:bldP spid="860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1023938" y="468313"/>
            <a:ext cx="8496300" cy="6335712"/>
          </a:xfrm>
        </p:spPr>
        <p:txBody>
          <a:bodyPr/>
          <a:lstStyle/>
          <a:p>
            <a:pPr>
              <a:lnSpc>
                <a:spcPct val="80000"/>
              </a:lnSpc>
              <a:buFontTx/>
              <a:buNone/>
            </a:pPr>
            <a:r>
              <a:rPr lang="fr-FR" sz="1300" smtClean="0"/>
              <a:t>Expéditeur…………….                                                  Ville,date..….......……………...……..</a:t>
            </a:r>
          </a:p>
          <a:p>
            <a:pPr>
              <a:lnSpc>
                <a:spcPct val="80000"/>
              </a:lnSpc>
              <a:buFontTx/>
              <a:buNone/>
            </a:pPr>
            <a:r>
              <a:rPr lang="fr-FR" sz="1300" smtClean="0"/>
              <a:t>Rue…………………….</a:t>
            </a:r>
          </a:p>
          <a:p>
            <a:pPr>
              <a:lnSpc>
                <a:spcPct val="80000"/>
              </a:lnSpc>
              <a:buFontTx/>
              <a:buNone/>
            </a:pPr>
            <a:r>
              <a:rPr lang="fr-FR" sz="1300" smtClean="0"/>
              <a:t>Ville…………………....</a:t>
            </a:r>
          </a:p>
          <a:p>
            <a:pPr>
              <a:lnSpc>
                <a:spcPct val="80000"/>
              </a:lnSpc>
              <a:buFontTx/>
              <a:buNone/>
            </a:pPr>
            <a:r>
              <a:rPr lang="fr-FR" sz="1300" smtClean="0"/>
              <a:t>Tél……………………...</a:t>
            </a:r>
          </a:p>
          <a:p>
            <a:pPr>
              <a:lnSpc>
                <a:spcPct val="80000"/>
              </a:lnSpc>
              <a:buFontTx/>
              <a:buNone/>
            </a:pPr>
            <a:r>
              <a:rPr lang="fr-FR" sz="1300" smtClean="0"/>
              <a:t>@…………….………...</a:t>
            </a:r>
          </a:p>
          <a:p>
            <a:pPr>
              <a:lnSpc>
                <a:spcPct val="80000"/>
              </a:lnSpc>
              <a:buFontTx/>
              <a:buNone/>
            </a:pPr>
            <a:r>
              <a:rPr lang="fr-FR" sz="1300" smtClean="0"/>
              <a:t>  </a:t>
            </a:r>
            <a:br>
              <a:rPr lang="fr-FR" sz="1300" smtClean="0"/>
            </a:br>
            <a:r>
              <a:rPr lang="fr-FR" sz="1300" smtClean="0"/>
              <a:t>                                                                             Destinataire….........……………..……</a:t>
            </a:r>
          </a:p>
          <a:p>
            <a:pPr>
              <a:lnSpc>
                <a:spcPct val="80000"/>
              </a:lnSpc>
              <a:buFontTx/>
              <a:buNone/>
            </a:pPr>
            <a:r>
              <a:rPr lang="fr-FR" sz="1300" smtClean="0"/>
              <a:t>                                                                                     Entreprise……........…......……………</a:t>
            </a:r>
          </a:p>
          <a:p>
            <a:pPr>
              <a:lnSpc>
                <a:spcPct val="80000"/>
              </a:lnSpc>
              <a:buFontTx/>
              <a:buNone/>
            </a:pPr>
            <a:r>
              <a:rPr lang="fr-FR" sz="1300" smtClean="0"/>
              <a:t>                                                                                     Rue…........…………………..…....…..</a:t>
            </a:r>
          </a:p>
          <a:p>
            <a:pPr lvl="4">
              <a:lnSpc>
                <a:spcPct val="80000"/>
              </a:lnSpc>
              <a:buFontTx/>
              <a:buNone/>
            </a:pPr>
            <a:r>
              <a:rPr lang="fr-BE" sz="1300" smtClean="0"/>
              <a:t>                                        </a:t>
            </a:r>
            <a:r>
              <a:rPr lang="fr-FR" sz="1300" smtClean="0"/>
              <a:t>Ville….......………………….……...….</a:t>
            </a:r>
          </a:p>
          <a:p>
            <a:pPr>
              <a:lnSpc>
                <a:spcPct val="80000"/>
              </a:lnSpc>
            </a:pPr>
            <a:endParaRPr lang="fr-FR" sz="1300" smtClean="0"/>
          </a:p>
          <a:p>
            <a:pPr>
              <a:lnSpc>
                <a:spcPct val="80000"/>
              </a:lnSpc>
              <a:buFontTx/>
              <a:buNone/>
            </a:pPr>
            <a:r>
              <a:rPr lang="fr-FR" sz="1300" smtClean="0"/>
              <a:t>Références : ……………………...(éventuelles)</a:t>
            </a:r>
          </a:p>
          <a:p>
            <a:pPr>
              <a:lnSpc>
                <a:spcPct val="80000"/>
              </a:lnSpc>
              <a:buFontTx/>
              <a:buNone/>
            </a:pPr>
            <a:r>
              <a:rPr lang="fr-FR" sz="1300" smtClean="0"/>
              <a:t> </a:t>
            </a:r>
            <a:br>
              <a:rPr lang="fr-FR" sz="1300" smtClean="0"/>
            </a:br>
            <a:r>
              <a:rPr lang="fr-FR" sz="1300" smtClean="0"/>
              <a:t/>
            </a:r>
            <a:br>
              <a:rPr lang="fr-FR" sz="1300" smtClean="0"/>
            </a:br>
            <a:r>
              <a:rPr lang="fr-FR" sz="1300" smtClean="0"/>
              <a:t>      Interpellation,</a:t>
            </a:r>
          </a:p>
          <a:p>
            <a:pPr>
              <a:lnSpc>
                <a:spcPct val="80000"/>
              </a:lnSpc>
              <a:buFontTx/>
              <a:buNone/>
            </a:pPr>
            <a:r>
              <a:rPr lang="fr-FR" sz="1300" smtClean="0"/>
              <a:t> </a:t>
            </a:r>
          </a:p>
          <a:p>
            <a:pPr>
              <a:lnSpc>
                <a:spcPct val="80000"/>
              </a:lnSpc>
              <a:buFontTx/>
              <a:buNone/>
            </a:pPr>
            <a:r>
              <a:rPr lang="fr-FR" sz="1300" smtClean="0"/>
              <a:t/>
            </a:r>
            <a:br>
              <a:rPr lang="fr-FR" sz="1300" smtClean="0"/>
            </a:br>
            <a:r>
              <a:rPr lang="fr-FR" sz="1300" smtClean="0"/>
              <a:t>      Texte….........……………......…………………………………………….………</a:t>
            </a:r>
          </a:p>
          <a:p>
            <a:pPr>
              <a:lnSpc>
                <a:spcPct val="80000"/>
              </a:lnSpc>
              <a:buFontTx/>
              <a:buNone/>
            </a:pPr>
            <a:r>
              <a:rPr lang="fr-FR" sz="1300" smtClean="0"/>
              <a:t>………………………………................………………………………………….……</a:t>
            </a:r>
          </a:p>
          <a:p>
            <a:pPr>
              <a:lnSpc>
                <a:spcPct val="80000"/>
              </a:lnSpc>
              <a:buFontTx/>
              <a:buNone/>
            </a:pPr>
            <a:r>
              <a:rPr lang="fr-FR" sz="1300" smtClean="0"/>
              <a:t>……………………………………………………..</a:t>
            </a:r>
          </a:p>
          <a:p>
            <a:pPr>
              <a:lnSpc>
                <a:spcPct val="80000"/>
              </a:lnSpc>
              <a:buFontTx/>
              <a:buNone/>
            </a:pPr>
            <a:r>
              <a:rPr lang="fr-FR" sz="1300" smtClean="0"/>
              <a:t>       </a:t>
            </a:r>
            <a:br>
              <a:rPr lang="fr-FR" sz="1300" smtClean="0"/>
            </a:br>
            <a:r>
              <a:rPr lang="fr-FR" sz="1300" smtClean="0"/>
              <a:t>      Texte……………….……......……………………………………………………..</a:t>
            </a:r>
          </a:p>
          <a:p>
            <a:pPr>
              <a:lnSpc>
                <a:spcPct val="80000"/>
              </a:lnSpc>
              <a:buFontTx/>
              <a:buNone/>
            </a:pPr>
            <a:r>
              <a:rPr lang="fr-FR" sz="1300" smtClean="0"/>
              <a:t>………………………………...............……………………………………………….</a:t>
            </a:r>
          </a:p>
          <a:p>
            <a:pPr>
              <a:lnSpc>
                <a:spcPct val="80000"/>
              </a:lnSpc>
              <a:buFontTx/>
              <a:buNone/>
            </a:pPr>
            <a:r>
              <a:rPr lang="fr-FR" sz="1300" smtClean="0"/>
              <a:t>…………………………….</a:t>
            </a:r>
            <a:br>
              <a:rPr lang="fr-FR" sz="1300" smtClean="0"/>
            </a:br>
            <a:endParaRPr lang="fr-FR" sz="1300" smtClean="0"/>
          </a:p>
          <a:p>
            <a:pPr>
              <a:lnSpc>
                <a:spcPct val="80000"/>
              </a:lnSpc>
              <a:buFontTx/>
              <a:buNone/>
            </a:pPr>
            <a:r>
              <a:rPr lang="fr-FR" sz="1300" smtClean="0"/>
              <a:t> </a:t>
            </a:r>
            <a:br>
              <a:rPr lang="fr-FR" sz="1300" smtClean="0"/>
            </a:br>
            <a:r>
              <a:rPr lang="fr-FR" sz="1300" smtClean="0"/>
              <a:t>      Texte…………………….……......………………………………………………..</a:t>
            </a:r>
          </a:p>
          <a:p>
            <a:pPr>
              <a:lnSpc>
                <a:spcPct val="80000"/>
              </a:lnSpc>
              <a:buFontTx/>
              <a:buNone/>
            </a:pPr>
            <a:r>
              <a:rPr lang="fr-FR" sz="1300" smtClean="0"/>
              <a:t>………………………………...............……………………………………………….</a:t>
            </a:r>
          </a:p>
          <a:p>
            <a:pPr>
              <a:lnSpc>
                <a:spcPct val="80000"/>
              </a:lnSpc>
              <a:buFontTx/>
              <a:buNone/>
            </a:pPr>
            <a:r>
              <a:rPr lang="fr-FR" sz="1300" smtClean="0"/>
              <a:t>……………………………………………………...............………………………….</a:t>
            </a:r>
          </a:p>
          <a:p>
            <a:pPr>
              <a:lnSpc>
                <a:spcPct val="80000"/>
              </a:lnSpc>
              <a:buFontTx/>
              <a:buNone/>
            </a:pPr>
            <a:r>
              <a:rPr lang="fr-FR" sz="1300" smtClean="0"/>
              <a:t> ………………………………………….</a:t>
            </a:r>
            <a:br>
              <a:rPr lang="fr-FR" sz="1300" smtClean="0"/>
            </a:br>
            <a:endParaRPr lang="fr-FR" sz="1300" smtClean="0"/>
          </a:p>
          <a:p>
            <a:pPr>
              <a:lnSpc>
                <a:spcPct val="80000"/>
              </a:lnSpc>
              <a:buFontTx/>
              <a:buNone/>
            </a:pPr>
            <a:r>
              <a:rPr lang="fr-FR" sz="1300" smtClean="0"/>
              <a:t>	      Formule de politesse…..……………………………….......……........……….</a:t>
            </a:r>
          </a:p>
          <a:p>
            <a:pPr>
              <a:lnSpc>
                <a:spcPct val="80000"/>
              </a:lnSpc>
              <a:buFontTx/>
              <a:buNone/>
            </a:pPr>
            <a:r>
              <a:rPr lang="fr-FR" sz="1300" smtClean="0"/>
              <a:t>…………………………………………………….</a:t>
            </a:r>
          </a:p>
          <a:p>
            <a:pPr>
              <a:lnSpc>
                <a:spcPct val="80000"/>
              </a:lnSpc>
              <a:buFontTx/>
              <a:buNone/>
            </a:pPr>
            <a:r>
              <a:rPr lang="fr-FR" sz="1300" smtClean="0"/>
              <a:t> </a:t>
            </a:r>
          </a:p>
          <a:p>
            <a:pPr>
              <a:lnSpc>
                <a:spcPct val="80000"/>
              </a:lnSpc>
              <a:buFontTx/>
              <a:buNone/>
            </a:pPr>
            <a:r>
              <a:rPr lang="fr-FR" sz="1300" smtClean="0"/>
              <a:t>                                                                              	Signature</a:t>
            </a:r>
            <a:br>
              <a:rPr lang="fr-FR" sz="1300" smtClean="0"/>
            </a:br>
            <a:r>
              <a:rPr lang="fr-FR" sz="1400" smtClean="0"/>
              <a:t/>
            </a:r>
            <a:br>
              <a:rPr lang="fr-FR" sz="1400" smtClean="0"/>
            </a:br>
            <a:r>
              <a:rPr lang="fr-FR" sz="1400" smtClean="0"/>
              <a:t/>
            </a:r>
            <a:br>
              <a:rPr lang="fr-FR" sz="1400" smtClean="0"/>
            </a:br>
            <a:endParaRPr lang="fr-FR" sz="1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in)">
                                      <p:cBhvr>
                                        <p:cTn id="7" dur="500"/>
                                        <p:tgtEl>
                                          <p:spTgt spid="12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box(in)">
                                      <p:cBhvr>
                                        <p:cTn id="12" dur="500"/>
                                        <p:tgtEl>
                                          <p:spTgt spid="123907">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ox(in)">
                                      <p:cBhvr>
                                        <p:cTn id="15" dur="500"/>
                                        <p:tgtEl>
                                          <p:spTgt spid="123907">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ox(in)">
                                      <p:cBhvr>
                                        <p:cTn id="18" dur="500"/>
                                        <p:tgtEl>
                                          <p:spTgt spid="123907">
                                            <p:txEl>
                                              <p:pRg st="3" end="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23907">
                                            <p:txEl>
                                              <p:pRg st="4" end="4"/>
                                            </p:txEl>
                                          </p:spTgt>
                                        </p:tgtEl>
                                        <p:attrNameLst>
                                          <p:attrName>style.visibility</p:attrName>
                                        </p:attrNameLst>
                                      </p:cBhvr>
                                      <p:to>
                                        <p:strVal val="visible"/>
                                      </p:to>
                                    </p:set>
                                    <p:animEffect transition="in" filter="box(in)">
                                      <p:cBhvr>
                                        <p:cTn id="21" dur="500"/>
                                        <p:tgtEl>
                                          <p:spTgt spid="12390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3907">
                                            <p:txEl>
                                              <p:pRg st="5" end="5"/>
                                            </p:txEl>
                                          </p:spTgt>
                                        </p:tgtEl>
                                        <p:attrNameLst>
                                          <p:attrName>style.visibility</p:attrName>
                                        </p:attrNameLst>
                                      </p:cBhvr>
                                      <p:to>
                                        <p:strVal val="visible"/>
                                      </p:to>
                                    </p:set>
                                    <p:animEffect transition="in" filter="box(in)">
                                      <p:cBhvr>
                                        <p:cTn id="26" dur="500"/>
                                        <p:tgtEl>
                                          <p:spTgt spid="123907">
                                            <p:txEl>
                                              <p:pRg st="5" end="5"/>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Effect transition="in" filter="box(in)">
                                      <p:cBhvr>
                                        <p:cTn id="29" dur="500"/>
                                        <p:tgtEl>
                                          <p:spTgt spid="123907">
                                            <p:txEl>
                                              <p:pRg st="6" end="6"/>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23907">
                                            <p:txEl>
                                              <p:pRg st="7" end="7"/>
                                            </p:txEl>
                                          </p:spTgt>
                                        </p:tgtEl>
                                        <p:attrNameLst>
                                          <p:attrName>style.visibility</p:attrName>
                                        </p:attrNameLst>
                                      </p:cBhvr>
                                      <p:to>
                                        <p:strVal val="visible"/>
                                      </p:to>
                                    </p:set>
                                    <p:animEffect transition="in" filter="box(in)">
                                      <p:cBhvr>
                                        <p:cTn id="32" dur="500"/>
                                        <p:tgtEl>
                                          <p:spTgt spid="123907">
                                            <p:txEl>
                                              <p:pRg st="7" end="7"/>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123907">
                                            <p:txEl>
                                              <p:pRg st="8" end="8"/>
                                            </p:txEl>
                                          </p:spTgt>
                                        </p:tgtEl>
                                        <p:attrNameLst>
                                          <p:attrName>style.visibility</p:attrName>
                                        </p:attrNameLst>
                                      </p:cBhvr>
                                      <p:to>
                                        <p:strVal val="visible"/>
                                      </p:to>
                                    </p:set>
                                    <p:animEffect transition="in" filter="box(in)">
                                      <p:cBhvr>
                                        <p:cTn id="35" dur="500"/>
                                        <p:tgtEl>
                                          <p:spTgt spid="12390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23907">
                                            <p:txEl>
                                              <p:pRg st="10" end="10"/>
                                            </p:txEl>
                                          </p:spTgt>
                                        </p:tgtEl>
                                        <p:attrNameLst>
                                          <p:attrName>style.visibility</p:attrName>
                                        </p:attrNameLst>
                                      </p:cBhvr>
                                      <p:to>
                                        <p:strVal val="visible"/>
                                      </p:to>
                                    </p:set>
                                    <p:animEffect transition="in" filter="box(in)">
                                      <p:cBhvr>
                                        <p:cTn id="40" dur="500"/>
                                        <p:tgtEl>
                                          <p:spTgt spid="123907">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23907">
                                            <p:txEl>
                                              <p:pRg st="11" end="11"/>
                                            </p:txEl>
                                          </p:spTgt>
                                        </p:tgtEl>
                                        <p:attrNameLst>
                                          <p:attrName>style.visibility</p:attrName>
                                        </p:attrNameLst>
                                      </p:cBhvr>
                                      <p:to>
                                        <p:strVal val="visible"/>
                                      </p:to>
                                    </p:set>
                                    <p:animEffect transition="in" filter="box(in)">
                                      <p:cBhvr>
                                        <p:cTn id="45" dur="500"/>
                                        <p:tgtEl>
                                          <p:spTgt spid="123907">
                                            <p:txEl>
                                              <p:pRg st="11" end="11"/>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123907">
                                            <p:txEl>
                                              <p:pRg st="12" end="12"/>
                                            </p:txEl>
                                          </p:spTgt>
                                        </p:tgtEl>
                                        <p:attrNameLst>
                                          <p:attrName>style.visibility</p:attrName>
                                        </p:attrNameLst>
                                      </p:cBhvr>
                                      <p:to>
                                        <p:strVal val="visible"/>
                                      </p:to>
                                    </p:set>
                                    <p:animEffect transition="in" filter="box(in)">
                                      <p:cBhvr>
                                        <p:cTn id="48" dur="500"/>
                                        <p:tgtEl>
                                          <p:spTgt spid="123907">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23907">
                                            <p:txEl>
                                              <p:pRg st="13" end="13"/>
                                            </p:txEl>
                                          </p:spTgt>
                                        </p:tgtEl>
                                        <p:attrNameLst>
                                          <p:attrName>style.visibility</p:attrName>
                                        </p:attrNameLst>
                                      </p:cBhvr>
                                      <p:to>
                                        <p:strVal val="visible"/>
                                      </p:to>
                                    </p:set>
                                    <p:animEffect transition="in" filter="box(in)">
                                      <p:cBhvr>
                                        <p:cTn id="53" dur="500"/>
                                        <p:tgtEl>
                                          <p:spTgt spid="123907">
                                            <p:txEl>
                                              <p:pRg st="13" end="13"/>
                                            </p:txEl>
                                          </p:spTgt>
                                        </p:tgtEl>
                                      </p:cBhvr>
                                    </p:animEffect>
                                  </p:childTnLst>
                                </p:cTn>
                              </p:par>
                              <p:par>
                                <p:cTn id="54" presetID="4" presetClass="entr" presetSubtype="16" fill="hold" nodeType="withEffect">
                                  <p:stCondLst>
                                    <p:cond delay="0"/>
                                  </p:stCondLst>
                                  <p:childTnLst>
                                    <p:set>
                                      <p:cBhvr>
                                        <p:cTn id="55" dur="1" fill="hold">
                                          <p:stCondLst>
                                            <p:cond delay="0"/>
                                          </p:stCondLst>
                                        </p:cTn>
                                        <p:tgtEl>
                                          <p:spTgt spid="123907">
                                            <p:txEl>
                                              <p:pRg st="14" end="14"/>
                                            </p:txEl>
                                          </p:spTgt>
                                        </p:tgtEl>
                                        <p:attrNameLst>
                                          <p:attrName>style.visibility</p:attrName>
                                        </p:attrNameLst>
                                      </p:cBhvr>
                                      <p:to>
                                        <p:strVal val="visible"/>
                                      </p:to>
                                    </p:set>
                                    <p:animEffect transition="in" filter="box(in)">
                                      <p:cBhvr>
                                        <p:cTn id="56" dur="500"/>
                                        <p:tgtEl>
                                          <p:spTgt spid="123907">
                                            <p:txEl>
                                              <p:pRg st="14" end="14"/>
                                            </p:txEl>
                                          </p:spTgt>
                                        </p:tgtEl>
                                      </p:cBhvr>
                                    </p:animEffect>
                                  </p:childTnLst>
                                </p:cTn>
                              </p:par>
                              <p:par>
                                <p:cTn id="57" presetID="4" presetClass="entr" presetSubtype="16" fill="hold" nodeType="withEffect">
                                  <p:stCondLst>
                                    <p:cond delay="0"/>
                                  </p:stCondLst>
                                  <p:childTnLst>
                                    <p:set>
                                      <p:cBhvr>
                                        <p:cTn id="58" dur="1" fill="hold">
                                          <p:stCondLst>
                                            <p:cond delay="0"/>
                                          </p:stCondLst>
                                        </p:cTn>
                                        <p:tgtEl>
                                          <p:spTgt spid="123907">
                                            <p:txEl>
                                              <p:pRg st="15" end="15"/>
                                            </p:txEl>
                                          </p:spTgt>
                                        </p:tgtEl>
                                        <p:attrNameLst>
                                          <p:attrName>style.visibility</p:attrName>
                                        </p:attrNameLst>
                                      </p:cBhvr>
                                      <p:to>
                                        <p:strVal val="visible"/>
                                      </p:to>
                                    </p:set>
                                    <p:animEffect transition="in" filter="box(in)">
                                      <p:cBhvr>
                                        <p:cTn id="59" dur="500"/>
                                        <p:tgtEl>
                                          <p:spTgt spid="123907">
                                            <p:txEl>
                                              <p:pRg st="15" end="1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nodeType="clickEffect">
                                  <p:stCondLst>
                                    <p:cond delay="0"/>
                                  </p:stCondLst>
                                  <p:childTnLst>
                                    <p:set>
                                      <p:cBhvr>
                                        <p:cTn id="63" dur="1" fill="hold">
                                          <p:stCondLst>
                                            <p:cond delay="0"/>
                                          </p:stCondLst>
                                        </p:cTn>
                                        <p:tgtEl>
                                          <p:spTgt spid="123907">
                                            <p:txEl>
                                              <p:pRg st="16" end="16"/>
                                            </p:txEl>
                                          </p:spTgt>
                                        </p:tgtEl>
                                        <p:attrNameLst>
                                          <p:attrName>style.visibility</p:attrName>
                                        </p:attrNameLst>
                                      </p:cBhvr>
                                      <p:to>
                                        <p:strVal val="visible"/>
                                      </p:to>
                                    </p:set>
                                    <p:animEffect transition="in" filter="box(in)">
                                      <p:cBhvr>
                                        <p:cTn id="64" dur="500"/>
                                        <p:tgtEl>
                                          <p:spTgt spid="123907">
                                            <p:txEl>
                                              <p:pRg st="16" end="16"/>
                                            </p:txEl>
                                          </p:spTgt>
                                        </p:tgtEl>
                                      </p:cBhvr>
                                    </p:animEffect>
                                  </p:childTnLst>
                                </p:cTn>
                              </p:par>
                              <p:par>
                                <p:cTn id="65" presetID="4" presetClass="entr" presetSubtype="16" fill="hold" nodeType="withEffect">
                                  <p:stCondLst>
                                    <p:cond delay="0"/>
                                  </p:stCondLst>
                                  <p:childTnLst>
                                    <p:set>
                                      <p:cBhvr>
                                        <p:cTn id="66" dur="1" fill="hold">
                                          <p:stCondLst>
                                            <p:cond delay="0"/>
                                          </p:stCondLst>
                                        </p:cTn>
                                        <p:tgtEl>
                                          <p:spTgt spid="123907">
                                            <p:txEl>
                                              <p:pRg st="17" end="17"/>
                                            </p:txEl>
                                          </p:spTgt>
                                        </p:tgtEl>
                                        <p:attrNameLst>
                                          <p:attrName>style.visibility</p:attrName>
                                        </p:attrNameLst>
                                      </p:cBhvr>
                                      <p:to>
                                        <p:strVal val="visible"/>
                                      </p:to>
                                    </p:set>
                                    <p:animEffect transition="in" filter="box(in)">
                                      <p:cBhvr>
                                        <p:cTn id="67" dur="500"/>
                                        <p:tgtEl>
                                          <p:spTgt spid="123907">
                                            <p:txEl>
                                              <p:pRg st="17" end="17"/>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123907">
                                            <p:txEl>
                                              <p:pRg st="18" end="18"/>
                                            </p:txEl>
                                          </p:spTgt>
                                        </p:tgtEl>
                                        <p:attrNameLst>
                                          <p:attrName>style.visibility</p:attrName>
                                        </p:attrNameLst>
                                      </p:cBhvr>
                                      <p:to>
                                        <p:strVal val="visible"/>
                                      </p:to>
                                    </p:set>
                                    <p:animEffect transition="in" filter="box(in)">
                                      <p:cBhvr>
                                        <p:cTn id="70" dur="500"/>
                                        <p:tgtEl>
                                          <p:spTgt spid="123907">
                                            <p:txEl>
                                              <p:pRg st="18" end="1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nodeType="clickEffect">
                                  <p:stCondLst>
                                    <p:cond delay="0"/>
                                  </p:stCondLst>
                                  <p:childTnLst>
                                    <p:set>
                                      <p:cBhvr>
                                        <p:cTn id="74" dur="1" fill="hold">
                                          <p:stCondLst>
                                            <p:cond delay="0"/>
                                          </p:stCondLst>
                                        </p:cTn>
                                        <p:tgtEl>
                                          <p:spTgt spid="123907">
                                            <p:txEl>
                                              <p:pRg st="19" end="19"/>
                                            </p:txEl>
                                          </p:spTgt>
                                        </p:tgtEl>
                                        <p:attrNameLst>
                                          <p:attrName>style.visibility</p:attrName>
                                        </p:attrNameLst>
                                      </p:cBhvr>
                                      <p:to>
                                        <p:strVal val="visible"/>
                                      </p:to>
                                    </p:set>
                                    <p:animEffect transition="in" filter="box(in)">
                                      <p:cBhvr>
                                        <p:cTn id="75" dur="500"/>
                                        <p:tgtEl>
                                          <p:spTgt spid="123907">
                                            <p:txEl>
                                              <p:pRg st="19" end="19"/>
                                            </p:txEl>
                                          </p:spTgt>
                                        </p:tgtEl>
                                      </p:cBhvr>
                                    </p:animEffect>
                                  </p:childTnLst>
                                </p:cTn>
                              </p:par>
                              <p:par>
                                <p:cTn id="76" presetID="4" presetClass="entr" presetSubtype="16" fill="hold" nodeType="withEffect">
                                  <p:stCondLst>
                                    <p:cond delay="0"/>
                                  </p:stCondLst>
                                  <p:childTnLst>
                                    <p:set>
                                      <p:cBhvr>
                                        <p:cTn id="77" dur="1" fill="hold">
                                          <p:stCondLst>
                                            <p:cond delay="0"/>
                                          </p:stCondLst>
                                        </p:cTn>
                                        <p:tgtEl>
                                          <p:spTgt spid="123907">
                                            <p:txEl>
                                              <p:pRg st="20" end="20"/>
                                            </p:txEl>
                                          </p:spTgt>
                                        </p:tgtEl>
                                        <p:attrNameLst>
                                          <p:attrName>style.visibility</p:attrName>
                                        </p:attrNameLst>
                                      </p:cBhvr>
                                      <p:to>
                                        <p:strVal val="visible"/>
                                      </p:to>
                                    </p:set>
                                    <p:animEffect transition="in" filter="box(in)">
                                      <p:cBhvr>
                                        <p:cTn id="78" dur="500"/>
                                        <p:tgtEl>
                                          <p:spTgt spid="123907">
                                            <p:txEl>
                                              <p:pRg st="20" end="20"/>
                                            </p:txEl>
                                          </p:spTgt>
                                        </p:tgtEl>
                                      </p:cBhvr>
                                    </p:animEffect>
                                  </p:childTnLst>
                                </p:cTn>
                              </p:par>
                              <p:par>
                                <p:cTn id="79" presetID="4" presetClass="entr" presetSubtype="16" fill="hold" nodeType="withEffect">
                                  <p:stCondLst>
                                    <p:cond delay="0"/>
                                  </p:stCondLst>
                                  <p:childTnLst>
                                    <p:set>
                                      <p:cBhvr>
                                        <p:cTn id="80" dur="1" fill="hold">
                                          <p:stCondLst>
                                            <p:cond delay="0"/>
                                          </p:stCondLst>
                                        </p:cTn>
                                        <p:tgtEl>
                                          <p:spTgt spid="123907">
                                            <p:txEl>
                                              <p:pRg st="21" end="21"/>
                                            </p:txEl>
                                          </p:spTgt>
                                        </p:tgtEl>
                                        <p:attrNameLst>
                                          <p:attrName>style.visibility</p:attrName>
                                        </p:attrNameLst>
                                      </p:cBhvr>
                                      <p:to>
                                        <p:strVal val="visible"/>
                                      </p:to>
                                    </p:set>
                                    <p:animEffect transition="in" filter="box(in)">
                                      <p:cBhvr>
                                        <p:cTn id="81" dur="500"/>
                                        <p:tgtEl>
                                          <p:spTgt spid="123907">
                                            <p:txEl>
                                              <p:pRg st="21" end="21"/>
                                            </p:txEl>
                                          </p:spTgt>
                                        </p:tgtEl>
                                      </p:cBhvr>
                                    </p:animEffect>
                                  </p:childTnLst>
                                </p:cTn>
                              </p:par>
                              <p:par>
                                <p:cTn id="82" presetID="4" presetClass="entr" presetSubtype="16" fill="hold" nodeType="withEffect">
                                  <p:stCondLst>
                                    <p:cond delay="0"/>
                                  </p:stCondLst>
                                  <p:childTnLst>
                                    <p:set>
                                      <p:cBhvr>
                                        <p:cTn id="83" dur="1" fill="hold">
                                          <p:stCondLst>
                                            <p:cond delay="0"/>
                                          </p:stCondLst>
                                        </p:cTn>
                                        <p:tgtEl>
                                          <p:spTgt spid="123907">
                                            <p:txEl>
                                              <p:pRg st="22" end="22"/>
                                            </p:txEl>
                                          </p:spTgt>
                                        </p:tgtEl>
                                        <p:attrNameLst>
                                          <p:attrName>style.visibility</p:attrName>
                                        </p:attrNameLst>
                                      </p:cBhvr>
                                      <p:to>
                                        <p:strVal val="visible"/>
                                      </p:to>
                                    </p:set>
                                    <p:animEffect transition="in" filter="box(in)">
                                      <p:cBhvr>
                                        <p:cTn id="84" dur="500"/>
                                        <p:tgtEl>
                                          <p:spTgt spid="123907">
                                            <p:txEl>
                                              <p:pRg st="22" end="2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nodeType="clickEffect">
                                  <p:stCondLst>
                                    <p:cond delay="0"/>
                                  </p:stCondLst>
                                  <p:childTnLst>
                                    <p:set>
                                      <p:cBhvr>
                                        <p:cTn id="88" dur="1" fill="hold">
                                          <p:stCondLst>
                                            <p:cond delay="0"/>
                                          </p:stCondLst>
                                        </p:cTn>
                                        <p:tgtEl>
                                          <p:spTgt spid="123907">
                                            <p:txEl>
                                              <p:pRg st="23" end="23"/>
                                            </p:txEl>
                                          </p:spTgt>
                                        </p:tgtEl>
                                        <p:attrNameLst>
                                          <p:attrName>style.visibility</p:attrName>
                                        </p:attrNameLst>
                                      </p:cBhvr>
                                      <p:to>
                                        <p:strVal val="visible"/>
                                      </p:to>
                                    </p:set>
                                    <p:animEffect transition="in" filter="box(in)">
                                      <p:cBhvr>
                                        <p:cTn id="89" dur="500"/>
                                        <p:tgtEl>
                                          <p:spTgt spid="123907">
                                            <p:txEl>
                                              <p:pRg st="23" end="23"/>
                                            </p:txEl>
                                          </p:spTgt>
                                        </p:tgtEl>
                                      </p:cBhvr>
                                    </p:animEffect>
                                  </p:childTnLst>
                                </p:cTn>
                              </p:par>
                              <p:par>
                                <p:cTn id="90" presetID="4" presetClass="entr" presetSubtype="16" fill="hold" nodeType="withEffect">
                                  <p:stCondLst>
                                    <p:cond delay="0"/>
                                  </p:stCondLst>
                                  <p:childTnLst>
                                    <p:set>
                                      <p:cBhvr>
                                        <p:cTn id="91" dur="1" fill="hold">
                                          <p:stCondLst>
                                            <p:cond delay="0"/>
                                          </p:stCondLst>
                                        </p:cTn>
                                        <p:tgtEl>
                                          <p:spTgt spid="123907">
                                            <p:txEl>
                                              <p:pRg st="24" end="24"/>
                                            </p:txEl>
                                          </p:spTgt>
                                        </p:tgtEl>
                                        <p:attrNameLst>
                                          <p:attrName>style.visibility</p:attrName>
                                        </p:attrNameLst>
                                      </p:cBhvr>
                                      <p:to>
                                        <p:strVal val="visible"/>
                                      </p:to>
                                    </p:set>
                                    <p:animEffect transition="in" filter="box(in)">
                                      <p:cBhvr>
                                        <p:cTn id="92" dur="500"/>
                                        <p:tgtEl>
                                          <p:spTgt spid="123907">
                                            <p:txEl>
                                              <p:pRg st="24" end="24"/>
                                            </p:txEl>
                                          </p:spTgt>
                                        </p:tgtEl>
                                      </p:cBhvr>
                                    </p:animEffect>
                                  </p:childTnLst>
                                </p:cTn>
                              </p:par>
                              <p:par>
                                <p:cTn id="93" presetID="4" presetClass="entr" presetSubtype="16" fill="hold" nodeType="withEffect">
                                  <p:stCondLst>
                                    <p:cond delay="0"/>
                                  </p:stCondLst>
                                  <p:childTnLst>
                                    <p:set>
                                      <p:cBhvr>
                                        <p:cTn id="94" dur="1" fill="hold">
                                          <p:stCondLst>
                                            <p:cond delay="0"/>
                                          </p:stCondLst>
                                        </p:cTn>
                                        <p:tgtEl>
                                          <p:spTgt spid="123907">
                                            <p:txEl>
                                              <p:pRg st="25" end="25"/>
                                            </p:txEl>
                                          </p:spTgt>
                                        </p:tgtEl>
                                        <p:attrNameLst>
                                          <p:attrName>style.visibility</p:attrName>
                                        </p:attrNameLst>
                                      </p:cBhvr>
                                      <p:to>
                                        <p:strVal val="visible"/>
                                      </p:to>
                                    </p:set>
                                    <p:animEffect transition="in" filter="box(in)">
                                      <p:cBhvr>
                                        <p:cTn id="95" dur="500"/>
                                        <p:tgtEl>
                                          <p:spTgt spid="123907">
                                            <p:txEl>
                                              <p:pRg st="25" end="25"/>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nodeType="clickEffect">
                                  <p:stCondLst>
                                    <p:cond delay="0"/>
                                  </p:stCondLst>
                                  <p:childTnLst>
                                    <p:set>
                                      <p:cBhvr>
                                        <p:cTn id="99" dur="1" fill="hold">
                                          <p:stCondLst>
                                            <p:cond delay="0"/>
                                          </p:stCondLst>
                                        </p:cTn>
                                        <p:tgtEl>
                                          <p:spTgt spid="123907">
                                            <p:txEl>
                                              <p:pRg st="26" end="26"/>
                                            </p:txEl>
                                          </p:spTgt>
                                        </p:tgtEl>
                                        <p:attrNameLst>
                                          <p:attrName>style.visibility</p:attrName>
                                        </p:attrNameLst>
                                      </p:cBhvr>
                                      <p:to>
                                        <p:strVal val="visible"/>
                                      </p:to>
                                    </p:set>
                                    <p:animEffect transition="in" filter="box(in)">
                                      <p:cBhvr>
                                        <p:cTn id="100" dur="500"/>
                                        <p:tgtEl>
                                          <p:spTgt spid="123907">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r-BE" sz="3600" smtClean="0">
                <a:solidFill>
                  <a:srgbClr val="008080"/>
                </a:solidFill>
                <a:latin typeface="Verdana" pitchFamily="34" charset="0"/>
              </a:rPr>
              <a:t> </a:t>
            </a:r>
            <a:r>
              <a:rPr lang="fr-BE" sz="3600" b="1" smtClean="0">
                <a:solidFill>
                  <a:srgbClr val="008080"/>
                </a:solidFill>
                <a:latin typeface="Verdana" pitchFamily="34" charset="0"/>
              </a:rPr>
              <a:t>Quatre paragraphes</a:t>
            </a:r>
            <a:r>
              <a:rPr lang="fr-BE" sz="3600" smtClean="0">
                <a:solidFill>
                  <a:srgbClr val="008080"/>
                </a:solidFill>
              </a:rPr>
              <a:t>…</a:t>
            </a:r>
            <a:br>
              <a:rPr lang="fr-BE" sz="3600" smtClean="0">
                <a:solidFill>
                  <a:srgbClr val="008080"/>
                </a:solidFill>
              </a:rPr>
            </a:br>
            <a:endParaRPr lang="fr-FR" sz="3600" smtClean="0">
              <a:solidFill>
                <a:srgbClr val="008080"/>
              </a:solidFill>
            </a:endParaRPr>
          </a:p>
        </p:txBody>
      </p:sp>
      <p:sp>
        <p:nvSpPr>
          <p:cNvPr id="87043" name="Rectangle 3"/>
          <p:cNvSpPr>
            <a:spLocks noGrp="1" noChangeArrowheads="1"/>
          </p:cNvSpPr>
          <p:nvPr>
            <p:ph type="body" idx="1"/>
          </p:nvPr>
        </p:nvSpPr>
        <p:spPr>
          <a:xfrm>
            <a:off x="879475" y="2773363"/>
            <a:ext cx="9217025" cy="3949700"/>
          </a:xfrm>
        </p:spPr>
        <p:txBody>
          <a:bodyPr/>
          <a:lstStyle/>
          <a:p>
            <a:r>
              <a:rPr lang="fr-FR" sz="3200" u="sng" smtClean="0"/>
              <a:t>1er</a:t>
            </a:r>
            <a:r>
              <a:rPr lang="fr-FR" sz="3200" smtClean="0"/>
              <a:t>  	Introduction &gt; VOUS</a:t>
            </a:r>
          </a:p>
          <a:p>
            <a:endParaRPr lang="fr-FR" sz="800" smtClean="0"/>
          </a:p>
          <a:p>
            <a:r>
              <a:rPr lang="fr-FR" sz="3200" u="sng" smtClean="0"/>
              <a:t>2ème</a:t>
            </a:r>
            <a:r>
              <a:rPr lang="fr-FR" sz="3200" smtClean="0"/>
              <a:t> 	Développement/corps de la lettre &gt;JE</a:t>
            </a:r>
          </a:p>
          <a:p>
            <a:endParaRPr lang="fr-FR" sz="800" smtClean="0"/>
          </a:p>
          <a:p>
            <a:r>
              <a:rPr lang="fr-FR" sz="3200" u="sng" smtClean="0"/>
              <a:t>3</a:t>
            </a:r>
            <a:r>
              <a:rPr lang="fr-FR" sz="3200" u="sng" baseline="30000" smtClean="0"/>
              <a:t>ème</a:t>
            </a:r>
            <a:r>
              <a:rPr lang="fr-FR" sz="3200" smtClean="0"/>
              <a:t>	Proposition de rencontre&gt; NOUS</a:t>
            </a:r>
          </a:p>
          <a:p>
            <a:endParaRPr lang="fr-FR" sz="800" smtClean="0"/>
          </a:p>
          <a:p>
            <a:r>
              <a:rPr lang="fr-FR" sz="3200" u="sng" smtClean="0"/>
              <a:t>4ème</a:t>
            </a:r>
            <a:r>
              <a:rPr lang="fr-FR" sz="3200" smtClean="0"/>
              <a:t> :	Formule de clôture et de politesse</a:t>
            </a:r>
          </a:p>
          <a:p>
            <a:endParaRPr lang="fr-BE" sz="3200" smtClean="0"/>
          </a:p>
          <a:p>
            <a:endParaRPr lang="fr-FR" sz="3200" smtClean="0"/>
          </a:p>
        </p:txBody>
      </p:sp>
      <p:pic>
        <p:nvPicPr>
          <p:cNvPr id="87045" name="Picture 5" descr="ANd9GcSgVGxFiDym4WgyNvePLiR2ggCHsPxQVLu_G7-vIWG5tlwgTZ45UA"/>
          <p:cNvPicPr>
            <a:picLocks noChangeAspect="1" noChangeArrowheads="1"/>
          </p:cNvPicPr>
          <p:nvPr/>
        </p:nvPicPr>
        <p:blipFill>
          <a:blip r:embed="rId3"/>
          <a:srcRect/>
          <a:stretch>
            <a:fillRect/>
          </a:stretch>
        </p:blipFill>
        <p:spPr bwMode="auto">
          <a:xfrm>
            <a:off x="303213" y="252413"/>
            <a:ext cx="2238375" cy="1822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checkerboard(across)">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box(in)">
                                      <p:cBhvr>
                                        <p:cTn id="12" dur="500"/>
                                        <p:tgtEl>
                                          <p:spTgt spid="870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box(in)">
                                      <p:cBhvr>
                                        <p:cTn id="17" dur="500"/>
                                        <p:tgtEl>
                                          <p:spTgt spid="87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7043">
                                            <p:txEl>
                                              <p:pRg st="4" end="4"/>
                                            </p:txEl>
                                          </p:spTgt>
                                        </p:tgtEl>
                                        <p:attrNameLst>
                                          <p:attrName>style.visibility</p:attrName>
                                        </p:attrNameLst>
                                      </p:cBhvr>
                                      <p:to>
                                        <p:strVal val="visible"/>
                                      </p:to>
                                    </p:set>
                                    <p:animEffect transition="in" filter="box(in)">
                                      <p:cBhvr>
                                        <p:cTn id="22" dur="500"/>
                                        <p:tgtEl>
                                          <p:spTgt spid="870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7043">
                                            <p:txEl>
                                              <p:pRg st="6" end="6"/>
                                            </p:txEl>
                                          </p:spTgt>
                                        </p:tgtEl>
                                        <p:attrNameLst>
                                          <p:attrName>style.visibility</p:attrName>
                                        </p:attrNameLst>
                                      </p:cBhvr>
                                      <p:to>
                                        <p:strVal val="visible"/>
                                      </p:to>
                                    </p:set>
                                    <p:animEffect transition="in" filter="box(in)">
                                      <p:cBhvr>
                                        <p:cTn id="27" dur="500"/>
                                        <p:tgtEl>
                                          <p:spTgt spid="87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fr-BE" dirty="0" smtClean="0">
                <a:solidFill>
                  <a:srgbClr val="008080"/>
                </a:solidFill>
                <a:latin typeface="Verdana" pitchFamily="34" charset="0"/>
              </a:rPr>
              <a:t>10 éléments…</a:t>
            </a:r>
            <a:endParaRPr lang="fr-FR" dirty="0" smtClean="0">
              <a:solidFill>
                <a:srgbClr val="008080"/>
              </a:solidFill>
              <a:latin typeface="Verdana" pitchFamily="34" charset="0"/>
            </a:endParaRPr>
          </a:p>
        </p:txBody>
      </p:sp>
      <p:sp>
        <p:nvSpPr>
          <p:cNvPr id="88067" name="Rectangle 3"/>
          <p:cNvSpPr>
            <a:spLocks noGrp="1" noChangeArrowheads="1"/>
          </p:cNvSpPr>
          <p:nvPr>
            <p:ph type="body" idx="1"/>
          </p:nvPr>
        </p:nvSpPr>
        <p:spPr/>
        <p:txBody>
          <a:bodyPr/>
          <a:lstStyle/>
          <a:p>
            <a:pPr marL="457200" indent="-457200">
              <a:lnSpc>
                <a:spcPct val="80000"/>
              </a:lnSpc>
              <a:buFont typeface="+mj-lt"/>
              <a:buAutoNum type="arabicPeriod"/>
            </a:pPr>
            <a:r>
              <a:rPr lang="fr-FR" sz="2000" dirty="0" smtClean="0">
                <a:latin typeface="Verdana" pitchFamily="34" charset="0"/>
              </a:rPr>
              <a:t>Vos coordonnées </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Lieu et date de rédaction </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Les coordonnées de l’entreprise </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Objet </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Madame + Nom ou Monsieur + Nom ou Madame, Monsieur</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Le développement/ corps de la lettre </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Proposition de rencontre </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Formule de clôture et de politesse</a:t>
            </a:r>
          </a:p>
          <a:p>
            <a:pPr>
              <a:lnSpc>
                <a:spcPct val="80000"/>
              </a:lnSpc>
              <a:buFont typeface="+mj-lt"/>
              <a:buAutoNum type="arabicPeriod"/>
            </a:pPr>
            <a:endParaRPr lang="fr-FR" sz="600" dirty="0" smtClean="0">
              <a:latin typeface="Verdana" pitchFamily="34" charset="0"/>
            </a:endParaRPr>
          </a:p>
          <a:p>
            <a:pPr marL="457200" indent="-457200">
              <a:lnSpc>
                <a:spcPct val="80000"/>
              </a:lnSpc>
              <a:buFont typeface="+mj-lt"/>
              <a:buAutoNum type="arabicPeriod"/>
            </a:pPr>
            <a:r>
              <a:rPr lang="fr-FR" sz="2000" dirty="0" smtClean="0">
                <a:latin typeface="Verdana" pitchFamily="34" charset="0"/>
              </a:rPr>
              <a:t>Prénom et nom </a:t>
            </a:r>
          </a:p>
          <a:p>
            <a:pPr marL="457200" indent="-457200">
              <a:lnSpc>
                <a:spcPct val="80000"/>
              </a:lnSpc>
              <a:buFont typeface="+mj-lt"/>
              <a:buAutoNum type="arabicPeriod"/>
            </a:pPr>
            <a:r>
              <a:rPr lang="fr-FR" sz="2000" dirty="0" smtClean="0">
                <a:latin typeface="Verdana" pitchFamily="34" charset="0"/>
              </a:rPr>
              <a:t>+ signature (au-dessus) </a:t>
            </a:r>
          </a:p>
          <a:p>
            <a:pPr>
              <a:lnSpc>
                <a:spcPct val="80000"/>
              </a:lnSpc>
              <a:buFontTx/>
              <a:buNone/>
            </a:pPr>
            <a:endParaRPr lang="fr-FR" sz="2800" dirty="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checkerboard(across)">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box(in)">
                                      <p:cBhvr>
                                        <p:cTn id="12" dur="500"/>
                                        <p:tgtEl>
                                          <p:spTgt spid="880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8067">
                                            <p:txEl>
                                              <p:pRg st="2" end="2"/>
                                            </p:txEl>
                                          </p:spTgt>
                                        </p:tgtEl>
                                        <p:attrNameLst>
                                          <p:attrName>style.visibility</p:attrName>
                                        </p:attrNameLst>
                                      </p:cBhvr>
                                      <p:to>
                                        <p:strVal val="visible"/>
                                      </p:to>
                                    </p:set>
                                    <p:animEffect transition="in" filter="box(in)">
                                      <p:cBhvr>
                                        <p:cTn id="17" dur="500"/>
                                        <p:tgtEl>
                                          <p:spTgt spid="88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8067">
                                            <p:txEl>
                                              <p:pRg st="4" end="4"/>
                                            </p:txEl>
                                          </p:spTgt>
                                        </p:tgtEl>
                                        <p:attrNameLst>
                                          <p:attrName>style.visibility</p:attrName>
                                        </p:attrNameLst>
                                      </p:cBhvr>
                                      <p:to>
                                        <p:strVal val="visible"/>
                                      </p:to>
                                    </p:set>
                                    <p:animEffect transition="in" filter="box(in)">
                                      <p:cBhvr>
                                        <p:cTn id="22" dur="500"/>
                                        <p:tgtEl>
                                          <p:spTgt spid="880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8067">
                                            <p:txEl>
                                              <p:pRg st="6" end="6"/>
                                            </p:txEl>
                                          </p:spTgt>
                                        </p:tgtEl>
                                        <p:attrNameLst>
                                          <p:attrName>style.visibility</p:attrName>
                                        </p:attrNameLst>
                                      </p:cBhvr>
                                      <p:to>
                                        <p:strVal val="visible"/>
                                      </p:to>
                                    </p:set>
                                    <p:animEffect transition="in" filter="box(in)">
                                      <p:cBhvr>
                                        <p:cTn id="27" dur="500"/>
                                        <p:tgtEl>
                                          <p:spTgt spid="8806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8067">
                                            <p:txEl>
                                              <p:pRg st="8" end="8"/>
                                            </p:txEl>
                                          </p:spTgt>
                                        </p:tgtEl>
                                        <p:attrNameLst>
                                          <p:attrName>style.visibility</p:attrName>
                                        </p:attrNameLst>
                                      </p:cBhvr>
                                      <p:to>
                                        <p:strVal val="visible"/>
                                      </p:to>
                                    </p:set>
                                    <p:animEffect transition="in" filter="box(in)">
                                      <p:cBhvr>
                                        <p:cTn id="32" dur="500"/>
                                        <p:tgtEl>
                                          <p:spTgt spid="8806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8067">
                                            <p:txEl>
                                              <p:pRg st="10" end="10"/>
                                            </p:txEl>
                                          </p:spTgt>
                                        </p:tgtEl>
                                        <p:attrNameLst>
                                          <p:attrName>style.visibility</p:attrName>
                                        </p:attrNameLst>
                                      </p:cBhvr>
                                      <p:to>
                                        <p:strVal val="visible"/>
                                      </p:to>
                                    </p:set>
                                    <p:animEffect transition="in" filter="box(in)">
                                      <p:cBhvr>
                                        <p:cTn id="37" dur="500"/>
                                        <p:tgtEl>
                                          <p:spTgt spid="8806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8067">
                                            <p:txEl>
                                              <p:pRg st="12" end="12"/>
                                            </p:txEl>
                                          </p:spTgt>
                                        </p:tgtEl>
                                        <p:attrNameLst>
                                          <p:attrName>style.visibility</p:attrName>
                                        </p:attrNameLst>
                                      </p:cBhvr>
                                      <p:to>
                                        <p:strVal val="visible"/>
                                      </p:to>
                                    </p:set>
                                    <p:animEffect transition="in" filter="box(in)">
                                      <p:cBhvr>
                                        <p:cTn id="42" dur="500"/>
                                        <p:tgtEl>
                                          <p:spTgt spid="88067">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8067">
                                            <p:txEl>
                                              <p:pRg st="14" end="14"/>
                                            </p:txEl>
                                          </p:spTgt>
                                        </p:tgtEl>
                                        <p:attrNameLst>
                                          <p:attrName>style.visibility</p:attrName>
                                        </p:attrNameLst>
                                      </p:cBhvr>
                                      <p:to>
                                        <p:strVal val="visible"/>
                                      </p:to>
                                    </p:set>
                                    <p:animEffect transition="in" filter="box(in)">
                                      <p:cBhvr>
                                        <p:cTn id="47" dur="500"/>
                                        <p:tgtEl>
                                          <p:spTgt spid="88067">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88067">
                                            <p:txEl>
                                              <p:pRg st="16" end="16"/>
                                            </p:txEl>
                                          </p:spTgt>
                                        </p:tgtEl>
                                        <p:attrNameLst>
                                          <p:attrName>style.visibility</p:attrName>
                                        </p:attrNameLst>
                                      </p:cBhvr>
                                      <p:to>
                                        <p:strVal val="visible"/>
                                      </p:to>
                                    </p:set>
                                    <p:animEffect transition="in" filter="box(in)">
                                      <p:cBhvr>
                                        <p:cTn id="52" dur="500"/>
                                        <p:tgtEl>
                                          <p:spTgt spid="88067">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88067">
                                            <p:txEl>
                                              <p:pRg st="17" end="17"/>
                                            </p:txEl>
                                          </p:spTgt>
                                        </p:tgtEl>
                                        <p:attrNameLst>
                                          <p:attrName>style.visibility</p:attrName>
                                        </p:attrNameLst>
                                      </p:cBhvr>
                                      <p:to>
                                        <p:strVal val="visible"/>
                                      </p:to>
                                    </p:set>
                                    <p:animEffect transition="in" filter="box(in)">
                                      <p:cBhvr>
                                        <p:cTn id="57" dur="500"/>
                                        <p:tgtEl>
                                          <p:spTgt spid="8806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P spid="880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ChangeArrowheads="1"/>
          </p:cNvSpPr>
          <p:nvPr>
            <p:ph type="title"/>
          </p:nvPr>
        </p:nvSpPr>
        <p:spPr>
          <a:xfrm>
            <a:off x="952500" y="685800"/>
            <a:ext cx="9072563" cy="1908175"/>
          </a:xfrm>
        </p:spPr>
        <p:txBody>
          <a:bodyPr/>
          <a:lstStyle/>
          <a:p>
            <a:r>
              <a:rPr lang="fr-BE" sz="2200" smtClean="0"/>
              <a:t/>
            </a:r>
            <a:br>
              <a:rPr lang="fr-BE" sz="2200" smtClean="0"/>
            </a:br>
            <a:r>
              <a:rPr lang="fr-BE" sz="2200" smtClean="0">
                <a:latin typeface="Verdana" pitchFamily="34" charset="0"/>
              </a:rPr>
              <a:t/>
            </a:r>
            <a:br>
              <a:rPr lang="fr-BE" sz="2200" smtClean="0">
                <a:latin typeface="Verdana" pitchFamily="34" charset="0"/>
              </a:rPr>
            </a:br>
            <a:r>
              <a:rPr lang="fr-BE" sz="2200" smtClean="0">
                <a:latin typeface="Verdana" pitchFamily="34" charset="0"/>
              </a:rPr>
              <a:t>La lettre doit être </a:t>
            </a:r>
            <a:r>
              <a:rPr lang="fr-BE" sz="2200" b="1" i="1" smtClean="0">
                <a:latin typeface="Verdana" pitchFamily="34" charset="0"/>
              </a:rPr>
              <a:t>personnalisée</a:t>
            </a:r>
            <a:r>
              <a:rPr lang="fr-BE" sz="2200" smtClean="0">
                <a:latin typeface="Verdana" pitchFamily="34" charset="0"/>
              </a:rPr>
              <a:t>, reprendre </a:t>
            </a:r>
            <a:r>
              <a:rPr lang="fr-BE" sz="2200" b="1" i="1" smtClean="0">
                <a:latin typeface="Verdana" pitchFamily="34" charset="0"/>
              </a:rPr>
              <a:t>la motivation</a:t>
            </a:r>
            <a:r>
              <a:rPr lang="fr-BE" sz="2200" smtClean="0">
                <a:latin typeface="Verdana" pitchFamily="34" charset="0"/>
              </a:rPr>
              <a:t> pour la fonction visée, éveiller la </a:t>
            </a:r>
            <a:r>
              <a:rPr lang="fr-BE" sz="2200" b="1" i="1" smtClean="0">
                <a:latin typeface="Verdana" pitchFamily="34" charset="0"/>
              </a:rPr>
              <a:t>curiosité</a:t>
            </a:r>
            <a:r>
              <a:rPr lang="fr-BE" sz="2200" smtClean="0">
                <a:latin typeface="Verdana" pitchFamily="34" charset="0"/>
              </a:rPr>
              <a:t>, permettre de se</a:t>
            </a:r>
            <a:r>
              <a:rPr lang="fr-BE" sz="2200" b="1" i="1" smtClean="0">
                <a:latin typeface="Verdana" pitchFamily="34" charset="0"/>
              </a:rPr>
              <a:t> démarquer</a:t>
            </a:r>
            <a:r>
              <a:rPr lang="fr-BE" sz="2200" smtClean="0">
                <a:latin typeface="Verdana" pitchFamily="34" charset="0"/>
              </a:rPr>
              <a:t> des autres candidats</a:t>
            </a:r>
            <a:r>
              <a:rPr lang="fr-FR" sz="2200" smtClean="0">
                <a:latin typeface="Verdana" pitchFamily="34" charset="0"/>
              </a:rPr>
              <a:t/>
            </a:r>
            <a:br>
              <a:rPr lang="fr-FR" sz="2200" smtClean="0">
                <a:latin typeface="Verdana" pitchFamily="34" charset="0"/>
              </a:rPr>
            </a:br>
            <a:endParaRPr lang="fr-FR" sz="2200" smtClean="0">
              <a:latin typeface="Verdana" pitchFamily="34" charset="0"/>
            </a:endParaRPr>
          </a:p>
        </p:txBody>
      </p:sp>
      <p:sp>
        <p:nvSpPr>
          <p:cNvPr id="89091" name="Rectangle 3"/>
          <p:cNvSpPr>
            <a:spLocks noGrp="1" noChangeArrowheads="1"/>
          </p:cNvSpPr>
          <p:nvPr>
            <p:ph type="body" idx="4294967295"/>
          </p:nvPr>
        </p:nvSpPr>
        <p:spPr>
          <a:xfrm>
            <a:off x="592138" y="3852863"/>
            <a:ext cx="9085262" cy="3313112"/>
          </a:xfrm>
        </p:spPr>
        <p:txBody>
          <a:bodyPr/>
          <a:lstStyle/>
          <a:p>
            <a:pPr>
              <a:buFontTx/>
              <a:buNone/>
            </a:pPr>
            <a:r>
              <a:rPr lang="fr-BE" smtClean="0"/>
              <a:t>   </a:t>
            </a:r>
          </a:p>
          <a:p>
            <a:pPr>
              <a:buFontTx/>
              <a:buNone/>
            </a:pPr>
            <a:endParaRPr lang="fr-BE" smtClean="0"/>
          </a:p>
          <a:p>
            <a:pPr>
              <a:buFontTx/>
              <a:buNone/>
            </a:pPr>
            <a:endParaRPr lang="fr-BE" smtClean="0"/>
          </a:p>
        </p:txBody>
      </p:sp>
      <p:pic>
        <p:nvPicPr>
          <p:cNvPr id="89095" name="il_fi" descr="http://www.ymag.be/fr/wp-content/uploads/2010/11/la_lettre_de_motivation.gif"/>
          <p:cNvPicPr>
            <a:picLocks noChangeAspect="1" noChangeArrowheads="1"/>
          </p:cNvPicPr>
          <p:nvPr/>
        </p:nvPicPr>
        <p:blipFill>
          <a:blip r:embed="rId3" r:link="rId4"/>
          <a:srcRect/>
          <a:stretch>
            <a:fillRect/>
          </a:stretch>
        </p:blipFill>
        <p:spPr bwMode="auto">
          <a:xfrm>
            <a:off x="3832225" y="3494088"/>
            <a:ext cx="2686050"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blinds(horizontal)">
                                      <p:cBhvr>
                                        <p:cTn id="7" dur="500"/>
                                        <p:tgtEl>
                                          <p:spTgt spid="89094"/>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1000">
                                          <p:stCondLst>
                                            <p:cond delay="0"/>
                                          </p:stCondLst>
                                        </p:cTn>
                                        <p:tgtEl>
                                          <p:spTgt spid="89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ctrTitle"/>
          </p:nvPr>
        </p:nvSpPr>
        <p:spPr>
          <a:xfrm>
            <a:off x="663575" y="3133725"/>
            <a:ext cx="9085263" cy="1125538"/>
          </a:xfrm>
        </p:spPr>
        <p:txBody>
          <a:bodyPr/>
          <a:lstStyle/>
          <a:p>
            <a:r>
              <a:rPr lang="fr-BE" sz="4000" b="1" smtClean="0">
                <a:solidFill>
                  <a:srgbClr val="008080"/>
                </a:solidFill>
                <a:latin typeface="Verdana" pitchFamily="34" charset="0"/>
              </a:rPr>
              <a:t>Le marché de l’emploi</a:t>
            </a:r>
            <a:endParaRPr lang="fr-FR" sz="4000" b="1" smtClean="0">
              <a:solidFill>
                <a:srgbClr val="008080"/>
              </a:solidFill>
              <a:latin typeface="Verdana" pitchFamily="34" charset="0"/>
            </a:endParaRPr>
          </a:p>
        </p:txBody>
      </p:sp>
      <p:sp>
        <p:nvSpPr>
          <p:cNvPr id="90117" name="Rectangle 5"/>
          <p:cNvSpPr>
            <a:spLocks noGrp="1" noChangeArrowheads="1"/>
          </p:cNvSpPr>
          <p:nvPr>
            <p:ph type="subTitle" idx="1"/>
          </p:nvPr>
        </p:nvSpPr>
        <p:spPr>
          <a:xfrm>
            <a:off x="1239838" y="5005388"/>
            <a:ext cx="7989887" cy="719137"/>
          </a:xfrm>
        </p:spPr>
        <p:txBody>
          <a:bodyPr/>
          <a:lstStyle/>
          <a:p>
            <a:pPr>
              <a:lnSpc>
                <a:spcPct val="90000"/>
              </a:lnSpc>
            </a:pPr>
            <a:r>
              <a:rPr lang="fr-BE" sz="2800" b="1" smtClean="0">
                <a:latin typeface="Verdana" pitchFamily="34" charset="0"/>
              </a:rPr>
              <a:t>MARCHE VISIBLE / MARCHE CACHE</a:t>
            </a:r>
            <a:endParaRPr lang="fr-FR" sz="2800" b="1" smtClean="0">
              <a:latin typeface="Verdana" pitchFamily="34" charset="0"/>
            </a:endParaRPr>
          </a:p>
        </p:txBody>
      </p:sp>
      <p:pic>
        <p:nvPicPr>
          <p:cNvPr id="90119" name="Picture 7" descr="ANd9GcSxaxrqgx673Udp5Q8qOJYggJ3-JnzLsB11du_9sa0gLJPHzcWg9g"/>
          <p:cNvPicPr>
            <a:picLocks noChangeAspect="1" noChangeArrowheads="1"/>
          </p:cNvPicPr>
          <p:nvPr/>
        </p:nvPicPr>
        <p:blipFill>
          <a:blip r:embed="rId3"/>
          <a:srcRect/>
          <a:stretch>
            <a:fillRect/>
          </a:stretch>
        </p:blipFill>
        <p:spPr bwMode="auto">
          <a:xfrm>
            <a:off x="592138" y="396875"/>
            <a:ext cx="2628900" cy="1743075"/>
          </a:xfrm>
          <a:prstGeom prst="rect">
            <a:avLst/>
          </a:prstGeom>
          <a:noFill/>
        </p:spPr>
      </p:pic>
      <p:pic>
        <p:nvPicPr>
          <p:cNvPr id="90121" name="Picture 9" descr="ANd9GcRwNolsVn4rMx1yiHG6_CoJ4hF6DUsRzFwPKJrL6ONEus9piOxiMQ"/>
          <p:cNvPicPr>
            <a:picLocks noChangeAspect="1" noChangeArrowheads="1"/>
          </p:cNvPicPr>
          <p:nvPr/>
        </p:nvPicPr>
        <p:blipFill>
          <a:blip r:embed="rId4"/>
          <a:srcRect/>
          <a:stretch>
            <a:fillRect/>
          </a:stretch>
        </p:blipFill>
        <p:spPr bwMode="auto">
          <a:xfrm>
            <a:off x="6711950" y="685800"/>
            <a:ext cx="2505075" cy="1819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checkerboard(across)">
                                      <p:cBhvr>
                                        <p:cTn id="7" dur="500"/>
                                        <p:tgtEl>
                                          <p:spTgt spid="901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0117">
                                            <p:txEl>
                                              <p:pRg st="0" end="0"/>
                                            </p:txEl>
                                          </p:spTgt>
                                        </p:tgtEl>
                                        <p:attrNameLst>
                                          <p:attrName>style.visibility</p:attrName>
                                        </p:attrNameLst>
                                      </p:cBhvr>
                                      <p:to>
                                        <p:strVal val="visible"/>
                                      </p:to>
                                    </p:set>
                                    <p:animEffect transition="in" filter="blinds(horizontal)">
                                      <p:cBhvr>
                                        <p:cTn id="12" dur="500"/>
                                        <p:tgtEl>
                                          <p:spTgt spid="90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p:bldP spid="901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231775" y="1620838"/>
            <a:ext cx="9217025" cy="4237037"/>
          </a:xfrm>
          <a:prstGeom prst="rect">
            <a:avLst/>
          </a:prstGeom>
          <a:noFill/>
          <a:ln w="9525">
            <a:noFill/>
            <a:miter lim="800000"/>
            <a:headEnd/>
            <a:tailEnd/>
          </a:ln>
          <a:effectLst/>
        </p:spPr>
        <p:txBody>
          <a:bodyPr>
            <a:spAutoFit/>
          </a:bodyPr>
          <a:lstStyle/>
          <a:p>
            <a:pPr algn="l"/>
            <a:r>
              <a:rPr lang="fr-FR" sz="2800" b="1" dirty="0">
                <a:solidFill>
                  <a:srgbClr val="008080"/>
                </a:solidFill>
                <a:effectLst>
                  <a:outerShdw blurRad="38100" dist="38100" dir="2700000" algn="tl">
                    <a:srgbClr val="C0C0C0"/>
                  </a:outerShdw>
                </a:effectLst>
                <a:latin typeface="Verdana" pitchFamily="34" charset="0"/>
              </a:rPr>
              <a:t>LE MARCHÉ VISIBLE</a:t>
            </a:r>
            <a:endParaRPr lang="fr-FR" sz="2800" b="1" dirty="0">
              <a:solidFill>
                <a:srgbClr val="008080"/>
              </a:solidFill>
              <a:latin typeface="Verdana" pitchFamily="34" charset="0"/>
            </a:endParaRPr>
          </a:p>
          <a:p>
            <a:pPr algn="l"/>
            <a:endParaRPr lang="fr-FR" sz="3600" dirty="0">
              <a:latin typeface="Verdana" pitchFamily="34" charset="0"/>
            </a:endParaRPr>
          </a:p>
          <a:p>
            <a:pPr algn="l"/>
            <a:r>
              <a:rPr lang="fr-FR" b="1" dirty="0"/>
              <a:t>L’offre est apparente :</a:t>
            </a:r>
          </a:p>
          <a:p>
            <a:pPr algn="l"/>
            <a:endParaRPr lang="fr-FR" b="1" dirty="0"/>
          </a:p>
          <a:p>
            <a:pPr algn="l">
              <a:buFontTx/>
              <a:buChar char="•"/>
            </a:pPr>
            <a:r>
              <a:rPr lang="fr-FR" sz="2000" b="1" dirty="0">
                <a:latin typeface="Verdana" pitchFamily="34" charset="0"/>
              </a:rPr>
              <a:t> 	</a:t>
            </a:r>
            <a:r>
              <a:rPr lang="fr-FR" sz="2000" b="1" dirty="0" smtClean="0">
                <a:latin typeface="Verdana" pitchFamily="34" charset="0"/>
              </a:rPr>
              <a:t>s</a:t>
            </a:r>
            <a:r>
              <a:rPr lang="fr-FR" sz="2000" dirty="0" smtClean="0">
                <a:latin typeface="Verdana" pitchFamily="34" charset="0"/>
              </a:rPr>
              <a:t>ite </a:t>
            </a:r>
            <a:r>
              <a:rPr lang="fr-FR" sz="2000" dirty="0">
                <a:latin typeface="Verdana" pitchFamily="34" charset="0"/>
              </a:rPr>
              <a:t>internet </a:t>
            </a:r>
            <a:r>
              <a:rPr lang="fr-FR" sz="2000" u="sng" dirty="0" smtClean="0">
                <a:latin typeface="Verdana" pitchFamily="34" charset="0"/>
              </a:rPr>
              <a:t>www…. « .dz »</a:t>
            </a:r>
            <a:r>
              <a:rPr lang="fr-FR" sz="2000" dirty="0" smtClean="0">
                <a:latin typeface="Verdana" pitchFamily="34" charset="0"/>
              </a:rPr>
              <a:t>, affiches</a:t>
            </a:r>
            <a:r>
              <a:rPr lang="fr-FR" sz="2000" dirty="0">
                <a:latin typeface="Verdana" pitchFamily="34" charset="0"/>
              </a:rPr>
              <a:t>.</a:t>
            </a:r>
          </a:p>
          <a:p>
            <a:pPr algn="l">
              <a:buFontTx/>
              <a:buChar char="•"/>
            </a:pPr>
            <a:r>
              <a:rPr lang="fr-FR" sz="2000" dirty="0">
                <a:latin typeface="Verdana" pitchFamily="34" charset="0"/>
              </a:rPr>
              <a:t> 	Agences </a:t>
            </a:r>
            <a:r>
              <a:rPr lang="fr-FR" sz="2000" dirty="0" smtClean="0">
                <a:latin typeface="Verdana" pitchFamily="34" charset="0"/>
              </a:rPr>
              <a:t>d’emploi.</a:t>
            </a:r>
            <a:endParaRPr lang="fr-FR" sz="2000" dirty="0">
              <a:latin typeface="Verdana" pitchFamily="34" charset="0"/>
            </a:endParaRPr>
          </a:p>
          <a:p>
            <a:pPr algn="l">
              <a:buFontTx/>
              <a:buChar char="•"/>
            </a:pPr>
            <a:r>
              <a:rPr lang="fr-FR" sz="2000" dirty="0">
                <a:latin typeface="Verdana" pitchFamily="34" charset="0"/>
              </a:rPr>
              <a:t> 	Journaux .</a:t>
            </a:r>
          </a:p>
          <a:p>
            <a:pPr algn="l">
              <a:buFontTx/>
              <a:buChar char="•"/>
            </a:pPr>
            <a:r>
              <a:rPr lang="fr-FR" sz="2000" dirty="0">
                <a:latin typeface="Verdana" pitchFamily="34" charset="0"/>
              </a:rPr>
              <a:t> 	Radio.</a:t>
            </a:r>
          </a:p>
          <a:p>
            <a:pPr algn="l">
              <a:buFontTx/>
              <a:buChar char="•"/>
            </a:pPr>
            <a:r>
              <a:rPr lang="fr-FR" sz="2000" dirty="0">
                <a:latin typeface="Verdana" pitchFamily="34" charset="0"/>
              </a:rPr>
              <a:t> 	Télévision .</a:t>
            </a:r>
          </a:p>
          <a:p>
            <a:pPr algn="l">
              <a:buFontTx/>
              <a:buChar char="•"/>
            </a:pPr>
            <a:r>
              <a:rPr lang="fr-FR" sz="2000" dirty="0">
                <a:latin typeface="Verdana" pitchFamily="34" charset="0"/>
              </a:rPr>
              <a:t> 	</a:t>
            </a:r>
            <a:r>
              <a:rPr lang="fr-FR" sz="2000" dirty="0" smtClean="0">
                <a:latin typeface="Verdana" pitchFamily="34" charset="0"/>
              </a:rPr>
              <a:t>(</a:t>
            </a:r>
            <a:r>
              <a:rPr lang="fr-FR" sz="2000" dirty="0">
                <a:latin typeface="Verdana" pitchFamily="34" charset="0"/>
              </a:rPr>
              <a:t>bureau de sélection </a:t>
            </a:r>
            <a:r>
              <a:rPr lang="fr-FR" sz="2000" dirty="0" smtClean="0">
                <a:latin typeface="Verdana" pitchFamily="34" charset="0"/>
              </a:rPr>
              <a:t>…. de l’Administration; Armée…),</a:t>
            </a:r>
            <a:endParaRPr lang="fr-FR" sz="2000" dirty="0">
              <a:latin typeface="Verdana" pitchFamily="34" charset="0"/>
            </a:endParaRPr>
          </a:p>
          <a:p>
            <a:pPr algn="l">
              <a:buFontTx/>
              <a:buChar char="•"/>
            </a:pPr>
            <a:r>
              <a:rPr lang="fr-FR" sz="2000" dirty="0">
                <a:latin typeface="Verdana" pitchFamily="34" charset="0"/>
              </a:rPr>
              <a:t> 	Agences de recrutement.</a:t>
            </a:r>
          </a:p>
          <a:p>
            <a:pPr algn="l">
              <a:buFontTx/>
              <a:buChar char="•"/>
            </a:pPr>
            <a:r>
              <a:rPr lang="fr-FR" sz="2000" dirty="0">
                <a:latin typeface="Verdana" pitchFamily="34" charset="0"/>
              </a:rPr>
              <a:t> 	Salons de l’emploi.</a:t>
            </a:r>
          </a:p>
        </p:txBody>
      </p:sp>
      <p:pic>
        <p:nvPicPr>
          <p:cNvPr id="30726" name="Picture 6" descr="624_341_e08cdf6cb5ef1b55e2d0eb8e97e3a066-1328611432"/>
          <p:cNvPicPr>
            <a:picLocks noChangeAspect="1" noChangeArrowheads="1"/>
          </p:cNvPicPr>
          <p:nvPr/>
        </p:nvPicPr>
        <p:blipFill>
          <a:blip r:embed="rId3"/>
          <a:srcRect/>
          <a:stretch>
            <a:fillRect/>
          </a:stretch>
        </p:blipFill>
        <p:spPr bwMode="auto">
          <a:xfrm>
            <a:off x="6208713" y="180975"/>
            <a:ext cx="4032250" cy="2203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checkerboard(across)">
                                      <p:cBhvr>
                                        <p:cTn id="7" dur="500"/>
                                        <p:tgtEl>
                                          <p:spTgt spid="307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4">
                                            <p:txEl>
                                              <p:pRg st="2" end="2"/>
                                            </p:txEl>
                                          </p:spTgt>
                                        </p:tgtEl>
                                        <p:attrNameLst>
                                          <p:attrName>style.visibility</p:attrName>
                                        </p:attrNameLst>
                                      </p:cBhvr>
                                      <p:to>
                                        <p:strVal val="visible"/>
                                      </p:to>
                                    </p:set>
                                    <p:animEffect transition="in" filter="box(in)">
                                      <p:cBhvr>
                                        <p:cTn id="12" dur="500"/>
                                        <p:tgtEl>
                                          <p:spTgt spid="3072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24">
                                            <p:txEl>
                                              <p:pRg st="4" end="4"/>
                                            </p:txEl>
                                          </p:spTgt>
                                        </p:tgtEl>
                                        <p:attrNameLst>
                                          <p:attrName>style.visibility</p:attrName>
                                        </p:attrNameLst>
                                      </p:cBhvr>
                                      <p:to>
                                        <p:strVal val="visible"/>
                                      </p:to>
                                    </p:set>
                                    <p:animEffect transition="in" filter="box(in)">
                                      <p:cBhvr>
                                        <p:cTn id="17" dur="500"/>
                                        <p:tgtEl>
                                          <p:spTgt spid="3072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24">
                                            <p:txEl>
                                              <p:pRg st="5" end="5"/>
                                            </p:txEl>
                                          </p:spTgt>
                                        </p:tgtEl>
                                        <p:attrNameLst>
                                          <p:attrName>style.visibility</p:attrName>
                                        </p:attrNameLst>
                                      </p:cBhvr>
                                      <p:to>
                                        <p:strVal val="visible"/>
                                      </p:to>
                                    </p:set>
                                    <p:animEffect transition="in" filter="box(in)">
                                      <p:cBhvr>
                                        <p:cTn id="22" dur="500"/>
                                        <p:tgtEl>
                                          <p:spTgt spid="3072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24">
                                            <p:txEl>
                                              <p:pRg st="6" end="6"/>
                                            </p:txEl>
                                          </p:spTgt>
                                        </p:tgtEl>
                                        <p:attrNameLst>
                                          <p:attrName>style.visibility</p:attrName>
                                        </p:attrNameLst>
                                      </p:cBhvr>
                                      <p:to>
                                        <p:strVal val="visible"/>
                                      </p:to>
                                    </p:set>
                                    <p:animEffect transition="in" filter="box(in)">
                                      <p:cBhvr>
                                        <p:cTn id="27" dur="500"/>
                                        <p:tgtEl>
                                          <p:spTgt spid="3072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0724">
                                            <p:txEl>
                                              <p:pRg st="7" end="7"/>
                                            </p:txEl>
                                          </p:spTgt>
                                        </p:tgtEl>
                                        <p:attrNameLst>
                                          <p:attrName>style.visibility</p:attrName>
                                        </p:attrNameLst>
                                      </p:cBhvr>
                                      <p:to>
                                        <p:strVal val="visible"/>
                                      </p:to>
                                    </p:set>
                                    <p:animEffect transition="in" filter="box(in)">
                                      <p:cBhvr>
                                        <p:cTn id="32" dur="500"/>
                                        <p:tgtEl>
                                          <p:spTgt spid="3072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724">
                                            <p:txEl>
                                              <p:pRg st="8" end="8"/>
                                            </p:txEl>
                                          </p:spTgt>
                                        </p:tgtEl>
                                        <p:attrNameLst>
                                          <p:attrName>style.visibility</p:attrName>
                                        </p:attrNameLst>
                                      </p:cBhvr>
                                      <p:to>
                                        <p:strVal val="visible"/>
                                      </p:to>
                                    </p:set>
                                    <p:animEffect transition="in" filter="box(in)">
                                      <p:cBhvr>
                                        <p:cTn id="37" dur="500"/>
                                        <p:tgtEl>
                                          <p:spTgt spid="3072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724">
                                            <p:txEl>
                                              <p:pRg st="9" end="9"/>
                                            </p:txEl>
                                          </p:spTgt>
                                        </p:tgtEl>
                                        <p:attrNameLst>
                                          <p:attrName>style.visibility</p:attrName>
                                        </p:attrNameLst>
                                      </p:cBhvr>
                                      <p:to>
                                        <p:strVal val="visible"/>
                                      </p:to>
                                    </p:set>
                                    <p:animEffect transition="in" filter="box(in)">
                                      <p:cBhvr>
                                        <p:cTn id="42" dur="500"/>
                                        <p:tgtEl>
                                          <p:spTgt spid="3072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0724">
                                            <p:txEl>
                                              <p:pRg st="10" end="10"/>
                                            </p:txEl>
                                          </p:spTgt>
                                        </p:tgtEl>
                                        <p:attrNameLst>
                                          <p:attrName>style.visibility</p:attrName>
                                        </p:attrNameLst>
                                      </p:cBhvr>
                                      <p:to>
                                        <p:strVal val="visible"/>
                                      </p:to>
                                    </p:set>
                                    <p:animEffect transition="in" filter="box(in)">
                                      <p:cBhvr>
                                        <p:cTn id="47" dur="500"/>
                                        <p:tgtEl>
                                          <p:spTgt spid="3072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0724">
                                            <p:txEl>
                                              <p:pRg st="11" end="11"/>
                                            </p:txEl>
                                          </p:spTgt>
                                        </p:tgtEl>
                                        <p:attrNameLst>
                                          <p:attrName>style.visibility</p:attrName>
                                        </p:attrNameLst>
                                      </p:cBhvr>
                                      <p:to>
                                        <p:strVal val="visible"/>
                                      </p:to>
                                    </p:set>
                                    <p:animEffect transition="in" filter="box(in)">
                                      <p:cBhvr>
                                        <p:cTn id="52" dur="500"/>
                                        <p:tgtEl>
                                          <p:spTgt spid="307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447675" y="1981200"/>
            <a:ext cx="9288463" cy="4054475"/>
          </a:xfrm>
          <a:prstGeom prst="rect">
            <a:avLst/>
          </a:prstGeom>
          <a:noFill/>
          <a:ln w="9525">
            <a:noFill/>
            <a:miter lim="800000"/>
            <a:headEnd/>
            <a:tailEnd/>
          </a:ln>
          <a:effectLst/>
        </p:spPr>
        <p:txBody>
          <a:bodyPr>
            <a:spAutoFit/>
          </a:bodyPr>
          <a:lstStyle/>
          <a:p>
            <a:pPr marL="722313" indent="-368300" algn="l"/>
            <a:r>
              <a:rPr lang="fr-FR" sz="2800" b="1">
                <a:solidFill>
                  <a:srgbClr val="008080"/>
                </a:solidFill>
                <a:effectLst>
                  <a:outerShdw blurRad="38100" dist="38100" dir="2700000" algn="tl">
                    <a:srgbClr val="C0C0C0"/>
                  </a:outerShdw>
                </a:effectLst>
                <a:latin typeface="Verdana" pitchFamily="34" charset="0"/>
              </a:rPr>
              <a:t>LE MARCHÉ CACHÉ </a:t>
            </a:r>
          </a:p>
          <a:p>
            <a:pPr marL="722313" indent="-368300" algn="l"/>
            <a:endParaRPr lang="fr-FR" sz="2800" b="1">
              <a:solidFill>
                <a:srgbClr val="008080"/>
              </a:solidFill>
              <a:latin typeface="Verdana" pitchFamily="34" charset="0"/>
            </a:endParaRPr>
          </a:p>
          <a:p>
            <a:pPr marL="722313" indent="-368300" algn="l"/>
            <a:r>
              <a:rPr lang="fr-FR" sz="2000" b="1">
                <a:latin typeface="Verdana" pitchFamily="34" charset="0"/>
              </a:rPr>
              <a:t>Il s’agit d’anticiper l’offre :</a:t>
            </a:r>
          </a:p>
          <a:p>
            <a:pPr marL="722313" indent="-368300" algn="l"/>
            <a:endParaRPr lang="fr-FR" sz="2000" b="1">
              <a:latin typeface="Verdana" pitchFamily="34" charset="0"/>
            </a:endParaRPr>
          </a:p>
          <a:p>
            <a:pPr marL="722313" indent="-368300" algn="l">
              <a:buFontTx/>
              <a:buChar char="•"/>
            </a:pPr>
            <a:r>
              <a:rPr lang="fr-FR" sz="2000">
                <a:latin typeface="Verdana" pitchFamily="34" charset="0"/>
              </a:rPr>
              <a:t>Le bouche à oreille</a:t>
            </a:r>
          </a:p>
          <a:p>
            <a:pPr marL="722313" indent="-368300" algn="l">
              <a:buFontTx/>
              <a:buChar char="•"/>
            </a:pPr>
            <a:endParaRPr lang="fr-FR" sz="1200">
              <a:latin typeface="Verdana" pitchFamily="34" charset="0"/>
            </a:endParaRPr>
          </a:p>
          <a:p>
            <a:pPr marL="722313" indent="-368300" algn="l">
              <a:buFontTx/>
              <a:buChar char="•"/>
            </a:pPr>
            <a:r>
              <a:rPr lang="fr-FR" sz="2000">
                <a:latin typeface="Verdana" pitchFamily="34" charset="0"/>
              </a:rPr>
              <a:t>Les candidatures et présentations spontanées</a:t>
            </a:r>
          </a:p>
          <a:p>
            <a:pPr marL="722313" indent="-368300" algn="l"/>
            <a:r>
              <a:rPr lang="fr-FR" sz="2000">
                <a:latin typeface="Verdana" pitchFamily="34" charset="0"/>
              </a:rPr>
              <a:t>	</a:t>
            </a:r>
          </a:p>
          <a:p>
            <a:pPr marL="722313" indent="-368300" algn="l">
              <a:buFontTx/>
              <a:buChar char="•"/>
            </a:pPr>
            <a:r>
              <a:rPr lang="fr-FR" sz="2000">
                <a:latin typeface="Verdana" pitchFamily="34" charset="0"/>
              </a:rPr>
              <a:t>Les articles de presse, les publicités, Internet</a:t>
            </a:r>
          </a:p>
          <a:p>
            <a:pPr marL="722313" indent="-368300" algn="l">
              <a:buFontTx/>
              <a:buChar char="•"/>
            </a:pPr>
            <a:endParaRPr lang="fr-FR" sz="1200">
              <a:latin typeface="Verdana" pitchFamily="34" charset="0"/>
            </a:endParaRPr>
          </a:p>
          <a:p>
            <a:pPr marL="722313" indent="-368300" algn="l">
              <a:buFontTx/>
              <a:buChar char="•"/>
            </a:pPr>
            <a:r>
              <a:rPr lang="fr-FR" sz="2000">
                <a:latin typeface="Verdana" pitchFamily="34" charset="0"/>
              </a:rPr>
              <a:t>Contacter spontanément les entreprises d’un même secteur que celles qui diffusent des offres car ils ont probablement des besoins identiques</a:t>
            </a:r>
          </a:p>
        </p:txBody>
      </p:sp>
      <p:pic>
        <p:nvPicPr>
          <p:cNvPr id="31750" name="Picture 6" descr="cultiver_son_reseau"/>
          <p:cNvPicPr>
            <a:picLocks noChangeAspect="1" noChangeArrowheads="1"/>
          </p:cNvPicPr>
          <p:nvPr/>
        </p:nvPicPr>
        <p:blipFill>
          <a:blip r:embed="rId3"/>
          <a:srcRect/>
          <a:stretch>
            <a:fillRect/>
          </a:stretch>
        </p:blipFill>
        <p:spPr bwMode="auto">
          <a:xfrm>
            <a:off x="6856413" y="158750"/>
            <a:ext cx="2808287" cy="2163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31750"/>
                                        </p:tgtEl>
                                        <p:attrNameLst>
                                          <p:attrName>style.color</p:attrName>
                                        </p:attrNameLst>
                                      </p:cBhvr>
                                      <p:to>
                                        <a:schemeClr val="accent2"/>
                                      </p:to>
                                    </p:animClr>
                                    <p:animClr clrSpc="rgb" dir="cw">
                                      <p:cBhvr>
                                        <p:cTn id="7" dur="1500" accel="50000" autoRev="1" fill="hold" tmFilter="0, 0; .33333, 1; 1, 1">
                                          <p:stCondLst>
                                            <p:cond delay="0"/>
                                          </p:stCondLst>
                                        </p:cTn>
                                        <p:tgtEl>
                                          <p:spTgt spid="31750"/>
                                        </p:tgtEl>
                                        <p:attrNameLst>
                                          <p:attrName>fillcolor</p:attrName>
                                        </p:attrNameLst>
                                      </p:cBhvr>
                                      <p:to>
                                        <a:schemeClr val="accent2"/>
                                      </p:to>
                                    </p:animClr>
                                    <p:set>
                                      <p:cBhvr>
                                        <p:cTn id="8" dur="3000" fill="hold"/>
                                        <p:tgtEl>
                                          <p:spTgt spid="31750"/>
                                        </p:tgtEl>
                                        <p:attrNameLst>
                                          <p:attrName>fill.type</p:attrName>
                                        </p:attrNameLst>
                                      </p:cBhvr>
                                      <p:to>
                                        <p:strVal val="solid"/>
                                      </p:to>
                                    </p:set>
                                    <p:set>
                                      <p:cBhvr>
                                        <p:cTn id="9" dur="3000" fill="hold"/>
                                        <p:tgtEl>
                                          <p:spTgt spid="31750"/>
                                        </p:tgtEl>
                                        <p:attrNameLst>
                                          <p:attrName>fill.on</p:attrName>
                                        </p:attrNameLst>
                                      </p:cBhvr>
                                      <p:to>
                                        <p:strVal val="true"/>
                                      </p:to>
                                    </p:set>
                                    <p:animScale>
                                      <p:cBhvr>
                                        <p:cTn id="10" dur="1500" accel="50000" autoRev="1" fill="hold" tmFilter="0, 0; .33333, 1; 1, 1">
                                          <p:stCondLst>
                                            <p:cond delay="0"/>
                                          </p:stCondLst>
                                        </p:cTn>
                                        <p:tgtEl>
                                          <p:spTgt spid="31750"/>
                                        </p:tgtEl>
                                      </p:cBhvr>
                                      <p:from x="100000" y="100000"/>
                                      <p:to x="100000" y="140000"/>
                                    </p:animScale>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1748">
                                            <p:txEl>
                                              <p:pRg st="0" end="0"/>
                                            </p:txEl>
                                          </p:spTgt>
                                        </p:tgtEl>
                                        <p:attrNameLst>
                                          <p:attrName>style.visibility</p:attrName>
                                        </p:attrNameLst>
                                      </p:cBhvr>
                                      <p:to>
                                        <p:strVal val="visible"/>
                                      </p:to>
                                    </p:set>
                                    <p:animEffect transition="in" filter="box(in)">
                                      <p:cBhvr>
                                        <p:cTn id="15" dur="500"/>
                                        <p:tgtEl>
                                          <p:spTgt spid="3174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1748">
                                            <p:txEl>
                                              <p:pRg st="2" end="2"/>
                                            </p:txEl>
                                          </p:spTgt>
                                        </p:tgtEl>
                                        <p:attrNameLst>
                                          <p:attrName>style.visibility</p:attrName>
                                        </p:attrNameLst>
                                      </p:cBhvr>
                                      <p:to>
                                        <p:strVal val="visible"/>
                                      </p:to>
                                    </p:set>
                                    <p:animEffect transition="in" filter="box(in)">
                                      <p:cBhvr>
                                        <p:cTn id="20" dur="500"/>
                                        <p:tgtEl>
                                          <p:spTgt spid="3174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1748">
                                            <p:txEl>
                                              <p:pRg st="4" end="4"/>
                                            </p:txEl>
                                          </p:spTgt>
                                        </p:tgtEl>
                                        <p:attrNameLst>
                                          <p:attrName>style.visibility</p:attrName>
                                        </p:attrNameLst>
                                      </p:cBhvr>
                                      <p:to>
                                        <p:strVal val="visible"/>
                                      </p:to>
                                    </p:set>
                                    <p:animEffect transition="in" filter="box(in)">
                                      <p:cBhvr>
                                        <p:cTn id="25" dur="500"/>
                                        <p:tgtEl>
                                          <p:spTgt spid="3174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1748">
                                            <p:txEl>
                                              <p:pRg st="6" end="6"/>
                                            </p:txEl>
                                          </p:spTgt>
                                        </p:tgtEl>
                                        <p:attrNameLst>
                                          <p:attrName>style.visibility</p:attrName>
                                        </p:attrNameLst>
                                      </p:cBhvr>
                                      <p:to>
                                        <p:strVal val="visible"/>
                                      </p:to>
                                    </p:set>
                                    <p:animEffect transition="in" filter="box(in)">
                                      <p:cBhvr>
                                        <p:cTn id="30" dur="500"/>
                                        <p:tgtEl>
                                          <p:spTgt spid="3174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1748">
                                            <p:txEl>
                                              <p:pRg st="8" end="8"/>
                                            </p:txEl>
                                          </p:spTgt>
                                        </p:tgtEl>
                                        <p:attrNameLst>
                                          <p:attrName>style.visibility</p:attrName>
                                        </p:attrNameLst>
                                      </p:cBhvr>
                                      <p:to>
                                        <p:strVal val="visible"/>
                                      </p:to>
                                    </p:set>
                                    <p:animEffect transition="in" filter="box(in)">
                                      <p:cBhvr>
                                        <p:cTn id="35" dur="500"/>
                                        <p:tgtEl>
                                          <p:spTgt spid="3174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31748">
                                            <p:txEl>
                                              <p:pRg st="10" end="10"/>
                                            </p:txEl>
                                          </p:spTgt>
                                        </p:tgtEl>
                                        <p:attrNameLst>
                                          <p:attrName>style.visibility</p:attrName>
                                        </p:attrNameLst>
                                      </p:cBhvr>
                                      <p:to>
                                        <p:strVal val="visible"/>
                                      </p:to>
                                    </p:set>
                                    <p:animEffect transition="in" filter="box(in)">
                                      <p:cBhvr>
                                        <p:cTn id="40" dur="500"/>
                                        <p:tgtEl>
                                          <p:spTgt spid="3174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808038" y="468313"/>
            <a:ext cx="9085262" cy="1260475"/>
          </a:xfrm>
        </p:spPr>
        <p:txBody>
          <a:bodyPr/>
          <a:lstStyle/>
          <a:p>
            <a:r>
              <a:rPr lang="fr-BE" sz="3600" b="1" smtClean="0">
                <a:solidFill>
                  <a:srgbClr val="008080"/>
                </a:solidFill>
                <a:latin typeface="Verdana" pitchFamily="34" charset="0"/>
              </a:rPr>
              <a:t>L’entretien d’embauche</a:t>
            </a:r>
            <a:endParaRPr lang="fr-FR" sz="3600" b="1" smtClean="0">
              <a:solidFill>
                <a:srgbClr val="008080"/>
              </a:solidFill>
              <a:latin typeface="Verdana" pitchFamily="34" charset="0"/>
            </a:endParaRPr>
          </a:p>
        </p:txBody>
      </p:sp>
      <p:sp>
        <p:nvSpPr>
          <p:cNvPr id="94211" name="Rectangle 3"/>
          <p:cNvSpPr>
            <a:spLocks noGrp="1" noChangeArrowheads="1"/>
          </p:cNvSpPr>
          <p:nvPr>
            <p:ph type="body" idx="1"/>
          </p:nvPr>
        </p:nvSpPr>
        <p:spPr>
          <a:xfrm>
            <a:off x="808038" y="1981200"/>
            <a:ext cx="9085262" cy="4538663"/>
          </a:xfrm>
        </p:spPr>
        <p:txBody>
          <a:bodyPr/>
          <a:lstStyle/>
          <a:p>
            <a:pPr marL="269875" indent="-269875">
              <a:buFontTx/>
              <a:buNone/>
            </a:pPr>
            <a:r>
              <a:rPr lang="fr-BE" sz="2400" smtClean="0">
                <a:latin typeface="Verdana" pitchFamily="34" charset="0"/>
              </a:rPr>
              <a:t>* </a:t>
            </a:r>
            <a:r>
              <a:rPr lang="fr-BE" sz="2000" smtClean="0">
                <a:latin typeface="Verdana" pitchFamily="34" charset="0"/>
              </a:rPr>
              <a:t>Objectif </a:t>
            </a:r>
            <a:r>
              <a:rPr lang="fr-BE" sz="2000" b="1" smtClean="0">
                <a:latin typeface="Verdana" pitchFamily="34" charset="0"/>
              </a:rPr>
              <a:t>recruteur</a:t>
            </a:r>
            <a:r>
              <a:rPr lang="fr-BE" sz="2000" smtClean="0">
                <a:latin typeface="Verdana" pitchFamily="34" charset="0"/>
              </a:rPr>
              <a:t> : repérer celui qui présente le profil le mieux adapté au poste et qui saura s’intégrer dans l’équipe.</a:t>
            </a:r>
          </a:p>
          <a:p>
            <a:pPr marL="269875" indent="-269875">
              <a:buFontTx/>
              <a:buNone/>
            </a:pPr>
            <a:endParaRPr lang="fr-BE" sz="2000" smtClean="0">
              <a:latin typeface="Verdana" pitchFamily="34" charset="0"/>
            </a:endParaRPr>
          </a:p>
          <a:p>
            <a:pPr marL="269875" indent="-269875">
              <a:buFontTx/>
              <a:buNone/>
            </a:pPr>
            <a:r>
              <a:rPr lang="fr-BE" sz="2000" smtClean="0">
                <a:latin typeface="Verdana" pitchFamily="34" charset="0"/>
              </a:rPr>
              <a:t>* Objectif </a:t>
            </a:r>
            <a:r>
              <a:rPr lang="fr-BE" sz="2000" b="1" smtClean="0">
                <a:latin typeface="Verdana" pitchFamily="34" charset="0"/>
              </a:rPr>
              <a:t>candidat</a:t>
            </a:r>
            <a:r>
              <a:rPr lang="fr-BE" sz="2000" smtClean="0">
                <a:latin typeface="Verdana" pitchFamily="34" charset="0"/>
              </a:rPr>
              <a:t> : trouver un emploi qui répond le plus possible à ses capacités et attentes.</a:t>
            </a:r>
          </a:p>
          <a:p>
            <a:pPr marL="269875" indent="-269875">
              <a:buFontTx/>
              <a:buNone/>
            </a:pPr>
            <a:endParaRPr lang="fr-BE" sz="2000" smtClean="0">
              <a:latin typeface="Verdana" pitchFamily="34" charset="0"/>
            </a:endParaRPr>
          </a:p>
          <a:p>
            <a:pPr marL="269875" indent="-269875">
              <a:buFontTx/>
              <a:buNone/>
            </a:pPr>
            <a:r>
              <a:rPr lang="fr-BE" sz="2000" smtClean="0">
                <a:latin typeface="Verdana" pitchFamily="34" charset="0"/>
              </a:rPr>
              <a:t>* L’entretien est un </a:t>
            </a:r>
            <a:r>
              <a:rPr lang="fr-BE" sz="2000" b="1" smtClean="0">
                <a:latin typeface="Verdana" pitchFamily="34" charset="0"/>
              </a:rPr>
              <a:t>échange</a:t>
            </a:r>
            <a:endParaRPr lang="fr-FR" sz="2000" b="1" smtClean="0">
              <a:latin typeface="Verdana" pitchFamily="34" charset="0"/>
            </a:endParaRPr>
          </a:p>
        </p:txBody>
      </p:sp>
      <p:pic>
        <p:nvPicPr>
          <p:cNvPr id="94213" name="Picture 5" descr="scar004pag13"/>
          <p:cNvPicPr>
            <a:picLocks noChangeAspect="1" noChangeArrowheads="1"/>
          </p:cNvPicPr>
          <p:nvPr/>
        </p:nvPicPr>
        <p:blipFill>
          <a:blip r:embed="rId3"/>
          <a:srcRect/>
          <a:stretch>
            <a:fillRect/>
          </a:stretch>
        </p:blipFill>
        <p:spPr bwMode="auto">
          <a:xfrm>
            <a:off x="5848350" y="4108450"/>
            <a:ext cx="3671888" cy="2562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checkerboard(across)">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4211">
                                            <p:txEl>
                                              <p:pRg st="0" end="0"/>
                                            </p:txEl>
                                          </p:spTgt>
                                        </p:tgtEl>
                                        <p:attrNameLst>
                                          <p:attrName>style.visibility</p:attrName>
                                        </p:attrNameLst>
                                      </p:cBhvr>
                                      <p:to>
                                        <p:strVal val="visible"/>
                                      </p:to>
                                    </p:set>
                                    <p:animEffect transition="in" filter="box(in)">
                                      <p:cBhvr>
                                        <p:cTn id="12" dur="500"/>
                                        <p:tgtEl>
                                          <p:spTgt spid="94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4211">
                                            <p:txEl>
                                              <p:pRg st="2" end="2"/>
                                            </p:txEl>
                                          </p:spTgt>
                                        </p:tgtEl>
                                        <p:attrNameLst>
                                          <p:attrName>style.visibility</p:attrName>
                                        </p:attrNameLst>
                                      </p:cBhvr>
                                      <p:to>
                                        <p:strVal val="visible"/>
                                      </p:to>
                                    </p:set>
                                    <p:animEffect transition="in" filter="box(in)">
                                      <p:cBhvr>
                                        <p:cTn id="17" dur="500"/>
                                        <p:tgtEl>
                                          <p:spTgt spid="94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4211">
                                            <p:txEl>
                                              <p:pRg st="4" end="4"/>
                                            </p:txEl>
                                          </p:spTgt>
                                        </p:tgtEl>
                                        <p:attrNameLst>
                                          <p:attrName>style.visibility</p:attrName>
                                        </p:attrNameLst>
                                      </p:cBhvr>
                                      <p:to>
                                        <p:strVal val="visible"/>
                                      </p:to>
                                    </p:set>
                                    <p:animEffect transition="in" filter="box(in)">
                                      <p:cBhvr>
                                        <p:cTn id="22" dur="5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fr-BE" sz="3600" b="1" smtClean="0">
                <a:solidFill>
                  <a:srgbClr val="008080"/>
                </a:solidFill>
                <a:latin typeface="Verdana" pitchFamily="34" charset="0"/>
              </a:rPr>
              <a:t>Les différents types d’entretien</a:t>
            </a:r>
            <a:endParaRPr lang="fr-FR" sz="3600" b="1" smtClean="0">
              <a:solidFill>
                <a:srgbClr val="008080"/>
              </a:solidFill>
              <a:latin typeface="Verdana" pitchFamily="34" charset="0"/>
            </a:endParaRPr>
          </a:p>
        </p:txBody>
      </p:sp>
      <p:sp>
        <p:nvSpPr>
          <p:cNvPr id="95235" name="Rectangle 3"/>
          <p:cNvSpPr>
            <a:spLocks noGrp="1" noChangeArrowheads="1"/>
          </p:cNvSpPr>
          <p:nvPr>
            <p:ph type="body" idx="1"/>
          </p:nvPr>
        </p:nvSpPr>
        <p:spPr>
          <a:xfrm>
            <a:off x="1168400" y="2197100"/>
            <a:ext cx="9085263" cy="4538663"/>
          </a:xfrm>
        </p:spPr>
        <p:txBody>
          <a:bodyPr/>
          <a:lstStyle/>
          <a:p>
            <a:endParaRPr lang="fr-BE" sz="3200" smtClean="0">
              <a:latin typeface="Verdana" pitchFamily="34" charset="0"/>
            </a:endParaRPr>
          </a:p>
          <a:p>
            <a:r>
              <a:rPr lang="fr-BE" sz="2800" smtClean="0">
                <a:latin typeface="Verdana" pitchFamily="34" charset="0"/>
              </a:rPr>
              <a:t>Entretien face-à-face</a:t>
            </a:r>
          </a:p>
          <a:p>
            <a:r>
              <a:rPr lang="fr-BE" sz="2800" smtClean="0">
                <a:latin typeface="Verdana" pitchFamily="34" charset="0"/>
              </a:rPr>
              <a:t>Entretien téléphonique</a:t>
            </a:r>
          </a:p>
          <a:p>
            <a:r>
              <a:rPr lang="fr-BE" sz="2800" smtClean="0">
                <a:latin typeface="Verdana" pitchFamily="34" charset="0"/>
              </a:rPr>
              <a:t>Entretien collectif</a:t>
            </a:r>
          </a:p>
          <a:p>
            <a:pPr>
              <a:buFontTx/>
              <a:buNone/>
            </a:pPr>
            <a:endParaRPr lang="fr-FR" sz="28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checkerboard(across)">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box(in)">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box(in)">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box(in)">
                                      <p:cBhvr>
                                        <p:cTn id="22"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P spid="952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72287" y="209525"/>
            <a:ext cx="9085263" cy="1260475"/>
          </a:xfrm>
        </p:spPr>
        <p:txBody>
          <a:bodyPr/>
          <a:lstStyle/>
          <a:p>
            <a:pPr eaLnBrk="1" hangingPunct="1"/>
            <a:r>
              <a:rPr lang="fr-BE" sz="4600" b="1" smtClean="0">
                <a:solidFill>
                  <a:srgbClr val="009999"/>
                </a:solidFill>
                <a:latin typeface="Verdana" pitchFamily="34" charset="0"/>
              </a:rPr>
              <a:t>Programme de la séance</a:t>
            </a:r>
            <a:endParaRPr lang="fr-FR" sz="4600" b="1" smtClean="0">
              <a:solidFill>
                <a:srgbClr val="009999"/>
              </a:solidFill>
              <a:latin typeface="Verdana" pitchFamily="34" charset="0"/>
            </a:endParaRPr>
          </a:p>
        </p:txBody>
      </p:sp>
      <p:sp>
        <p:nvSpPr>
          <p:cNvPr id="14339" name="Rectangle 3"/>
          <p:cNvSpPr>
            <a:spLocks noGrp="1" noChangeArrowheads="1"/>
          </p:cNvSpPr>
          <p:nvPr>
            <p:ph type="body" idx="1"/>
          </p:nvPr>
        </p:nvSpPr>
        <p:spPr>
          <a:xfrm>
            <a:off x="808038" y="2844800"/>
            <a:ext cx="9085262" cy="4538663"/>
          </a:xfrm>
        </p:spPr>
        <p:txBody>
          <a:bodyPr/>
          <a:lstStyle/>
          <a:p>
            <a:r>
              <a:rPr lang="fr-BE" sz="3400" smtClean="0">
                <a:solidFill>
                  <a:schemeClr val="tx2"/>
                </a:solidFill>
                <a:latin typeface="Verdana" pitchFamily="34" charset="0"/>
              </a:rPr>
              <a:t>	Le Bilan-Projet</a:t>
            </a:r>
          </a:p>
          <a:p>
            <a:r>
              <a:rPr lang="fr-BE" sz="3400" smtClean="0">
                <a:solidFill>
                  <a:schemeClr val="tx2"/>
                </a:solidFill>
                <a:latin typeface="Verdana" pitchFamily="34" charset="0"/>
              </a:rPr>
              <a:t>	Le curriculum vitae</a:t>
            </a:r>
          </a:p>
          <a:p>
            <a:r>
              <a:rPr lang="fr-BE" sz="3400" smtClean="0">
                <a:solidFill>
                  <a:schemeClr val="tx2"/>
                </a:solidFill>
                <a:latin typeface="Verdana" pitchFamily="34" charset="0"/>
              </a:rPr>
              <a:t>	La lettre de motivation</a:t>
            </a:r>
          </a:p>
          <a:p>
            <a:r>
              <a:rPr lang="fr-BE" sz="3400" smtClean="0">
                <a:solidFill>
                  <a:schemeClr val="tx2"/>
                </a:solidFill>
                <a:latin typeface="Verdana" pitchFamily="34" charset="0"/>
              </a:rPr>
              <a:t>    Le marché de l’emploi</a:t>
            </a:r>
          </a:p>
          <a:p>
            <a:r>
              <a:rPr lang="fr-BE" sz="3400" smtClean="0">
                <a:solidFill>
                  <a:schemeClr val="tx2"/>
                </a:solidFill>
                <a:latin typeface="Verdana" pitchFamily="34" charset="0"/>
              </a:rPr>
              <a:t>	L’entretien d’embauche</a:t>
            </a:r>
            <a:endParaRPr lang="fr-FR" sz="3400" smtClean="0">
              <a:solidFill>
                <a:schemeClr val="tx2"/>
              </a:solidFill>
              <a:latin typeface="Verdana" pitchFamily="34" charset="0"/>
            </a:endParaRPr>
          </a:p>
        </p:txBody>
      </p:sp>
      <p:sp>
        <p:nvSpPr>
          <p:cNvPr id="14341" name="AutoShape 5" descr="9k="/>
          <p:cNvSpPr>
            <a:spLocks noChangeAspect="1" noChangeArrowheads="1"/>
          </p:cNvSpPr>
          <p:nvPr/>
        </p:nvSpPr>
        <p:spPr bwMode="auto">
          <a:xfrm>
            <a:off x="4672013" y="3109913"/>
            <a:ext cx="1343025" cy="1343025"/>
          </a:xfrm>
          <a:prstGeom prst="rect">
            <a:avLst/>
          </a:prstGeom>
          <a:noFill/>
        </p:spPr>
        <p:txBody>
          <a:bodyPr/>
          <a:lstStyle/>
          <a:p>
            <a:endParaRPr lang="fr-FR"/>
          </a:p>
        </p:txBody>
      </p:sp>
      <p:sp>
        <p:nvSpPr>
          <p:cNvPr id="14343" name="AutoShape 7" descr="9k="/>
          <p:cNvSpPr>
            <a:spLocks noChangeAspect="1" noChangeArrowheads="1"/>
          </p:cNvSpPr>
          <p:nvPr/>
        </p:nvSpPr>
        <p:spPr bwMode="auto">
          <a:xfrm>
            <a:off x="84138" y="0"/>
            <a:ext cx="1343025" cy="1343025"/>
          </a:xfrm>
          <a:prstGeom prst="rect">
            <a:avLst/>
          </a:prstGeom>
          <a:noFill/>
        </p:spPr>
        <p:txBody>
          <a:bodyPr/>
          <a:lstStyle/>
          <a:p>
            <a:endParaRPr lang="fr-FR"/>
          </a:p>
        </p:txBody>
      </p:sp>
      <p:sp>
        <p:nvSpPr>
          <p:cNvPr id="14345" name="AutoShape 9" descr="9k="/>
          <p:cNvSpPr>
            <a:spLocks noChangeAspect="1" noChangeArrowheads="1"/>
          </p:cNvSpPr>
          <p:nvPr/>
        </p:nvSpPr>
        <p:spPr bwMode="auto">
          <a:xfrm>
            <a:off x="4672013" y="3109913"/>
            <a:ext cx="1343025" cy="1343025"/>
          </a:xfrm>
          <a:prstGeom prst="rect">
            <a:avLst/>
          </a:prstGeom>
          <a:noFill/>
        </p:spPr>
        <p:txBody>
          <a:bodyPr/>
          <a:lstStyle/>
          <a:p>
            <a:endParaRPr lang="fr-FR"/>
          </a:p>
        </p:txBody>
      </p:sp>
      <p:pic>
        <p:nvPicPr>
          <p:cNvPr id="14347" name="Picture 11" descr="menu"/>
          <p:cNvPicPr>
            <a:picLocks noChangeAspect="1" noChangeArrowheads="1"/>
          </p:cNvPicPr>
          <p:nvPr/>
        </p:nvPicPr>
        <p:blipFill>
          <a:blip r:embed="rId3"/>
          <a:srcRect/>
          <a:stretch>
            <a:fillRect/>
          </a:stretch>
        </p:blipFill>
        <p:spPr bwMode="auto">
          <a:xfrm>
            <a:off x="8008938" y="1766888"/>
            <a:ext cx="2519362" cy="25193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box(in)">
                                      <p:cBhvr>
                                        <p:cTn id="12" dur="500"/>
                                        <p:tgtEl>
                                          <p:spTgt spid="143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box(in)">
                                      <p:cBhvr>
                                        <p:cTn id="17" dur="500"/>
                                        <p:tgtEl>
                                          <p:spTgt spid="143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box(in)">
                                      <p:cBhvr>
                                        <p:cTn id="22" dur="500"/>
                                        <p:tgtEl>
                                          <p:spTgt spid="143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339">
                                            <p:txEl>
                                              <p:pRg st="3" end="3"/>
                                            </p:txEl>
                                          </p:spTgt>
                                        </p:tgtEl>
                                        <p:attrNameLst>
                                          <p:attrName>style.visibility</p:attrName>
                                        </p:attrNameLst>
                                      </p:cBhvr>
                                      <p:to>
                                        <p:strVal val="visible"/>
                                      </p:to>
                                    </p:set>
                                    <p:animEffect transition="in" filter="box(in)">
                                      <p:cBhvr>
                                        <p:cTn id="27" dur="5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Effect transition="in" filter="box(in)">
                                      <p:cBhvr>
                                        <p:cTn id="3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fr-BE" b="1" smtClean="0">
                <a:solidFill>
                  <a:srgbClr val="008080"/>
                </a:solidFill>
              </a:rPr>
              <a:t>Clés de réussite</a:t>
            </a:r>
            <a:r>
              <a:rPr lang="fr-BE" smtClean="0"/>
              <a:t> </a:t>
            </a:r>
            <a:endParaRPr lang="fr-FR" smtClean="0"/>
          </a:p>
        </p:txBody>
      </p:sp>
      <p:sp>
        <p:nvSpPr>
          <p:cNvPr id="96259" name="Rectangle 3"/>
          <p:cNvSpPr>
            <a:spLocks noGrp="1" noChangeArrowheads="1"/>
          </p:cNvSpPr>
          <p:nvPr>
            <p:ph type="body" idx="1"/>
          </p:nvPr>
        </p:nvSpPr>
        <p:spPr>
          <a:xfrm>
            <a:off x="1887538" y="2628900"/>
            <a:ext cx="9085262" cy="4538663"/>
          </a:xfrm>
        </p:spPr>
        <p:txBody>
          <a:bodyPr/>
          <a:lstStyle/>
          <a:p>
            <a:r>
              <a:rPr lang="fr-BE" smtClean="0"/>
              <a:t>Avant</a:t>
            </a:r>
          </a:p>
          <a:p>
            <a:r>
              <a:rPr lang="fr-BE" smtClean="0"/>
              <a:t>Pendant</a:t>
            </a:r>
          </a:p>
          <a:p>
            <a:r>
              <a:rPr lang="fr-BE" smtClean="0"/>
              <a:t>Après</a:t>
            </a:r>
            <a:endParaRPr lang="fr-FR" smtClean="0"/>
          </a:p>
        </p:txBody>
      </p:sp>
      <p:pic>
        <p:nvPicPr>
          <p:cNvPr id="96261" name="Picture 5" descr="c-s-clef-de-rechange-648118"/>
          <p:cNvPicPr>
            <a:picLocks noChangeAspect="1" noChangeArrowheads="1"/>
          </p:cNvPicPr>
          <p:nvPr/>
        </p:nvPicPr>
        <p:blipFill>
          <a:blip r:embed="rId3"/>
          <a:srcRect/>
          <a:stretch>
            <a:fillRect/>
          </a:stretch>
        </p:blipFill>
        <p:spPr bwMode="auto">
          <a:xfrm>
            <a:off x="5848350" y="3421063"/>
            <a:ext cx="3097213" cy="2416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checkerboard(across)">
                                      <p:cBhvr>
                                        <p:cTn id="7" dur="500"/>
                                        <p:tgtEl>
                                          <p:spTgt spid="9625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6261"/>
                                        </p:tgtEl>
                                      </p:cBhvr>
                                    </p:animEffect>
                                    <p:animScale>
                                      <p:cBhvr>
                                        <p:cTn id="12" dur="250" autoRev="1" fill="hold"/>
                                        <p:tgtEl>
                                          <p:spTgt spid="9626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6259">
                                            <p:txEl>
                                              <p:pRg st="0" end="0"/>
                                            </p:txEl>
                                          </p:spTgt>
                                        </p:tgtEl>
                                        <p:attrNameLst>
                                          <p:attrName>style.visibility</p:attrName>
                                        </p:attrNameLst>
                                      </p:cBhvr>
                                      <p:to>
                                        <p:strVal val="visible"/>
                                      </p:to>
                                    </p:set>
                                    <p:animEffect transition="in" filter="box(in)">
                                      <p:cBhvr>
                                        <p:cTn id="17" dur="500"/>
                                        <p:tgtEl>
                                          <p:spTgt spid="962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6259">
                                            <p:txEl>
                                              <p:pRg st="1" end="1"/>
                                            </p:txEl>
                                          </p:spTgt>
                                        </p:tgtEl>
                                        <p:attrNameLst>
                                          <p:attrName>style.visibility</p:attrName>
                                        </p:attrNameLst>
                                      </p:cBhvr>
                                      <p:to>
                                        <p:strVal val="visible"/>
                                      </p:to>
                                    </p:set>
                                    <p:animEffect transition="in" filter="box(in)">
                                      <p:cBhvr>
                                        <p:cTn id="22" dur="500"/>
                                        <p:tgtEl>
                                          <p:spTgt spid="962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6259">
                                            <p:txEl>
                                              <p:pRg st="2" end="2"/>
                                            </p:txEl>
                                          </p:spTgt>
                                        </p:tgtEl>
                                        <p:attrNameLst>
                                          <p:attrName>style.visibility</p:attrName>
                                        </p:attrNameLst>
                                      </p:cBhvr>
                                      <p:to>
                                        <p:strVal val="visible"/>
                                      </p:to>
                                    </p:set>
                                    <p:animEffect transition="in" filter="box(in)">
                                      <p:cBhvr>
                                        <p:cTn id="27" dur="500"/>
                                        <p:tgtEl>
                                          <p:spTgt spid="962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fr-BE" sz="4600" b="1" dirty="0" smtClean="0">
                <a:solidFill>
                  <a:srgbClr val="008080"/>
                </a:solidFill>
              </a:rPr>
              <a:t>Sites internet et ouvrages intéressants</a:t>
            </a:r>
            <a:endParaRPr lang="fr-FR" sz="4600" b="1" dirty="0" smtClean="0">
              <a:solidFill>
                <a:srgbClr val="008080"/>
              </a:solidFill>
            </a:endParaRPr>
          </a:p>
        </p:txBody>
      </p:sp>
      <p:sp>
        <p:nvSpPr>
          <p:cNvPr id="101379" name="Rectangle 3"/>
          <p:cNvSpPr>
            <a:spLocks noGrp="1" noChangeArrowheads="1"/>
          </p:cNvSpPr>
          <p:nvPr>
            <p:ph type="body" idx="1"/>
          </p:nvPr>
        </p:nvSpPr>
        <p:spPr>
          <a:xfrm>
            <a:off x="808038" y="2486025"/>
            <a:ext cx="9085262" cy="4538663"/>
          </a:xfrm>
        </p:spPr>
        <p:txBody>
          <a:bodyPr/>
          <a:lstStyle/>
          <a:p>
            <a:r>
              <a:rPr lang="fr-BE" sz="2800" dirty="0" smtClean="0"/>
              <a:t>A rechercher</a:t>
            </a:r>
            <a:r>
              <a:rPr lang="fr-BE" sz="2800" dirty="0" smtClean="0">
                <a:hlinkClick r:id="rId3"/>
              </a:rPr>
              <a:t>…</a:t>
            </a:r>
          </a:p>
          <a:p>
            <a:endParaRPr lang="fr-BE" sz="2800" dirty="0" smtClean="0">
              <a:hlinkClick r:id="rId3"/>
            </a:endParaRPr>
          </a:p>
          <a:p>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checkerboard(across)">
                                      <p:cBhvr>
                                        <p:cTn id="7" dur="5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box(in)">
                                      <p:cBhvr>
                                        <p:cTn id="12" dur="500"/>
                                        <p:tgtEl>
                                          <p:spTgt spid="101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2" name="Picture 6"/>
          <p:cNvPicPr>
            <a:picLocks noGrp="1" noChangeAspect="1" noChangeArrowheads="1"/>
          </p:cNvPicPr>
          <p:nvPr>
            <p:ph type="body" idx="1"/>
          </p:nvPr>
        </p:nvPicPr>
        <p:blipFill>
          <a:blip r:embed="rId3"/>
          <a:srcRect l="513" t="1936" r="1026" b="3145"/>
          <a:stretch>
            <a:fillRect/>
          </a:stretch>
        </p:blipFill>
        <p:spPr>
          <a:xfrm>
            <a:off x="1058039" y="66649"/>
            <a:ext cx="7885595" cy="7245206"/>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879475" y="2989263"/>
            <a:ext cx="8783638" cy="1569660"/>
          </a:xfrm>
          <a:prstGeom prst="rect">
            <a:avLst/>
          </a:prstGeom>
          <a:noFill/>
          <a:ln w="9525">
            <a:noFill/>
            <a:miter lim="800000"/>
            <a:headEnd/>
            <a:tailEnd/>
          </a:ln>
          <a:effectLst/>
        </p:spPr>
        <p:txBody>
          <a:bodyPr>
            <a:spAutoFit/>
          </a:bodyPr>
          <a:lstStyle/>
          <a:p>
            <a:pPr eaLnBrk="1" hangingPunct="1">
              <a:spcBef>
                <a:spcPct val="50000"/>
              </a:spcBef>
            </a:pPr>
            <a:r>
              <a:rPr lang="fr-BE" sz="9600" b="1" u="sng" dirty="0" smtClean="0">
                <a:solidFill>
                  <a:srgbClr val="008080"/>
                </a:solidFill>
              </a:rPr>
              <a:t>Merci</a:t>
            </a:r>
            <a:endParaRPr lang="fr-BE" sz="9600" b="1" u="sng"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41988"/>
                                        </p:tgtEl>
                                        <p:attrNameLst>
                                          <p:attrName>style.visibility</p:attrName>
                                        </p:attrNameLst>
                                      </p:cBhvr>
                                      <p:to>
                                        <p:strVal val="visible"/>
                                      </p:to>
                                    </p:set>
                                    <p:animEffect transition="in" filter="fade">
                                      <p:cBhvr>
                                        <p:cTn id="7" dur="2000"/>
                                        <p:tgtEl>
                                          <p:spTgt spid="41988"/>
                                        </p:tgtEl>
                                      </p:cBhvr>
                                    </p:animEffect>
                                    <p:anim calcmode="lin" valueType="num">
                                      <p:cBhvr>
                                        <p:cTn id="8" dur="2000" fill="hold"/>
                                        <p:tgtEl>
                                          <p:spTgt spid="41988"/>
                                        </p:tgtEl>
                                        <p:attrNameLst>
                                          <p:attrName>ppt_w</p:attrName>
                                        </p:attrNameLst>
                                      </p:cBhvr>
                                      <p:tavLst>
                                        <p:tav tm="0" fmla="#ppt_w*sin(2.5*pi*$)">
                                          <p:val>
                                            <p:fltVal val="0"/>
                                          </p:val>
                                        </p:tav>
                                        <p:tav tm="100000">
                                          <p:val>
                                            <p:fltVal val="1"/>
                                          </p:val>
                                        </p:tav>
                                      </p:tavLst>
                                    </p:anim>
                                    <p:anim calcmode="lin" valueType="num">
                                      <p:cBhvr>
                                        <p:cTn id="9" dur="2000" fill="hold"/>
                                        <p:tgtEl>
                                          <p:spTgt spid="419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p:txBody>
          <a:bodyPr/>
          <a:lstStyle/>
          <a:p>
            <a:pPr>
              <a:buFontTx/>
              <a:buNone/>
            </a:pPr>
            <a:endParaRPr lang="fr-BE" sz="2000" smtClean="0"/>
          </a:p>
          <a:p>
            <a:pPr>
              <a:buFontTx/>
              <a:buNone/>
            </a:pPr>
            <a:endParaRPr lang="fr-BE" sz="2400" smtClean="0"/>
          </a:p>
          <a:p>
            <a:pPr>
              <a:buFontTx/>
              <a:buNone/>
            </a:pPr>
            <a:endParaRPr lang="fr-FR" sz="2000" smtClean="0"/>
          </a:p>
        </p:txBody>
      </p:sp>
      <p:sp>
        <p:nvSpPr>
          <p:cNvPr id="68614" name="Rectangle 6"/>
          <p:cNvSpPr>
            <a:spLocks noChangeArrowheads="1"/>
          </p:cNvSpPr>
          <p:nvPr/>
        </p:nvSpPr>
        <p:spPr bwMode="auto">
          <a:xfrm>
            <a:off x="952500" y="1117600"/>
            <a:ext cx="8280400" cy="1800225"/>
          </a:xfrm>
          <a:prstGeom prst="rect">
            <a:avLst/>
          </a:prstGeom>
          <a:noFill/>
          <a:ln w="9525">
            <a:noFill/>
            <a:miter lim="800000"/>
            <a:headEnd/>
            <a:tailEnd/>
          </a:ln>
          <a:effectLst/>
        </p:spPr>
        <p:txBody>
          <a:bodyPr>
            <a:spAutoFit/>
          </a:bodyPr>
          <a:lstStyle/>
          <a:p>
            <a:r>
              <a:rPr lang="fr-BE" sz="3600" b="1">
                <a:solidFill>
                  <a:srgbClr val="0D5D79"/>
                </a:solidFill>
                <a:latin typeface="Verdana" pitchFamily="34" charset="0"/>
              </a:rPr>
              <a:t>« Il n’est de vent favorable qu’à celui qui sait où il va»</a:t>
            </a:r>
          </a:p>
          <a:p>
            <a:endParaRPr lang="fr-BE" sz="2000" b="1" i="1">
              <a:solidFill>
                <a:schemeClr val="bg2"/>
              </a:solidFill>
              <a:latin typeface="Verdana" pitchFamily="34" charset="0"/>
            </a:endParaRPr>
          </a:p>
          <a:p>
            <a:r>
              <a:rPr lang="fr-BE" sz="2000" b="1" i="1">
                <a:solidFill>
                  <a:schemeClr val="bg2"/>
                </a:solidFill>
                <a:latin typeface="Verdana" pitchFamily="34" charset="0"/>
              </a:rPr>
              <a:t>                                          Proverbe Chinois</a:t>
            </a:r>
            <a:endParaRPr lang="fr-FR" sz="2000" b="1" i="1">
              <a:solidFill>
                <a:schemeClr val="bg2"/>
              </a:solidFill>
              <a:latin typeface="Verdana" pitchFamily="34" charset="0"/>
            </a:endParaRPr>
          </a:p>
        </p:txBody>
      </p:sp>
      <p:pic>
        <p:nvPicPr>
          <p:cNvPr id="68616" name="Picture 8" descr="ANd9GcSZNKxQ9Tbrhpze9rNJQyCuPQE5dQj7oR3O7fWaZqj4OMQIMB_g-w"/>
          <p:cNvPicPr>
            <a:picLocks noChangeAspect="1" noChangeArrowheads="1"/>
          </p:cNvPicPr>
          <p:nvPr/>
        </p:nvPicPr>
        <p:blipFill>
          <a:blip r:embed="rId3"/>
          <a:srcRect/>
          <a:stretch>
            <a:fillRect/>
          </a:stretch>
        </p:blipFill>
        <p:spPr bwMode="auto">
          <a:xfrm>
            <a:off x="1455738" y="3852863"/>
            <a:ext cx="2524125" cy="2603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2000" fill="hold"/>
                                        <p:tgtEl>
                                          <p:spTgt spid="686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fr-BE" sz="4400" b="1" smtClean="0">
                <a:solidFill>
                  <a:srgbClr val="008080"/>
                </a:solidFill>
                <a:latin typeface="Verdana" pitchFamily="34" charset="0"/>
              </a:rPr>
              <a:t>Le Bilan-Projet</a:t>
            </a:r>
            <a:endParaRPr lang="fr-FR" sz="4400" b="1" smtClean="0">
              <a:solidFill>
                <a:srgbClr val="008080"/>
              </a:solidFill>
              <a:latin typeface="Verdana" pitchFamily="34" charset="0"/>
            </a:endParaRPr>
          </a:p>
        </p:txBody>
      </p:sp>
      <p:sp>
        <p:nvSpPr>
          <p:cNvPr id="80899" name="Rectangle 3"/>
          <p:cNvSpPr>
            <a:spLocks noGrp="1" noChangeArrowheads="1"/>
          </p:cNvSpPr>
          <p:nvPr>
            <p:ph type="body" idx="1"/>
          </p:nvPr>
        </p:nvSpPr>
        <p:spPr>
          <a:xfrm>
            <a:off x="1384300" y="2197100"/>
            <a:ext cx="9085263" cy="4538663"/>
          </a:xfrm>
        </p:spPr>
        <p:txBody>
          <a:bodyPr/>
          <a:lstStyle/>
          <a:p>
            <a:pPr>
              <a:buFontTx/>
              <a:buNone/>
            </a:pPr>
            <a:endParaRPr lang="fr-BE" sz="2400" b="1" i="1" u="sng" smtClean="0"/>
          </a:p>
          <a:p>
            <a:pPr>
              <a:buFontTx/>
              <a:buNone/>
            </a:pPr>
            <a:r>
              <a:rPr lang="fr-BE" sz="2400" b="1" smtClean="0">
                <a:latin typeface="Verdana" pitchFamily="34" charset="0"/>
              </a:rPr>
              <a:t>Préparation indispensable pour</a:t>
            </a:r>
          </a:p>
          <a:p>
            <a:pPr>
              <a:buFontTx/>
              <a:buNone/>
            </a:pPr>
            <a:endParaRPr lang="fr-BE" sz="1600" b="1" smtClean="0">
              <a:latin typeface="Verdana" pitchFamily="34" charset="0"/>
            </a:endParaRPr>
          </a:p>
          <a:p>
            <a:r>
              <a:rPr lang="fr-BE" sz="2400" smtClean="0">
                <a:latin typeface="Verdana" pitchFamily="34" charset="0"/>
              </a:rPr>
              <a:t>construire des outils efficaces (CV, lettre);</a:t>
            </a:r>
          </a:p>
          <a:p>
            <a:pPr>
              <a:buFontTx/>
              <a:buNone/>
            </a:pPr>
            <a:endParaRPr lang="fr-BE" sz="800" smtClean="0">
              <a:latin typeface="Verdana" pitchFamily="34" charset="0"/>
            </a:endParaRPr>
          </a:p>
          <a:p>
            <a:r>
              <a:rPr lang="fr-BE" sz="2400" smtClean="0">
                <a:latin typeface="Verdana" pitchFamily="34" charset="0"/>
              </a:rPr>
              <a:t>ne pas être déstabilisé en entretien;</a:t>
            </a:r>
          </a:p>
          <a:p>
            <a:pPr>
              <a:buFontTx/>
              <a:buNone/>
            </a:pPr>
            <a:endParaRPr lang="fr-BE" sz="800" smtClean="0">
              <a:latin typeface="Verdana" pitchFamily="34" charset="0"/>
            </a:endParaRPr>
          </a:p>
          <a:p>
            <a:r>
              <a:rPr lang="fr-BE" sz="2400" smtClean="0">
                <a:latin typeface="Verdana" pitchFamily="34" charset="0"/>
              </a:rPr>
              <a:t>élaborer un ou plusieurs projets professionnels;</a:t>
            </a:r>
          </a:p>
          <a:p>
            <a:pPr>
              <a:buFontTx/>
              <a:buNone/>
            </a:pPr>
            <a:endParaRPr lang="fr-BE" sz="800" smtClean="0">
              <a:latin typeface="Verdana" pitchFamily="34" charset="0"/>
            </a:endParaRPr>
          </a:p>
          <a:p>
            <a:r>
              <a:rPr lang="fr-BE" sz="2400" smtClean="0">
                <a:latin typeface="Verdana" pitchFamily="34" charset="0"/>
              </a:rPr>
              <a:t>construire un argumentaire pour se vendre.</a:t>
            </a:r>
          </a:p>
          <a:p>
            <a:pPr>
              <a:buFontTx/>
              <a:buNone/>
            </a:pPr>
            <a:endParaRPr lang="fr-FR" smtClean="0">
              <a:latin typeface="Verdana" pitchFamily="34" charset="0"/>
            </a:endParaRPr>
          </a:p>
        </p:txBody>
      </p:sp>
      <p:pic>
        <p:nvPicPr>
          <p:cNvPr id="80900" name="Picture 4">
            <a:hlinkClick r:id="" action="ppaction://media"/>
          </p:cNvPr>
          <p:cNvPicPr>
            <a:picLocks noRot="1" noChangeAspect="1" noChangeArrowheads="1"/>
          </p:cNvPicPr>
          <p:nvPr>
            <a:wavAudioFile r:embed="rId2" name="~PP716.WAV"/>
          </p:nvPr>
        </p:nvPicPr>
        <p:blipFill>
          <a:blip r:embed="rId5"/>
          <a:srcRect/>
          <a:stretch>
            <a:fillRect/>
          </a:stretch>
        </p:blipFill>
        <p:spPr bwMode="auto">
          <a:xfrm>
            <a:off x="10153650" y="7027863"/>
            <a:ext cx="304800" cy="3048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0900"/>
                                        </p:tgtEl>
                                      </p:cBhvr>
                                    </p:cmd>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0898"/>
                                        </p:tgtEl>
                                        <p:attrNameLst>
                                          <p:attrName>style.visibility</p:attrName>
                                        </p:attrNameLst>
                                      </p:cBhvr>
                                      <p:to>
                                        <p:strVal val="visible"/>
                                      </p:to>
                                    </p:set>
                                    <p:animEffect transition="in" filter="checkerboard(across)">
                                      <p:cBhvr>
                                        <p:cTn id="11" dur="500"/>
                                        <p:tgtEl>
                                          <p:spTgt spid="8089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0899">
                                            <p:txEl>
                                              <p:pRg st="1" end="1"/>
                                            </p:txEl>
                                          </p:spTgt>
                                        </p:tgtEl>
                                        <p:attrNameLst>
                                          <p:attrName>style.visibility</p:attrName>
                                        </p:attrNameLst>
                                      </p:cBhvr>
                                      <p:to>
                                        <p:strVal val="visible"/>
                                      </p:to>
                                    </p:set>
                                    <p:animEffect transition="in" filter="box(in)">
                                      <p:cBhvr>
                                        <p:cTn id="16" dur="500"/>
                                        <p:tgtEl>
                                          <p:spTgt spid="8089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0899">
                                            <p:txEl>
                                              <p:pRg st="3" end="3"/>
                                            </p:txEl>
                                          </p:spTgt>
                                        </p:tgtEl>
                                        <p:attrNameLst>
                                          <p:attrName>style.visibility</p:attrName>
                                        </p:attrNameLst>
                                      </p:cBhvr>
                                      <p:to>
                                        <p:strVal val="visible"/>
                                      </p:to>
                                    </p:set>
                                    <p:animEffect transition="in" filter="box(in)">
                                      <p:cBhvr>
                                        <p:cTn id="21" dur="500"/>
                                        <p:tgtEl>
                                          <p:spTgt spid="8089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80899">
                                            <p:txEl>
                                              <p:pRg st="5" end="5"/>
                                            </p:txEl>
                                          </p:spTgt>
                                        </p:tgtEl>
                                        <p:attrNameLst>
                                          <p:attrName>style.visibility</p:attrName>
                                        </p:attrNameLst>
                                      </p:cBhvr>
                                      <p:to>
                                        <p:strVal val="visible"/>
                                      </p:to>
                                    </p:set>
                                    <p:animEffect transition="in" filter="box(in)">
                                      <p:cBhvr>
                                        <p:cTn id="26" dur="500"/>
                                        <p:tgtEl>
                                          <p:spTgt spid="808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0899">
                                            <p:txEl>
                                              <p:pRg st="7" end="7"/>
                                            </p:txEl>
                                          </p:spTgt>
                                        </p:tgtEl>
                                        <p:attrNameLst>
                                          <p:attrName>style.visibility</p:attrName>
                                        </p:attrNameLst>
                                      </p:cBhvr>
                                      <p:to>
                                        <p:strVal val="visible"/>
                                      </p:to>
                                    </p:set>
                                    <p:animEffect transition="in" filter="box(in)">
                                      <p:cBhvr>
                                        <p:cTn id="31" dur="500"/>
                                        <p:tgtEl>
                                          <p:spTgt spid="8089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80899">
                                            <p:txEl>
                                              <p:pRg st="9" end="9"/>
                                            </p:txEl>
                                          </p:spTgt>
                                        </p:tgtEl>
                                        <p:attrNameLst>
                                          <p:attrName>style.visibility</p:attrName>
                                        </p:attrNameLst>
                                      </p:cBhvr>
                                      <p:to>
                                        <p:strVal val="visible"/>
                                      </p:to>
                                    </p:set>
                                    <p:animEffect transition="in" filter="box(in)">
                                      <p:cBhvr>
                                        <p:cTn id="36" dur="500"/>
                                        <p:tgtEl>
                                          <p:spTgt spid="808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37" fill="hold" display="0">
                  <p:stCondLst>
                    <p:cond delay="indefinite"/>
                  </p:stCondLst>
                  <p:endCondLst>
                    <p:cond evt="onPrev" delay="0">
                      <p:tgtEl>
                        <p:sldTgt/>
                      </p:tgtEl>
                    </p:cond>
                    <p:cond evt="onStopAudio" delay="0">
                      <p:tgtEl>
                        <p:sldTgt/>
                      </p:tgtEl>
                    </p:cond>
                  </p:endCondLst>
                </p:cTn>
                <p:tgtEl>
                  <p:spTgt spid="80900"/>
                </p:tgtEl>
              </p:cMediaNode>
            </p:audio>
          </p:childTnLst>
        </p:cTn>
      </p:par>
    </p:tnLst>
    <p:bldLst>
      <p:bldP spid="80898" grpId="0"/>
      <p:bldP spid="808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1" y="209525"/>
            <a:ext cx="3272617" cy="5684841"/>
          </a:xfrm>
        </p:spPr>
        <p:txBody>
          <a:bodyPr/>
          <a:lstStyle/>
          <a:p>
            <a:pPr>
              <a:buFontTx/>
              <a:buNone/>
            </a:pPr>
            <a:r>
              <a:rPr lang="fr-BE" sz="2800" dirty="0" smtClean="0">
                <a:solidFill>
                  <a:srgbClr val="008080"/>
                </a:solidFill>
                <a:latin typeface="Verdana" pitchFamily="34" charset="0"/>
              </a:rPr>
              <a:t>= </a:t>
            </a:r>
            <a:r>
              <a:rPr lang="fr-BE" sz="2800" b="1" dirty="0" smtClean="0">
                <a:solidFill>
                  <a:srgbClr val="008080"/>
                </a:solidFill>
                <a:latin typeface="Verdana" pitchFamily="34" charset="0"/>
              </a:rPr>
              <a:t>Auto-évaluation sur ses -&gt;</a:t>
            </a:r>
          </a:p>
          <a:p>
            <a:pPr>
              <a:buFontTx/>
              <a:buNone/>
            </a:pPr>
            <a:endParaRPr lang="fr-BE" sz="2800" b="1" dirty="0" smtClean="0">
              <a:solidFill>
                <a:srgbClr val="008080"/>
              </a:solidFill>
              <a:latin typeface="Verdana" pitchFamily="34" charset="0"/>
            </a:endParaRPr>
          </a:p>
          <a:p>
            <a:pPr>
              <a:buFontTx/>
              <a:buNone/>
            </a:pPr>
            <a:endParaRPr lang="fr-BE" sz="2800" b="1" u="sng" dirty="0" smtClean="0">
              <a:solidFill>
                <a:srgbClr val="008080"/>
              </a:solidFill>
              <a:latin typeface="Verdana" pitchFamily="34" charset="0"/>
            </a:endParaRPr>
          </a:p>
          <a:p>
            <a:pPr>
              <a:buFontTx/>
              <a:buNone/>
            </a:pPr>
            <a:r>
              <a:rPr lang="fr-BE" sz="2800" dirty="0" smtClean="0">
                <a:latin typeface="Verdana" pitchFamily="34" charset="0"/>
              </a:rPr>
              <a:t>* SAVOIRS			</a:t>
            </a:r>
          </a:p>
          <a:p>
            <a:pPr>
              <a:buFontTx/>
              <a:buNone/>
            </a:pPr>
            <a:r>
              <a:rPr lang="fr-BE" sz="2800" dirty="0" smtClean="0">
                <a:latin typeface="Verdana" pitchFamily="34" charset="0"/>
              </a:rPr>
              <a:t>* SAVOIR-ETRE</a:t>
            </a:r>
          </a:p>
          <a:p>
            <a:pPr>
              <a:buFontTx/>
              <a:buNone/>
            </a:pPr>
            <a:endParaRPr lang="fr-BE" sz="2800" dirty="0" smtClean="0">
              <a:latin typeface="Verdana" pitchFamily="34" charset="0"/>
            </a:endParaRPr>
          </a:p>
          <a:p>
            <a:pPr>
              <a:buFontTx/>
              <a:buNone/>
            </a:pPr>
            <a:r>
              <a:rPr lang="fr-BE" sz="2800" dirty="0" smtClean="0">
                <a:latin typeface="Verdana" pitchFamily="34" charset="0"/>
              </a:rPr>
              <a:t>* SAVOIR-FAIRE</a:t>
            </a:r>
            <a:endParaRPr lang="fr-FR" sz="2800" dirty="0" smtClean="0">
              <a:latin typeface="Verdana" pitchFamily="34" charset="0"/>
            </a:endParaRPr>
          </a:p>
        </p:txBody>
      </p:sp>
      <p:pic>
        <p:nvPicPr>
          <p:cNvPr id="69638" name="Picture 6" descr="le-savoir-%C3%AAtre-professionnel-dapr%C3%A8s-H"/>
          <p:cNvPicPr>
            <a:picLocks noChangeAspect="1" noChangeArrowheads="1"/>
          </p:cNvPicPr>
          <p:nvPr/>
        </p:nvPicPr>
        <p:blipFill>
          <a:blip r:embed="rId3"/>
          <a:srcRect l="9233" t="9332" r="7387" b="9999"/>
          <a:stretch>
            <a:fillRect/>
          </a:stretch>
        </p:blipFill>
        <p:spPr bwMode="auto">
          <a:xfrm>
            <a:off x="3058303" y="209525"/>
            <a:ext cx="7572428" cy="6786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checkerboard(across)">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9635">
                                            <p:txEl>
                                              <p:pRg st="3" end="3"/>
                                            </p:txEl>
                                          </p:spTgt>
                                        </p:tgtEl>
                                        <p:attrNameLst>
                                          <p:attrName>style.visibility</p:attrName>
                                        </p:attrNameLst>
                                      </p:cBhvr>
                                      <p:to>
                                        <p:strVal val="visible"/>
                                      </p:to>
                                    </p:set>
                                    <p:animEffect transition="in" filter="box(in)">
                                      <p:cBhvr>
                                        <p:cTn id="12" dur="500"/>
                                        <p:tgtEl>
                                          <p:spTgt spid="696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9635">
                                            <p:txEl>
                                              <p:pRg st="4" end="4"/>
                                            </p:txEl>
                                          </p:spTgt>
                                        </p:tgtEl>
                                        <p:attrNameLst>
                                          <p:attrName>style.visibility</p:attrName>
                                        </p:attrNameLst>
                                      </p:cBhvr>
                                      <p:to>
                                        <p:strVal val="visible"/>
                                      </p:to>
                                    </p:set>
                                    <p:animEffect transition="in" filter="box(in)">
                                      <p:cBhvr>
                                        <p:cTn id="17" dur="500"/>
                                        <p:tgtEl>
                                          <p:spTgt spid="696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9638"/>
                                        </p:tgtEl>
                                      </p:cBhvr>
                                    </p:animEffect>
                                    <p:animScale>
                                      <p:cBhvr>
                                        <p:cTn id="22" dur="250" autoRev="1" fill="hold"/>
                                        <p:tgtEl>
                                          <p:spTgt spid="6963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9635">
                                            <p:txEl>
                                              <p:pRg st="6" end="6"/>
                                            </p:txEl>
                                          </p:spTgt>
                                        </p:tgtEl>
                                        <p:attrNameLst>
                                          <p:attrName>style.visibility</p:attrName>
                                        </p:attrNameLst>
                                      </p:cBhvr>
                                      <p:to>
                                        <p:strVal val="visible"/>
                                      </p:to>
                                    </p:set>
                                    <p:animEffect transition="in" filter="box(in)">
                                      <p:cBhvr>
                                        <p:cTn id="27"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47900" y="1189038"/>
            <a:ext cx="9301163" cy="1260475"/>
          </a:xfrm>
        </p:spPr>
        <p:txBody>
          <a:bodyPr/>
          <a:lstStyle/>
          <a:p>
            <a:r>
              <a:rPr lang="fr-BE" sz="2800" b="1" smtClean="0">
                <a:solidFill>
                  <a:srgbClr val="008080"/>
                </a:solidFill>
                <a:latin typeface="Verdana" pitchFamily="34" charset="0"/>
              </a:rPr>
              <a:t>La recherche d’emploi</a:t>
            </a:r>
            <a:endParaRPr lang="fr-FR" sz="2800" b="1" smtClean="0">
              <a:solidFill>
                <a:srgbClr val="008080"/>
              </a:solidFill>
              <a:latin typeface="Verdana" pitchFamily="34" charset="0"/>
            </a:endParaRPr>
          </a:p>
        </p:txBody>
      </p:sp>
      <p:sp>
        <p:nvSpPr>
          <p:cNvPr id="32771" name="Rectangle 3"/>
          <p:cNvSpPr>
            <a:spLocks noGrp="1" noChangeArrowheads="1"/>
          </p:cNvSpPr>
          <p:nvPr>
            <p:ph type="body" idx="1"/>
          </p:nvPr>
        </p:nvSpPr>
        <p:spPr>
          <a:xfrm>
            <a:off x="1239838" y="2773363"/>
            <a:ext cx="9085262" cy="4538662"/>
          </a:xfrm>
        </p:spPr>
        <p:txBody>
          <a:bodyPr/>
          <a:lstStyle/>
          <a:p>
            <a:pPr lvl="1"/>
            <a:endParaRPr lang="fr-BE" b="1" smtClean="0"/>
          </a:p>
          <a:p>
            <a:pPr lvl="1"/>
            <a:r>
              <a:rPr lang="fr-BE" sz="2400" b="1" smtClean="0">
                <a:latin typeface="Verdana" pitchFamily="34" charset="0"/>
              </a:rPr>
              <a:t>	Le Curriculum vitae (CV)</a:t>
            </a:r>
          </a:p>
          <a:p>
            <a:pPr lvl="1">
              <a:buFontTx/>
              <a:buNone/>
            </a:pPr>
            <a:endParaRPr lang="fr-BE" sz="2000" b="1" smtClean="0">
              <a:latin typeface="Verdana" pitchFamily="34" charset="0"/>
            </a:endParaRPr>
          </a:p>
          <a:p>
            <a:pPr lvl="1"/>
            <a:r>
              <a:rPr lang="fr-BE" sz="2400" smtClean="0">
                <a:latin typeface="Verdana" pitchFamily="34" charset="0"/>
              </a:rPr>
              <a:t> </a:t>
            </a:r>
            <a:r>
              <a:rPr lang="fr-BE" sz="2400" b="1" smtClean="0">
                <a:latin typeface="Verdana" pitchFamily="34" charset="0"/>
              </a:rPr>
              <a:t>	La lettre de motivation</a:t>
            </a:r>
            <a:r>
              <a:rPr lang="fr-BE" sz="2400" smtClean="0">
                <a:latin typeface="Verdana" pitchFamily="34" charset="0"/>
              </a:rPr>
              <a:t> </a:t>
            </a:r>
          </a:p>
          <a:p>
            <a:pPr>
              <a:buFontTx/>
              <a:buNone/>
            </a:pPr>
            <a:r>
              <a:rPr lang="fr-BE" sz="2400" smtClean="0">
                <a:latin typeface="Verdana" pitchFamily="34" charset="0"/>
              </a:rPr>
              <a:t>          (en réponse à une offre/candidature spontanée)</a:t>
            </a:r>
          </a:p>
          <a:p>
            <a:pPr>
              <a:buFontTx/>
              <a:buNone/>
            </a:pPr>
            <a:endParaRPr lang="fr-BE" sz="1200" smtClean="0">
              <a:latin typeface="Verdana" pitchFamily="34" charset="0"/>
            </a:endParaRPr>
          </a:p>
          <a:p>
            <a:pPr>
              <a:buFontTx/>
              <a:buNone/>
            </a:pPr>
            <a:r>
              <a:rPr lang="fr-BE" sz="2400" smtClean="0">
                <a:latin typeface="Verdana" pitchFamily="34" charset="0"/>
              </a:rPr>
              <a:t>	 </a:t>
            </a:r>
            <a:r>
              <a:rPr lang="fr-BE" sz="2800" smtClean="0">
                <a:latin typeface="Verdana" pitchFamily="34" charset="0"/>
              </a:rPr>
              <a:t>-   </a:t>
            </a:r>
            <a:r>
              <a:rPr lang="fr-BE" sz="2400" b="1" smtClean="0">
                <a:latin typeface="Verdana" pitchFamily="34" charset="0"/>
              </a:rPr>
              <a:t>Le marché de l’emploi</a:t>
            </a:r>
            <a:r>
              <a:rPr lang="fr-BE" sz="2800" smtClean="0">
                <a:latin typeface="Verdana" pitchFamily="34" charset="0"/>
              </a:rPr>
              <a:t> </a:t>
            </a:r>
            <a:endParaRPr lang="fr-BE" sz="2400" smtClean="0">
              <a:latin typeface="Verdana" pitchFamily="34" charset="0"/>
            </a:endParaRPr>
          </a:p>
          <a:p>
            <a:endParaRPr lang="fr-BE" sz="800" smtClean="0">
              <a:latin typeface="Verdana" pitchFamily="34" charset="0"/>
            </a:endParaRPr>
          </a:p>
          <a:p>
            <a:pPr lvl="1"/>
            <a:r>
              <a:rPr lang="fr-BE" sz="2400" b="1" smtClean="0">
                <a:latin typeface="Verdana" pitchFamily="34" charset="0"/>
              </a:rPr>
              <a:t>	L’entretien d’embauche</a:t>
            </a:r>
            <a:r>
              <a:rPr lang="fr-BE" b="1" smtClean="0">
                <a:latin typeface="Verdana" pitchFamily="34" charset="0"/>
              </a:rPr>
              <a:t> </a:t>
            </a:r>
          </a:p>
          <a:p>
            <a:pPr lvl="1">
              <a:buFontTx/>
              <a:buNone/>
            </a:pPr>
            <a:endParaRPr lang="fr-FR" smtClean="0">
              <a:latin typeface="Verdana" pitchFamily="34" charset="0"/>
            </a:endParaRPr>
          </a:p>
          <a:p>
            <a:endParaRPr lang="fr-FR" smtClean="0">
              <a:latin typeface="Verdana" pitchFamily="34" charset="0"/>
            </a:endParaRPr>
          </a:p>
        </p:txBody>
      </p:sp>
      <p:pic>
        <p:nvPicPr>
          <p:cNvPr id="32773" name="Picture 5" descr="emploi-recherche1"/>
          <p:cNvPicPr>
            <a:picLocks noChangeAspect="1" noChangeArrowheads="1"/>
          </p:cNvPicPr>
          <p:nvPr/>
        </p:nvPicPr>
        <p:blipFill>
          <a:blip r:embed="rId3"/>
          <a:srcRect/>
          <a:stretch>
            <a:fillRect/>
          </a:stretch>
        </p:blipFill>
        <p:spPr bwMode="auto">
          <a:xfrm>
            <a:off x="160338" y="180975"/>
            <a:ext cx="3279775"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heckerboard(across)">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ox(in)">
                                      <p:cBhvr>
                                        <p:cTn id="12" dur="500"/>
                                        <p:tgtEl>
                                          <p:spTgt spid="32771">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Effect transition="in" filter="box(in)">
                                      <p:cBhvr>
                                        <p:cTn id="15" dur="500"/>
                                        <p:tgtEl>
                                          <p:spTgt spid="3277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2771">
                                            <p:txEl>
                                              <p:pRg st="4" end="4"/>
                                            </p:txEl>
                                          </p:spTgt>
                                        </p:tgtEl>
                                        <p:attrNameLst>
                                          <p:attrName>style.visibility</p:attrName>
                                        </p:attrNameLst>
                                      </p:cBhvr>
                                      <p:to>
                                        <p:strVal val="visible"/>
                                      </p:to>
                                    </p:set>
                                    <p:animEffect transition="in" filter="box(in)">
                                      <p:cBhvr>
                                        <p:cTn id="20" dur="500"/>
                                        <p:tgtEl>
                                          <p:spTgt spid="3277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animEffect transition="in" filter="box(in)">
                                      <p:cBhvr>
                                        <p:cTn id="25" dur="500"/>
                                        <p:tgtEl>
                                          <p:spTgt spid="32771">
                                            <p:txEl>
                                              <p:pRg st="6" end="6"/>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2771">
                                            <p:txEl>
                                              <p:pRg st="8" end="8"/>
                                            </p:txEl>
                                          </p:spTgt>
                                        </p:tgtEl>
                                        <p:attrNameLst>
                                          <p:attrName>style.visibility</p:attrName>
                                        </p:attrNameLst>
                                      </p:cBhvr>
                                      <p:to>
                                        <p:strVal val="visible"/>
                                      </p:to>
                                    </p:set>
                                    <p:animEffect transition="in" filter="box(in)">
                                      <p:cBhvr>
                                        <p:cTn id="28" dur="500"/>
                                        <p:tgtEl>
                                          <p:spTgt spid="327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fr-BE" sz="3200" b="1" smtClean="0">
                <a:solidFill>
                  <a:srgbClr val="008080"/>
                </a:solidFill>
                <a:latin typeface="Verdana" pitchFamily="34" charset="0"/>
              </a:rPr>
              <a:t>Le Curriculum Vitae</a:t>
            </a:r>
            <a:endParaRPr lang="fr-FR" sz="3200" b="1" smtClean="0">
              <a:solidFill>
                <a:srgbClr val="008080"/>
              </a:solidFill>
              <a:latin typeface="Verdana" pitchFamily="34" charset="0"/>
            </a:endParaRPr>
          </a:p>
        </p:txBody>
      </p:sp>
      <p:sp>
        <p:nvSpPr>
          <p:cNvPr id="81923" name="Rectangle 3"/>
          <p:cNvSpPr>
            <a:spLocks noGrp="1" noChangeArrowheads="1"/>
          </p:cNvSpPr>
          <p:nvPr>
            <p:ph type="body" idx="1"/>
          </p:nvPr>
        </p:nvSpPr>
        <p:spPr>
          <a:xfrm>
            <a:off x="1455738" y="3060700"/>
            <a:ext cx="9085262" cy="4322763"/>
          </a:xfrm>
        </p:spPr>
        <p:txBody>
          <a:bodyPr/>
          <a:lstStyle/>
          <a:p>
            <a:r>
              <a:rPr lang="fr-BE" sz="2800" smtClean="0">
                <a:latin typeface="Verdana" pitchFamily="34" charset="0"/>
              </a:rPr>
              <a:t>Pas de modèle-type de CV</a:t>
            </a:r>
          </a:p>
          <a:p>
            <a:endParaRPr lang="fr-BE" sz="2800" smtClean="0">
              <a:latin typeface="Verdana" pitchFamily="34" charset="0"/>
            </a:endParaRPr>
          </a:p>
          <a:p>
            <a:r>
              <a:rPr lang="fr-BE" sz="2600" smtClean="0">
                <a:latin typeface="Verdana" pitchFamily="34" charset="0"/>
              </a:rPr>
              <a:t>Résume le parcours professionnel et personnel</a:t>
            </a:r>
          </a:p>
          <a:p>
            <a:endParaRPr lang="fr-BE" sz="2800" smtClean="0">
              <a:latin typeface="Verdana" pitchFamily="34" charset="0"/>
            </a:endParaRPr>
          </a:p>
          <a:p>
            <a:r>
              <a:rPr lang="fr-BE" sz="2800" smtClean="0">
                <a:latin typeface="Verdana" pitchFamily="34" charset="0"/>
              </a:rPr>
              <a:t>Valorise les acquis et le potentiel</a:t>
            </a:r>
          </a:p>
          <a:p>
            <a:pPr>
              <a:buFontTx/>
              <a:buNone/>
            </a:pPr>
            <a:endParaRPr lang="fr-BE" sz="2800" smtClean="0">
              <a:latin typeface="Verdana" pitchFamily="34" charset="0"/>
            </a:endParaRPr>
          </a:p>
          <a:p>
            <a:pPr>
              <a:buFontTx/>
              <a:buNone/>
            </a:pPr>
            <a:endParaRPr lang="fr-FR" sz="2800" smtClean="0">
              <a:latin typeface="Verdana" pitchFamily="34" charset="0"/>
            </a:endParaRPr>
          </a:p>
        </p:txBody>
      </p:sp>
      <p:sp>
        <p:nvSpPr>
          <p:cNvPr id="81924" name="Rectangle 4"/>
          <p:cNvSpPr>
            <a:spLocks noChangeArrowheads="1"/>
          </p:cNvSpPr>
          <p:nvPr/>
        </p:nvSpPr>
        <p:spPr bwMode="auto">
          <a:xfrm>
            <a:off x="879475" y="4727575"/>
            <a:ext cx="8396288" cy="457200"/>
          </a:xfrm>
          <a:prstGeom prst="rect">
            <a:avLst/>
          </a:prstGeom>
          <a:noFill/>
          <a:ln w="9525">
            <a:noFill/>
            <a:miter lim="800000"/>
            <a:headEnd/>
            <a:tailEnd/>
          </a:ln>
          <a:effectLst/>
        </p:spPr>
        <p:txBody>
          <a:bodyPr lIns="228528" anchor="ctr">
            <a:spAutoFit/>
          </a:bodyPr>
          <a:lstStyle/>
          <a:p>
            <a:pPr algn="l"/>
            <a:endParaRPr lang="fr-FR" i="1"/>
          </a:p>
        </p:txBody>
      </p:sp>
      <p:pic>
        <p:nvPicPr>
          <p:cNvPr id="81926" name="Picture 6" descr="personnes+7042"/>
          <p:cNvPicPr>
            <a:picLocks noChangeAspect="1" noChangeArrowheads="1"/>
          </p:cNvPicPr>
          <p:nvPr/>
        </p:nvPicPr>
        <p:blipFill>
          <a:blip r:embed="rId3"/>
          <a:srcRect/>
          <a:stretch>
            <a:fillRect/>
          </a:stretch>
        </p:blipFill>
        <p:spPr bwMode="auto">
          <a:xfrm>
            <a:off x="231775" y="180975"/>
            <a:ext cx="2333625" cy="26638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diamond(in)">
                                      <p:cBhvr>
                                        <p:cTn id="7" dur="2000"/>
                                        <p:tgtEl>
                                          <p:spTgt spid="819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22"/>
                                        </p:tgtEl>
                                        <p:attrNameLst>
                                          <p:attrName>style.visibility</p:attrName>
                                        </p:attrNameLst>
                                      </p:cBhvr>
                                      <p:to>
                                        <p:strVal val="visible"/>
                                      </p:to>
                                    </p:set>
                                    <p:animEffect transition="in" filter="checkerboard(across)">
                                      <p:cBhvr>
                                        <p:cTn id="12" dur="500"/>
                                        <p:tgtEl>
                                          <p:spTgt spid="8192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23">
                                            <p:txEl>
                                              <p:pRg st="0" end="0"/>
                                            </p:txEl>
                                          </p:spTgt>
                                        </p:tgtEl>
                                        <p:attrNameLst>
                                          <p:attrName>style.visibility</p:attrName>
                                        </p:attrNameLst>
                                      </p:cBhvr>
                                      <p:to>
                                        <p:strVal val="visible"/>
                                      </p:to>
                                    </p:set>
                                    <p:animEffect transition="in" filter="box(in)">
                                      <p:cBhvr>
                                        <p:cTn id="17" dur="500"/>
                                        <p:tgtEl>
                                          <p:spTgt spid="819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23">
                                            <p:txEl>
                                              <p:pRg st="2" end="2"/>
                                            </p:txEl>
                                          </p:spTgt>
                                        </p:tgtEl>
                                        <p:attrNameLst>
                                          <p:attrName>style.visibility</p:attrName>
                                        </p:attrNameLst>
                                      </p:cBhvr>
                                      <p:to>
                                        <p:strVal val="visible"/>
                                      </p:to>
                                    </p:set>
                                    <p:animEffect transition="in" filter="box(in)">
                                      <p:cBhvr>
                                        <p:cTn id="22" dur="500"/>
                                        <p:tgtEl>
                                          <p:spTgt spid="819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23">
                                            <p:txEl>
                                              <p:pRg st="4" end="4"/>
                                            </p:txEl>
                                          </p:spTgt>
                                        </p:tgtEl>
                                        <p:attrNameLst>
                                          <p:attrName>style.visibility</p:attrName>
                                        </p:attrNameLst>
                                      </p:cBhvr>
                                      <p:to>
                                        <p:strVal val="visible"/>
                                      </p:to>
                                    </p:set>
                                    <p:animEffect transition="in" filter="box(in)">
                                      <p:cBhvr>
                                        <p:cTn id="27" dur="5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fr-FR" sz="3600" b="1" smtClean="0">
                <a:solidFill>
                  <a:srgbClr val="009999"/>
                </a:solidFill>
                <a:latin typeface="Verdana" pitchFamily="34" charset="0"/>
              </a:rPr>
              <a:t>Les éléments constituant un CV : </a:t>
            </a:r>
            <a:endParaRPr lang="fr-FR" smtClean="0">
              <a:latin typeface="Verdana" pitchFamily="34" charset="0"/>
            </a:endParaRPr>
          </a:p>
        </p:txBody>
      </p:sp>
      <p:sp>
        <p:nvSpPr>
          <p:cNvPr id="82947" name="Rectangle 3"/>
          <p:cNvSpPr>
            <a:spLocks noGrp="1" noChangeArrowheads="1"/>
          </p:cNvSpPr>
          <p:nvPr>
            <p:ph type="body" idx="1"/>
          </p:nvPr>
        </p:nvSpPr>
        <p:spPr>
          <a:xfrm>
            <a:off x="801688" y="2195513"/>
            <a:ext cx="9085262" cy="4538662"/>
          </a:xfrm>
        </p:spPr>
        <p:txBody>
          <a:bodyPr/>
          <a:lstStyle/>
          <a:p>
            <a:pPr>
              <a:lnSpc>
                <a:spcPct val="90000"/>
              </a:lnSpc>
              <a:buFont typeface="Symbol" pitchFamily="18" charset="2"/>
              <a:buChar char=""/>
            </a:pPr>
            <a:r>
              <a:rPr lang="fr-FR" sz="2000" b="1" smtClean="0">
                <a:latin typeface="Verdana" pitchFamily="34" charset="0"/>
              </a:rPr>
              <a:t>Les informations personnelles </a:t>
            </a:r>
          </a:p>
          <a:p>
            <a:pPr>
              <a:lnSpc>
                <a:spcPct val="90000"/>
              </a:lnSpc>
              <a:buFont typeface="Symbol" pitchFamily="18" charset="2"/>
              <a:buNone/>
            </a:pPr>
            <a:endParaRPr lang="fr-FR" sz="2000" b="1" smtClean="0">
              <a:latin typeface="Verdana" pitchFamily="34" charset="0"/>
            </a:endParaRPr>
          </a:p>
          <a:p>
            <a:pPr>
              <a:lnSpc>
                <a:spcPct val="90000"/>
              </a:lnSpc>
              <a:buFont typeface="Symbol" pitchFamily="18" charset="2"/>
              <a:buChar char=""/>
            </a:pPr>
            <a:r>
              <a:rPr lang="fr-FR" sz="2000" b="1" smtClean="0">
                <a:latin typeface="Verdana" pitchFamily="34" charset="0"/>
              </a:rPr>
              <a:t>L’intitulé de la fonction, le métier visés</a:t>
            </a:r>
          </a:p>
          <a:p>
            <a:pPr>
              <a:lnSpc>
                <a:spcPct val="90000"/>
              </a:lnSpc>
              <a:buFont typeface="Symbol" pitchFamily="18" charset="2"/>
              <a:buNone/>
            </a:pPr>
            <a:endParaRPr lang="fr-FR" sz="2000" b="1" smtClean="0">
              <a:latin typeface="Verdana" pitchFamily="34" charset="0"/>
            </a:endParaRPr>
          </a:p>
          <a:p>
            <a:pPr>
              <a:lnSpc>
                <a:spcPct val="90000"/>
              </a:lnSpc>
              <a:buFont typeface="Symbol" pitchFamily="18" charset="2"/>
              <a:buChar char=""/>
            </a:pPr>
            <a:r>
              <a:rPr lang="fr-FR" sz="2000" b="1" smtClean="0">
                <a:latin typeface="Verdana" pitchFamily="34" charset="0"/>
              </a:rPr>
              <a:t>Les compétences </a:t>
            </a:r>
          </a:p>
          <a:p>
            <a:pPr>
              <a:lnSpc>
                <a:spcPct val="90000"/>
              </a:lnSpc>
              <a:buFont typeface="Symbol" pitchFamily="18" charset="2"/>
              <a:buNone/>
            </a:pPr>
            <a:endParaRPr lang="fr-FR" sz="2000" b="1" smtClean="0">
              <a:latin typeface="Verdana" pitchFamily="34" charset="0"/>
            </a:endParaRPr>
          </a:p>
          <a:p>
            <a:pPr>
              <a:lnSpc>
                <a:spcPct val="90000"/>
              </a:lnSpc>
              <a:buFont typeface="Symbol" pitchFamily="18" charset="2"/>
              <a:buChar char=""/>
            </a:pPr>
            <a:r>
              <a:rPr lang="fr-FR" sz="2000" b="1" smtClean="0">
                <a:latin typeface="Verdana" pitchFamily="34" charset="0"/>
              </a:rPr>
              <a:t>L’expérience professionnelle</a:t>
            </a:r>
          </a:p>
          <a:p>
            <a:pPr>
              <a:lnSpc>
                <a:spcPct val="90000"/>
              </a:lnSpc>
              <a:buFont typeface="Symbol" pitchFamily="18" charset="2"/>
              <a:buNone/>
            </a:pPr>
            <a:endParaRPr lang="fr-FR" sz="2000" b="1" smtClean="0">
              <a:latin typeface="Verdana" pitchFamily="34" charset="0"/>
            </a:endParaRPr>
          </a:p>
          <a:p>
            <a:pPr>
              <a:lnSpc>
                <a:spcPct val="90000"/>
              </a:lnSpc>
              <a:buFont typeface="Symbol" pitchFamily="18" charset="2"/>
              <a:buChar char=""/>
            </a:pPr>
            <a:r>
              <a:rPr lang="fr-FR" sz="2000" b="1" smtClean="0">
                <a:latin typeface="Verdana" pitchFamily="34" charset="0"/>
              </a:rPr>
              <a:t>Les études et formations </a:t>
            </a:r>
          </a:p>
          <a:p>
            <a:pPr>
              <a:lnSpc>
                <a:spcPct val="90000"/>
              </a:lnSpc>
              <a:buFont typeface="Symbol" pitchFamily="18" charset="2"/>
              <a:buNone/>
            </a:pPr>
            <a:endParaRPr lang="fr-FR" sz="2000" b="1" smtClean="0">
              <a:latin typeface="Verdana" pitchFamily="34" charset="0"/>
            </a:endParaRPr>
          </a:p>
          <a:p>
            <a:pPr>
              <a:lnSpc>
                <a:spcPct val="90000"/>
              </a:lnSpc>
              <a:buFont typeface="Symbol" pitchFamily="18" charset="2"/>
              <a:buChar char=""/>
            </a:pPr>
            <a:r>
              <a:rPr lang="fr-FR" sz="2000" b="1" smtClean="0">
                <a:latin typeface="Verdana" pitchFamily="34" charset="0"/>
              </a:rPr>
              <a:t>Les connaissances spécifiques </a:t>
            </a:r>
          </a:p>
          <a:p>
            <a:pPr>
              <a:lnSpc>
                <a:spcPct val="90000"/>
              </a:lnSpc>
              <a:buFont typeface="Symbol" pitchFamily="18" charset="2"/>
              <a:buNone/>
            </a:pPr>
            <a:endParaRPr lang="fr-FR" sz="2000" smtClean="0">
              <a:latin typeface="Verdana" pitchFamily="34" charset="0"/>
            </a:endParaRPr>
          </a:p>
          <a:p>
            <a:pPr>
              <a:lnSpc>
                <a:spcPct val="90000"/>
              </a:lnSpc>
              <a:buFont typeface="Symbol" pitchFamily="18" charset="2"/>
              <a:buChar char=""/>
            </a:pPr>
            <a:r>
              <a:rPr lang="fr-FR" sz="2000" b="1" smtClean="0">
                <a:latin typeface="Verdana" pitchFamily="34" charset="0"/>
              </a:rPr>
              <a:t>Les loisirs (facultatif)</a:t>
            </a:r>
            <a:endParaRPr lang="fr-FR" sz="2000" smtClean="0">
              <a:latin typeface="Verdana" pitchFamily="34" charset="0"/>
            </a:endParaRPr>
          </a:p>
          <a:p>
            <a:pPr>
              <a:lnSpc>
                <a:spcPct val="90000"/>
              </a:lnSpc>
              <a:buFont typeface="Symbol" pitchFamily="18" charset="2"/>
              <a:buChar char=""/>
            </a:pPr>
            <a:endParaRPr lang="fr-FR" sz="2000" smtClean="0">
              <a:latin typeface="Verdana" pitchFamily="34" charset="0"/>
            </a:endParaRPr>
          </a:p>
          <a:p>
            <a:pPr>
              <a:lnSpc>
                <a:spcPct val="90000"/>
              </a:lnSpc>
              <a:buFont typeface="Symbol" pitchFamily="18" charset="2"/>
              <a:buChar char=""/>
            </a:pPr>
            <a:endParaRPr lang="fr-FR" sz="2800" smtClean="0"/>
          </a:p>
          <a:p>
            <a:pPr>
              <a:lnSpc>
                <a:spcPct val="90000"/>
              </a:lnSpc>
              <a:buFont typeface="Symbol" pitchFamily="18" charset="2"/>
              <a:buChar char=""/>
            </a:pPr>
            <a:endParaRPr lang="fr-FR" sz="2800" smtClean="0"/>
          </a:p>
          <a:p>
            <a:pPr>
              <a:lnSpc>
                <a:spcPct val="90000"/>
              </a:lnSpc>
              <a:buFontTx/>
              <a:buNone/>
            </a:pPr>
            <a:endParaRPr lang="fr-FR" sz="2800" smtClean="0"/>
          </a:p>
        </p:txBody>
      </p:sp>
      <p:pic>
        <p:nvPicPr>
          <p:cNvPr id="82950" name="Picture 6"/>
          <p:cNvPicPr>
            <a:picLocks noChangeAspect="1" noChangeArrowheads="1"/>
          </p:cNvPicPr>
          <p:nvPr/>
        </p:nvPicPr>
        <p:blipFill>
          <a:blip r:embed="rId3"/>
          <a:srcRect/>
          <a:stretch>
            <a:fillRect/>
          </a:stretch>
        </p:blipFill>
        <p:spPr bwMode="auto">
          <a:xfrm>
            <a:off x="7577138" y="2844800"/>
            <a:ext cx="2381250" cy="28082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checkerboard(across)">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box(in)">
                                      <p:cBhvr>
                                        <p:cTn id="12" dur="500"/>
                                        <p:tgtEl>
                                          <p:spTgt spid="829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box(in)">
                                      <p:cBhvr>
                                        <p:cTn id="17" dur="500"/>
                                        <p:tgtEl>
                                          <p:spTgt spid="829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Effect transition="in" filter="box(in)">
                                      <p:cBhvr>
                                        <p:cTn id="22" dur="500"/>
                                        <p:tgtEl>
                                          <p:spTgt spid="829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947">
                                            <p:txEl>
                                              <p:pRg st="6" end="6"/>
                                            </p:txEl>
                                          </p:spTgt>
                                        </p:tgtEl>
                                        <p:attrNameLst>
                                          <p:attrName>style.visibility</p:attrName>
                                        </p:attrNameLst>
                                      </p:cBhvr>
                                      <p:to>
                                        <p:strVal val="visible"/>
                                      </p:to>
                                    </p:set>
                                    <p:animEffect transition="in" filter="box(in)">
                                      <p:cBhvr>
                                        <p:cTn id="27" dur="500"/>
                                        <p:tgtEl>
                                          <p:spTgt spid="829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947">
                                            <p:txEl>
                                              <p:pRg st="8" end="8"/>
                                            </p:txEl>
                                          </p:spTgt>
                                        </p:tgtEl>
                                        <p:attrNameLst>
                                          <p:attrName>style.visibility</p:attrName>
                                        </p:attrNameLst>
                                      </p:cBhvr>
                                      <p:to>
                                        <p:strVal val="visible"/>
                                      </p:to>
                                    </p:set>
                                    <p:animEffect transition="in" filter="box(in)">
                                      <p:cBhvr>
                                        <p:cTn id="32" dur="500"/>
                                        <p:tgtEl>
                                          <p:spTgt spid="8294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947">
                                            <p:txEl>
                                              <p:pRg st="10" end="10"/>
                                            </p:txEl>
                                          </p:spTgt>
                                        </p:tgtEl>
                                        <p:attrNameLst>
                                          <p:attrName>style.visibility</p:attrName>
                                        </p:attrNameLst>
                                      </p:cBhvr>
                                      <p:to>
                                        <p:strVal val="visible"/>
                                      </p:to>
                                    </p:set>
                                    <p:animEffect transition="in" filter="box(in)">
                                      <p:cBhvr>
                                        <p:cTn id="37" dur="500"/>
                                        <p:tgtEl>
                                          <p:spTgt spid="8294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2947">
                                            <p:txEl>
                                              <p:pRg st="12" end="12"/>
                                            </p:txEl>
                                          </p:spTgt>
                                        </p:tgtEl>
                                        <p:attrNameLst>
                                          <p:attrName>style.visibility</p:attrName>
                                        </p:attrNameLst>
                                      </p:cBhvr>
                                      <p:to>
                                        <p:strVal val="visible"/>
                                      </p:to>
                                    </p:set>
                                    <p:animEffect transition="in" filter="box(in)">
                                      <p:cBhvr>
                                        <p:cTn id="42" dur="500"/>
                                        <p:tgtEl>
                                          <p:spTgt spid="8294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801688" y="901700"/>
            <a:ext cx="9085262" cy="5821363"/>
          </a:xfrm>
        </p:spPr>
        <p:txBody>
          <a:bodyPr/>
          <a:lstStyle/>
          <a:p>
            <a:pPr algn="ctr">
              <a:buFontTx/>
              <a:buNone/>
            </a:pPr>
            <a:r>
              <a:rPr lang="fr-BE" sz="4000" b="1" smtClean="0">
                <a:solidFill>
                  <a:srgbClr val="009999"/>
                </a:solidFill>
                <a:latin typeface="Verdana" pitchFamily="34" charset="0"/>
              </a:rPr>
              <a:t>Et… le Curriculum Vitae électronique ?</a:t>
            </a:r>
            <a:endParaRPr lang="fr-FR" sz="4000" b="1" smtClean="0">
              <a:solidFill>
                <a:srgbClr val="009999"/>
              </a:solidFill>
              <a:latin typeface="Verdana" pitchFamily="34" charset="0"/>
            </a:endParaRPr>
          </a:p>
          <a:p>
            <a:pPr algn="ctr">
              <a:buFontTx/>
              <a:buNone/>
            </a:pPr>
            <a:endParaRPr lang="fr-BE" sz="800" b="1" smtClean="0"/>
          </a:p>
        </p:txBody>
      </p:sp>
      <p:pic>
        <p:nvPicPr>
          <p:cNvPr id="85001" name="Picture 9"/>
          <p:cNvPicPr>
            <a:picLocks noChangeAspect="1" noChangeArrowheads="1"/>
          </p:cNvPicPr>
          <p:nvPr/>
        </p:nvPicPr>
        <p:blipFill>
          <a:blip r:embed="rId3"/>
          <a:srcRect/>
          <a:stretch>
            <a:fillRect/>
          </a:stretch>
        </p:blipFill>
        <p:spPr bwMode="auto">
          <a:xfrm>
            <a:off x="3687763" y="3205163"/>
            <a:ext cx="3541712" cy="23574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5001"/>
                                        </p:tgtEl>
                                        <p:attrNameLst>
                                          <p:attrName>style.visibility</p:attrName>
                                        </p:attrNameLst>
                                      </p:cBhvr>
                                      <p:to>
                                        <p:strVal val="visible"/>
                                      </p:to>
                                    </p:set>
                                    <p:animEffect transition="in" filter="diamond(in)">
                                      <p:cBhvr>
                                        <p:cTn id="12" dur="2000"/>
                                        <p:tgtEl>
                                          <p:spTgt spid="85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0.5"/>
</p:tagLst>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985</Words>
  <Application>Microsoft Macintosh PowerPoint</Application>
  <PresentationFormat>Personnalisé</PresentationFormat>
  <Paragraphs>247</Paragraphs>
  <Slides>23</Slides>
  <Notes>22</Notes>
  <HiddenSlides>0</HiddenSlides>
  <MMClips>1</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Nouvelle présentation</vt:lpstr>
      <vt:lpstr>PPGE     2018_2019_2020</vt:lpstr>
      <vt:lpstr>Programme de la séance</vt:lpstr>
      <vt:lpstr>Diapositive 3</vt:lpstr>
      <vt:lpstr>Le Bilan-Projet</vt:lpstr>
      <vt:lpstr>Diapositive 5</vt:lpstr>
      <vt:lpstr>La recherche d’emploi</vt:lpstr>
      <vt:lpstr>Le Curriculum Vitae</vt:lpstr>
      <vt:lpstr>Les éléments constituant un CV : </vt:lpstr>
      <vt:lpstr>Diapositive 9</vt:lpstr>
      <vt:lpstr>La lettre de motivation</vt:lpstr>
      <vt:lpstr>Diapositive 11</vt:lpstr>
      <vt:lpstr> Quatre paragraphes… </vt:lpstr>
      <vt:lpstr>10 éléments…</vt:lpstr>
      <vt:lpstr>  La lettre doit être personnalisée, reprendre la motivation pour la fonction visée, éveiller la curiosité, permettre de se démarquer des autres candidats </vt:lpstr>
      <vt:lpstr>Le marché de l’emploi</vt:lpstr>
      <vt:lpstr>Diapositive 16</vt:lpstr>
      <vt:lpstr>Diapositive 17</vt:lpstr>
      <vt:lpstr>L’entretien d’embauche</vt:lpstr>
      <vt:lpstr>Les différents types d’entretien</vt:lpstr>
      <vt:lpstr>Clés de réussite </vt:lpstr>
      <vt:lpstr>Sites internet et ouvrages intéressants</vt:lpstr>
      <vt:lpstr>Diapositive 22</vt:lpstr>
      <vt:lpstr>Diapositive 23</vt:lpstr>
    </vt:vector>
  </TitlesOfParts>
  <Company>Etienne Depasse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Etienne Depasse</dc:creator>
  <cp:lastModifiedBy>VAIO-PC</cp:lastModifiedBy>
  <cp:revision>136</cp:revision>
  <dcterms:created xsi:type="dcterms:W3CDTF">2009-11-05T10:52:17Z</dcterms:created>
  <dcterms:modified xsi:type="dcterms:W3CDTF">2020-05-17T06:29:25Z</dcterms:modified>
</cp:coreProperties>
</file>