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94" r:id="rId2"/>
    <p:sldId id="295" r:id="rId3"/>
    <p:sldId id="395" r:id="rId4"/>
    <p:sldId id="396" r:id="rId5"/>
    <p:sldId id="397" r:id="rId6"/>
    <p:sldId id="398" r:id="rId7"/>
    <p:sldId id="399" r:id="rId8"/>
    <p:sldId id="401" r:id="rId9"/>
    <p:sldId id="400" r:id="rId10"/>
    <p:sldId id="402" r:id="rId11"/>
    <p:sldId id="403" r:id="rId12"/>
    <p:sldId id="404" r:id="rId13"/>
    <p:sldId id="409" r:id="rId14"/>
    <p:sldId id="405" r:id="rId15"/>
    <p:sldId id="406" r:id="rId16"/>
    <p:sldId id="407" r:id="rId17"/>
    <p:sldId id="410" r:id="rId18"/>
    <p:sldId id="408" r:id="rId19"/>
    <p:sldId id="411" r:id="rId20"/>
    <p:sldId id="412" r:id="rId21"/>
    <p:sldId id="413" r:id="rId22"/>
    <p:sldId id="414" r:id="rId23"/>
    <p:sldId id="415" r:id="rId24"/>
    <p:sldId id="416" r:id="rId25"/>
  </p:sldIdLst>
  <p:sldSz cx="9144000" cy="6858000" type="screen4x3"/>
  <p:notesSz cx="7099300" cy="10234613"/>
  <p:defaultTextStyle>
    <a:defPPr>
      <a:defRPr lang="fr-CA"/>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08"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28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15.wmf"/><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3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5" Type="http://schemas.openxmlformats.org/officeDocument/2006/relationships/image" Target="../media/image42.wmf"/><Relationship Id="rId4"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1.wmf"/><Relationship Id="rId1" Type="http://schemas.openxmlformats.org/officeDocument/2006/relationships/image" Target="../media/image7.wmf"/><Relationship Id="rId4"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5.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lvl1pPr defTabSz="990600">
              <a:defRPr sz="1300"/>
            </a:lvl1pPr>
          </a:lstStyle>
          <a:p>
            <a:endParaRPr lang="fr-CA"/>
          </a:p>
        </p:txBody>
      </p:sp>
      <p:sp>
        <p:nvSpPr>
          <p:cNvPr id="4099"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lvl1pPr algn="r" defTabSz="990600">
              <a:defRPr sz="1300"/>
            </a:lvl1pPr>
          </a:lstStyle>
          <a:p>
            <a:endParaRPr lang="fr-CA"/>
          </a:p>
        </p:txBody>
      </p:sp>
      <p:sp>
        <p:nvSpPr>
          <p:cNvPr id="410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38" tIns="49519" rIns="99038" bIns="49519"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102"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38" tIns="49519" rIns="99038" bIns="49519" numCol="1" anchor="b" anchorCtr="0" compatLnSpc="1">
            <a:prstTxWarp prst="textNoShape">
              <a:avLst/>
            </a:prstTxWarp>
          </a:bodyPr>
          <a:lstStyle>
            <a:lvl1pPr defTabSz="990600">
              <a:defRPr sz="1300"/>
            </a:lvl1pPr>
          </a:lstStyle>
          <a:p>
            <a:endParaRPr lang="fr-CA"/>
          </a:p>
        </p:txBody>
      </p:sp>
      <p:sp>
        <p:nvSpPr>
          <p:cNvPr id="4103"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38" tIns="49519" rIns="99038" bIns="49519" numCol="1" anchor="b" anchorCtr="0" compatLnSpc="1">
            <a:prstTxWarp prst="textNoShape">
              <a:avLst/>
            </a:prstTxWarp>
          </a:bodyPr>
          <a:lstStyle>
            <a:lvl1pPr algn="r" defTabSz="990600">
              <a:defRPr sz="1300"/>
            </a:lvl1pPr>
          </a:lstStyle>
          <a:p>
            <a:fld id="{5FDEBE73-A8BE-442A-A4F0-21DAC88094E0}" type="slidenum">
              <a:rPr lang="fr-CA"/>
              <a:pPr/>
              <a:t>‹N°›</a:t>
            </a:fld>
            <a:endParaRPr lang="fr-CA"/>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B690253-D64E-43E5-B00F-9A9993C36C16}" type="slidenum">
              <a:rPr lang="fr-CA"/>
              <a:pPr/>
              <a:t>1</a:t>
            </a:fld>
            <a:endParaRPr lang="fr-CA"/>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46896" y="4862141"/>
            <a:ext cx="5205510" cy="4605227"/>
          </a:xfrm>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EC076100-948E-4C28-B54C-95F5B88B5065}" type="slidenum">
              <a:rPr lang="fr-CA"/>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5A455D3F-6DE6-4C31-8D06-5DBE8D4BB680}" type="slidenum">
              <a:rPr lang="fr-CA"/>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9242E1F9-2189-4B33-9F7B-99B1ED8389BA}" type="slidenum">
              <a:rPr lang="fr-CA"/>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993F114E-6E31-499F-B38C-6AFAEEC07E55}" type="slidenum">
              <a:rPr lang="fr-CA"/>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CA"/>
          </a:p>
        </p:txBody>
      </p:sp>
      <p:sp>
        <p:nvSpPr>
          <p:cNvPr id="5" name="Espace réservé du pied de page 4"/>
          <p:cNvSpPr>
            <a:spLocks noGrp="1"/>
          </p:cNvSpPr>
          <p:nvPr>
            <p:ph type="ftr" sz="quarter" idx="11"/>
          </p:nvPr>
        </p:nvSpPr>
        <p:spPr/>
        <p:txBody>
          <a:bodyPr/>
          <a:lstStyle>
            <a:lvl1pPr>
              <a:defRPr/>
            </a:lvl1pPr>
          </a:lstStyle>
          <a:p>
            <a:endParaRPr lang="fr-CA"/>
          </a:p>
        </p:txBody>
      </p:sp>
      <p:sp>
        <p:nvSpPr>
          <p:cNvPr id="6" name="Espace réservé du numéro de diapositive 5"/>
          <p:cNvSpPr>
            <a:spLocks noGrp="1"/>
          </p:cNvSpPr>
          <p:nvPr>
            <p:ph type="sldNum" sz="quarter" idx="12"/>
          </p:nvPr>
        </p:nvSpPr>
        <p:spPr/>
        <p:txBody>
          <a:bodyPr/>
          <a:lstStyle>
            <a:lvl1pPr>
              <a:defRPr/>
            </a:lvl1pPr>
          </a:lstStyle>
          <a:p>
            <a:fld id="{366BD397-E956-4D18-B3BF-BBE341652504}" type="slidenum">
              <a:rPr lang="fr-CA"/>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36B66668-A0FE-4381-B6C2-7FAFABF43622}" type="slidenum">
              <a:rPr lang="fr-CA"/>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CA"/>
          </a:p>
        </p:txBody>
      </p:sp>
      <p:sp>
        <p:nvSpPr>
          <p:cNvPr id="8" name="Espace réservé du pied de page 7"/>
          <p:cNvSpPr>
            <a:spLocks noGrp="1"/>
          </p:cNvSpPr>
          <p:nvPr>
            <p:ph type="ftr" sz="quarter" idx="11"/>
          </p:nvPr>
        </p:nvSpPr>
        <p:spPr/>
        <p:txBody>
          <a:bodyPr/>
          <a:lstStyle>
            <a:lvl1pPr>
              <a:defRPr/>
            </a:lvl1pPr>
          </a:lstStyle>
          <a:p>
            <a:endParaRPr lang="fr-CA"/>
          </a:p>
        </p:txBody>
      </p:sp>
      <p:sp>
        <p:nvSpPr>
          <p:cNvPr id="9" name="Espace réservé du numéro de diapositive 8"/>
          <p:cNvSpPr>
            <a:spLocks noGrp="1"/>
          </p:cNvSpPr>
          <p:nvPr>
            <p:ph type="sldNum" sz="quarter" idx="12"/>
          </p:nvPr>
        </p:nvSpPr>
        <p:spPr/>
        <p:txBody>
          <a:bodyPr/>
          <a:lstStyle>
            <a:lvl1pPr>
              <a:defRPr/>
            </a:lvl1pPr>
          </a:lstStyle>
          <a:p>
            <a:fld id="{3CE6EDAA-7386-427F-8E15-85D99F4C3E88}" type="slidenum">
              <a:rPr lang="fr-CA"/>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CA"/>
          </a:p>
        </p:txBody>
      </p:sp>
      <p:sp>
        <p:nvSpPr>
          <p:cNvPr id="4" name="Espace réservé du pied de page 3"/>
          <p:cNvSpPr>
            <a:spLocks noGrp="1"/>
          </p:cNvSpPr>
          <p:nvPr>
            <p:ph type="ftr" sz="quarter" idx="11"/>
          </p:nvPr>
        </p:nvSpPr>
        <p:spPr/>
        <p:txBody>
          <a:bodyPr/>
          <a:lstStyle>
            <a:lvl1pPr>
              <a:defRPr/>
            </a:lvl1pPr>
          </a:lstStyle>
          <a:p>
            <a:endParaRPr lang="fr-CA"/>
          </a:p>
        </p:txBody>
      </p:sp>
      <p:sp>
        <p:nvSpPr>
          <p:cNvPr id="5" name="Espace réservé du numéro de diapositive 4"/>
          <p:cNvSpPr>
            <a:spLocks noGrp="1"/>
          </p:cNvSpPr>
          <p:nvPr>
            <p:ph type="sldNum" sz="quarter" idx="12"/>
          </p:nvPr>
        </p:nvSpPr>
        <p:spPr/>
        <p:txBody>
          <a:bodyPr/>
          <a:lstStyle>
            <a:lvl1pPr>
              <a:defRPr/>
            </a:lvl1pPr>
          </a:lstStyle>
          <a:p>
            <a:fld id="{C84EBA57-D265-4490-B99D-300B553BCC41}" type="slidenum">
              <a:rPr lang="fr-CA"/>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CA"/>
          </a:p>
        </p:txBody>
      </p:sp>
      <p:sp>
        <p:nvSpPr>
          <p:cNvPr id="3" name="Espace réservé du pied de page 2"/>
          <p:cNvSpPr>
            <a:spLocks noGrp="1"/>
          </p:cNvSpPr>
          <p:nvPr>
            <p:ph type="ftr" sz="quarter" idx="11"/>
          </p:nvPr>
        </p:nvSpPr>
        <p:spPr/>
        <p:txBody>
          <a:bodyPr/>
          <a:lstStyle>
            <a:lvl1pPr>
              <a:defRPr/>
            </a:lvl1pPr>
          </a:lstStyle>
          <a:p>
            <a:endParaRPr lang="fr-CA"/>
          </a:p>
        </p:txBody>
      </p:sp>
      <p:sp>
        <p:nvSpPr>
          <p:cNvPr id="4" name="Espace réservé du numéro de diapositive 3"/>
          <p:cNvSpPr>
            <a:spLocks noGrp="1"/>
          </p:cNvSpPr>
          <p:nvPr>
            <p:ph type="sldNum" sz="quarter" idx="12"/>
          </p:nvPr>
        </p:nvSpPr>
        <p:spPr/>
        <p:txBody>
          <a:bodyPr/>
          <a:lstStyle>
            <a:lvl1pPr>
              <a:defRPr/>
            </a:lvl1pPr>
          </a:lstStyle>
          <a:p>
            <a:fld id="{3783FA95-B2BE-4DFB-BDEE-A74D2CED6E00}" type="slidenum">
              <a:rPr lang="fr-CA"/>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9691F133-FB7C-415B-9EC8-C625684B4EEB}" type="slidenum">
              <a:rPr lang="fr-CA"/>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CA"/>
          </a:p>
        </p:txBody>
      </p:sp>
      <p:sp>
        <p:nvSpPr>
          <p:cNvPr id="6" name="Espace réservé du pied de page 5"/>
          <p:cNvSpPr>
            <a:spLocks noGrp="1"/>
          </p:cNvSpPr>
          <p:nvPr>
            <p:ph type="ftr" sz="quarter" idx="11"/>
          </p:nvPr>
        </p:nvSpPr>
        <p:spPr/>
        <p:txBody>
          <a:bodyPr/>
          <a:lstStyle>
            <a:lvl1pPr>
              <a:defRPr/>
            </a:lvl1pPr>
          </a:lstStyle>
          <a:p>
            <a:endParaRPr lang="fr-CA"/>
          </a:p>
        </p:txBody>
      </p:sp>
      <p:sp>
        <p:nvSpPr>
          <p:cNvPr id="7" name="Espace réservé du numéro de diapositive 6"/>
          <p:cNvSpPr>
            <a:spLocks noGrp="1"/>
          </p:cNvSpPr>
          <p:nvPr>
            <p:ph type="sldNum" sz="quarter" idx="12"/>
          </p:nvPr>
        </p:nvSpPr>
        <p:spPr/>
        <p:txBody>
          <a:bodyPr/>
          <a:lstStyle>
            <a:lvl1pPr>
              <a:defRPr/>
            </a:lvl1pPr>
          </a:lstStyle>
          <a:p>
            <a:fld id="{FF970FE8-DD6D-4B9D-A909-37B8F07E9036}" type="slidenum">
              <a:rPr lang="fr-CA"/>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C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CA"/>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AF2A463-8DCD-4AB7-BC6E-8938F6778A3F}" type="slidenum">
              <a:rPr lang="fr-CA"/>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oleObject" Target="../embeddings/oleObject35.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oleObject4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6.xml"/><Relationship Id="rId1" Type="http://schemas.openxmlformats.org/officeDocument/2006/relationships/vmlDrawing" Target="../drawings/vmlDrawing15.vml"/><Relationship Id="rId4" Type="http://schemas.openxmlformats.org/officeDocument/2006/relationships/oleObject" Target="../embeddings/oleObject47.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8.bin"/><Relationship Id="rId7" Type="http://schemas.openxmlformats.org/officeDocument/2006/relationships/oleObject" Target="../embeddings/oleObject52.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oleObject" Target="../embeddings/oleObject49.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5.bin"/><Relationship Id="rId7"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oleObject" Target="../embeddings/oleObject2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Espace réservé du numéro de diapositive 4"/>
          <p:cNvSpPr>
            <a:spLocks noGrp="1"/>
          </p:cNvSpPr>
          <p:nvPr>
            <p:ph type="sldNum" sz="quarter" idx="12"/>
          </p:nvPr>
        </p:nvSpPr>
        <p:spPr>
          <a:noFill/>
        </p:spPr>
        <p:txBody>
          <a:bodyPr/>
          <a:lstStyle/>
          <a:p>
            <a:fld id="{021C34E0-B4A3-4CEE-928E-9D086E50F28C}" type="slidenum">
              <a:rPr lang="fr-CA"/>
              <a:pPr/>
              <a:t>1</a:t>
            </a:fld>
            <a:endParaRPr lang="fr-CA"/>
          </a:p>
        </p:txBody>
      </p:sp>
      <p:graphicFrame>
        <p:nvGraphicFramePr>
          <p:cNvPr id="1026" name="Object 4"/>
          <p:cNvGraphicFramePr>
            <a:graphicFrameLocks noChangeAspect="1"/>
          </p:cNvGraphicFramePr>
          <p:nvPr/>
        </p:nvGraphicFramePr>
        <p:xfrm>
          <a:off x="0" y="0"/>
          <a:ext cx="914400" cy="254000"/>
        </p:xfrm>
        <a:graphic>
          <a:graphicData uri="http://schemas.openxmlformats.org/presentationml/2006/ole">
            <p:oleObj spid="_x0000_s156674" name="Equation" r:id="rId4" imgW="914400" imgH="253800" progId="">
              <p:embed/>
            </p:oleObj>
          </a:graphicData>
        </a:graphic>
      </p:graphicFrame>
      <p:sp>
        <p:nvSpPr>
          <p:cNvPr id="7" name="ZoneTexte 6"/>
          <p:cNvSpPr txBox="1"/>
          <p:nvPr/>
        </p:nvSpPr>
        <p:spPr>
          <a:xfrm>
            <a:off x="928662" y="2214554"/>
            <a:ext cx="7786742" cy="1200329"/>
          </a:xfrm>
          <a:prstGeom prst="rect">
            <a:avLst/>
          </a:prstGeom>
          <a:noFill/>
        </p:spPr>
        <p:txBody>
          <a:bodyPr wrap="square" rtlCol="0">
            <a:spAutoFit/>
          </a:bodyPr>
          <a:lstStyle/>
          <a:p>
            <a:pPr algn="ctr"/>
            <a:r>
              <a:rPr lang="fr-FR" sz="3600" b="1" dirty="0" smtClean="0">
                <a:solidFill>
                  <a:srgbClr val="FF0000"/>
                </a:solidFill>
              </a:rPr>
              <a:t>CHAPITRE 2</a:t>
            </a:r>
          </a:p>
          <a:p>
            <a:pPr algn="ctr"/>
            <a:r>
              <a:rPr lang="fr-FR" sz="3600" b="1" dirty="0" smtClean="0">
                <a:solidFill>
                  <a:srgbClr val="FF0000"/>
                </a:solidFill>
              </a:rPr>
              <a:t>LES FILTRES NUMERIQUES</a:t>
            </a:r>
            <a:endParaRPr lang="fr-FR" sz="36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769441"/>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Plan z :  </a:t>
            </a:r>
            <a:r>
              <a:rPr lang="fr-FR" sz="2200" dirty="0" smtClean="0">
                <a:solidFill>
                  <a:srgbClr val="002060"/>
                </a:solidFill>
                <a:latin typeface="Times New Roman" pitchFamily="18" charset="0"/>
                <a:cs typeface="Times New Roman" pitchFamily="18" charset="0"/>
              </a:rPr>
              <a:t>Pour mieux comprendre la stabilité assurée d’un filtre RIF, nous allons faire l’analogie entre le  plan p et le plan z</a:t>
            </a:r>
          </a:p>
        </p:txBody>
      </p:sp>
      <p:cxnSp>
        <p:nvCxnSpPr>
          <p:cNvPr id="8" name="Connecteur droit avec flèche 7"/>
          <p:cNvCxnSpPr/>
          <p:nvPr/>
        </p:nvCxnSpPr>
        <p:spPr bwMode="auto">
          <a:xfrm>
            <a:off x="109538"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 name="Connecteur droit avec flèche 8"/>
          <p:cNvCxnSpPr/>
          <p:nvPr/>
        </p:nvCxnSpPr>
        <p:spPr bwMode="auto">
          <a:xfrm rot="5400000" flipH="1" flipV="1">
            <a:off x="14288" y="3794142"/>
            <a:ext cx="4114800" cy="12700"/>
          </a:xfrm>
          <a:prstGeom prst="straightConnector1">
            <a:avLst/>
          </a:prstGeom>
          <a:solidFill>
            <a:schemeClr val="accent1"/>
          </a:solidFill>
          <a:ln w="38100" cap="flat" cmpd="sng" algn="ctr">
            <a:solidFill>
              <a:srgbClr val="002060"/>
            </a:solidFill>
            <a:prstDash val="solid"/>
            <a:round/>
            <a:headEnd type="none" w="med" len="med"/>
            <a:tailEnd type="arrow"/>
          </a:ln>
          <a:effectLst/>
        </p:spPr>
      </p:cxnSp>
      <p:sp>
        <p:nvSpPr>
          <p:cNvPr id="12" name="ZoneTexte 11"/>
          <p:cNvSpPr txBox="1"/>
          <p:nvPr/>
        </p:nvSpPr>
        <p:spPr>
          <a:xfrm>
            <a:off x="4237038" y="3902092"/>
            <a:ext cx="406400" cy="369332"/>
          </a:xfrm>
          <a:prstGeom prst="rect">
            <a:avLst/>
          </a:prstGeom>
          <a:noFill/>
        </p:spPr>
        <p:txBody>
          <a:bodyPr wrap="square" rtlCol="0">
            <a:spAutoFit/>
          </a:bodyPr>
          <a:lstStyle/>
          <a:p>
            <a:r>
              <a:rPr lang="fr-FR" dirty="0" smtClean="0">
                <a:sym typeface="Symbol"/>
              </a:rPr>
              <a:t></a:t>
            </a:r>
            <a:endParaRPr lang="fr-FR" dirty="0"/>
          </a:p>
        </p:txBody>
      </p:sp>
      <p:sp>
        <p:nvSpPr>
          <p:cNvPr id="13" name="ZoneTexte 12"/>
          <p:cNvSpPr txBox="1"/>
          <p:nvPr/>
        </p:nvSpPr>
        <p:spPr>
          <a:xfrm>
            <a:off x="2217738" y="1616092"/>
            <a:ext cx="482600" cy="369332"/>
          </a:xfrm>
          <a:prstGeom prst="rect">
            <a:avLst/>
          </a:prstGeom>
          <a:noFill/>
        </p:spPr>
        <p:txBody>
          <a:bodyPr wrap="square" rtlCol="0">
            <a:spAutoFit/>
          </a:bodyPr>
          <a:lstStyle/>
          <a:p>
            <a:r>
              <a:rPr lang="fr-FR" dirty="0" smtClean="0">
                <a:sym typeface="Symbol"/>
              </a:rPr>
              <a:t>j</a:t>
            </a:r>
            <a:endParaRPr lang="fr-FR" dirty="0"/>
          </a:p>
        </p:txBody>
      </p:sp>
      <p:sp>
        <p:nvSpPr>
          <p:cNvPr id="14" name="ZoneTexte 13"/>
          <p:cNvSpPr txBox="1"/>
          <p:nvPr/>
        </p:nvSpPr>
        <p:spPr>
          <a:xfrm>
            <a:off x="2801938" y="2670192"/>
            <a:ext cx="1562100" cy="369332"/>
          </a:xfrm>
          <a:prstGeom prst="rect">
            <a:avLst/>
          </a:prstGeom>
          <a:noFill/>
        </p:spPr>
        <p:txBody>
          <a:bodyPr wrap="square" rtlCol="0">
            <a:spAutoFit/>
          </a:bodyPr>
          <a:lstStyle/>
          <a:p>
            <a:r>
              <a:rPr lang="fr-FR" dirty="0" smtClean="0"/>
              <a:t>Plan p</a:t>
            </a:r>
            <a:endParaRPr lang="fr-FR" dirty="0"/>
          </a:p>
        </p:txBody>
      </p:sp>
      <p:cxnSp>
        <p:nvCxnSpPr>
          <p:cNvPr id="15" name="Connecteur droit avec flèche 14"/>
          <p:cNvCxnSpPr/>
          <p:nvPr/>
        </p:nvCxnSpPr>
        <p:spPr bwMode="auto">
          <a:xfrm>
            <a:off x="4714876"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7" name="Connecteur droit avec flèche 16"/>
          <p:cNvCxnSpPr/>
          <p:nvPr/>
        </p:nvCxnSpPr>
        <p:spPr bwMode="auto">
          <a:xfrm rot="5400000" flipH="1" flipV="1">
            <a:off x="4619626" y="3794142"/>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8" name="ZoneTexte 17"/>
          <p:cNvSpPr txBox="1"/>
          <p:nvPr/>
        </p:nvSpPr>
        <p:spPr>
          <a:xfrm>
            <a:off x="8358214" y="3902092"/>
            <a:ext cx="890562" cy="369332"/>
          </a:xfrm>
          <a:prstGeom prst="rect">
            <a:avLst/>
          </a:prstGeom>
          <a:noFill/>
        </p:spPr>
        <p:txBody>
          <a:bodyPr wrap="square" rtlCol="0">
            <a:spAutoFit/>
          </a:bodyPr>
          <a:lstStyle/>
          <a:p>
            <a:r>
              <a:rPr lang="fr-FR" dirty="0" err="1" smtClean="0">
                <a:sym typeface="Symbol"/>
              </a:rPr>
              <a:t>Re</a:t>
            </a:r>
            <a:r>
              <a:rPr lang="fr-FR" dirty="0" smtClean="0">
                <a:sym typeface="Symbol"/>
              </a:rPr>
              <a:t>(z)</a:t>
            </a:r>
            <a:endParaRPr lang="fr-FR" dirty="0"/>
          </a:p>
        </p:txBody>
      </p:sp>
      <p:sp>
        <p:nvSpPr>
          <p:cNvPr id="19" name="ZoneTexte 18"/>
          <p:cNvSpPr txBox="1"/>
          <p:nvPr/>
        </p:nvSpPr>
        <p:spPr>
          <a:xfrm>
            <a:off x="6823076" y="1616092"/>
            <a:ext cx="963634" cy="369332"/>
          </a:xfrm>
          <a:prstGeom prst="rect">
            <a:avLst/>
          </a:prstGeom>
          <a:noFill/>
        </p:spPr>
        <p:txBody>
          <a:bodyPr wrap="square" rtlCol="0">
            <a:spAutoFit/>
          </a:bodyPr>
          <a:lstStyle/>
          <a:p>
            <a:r>
              <a:rPr lang="fr-FR" dirty="0" err="1" smtClean="0">
                <a:sym typeface="Symbol"/>
              </a:rPr>
              <a:t>Imag</a:t>
            </a:r>
            <a:r>
              <a:rPr lang="fr-FR" dirty="0" smtClean="0">
                <a:sym typeface="Symbol"/>
              </a:rPr>
              <a:t>(z)</a:t>
            </a:r>
            <a:endParaRPr lang="fr-FR" dirty="0"/>
          </a:p>
        </p:txBody>
      </p:sp>
      <p:sp>
        <p:nvSpPr>
          <p:cNvPr id="20" name="ZoneTexte 19"/>
          <p:cNvSpPr txBox="1"/>
          <p:nvPr/>
        </p:nvSpPr>
        <p:spPr>
          <a:xfrm>
            <a:off x="7407276" y="2670192"/>
            <a:ext cx="1562100" cy="369332"/>
          </a:xfrm>
          <a:prstGeom prst="rect">
            <a:avLst/>
          </a:prstGeom>
          <a:noFill/>
        </p:spPr>
        <p:txBody>
          <a:bodyPr wrap="square" rtlCol="0">
            <a:spAutoFit/>
          </a:bodyPr>
          <a:lstStyle/>
          <a:p>
            <a:r>
              <a:rPr lang="fr-FR" dirty="0" smtClean="0"/>
              <a:t>Plan z</a:t>
            </a:r>
            <a:endParaRPr lang="fr-FR" dirty="0"/>
          </a:p>
        </p:txBody>
      </p:sp>
      <p:sp>
        <p:nvSpPr>
          <p:cNvPr id="21" name="Flèche droite 20"/>
          <p:cNvSpPr/>
          <p:nvPr/>
        </p:nvSpPr>
        <p:spPr>
          <a:xfrm>
            <a:off x="3500430" y="2071678"/>
            <a:ext cx="228601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3" name="Objet 22"/>
          <p:cNvGraphicFramePr>
            <a:graphicFrameLocks noChangeAspect="1"/>
          </p:cNvGraphicFramePr>
          <p:nvPr/>
        </p:nvGraphicFramePr>
        <p:xfrm>
          <a:off x="3428992" y="1571612"/>
          <a:ext cx="2322422" cy="417514"/>
        </p:xfrm>
        <a:graphic>
          <a:graphicData uri="http://schemas.openxmlformats.org/presentationml/2006/ole">
            <p:oleObj spid="_x0000_s214020" name="Équation" r:id="rId3" imgW="1130040" imgH="203040" progId="Equation.3">
              <p:embed/>
            </p:oleObj>
          </a:graphicData>
        </a:graphic>
      </p:graphicFrame>
      <p:sp>
        <p:nvSpPr>
          <p:cNvPr id="24" name="ZoneTexte 23"/>
          <p:cNvSpPr txBox="1"/>
          <p:nvPr/>
        </p:nvSpPr>
        <p:spPr>
          <a:xfrm>
            <a:off x="2285984" y="4029022"/>
            <a:ext cx="3214710" cy="707886"/>
          </a:xfrm>
          <a:prstGeom prst="rect">
            <a:avLst/>
          </a:prstGeom>
          <a:noFill/>
        </p:spPr>
        <p:txBody>
          <a:bodyPr wrap="square" rtlCol="0">
            <a:spAutoFit/>
          </a:bodyPr>
          <a:lstStyle/>
          <a:p>
            <a:r>
              <a:rPr lang="fr-FR" sz="2000" b="1" dirty="0" smtClean="0">
                <a:solidFill>
                  <a:srgbClr val="FF0000"/>
                </a:solidFill>
                <a:latin typeface="Times New Roman" pitchFamily="18" charset="0"/>
                <a:cs typeface="Times New Roman" pitchFamily="18" charset="0"/>
              </a:rPr>
              <a:t>1</a:t>
            </a:r>
            <a:r>
              <a:rPr lang="fr-FR" sz="2000" b="1" baseline="30000" dirty="0" smtClean="0">
                <a:solidFill>
                  <a:srgbClr val="FF0000"/>
                </a:solidFill>
                <a:latin typeface="Times New Roman" pitchFamily="18" charset="0"/>
                <a:cs typeface="Times New Roman" pitchFamily="18" charset="0"/>
              </a:rPr>
              <a:t>er</a:t>
            </a:r>
            <a:r>
              <a:rPr lang="fr-FR" sz="2000" b="1" dirty="0" smtClean="0">
                <a:solidFill>
                  <a:srgbClr val="FF0000"/>
                </a:solidFill>
                <a:latin typeface="Times New Roman" pitchFamily="18" charset="0"/>
                <a:cs typeface="Times New Roman" pitchFamily="18" charset="0"/>
              </a:rPr>
              <a:t> cas : l’axe j</a:t>
            </a:r>
            <a:r>
              <a:rPr lang="fr-FR" sz="2000" b="1" dirty="0" smtClean="0">
                <a:solidFill>
                  <a:srgbClr val="FF0000"/>
                </a:solidFill>
                <a:latin typeface="Times New Roman" pitchFamily="18" charset="0"/>
                <a:cs typeface="Times New Roman" pitchFamily="18" charset="0"/>
                <a:sym typeface="Symbol"/>
              </a:rPr>
              <a:t> du plan p</a:t>
            </a:r>
          </a:p>
          <a:p>
            <a:r>
              <a:rPr lang="fr-FR" sz="2000" b="1" dirty="0" err="1" smtClean="0">
                <a:solidFill>
                  <a:srgbClr val="FF0000"/>
                </a:solidFill>
                <a:latin typeface="Times New Roman" pitchFamily="18" charset="0"/>
                <a:cs typeface="Times New Roman" pitchFamily="18" charset="0"/>
                <a:sym typeface="Symbol"/>
              </a:rPr>
              <a:t>C-à-d</a:t>
            </a:r>
            <a:r>
              <a:rPr lang="fr-FR" sz="2000" b="1" dirty="0" smtClean="0">
                <a:solidFill>
                  <a:srgbClr val="FF0000"/>
                </a:solidFill>
                <a:latin typeface="Times New Roman" pitchFamily="18" charset="0"/>
                <a:cs typeface="Times New Roman" pitchFamily="18" charset="0"/>
                <a:sym typeface="Symbol"/>
              </a:rPr>
              <a:t>    =0</a:t>
            </a:r>
            <a:endParaRPr lang="fr-FR" sz="2000" b="1" dirty="0">
              <a:solidFill>
                <a:srgbClr val="FF0000"/>
              </a:solidFill>
              <a:latin typeface="Times New Roman" pitchFamily="18" charset="0"/>
              <a:cs typeface="Times New Roman" pitchFamily="18" charset="0"/>
            </a:endParaRPr>
          </a:p>
        </p:txBody>
      </p:sp>
      <p:graphicFrame>
        <p:nvGraphicFramePr>
          <p:cNvPr id="214021" name="Object 5"/>
          <p:cNvGraphicFramePr>
            <a:graphicFrameLocks noChangeAspect="1"/>
          </p:cNvGraphicFramePr>
          <p:nvPr/>
        </p:nvGraphicFramePr>
        <p:xfrm>
          <a:off x="2357422" y="4714884"/>
          <a:ext cx="1095375" cy="417513"/>
        </p:xfrm>
        <a:graphic>
          <a:graphicData uri="http://schemas.openxmlformats.org/presentationml/2006/ole">
            <p:oleObj spid="_x0000_s214021" name="Équation" r:id="rId4" imgW="533160" imgH="203040" progId="Equation.3">
              <p:embed/>
            </p:oleObj>
          </a:graphicData>
        </a:graphic>
      </p:graphicFrame>
      <p:graphicFrame>
        <p:nvGraphicFramePr>
          <p:cNvPr id="214022" name="Object 6"/>
          <p:cNvGraphicFramePr>
            <a:graphicFrameLocks noChangeAspect="1"/>
          </p:cNvGraphicFramePr>
          <p:nvPr/>
        </p:nvGraphicFramePr>
        <p:xfrm>
          <a:off x="2285984" y="5286388"/>
          <a:ext cx="885825" cy="574675"/>
        </p:xfrm>
        <a:graphic>
          <a:graphicData uri="http://schemas.openxmlformats.org/presentationml/2006/ole">
            <p:oleObj spid="_x0000_s214022" name="Équation" r:id="rId5" imgW="431640" imgH="279360" progId="Equation.3">
              <p:embed/>
            </p:oleObj>
          </a:graphicData>
        </a:graphic>
      </p:graphicFrame>
      <p:sp>
        <p:nvSpPr>
          <p:cNvPr id="25" name="ZoneTexte 24"/>
          <p:cNvSpPr txBox="1"/>
          <p:nvPr/>
        </p:nvSpPr>
        <p:spPr>
          <a:xfrm>
            <a:off x="3214678" y="5211561"/>
            <a:ext cx="3214710" cy="707886"/>
          </a:xfrm>
          <a:prstGeom prst="rect">
            <a:avLst/>
          </a:prstGeom>
          <a:noFill/>
        </p:spPr>
        <p:txBody>
          <a:bodyPr wrap="square" rtlCol="0">
            <a:spAutoFit/>
          </a:bodyPr>
          <a:lstStyle/>
          <a:p>
            <a:r>
              <a:rPr lang="fr-FR" sz="2000" b="1" dirty="0" smtClean="0">
                <a:solidFill>
                  <a:srgbClr val="7030A0"/>
                </a:solidFill>
                <a:latin typeface="Times New Roman" pitchFamily="18" charset="0"/>
                <a:cs typeface="Times New Roman" pitchFamily="18" charset="0"/>
              </a:rPr>
              <a:t>C’est l’équation d’un cercle de rayon 1 et de centre 0</a:t>
            </a:r>
            <a:endParaRPr lang="fr-FR" sz="2000" b="1" dirty="0">
              <a:solidFill>
                <a:srgbClr val="7030A0"/>
              </a:solidFill>
              <a:latin typeface="Times New Roman" pitchFamily="18" charset="0"/>
              <a:cs typeface="Times New Roman" pitchFamily="18" charset="0"/>
            </a:endParaRPr>
          </a:p>
        </p:txBody>
      </p:sp>
      <p:sp>
        <p:nvSpPr>
          <p:cNvPr id="26" name="Ellipse 25"/>
          <p:cNvSpPr/>
          <p:nvPr/>
        </p:nvSpPr>
        <p:spPr>
          <a:xfrm>
            <a:off x="5828650" y="2786058"/>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p:cNvCxnSpPr/>
          <p:nvPr/>
        </p:nvCxnSpPr>
        <p:spPr>
          <a:xfrm>
            <a:off x="2000232" y="3357562"/>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014300" y="25003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2000232" y="43561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000232" y="535782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0" y="5929330"/>
            <a:ext cx="9144000" cy="1015663"/>
          </a:xfrm>
          <a:prstGeom prst="rect">
            <a:avLst/>
          </a:prstGeom>
          <a:noFill/>
        </p:spPr>
        <p:txBody>
          <a:bodyPr wrap="square" rtlCol="0">
            <a:spAutoFit/>
          </a:bodyPr>
          <a:lstStyle/>
          <a:p>
            <a:pPr algn="just"/>
            <a:r>
              <a:rPr lang="fr-FR" sz="2000" i="1" dirty="0" smtClean="0">
                <a:solidFill>
                  <a:srgbClr val="7030A0"/>
                </a:solidFill>
                <a:latin typeface="Times New Roman" pitchFamily="18" charset="0"/>
                <a:cs typeface="Times New Roman" pitchFamily="18" charset="0"/>
              </a:rPr>
              <a:t>Remarque : A vrai dire, chaque segment de l’axe imaginaire du plan p, de longueur 1/T</a:t>
            </a:r>
            <a:r>
              <a:rPr lang="fr-FR" sz="2000" i="1" baseline="-25000" dirty="0" smtClean="0">
                <a:solidFill>
                  <a:srgbClr val="7030A0"/>
                </a:solidFill>
                <a:latin typeface="Times New Roman" pitchFamily="18" charset="0"/>
                <a:cs typeface="Times New Roman" pitchFamily="18" charset="0"/>
              </a:rPr>
              <a:t>e</a:t>
            </a:r>
            <a:r>
              <a:rPr lang="fr-FR" sz="2000" i="1" dirty="0" smtClean="0">
                <a:solidFill>
                  <a:srgbClr val="7030A0"/>
                </a:solidFill>
                <a:latin typeface="Times New Roman" pitchFamily="18" charset="0"/>
                <a:cs typeface="Times New Roman" pitchFamily="18" charset="0"/>
              </a:rPr>
              <a:t> va se transformer en un cercle de rayon 1 et de centre 0. ceci explique bien  la périodicité de la réponse </a:t>
            </a:r>
            <a:r>
              <a:rPr lang="fr-FR" sz="2000" i="1" dirty="0" err="1" smtClean="0">
                <a:solidFill>
                  <a:srgbClr val="7030A0"/>
                </a:solidFill>
                <a:latin typeface="Times New Roman" pitchFamily="18" charset="0"/>
                <a:cs typeface="Times New Roman" pitchFamily="18" charset="0"/>
              </a:rPr>
              <a:t>fréquantielle</a:t>
            </a:r>
            <a:r>
              <a:rPr lang="fr-FR" sz="2000" i="1" dirty="0" smtClean="0">
                <a:solidFill>
                  <a:srgbClr val="7030A0"/>
                </a:solidFill>
                <a:latin typeface="Times New Roman" pitchFamily="18" charset="0"/>
                <a:cs typeface="Times New Roman" pitchFamily="18" charset="0"/>
              </a:rPr>
              <a:t> dans le cas des filtres discrets</a:t>
            </a:r>
            <a:endParaRPr lang="fr-FR" sz="2000" i="1" baseline="-250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769441"/>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Plan z :  </a:t>
            </a:r>
            <a:r>
              <a:rPr lang="fr-FR" sz="2200" dirty="0" smtClean="0">
                <a:solidFill>
                  <a:srgbClr val="002060"/>
                </a:solidFill>
                <a:latin typeface="Times New Roman" pitchFamily="18" charset="0"/>
                <a:cs typeface="Times New Roman" pitchFamily="18" charset="0"/>
              </a:rPr>
              <a:t>Pour mieux comprendre la stabilité assurée d’un filtre RIF, nous allons faire l’analogie entre le  plan p et le plan z</a:t>
            </a:r>
          </a:p>
        </p:txBody>
      </p:sp>
      <p:cxnSp>
        <p:nvCxnSpPr>
          <p:cNvPr id="8" name="Connecteur droit avec flèche 7"/>
          <p:cNvCxnSpPr/>
          <p:nvPr/>
        </p:nvCxnSpPr>
        <p:spPr bwMode="auto">
          <a:xfrm>
            <a:off x="109538"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9" name="Connecteur droit avec flèche 8"/>
          <p:cNvCxnSpPr/>
          <p:nvPr/>
        </p:nvCxnSpPr>
        <p:spPr bwMode="auto">
          <a:xfrm rot="5400000" flipH="1" flipV="1">
            <a:off x="14288" y="3794142"/>
            <a:ext cx="4114800" cy="12700"/>
          </a:xfrm>
          <a:prstGeom prst="straightConnector1">
            <a:avLst/>
          </a:prstGeom>
          <a:solidFill>
            <a:schemeClr val="accent1"/>
          </a:solidFill>
          <a:ln w="38100" cap="flat" cmpd="sng" algn="ctr">
            <a:solidFill>
              <a:srgbClr val="002060"/>
            </a:solidFill>
            <a:prstDash val="solid"/>
            <a:round/>
            <a:headEnd type="none" w="med" len="med"/>
            <a:tailEnd type="arrow"/>
          </a:ln>
          <a:effectLst/>
        </p:spPr>
      </p:cxnSp>
      <p:sp>
        <p:nvSpPr>
          <p:cNvPr id="12" name="ZoneTexte 11"/>
          <p:cNvSpPr txBox="1"/>
          <p:nvPr/>
        </p:nvSpPr>
        <p:spPr>
          <a:xfrm>
            <a:off x="4237038" y="3902092"/>
            <a:ext cx="406400" cy="369332"/>
          </a:xfrm>
          <a:prstGeom prst="rect">
            <a:avLst/>
          </a:prstGeom>
          <a:noFill/>
        </p:spPr>
        <p:txBody>
          <a:bodyPr wrap="square" rtlCol="0">
            <a:spAutoFit/>
          </a:bodyPr>
          <a:lstStyle/>
          <a:p>
            <a:r>
              <a:rPr lang="fr-FR" dirty="0" smtClean="0">
                <a:sym typeface="Symbol"/>
              </a:rPr>
              <a:t></a:t>
            </a:r>
            <a:endParaRPr lang="fr-FR" dirty="0"/>
          </a:p>
        </p:txBody>
      </p:sp>
      <p:sp>
        <p:nvSpPr>
          <p:cNvPr id="13" name="ZoneTexte 12"/>
          <p:cNvSpPr txBox="1"/>
          <p:nvPr/>
        </p:nvSpPr>
        <p:spPr>
          <a:xfrm>
            <a:off x="2217738" y="1616092"/>
            <a:ext cx="482600" cy="369332"/>
          </a:xfrm>
          <a:prstGeom prst="rect">
            <a:avLst/>
          </a:prstGeom>
          <a:noFill/>
        </p:spPr>
        <p:txBody>
          <a:bodyPr wrap="square" rtlCol="0">
            <a:spAutoFit/>
          </a:bodyPr>
          <a:lstStyle/>
          <a:p>
            <a:r>
              <a:rPr lang="fr-FR" dirty="0" smtClean="0">
                <a:sym typeface="Symbol"/>
              </a:rPr>
              <a:t>j</a:t>
            </a:r>
            <a:endParaRPr lang="fr-FR" dirty="0"/>
          </a:p>
        </p:txBody>
      </p:sp>
      <p:sp>
        <p:nvSpPr>
          <p:cNvPr id="14" name="ZoneTexte 13"/>
          <p:cNvSpPr txBox="1"/>
          <p:nvPr/>
        </p:nvSpPr>
        <p:spPr>
          <a:xfrm>
            <a:off x="2801938" y="2670192"/>
            <a:ext cx="1562100" cy="369332"/>
          </a:xfrm>
          <a:prstGeom prst="rect">
            <a:avLst/>
          </a:prstGeom>
          <a:noFill/>
        </p:spPr>
        <p:txBody>
          <a:bodyPr wrap="square" rtlCol="0">
            <a:spAutoFit/>
          </a:bodyPr>
          <a:lstStyle/>
          <a:p>
            <a:r>
              <a:rPr lang="fr-FR" dirty="0" smtClean="0"/>
              <a:t>Plan p</a:t>
            </a:r>
            <a:endParaRPr lang="fr-FR" dirty="0"/>
          </a:p>
        </p:txBody>
      </p:sp>
      <p:sp>
        <p:nvSpPr>
          <p:cNvPr id="18" name="ZoneTexte 17"/>
          <p:cNvSpPr txBox="1"/>
          <p:nvPr/>
        </p:nvSpPr>
        <p:spPr>
          <a:xfrm>
            <a:off x="8358214" y="3902092"/>
            <a:ext cx="890562" cy="369332"/>
          </a:xfrm>
          <a:prstGeom prst="rect">
            <a:avLst/>
          </a:prstGeom>
          <a:noFill/>
        </p:spPr>
        <p:txBody>
          <a:bodyPr wrap="square" rtlCol="0">
            <a:spAutoFit/>
          </a:bodyPr>
          <a:lstStyle/>
          <a:p>
            <a:r>
              <a:rPr lang="fr-FR" dirty="0" err="1" smtClean="0">
                <a:sym typeface="Symbol"/>
              </a:rPr>
              <a:t>Re</a:t>
            </a:r>
            <a:r>
              <a:rPr lang="fr-FR" dirty="0" smtClean="0">
                <a:sym typeface="Symbol"/>
              </a:rPr>
              <a:t>(z)</a:t>
            </a:r>
            <a:endParaRPr lang="fr-FR" dirty="0"/>
          </a:p>
        </p:txBody>
      </p:sp>
      <p:sp>
        <p:nvSpPr>
          <p:cNvPr id="19" name="ZoneTexte 18"/>
          <p:cNvSpPr txBox="1"/>
          <p:nvPr/>
        </p:nvSpPr>
        <p:spPr>
          <a:xfrm>
            <a:off x="6823076" y="1616092"/>
            <a:ext cx="963634" cy="369332"/>
          </a:xfrm>
          <a:prstGeom prst="rect">
            <a:avLst/>
          </a:prstGeom>
          <a:noFill/>
        </p:spPr>
        <p:txBody>
          <a:bodyPr wrap="square" rtlCol="0">
            <a:spAutoFit/>
          </a:bodyPr>
          <a:lstStyle/>
          <a:p>
            <a:r>
              <a:rPr lang="fr-FR" dirty="0" err="1" smtClean="0">
                <a:sym typeface="Symbol"/>
              </a:rPr>
              <a:t>Imag</a:t>
            </a:r>
            <a:r>
              <a:rPr lang="fr-FR" dirty="0" smtClean="0">
                <a:sym typeface="Symbol"/>
              </a:rPr>
              <a:t>(z)</a:t>
            </a:r>
            <a:endParaRPr lang="fr-FR" dirty="0"/>
          </a:p>
        </p:txBody>
      </p:sp>
      <p:sp>
        <p:nvSpPr>
          <p:cNvPr id="20" name="ZoneTexte 19"/>
          <p:cNvSpPr txBox="1"/>
          <p:nvPr/>
        </p:nvSpPr>
        <p:spPr>
          <a:xfrm>
            <a:off x="7407276" y="2670192"/>
            <a:ext cx="1562100" cy="369332"/>
          </a:xfrm>
          <a:prstGeom prst="rect">
            <a:avLst/>
          </a:prstGeom>
          <a:noFill/>
        </p:spPr>
        <p:txBody>
          <a:bodyPr wrap="square" rtlCol="0">
            <a:spAutoFit/>
          </a:bodyPr>
          <a:lstStyle/>
          <a:p>
            <a:r>
              <a:rPr lang="fr-FR" dirty="0" smtClean="0"/>
              <a:t>Plan z</a:t>
            </a:r>
            <a:endParaRPr lang="fr-FR" dirty="0"/>
          </a:p>
        </p:txBody>
      </p:sp>
      <p:sp>
        <p:nvSpPr>
          <p:cNvPr id="21" name="Flèche droite 20"/>
          <p:cNvSpPr/>
          <p:nvPr/>
        </p:nvSpPr>
        <p:spPr>
          <a:xfrm>
            <a:off x="3500430" y="2071678"/>
            <a:ext cx="228601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3" name="Objet 22"/>
          <p:cNvGraphicFramePr>
            <a:graphicFrameLocks noChangeAspect="1"/>
          </p:cNvGraphicFramePr>
          <p:nvPr/>
        </p:nvGraphicFramePr>
        <p:xfrm>
          <a:off x="3428992" y="1571612"/>
          <a:ext cx="2322422" cy="417514"/>
        </p:xfrm>
        <a:graphic>
          <a:graphicData uri="http://schemas.openxmlformats.org/presentationml/2006/ole">
            <p:oleObj spid="_x0000_s215042" name="Équation" r:id="rId3" imgW="1130040" imgH="203040" progId="Equation.3">
              <p:embed/>
            </p:oleObj>
          </a:graphicData>
        </a:graphic>
      </p:graphicFrame>
      <p:sp>
        <p:nvSpPr>
          <p:cNvPr id="24" name="ZoneTexte 23"/>
          <p:cNvSpPr txBox="1"/>
          <p:nvPr/>
        </p:nvSpPr>
        <p:spPr>
          <a:xfrm>
            <a:off x="2285984" y="4029022"/>
            <a:ext cx="3429024" cy="707886"/>
          </a:xfrm>
          <a:prstGeom prst="rect">
            <a:avLst/>
          </a:prstGeom>
          <a:noFill/>
        </p:spPr>
        <p:txBody>
          <a:bodyPr wrap="square" rtlCol="0">
            <a:spAutoFit/>
          </a:bodyPr>
          <a:lstStyle/>
          <a:p>
            <a:r>
              <a:rPr lang="fr-FR" sz="2000" b="1" dirty="0" smtClean="0">
                <a:solidFill>
                  <a:srgbClr val="FF0000"/>
                </a:solidFill>
                <a:latin typeface="Times New Roman" pitchFamily="18" charset="0"/>
                <a:cs typeface="Times New Roman" pitchFamily="18" charset="0"/>
              </a:rPr>
              <a:t>2</a:t>
            </a:r>
            <a:r>
              <a:rPr lang="fr-FR" sz="2000" b="1" baseline="30000" dirty="0" smtClean="0">
                <a:solidFill>
                  <a:srgbClr val="FF0000"/>
                </a:solidFill>
                <a:latin typeface="Times New Roman" pitchFamily="18" charset="0"/>
                <a:cs typeface="Times New Roman" pitchFamily="18" charset="0"/>
              </a:rPr>
              <a:t>ème</a:t>
            </a:r>
            <a:r>
              <a:rPr lang="fr-FR" sz="2000" b="1" dirty="0" smtClean="0">
                <a:solidFill>
                  <a:srgbClr val="FF0000"/>
                </a:solidFill>
                <a:latin typeface="Times New Roman" pitchFamily="18" charset="0"/>
                <a:cs typeface="Times New Roman" pitchFamily="18" charset="0"/>
              </a:rPr>
              <a:t>  cas : le demi plan gauche d</a:t>
            </a:r>
            <a:r>
              <a:rPr lang="fr-FR" sz="2000" b="1" dirty="0" smtClean="0">
                <a:solidFill>
                  <a:srgbClr val="FF0000"/>
                </a:solidFill>
                <a:latin typeface="Times New Roman" pitchFamily="18" charset="0"/>
                <a:cs typeface="Times New Roman" pitchFamily="18" charset="0"/>
                <a:sym typeface="Symbol"/>
              </a:rPr>
              <a:t>u plan p. (&lt;0)</a:t>
            </a:r>
            <a:endParaRPr lang="fr-FR" sz="2000" b="1" dirty="0">
              <a:solidFill>
                <a:srgbClr val="FF0000"/>
              </a:solidFill>
              <a:latin typeface="Times New Roman" pitchFamily="18" charset="0"/>
              <a:cs typeface="Times New Roman" pitchFamily="18" charset="0"/>
            </a:endParaRPr>
          </a:p>
        </p:txBody>
      </p:sp>
      <p:graphicFrame>
        <p:nvGraphicFramePr>
          <p:cNvPr id="214021" name="Object 5"/>
          <p:cNvGraphicFramePr>
            <a:graphicFrameLocks noChangeAspect="1"/>
          </p:cNvGraphicFramePr>
          <p:nvPr/>
        </p:nvGraphicFramePr>
        <p:xfrm>
          <a:off x="2357422" y="4714884"/>
          <a:ext cx="1095375" cy="417513"/>
        </p:xfrm>
        <a:graphic>
          <a:graphicData uri="http://schemas.openxmlformats.org/presentationml/2006/ole">
            <p:oleObj spid="_x0000_s215043" name="Équation" r:id="rId4" imgW="533160" imgH="203040" progId="Equation.3">
              <p:embed/>
            </p:oleObj>
          </a:graphicData>
        </a:graphic>
      </p:graphicFrame>
      <p:graphicFrame>
        <p:nvGraphicFramePr>
          <p:cNvPr id="214022" name="Object 6"/>
          <p:cNvGraphicFramePr>
            <a:graphicFrameLocks noChangeAspect="1"/>
          </p:cNvGraphicFramePr>
          <p:nvPr/>
        </p:nvGraphicFramePr>
        <p:xfrm>
          <a:off x="2285984" y="5286388"/>
          <a:ext cx="885825" cy="574675"/>
        </p:xfrm>
        <a:graphic>
          <a:graphicData uri="http://schemas.openxmlformats.org/presentationml/2006/ole">
            <p:oleObj spid="_x0000_s215044" name="Équation" r:id="rId5" imgW="431640" imgH="279360" progId="Equation.3">
              <p:embed/>
            </p:oleObj>
          </a:graphicData>
        </a:graphic>
      </p:graphicFrame>
      <p:sp>
        <p:nvSpPr>
          <p:cNvPr id="25" name="ZoneTexte 24"/>
          <p:cNvSpPr txBox="1"/>
          <p:nvPr/>
        </p:nvSpPr>
        <p:spPr>
          <a:xfrm>
            <a:off x="3214678" y="5000636"/>
            <a:ext cx="3214710" cy="1015663"/>
          </a:xfrm>
          <a:prstGeom prst="rect">
            <a:avLst/>
          </a:prstGeom>
          <a:noFill/>
        </p:spPr>
        <p:txBody>
          <a:bodyPr wrap="square" rtlCol="0">
            <a:spAutoFit/>
          </a:bodyPr>
          <a:lstStyle/>
          <a:p>
            <a:r>
              <a:rPr lang="fr-FR" sz="2000" b="1" dirty="0" smtClean="0">
                <a:solidFill>
                  <a:srgbClr val="7030A0"/>
                </a:solidFill>
                <a:latin typeface="Times New Roman" pitchFamily="18" charset="0"/>
                <a:cs typeface="Times New Roman" pitchFamily="18" charset="0"/>
              </a:rPr>
              <a:t>C’est donc l’intérieur du d’un cercle de rayon 1 et de centre 0</a:t>
            </a:r>
            <a:endParaRPr lang="fr-FR" sz="2000" b="1" dirty="0">
              <a:solidFill>
                <a:srgbClr val="7030A0"/>
              </a:solidFill>
              <a:latin typeface="Times New Roman" pitchFamily="18" charset="0"/>
              <a:cs typeface="Times New Roman" pitchFamily="18" charset="0"/>
            </a:endParaRPr>
          </a:p>
        </p:txBody>
      </p:sp>
      <p:sp>
        <p:nvSpPr>
          <p:cNvPr id="26" name="Ellipse 25"/>
          <p:cNvSpPr/>
          <p:nvPr/>
        </p:nvSpPr>
        <p:spPr>
          <a:xfrm>
            <a:off x="5828650" y="2786058"/>
            <a:ext cx="1714512" cy="2143140"/>
          </a:xfrm>
          <a:prstGeom prst="ellipse">
            <a:avLst/>
          </a:prstGeom>
          <a:solidFill>
            <a:schemeClr val="accent3">
              <a:lumMod val="85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p:cNvCxnSpPr/>
          <p:nvPr/>
        </p:nvCxnSpPr>
        <p:spPr>
          <a:xfrm>
            <a:off x="2000232" y="3357562"/>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014300" y="25003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2000232" y="435610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000232" y="5357826"/>
            <a:ext cx="14287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0" y="1643050"/>
            <a:ext cx="2071670" cy="4429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0" y="5929330"/>
            <a:ext cx="9144000" cy="1015663"/>
          </a:xfrm>
          <a:prstGeom prst="rect">
            <a:avLst/>
          </a:prstGeom>
          <a:noFill/>
        </p:spPr>
        <p:txBody>
          <a:bodyPr wrap="square" rtlCol="0">
            <a:spAutoFit/>
          </a:bodyPr>
          <a:lstStyle/>
          <a:p>
            <a:pPr algn="just"/>
            <a:r>
              <a:rPr lang="fr-FR" sz="2000" b="1" i="1" u="sng" dirty="0" smtClean="0">
                <a:solidFill>
                  <a:srgbClr val="C00000"/>
                </a:solidFill>
                <a:latin typeface="Times New Roman" pitchFamily="18" charset="0"/>
                <a:cs typeface="Times New Roman" pitchFamily="18" charset="0"/>
              </a:rPr>
              <a:t>Remarque</a:t>
            </a:r>
            <a:r>
              <a:rPr lang="fr-FR" sz="2000" i="1" dirty="0" smtClean="0">
                <a:solidFill>
                  <a:srgbClr val="C00000"/>
                </a:solidFill>
                <a:latin typeface="Times New Roman" pitchFamily="18" charset="0"/>
                <a:cs typeface="Times New Roman" pitchFamily="18" charset="0"/>
              </a:rPr>
              <a:t> : La condition de stabilité des filtres analogiques stipule que tous les pôles doivent se trouver dans le ½ plan gauche de plan p. Donc un filtre numérique est </a:t>
            </a:r>
            <a:r>
              <a:rPr lang="fr-FR" sz="2000" i="1" dirty="0" err="1" smtClean="0">
                <a:solidFill>
                  <a:srgbClr val="C00000"/>
                </a:solidFill>
                <a:latin typeface="Times New Roman" pitchFamily="18" charset="0"/>
                <a:cs typeface="Times New Roman" pitchFamily="18" charset="0"/>
              </a:rPr>
              <a:t>satble</a:t>
            </a:r>
            <a:r>
              <a:rPr lang="fr-FR" sz="2000" i="1" dirty="0" smtClean="0">
                <a:solidFill>
                  <a:srgbClr val="C00000"/>
                </a:solidFill>
                <a:latin typeface="Times New Roman" pitchFamily="18" charset="0"/>
                <a:cs typeface="Times New Roman" pitchFamily="18" charset="0"/>
              </a:rPr>
              <a:t> si tous les pôles de H(z) sont à l’intérieur du cercle unitaire</a:t>
            </a:r>
            <a:endParaRPr lang="fr-FR" sz="2000" i="1" baseline="-25000" dirty="0">
              <a:solidFill>
                <a:srgbClr val="C00000"/>
              </a:solidFill>
              <a:latin typeface="Times New Roman" pitchFamily="18" charset="0"/>
              <a:cs typeface="Times New Roman" pitchFamily="18" charset="0"/>
            </a:endParaRPr>
          </a:p>
        </p:txBody>
      </p:sp>
      <p:sp>
        <p:nvSpPr>
          <p:cNvPr id="40" name="Rectangle 39"/>
          <p:cNvSpPr/>
          <p:nvPr/>
        </p:nvSpPr>
        <p:spPr>
          <a:xfrm>
            <a:off x="142844" y="1757790"/>
            <a:ext cx="1857388" cy="2071702"/>
          </a:xfrm>
          <a:prstGeom prst="rect">
            <a:avLst/>
          </a:prstGeom>
          <a:solidFill>
            <a:schemeClr val="bg1">
              <a:lumMod val="8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p:cNvSpPr/>
          <p:nvPr/>
        </p:nvSpPr>
        <p:spPr>
          <a:xfrm>
            <a:off x="142844" y="3885764"/>
            <a:ext cx="1857388" cy="2071702"/>
          </a:xfrm>
          <a:prstGeom prst="rect">
            <a:avLst/>
          </a:prstGeom>
          <a:solidFill>
            <a:schemeClr val="bg1">
              <a:lumMod val="8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2" name="Connecteur droit avec flèche 41"/>
          <p:cNvCxnSpPr/>
          <p:nvPr/>
        </p:nvCxnSpPr>
        <p:spPr bwMode="auto">
          <a:xfrm>
            <a:off x="4714876" y="3851292"/>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3" name="Connecteur droit avec flèche 42"/>
          <p:cNvCxnSpPr/>
          <p:nvPr/>
        </p:nvCxnSpPr>
        <p:spPr bwMode="auto">
          <a:xfrm rot="5400000" flipH="1" flipV="1">
            <a:off x="4619626" y="3794142"/>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12</a:t>
            </a:fld>
            <a:endParaRPr lang="fr-CA"/>
          </a:p>
        </p:txBody>
      </p:sp>
      <p:sp>
        <p:nvSpPr>
          <p:cNvPr id="44035" name="Text Box 3"/>
          <p:cNvSpPr txBox="1">
            <a:spLocks noChangeArrowheads="1"/>
          </p:cNvSpPr>
          <p:nvPr/>
        </p:nvSpPr>
        <p:spPr bwMode="auto">
          <a:xfrm>
            <a:off x="0" y="642918"/>
            <a:ext cx="9144000" cy="2800767"/>
          </a:xfrm>
          <a:prstGeom prst="rect">
            <a:avLst/>
          </a:prstGeom>
          <a:noFill/>
          <a:ln w="9525">
            <a:noFill/>
            <a:miter lim="800000"/>
            <a:headEnd/>
            <a:tailEnd/>
          </a:ln>
          <a:effectLst/>
        </p:spPr>
        <p:txBody>
          <a:bodyPr wrap="square">
            <a:spAutoFit/>
          </a:bodyPr>
          <a:lstStyle/>
          <a:p>
            <a:pPr algn="just"/>
            <a:r>
              <a:rPr lang="fr-CA" sz="2200" b="1" u="sng" dirty="0" smtClean="0">
                <a:solidFill>
                  <a:srgbClr val="C00000"/>
                </a:solidFill>
                <a:latin typeface="Times New Roman" pitchFamily="18" charset="0"/>
                <a:cs typeface="Times New Roman" pitchFamily="18" charset="0"/>
              </a:rPr>
              <a:t>Implémentation des filtres RII : </a:t>
            </a:r>
          </a:p>
          <a:p>
            <a:pPr algn="just"/>
            <a:r>
              <a:rPr lang="fr-CA" sz="2200" dirty="0" smtClean="0">
                <a:solidFill>
                  <a:srgbClr val="002060"/>
                </a:solidFill>
                <a:latin typeface="Times New Roman" pitchFamily="18" charset="0"/>
                <a:cs typeface="Times New Roman" pitchFamily="18" charset="0"/>
              </a:rPr>
              <a:t>Pour représenter et implémenter un filtre numérique RII nous devons utiliser l’équation  discrète aux différences finies</a:t>
            </a:r>
          </a:p>
          <a:p>
            <a:pPr algn="ctr">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ctr"/>
            <a:endParaRPr lang="fr-CA" sz="2200" dirty="0" smtClean="0">
              <a:solidFill>
                <a:srgbClr val="002060"/>
              </a:solidFill>
              <a:latin typeface="Times New Roman" pitchFamily="18" charset="0"/>
              <a:cs typeface="Times New Roman" pitchFamily="18" charset="0"/>
            </a:endParaRPr>
          </a:p>
          <a:p>
            <a:pPr algn="just"/>
            <a:endParaRPr lang="fr-CA" sz="2200" dirty="0" smtClean="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4" name="Objet 13"/>
          <p:cNvGraphicFramePr>
            <a:graphicFrameLocks noChangeAspect="1"/>
          </p:cNvGraphicFramePr>
          <p:nvPr/>
        </p:nvGraphicFramePr>
        <p:xfrm>
          <a:off x="3357554" y="2214554"/>
          <a:ext cx="3059228" cy="500066"/>
        </p:xfrm>
        <a:graphic>
          <a:graphicData uri="http://schemas.openxmlformats.org/presentationml/2006/ole">
            <p:oleObj spid="_x0000_s218115" name="Équation" r:id="rId3" imgW="1320480" imgH="215640" progId="Equation.3">
              <p:embed/>
            </p:oleObj>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5" name="ZoneTexte 14"/>
          <p:cNvSpPr txBox="1"/>
          <p:nvPr/>
        </p:nvSpPr>
        <p:spPr>
          <a:xfrm>
            <a:off x="0" y="3500438"/>
            <a:ext cx="9144000" cy="3416320"/>
          </a:xfrm>
          <a:prstGeom prst="rect">
            <a:avLst/>
          </a:prstGeom>
          <a:noFill/>
        </p:spPr>
        <p:txBody>
          <a:bodyPr wrap="square" rtlCol="0">
            <a:spAutoFit/>
          </a:bodyPr>
          <a:lstStyle/>
          <a:p>
            <a:pPr>
              <a:buFont typeface="Wingdings" pitchFamily="2" charset="2"/>
              <a:buChar char="q"/>
            </a:pPr>
            <a:r>
              <a:rPr lang="fr-FR" sz="2200" dirty="0" smtClean="0"/>
              <a:t> </a:t>
            </a:r>
            <a:r>
              <a:rPr lang="fr-FR" sz="2200" dirty="0" smtClean="0">
                <a:solidFill>
                  <a:srgbClr val="00B050"/>
                </a:solidFill>
              </a:rPr>
              <a:t>La structure d’un RII a aussi besoin des  trois mêmes  opérations élémentaires à savoir:</a:t>
            </a:r>
          </a:p>
          <a:p>
            <a:pPr lvl="1">
              <a:buFont typeface="Wingdings" pitchFamily="2" charset="2"/>
              <a:buChar char="ü"/>
            </a:pPr>
            <a:r>
              <a:rPr lang="fr-FR" sz="2200" dirty="0" smtClean="0">
                <a:solidFill>
                  <a:srgbClr val="00B050"/>
                </a:solidFill>
              </a:rPr>
              <a:t> la multiplication</a:t>
            </a:r>
          </a:p>
          <a:p>
            <a:pPr lvl="1">
              <a:buFont typeface="Wingdings" pitchFamily="2" charset="2"/>
              <a:buChar char="ü"/>
            </a:pPr>
            <a:r>
              <a:rPr lang="fr-FR" sz="2200" dirty="0" smtClean="0">
                <a:solidFill>
                  <a:srgbClr val="00B050"/>
                </a:solidFill>
              </a:rPr>
              <a:t> l’addition</a:t>
            </a:r>
          </a:p>
          <a:p>
            <a:pPr lvl="1">
              <a:buFont typeface="Wingdings" pitchFamily="2" charset="2"/>
              <a:buChar char="ü"/>
            </a:pPr>
            <a:r>
              <a:rPr lang="fr-FR" sz="2200" dirty="0" smtClean="0">
                <a:solidFill>
                  <a:srgbClr val="00B050"/>
                </a:solidFill>
              </a:rPr>
              <a:t> le retard unitaire</a:t>
            </a:r>
          </a:p>
          <a:p>
            <a:pPr lvl="1">
              <a:buFont typeface="Wingdings" pitchFamily="2" charset="2"/>
              <a:buChar char="ü"/>
            </a:pPr>
            <a:endParaRPr lang="fr-FR" dirty="0" smtClean="0"/>
          </a:p>
          <a:p>
            <a:pPr marL="0" lvl="1" algn="just">
              <a:buFont typeface="Wingdings" pitchFamily="2" charset="2"/>
              <a:buChar char="q"/>
            </a:pPr>
            <a:r>
              <a:rPr lang="fr-FR" dirty="0" smtClean="0"/>
              <a:t> </a:t>
            </a:r>
            <a:r>
              <a:rPr lang="fr-FR" sz="2200" dirty="0" smtClean="0">
                <a:solidFill>
                  <a:srgbClr val="7030A0"/>
                </a:solidFill>
                <a:latin typeface="Times New Roman" pitchFamily="18" charset="0"/>
                <a:cs typeface="Times New Roman" pitchFamily="18" charset="0"/>
              </a:rPr>
              <a:t>L’échantillon de sortie y(n) à l’instant présent n, dépend de l’échantillon d’entrée présent à l’instant n et de quelques autres échantillons d’entrée aux instants passés {n-1, n-2, …., n-L} mais aussi des échantillons passés de la sortie aux instants {n-1, n-2, …., n-K}</a:t>
            </a:r>
          </a:p>
        </p:txBody>
      </p:sp>
      <p:graphicFrame>
        <p:nvGraphicFramePr>
          <p:cNvPr id="218117" name="Object 5"/>
          <p:cNvGraphicFramePr>
            <a:graphicFrameLocks noChangeAspect="1"/>
          </p:cNvGraphicFramePr>
          <p:nvPr/>
        </p:nvGraphicFramePr>
        <p:xfrm>
          <a:off x="214313" y="1619243"/>
          <a:ext cx="8453437" cy="809625"/>
        </p:xfrm>
        <a:graphic>
          <a:graphicData uri="http://schemas.openxmlformats.org/presentationml/2006/ole">
            <p:oleObj spid="_x0000_s218117" name="Équation" r:id="rId4" imgW="4508280" imgH="431640" progId="Equation.3">
              <p:embed/>
            </p:oleObj>
          </a:graphicData>
        </a:graphic>
      </p:graphicFrame>
      <p:graphicFrame>
        <p:nvGraphicFramePr>
          <p:cNvPr id="218118" name="Object 6"/>
          <p:cNvGraphicFramePr>
            <a:graphicFrameLocks noChangeAspect="1"/>
          </p:cNvGraphicFramePr>
          <p:nvPr/>
        </p:nvGraphicFramePr>
        <p:xfrm>
          <a:off x="714348" y="2928934"/>
          <a:ext cx="7858125" cy="452438"/>
        </p:xfrm>
        <a:graphic>
          <a:graphicData uri="http://schemas.openxmlformats.org/presentationml/2006/ole">
            <p:oleObj spid="_x0000_s218118" name="Équation" r:id="rId5" imgW="4190760" imgH="24120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13</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642918"/>
            <a:ext cx="9144000" cy="2462213"/>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Filtre RII: Analyse spectrale:</a:t>
            </a:r>
          </a:p>
          <a:p>
            <a:r>
              <a:rPr lang="fr-FR" sz="2200" dirty="0" smtClean="0">
                <a:solidFill>
                  <a:srgbClr val="FF0000"/>
                </a:solidFill>
                <a:latin typeface="Times New Roman" pitchFamily="18" charset="0"/>
                <a:cs typeface="Times New Roman" pitchFamily="18" charset="0"/>
              </a:rPr>
              <a:t> </a:t>
            </a:r>
          </a:p>
          <a:p>
            <a:pPr algn="just"/>
            <a:r>
              <a:rPr lang="fr-FR" sz="2200" dirty="0" smtClean="0">
                <a:solidFill>
                  <a:srgbClr val="002060"/>
                </a:solidFill>
                <a:latin typeface="Times New Roman" pitchFamily="18" charset="0"/>
                <a:cs typeface="Times New Roman" pitchFamily="18" charset="0"/>
              </a:rPr>
              <a:t>En utilisant la TZ et aussi la TFTD (cas particulier de la TZ) sur l’’équation aux différences finies qui représente ce filtre dans le domaine temporel, nous pouvons l’étudier et l’analyser dans le domaine fréquentielle en déterminant respectivement sa fonction de transfert en z H(z) et sa réponse fréquentielle H(</a:t>
            </a:r>
            <a:r>
              <a:rPr lang="fr-FR" sz="2200" dirty="0" err="1" smtClean="0">
                <a:solidFill>
                  <a:srgbClr val="002060"/>
                </a:solidFill>
                <a:latin typeface="Times New Roman" pitchFamily="18" charset="0"/>
                <a:cs typeface="Times New Roman" pitchFamily="18" charset="0"/>
              </a:rPr>
              <a:t>e</a:t>
            </a:r>
            <a:r>
              <a:rPr lang="fr-FR" sz="2200" baseline="30000" dirty="0" err="1" smtClean="0">
                <a:solidFill>
                  <a:srgbClr val="002060"/>
                </a:solidFill>
                <a:latin typeface="Times New Roman" pitchFamily="18" charset="0"/>
                <a:cs typeface="Times New Roman" pitchFamily="18" charset="0"/>
              </a:rPr>
              <a:t>j</a:t>
            </a:r>
            <a:r>
              <a:rPr lang="fr-FR" sz="2200" baseline="300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sym typeface="Symbol"/>
              </a:rPr>
              <a:t>)</a:t>
            </a:r>
            <a:endParaRPr lang="fr-FR" sz="2200" dirty="0">
              <a:solidFill>
                <a:srgbClr val="002060"/>
              </a:solidFill>
              <a:latin typeface="Times New Roman" pitchFamily="18" charset="0"/>
              <a:cs typeface="Times New Roman" pitchFamily="18" charset="0"/>
            </a:endParaRPr>
          </a:p>
        </p:txBody>
      </p:sp>
      <p:graphicFrame>
        <p:nvGraphicFramePr>
          <p:cNvPr id="219140" name="Object 4"/>
          <p:cNvGraphicFramePr>
            <a:graphicFrameLocks noChangeAspect="1"/>
          </p:cNvGraphicFramePr>
          <p:nvPr/>
        </p:nvGraphicFramePr>
        <p:xfrm>
          <a:off x="881063" y="3643313"/>
          <a:ext cx="7953375" cy="452437"/>
        </p:xfrm>
        <a:graphic>
          <a:graphicData uri="http://schemas.openxmlformats.org/presentationml/2006/ole">
            <p:oleObj spid="_x0000_s219140" name="Équation" r:id="rId3" imgW="4241520" imgH="241200" progId="Equation.3">
              <p:embed/>
            </p:oleObj>
          </a:graphicData>
        </a:graphic>
      </p:graphicFrame>
      <p:sp>
        <p:nvSpPr>
          <p:cNvPr id="9" name="ZoneTexte 8"/>
          <p:cNvSpPr txBox="1"/>
          <p:nvPr/>
        </p:nvSpPr>
        <p:spPr>
          <a:xfrm>
            <a:off x="0" y="3071810"/>
            <a:ext cx="3500430"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temporel discret</a:t>
            </a:r>
            <a:endParaRPr lang="fr-FR" sz="2200" b="1" u="sng" dirty="0">
              <a:solidFill>
                <a:srgbClr val="FF0000"/>
              </a:solidFill>
              <a:latin typeface="Times New Roman" pitchFamily="18" charset="0"/>
              <a:cs typeface="Times New Roman" pitchFamily="18" charset="0"/>
            </a:endParaRPr>
          </a:p>
        </p:txBody>
      </p:sp>
      <p:sp>
        <p:nvSpPr>
          <p:cNvPr id="12" name="ZoneTexte 11"/>
          <p:cNvSpPr txBox="1"/>
          <p:nvPr/>
        </p:nvSpPr>
        <p:spPr>
          <a:xfrm>
            <a:off x="-32" y="4214818"/>
            <a:ext cx="1785950"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z</a:t>
            </a:r>
            <a:endParaRPr lang="fr-FR" sz="2200" b="1" u="sng" dirty="0">
              <a:solidFill>
                <a:srgbClr val="FF0000"/>
              </a:solidFill>
              <a:latin typeface="Times New Roman" pitchFamily="18" charset="0"/>
              <a:cs typeface="Times New Roman" pitchFamily="18" charset="0"/>
            </a:endParaRPr>
          </a:p>
        </p:txBody>
      </p:sp>
      <p:graphicFrame>
        <p:nvGraphicFramePr>
          <p:cNvPr id="219141" name="Object 5"/>
          <p:cNvGraphicFramePr>
            <a:graphicFrameLocks noChangeAspect="1"/>
          </p:cNvGraphicFramePr>
          <p:nvPr/>
        </p:nvGraphicFramePr>
        <p:xfrm>
          <a:off x="1785918" y="4429132"/>
          <a:ext cx="6216650" cy="909638"/>
        </p:xfrm>
        <a:graphic>
          <a:graphicData uri="http://schemas.openxmlformats.org/presentationml/2006/ole">
            <p:oleObj spid="_x0000_s219141" name="Équation" r:id="rId4" imgW="2819160" imgH="457200" progId="Equation.3">
              <p:embed/>
            </p:oleObj>
          </a:graphicData>
        </a:graphic>
      </p:graphicFrame>
      <p:sp>
        <p:nvSpPr>
          <p:cNvPr id="13" name="ZoneTexte 12"/>
          <p:cNvSpPr txBox="1"/>
          <p:nvPr/>
        </p:nvSpPr>
        <p:spPr>
          <a:xfrm>
            <a:off x="0" y="5411474"/>
            <a:ext cx="9144000" cy="1446550"/>
          </a:xfrm>
          <a:prstGeom prst="rect">
            <a:avLst/>
          </a:prstGeom>
          <a:noFill/>
        </p:spPr>
        <p:txBody>
          <a:bodyPr wrap="square" rtlCol="0">
            <a:spAutoFit/>
          </a:bodyPr>
          <a:lstStyle/>
          <a:p>
            <a:pPr algn="just">
              <a:buFont typeface="Wingdings" pitchFamily="2" charset="2"/>
              <a:buChar char="q"/>
            </a:pPr>
            <a:r>
              <a:rPr lang="fr-FR" sz="2200" dirty="0" smtClean="0">
                <a:solidFill>
                  <a:srgbClr val="0070C0"/>
                </a:solidFill>
                <a:latin typeface="Times New Roman" pitchFamily="18" charset="0"/>
                <a:cs typeface="Times New Roman" pitchFamily="18" charset="0"/>
              </a:rPr>
              <a:t> La fonction de transfert en z d’un filtre RII est sous forme d’un numérateur et d’un dénominateur en z</a:t>
            </a:r>
            <a:r>
              <a:rPr lang="fr-FR" sz="2200" baseline="30000" dirty="0" smtClean="0">
                <a:solidFill>
                  <a:srgbClr val="0070C0"/>
                </a:solidFill>
                <a:latin typeface="Times New Roman" pitchFamily="18" charset="0"/>
                <a:cs typeface="Times New Roman" pitchFamily="18" charset="0"/>
              </a:rPr>
              <a:t>-1</a:t>
            </a:r>
            <a:r>
              <a:rPr lang="fr-FR" sz="2200" dirty="0" smtClean="0">
                <a:solidFill>
                  <a:srgbClr val="0070C0"/>
                </a:solidFill>
                <a:latin typeface="Times New Roman" pitchFamily="18" charset="0"/>
                <a:cs typeface="Times New Roman" pitchFamily="18" charset="0"/>
              </a:rPr>
              <a:t>. Ainsi, elle possède des zéros et des pôles.</a:t>
            </a: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De ce fait un RII risque d’être instable.</a:t>
            </a: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 Un RII peut être appelé un filtre récursif.</a:t>
            </a:r>
            <a:endParaRPr lang="fr-FR" sz="22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9141"/>
                                        </p:tgtEl>
                                        <p:attrNameLst>
                                          <p:attrName>style.visibility</p:attrName>
                                        </p:attrNameLst>
                                      </p:cBhvr>
                                      <p:to>
                                        <p:strVal val="visible"/>
                                      </p:to>
                                    </p:set>
                                    <p:anim calcmode="lin" valueType="num">
                                      <p:cBhvr additive="base">
                                        <p:cTn id="7" dur="500" fill="hold"/>
                                        <p:tgtEl>
                                          <p:spTgt spid="219141"/>
                                        </p:tgtEl>
                                        <p:attrNameLst>
                                          <p:attrName>ppt_x</p:attrName>
                                        </p:attrNameLst>
                                      </p:cBhvr>
                                      <p:tavLst>
                                        <p:tav tm="0">
                                          <p:val>
                                            <p:strVal val="0-#ppt_w/2"/>
                                          </p:val>
                                        </p:tav>
                                        <p:tav tm="100000">
                                          <p:val>
                                            <p:strVal val="#ppt_x"/>
                                          </p:val>
                                        </p:tav>
                                      </p:tavLst>
                                    </p:anim>
                                    <p:anim calcmode="lin" valueType="num">
                                      <p:cBhvr additive="base">
                                        <p:cTn id="8" dur="500" fill="hold"/>
                                        <p:tgtEl>
                                          <p:spTgt spid="2191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14</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Structure d’un filtre RII : </a:t>
            </a:r>
            <a:r>
              <a:rPr lang="fr-FR" sz="2200" b="1" u="sng" dirty="0" smtClean="0">
                <a:solidFill>
                  <a:srgbClr val="002060"/>
                </a:solidFill>
                <a:latin typeface="Times New Roman" pitchFamily="18" charset="0"/>
                <a:cs typeface="Times New Roman" pitchFamily="18" charset="0"/>
              </a:rPr>
              <a:t>Forme directe canonique type I</a:t>
            </a:r>
            <a:endParaRPr lang="fr-FR" sz="2200" b="1" u="sng" dirty="0">
              <a:solidFill>
                <a:srgbClr val="002060"/>
              </a:solidFill>
              <a:latin typeface="Times New Roman" pitchFamily="18" charset="0"/>
              <a:cs typeface="Times New Roman" pitchFamily="18" charset="0"/>
            </a:endParaRPr>
          </a:p>
        </p:txBody>
      </p:sp>
      <p:sp>
        <p:nvSpPr>
          <p:cNvPr id="17" name="Rectangle 16"/>
          <p:cNvSpPr/>
          <p:nvPr/>
        </p:nvSpPr>
        <p:spPr>
          <a:xfrm>
            <a:off x="1000100" y="235743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766472" y="128586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p:nvPr/>
        </p:nvCxnSpPr>
        <p:spPr>
          <a:xfrm>
            <a:off x="857224" y="1641462"/>
            <a:ext cx="171451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328320" y="1641462"/>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5400000">
            <a:off x="1072729" y="2000637"/>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214422"/>
            <a:ext cx="714380" cy="461665"/>
          </a:xfrm>
          <a:prstGeom prst="rect">
            <a:avLst/>
          </a:prstGeom>
          <a:noFill/>
        </p:spPr>
        <p:txBody>
          <a:bodyPr wrap="square" rtlCol="0">
            <a:spAutoFit/>
          </a:bodyPr>
          <a:lstStyle/>
          <a:p>
            <a:r>
              <a:rPr lang="fr-FR" sz="2400" dirty="0" smtClean="0">
                <a:solidFill>
                  <a:srgbClr val="00B0F0"/>
                </a:solidFill>
              </a:rPr>
              <a:t>x(n)</a:t>
            </a:r>
            <a:endParaRPr lang="fr-FR" sz="2400" dirty="0">
              <a:solidFill>
                <a:srgbClr val="00B0F0"/>
              </a:solidFill>
            </a:endParaRPr>
          </a:p>
        </p:txBody>
      </p:sp>
      <p:sp>
        <p:nvSpPr>
          <p:cNvPr id="64" name="ZoneTexte 63"/>
          <p:cNvSpPr txBox="1"/>
          <p:nvPr/>
        </p:nvSpPr>
        <p:spPr>
          <a:xfrm>
            <a:off x="1000100" y="2498047"/>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65" name="ZoneTexte 64"/>
          <p:cNvSpPr txBox="1"/>
          <p:nvPr/>
        </p:nvSpPr>
        <p:spPr>
          <a:xfrm>
            <a:off x="3766472" y="1426477"/>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a:t>
            </a:r>
            <a:endParaRPr lang="fr-FR" sz="2200" b="1" dirty="0">
              <a:solidFill>
                <a:schemeClr val="accent6">
                  <a:lumMod val="75000"/>
                </a:schemeClr>
              </a:solidFill>
            </a:endParaRPr>
          </a:p>
        </p:txBody>
      </p:sp>
      <p:sp>
        <p:nvSpPr>
          <p:cNvPr id="43" name="Rectangle 42"/>
          <p:cNvSpPr/>
          <p:nvPr/>
        </p:nvSpPr>
        <p:spPr>
          <a:xfrm>
            <a:off x="1000100" y="3714752"/>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4" name="Connecteur droit avec flèche 43"/>
          <p:cNvCxnSpPr/>
          <p:nvPr/>
        </p:nvCxnSpPr>
        <p:spPr>
          <a:xfrm rot="5400000">
            <a:off x="1072729" y="3357959"/>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1000100" y="3855369"/>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46" name="Rectangle 45"/>
          <p:cNvSpPr/>
          <p:nvPr/>
        </p:nvSpPr>
        <p:spPr>
          <a:xfrm>
            <a:off x="1000100" y="528400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9" name="Connecteur droit avec flèche 48"/>
          <p:cNvCxnSpPr/>
          <p:nvPr/>
        </p:nvCxnSpPr>
        <p:spPr>
          <a:xfrm rot="5400000">
            <a:off x="965175" y="4820453"/>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0" name="ZoneTexte 49"/>
          <p:cNvSpPr txBox="1"/>
          <p:nvPr/>
        </p:nvSpPr>
        <p:spPr>
          <a:xfrm>
            <a:off x="1000100" y="5424623"/>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52" name="Ellipse 51"/>
          <p:cNvSpPr/>
          <p:nvPr/>
        </p:nvSpPr>
        <p:spPr>
          <a:xfrm>
            <a:off x="2570638" y="121442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2642076" y="1357298"/>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73" name="Connecteur droit avec flèche 72"/>
          <p:cNvCxnSpPr>
            <a:endCxn id="52" idx="4"/>
          </p:cNvCxnSpPr>
          <p:nvPr/>
        </p:nvCxnSpPr>
        <p:spPr>
          <a:xfrm rot="16200000" flipV="1">
            <a:off x="2606906" y="2392600"/>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2571736" y="292893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2643174" y="3071810"/>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76" name="Connecteur droit avec flèche 75"/>
          <p:cNvCxnSpPr>
            <a:endCxn id="74" idx="4"/>
          </p:cNvCxnSpPr>
          <p:nvPr/>
        </p:nvCxnSpPr>
        <p:spPr>
          <a:xfrm rot="16200000" flipV="1">
            <a:off x="2608004" y="4107112"/>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7" name="Ellipse 76"/>
          <p:cNvSpPr/>
          <p:nvPr/>
        </p:nvSpPr>
        <p:spPr>
          <a:xfrm>
            <a:off x="2571736" y="578645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p:cNvSpPr txBox="1"/>
          <p:nvPr/>
        </p:nvSpPr>
        <p:spPr>
          <a:xfrm>
            <a:off x="2643174" y="5929330"/>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80" name="Connecteur droit avec flèche 79"/>
          <p:cNvCxnSpPr/>
          <p:nvPr/>
        </p:nvCxnSpPr>
        <p:spPr>
          <a:xfrm rot="5400000">
            <a:off x="2570942" y="5428470"/>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2" name="Connecteur en angle 81"/>
          <p:cNvCxnSpPr>
            <a:stCxn id="46" idx="2"/>
            <a:endCxn id="77" idx="2"/>
          </p:cNvCxnSpPr>
          <p:nvPr/>
        </p:nvCxnSpPr>
        <p:spPr>
          <a:xfrm rot="16200000" flipH="1">
            <a:off x="1874024" y="5517370"/>
            <a:ext cx="28813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a:endCxn id="74" idx="2"/>
          </p:cNvCxnSpPr>
          <p:nvPr/>
        </p:nvCxnSpPr>
        <p:spPr>
          <a:xfrm>
            <a:off x="1428728" y="3357562"/>
            <a:ext cx="114300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6" name="Connecteur droit avec flèche 85"/>
          <p:cNvCxnSpPr/>
          <p:nvPr/>
        </p:nvCxnSpPr>
        <p:spPr>
          <a:xfrm>
            <a:off x="4929190" y="1643050"/>
            <a:ext cx="3071834"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6715140" y="243125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rot="5400000">
            <a:off x="6787769" y="2074457"/>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6715140" y="2571867"/>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1" name="Rectangle 90"/>
          <p:cNvSpPr/>
          <p:nvPr/>
        </p:nvSpPr>
        <p:spPr>
          <a:xfrm>
            <a:off x="6715140" y="3788572"/>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2" name="Connecteur droit avec flèche 91"/>
          <p:cNvCxnSpPr/>
          <p:nvPr/>
        </p:nvCxnSpPr>
        <p:spPr>
          <a:xfrm rot="5400000">
            <a:off x="6787769" y="3431779"/>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3" name="ZoneTexte 92"/>
          <p:cNvSpPr txBox="1"/>
          <p:nvPr/>
        </p:nvSpPr>
        <p:spPr>
          <a:xfrm>
            <a:off x="6715140" y="3929189"/>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4" name="Rectangle 93"/>
          <p:cNvSpPr/>
          <p:nvPr/>
        </p:nvSpPr>
        <p:spPr>
          <a:xfrm>
            <a:off x="6715140" y="535782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5" name="Connecteur droit avec flèche 94"/>
          <p:cNvCxnSpPr/>
          <p:nvPr/>
        </p:nvCxnSpPr>
        <p:spPr>
          <a:xfrm rot="5400000">
            <a:off x="6680215" y="4894273"/>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6715140" y="5498443"/>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7" name="Ellipse 96"/>
          <p:cNvSpPr/>
          <p:nvPr/>
        </p:nvSpPr>
        <p:spPr>
          <a:xfrm>
            <a:off x="5357818" y="292893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5429256" y="3071810"/>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99" name="Connecteur droit avec flèche 98"/>
          <p:cNvCxnSpPr>
            <a:endCxn id="97" idx="4"/>
          </p:cNvCxnSpPr>
          <p:nvPr/>
        </p:nvCxnSpPr>
        <p:spPr>
          <a:xfrm rot="16200000" flipV="1">
            <a:off x="5394086" y="4107112"/>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00" name="Ellipse 99"/>
          <p:cNvSpPr/>
          <p:nvPr/>
        </p:nvSpPr>
        <p:spPr>
          <a:xfrm>
            <a:off x="5357818" y="5786454"/>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429256" y="5929330"/>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102" name="Connecteur droit avec flèche 101"/>
          <p:cNvCxnSpPr/>
          <p:nvPr/>
        </p:nvCxnSpPr>
        <p:spPr>
          <a:xfrm rot="5400000">
            <a:off x="5357024" y="5428470"/>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4" name="Connecteur droit avec flèche 103"/>
          <p:cNvCxnSpPr>
            <a:endCxn id="97" idx="6"/>
          </p:cNvCxnSpPr>
          <p:nvPr/>
        </p:nvCxnSpPr>
        <p:spPr>
          <a:xfrm rot="10800000">
            <a:off x="6072198" y="3357562"/>
            <a:ext cx="1071570" cy="1588"/>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6" name="Forme 105"/>
          <p:cNvCxnSpPr>
            <a:stCxn id="94" idx="2"/>
            <a:endCxn id="100" idx="6"/>
          </p:cNvCxnSpPr>
          <p:nvPr/>
        </p:nvCxnSpPr>
        <p:spPr>
          <a:xfrm rot="5400000">
            <a:off x="6518686" y="5554281"/>
            <a:ext cx="21431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8" name="Forme 107"/>
          <p:cNvCxnSpPr>
            <a:stCxn id="74" idx="6"/>
          </p:cNvCxnSpPr>
          <p:nvPr/>
        </p:nvCxnSpPr>
        <p:spPr>
          <a:xfrm flipV="1">
            <a:off x="3286116" y="1928802"/>
            <a:ext cx="642942" cy="1428760"/>
          </a:xfrm>
          <a:prstGeom prst="bent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9" name="Forme 108"/>
          <p:cNvCxnSpPr/>
          <p:nvPr/>
        </p:nvCxnSpPr>
        <p:spPr>
          <a:xfrm rot="5400000" flipH="1" flipV="1">
            <a:off x="1571604" y="3643314"/>
            <a:ext cx="4286280" cy="857256"/>
          </a:xfrm>
          <a:prstGeom prst="bentConnector3">
            <a:avLst>
              <a:gd name="adj1" fmla="val 50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2" name="Forme 111"/>
          <p:cNvCxnSpPr>
            <a:stCxn id="97" idx="2"/>
          </p:cNvCxnSpPr>
          <p:nvPr/>
        </p:nvCxnSpPr>
        <p:spPr>
          <a:xfrm rot="10800000">
            <a:off x="4714876" y="2000240"/>
            <a:ext cx="642942" cy="1357322"/>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4" name="Forme 113"/>
          <p:cNvCxnSpPr>
            <a:stCxn id="100" idx="2"/>
          </p:cNvCxnSpPr>
          <p:nvPr/>
        </p:nvCxnSpPr>
        <p:spPr>
          <a:xfrm rot="10800000">
            <a:off x="4429124" y="2000240"/>
            <a:ext cx="928694" cy="4214842"/>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7286644" y="1142984"/>
            <a:ext cx="714380" cy="461665"/>
          </a:xfrm>
          <a:prstGeom prst="rect">
            <a:avLst/>
          </a:prstGeom>
          <a:noFill/>
        </p:spPr>
        <p:txBody>
          <a:bodyPr wrap="square" rtlCol="0">
            <a:spAutoFit/>
          </a:bodyPr>
          <a:lstStyle/>
          <a:p>
            <a:r>
              <a:rPr lang="fr-FR" sz="2400" dirty="0" smtClean="0">
                <a:solidFill>
                  <a:srgbClr val="00B0F0"/>
                </a:solidFill>
              </a:rPr>
              <a:t>y(n)</a:t>
            </a:r>
            <a:endParaRPr lang="fr-FR" sz="2400" dirty="0">
              <a:solidFill>
                <a:srgbClr val="00B0F0"/>
              </a:solidFill>
            </a:endParaRPr>
          </a:p>
        </p:txBody>
      </p:sp>
      <p:sp>
        <p:nvSpPr>
          <p:cNvPr id="116" name="ZoneTexte 115"/>
          <p:cNvSpPr txBox="1"/>
          <p:nvPr/>
        </p:nvSpPr>
        <p:spPr>
          <a:xfrm>
            <a:off x="2928926" y="2214554"/>
            <a:ext cx="714380" cy="461665"/>
          </a:xfrm>
          <a:prstGeom prst="rect">
            <a:avLst/>
          </a:prstGeom>
          <a:noFill/>
        </p:spPr>
        <p:txBody>
          <a:bodyPr wrap="square" rtlCol="0">
            <a:spAutoFit/>
          </a:bodyPr>
          <a:lstStyle/>
          <a:p>
            <a:r>
              <a:rPr lang="fr-FR" sz="2400" dirty="0" smtClean="0">
                <a:solidFill>
                  <a:srgbClr val="00B0F0"/>
                </a:solidFill>
              </a:rPr>
              <a:t>b</a:t>
            </a:r>
            <a:r>
              <a:rPr lang="fr-FR" sz="2400" baseline="-25000" dirty="0" smtClean="0">
                <a:solidFill>
                  <a:srgbClr val="00B0F0"/>
                </a:solidFill>
              </a:rPr>
              <a:t>0</a:t>
            </a:r>
            <a:endParaRPr lang="fr-FR" sz="2400" dirty="0">
              <a:solidFill>
                <a:srgbClr val="00B0F0"/>
              </a:solidFill>
            </a:endParaRPr>
          </a:p>
        </p:txBody>
      </p:sp>
      <p:sp>
        <p:nvSpPr>
          <p:cNvPr id="117" name="ZoneTexte 116"/>
          <p:cNvSpPr txBox="1"/>
          <p:nvPr/>
        </p:nvSpPr>
        <p:spPr>
          <a:xfrm>
            <a:off x="2428860" y="4000504"/>
            <a:ext cx="714380" cy="461665"/>
          </a:xfrm>
          <a:prstGeom prst="rect">
            <a:avLst/>
          </a:prstGeom>
          <a:noFill/>
        </p:spPr>
        <p:txBody>
          <a:bodyPr wrap="square" rtlCol="0">
            <a:spAutoFit/>
          </a:bodyPr>
          <a:lstStyle/>
          <a:p>
            <a:r>
              <a:rPr lang="fr-FR" sz="2400" dirty="0" smtClean="0">
                <a:solidFill>
                  <a:srgbClr val="00B0F0"/>
                </a:solidFill>
              </a:rPr>
              <a:t>b</a:t>
            </a:r>
            <a:r>
              <a:rPr lang="fr-FR" sz="2400" baseline="-25000" dirty="0" smtClean="0">
                <a:solidFill>
                  <a:srgbClr val="00B0F0"/>
                </a:solidFill>
              </a:rPr>
              <a:t>1</a:t>
            </a:r>
            <a:endParaRPr lang="fr-FR" sz="2400" dirty="0">
              <a:solidFill>
                <a:srgbClr val="00B0F0"/>
              </a:solidFill>
            </a:endParaRPr>
          </a:p>
        </p:txBody>
      </p:sp>
      <p:sp>
        <p:nvSpPr>
          <p:cNvPr id="118" name="ZoneTexte 117"/>
          <p:cNvSpPr txBox="1"/>
          <p:nvPr/>
        </p:nvSpPr>
        <p:spPr>
          <a:xfrm>
            <a:off x="2428860" y="5214950"/>
            <a:ext cx="714380" cy="461665"/>
          </a:xfrm>
          <a:prstGeom prst="rect">
            <a:avLst/>
          </a:prstGeom>
          <a:noFill/>
        </p:spPr>
        <p:txBody>
          <a:bodyPr wrap="square" rtlCol="0">
            <a:spAutoFit/>
          </a:bodyPr>
          <a:lstStyle/>
          <a:p>
            <a:r>
              <a:rPr lang="fr-FR" sz="2400" dirty="0" err="1" smtClean="0">
                <a:solidFill>
                  <a:srgbClr val="00B0F0"/>
                </a:solidFill>
              </a:rPr>
              <a:t>b</a:t>
            </a:r>
            <a:r>
              <a:rPr lang="fr-FR" sz="2400" baseline="-25000" dirty="0" err="1" smtClean="0">
                <a:solidFill>
                  <a:srgbClr val="00B0F0"/>
                </a:solidFill>
              </a:rPr>
              <a:t>L</a:t>
            </a:r>
            <a:endParaRPr lang="fr-FR" sz="2400" dirty="0">
              <a:solidFill>
                <a:srgbClr val="00B0F0"/>
              </a:solidFill>
            </a:endParaRPr>
          </a:p>
        </p:txBody>
      </p:sp>
      <p:sp>
        <p:nvSpPr>
          <p:cNvPr id="119" name="ZoneTexte 118"/>
          <p:cNvSpPr txBox="1"/>
          <p:nvPr/>
        </p:nvSpPr>
        <p:spPr>
          <a:xfrm>
            <a:off x="5715008" y="4071942"/>
            <a:ext cx="714380" cy="461665"/>
          </a:xfrm>
          <a:prstGeom prst="rect">
            <a:avLst/>
          </a:prstGeom>
          <a:noFill/>
        </p:spPr>
        <p:txBody>
          <a:bodyPr wrap="square" rtlCol="0">
            <a:spAutoFit/>
          </a:bodyPr>
          <a:lstStyle/>
          <a:p>
            <a:r>
              <a:rPr lang="fr-FR" sz="2400" dirty="0" smtClean="0">
                <a:solidFill>
                  <a:srgbClr val="00B0F0"/>
                </a:solidFill>
              </a:rPr>
              <a:t>a</a:t>
            </a:r>
            <a:r>
              <a:rPr lang="fr-FR" sz="2400" baseline="-25000" dirty="0" smtClean="0">
                <a:solidFill>
                  <a:srgbClr val="00B0F0"/>
                </a:solidFill>
              </a:rPr>
              <a:t>1</a:t>
            </a:r>
            <a:endParaRPr lang="fr-FR" sz="2400" dirty="0">
              <a:solidFill>
                <a:srgbClr val="00B0F0"/>
              </a:solidFill>
            </a:endParaRPr>
          </a:p>
        </p:txBody>
      </p:sp>
      <p:sp>
        <p:nvSpPr>
          <p:cNvPr id="120" name="ZoneTexte 119"/>
          <p:cNvSpPr txBox="1"/>
          <p:nvPr/>
        </p:nvSpPr>
        <p:spPr>
          <a:xfrm>
            <a:off x="5715008" y="5214950"/>
            <a:ext cx="714380" cy="461665"/>
          </a:xfrm>
          <a:prstGeom prst="rect">
            <a:avLst/>
          </a:prstGeom>
          <a:noFill/>
        </p:spPr>
        <p:txBody>
          <a:bodyPr wrap="square" rtlCol="0">
            <a:spAutoFit/>
          </a:bodyPr>
          <a:lstStyle/>
          <a:p>
            <a:r>
              <a:rPr lang="fr-FR" sz="2400" dirty="0" err="1" smtClean="0">
                <a:solidFill>
                  <a:srgbClr val="00B0F0"/>
                </a:solidFill>
              </a:rPr>
              <a:t>a</a:t>
            </a:r>
            <a:r>
              <a:rPr lang="fr-FR" sz="2400" baseline="-25000" dirty="0" err="1" smtClean="0">
                <a:solidFill>
                  <a:srgbClr val="00B0F0"/>
                </a:solidFill>
              </a:rPr>
              <a:t>K</a:t>
            </a:r>
            <a:endParaRPr lang="fr-FR" sz="2400" dirty="0">
              <a:solidFill>
                <a:srgbClr val="00B0F0"/>
              </a:solidFill>
            </a:endParaRPr>
          </a:p>
        </p:txBody>
      </p:sp>
      <p:sp>
        <p:nvSpPr>
          <p:cNvPr id="58" name="ZoneTexte 57"/>
          <p:cNvSpPr txBox="1"/>
          <p:nvPr/>
        </p:nvSpPr>
        <p:spPr>
          <a:xfrm>
            <a:off x="2786050" y="4241077"/>
            <a:ext cx="285752" cy="830997"/>
          </a:xfrm>
          <a:prstGeom prst="rect">
            <a:avLst/>
          </a:prstGeom>
          <a:noFill/>
        </p:spPr>
        <p:txBody>
          <a:bodyPr wrap="square" rtlCol="0">
            <a:spAutoFit/>
          </a:bodyPr>
          <a:lstStyle/>
          <a:p>
            <a:r>
              <a:rPr lang="fr-FR" sz="2400" b="1" dirty="0" smtClean="0"/>
              <a:t>.</a:t>
            </a:r>
          </a:p>
          <a:p>
            <a:r>
              <a:rPr lang="fr-FR" sz="2400" b="1" dirty="0" smtClean="0"/>
              <a:t>.</a:t>
            </a:r>
            <a:endParaRPr lang="fr-FR" sz="2400" b="1" dirty="0"/>
          </a:p>
        </p:txBody>
      </p:sp>
      <p:sp>
        <p:nvSpPr>
          <p:cNvPr id="59" name="ZoneTexte 58"/>
          <p:cNvSpPr txBox="1"/>
          <p:nvPr/>
        </p:nvSpPr>
        <p:spPr>
          <a:xfrm>
            <a:off x="5572132" y="4241077"/>
            <a:ext cx="285752" cy="830997"/>
          </a:xfrm>
          <a:prstGeom prst="rect">
            <a:avLst/>
          </a:prstGeom>
          <a:noFill/>
        </p:spPr>
        <p:txBody>
          <a:bodyPr wrap="square" rtlCol="0">
            <a:spAutoFit/>
          </a:bodyPr>
          <a:lstStyle/>
          <a:p>
            <a:r>
              <a:rPr lang="fr-FR" sz="2400" b="1" dirty="0" smtClean="0"/>
              <a:t>.</a:t>
            </a:r>
          </a:p>
          <a:p>
            <a:r>
              <a:rPr lang="fr-FR" sz="2400" b="1" dirty="0" smtClean="0"/>
              <a:t>.</a:t>
            </a:r>
            <a:endParaRPr lang="fr-FR" sz="2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15</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a:t>
            </a:r>
            <a:r>
              <a:rPr lang="fr-FR" sz="3000" b="1" smtClean="0">
                <a:solidFill>
                  <a:srgbClr val="C00000"/>
                </a:solidFill>
                <a:latin typeface="Times New Roman" pitchFamily="18" charset="0"/>
                <a:cs typeface="Times New Roman" pitchFamily="18" charset="0"/>
              </a:rPr>
              <a:t>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6001643"/>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Complexité calculatoire d’un filtre RII:</a:t>
            </a:r>
            <a:r>
              <a:rPr lang="fr-FR" sz="2200" b="1" u="sng" dirty="0" smtClean="0">
                <a:solidFill>
                  <a:srgbClr val="002060"/>
                </a:solidFill>
                <a:latin typeface="Times New Roman" pitchFamily="18" charset="0"/>
                <a:cs typeface="Times New Roman" pitchFamily="18" charset="0"/>
              </a:rPr>
              <a:t> Forme directe canonique I</a:t>
            </a:r>
          </a:p>
          <a:p>
            <a:endParaRPr lang="fr-FR" sz="2200" b="1" u="sng" dirty="0" smtClean="0">
              <a:solidFill>
                <a:srgbClr val="FF0000"/>
              </a:solidFill>
              <a:latin typeface="Times New Roman" pitchFamily="18" charset="0"/>
              <a:cs typeface="Times New Roman" pitchFamily="18" charset="0"/>
            </a:endParaRPr>
          </a:p>
          <a:p>
            <a:r>
              <a:rPr lang="fr-FR" sz="2000" dirty="0" smtClean="0">
                <a:solidFill>
                  <a:srgbClr val="002060"/>
                </a:solidFill>
                <a:latin typeface="Times New Roman" pitchFamily="18" charset="0"/>
                <a:cs typeface="Times New Roman" pitchFamily="18" charset="0"/>
              </a:rPr>
              <a:t>D’une manière générale, l’implémentation d’un filtre RII, selon cette structure, exige:</a:t>
            </a:r>
          </a:p>
          <a:p>
            <a:endParaRPr lang="fr-FR" sz="2000" dirty="0" smtClean="0">
              <a:solidFill>
                <a:srgbClr val="FF0000"/>
              </a:solidFill>
              <a:latin typeface="Times New Roman" pitchFamily="18" charset="0"/>
              <a:cs typeface="Times New Roman" pitchFamily="18" charset="0"/>
            </a:endParaRPr>
          </a:p>
          <a:p>
            <a:pPr>
              <a:buFont typeface="Wingdings" pitchFamily="2" charset="2"/>
              <a:buChar char="q"/>
            </a:pPr>
            <a:r>
              <a:rPr lang="fr-FR" sz="2000" dirty="0" smtClean="0">
                <a:solidFill>
                  <a:srgbClr val="FF0000"/>
                </a:solidFill>
                <a:latin typeface="Times New Roman" pitchFamily="18" charset="0"/>
                <a:cs typeface="Times New Roman" pitchFamily="18" charset="0"/>
              </a:rPr>
              <a:t>  </a:t>
            </a:r>
            <a:r>
              <a:rPr lang="fr-FR" sz="2000" dirty="0" smtClean="0">
                <a:solidFill>
                  <a:srgbClr val="7030A0"/>
                </a:solidFill>
                <a:latin typeface="Times New Roman" pitchFamily="18" charset="0"/>
                <a:cs typeface="Times New Roman" pitchFamily="18" charset="0"/>
              </a:rPr>
              <a:t>(L+1) + (K+1) opérations de multiplications</a:t>
            </a:r>
          </a:p>
          <a:p>
            <a:pPr>
              <a:buFont typeface="Wingdings" pitchFamily="2" charset="2"/>
              <a:buChar char="q"/>
            </a:pPr>
            <a:endParaRPr lang="fr-FR" sz="2000" dirty="0" smtClean="0">
              <a:solidFill>
                <a:srgbClr val="00B0F0"/>
              </a:solidFill>
              <a:latin typeface="Times New Roman" pitchFamily="18" charset="0"/>
              <a:cs typeface="Times New Roman" pitchFamily="18" charset="0"/>
            </a:endParaRPr>
          </a:p>
          <a:p>
            <a:pPr>
              <a:buFont typeface="Wingdings" pitchFamily="2" charset="2"/>
              <a:buChar char="q"/>
            </a:pPr>
            <a:r>
              <a:rPr lang="fr-FR" sz="2000" dirty="0" smtClean="0">
                <a:solidFill>
                  <a:srgbClr val="00B0F0"/>
                </a:solidFill>
                <a:latin typeface="Times New Roman" pitchFamily="18" charset="0"/>
                <a:cs typeface="Times New Roman" pitchFamily="18" charset="0"/>
              </a:rPr>
              <a:t>  L+K retards unitaires</a:t>
            </a:r>
          </a:p>
          <a:p>
            <a:pPr>
              <a:buFont typeface="Wingdings" pitchFamily="2" charset="2"/>
              <a:buChar char="q"/>
            </a:pPr>
            <a:endParaRPr lang="fr-FR" sz="2000" dirty="0" smtClean="0">
              <a:solidFill>
                <a:srgbClr val="002060"/>
              </a:solidFill>
              <a:latin typeface="Times New Roman" pitchFamily="18" charset="0"/>
              <a:cs typeface="Times New Roman" pitchFamily="18" charset="0"/>
            </a:endParaRPr>
          </a:p>
          <a:p>
            <a:pPr>
              <a:buFont typeface="Wingdings" pitchFamily="2" charset="2"/>
              <a:buChar char="q"/>
            </a:pPr>
            <a:r>
              <a:rPr lang="fr-FR" sz="2000" dirty="0" smtClean="0">
                <a:solidFill>
                  <a:srgbClr val="002060"/>
                </a:solidFill>
                <a:latin typeface="Times New Roman" pitchFamily="18" charset="0"/>
                <a:cs typeface="Times New Roman" pitchFamily="18" charset="0"/>
              </a:rPr>
              <a:t>  L+K+1 opérations d’additions</a:t>
            </a:r>
          </a:p>
          <a:p>
            <a:endParaRPr lang="fr-FR" sz="2000" dirty="0" smtClean="0">
              <a:solidFill>
                <a:srgbClr val="FF0000"/>
              </a:solidFill>
              <a:latin typeface="Times New Roman" pitchFamily="18" charset="0"/>
              <a:cs typeface="Times New Roman" pitchFamily="18" charset="0"/>
            </a:endParaRPr>
          </a:p>
          <a:p>
            <a:r>
              <a:rPr lang="fr-FR" sz="2000" dirty="0" smtClean="0">
                <a:solidFill>
                  <a:srgbClr val="00B050"/>
                </a:solidFill>
                <a:latin typeface="Times New Roman" pitchFamily="18" charset="0"/>
                <a:cs typeface="Times New Roman" pitchFamily="18" charset="0"/>
              </a:rPr>
              <a:t>Ce qui nous permet de conclure que le temps d’exécution d’un RII dépend du nombre K et L, respectivement le nombre de coefficients </a:t>
            </a:r>
            <a:r>
              <a:rPr lang="fr-FR" sz="2000" dirty="0" err="1" smtClean="0">
                <a:solidFill>
                  <a:srgbClr val="00B050"/>
                </a:solidFill>
                <a:latin typeface="Times New Roman" pitchFamily="18" charset="0"/>
                <a:cs typeface="Times New Roman" pitchFamily="18" charset="0"/>
              </a:rPr>
              <a:t>a</a:t>
            </a:r>
            <a:r>
              <a:rPr lang="fr-FR" sz="2000" baseline="-25000" dirty="0" err="1" smtClean="0">
                <a:solidFill>
                  <a:srgbClr val="00B050"/>
                </a:solidFill>
                <a:latin typeface="Times New Roman" pitchFamily="18" charset="0"/>
                <a:cs typeface="Times New Roman" pitchFamily="18" charset="0"/>
              </a:rPr>
              <a:t>k</a:t>
            </a:r>
            <a:r>
              <a:rPr lang="fr-FR" sz="2000" dirty="0" smtClean="0">
                <a:solidFill>
                  <a:srgbClr val="00B050"/>
                </a:solidFill>
                <a:latin typeface="Times New Roman" pitchFamily="18" charset="0"/>
                <a:cs typeface="Times New Roman" pitchFamily="18" charset="0"/>
              </a:rPr>
              <a:t> et </a:t>
            </a:r>
            <a:r>
              <a:rPr lang="fr-FR" sz="2000" dirty="0" err="1" smtClean="0">
                <a:solidFill>
                  <a:srgbClr val="00B050"/>
                </a:solidFill>
                <a:latin typeface="Times New Roman" pitchFamily="18" charset="0"/>
                <a:cs typeface="Times New Roman" pitchFamily="18" charset="0"/>
              </a:rPr>
              <a:t>b</a:t>
            </a:r>
            <a:r>
              <a:rPr lang="fr-FR" sz="2000" baseline="-25000" dirty="0" err="1" smtClean="0">
                <a:solidFill>
                  <a:srgbClr val="00B050"/>
                </a:solidFill>
                <a:latin typeface="Times New Roman" pitchFamily="18" charset="0"/>
                <a:cs typeface="Times New Roman" pitchFamily="18" charset="0"/>
              </a:rPr>
              <a:t>l</a:t>
            </a:r>
            <a:r>
              <a:rPr lang="fr-FR" sz="2000" dirty="0" smtClean="0">
                <a:solidFill>
                  <a:srgbClr val="00B050"/>
                </a:solidFill>
                <a:latin typeface="Times New Roman" pitchFamily="18" charset="0"/>
                <a:cs typeface="Times New Roman" pitchFamily="18" charset="0"/>
              </a:rPr>
              <a:t>.</a:t>
            </a:r>
          </a:p>
          <a:p>
            <a:endParaRPr lang="fr-FR" sz="2000" dirty="0" smtClean="0">
              <a:solidFill>
                <a:srgbClr val="00B050"/>
              </a:solidFill>
              <a:latin typeface="Times New Roman" pitchFamily="18" charset="0"/>
              <a:cs typeface="Times New Roman" pitchFamily="18" charset="0"/>
            </a:endParaRPr>
          </a:p>
          <a:p>
            <a:pPr algn="just"/>
            <a:r>
              <a:rPr lang="fr-FR" sz="2000" dirty="0" smtClean="0">
                <a:solidFill>
                  <a:srgbClr val="7030A0"/>
                </a:solidFill>
                <a:latin typeface="Times New Roman" pitchFamily="18" charset="0"/>
                <a:cs typeface="Times New Roman" pitchFamily="18" charset="0"/>
              </a:rPr>
              <a:t>Mais ces valeurs  K et L sont généralement très petits par rapport à N d’un filtre RIF pour les mêmes performances. Ce qui représente l’avantage le plus important des RII par rapport aux RIF, à savoir un temps d’exécution nettement plus faible.</a:t>
            </a:r>
          </a:p>
          <a:p>
            <a:pPr algn="just"/>
            <a:endParaRPr lang="fr-FR" sz="2000" dirty="0" smtClean="0">
              <a:solidFill>
                <a:srgbClr val="7030A0"/>
              </a:solidFill>
              <a:latin typeface="Times New Roman" pitchFamily="18" charset="0"/>
              <a:cs typeface="Times New Roman" pitchFamily="18" charset="0"/>
            </a:endParaRPr>
          </a:p>
          <a:p>
            <a:pPr algn="just"/>
            <a:r>
              <a:rPr lang="fr-FR" sz="2000" b="1" dirty="0" smtClean="0">
                <a:solidFill>
                  <a:srgbClr val="C00000"/>
                </a:solidFill>
                <a:latin typeface="Times New Roman" pitchFamily="18" charset="0"/>
                <a:cs typeface="Times New Roman" pitchFamily="18" charset="0"/>
              </a:rPr>
              <a:t>Mais peut on proposer une autre structure pour le RII avec moins d’opérations surtout le nombre de mémoire à utiliser ?</a:t>
            </a:r>
            <a:endParaRPr lang="fr-FR" sz="2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16</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Structure d’un filtre RII : </a:t>
            </a:r>
            <a:r>
              <a:rPr lang="fr-FR" sz="2200" b="1" u="sng" dirty="0" smtClean="0">
                <a:solidFill>
                  <a:srgbClr val="002060"/>
                </a:solidFill>
                <a:latin typeface="Times New Roman" pitchFamily="18" charset="0"/>
                <a:cs typeface="Times New Roman" pitchFamily="18" charset="0"/>
              </a:rPr>
              <a:t>Forme directe canonique type II</a:t>
            </a:r>
          </a:p>
        </p:txBody>
      </p:sp>
      <p:graphicFrame>
        <p:nvGraphicFramePr>
          <p:cNvPr id="221186" name="Object 2"/>
          <p:cNvGraphicFramePr>
            <a:graphicFrameLocks noChangeAspect="1"/>
          </p:cNvGraphicFramePr>
          <p:nvPr/>
        </p:nvGraphicFramePr>
        <p:xfrm>
          <a:off x="881063" y="1285875"/>
          <a:ext cx="7026275" cy="909638"/>
        </p:xfrm>
        <a:graphic>
          <a:graphicData uri="http://schemas.openxmlformats.org/presentationml/2006/ole">
            <p:oleObj spid="_x0000_s221186" name="Équation" r:id="rId3" imgW="3187440" imgH="457200" progId="Equation.3">
              <p:embed/>
            </p:oleObj>
          </a:graphicData>
        </a:graphic>
      </p:graphicFrame>
      <p:graphicFrame>
        <p:nvGraphicFramePr>
          <p:cNvPr id="221187" name="Object 3"/>
          <p:cNvGraphicFramePr>
            <a:graphicFrameLocks noChangeAspect="1"/>
          </p:cNvGraphicFramePr>
          <p:nvPr/>
        </p:nvGraphicFramePr>
        <p:xfrm>
          <a:off x="0" y="2571744"/>
          <a:ext cx="4286248" cy="479425"/>
        </p:xfrm>
        <a:graphic>
          <a:graphicData uri="http://schemas.openxmlformats.org/presentationml/2006/ole">
            <p:oleObj spid="_x0000_s221187" name="Équation" r:id="rId4" imgW="2120760" imgH="241200" progId="Equation.3">
              <p:embed/>
            </p:oleObj>
          </a:graphicData>
        </a:graphic>
      </p:graphicFrame>
      <p:graphicFrame>
        <p:nvGraphicFramePr>
          <p:cNvPr id="221189" name="Object 5"/>
          <p:cNvGraphicFramePr>
            <a:graphicFrameLocks noChangeAspect="1"/>
          </p:cNvGraphicFramePr>
          <p:nvPr/>
        </p:nvGraphicFramePr>
        <p:xfrm>
          <a:off x="4857752" y="2428868"/>
          <a:ext cx="4286248" cy="730580"/>
        </p:xfrm>
        <a:graphic>
          <a:graphicData uri="http://schemas.openxmlformats.org/presentationml/2006/ole">
            <p:oleObj spid="_x0000_s221189" name="Équation" r:id="rId5" imgW="2286000" imgH="431640" progId="Equation.3">
              <p:embed/>
            </p:oleObj>
          </a:graphicData>
        </a:graphic>
      </p:graphicFrame>
      <p:sp>
        <p:nvSpPr>
          <p:cNvPr id="63" name="ZoneTexte 62"/>
          <p:cNvSpPr txBox="1"/>
          <p:nvPr/>
        </p:nvSpPr>
        <p:spPr>
          <a:xfrm>
            <a:off x="0" y="2212295"/>
            <a:ext cx="2428860" cy="430887"/>
          </a:xfrm>
          <a:prstGeom prst="rect">
            <a:avLst/>
          </a:prstGeom>
          <a:noFill/>
        </p:spPr>
        <p:txBody>
          <a:bodyPr wrap="square" rtlCol="0">
            <a:spAutoFit/>
          </a:bodyPr>
          <a:lstStyle/>
          <a:p>
            <a:r>
              <a:rPr lang="fr-FR" sz="2200" dirty="0" smtClean="0">
                <a:solidFill>
                  <a:srgbClr val="002060"/>
                </a:solidFill>
                <a:latin typeface="Times New Roman" pitchFamily="18" charset="0"/>
                <a:cs typeface="Times New Roman" pitchFamily="18" charset="0"/>
              </a:rPr>
              <a:t>Avec </a:t>
            </a:r>
            <a:endParaRPr lang="fr-FR" sz="2200" dirty="0">
              <a:solidFill>
                <a:srgbClr val="002060"/>
              </a:solidFill>
              <a:latin typeface="Times New Roman" pitchFamily="18" charset="0"/>
              <a:cs typeface="Times New Roman" pitchFamily="18" charset="0"/>
            </a:endParaRPr>
          </a:p>
        </p:txBody>
      </p:sp>
      <p:graphicFrame>
        <p:nvGraphicFramePr>
          <p:cNvPr id="221190" name="Object 6"/>
          <p:cNvGraphicFramePr>
            <a:graphicFrameLocks noChangeAspect="1"/>
          </p:cNvGraphicFramePr>
          <p:nvPr/>
        </p:nvGraphicFramePr>
        <p:xfrm>
          <a:off x="285720" y="4643446"/>
          <a:ext cx="8643998" cy="1643074"/>
        </p:xfrm>
        <a:graphic>
          <a:graphicData uri="http://schemas.openxmlformats.org/presentationml/2006/ole">
            <p:oleObj spid="_x0000_s221190" name="Équation" r:id="rId6" imgW="3657600" imgH="660240" progId="Equation.3">
              <p:embed/>
            </p:oleObj>
          </a:graphicData>
        </a:graphic>
      </p:graphicFrame>
      <p:sp>
        <p:nvSpPr>
          <p:cNvPr id="66" name="ZoneTexte 65"/>
          <p:cNvSpPr txBox="1"/>
          <p:nvPr/>
        </p:nvSpPr>
        <p:spPr>
          <a:xfrm>
            <a:off x="0" y="4143380"/>
            <a:ext cx="5929322" cy="430887"/>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Ce qui nous permet d’écrire H(z) sous la forme</a:t>
            </a:r>
            <a:endParaRPr lang="fr-FR" sz="2200" dirty="0">
              <a:solidFill>
                <a:srgbClr val="7030A0"/>
              </a:solidFill>
              <a:latin typeface="Times New Roman" pitchFamily="18" charset="0"/>
              <a:cs typeface="Times New Roman" pitchFamily="18" charset="0"/>
            </a:endParaRPr>
          </a:p>
        </p:txBody>
      </p:sp>
      <p:sp>
        <p:nvSpPr>
          <p:cNvPr id="67" name="ZoneTexte 66"/>
          <p:cNvSpPr txBox="1"/>
          <p:nvPr/>
        </p:nvSpPr>
        <p:spPr>
          <a:xfrm>
            <a:off x="500034" y="3143248"/>
            <a:ext cx="3857652" cy="430887"/>
          </a:xfrm>
          <a:prstGeom prst="rect">
            <a:avLst/>
          </a:prstGeom>
          <a:noFill/>
        </p:spPr>
        <p:txBody>
          <a:bodyPr wrap="square" rtlCol="0">
            <a:spAutoFit/>
          </a:bodyPr>
          <a:lstStyle/>
          <a:p>
            <a:r>
              <a:rPr lang="fr-FR" sz="2200" b="1" dirty="0" smtClean="0">
                <a:solidFill>
                  <a:srgbClr val="0070C0"/>
                </a:solidFill>
                <a:latin typeface="Times New Roman" pitchFamily="18" charset="0"/>
                <a:cs typeface="Times New Roman" pitchFamily="18" charset="0"/>
              </a:rPr>
              <a:t>Modèle MA : </a:t>
            </a:r>
            <a:r>
              <a:rPr lang="fr-FR" sz="2200" b="1" dirty="0" err="1" smtClean="0">
                <a:solidFill>
                  <a:srgbClr val="0070C0"/>
                </a:solidFill>
                <a:latin typeface="Times New Roman" pitchFamily="18" charset="0"/>
                <a:cs typeface="Times New Roman" pitchFamily="18" charset="0"/>
              </a:rPr>
              <a:t>Moving</a:t>
            </a:r>
            <a:r>
              <a:rPr lang="fr-FR" sz="2200" b="1" dirty="0" smtClean="0">
                <a:solidFill>
                  <a:srgbClr val="0070C0"/>
                </a:solidFill>
                <a:latin typeface="Times New Roman" pitchFamily="18" charset="0"/>
                <a:cs typeface="Times New Roman" pitchFamily="18" charset="0"/>
              </a:rPr>
              <a:t> </a:t>
            </a:r>
            <a:r>
              <a:rPr lang="fr-FR" sz="2200" b="1" dirty="0" err="1" smtClean="0">
                <a:solidFill>
                  <a:srgbClr val="0070C0"/>
                </a:solidFill>
                <a:latin typeface="Times New Roman" pitchFamily="18" charset="0"/>
                <a:cs typeface="Times New Roman" pitchFamily="18" charset="0"/>
              </a:rPr>
              <a:t>Average</a:t>
            </a:r>
            <a:endParaRPr lang="fr-FR" sz="2200" b="1" dirty="0">
              <a:solidFill>
                <a:srgbClr val="0070C0"/>
              </a:solidFill>
              <a:latin typeface="Times New Roman" pitchFamily="18" charset="0"/>
              <a:cs typeface="Times New Roman" pitchFamily="18" charset="0"/>
            </a:endParaRPr>
          </a:p>
        </p:txBody>
      </p:sp>
      <p:sp>
        <p:nvSpPr>
          <p:cNvPr id="68" name="ZoneTexte 67"/>
          <p:cNvSpPr txBox="1"/>
          <p:nvPr/>
        </p:nvSpPr>
        <p:spPr>
          <a:xfrm>
            <a:off x="5286348" y="3143248"/>
            <a:ext cx="3857652" cy="430887"/>
          </a:xfrm>
          <a:prstGeom prst="rect">
            <a:avLst/>
          </a:prstGeom>
          <a:noFill/>
        </p:spPr>
        <p:txBody>
          <a:bodyPr wrap="square" rtlCol="0">
            <a:spAutoFit/>
          </a:bodyPr>
          <a:lstStyle/>
          <a:p>
            <a:r>
              <a:rPr lang="fr-FR" sz="2200" b="1" dirty="0" smtClean="0">
                <a:solidFill>
                  <a:srgbClr val="0070C0"/>
                </a:solidFill>
                <a:latin typeface="Times New Roman" pitchFamily="18" charset="0"/>
                <a:cs typeface="Times New Roman" pitchFamily="18" charset="0"/>
              </a:rPr>
              <a:t>Modèle AR : Auto </a:t>
            </a:r>
            <a:r>
              <a:rPr lang="fr-FR" sz="2200" b="1" dirty="0" err="1" smtClean="0">
                <a:solidFill>
                  <a:srgbClr val="0070C0"/>
                </a:solidFill>
                <a:latin typeface="Times New Roman" pitchFamily="18" charset="0"/>
                <a:cs typeface="Times New Roman" pitchFamily="18" charset="0"/>
              </a:rPr>
              <a:t>regressif</a:t>
            </a:r>
            <a:endParaRPr lang="fr-FR" sz="2200" b="1" dirty="0">
              <a:solidFill>
                <a:srgbClr val="0070C0"/>
              </a:solidFill>
              <a:latin typeface="Times New Roman" pitchFamily="18" charset="0"/>
              <a:cs typeface="Times New Roman" pitchFamily="18" charset="0"/>
            </a:endParaRPr>
          </a:p>
        </p:txBody>
      </p:sp>
      <p:sp>
        <p:nvSpPr>
          <p:cNvPr id="69" name="ZoneTexte 68"/>
          <p:cNvSpPr txBox="1"/>
          <p:nvPr/>
        </p:nvSpPr>
        <p:spPr>
          <a:xfrm>
            <a:off x="3714744" y="6286520"/>
            <a:ext cx="2286016" cy="430887"/>
          </a:xfrm>
          <a:prstGeom prst="rect">
            <a:avLst/>
          </a:prstGeom>
          <a:noFill/>
        </p:spPr>
        <p:txBody>
          <a:bodyPr wrap="square" rtlCol="0">
            <a:spAutoFit/>
          </a:bodyPr>
          <a:lstStyle/>
          <a:p>
            <a:pPr algn="ctr"/>
            <a:r>
              <a:rPr lang="fr-FR" sz="2200" b="1" dirty="0" smtClean="0">
                <a:solidFill>
                  <a:srgbClr val="0070C0"/>
                </a:solidFill>
                <a:latin typeface="Times New Roman" pitchFamily="18" charset="0"/>
                <a:cs typeface="Times New Roman" pitchFamily="18" charset="0"/>
              </a:rPr>
              <a:t>Modèle ARMA</a:t>
            </a:r>
            <a:endParaRPr lang="fr-FR" sz="2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1186"/>
                                        </p:tgtEl>
                                        <p:attrNameLst>
                                          <p:attrName>style.visibility</p:attrName>
                                        </p:attrNameLst>
                                      </p:cBhvr>
                                      <p:to>
                                        <p:strVal val="visible"/>
                                      </p:to>
                                    </p:set>
                                    <p:anim calcmode="lin" valueType="num">
                                      <p:cBhvr additive="base">
                                        <p:cTn id="7" dur="500" fill="hold"/>
                                        <p:tgtEl>
                                          <p:spTgt spid="221186"/>
                                        </p:tgtEl>
                                        <p:attrNameLst>
                                          <p:attrName>ppt_x</p:attrName>
                                        </p:attrNameLst>
                                      </p:cBhvr>
                                      <p:tavLst>
                                        <p:tav tm="0">
                                          <p:val>
                                            <p:strVal val="0-#ppt_w/2"/>
                                          </p:val>
                                        </p:tav>
                                        <p:tav tm="100000">
                                          <p:val>
                                            <p:strVal val="#ppt_x"/>
                                          </p:val>
                                        </p:tav>
                                      </p:tavLst>
                                    </p:anim>
                                    <p:anim calcmode="lin" valueType="num">
                                      <p:cBhvr additive="base">
                                        <p:cTn id="8" dur="500" fill="hold"/>
                                        <p:tgtEl>
                                          <p:spTgt spid="2211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1187"/>
                                        </p:tgtEl>
                                        <p:attrNameLst>
                                          <p:attrName>style.visibility</p:attrName>
                                        </p:attrNameLst>
                                      </p:cBhvr>
                                      <p:to>
                                        <p:strVal val="visible"/>
                                      </p:to>
                                    </p:set>
                                    <p:anim calcmode="lin" valueType="num">
                                      <p:cBhvr additive="base">
                                        <p:cTn id="13" dur="500" fill="hold"/>
                                        <p:tgtEl>
                                          <p:spTgt spid="221187"/>
                                        </p:tgtEl>
                                        <p:attrNameLst>
                                          <p:attrName>ppt_x</p:attrName>
                                        </p:attrNameLst>
                                      </p:cBhvr>
                                      <p:tavLst>
                                        <p:tav tm="0">
                                          <p:val>
                                            <p:strVal val="0-#ppt_w/2"/>
                                          </p:val>
                                        </p:tav>
                                        <p:tav tm="100000">
                                          <p:val>
                                            <p:strVal val="#ppt_x"/>
                                          </p:val>
                                        </p:tav>
                                      </p:tavLst>
                                    </p:anim>
                                    <p:anim calcmode="lin" valueType="num">
                                      <p:cBhvr additive="base">
                                        <p:cTn id="14" dur="500" fill="hold"/>
                                        <p:tgtEl>
                                          <p:spTgt spid="22118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21189"/>
                                        </p:tgtEl>
                                        <p:attrNameLst>
                                          <p:attrName>style.visibility</p:attrName>
                                        </p:attrNameLst>
                                      </p:cBhvr>
                                      <p:to>
                                        <p:strVal val="visible"/>
                                      </p:to>
                                    </p:set>
                                    <p:anim calcmode="lin" valueType="num">
                                      <p:cBhvr additive="base">
                                        <p:cTn id="19" dur="500" fill="hold"/>
                                        <p:tgtEl>
                                          <p:spTgt spid="221189"/>
                                        </p:tgtEl>
                                        <p:attrNameLst>
                                          <p:attrName>ppt_x</p:attrName>
                                        </p:attrNameLst>
                                      </p:cBhvr>
                                      <p:tavLst>
                                        <p:tav tm="0">
                                          <p:val>
                                            <p:strVal val="0-#ppt_w/2"/>
                                          </p:val>
                                        </p:tav>
                                        <p:tav tm="100000">
                                          <p:val>
                                            <p:strVal val="#ppt_x"/>
                                          </p:val>
                                        </p:tav>
                                      </p:tavLst>
                                    </p:anim>
                                    <p:anim calcmode="lin" valueType="num">
                                      <p:cBhvr additive="base">
                                        <p:cTn id="20" dur="500" fill="hold"/>
                                        <p:tgtEl>
                                          <p:spTgt spid="22118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21190"/>
                                        </p:tgtEl>
                                        <p:attrNameLst>
                                          <p:attrName>style.visibility</p:attrName>
                                        </p:attrNameLst>
                                      </p:cBhvr>
                                      <p:to>
                                        <p:strVal val="visible"/>
                                      </p:to>
                                    </p:set>
                                    <p:anim calcmode="lin" valueType="num">
                                      <p:cBhvr additive="base">
                                        <p:cTn id="25" dur="500" fill="hold"/>
                                        <p:tgtEl>
                                          <p:spTgt spid="221190"/>
                                        </p:tgtEl>
                                        <p:attrNameLst>
                                          <p:attrName>ppt_x</p:attrName>
                                        </p:attrNameLst>
                                      </p:cBhvr>
                                      <p:tavLst>
                                        <p:tav tm="0">
                                          <p:val>
                                            <p:strVal val="0-#ppt_w/2"/>
                                          </p:val>
                                        </p:tav>
                                        <p:tav tm="100000">
                                          <p:val>
                                            <p:strVal val="#ppt_x"/>
                                          </p:val>
                                        </p:tav>
                                      </p:tavLst>
                                    </p:anim>
                                    <p:anim calcmode="lin" valueType="num">
                                      <p:cBhvr additive="base">
                                        <p:cTn id="26" dur="500" fill="hold"/>
                                        <p:tgtEl>
                                          <p:spTgt spid="2211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3783FA95-B2BE-4DFB-BDEE-A74D2CED6E00}" type="slidenum">
              <a:rPr lang="fr-CA" smtClean="0"/>
              <a:pPr/>
              <a:t>17</a:t>
            </a:fld>
            <a:endParaRPr lang="fr-CA"/>
          </a:p>
        </p:txBody>
      </p:sp>
      <p:sp>
        <p:nvSpPr>
          <p:cNvPr id="3" name="Rectangle 2"/>
          <p:cNvSpPr/>
          <p:nvPr/>
        </p:nvSpPr>
        <p:spPr>
          <a:xfrm>
            <a:off x="928662" y="2071678"/>
            <a:ext cx="7572428" cy="2571768"/>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1142976" y="2428868"/>
            <a:ext cx="3357586" cy="19288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5000628" y="2428868"/>
            <a:ext cx="3357586" cy="192882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p:nvPr/>
        </p:nvCxnSpPr>
        <p:spPr>
          <a:xfrm rot="10800000">
            <a:off x="0" y="3429000"/>
            <a:ext cx="1142976" cy="1588"/>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8358214" y="3427412"/>
            <a:ext cx="78578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a:stCxn id="4" idx="3"/>
            <a:endCxn id="5" idx="1"/>
          </p:cNvCxnSpPr>
          <p:nvPr/>
        </p:nvCxnSpPr>
        <p:spPr>
          <a:xfrm>
            <a:off x="4500562" y="3393281"/>
            <a:ext cx="500066"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22210" name="Object 2"/>
          <p:cNvGraphicFramePr>
            <a:graphicFrameLocks noChangeAspect="1"/>
          </p:cNvGraphicFramePr>
          <p:nvPr/>
        </p:nvGraphicFramePr>
        <p:xfrm>
          <a:off x="5143504" y="3214686"/>
          <a:ext cx="3071804" cy="428628"/>
        </p:xfrm>
        <a:graphic>
          <a:graphicData uri="http://schemas.openxmlformats.org/presentationml/2006/ole">
            <p:oleObj spid="_x0000_s222210" name="Équation" r:id="rId3" imgW="2120760" imgH="241200" progId="Equation.3">
              <p:embed/>
            </p:oleObj>
          </a:graphicData>
        </a:graphic>
      </p:graphicFrame>
      <p:graphicFrame>
        <p:nvGraphicFramePr>
          <p:cNvPr id="222211" name="Object 3"/>
          <p:cNvGraphicFramePr>
            <a:graphicFrameLocks noChangeAspect="1"/>
          </p:cNvGraphicFramePr>
          <p:nvPr/>
        </p:nvGraphicFramePr>
        <p:xfrm>
          <a:off x="1214414" y="3071810"/>
          <a:ext cx="3143272" cy="730250"/>
        </p:xfrm>
        <a:graphic>
          <a:graphicData uri="http://schemas.openxmlformats.org/presentationml/2006/ole">
            <p:oleObj spid="_x0000_s222211" name="Équation" r:id="rId4" imgW="2286000" imgH="431640" progId="Equation.3">
              <p:embed/>
            </p:oleObj>
          </a:graphicData>
        </a:graphic>
      </p:graphicFrame>
      <p:sp>
        <p:nvSpPr>
          <p:cNvPr id="19" name="ZoneTexte 18"/>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20" name="ZoneTexte 19"/>
          <p:cNvSpPr txBox="1"/>
          <p:nvPr/>
        </p:nvSpPr>
        <p:spPr>
          <a:xfrm>
            <a:off x="0" y="714356"/>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Structure d’un filtre RII : </a:t>
            </a:r>
            <a:r>
              <a:rPr lang="fr-FR" sz="2200" b="1" u="sng" dirty="0" smtClean="0">
                <a:solidFill>
                  <a:srgbClr val="002060"/>
                </a:solidFill>
                <a:latin typeface="Times New Roman" pitchFamily="18" charset="0"/>
                <a:cs typeface="Times New Roman" pitchFamily="18" charset="0"/>
              </a:rPr>
              <a:t>Forme directe canonique type II</a:t>
            </a:r>
          </a:p>
        </p:txBody>
      </p:sp>
      <p:sp>
        <p:nvSpPr>
          <p:cNvPr id="21" name="ZoneTexte 20"/>
          <p:cNvSpPr txBox="1"/>
          <p:nvPr/>
        </p:nvSpPr>
        <p:spPr>
          <a:xfrm>
            <a:off x="0" y="2928934"/>
            <a:ext cx="857224" cy="461665"/>
          </a:xfrm>
          <a:prstGeom prst="rect">
            <a:avLst/>
          </a:prstGeom>
          <a:noFill/>
        </p:spPr>
        <p:txBody>
          <a:bodyPr wrap="square" rtlCol="0">
            <a:spAutoFit/>
          </a:bodyPr>
          <a:lstStyle/>
          <a:p>
            <a:r>
              <a:rPr lang="fr-FR" sz="2400" b="1" dirty="0" smtClean="0">
                <a:solidFill>
                  <a:srgbClr val="0070C0"/>
                </a:solidFill>
                <a:latin typeface="Times New Roman" pitchFamily="18" charset="0"/>
                <a:cs typeface="Times New Roman" pitchFamily="18" charset="0"/>
              </a:rPr>
              <a:t>x(n)</a:t>
            </a:r>
            <a:endParaRPr lang="fr-FR" sz="2400" b="1" dirty="0">
              <a:solidFill>
                <a:srgbClr val="0070C0"/>
              </a:solidFill>
              <a:latin typeface="Times New Roman" pitchFamily="18" charset="0"/>
              <a:cs typeface="Times New Roman" pitchFamily="18" charset="0"/>
            </a:endParaRPr>
          </a:p>
        </p:txBody>
      </p:sp>
      <p:sp>
        <p:nvSpPr>
          <p:cNvPr id="22" name="ZoneTexte 21"/>
          <p:cNvSpPr txBox="1"/>
          <p:nvPr/>
        </p:nvSpPr>
        <p:spPr>
          <a:xfrm>
            <a:off x="8501090" y="3000372"/>
            <a:ext cx="714380" cy="461665"/>
          </a:xfrm>
          <a:prstGeom prst="rect">
            <a:avLst/>
          </a:prstGeom>
          <a:noFill/>
        </p:spPr>
        <p:txBody>
          <a:bodyPr wrap="square" rtlCol="0">
            <a:spAutoFit/>
          </a:bodyPr>
          <a:lstStyle/>
          <a:p>
            <a:r>
              <a:rPr lang="fr-FR" sz="2400" b="1" dirty="0" smtClean="0">
                <a:solidFill>
                  <a:srgbClr val="FF0000"/>
                </a:solidFill>
                <a:latin typeface="Times New Roman" pitchFamily="18" charset="0"/>
                <a:cs typeface="Times New Roman" pitchFamily="18" charset="0"/>
              </a:rPr>
              <a:t>y(n)</a:t>
            </a:r>
            <a:endParaRPr lang="fr-FR" sz="2400" b="1" dirty="0">
              <a:solidFill>
                <a:srgbClr val="FF0000"/>
              </a:solidFill>
              <a:latin typeface="Times New Roman" pitchFamily="18" charset="0"/>
              <a:cs typeface="Times New Roman" pitchFamily="18" charset="0"/>
            </a:endParaRPr>
          </a:p>
        </p:txBody>
      </p:sp>
      <p:sp>
        <p:nvSpPr>
          <p:cNvPr id="23" name="ZoneTexte 22"/>
          <p:cNvSpPr txBox="1"/>
          <p:nvPr/>
        </p:nvSpPr>
        <p:spPr>
          <a:xfrm>
            <a:off x="4500594" y="2928934"/>
            <a:ext cx="857224"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w(n)</a:t>
            </a:r>
            <a:endParaRPr lang="fr-FR" b="1" dirty="0">
              <a:solidFill>
                <a:srgbClr val="00B050"/>
              </a:solidFill>
              <a:latin typeface="Times New Roman" pitchFamily="18" charset="0"/>
              <a:cs typeface="Times New Roman" pitchFamily="18" charset="0"/>
            </a:endParaRPr>
          </a:p>
        </p:txBody>
      </p:sp>
      <p:sp>
        <p:nvSpPr>
          <p:cNvPr id="24" name="ZoneTexte 23"/>
          <p:cNvSpPr txBox="1"/>
          <p:nvPr/>
        </p:nvSpPr>
        <p:spPr>
          <a:xfrm>
            <a:off x="3571868" y="1428736"/>
            <a:ext cx="2214578" cy="707886"/>
          </a:xfrm>
          <a:prstGeom prst="rect">
            <a:avLst/>
          </a:prstGeom>
          <a:noFill/>
        </p:spPr>
        <p:txBody>
          <a:bodyPr wrap="square" rtlCol="0">
            <a:spAutoFit/>
          </a:bodyPr>
          <a:lstStyle/>
          <a:p>
            <a:pPr algn="ctr"/>
            <a:r>
              <a:rPr lang="fr-FR" sz="4000" dirty="0" smtClean="0"/>
              <a:t>H(z)</a:t>
            </a:r>
            <a:endParaRPr lang="fr-FR" sz="4000" dirty="0"/>
          </a:p>
        </p:txBody>
      </p:sp>
      <p:sp>
        <p:nvSpPr>
          <p:cNvPr id="25" name="ZoneTexte 24"/>
          <p:cNvSpPr txBox="1"/>
          <p:nvPr/>
        </p:nvSpPr>
        <p:spPr>
          <a:xfrm>
            <a:off x="0" y="5000636"/>
            <a:ext cx="9144000" cy="1446550"/>
          </a:xfrm>
          <a:prstGeom prst="rect">
            <a:avLst/>
          </a:prstGeom>
          <a:noFill/>
        </p:spPr>
        <p:txBody>
          <a:bodyPr wrap="square" rtlCol="0">
            <a:spAutoFit/>
          </a:bodyPr>
          <a:lstStyle/>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H(z) est donc équivalent à la mise en cascade de deux filtre H</a:t>
            </a:r>
            <a:r>
              <a:rPr lang="fr-FR" sz="2200" baseline="-25000" dirty="0" smtClean="0">
                <a:solidFill>
                  <a:srgbClr val="7030A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(z) suivi par H</a:t>
            </a:r>
            <a:r>
              <a:rPr lang="fr-FR" sz="2200" baseline="-25000" dirty="0" smtClean="0">
                <a:solidFill>
                  <a:srgbClr val="7030A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(z).</a:t>
            </a:r>
          </a:p>
          <a:p>
            <a:pPr algn="just">
              <a:buFont typeface="Wingdings" pitchFamily="2" charset="2"/>
              <a:buChar char="q"/>
            </a:pP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w(n) est une entrée/sortie intermédiaire</a:t>
            </a:r>
            <a:r>
              <a:rPr lang="fr-FR" sz="2200" dirty="0" smtClean="0">
                <a:solidFill>
                  <a:srgbClr val="7030A0"/>
                </a:solidFill>
                <a:latin typeface="Times New Roman" pitchFamily="18" charset="0"/>
                <a:cs typeface="Times New Roman" pitchFamily="18" charset="0"/>
              </a:rPr>
              <a:t> </a:t>
            </a:r>
            <a:endParaRPr lang="fr-FR" sz="22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 calcmode="lin" valueType="num">
                                      <p:cBhvr additive="base">
                                        <p:cTn id="7" dur="500" fill="hold"/>
                                        <p:tgtEl>
                                          <p:spTgt spid="222210"/>
                                        </p:tgtEl>
                                        <p:attrNameLst>
                                          <p:attrName>ppt_x</p:attrName>
                                        </p:attrNameLst>
                                      </p:cBhvr>
                                      <p:tavLst>
                                        <p:tav tm="0">
                                          <p:val>
                                            <p:strVal val="0-#ppt_w/2"/>
                                          </p:val>
                                        </p:tav>
                                        <p:tav tm="100000">
                                          <p:val>
                                            <p:strVal val="#ppt_x"/>
                                          </p:val>
                                        </p:tav>
                                      </p:tavLst>
                                    </p:anim>
                                    <p:anim calcmode="lin" valueType="num">
                                      <p:cBhvr additive="base">
                                        <p:cTn id="8" dur="500" fill="hold"/>
                                        <p:tgtEl>
                                          <p:spTgt spid="2222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2211"/>
                                        </p:tgtEl>
                                        <p:attrNameLst>
                                          <p:attrName>style.visibility</p:attrName>
                                        </p:attrNameLst>
                                      </p:cBhvr>
                                      <p:to>
                                        <p:strVal val="visible"/>
                                      </p:to>
                                    </p:set>
                                    <p:anim calcmode="lin" valueType="num">
                                      <p:cBhvr additive="base">
                                        <p:cTn id="13" dur="500" fill="hold"/>
                                        <p:tgtEl>
                                          <p:spTgt spid="222211"/>
                                        </p:tgtEl>
                                        <p:attrNameLst>
                                          <p:attrName>ppt_x</p:attrName>
                                        </p:attrNameLst>
                                      </p:cBhvr>
                                      <p:tavLst>
                                        <p:tav tm="0">
                                          <p:val>
                                            <p:strVal val="0-#ppt_w/2"/>
                                          </p:val>
                                        </p:tav>
                                        <p:tav tm="100000">
                                          <p:val>
                                            <p:strVal val="#ppt_x"/>
                                          </p:val>
                                        </p:tav>
                                      </p:tavLst>
                                    </p:anim>
                                    <p:anim calcmode="lin" valueType="num">
                                      <p:cBhvr additive="base">
                                        <p:cTn id="14" dur="500" fill="hold"/>
                                        <p:tgtEl>
                                          <p:spTgt spid="2222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18</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500042"/>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Structure d’un filtre RII : </a:t>
            </a:r>
            <a:r>
              <a:rPr lang="fr-FR" sz="2200" b="1" u="sng" dirty="0" smtClean="0">
                <a:solidFill>
                  <a:srgbClr val="002060"/>
                </a:solidFill>
                <a:latin typeface="Times New Roman" pitchFamily="18" charset="0"/>
                <a:cs typeface="Times New Roman" pitchFamily="18" charset="0"/>
              </a:rPr>
              <a:t>Forme directe canonique type II</a:t>
            </a:r>
            <a:endParaRPr lang="fr-FR" sz="2200" b="1" u="sng" dirty="0">
              <a:solidFill>
                <a:srgbClr val="002060"/>
              </a:solidFill>
              <a:latin typeface="Times New Roman" pitchFamily="18" charset="0"/>
              <a:cs typeface="Times New Roman" pitchFamily="18" charset="0"/>
            </a:endParaRPr>
          </a:p>
        </p:txBody>
      </p:sp>
      <p:sp>
        <p:nvSpPr>
          <p:cNvPr id="18" name="Rectangle 17"/>
          <p:cNvSpPr/>
          <p:nvPr/>
        </p:nvSpPr>
        <p:spPr>
          <a:xfrm>
            <a:off x="894884" y="1214422"/>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avec flèche 33"/>
          <p:cNvCxnSpPr/>
          <p:nvPr/>
        </p:nvCxnSpPr>
        <p:spPr>
          <a:xfrm>
            <a:off x="428596" y="1570024"/>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142984"/>
            <a:ext cx="714380" cy="461665"/>
          </a:xfrm>
          <a:prstGeom prst="rect">
            <a:avLst/>
          </a:prstGeom>
          <a:noFill/>
        </p:spPr>
        <p:txBody>
          <a:bodyPr wrap="square" rtlCol="0">
            <a:spAutoFit/>
          </a:bodyPr>
          <a:lstStyle/>
          <a:p>
            <a:r>
              <a:rPr lang="fr-FR" sz="2400" dirty="0" smtClean="0">
                <a:solidFill>
                  <a:srgbClr val="00B0F0"/>
                </a:solidFill>
              </a:rPr>
              <a:t>x(n)</a:t>
            </a:r>
            <a:endParaRPr lang="fr-FR" sz="2400" dirty="0">
              <a:solidFill>
                <a:srgbClr val="00B0F0"/>
              </a:solidFill>
            </a:endParaRPr>
          </a:p>
        </p:txBody>
      </p:sp>
      <p:sp>
        <p:nvSpPr>
          <p:cNvPr id="65" name="ZoneTexte 64"/>
          <p:cNvSpPr txBox="1"/>
          <p:nvPr/>
        </p:nvSpPr>
        <p:spPr>
          <a:xfrm>
            <a:off x="928662" y="1355039"/>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a:t>
            </a:r>
            <a:endParaRPr lang="fr-FR" sz="2200" b="1" dirty="0">
              <a:solidFill>
                <a:schemeClr val="accent6">
                  <a:lumMod val="75000"/>
                </a:schemeClr>
              </a:solidFill>
            </a:endParaRPr>
          </a:p>
        </p:txBody>
      </p:sp>
      <p:cxnSp>
        <p:nvCxnSpPr>
          <p:cNvPr id="86" name="Connecteur droit avec flèche 85"/>
          <p:cNvCxnSpPr/>
          <p:nvPr/>
        </p:nvCxnSpPr>
        <p:spPr>
          <a:xfrm>
            <a:off x="7000892" y="1500174"/>
            <a:ext cx="100013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3643306" y="1927214"/>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9" name="Connecteur droit avec flèche 88"/>
          <p:cNvCxnSpPr/>
          <p:nvPr/>
        </p:nvCxnSpPr>
        <p:spPr>
          <a:xfrm rot="5400000">
            <a:off x="3894133" y="1749413"/>
            <a:ext cx="355602"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3643306" y="2067831"/>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1" name="Rectangle 90"/>
          <p:cNvSpPr/>
          <p:nvPr/>
        </p:nvSpPr>
        <p:spPr>
          <a:xfrm>
            <a:off x="3643306" y="3284536"/>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2" name="Connecteur droit avec flèche 91"/>
          <p:cNvCxnSpPr/>
          <p:nvPr/>
        </p:nvCxnSpPr>
        <p:spPr>
          <a:xfrm rot="5400000">
            <a:off x="3715935" y="2999181"/>
            <a:ext cx="712792" cy="794"/>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93" name="ZoneTexte 92"/>
          <p:cNvSpPr txBox="1"/>
          <p:nvPr/>
        </p:nvSpPr>
        <p:spPr>
          <a:xfrm>
            <a:off x="3643306" y="3425153"/>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4" name="Rectangle 93"/>
          <p:cNvSpPr/>
          <p:nvPr/>
        </p:nvSpPr>
        <p:spPr>
          <a:xfrm>
            <a:off x="3643306" y="4853790"/>
            <a:ext cx="928694"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5" name="Connecteur droit avec flèche 94"/>
          <p:cNvCxnSpPr/>
          <p:nvPr/>
        </p:nvCxnSpPr>
        <p:spPr>
          <a:xfrm rot="5400000">
            <a:off x="3608381" y="4390237"/>
            <a:ext cx="927106" cy="1588"/>
          </a:xfrm>
          <a:prstGeom prst="straightConnector1">
            <a:avLst/>
          </a:prstGeom>
          <a:ln w="38100">
            <a:solidFill>
              <a:srgbClr val="7030A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3643306" y="4994407"/>
            <a:ext cx="928694"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97" name="Ellipse 96"/>
          <p:cNvSpPr/>
          <p:nvPr/>
        </p:nvSpPr>
        <p:spPr>
          <a:xfrm>
            <a:off x="2269720" y="2500306"/>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2341158" y="2643182"/>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99" name="Connecteur droit avec flèche 98"/>
          <p:cNvCxnSpPr>
            <a:endCxn id="97" idx="4"/>
          </p:cNvCxnSpPr>
          <p:nvPr/>
        </p:nvCxnSpPr>
        <p:spPr>
          <a:xfrm rot="16200000" flipV="1">
            <a:off x="2305988" y="3678484"/>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4" name="Connecteur droit avec flèche 103"/>
          <p:cNvCxnSpPr>
            <a:endCxn id="97" idx="6"/>
          </p:cNvCxnSpPr>
          <p:nvPr/>
        </p:nvCxnSpPr>
        <p:spPr>
          <a:xfrm rot="10800000">
            <a:off x="2984100" y="2928934"/>
            <a:ext cx="1071570" cy="1588"/>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15" name="ZoneTexte 114"/>
          <p:cNvSpPr txBox="1"/>
          <p:nvPr/>
        </p:nvSpPr>
        <p:spPr>
          <a:xfrm>
            <a:off x="7286644" y="1000108"/>
            <a:ext cx="857256" cy="461665"/>
          </a:xfrm>
          <a:prstGeom prst="rect">
            <a:avLst/>
          </a:prstGeom>
          <a:noFill/>
        </p:spPr>
        <p:txBody>
          <a:bodyPr wrap="square" rtlCol="0">
            <a:spAutoFit/>
          </a:bodyPr>
          <a:lstStyle/>
          <a:p>
            <a:r>
              <a:rPr lang="fr-FR" sz="2400" b="1" dirty="0" smtClean="0">
                <a:solidFill>
                  <a:srgbClr val="C00000"/>
                </a:solidFill>
              </a:rPr>
              <a:t>y(n)</a:t>
            </a:r>
            <a:endParaRPr lang="fr-FR" sz="2400" b="1" dirty="0">
              <a:solidFill>
                <a:srgbClr val="C00000"/>
              </a:solidFill>
            </a:endParaRPr>
          </a:p>
        </p:txBody>
      </p:sp>
      <p:sp>
        <p:nvSpPr>
          <p:cNvPr id="119" name="ZoneTexte 118"/>
          <p:cNvSpPr txBox="1"/>
          <p:nvPr/>
        </p:nvSpPr>
        <p:spPr>
          <a:xfrm>
            <a:off x="2626910" y="3967467"/>
            <a:ext cx="714380" cy="461665"/>
          </a:xfrm>
          <a:prstGeom prst="rect">
            <a:avLst/>
          </a:prstGeom>
          <a:noFill/>
        </p:spPr>
        <p:txBody>
          <a:bodyPr wrap="square" rtlCol="0">
            <a:spAutoFit/>
          </a:bodyPr>
          <a:lstStyle/>
          <a:p>
            <a:r>
              <a:rPr lang="fr-FR" sz="2400" dirty="0" smtClean="0">
                <a:solidFill>
                  <a:srgbClr val="00B0F0"/>
                </a:solidFill>
              </a:rPr>
              <a:t>a</a:t>
            </a:r>
            <a:r>
              <a:rPr lang="fr-FR" sz="2400" baseline="-25000" dirty="0" smtClean="0">
                <a:solidFill>
                  <a:srgbClr val="00B0F0"/>
                </a:solidFill>
              </a:rPr>
              <a:t>1</a:t>
            </a:r>
            <a:endParaRPr lang="fr-FR" sz="2400" dirty="0">
              <a:solidFill>
                <a:srgbClr val="00B0F0"/>
              </a:solidFill>
            </a:endParaRPr>
          </a:p>
        </p:txBody>
      </p:sp>
      <p:sp>
        <p:nvSpPr>
          <p:cNvPr id="58" name="Ellipse 57"/>
          <p:cNvSpPr/>
          <p:nvPr/>
        </p:nvSpPr>
        <p:spPr>
          <a:xfrm>
            <a:off x="2285984" y="5286388"/>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ZoneTexte 58"/>
          <p:cNvSpPr txBox="1"/>
          <p:nvPr/>
        </p:nvSpPr>
        <p:spPr>
          <a:xfrm>
            <a:off x="2357422" y="5429264"/>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61" name="Connecteur droit avec flèche 60"/>
          <p:cNvCxnSpPr>
            <a:endCxn id="58" idx="4"/>
          </p:cNvCxnSpPr>
          <p:nvPr/>
        </p:nvCxnSpPr>
        <p:spPr>
          <a:xfrm rot="16200000" flipV="1">
            <a:off x="2322252" y="6464566"/>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rot="10800000">
            <a:off x="3000364" y="5771288"/>
            <a:ext cx="1071570"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3" name="ZoneTexte 62"/>
          <p:cNvSpPr txBox="1"/>
          <p:nvPr/>
        </p:nvSpPr>
        <p:spPr>
          <a:xfrm>
            <a:off x="2643174" y="6429396"/>
            <a:ext cx="714380" cy="461665"/>
          </a:xfrm>
          <a:prstGeom prst="rect">
            <a:avLst/>
          </a:prstGeom>
          <a:noFill/>
        </p:spPr>
        <p:txBody>
          <a:bodyPr wrap="square" rtlCol="0">
            <a:spAutoFit/>
          </a:bodyPr>
          <a:lstStyle/>
          <a:p>
            <a:r>
              <a:rPr lang="fr-FR" sz="2400" dirty="0" smtClean="0">
                <a:solidFill>
                  <a:srgbClr val="00B0F0"/>
                </a:solidFill>
              </a:rPr>
              <a:t>a</a:t>
            </a:r>
            <a:r>
              <a:rPr lang="fr-FR" sz="2400" baseline="-25000" dirty="0" smtClean="0">
                <a:solidFill>
                  <a:srgbClr val="00B0F0"/>
                </a:solidFill>
              </a:rPr>
              <a:t>1</a:t>
            </a:r>
            <a:endParaRPr lang="fr-FR" sz="2400" dirty="0">
              <a:solidFill>
                <a:srgbClr val="00B0F0"/>
              </a:solidFill>
            </a:endParaRPr>
          </a:p>
        </p:txBody>
      </p:sp>
      <p:cxnSp>
        <p:nvCxnSpPr>
          <p:cNvPr id="66" name="Forme 65"/>
          <p:cNvCxnSpPr>
            <a:stCxn id="97" idx="2"/>
          </p:cNvCxnSpPr>
          <p:nvPr/>
        </p:nvCxnSpPr>
        <p:spPr>
          <a:xfrm rot="10800000">
            <a:off x="1571604" y="1857364"/>
            <a:ext cx="698116" cy="1071570"/>
          </a:xfrm>
          <a:prstGeom prst="bentConnector2">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Forme 66"/>
          <p:cNvCxnSpPr/>
          <p:nvPr/>
        </p:nvCxnSpPr>
        <p:spPr>
          <a:xfrm rot="16200000" flipV="1">
            <a:off x="-178626" y="3321842"/>
            <a:ext cx="3857652" cy="928695"/>
          </a:xfrm>
          <a:prstGeom prst="bentConnector3">
            <a:avLst>
              <a:gd name="adj1" fmla="val 770"/>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5852242" y="1200354"/>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p:cNvSpPr txBox="1"/>
          <p:nvPr/>
        </p:nvSpPr>
        <p:spPr>
          <a:xfrm>
            <a:off x="5886020" y="1340971"/>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a:t>
            </a:r>
            <a:endParaRPr lang="fr-FR" sz="2200" b="1" dirty="0">
              <a:solidFill>
                <a:schemeClr val="accent6">
                  <a:lumMod val="75000"/>
                </a:schemeClr>
              </a:solidFill>
            </a:endParaRPr>
          </a:p>
        </p:txBody>
      </p:sp>
      <p:sp>
        <p:nvSpPr>
          <p:cNvPr id="81" name="Ellipse 80"/>
          <p:cNvSpPr/>
          <p:nvPr/>
        </p:nvSpPr>
        <p:spPr>
          <a:xfrm>
            <a:off x="5214942" y="2500306"/>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5286380" y="2643182"/>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84" name="Connecteur droit avec flèche 83"/>
          <p:cNvCxnSpPr>
            <a:endCxn id="81" idx="4"/>
          </p:cNvCxnSpPr>
          <p:nvPr/>
        </p:nvCxnSpPr>
        <p:spPr>
          <a:xfrm rot="16200000" flipV="1">
            <a:off x="5251210" y="3678484"/>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5572132" y="3643314"/>
            <a:ext cx="714380" cy="461665"/>
          </a:xfrm>
          <a:prstGeom prst="rect">
            <a:avLst/>
          </a:prstGeom>
          <a:noFill/>
        </p:spPr>
        <p:txBody>
          <a:bodyPr wrap="square" rtlCol="0">
            <a:spAutoFit/>
          </a:bodyPr>
          <a:lstStyle/>
          <a:p>
            <a:r>
              <a:rPr lang="fr-FR" sz="2400" dirty="0" smtClean="0">
                <a:solidFill>
                  <a:srgbClr val="00B0F0"/>
                </a:solidFill>
              </a:rPr>
              <a:t>a</a:t>
            </a:r>
            <a:r>
              <a:rPr lang="fr-FR" sz="2400" baseline="-25000" dirty="0" smtClean="0">
                <a:solidFill>
                  <a:srgbClr val="00B0F0"/>
                </a:solidFill>
              </a:rPr>
              <a:t>1</a:t>
            </a:r>
            <a:endParaRPr lang="fr-FR" sz="2400" dirty="0">
              <a:solidFill>
                <a:srgbClr val="00B0F0"/>
              </a:solidFill>
            </a:endParaRPr>
          </a:p>
        </p:txBody>
      </p:sp>
      <p:sp>
        <p:nvSpPr>
          <p:cNvPr id="103" name="Ellipse 102"/>
          <p:cNvSpPr/>
          <p:nvPr/>
        </p:nvSpPr>
        <p:spPr>
          <a:xfrm>
            <a:off x="5214942" y="5324789"/>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ZoneTexte 104"/>
          <p:cNvSpPr txBox="1"/>
          <p:nvPr/>
        </p:nvSpPr>
        <p:spPr>
          <a:xfrm>
            <a:off x="5286380" y="5467665"/>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cxnSp>
        <p:nvCxnSpPr>
          <p:cNvPr id="107" name="Connecteur droit avec flèche 106"/>
          <p:cNvCxnSpPr>
            <a:endCxn id="103" idx="4"/>
          </p:cNvCxnSpPr>
          <p:nvPr/>
        </p:nvCxnSpPr>
        <p:spPr>
          <a:xfrm rot="16200000" flipV="1">
            <a:off x="5251210" y="6502967"/>
            <a:ext cx="642942" cy="109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0" name="ZoneTexte 109"/>
          <p:cNvSpPr txBox="1"/>
          <p:nvPr/>
        </p:nvSpPr>
        <p:spPr>
          <a:xfrm>
            <a:off x="5429256" y="6467797"/>
            <a:ext cx="714380" cy="461665"/>
          </a:xfrm>
          <a:prstGeom prst="rect">
            <a:avLst/>
          </a:prstGeom>
          <a:noFill/>
        </p:spPr>
        <p:txBody>
          <a:bodyPr wrap="square" rtlCol="0">
            <a:spAutoFit/>
          </a:bodyPr>
          <a:lstStyle/>
          <a:p>
            <a:r>
              <a:rPr lang="fr-FR" sz="2400" dirty="0" smtClean="0">
                <a:solidFill>
                  <a:srgbClr val="00B0F0"/>
                </a:solidFill>
              </a:rPr>
              <a:t>a</a:t>
            </a:r>
            <a:r>
              <a:rPr lang="fr-FR" sz="2400" baseline="-25000" dirty="0" smtClean="0">
                <a:solidFill>
                  <a:srgbClr val="00B0F0"/>
                </a:solidFill>
              </a:rPr>
              <a:t>1</a:t>
            </a:r>
            <a:endParaRPr lang="fr-FR" sz="2400" dirty="0">
              <a:solidFill>
                <a:srgbClr val="00B0F0"/>
              </a:solidFill>
            </a:endParaRPr>
          </a:p>
        </p:txBody>
      </p:sp>
      <p:cxnSp>
        <p:nvCxnSpPr>
          <p:cNvPr id="111" name="Connecteur en angle 81"/>
          <p:cNvCxnSpPr/>
          <p:nvPr/>
        </p:nvCxnSpPr>
        <p:spPr>
          <a:xfrm rot="16200000" flipH="1">
            <a:off x="4517230" y="5088742"/>
            <a:ext cx="288134" cy="1107289"/>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13" name="Connecteur droit avec flèche 112"/>
          <p:cNvCxnSpPr/>
          <p:nvPr/>
        </p:nvCxnSpPr>
        <p:spPr>
          <a:xfrm>
            <a:off x="4071934" y="2928934"/>
            <a:ext cx="114300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22" name="Forme 121"/>
          <p:cNvCxnSpPr/>
          <p:nvPr/>
        </p:nvCxnSpPr>
        <p:spPr>
          <a:xfrm rot="5400000" flipH="1" flipV="1">
            <a:off x="5715008" y="2000240"/>
            <a:ext cx="1143008" cy="714380"/>
          </a:xfrm>
          <a:prstGeom prst="bentConnector3">
            <a:avLst>
              <a:gd name="adj1" fmla="val 2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5" name="Forme 108"/>
          <p:cNvCxnSpPr>
            <a:stCxn id="103" idx="6"/>
          </p:cNvCxnSpPr>
          <p:nvPr/>
        </p:nvCxnSpPr>
        <p:spPr>
          <a:xfrm flipV="1">
            <a:off x="5929322" y="1785926"/>
            <a:ext cx="928694" cy="3967491"/>
          </a:xfrm>
          <a:prstGeom prst="bent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9" name="Connecteur droit 128"/>
          <p:cNvCxnSpPr>
            <a:stCxn id="65" idx="3"/>
            <a:endCxn id="79" idx="1"/>
          </p:cNvCxnSpPr>
          <p:nvPr/>
        </p:nvCxnSpPr>
        <p:spPr>
          <a:xfrm flipV="1">
            <a:off x="2071670" y="1556415"/>
            <a:ext cx="3814350" cy="1406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31" name="ZoneTexte 130"/>
          <p:cNvSpPr txBox="1"/>
          <p:nvPr/>
        </p:nvSpPr>
        <p:spPr>
          <a:xfrm>
            <a:off x="3786182" y="1142984"/>
            <a:ext cx="857256" cy="461665"/>
          </a:xfrm>
          <a:prstGeom prst="rect">
            <a:avLst/>
          </a:prstGeom>
          <a:noFill/>
        </p:spPr>
        <p:txBody>
          <a:bodyPr wrap="square" rtlCol="0">
            <a:spAutoFit/>
          </a:bodyPr>
          <a:lstStyle/>
          <a:p>
            <a:r>
              <a:rPr lang="fr-FR" sz="2400" b="1" dirty="0" smtClean="0">
                <a:solidFill>
                  <a:srgbClr val="00B050"/>
                </a:solidFill>
              </a:rPr>
              <a:t>w(n)</a:t>
            </a:r>
            <a:endParaRPr lang="fr-FR" sz="2400" b="1" dirty="0">
              <a:solidFill>
                <a:srgbClr val="00B050"/>
              </a:solidFill>
            </a:endParaRPr>
          </a:p>
        </p:txBody>
      </p:sp>
      <p:sp>
        <p:nvSpPr>
          <p:cNvPr id="132" name="ZoneTexte 131"/>
          <p:cNvSpPr txBox="1"/>
          <p:nvPr/>
        </p:nvSpPr>
        <p:spPr>
          <a:xfrm>
            <a:off x="2500298" y="3929066"/>
            <a:ext cx="285752" cy="1200329"/>
          </a:xfrm>
          <a:prstGeom prst="rect">
            <a:avLst/>
          </a:prstGeom>
          <a:noFill/>
        </p:spPr>
        <p:txBody>
          <a:bodyPr wrap="square" rtlCol="0">
            <a:spAutoFit/>
          </a:bodyPr>
          <a:lstStyle/>
          <a:p>
            <a:r>
              <a:rPr lang="fr-FR" sz="2400" b="1" dirty="0" smtClean="0"/>
              <a:t>.</a:t>
            </a:r>
          </a:p>
          <a:p>
            <a:r>
              <a:rPr lang="fr-FR" sz="2400" b="1" dirty="0" smtClean="0"/>
              <a:t>.</a:t>
            </a:r>
          </a:p>
          <a:p>
            <a:r>
              <a:rPr lang="fr-FR" sz="2400" b="1" dirty="0" smtClean="0"/>
              <a:t>.</a:t>
            </a:r>
            <a:endParaRPr lang="fr-FR" sz="2400" b="1" dirty="0"/>
          </a:p>
        </p:txBody>
      </p:sp>
      <p:sp>
        <p:nvSpPr>
          <p:cNvPr id="133" name="ZoneTexte 132"/>
          <p:cNvSpPr txBox="1"/>
          <p:nvPr/>
        </p:nvSpPr>
        <p:spPr>
          <a:xfrm>
            <a:off x="5429256" y="3929066"/>
            <a:ext cx="285752" cy="1200329"/>
          </a:xfrm>
          <a:prstGeom prst="rect">
            <a:avLst/>
          </a:prstGeom>
          <a:noFill/>
        </p:spPr>
        <p:txBody>
          <a:bodyPr wrap="square" rtlCol="0">
            <a:spAutoFit/>
          </a:bodyPr>
          <a:lstStyle/>
          <a:p>
            <a:r>
              <a:rPr lang="fr-FR" sz="2400" b="1" dirty="0" smtClean="0"/>
              <a:t>.</a:t>
            </a:r>
          </a:p>
          <a:p>
            <a:r>
              <a:rPr lang="fr-FR" sz="2400" b="1" dirty="0" smtClean="0"/>
              <a:t>.</a:t>
            </a:r>
          </a:p>
          <a:p>
            <a:r>
              <a:rPr lang="fr-FR" sz="2400" b="1" dirty="0" smtClean="0"/>
              <a:t>.</a:t>
            </a:r>
            <a:endParaRPr lang="fr-FR"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19</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RII</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5170646"/>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Complexité calculatoire d’un filtre RII:</a:t>
            </a:r>
            <a:r>
              <a:rPr lang="fr-FR" sz="2200" b="1" u="sng" dirty="0" smtClean="0">
                <a:solidFill>
                  <a:srgbClr val="002060"/>
                </a:solidFill>
                <a:latin typeface="Times New Roman" pitchFamily="18" charset="0"/>
                <a:cs typeface="Times New Roman" pitchFamily="18" charset="0"/>
              </a:rPr>
              <a:t> Forme directe canonique II</a:t>
            </a:r>
          </a:p>
          <a:p>
            <a:endParaRPr lang="fr-FR" sz="2200" b="1" u="sng" dirty="0" smtClean="0">
              <a:solidFill>
                <a:srgbClr val="FF0000"/>
              </a:solidFill>
              <a:latin typeface="Times New Roman" pitchFamily="18" charset="0"/>
              <a:cs typeface="Times New Roman" pitchFamily="18" charset="0"/>
            </a:endParaRPr>
          </a:p>
          <a:p>
            <a:r>
              <a:rPr lang="fr-FR" sz="2000" dirty="0" smtClean="0">
                <a:solidFill>
                  <a:srgbClr val="002060"/>
                </a:solidFill>
                <a:latin typeface="Times New Roman" pitchFamily="18" charset="0"/>
                <a:cs typeface="Times New Roman" pitchFamily="18" charset="0"/>
              </a:rPr>
              <a:t>D’une manière générale, l’implémentation d’un filtre RII, selon cette structure, exige:</a:t>
            </a:r>
          </a:p>
          <a:p>
            <a:endParaRPr lang="fr-FR" sz="2000" dirty="0" smtClean="0">
              <a:solidFill>
                <a:srgbClr val="FF0000"/>
              </a:solidFill>
              <a:latin typeface="Times New Roman" pitchFamily="18" charset="0"/>
              <a:cs typeface="Times New Roman" pitchFamily="18" charset="0"/>
            </a:endParaRPr>
          </a:p>
          <a:p>
            <a:pPr>
              <a:buFont typeface="Wingdings" pitchFamily="2" charset="2"/>
              <a:buChar char="q"/>
            </a:pPr>
            <a:r>
              <a:rPr lang="fr-FR" sz="2000" dirty="0" smtClean="0">
                <a:solidFill>
                  <a:srgbClr val="FF0000"/>
                </a:solidFill>
                <a:latin typeface="Times New Roman" pitchFamily="18" charset="0"/>
                <a:cs typeface="Times New Roman" pitchFamily="18" charset="0"/>
              </a:rPr>
              <a:t>  </a:t>
            </a:r>
            <a:r>
              <a:rPr lang="fr-FR" sz="2000" dirty="0" smtClean="0">
                <a:solidFill>
                  <a:srgbClr val="7030A0"/>
                </a:solidFill>
                <a:latin typeface="Times New Roman" pitchFamily="18" charset="0"/>
                <a:cs typeface="Times New Roman" pitchFamily="18" charset="0"/>
              </a:rPr>
              <a:t>(L+1) + (K+1) opérations de multiplications</a:t>
            </a:r>
          </a:p>
          <a:p>
            <a:pPr>
              <a:buFont typeface="Wingdings" pitchFamily="2" charset="2"/>
              <a:buChar char="q"/>
            </a:pPr>
            <a:endParaRPr lang="fr-FR" sz="2000" dirty="0" smtClean="0">
              <a:solidFill>
                <a:srgbClr val="00B0F0"/>
              </a:solidFill>
              <a:latin typeface="Times New Roman" pitchFamily="18" charset="0"/>
              <a:cs typeface="Times New Roman" pitchFamily="18" charset="0"/>
            </a:endParaRPr>
          </a:p>
          <a:p>
            <a:pPr>
              <a:buFont typeface="Wingdings" pitchFamily="2" charset="2"/>
              <a:buChar char="q"/>
            </a:pPr>
            <a:r>
              <a:rPr lang="fr-FR" sz="2000" dirty="0" smtClean="0">
                <a:solidFill>
                  <a:srgbClr val="00B0F0"/>
                </a:solidFill>
                <a:latin typeface="Times New Roman" pitchFamily="18" charset="0"/>
                <a:cs typeface="Times New Roman" pitchFamily="18" charset="0"/>
              </a:rPr>
              <a:t>  K retards unitaires</a:t>
            </a:r>
          </a:p>
          <a:p>
            <a:pPr>
              <a:buFont typeface="Wingdings" pitchFamily="2" charset="2"/>
              <a:buChar char="q"/>
            </a:pPr>
            <a:endParaRPr lang="fr-FR" sz="2000" dirty="0" smtClean="0">
              <a:solidFill>
                <a:srgbClr val="002060"/>
              </a:solidFill>
              <a:latin typeface="Times New Roman" pitchFamily="18" charset="0"/>
              <a:cs typeface="Times New Roman" pitchFamily="18" charset="0"/>
            </a:endParaRPr>
          </a:p>
          <a:p>
            <a:pPr>
              <a:buFont typeface="Wingdings" pitchFamily="2" charset="2"/>
              <a:buChar char="q"/>
            </a:pPr>
            <a:r>
              <a:rPr lang="fr-FR" sz="2000" dirty="0" smtClean="0">
                <a:solidFill>
                  <a:srgbClr val="002060"/>
                </a:solidFill>
                <a:latin typeface="Times New Roman" pitchFamily="18" charset="0"/>
                <a:cs typeface="Times New Roman" pitchFamily="18" charset="0"/>
              </a:rPr>
              <a:t>  L+K+1 opérations d’additions</a:t>
            </a:r>
          </a:p>
          <a:p>
            <a:endParaRPr lang="fr-FR" sz="2000" dirty="0" smtClean="0">
              <a:solidFill>
                <a:srgbClr val="FF0000"/>
              </a:solidFill>
              <a:latin typeface="Times New Roman" pitchFamily="18" charset="0"/>
              <a:cs typeface="Times New Roman" pitchFamily="18" charset="0"/>
            </a:endParaRPr>
          </a:p>
          <a:p>
            <a:endParaRPr lang="fr-FR" sz="2000" dirty="0" smtClean="0">
              <a:solidFill>
                <a:srgbClr val="FF0000"/>
              </a:solidFill>
              <a:latin typeface="Times New Roman" pitchFamily="18" charset="0"/>
              <a:cs typeface="Times New Roman" pitchFamily="18" charset="0"/>
            </a:endParaRPr>
          </a:p>
          <a:p>
            <a:endParaRPr lang="fr-FR" sz="2000" dirty="0" smtClean="0">
              <a:solidFill>
                <a:srgbClr val="FF0000"/>
              </a:solidFill>
              <a:latin typeface="Times New Roman" pitchFamily="18" charset="0"/>
              <a:cs typeface="Times New Roman" pitchFamily="18" charset="0"/>
            </a:endParaRPr>
          </a:p>
          <a:p>
            <a:pPr algn="just"/>
            <a:r>
              <a:rPr lang="fr-FR" sz="2200" b="1" dirty="0" smtClean="0">
                <a:solidFill>
                  <a:srgbClr val="00B050"/>
                </a:solidFill>
                <a:latin typeface="Times New Roman" pitchFamily="18" charset="0"/>
                <a:cs typeface="Times New Roman" pitchFamily="18" charset="0"/>
              </a:rPr>
              <a:t>Ce qui nous permet de vérifier que cette structure économise  presque la moitié du nombre de retards unitaires (mémoires) par rapport à la précédente.</a:t>
            </a:r>
          </a:p>
          <a:p>
            <a:endParaRPr lang="fr-FR" sz="2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2</a:t>
            </a:fld>
            <a:endParaRPr lang="fr-CA"/>
          </a:p>
        </p:txBody>
      </p:sp>
      <p:sp>
        <p:nvSpPr>
          <p:cNvPr id="44035" name="Text Box 3"/>
          <p:cNvSpPr txBox="1">
            <a:spLocks noChangeArrowheads="1"/>
          </p:cNvSpPr>
          <p:nvPr/>
        </p:nvSpPr>
        <p:spPr bwMode="auto">
          <a:xfrm>
            <a:off x="0" y="571480"/>
            <a:ext cx="9144000" cy="1446550"/>
          </a:xfrm>
          <a:prstGeom prst="rect">
            <a:avLst/>
          </a:prstGeom>
          <a:noFill/>
          <a:ln w="9525">
            <a:noFill/>
            <a:miter lim="800000"/>
            <a:headEnd/>
            <a:tailEnd/>
          </a:ln>
          <a:effectLst/>
        </p:spPr>
        <p:txBody>
          <a:bodyPr wrap="square">
            <a:spAutoFit/>
          </a:bodyPr>
          <a:lstStyle/>
          <a:p>
            <a:pPr algn="just"/>
            <a:r>
              <a:rPr lang="fr-CA" sz="2200" dirty="0" smtClean="0">
                <a:solidFill>
                  <a:srgbClr val="7030A0"/>
                </a:solidFill>
                <a:latin typeface="Times New Roman" pitchFamily="18" charset="0"/>
                <a:cs typeface="Times New Roman" pitchFamily="18" charset="0"/>
              </a:rPr>
              <a:t>Les SLIT discrets ou numériques ont des propriétés importantes spécialement l’équivalence </a:t>
            </a:r>
            <a:r>
              <a:rPr lang="fr-CA" sz="2200" dirty="0">
                <a:solidFill>
                  <a:srgbClr val="7030A0"/>
                </a:solidFill>
                <a:latin typeface="Times New Roman" pitchFamily="18" charset="0"/>
                <a:cs typeface="Times New Roman" pitchFamily="18" charset="0"/>
              </a:rPr>
              <a:t>de la convolution </a:t>
            </a:r>
            <a:r>
              <a:rPr lang="fr-CA" sz="2200" dirty="0" smtClean="0">
                <a:solidFill>
                  <a:srgbClr val="7030A0"/>
                </a:solidFill>
                <a:latin typeface="Times New Roman" pitchFamily="18" charset="0"/>
                <a:cs typeface="Times New Roman" pitchFamily="18" charset="0"/>
              </a:rPr>
              <a:t>discrète dans le domaine temporel et la </a:t>
            </a:r>
            <a:r>
              <a:rPr lang="fr-CA" sz="2200" dirty="0">
                <a:solidFill>
                  <a:srgbClr val="7030A0"/>
                </a:solidFill>
                <a:latin typeface="Times New Roman" pitchFamily="18" charset="0"/>
                <a:cs typeface="Times New Roman" pitchFamily="18" charset="0"/>
              </a:rPr>
              <a:t>multiplication dans l’espace </a:t>
            </a:r>
            <a:r>
              <a:rPr lang="fr-CA" sz="2200" i="1" dirty="0" smtClean="0">
                <a:solidFill>
                  <a:srgbClr val="7030A0"/>
                </a:solidFill>
                <a:latin typeface="Times New Roman" pitchFamily="18" charset="0"/>
                <a:cs typeface="Times New Roman" pitchFamily="18" charset="0"/>
              </a:rPr>
              <a:t>z, </a:t>
            </a:r>
            <a:r>
              <a:rPr lang="fr-CA" sz="2200" dirty="0" smtClean="0">
                <a:solidFill>
                  <a:srgbClr val="7030A0"/>
                </a:solidFill>
                <a:latin typeface="Times New Roman" pitchFamily="18" charset="0"/>
                <a:cs typeface="Times New Roman" pitchFamily="18" charset="0"/>
              </a:rPr>
              <a:t>à l’instar des SLIT analogiques qui utilisaient  la convolution analogique</a:t>
            </a:r>
            <a:r>
              <a:rPr lang="fr-CA" sz="2200" dirty="0">
                <a:solidFill>
                  <a:srgbClr val="7030A0"/>
                </a:solidFill>
                <a:latin typeface="Times New Roman" pitchFamily="18" charset="0"/>
                <a:cs typeface="Times New Roman" pitchFamily="18" charset="0"/>
              </a:rPr>
              <a:t> : </a:t>
            </a: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INTRODUCTION</a:t>
            </a:r>
            <a:endParaRPr lang="fr-FR" sz="3000" b="1" dirty="0">
              <a:solidFill>
                <a:srgbClr val="C00000"/>
              </a:solidFill>
              <a:latin typeface="Times New Roman" pitchFamily="18" charset="0"/>
              <a:cs typeface="Times New Roman" pitchFamily="18" charset="0"/>
            </a:endParaRPr>
          </a:p>
        </p:txBody>
      </p:sp>
      <p:graphicFrame>
        <p:nvGraphicFramePr>
          <p:cNvPr id="14" name="Objet 13"/>
          <p:cNvGraphicFramePr>
            <a:graphicFrameLocks noChangeAspect="1"/>
          </p:cNvGraphicFramePr>
          <p:nvPr/>
        </p:nvGraphicFramePr>
        <p:xfrm>
          <a:off x="107125" y="3786190"/>
          <a:ext cx="3321867" cy="857256"/>
        </p:xfrm>
        <a:graphic>
          <a:graphicData uri="http://schemas.openxmlformats.org/presentationml/2006/ole">
            <p:oleObj spid="_x0000_s44040" name="Équation" r:id="rId3" imgW="2108160" imgH="558720" progId="Equation.3">
              <p:embed/>
            </p:oleObj>
          </a:graphicData>
        </a:graphic>
      </p:graphicFrame>
      <p:sp>
        <p:nvSpPr>
          <p:cNvPr id="15" name="Rectangle 14"/>
          <p:cNvSpPr/>
          <p:nvPr/>
        </p:nvSpPr>
        <p:spPr bwMode="auto">
          <a:xfrm>
            <a:off x="3598842" y="1928802"/>
            <a:ext cx="1816100" cy="1219200"/>
          </a:xfrm>
          <a:prstGeom prst="rect">
            <a:avLst/>
          </a:prstGeom>
          <a:solidFill>
            <a:srgbClr val="FFFFFF"/>
          </a:solidFill>
          <a:ln w="38100" cap="flat" cmpd="sng" algn="ctr">
            <a:solidFill>
              <a:srgbClr val="3366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800" b="1" i="0" u="none" strike="noStrike" cap="none" normalizeH="0" baseline="0" smtClean="0">
              <a:ln>
                <a:noFill/>
              </a:ln>
              <a:solidFill>
                <a:schemeClr val="tx1"/>
              </a:solidFill>
              <a:effectLst/>
              <a:latin typeface="Book Antiqua" pitchFamily="18" charset="0"/>
            </a:endParaRPr>
          </a:p>
        </p:txBody>
      </p:sp>
      <p:cxnSp>
        <p:nvCxnSpPr>
          <p:cNvPr id="16" name="Connecteur droit avec flèche 15"/>
          <p:cNvCxnSpPr>
            <a:endCxn id="15" idx="1"/>
          </p:cNvCxnSpPr>
          <p:nvPr/>
        </p:nvCxnSpPr>
        <p:spPr bwMode="auto">
          <a:xfrm flipV="1">
            <a:off x="2176442" y="2538402"/>
            <a:ext cx="1422400" cy="12700"/>
          </a:xfrm>
          <a:prstGeom prst="straightConnector1">
            <a:avLst/>
          </a:prstGeom>
          <a:solidFill>
            <a:schemeClr val="accent1"/>
          </a:solidFill>
          <a:ln w="38100" cap="flat" cmpd="sng" algn="ctr">
            <a:solidFill>
              <a:srgbClr val="00B050"/>
            </a:solidFill>
            <a:prstDash val="solid"/>
            <a:round/>
            <a:headEnd type="none" w="med" len="med"/>
            <a:tailEnd type="arrow"/>
          </a:ln>
          <a:effectLst/>
        </p:spPr>
      </p:cxnSp>
      <p:cxnSp>
        <p:nvCxnSpPr>
          <p:cNvPr id="17" name="Connecteur droit avec flèche 16"/>
          <p:cNvCxnSpPr/>
          <p:nvPr/>
        </p:nvCxnSpPr>
        <p:spPr bwMode="auto">
          <a:xfrm flipV="1">
            <a:off x="5414942" y="2538402"/>
            <a:ext cx="1422400" cy="127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8" name="ZoneTexte 17"/>
          <p:cNvSpPr txBox="1"/>
          <p:nvPr/>
        </p:nvSpPr>
        <p:spPr>
          <a:xfrm>
            <a:off x="3611542" y="2144702"/>
            <a:ext cx="1841500" cy="830997"/>
          </a:xfrm>
          <a:prstGeom prst="rect">
            <a:avLst/>
          </a:prstGeom>
          <a:noFill/>
        </p:spPr>
        <p:txBody>
          <a:bodyPr wrap="square" rtlCol="0">
            <a:spAutoFit/>
          </a:bodyPr>
          <a:lstStyle/>
          <a:p>
            <a:pPr algn="ctr"/>
            <a:r>
              <a:rPr lang="fr-FR" sz="2400" dirty="0" smtClean="0">
                <a:solidFill>
                  <a:srgbClr val="002060"/>
                </a:solidFill>
              </a:rPr>
              <a:t>SLIT</a:t>
            </a:r>
          </a:p>
          <a:p>
            <a:pPr algn="ctr"/>
            <a:r>
              <a:rPr lang="fr-FR" sz="2400" dirty="0" smtClean="0">
                <a:solidFill>
                  <a:srgbClr val="002060"/>
                </a:solidFill>
              </a:rPr>
              <a:t>Discret</a:t>
            </a:r>
            <a:endParaRPr lang="fr-FR" dirty="0"/>
          </a:p>
        </p:txBody>
      </p:sp>
      <p:sp>
        <p:nvSpPr>
          <p:cNvPr id="25" name="ZoneTexte 24"/>
          <p:cNvSpPr txBox="1"/>
          <p:nvPr/>
        </p:nvSpPr>
        <p:spPr>
          <a:xfrm>
            <a:off x="1285852" y="2640002"/>
            <a:ext cx="2262190" cy="646331"/>
          </a:xfrm>
          <a:prstGeom prst="rect">
            <a:avLst/>
          </a:prstGeom>
          <a:noFill/>
        </p:spPr>
        <p:txBody>
          <a:bodyPr wrap="square" rtlCol="0">
            <a:spAutoFit/>
          </a:bodyPr>
          <a:lstStyle/>
          <a:p>
            <a:r>
              <a:rPr lang="fr-FR" u="sng" dirty="0" smtClean="0">
                <a:solidFill>
                  <a:srgbClr val="00B050"/>
                </a:solidFill>
              </a:rPr>
              <a:t>Entrée  discrète x(n) : </a:t>
            </a:r>
          </a:p>
        </p:txBody>
      </p:sp>
      <p:sp>
        <p:nvSpPr>
          <p:cNvPr id="26" name="ZoneTexte 25"/>
          <p:cNvSpPr txBox="1"/>
          <p:nvPr/>
        </p:nvSpPr>
        <p:spPr>
          <a:xfrm>
            <a:off x="5668942" y="2714620"/>
            <a:ext cx="2832148" cy="369332"/>
          </a:xfrm>
          <a:prstGeom prst="rect">
            <a:avLst/>
          </a:prstGeom>
          <a:noFill/>
        </p:spPr>
        <p:txBody>
          <a:bodyPr wrap="square" rtlCol="0">
            <a:spAutoFit/>
          </a:bodyPr>
          <a:lstStyle/>
          <a:p>
            <a:r>
              <a:rPr lang="fr-FR" u="sng" dirty="0" smtClean="0">
                <a:solidFill>
                  <a:srgbClr val="C00000"/>
                </a:solidFill>
              </a:rPr>
              <a:t>Sortie  discrète y(n) : </a:t>
            </a:r>
          </a:p>
        </p:txBody>
      </p:sp>
      <p:sp>
        <p:nvSpPr>
          <p:cNvPr id="29" name="ZoneTexte 28"/>
          <p:cNvSpPr txBox="1"/>
          <p:nvPr/>
        </p:nvSpPr>
        <p:spPr>
          <a:xfrm>
            <a:off x="0" y="3286124"/>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temporel discret</a:t>
            </a:r>
            <a:endParaRPr lang="fr-FR" sz="2200" b="1" u="sng" dirty="0">
              <a:solidFill>
                <a:srgbClr val="FF0000"/>
              </a:solidFill>
              <a:latin typeface="Times New Roman" pitchFamily="18" charset="0"/>
              <a:cs typeface="Times New Roman" pitchFamily="18" charset="0"/>
            </a:endParaRPr>
          </a:p>
        </p:txBody>
      </p:sp>
      <p:sp>
        <p:nvSpPr>
          <p:cNvPr id="30" name="ZoneTexte 29"/>
          <p:cNvSpPr txBox="1"/>
          <p:nvPr/>
        </p:nvSpPr>
        <p:spPr>
          <a:xfrm>
            <a:off x="4643470" y="3357562"/>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fréquentiel</a:t>
            </a:r>
            <a:endParaRPr lang="fr-FR" sz="2200" b="1" u="sng" dirty="0">
              <a:solidFill>
                <a:srgbClr val="FF0000"/>
              </a:solidFill>
              <a:latin typeface="Times New Roman" pitchFamily="18" charset="0"/>
              <a:cs typeface="Times New Roman" pitchFamily="18" charset="0"/>
            </a:endParaRPr>
          </a:p>
        </p:txBody>
      </p:sp>
      <p:graphicFrame>
        <p:nvGraphicFramePr>
          <p:cNvPr id="31" name="Objet 30"/>
          <p:cNvGraphicFramePr>
            <a:graphicFrameLocks noChangeAspect="1"/>
          </p:cNvGraphicFramePr>
          <p:nvPr/>
        </p:nvGraphicFramePr>
        <p:xfrm>
          <a:off x="2774958" y="4786322"/>
          <a:ext cx="2940050" cy="1158875"/>
        </p:xfrm>
        <a:graphic>
          <a:graphicData uri="http://schemas.openxmlformats.org/presentationml/2006/ole">
            <p:oleObj spid="_x0000_s44041" name="Équation" r:id="rId4" imgW="1473120" imgH="660240" progId="Equation.3">
              <p:embed/>
            </p:oleObj>
          </a:graphicData>
        </a:graphic>
      </p:graphicFrame>
      <p:graphicFrame>
        <p:nvGraphicFramePr>
          <p:cNvPr id="44042" name="Object 10"/>
          <p:cNvGraphicFramePr>
            <a:graphicFrameLocks noChangeAspect="1"/>
          </p:cNvGraphicFramePr>
          <p:nvPr/>
        </p:nvGraphicFramePr>
        <p:xfrm>
          <a:off x="6373843" y="4786322"/>
          <a:ext cx="2484437" cy="844550"/>
        </p:xfrm>
        <a:graphic>
          <a:graphicData uri="http://schemas.openxmlformats.org/presentationml/2006/ole">
            <p:oleObj spid="_x0000_s44042" name="Équation" r:id="rId5" imgW="1244520" imgH="482400" progId="Equation.3">
              <p:embed/>
            </p:oleObj>
          </a:graphicData>
        </a:graphic>
      </p:graphicFrame>
      <p:graphicFrame>
        <p:nvGraphicFramePr>
          <p:cNvPr id="49" name="Objet 48"/>
          <p:cNvGraphicFramePr>
            <a:graphicFrameLocks noChangeAspect="1"/>
          </p:cNvGraphicFramePr>
          <p:nvPr/>
        </p:nvGraphicFramePr>
        <p:xfrm>
          <a:off x="3167132" y="6000768"/>
          <a:ext cx="2119248" cy="642918"/>
        </p:xfrm>
        <a:graphic>
          <a:graphicData uri="http://schemas.openxmlformats.org/presentationml/2006/ole">
            <p:oleObj spid="_x0000_s44043" name="Équation" r:id="rId6" imgW="1130040" imgH="342720" progId="Equation.3">
              <p:embed/>
            </p:oleObj>
          </a:graphicData>
        </a:graphic>
      </p:graphicFrame>
      <p:graphicFrame>
        <p:nvGraphicFramePr>
          <p:cNvPr id="44044" name="Object 12"/>
          <p:cNvGraphicFramePr>
            <a:graphicFrameLocks noChangeAspect="1"/>
          </p:cNvGraphicFramePr>
          <p:nvPr/>
        </p:nvGraphicFramePr>
        <p:xfrm>
          <a:off x="6405593" y="5857892"/>
          <a:ext cx="2524125" cy="642937"/>
        </p:xfrm>
        <a:graphic>
          <a:graphicData uri="http://schemas.openxmlformats.org/presentationml/2006/ole">
            <p:oleObj spid="_x0000_s44044" name="Équation" r:id="rId7" imgW="1346040" imgH="342720" progId="Equation.3">
              <p:embed/>
            </p:oleObj>
          </a:graphicData>
        </a:graphic>
      </p:graphicFrame>
      <p:sp>
        <p:nvSpPr>
          <p:cNvPr id="52" name="Rectangle 51"/>
          <p:cNvSpPr/>
          <p:nvPr/>
        </p:nvSpPr>
        <p:spPr>
          <a:xfrm>
            <a:off x="2643174" y="4714884"/>
            <a:ext cx="3143272" cy="192880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5857884" y="4714884"/>
            <a:ext cx="3143272" cy="192880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Éclair 53"/>
          <p:cNvSpPr/>
          <p:nvPr/>
        </p:nvSpPr>
        <p:spPr>
          <a:xfrm>
            <a:off x="6286512" y="3857628"/>
            <a:ext cx="1143008" cy="857256"/>
          </a:xfrm>
          <a:prstGeom prst="lightningBol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Éclair 54"/>
          <p:cNvSpPr/>
          <p:nvPr/>
        </p:nvSpPr>
        <p:spPr>
          <a:xfrm rot="5400000">
            <a:off x="5179223" y="3893347"/>
            <a:ext cx="785818" cy="857256"/>
          </a:xfrm>
          <a:prstGeom prst="lightningBol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B819B445-5BB0-49C0-895D-826A4B551E8D}" type="slidenum">
              <a:rPr lang="fr-CA"/>
              <a:pPr/>
              <a:t>20</a:t>
            </a:fld>
            <a:endParaRPr lang="fr-CA"/>
          </a:p>
        </p:txBody>
      </p:sp>
      <p:sp>
        <p:nvSpPr>
          <p:cNvPr id="55299" name="Text Box 3"/>
          <p:cNvSpPr txBox="1">
            <a:spLocks noChangeArrowheads="1"/>
          </p:cNvSpPr>
          <p:nvPr/>
        </p:nvSpPr>
        <p:spPr bwMode="auto">
          <a:xfrm>
            <a:off x="0" y="2143116"/>
            <a:ext cx="9144000" cy="430887"/>
          </a:xfrm>
          <a:prstGeom prst="rect">
            <a:avLst/>
          </a:prstGeom>
          <a:noFill/>
          <a:ln w="9525">
            <a:noFill/>
            <a:miter lim="800000"/>
            <a:headEnd/>
            <a:tailEnd/>
          </a:ln>
          <a:effectLst/>
        </p:spPr>
        <p:txBody>
          <a:bodyPr wrap="square">
            <a:spAutoFit/>
          </a:bodyPr>
          <a:lstStyle/>
          <a:p>
            <a:pPr algn="just"/>
            <a:r>
              <a:rPr lang="fr-CA" sz="2200" dirty="0" smtClean="0">
                <a:solidFill>
                  <a:srgbClr val="0070C0"/>
                </a:solidFill>
                <a:latin typeface="Times New Roman" pitchFamily="18" charset="0"/>
                <a:cs typeface="Times New Roman" pitchFamily="18" charset="0"/>
              </a:rPr>
              <a:t>Que nous pouvons aussi mettre sous la forme:</a:t>
            </a:r>
            <a:endParaRPr lang="fr-CA" sz="2200" dirty="0">
              <a:solidFill>
                <a:srgbClr val="0070C0"/>
              </a:solidFill>
              <a:latin typeface="Times New Roman" pitchFamily="18" charset="0"/>
              <a:cs typeface="Times New Roman" pitchFamily="18" charset="0"/>
            </a:endParaRPr>
          </a:p>
        </p:txBody>
      </p:sp>
      <p:sp>
        <p:nvSpPr>
          <p:cNvPr id="55301" name="Text Box 5"/>
          <p:cNvSpPr txBox="1">
            <a:spLocks noChangeArrowheads="1"/>
          </p:cNvSpPr>
          <p:nvPr/>
        </p:nvSpPr>
        <p:spPr bwMode="auto">
          <a:xfrm>
            <a:off x="0" y="5643578"/>
            <a:ext cx="9144000" cy="1107996"/>
          </a:xfrm>
          <a:prstGeom prst="rect">
            <a:avLst/>
          </a:prstGeom>
          <a:noFill/>
          <a:ln w="9525">
            <a:noFill/>
            <a:miter lim="800000"/>
            <a:headEnd/>
            <a:tailEnd/>
          </a:ln>
          <a:effectLst/>
        </p:spPr>
        <p:txBody>
          <a:bodyPr wrap="square">
            <a:spAutoFit/>
          </a:bodyPr>
          <a:lstStyle/>
          <a:p>
            <a:pPr algn="just"/>
            <a:r>
              <a:rPr lang="fr-CA" sz="2200" dirty="0" smtClean="0">
                <a:solidFill>
                  <a:srgbClr val="C00000"/>
                </a:solidFill>
                <a:latin typeface="Times New Roman" pitchFamily="18" charset="0"/>
                <a:cs typeface="Times New Roman" pitchFamily="18" charset="0"/>
              </a:rPr>
              <a:t>                        complexes sont </a:t>
            </a:r>
            <a:r>
              <a:rPr lang="fr-CA" sz="2200" dirty="0">
                <a:solidFill>
                  <a:srgbClr val="C00000"/>
                </a:solidFill>
                <a:latin typeface="Times New Roman" pitchFamily="18" charset="0"/>
                <a:cs typeface="Times New Roman" pitchFamily="18" charset="0"/>
              </a:rPr>
              <a:t>les zéros et les pôles de </a:t>
            </a:r>
            <a:r>
              <a:rPr lang="fr-CA" sz="2200" i="1" dirty="0">
                <a:solidFill>
                  <a:srgbClr val="C00000"/>
                </a:solidFill>
                <a:latin typeface="Times New Roman" pitchFamily="18" charset="0"/>
                <a:cs typeface="Times New Roman" pitchFamily="18" charset="0"/>
              </a:rPr>
              <a:t>H</a:t>
            </a:r>
            <a:r>
              <a:rPr lang="fr-CA" sz="2200" dirty="0">
                <a:solidFill>
                  <a:srgbClr val="C00000"/>
                </a:solidFill>
                <a:latin typeface="Times New Roman" pitchFamily="18" charset="0"/>
                <a:cs typeface="Times New Roman" pitchFamily="18" charset="0"/>
              </a:rPr>
              <a:t>(</a:t>
            </a:r>
            <a:r>
              <a:rPr lang="fr-CA" sz="2200" i="1" dirty="0">
                <a:solidFill>
                  <a:srgbClr val="C00000"/>
                </a:solidFill>
                <a:latin typeface="Times New Roman" pitchFamily="18" charset="0"/>
                <a:cs typeface="Times New Roman" pitchFamily="18" charset="0"/>
              </a:rPr>
              <a:t>z</a:t>
            </a:r>
            <a:r>
              <a:rPr lang="fr-CA" sz="2200" dirty="0">
                <a:solidFill>
                  <a:srgbClr val="C00000"/>
                </a:solidFill>
                <a:latin typeface="Times New Roman" pitchFamily="18" charset="0"/>
                <a:cs typeface="Times New Roman" pitchFamily="18" charset="0"/>
              </a:rPr>
              <a:t>).  La fonction de transfert, sauf pour le facteur </a:t>
            </a:r>
            <a:r>
              <a:rPr lang="fr-CA" sz="2200" i="1" dirty="0">
                <a:solidFill>
                  <a:srgbClr val="C00000"/>
                </a:solidFill>
                <a:latin typeface="Times New Roman" pitchFamily="18" charset="0"/>
                <a:cs typeface="Times New Roman" pitchFamily="18" charset="0"/>
              </a:rPr>
              <a:t>b</a:t>
            </a:r>
            <a:r>
              <a:rPr lang="fr-CA" sz="2200" baseline="-30000" dirty="0">
                <a:solidFill>
                  <a:srgbClr val="C00000"/>
                </a:solidFill>
                <a:latin typeface="Times New Roman" pitchFamily="18" charset="0"/>
                <a:cs typeface="Times New Roman" pitchFamily="18" charset="0"/>
              </a:rPr>
              <a:t>0</a:t>
            </a:r>
            <a:r>
              <a:rPr lang="fr-CA" sz="2200" dirty="0">
                <a:solidFill>
                  <a:srgbClr val="C00000"/>
                </a:solidFill>
                <a:latin typeface="Times New Roman" pitchFamily="18" charset="0"/>
                <a:cs typeface="Times New Roman" pitchFamily="18" charset="0"/>
              </a:rPr>
              <a:t> est entièrement déterminée par ses pôles et ses </a:t>
            </a:r>
            <a:r>
              <a:rPr lang="fr-CA" sz="2200" dirty="0" smtClean="0">
                <a:solidFill>
                  <a:srgbClr val="C00000"/>
                </a:solidFill>
                <a:latin typeface="Times New Roman" pitchFamily="18" charset="0"/>
                <a:cs typeface="Times New Roman" pitchFamily="18" charset="0"/>
              </a:rPr>
              <a:t>zéros.</a:t>
            </a:r>
            <a:endParaRPr lang="fr-CA" sz="2200" dirty="0">
              <a:solidFill>
                <a:srgbClr val="C00000"/>
              </a:solidFill>
              <a:latin typeface="Times New Roman" pitchFamily="18" charset="0"/>
              <a:cs typeface="Times New Roman" pitchFamily="18" charset="0"/>
            </a:endParaRPr>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POLES ET ZEROS DES FILTRES NUMERIQUES</a:t>
            </a:r>
            <a:endParaRPr lang="fr-FR" sz="3000" b="1" dirty="0">
              <a:solidFill>
                <a:srgbClr val="C00000"/>
              </a:solidFill>
              <a:latin typeface="Times New Roman" pitchFamily="18" charset="0"/>
              <a:cs typeface="Times New Roman" pitchFamily="18" charset="0"/>
            </a:endParaRPr>
          </a:p>
        </p:txBody>
      </p:sp>
      <p:graphicFrame>
        <p:nvGraphicFramePr>
          <p:cNvPr id="223237" name="Object 5"/>
          <p:cNvGraphicFramePr>
            <a:graphicFrameLocks noChangeAspect="1"/>
          </p:cNvGraphicFramePr>
          <p:nvPr/>
        </p:nvGraphicFramePr>
        <p:xfrm>
          <a:off x="1857356" y="1285860"/>
          <a:ext cx="4899025" cy="909637"/>
        </p:xfrm>
        <a:graphic>
          <a:graphicData uri="http://schemas.openxmlformats.org/presentationml/2006/ole">
            <p:oleObj spid="_x0000_s223237" name="Équation" r:id="rId3" imgW="2222280" imgH="457200" progId="Equation.3">
              <p:embed/>
            </p:oleObj>
          </a:graphicData>
        </a:graphic>
      </p:graphicFrame>
      <p:sp>
        <p:nvSpPr>
          <p:cNvPr id="15" name="ZoneTexte 14"/>
          <p:cNvSpPr txBox="1"/>
          <p:nvPr/>
        </p:nvSpPr>
        <p:spPr>
          <a:xfrm>
            <a:off x="0" y="571480"/>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D’une manière générale la fonction de transfert en z d’un filtre numérique est sous forme d’un rapport de deux polynômes de z-1 :</a:t>
            </a:r>
            <a:endParaRPr lang="fr-FR" sz="2200" dirty="0">
              <a:solidFill>
                <a:srgbClr val="002060"/>
              </a:solidFill>
              <a:latin typeface="Times New Roman" pitchFamily="18" charset="0"/>
              <a:cs typeface="Times New Roman" pitchFamily="18" charset="0"/>
            </a:endParaRPr>
          </a:p>
        </p:txBody>
      </p:sp>
      <p:graphicFrame>
        <p:nvGraphicFramePr>
          <p:cNvPr id="223238" name="Object 6"/>
          <p:cNvGraphicFramePr>
            <a:graphicFrameLocks noChangeAspect="1"/>
          </p:cNvGraphicFramePr>
          <p:nvPr/>
        </p:nvGraphicFramePr>
        <p:xfrm>
          <a:off x="1549400" y="2762254"/>
          <a:ext cx="5951558" cy="1452564"/>
        </p:xfrm>
        <a:graphic>
          <a:graphicData uri="http://schemas.openxmlformats.org/presentationml/2006/ole">
            <p:oleObj spid="_x0000_s223238" name="Équation" r:id="rId4" imgW="2501640" imgH="622080" progId="Equation.3">
              <p:embed/>
            </p:oleObj>
          </a:graphicData>
        </a:graphic>
      </p:graphicFrame>
      <p:graphicFrame>
        <p:nvGraphicFramePr>
          <p:cNvPr id="223239" name="Object 7"/>
          <p:cNvGraphicFramePr>
            <a:graphicFrameLocks noChangeAspect="1"/>
          </p:cNvGraphicFramePr>
          <p:nvPr/>
        </p:nvGraphicFramePr>
        <p:xfrm>
          <a:off x="1214414" y="4429133"/>
          <a:ext cx="6715172" cy="1357321"/>
        </p:xfrm>
        <a:graphic>
          <a:graphicData uri="http://schemas.openxmlformats.org/presentationml/2006/ole">
            <p:oleObj spid="_x0000_s223239" name="Équation" r:id="rId5" imgW="2590560" imgH="698400" progId="Equation.3">
              <p:embed/>
            </p:oleObj>
          </a:graphicData>
        </a:graphic>
      </p:graphicFrame>
      <p:graphicFrame>
        <p:nvGraphicFramePr>
          <p:cNvPr id="16" name="Objet 15"/>
          <p:cNvGraphicFramePr>
            <a:graphicFrameLocks noChangeAspect="1"/>
          </p:cNvGraphicFramePr>
          <p:nvPr/>
        </p:nvGraphicFramePr>
        <p:xfrm>
          <a:off x="124465" y="5643578"/>
          <a:ext cx="1590015" cy="549278"/>
        </p:xfrm>
        <a:graphic>
          <a:graphicData uri="http://schemas.openxmlformats.org/presentationml/2006/ole">
            <p:oleObj spid="_x0000_s223240" name="Équation" r:id="rId6" imgW="698400" imgH="2412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3237"/>
                                        </p:tgtEl>
                                        <p:attrNameLst>
                                          <p:attrName>style.visibility</p:attrName>
                                        </p:attrNameLst>
                                      </p:cBhvr>
                                      <p:to>
                                        <p:strVal val="visible"/>
                                      </p:to>
                                    </p:set>
                                    <p:anim calcmode="lin" valueType="num">
                                      <p:cBhvr additive="base">
                                        <p:cTn id="7" dur="500" fill="hold"/>
                                        <p:tgtEl>
                                          <p:spTgt spid="223237"/>
                                        </p:tgtEl>
                                        <p:attrNameLst>
                                          <p:attrName>ppt_x</p:attrName>
                                        </p:attrNameLst>
                                      </p:cBhvr>
                                      <p:tavLst>
                                        <p:tav tm="0">
                                          <p:val>
                                            <p:strVal val="0-#ppt_w/2"/>
                                          </p:val>
                                        </p:tav>
                                        <p:tav tm="100000">
                                          <p:val>
                                            <p:strVal val="#ppt_x"/>
                                          </p:val>
                                        </p:tav>
                                      </p:tavLst>
                                    </p:anim>
                                    <p:anim calcmode="lin" valueType="num">
                                      <p:cBhvr additive="base">
                                        <p:cTn id="8" dur="500" fill="hold"/>
                                        <p:tgtEl>
                                          <p:spTgt spid="2232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3238"/>
                                        </p:tgtEl>
                                        <p:attrNameLst>
                                          <p:attrName>style.visibility</p:attrName>
                                        </p:attrNameLst>
                                      </p:cBhvr>
                                      <p:to>
                                        <p:strVal val="visible"/>
                                      </p:to>
                                    </p:set>
                                    <p:anim calcmode="lin" valueType="num">
                                      <p:cBhvr additive="base">
                                        <p:cTn id="13" dur="500" fill="hold"/>
                                        <p:tgtEl>
                                          <p:spTgt spid="223238"/>
                                        </p:tgtEl>
                                        <p:attrNameLst>
                                          <p:attrName>ppt_x</p:attrName>
                                        </p:attrNameLst>
                                      </p:cBhvr>
                                      <p:tavLst>
                                        <p:tav tm="0">
                                          <p:val>
                                            <p:strVal val="0-#ppt_w/2"/>
                                          </p:val>
                                        </p:tav>
                                        <p:tav tm="100000">
                                          <p:val>
                                            <p:strVal val="#ppt_x"/>
                                          </p:val>
                                        </p:tav>
                                      </p:tavLst>
                                    </p:anim>
                                    <p:anim calcmode="lin" valueType="num">
                                      <p:cBhvr additive="base">
                                        <p:cTn id="14" dur="500" fill="hold"/>
                                        <p:tgtEl>
                                          <p:spTgt spid="2232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23239"/>
                                        </p:tgtEl>
                                        <p:attrNameLst>
                                          <p:attrName>style.visibility</p:attrName>
                                        </p:attrNameLst>
                                      </p:cBhvr>
                                      <p:to>
                                        <p:strVal val="visible"/>
                                      </p:to>
                                    </p:set>
                                    <p:anim calcmode="lin" valueType="num">
                                      <p:cBhvr additive="base">
                                        <p:cTn id="19" dur="500" fill="hold"/>
                                        <p:tgtEl>
                                          <p:spTgt spid="223239"/>
                                        </p:tgtEl>
                                        <p:attrNameLst>
                                          <p:attrName>ppt_x</p:attrName>
                                        </p:attrNameLst>
                                      </p:cBhvr>
                                      <p:tavLst>
                                        <p:tav tm="0">
                                          <p:val>
                                            <p:strVal val="0-#ppt_w/2"/>
                                          </p:val>
                                        </p:tav>
                                        <p:tav tm="100000">
                                          <p:val>
                                            <p:strVal val="#ppt_x"/>
                                          </p:val>
                                        </p:tav>
                                      </p:tavLst>
                                    </p:anim>
                                    <p:anim calcmode="lin" valueType="num">
                                      <p:cBhvr additive="base">
                                        <p:cTn id="20" dur="500" fill="hold"/>
                                        <p:tgtEl>
                                          <p:spTgt spid="2232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B819B445-5BB0-49C0-895D-826A4B551E8D}" type="slidenum">
              <a:rPr lang="fr-CA"/>
              <a:pPr/>
              <a:t>21</a:t>
            </a:fld>
            <a:endParaRPr lang="fr-CA"/>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POLES ET ZEROS DES FILTRES NUMERIQUES</a:t>
            </a:r>
            <a:endParaRPr lang="fr-FR" sz="3000" b="1" dirty="0">
              <a:solidFill>
                <a:srgbClr val="C00000"/>
              </a:solidFill>
              <a:latin typeface="Times New Roman" pitchFamily="18" charset="0"/>
              <a:cs typeface="Times New Roman" pitchFamily="18" charset="0"/>
            </a:endParaRPr>
          </a:p>
        </p:txBody>
      </p:sp>
      <p:sp>
        <p:nvSpPr>
          <p:cNvPr id="15" name="ZoneTexte 14"/>
          <p:cNvSpPr txBox="1"/>
          <p:nvPr/>
        </p:nvSpPr>
        <p:spPr>
          <a:xfrm>
            <a:off x="0" y="571480"/>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Connaissant les zéros et les pôles,                       de H(z) nous pouvons les placer dans le plan z</a:t>
            </a:r>
            <a:endParaRPr lang="fr-FR" sz="2200" dirty="0">
              <a:solidFill>
                <a:srgbClr val="002060"/>
              </a:solidFill>
              <a:latin typeface="Times New Roman" pitchFamily="18" charset="0"/>
              <a:cs typeface="Times New Roman" pitchFamily="18" charset="0"/>
            </a:endParaRPr>
          </a:p>
        </p:txBody>
      </p:sp>
      <p:graphicFrame>
        <p:nvGraphicFramePr>
          <p:cNvPr id="223239" name="Object 7"/>
          <p:cNvGraphicFramePr>
            <a:graphicFrameLocks noChangeAspect="1"/>
          </p:cNvGraphicFramePr>
          <p:nvPr/>
        </p:nvGraphicFramePr>
        <p:xfrm>
          <a:off x="2428828" y="1428736"/>
          <a:ext cx="6715172" cy="1357321"/>
        </p:xfrm>
        <a:graphic>
          <a:graphicData uri="http://schemas.openxmlformats.org/presentationml/2006/ole">
            <p:oleObj spid="_x0000_s224260" name="Équation" r:id="rId3" imgW="2590560" imgH="698400" progId="Equation.3">
              <p:embed/>
            </p:oleObj>
          </a:graphicData>
        </a:graphic>
      </p:graphicFrame>
      <p:graphicFrame>
        <p:nvGraphicFramePr>
          <p:cNvPr id="16" name="Objet 15"/>
          <p:cNvGraphicFramePr>
            <a:graphicFrameLocks noChangeAspect="1"/>
          </p:cNvGraphicFramePr>
          <p:nvPr/>
        </p:nvGraphicFramePr>
        <p:xfrm>
          <a:off x="4267869" y="522268"/>
          <a:ext cx="1590015" cy="549278"/>
        </p:xfrm>
        <a:graphic>
          <a:graphicData uri="http://schemas.openxmlformats.org/presentationml/2006/ole">
            <p:oleObj spid="_x0000_s224261" name="Équation" r:id="rId4" imgW="698400" imgH="241200" progId="Equation.3">
              <p:embed/>
            </p:oleObj>
          </a:graphicData>
        </a:graphic>
      </p:graphicFrame>
      <p:sp>
        <p:nvSpPr>
          <p:cNvPr id="61" name="Text Box 50"/>
          <p:cNvSpPr txBox="1">
            <a:spLocks noChangeArrowheads="1"/>
          </p:cNvSpPr>
          <p:nvPr/>
        </p:nvSpPr>
        <p:spPr bwMode="auto">
          <a:xfrm>
            <a:off x="0" y="2786058"/>
            <a:ext cx="5214942" cy="4154984"/>
          </a:xfrm>
          <a:prstGeom prst="rect">
            <a:avLst/>
          </a:prstGeom>
          <a:noFill/>
          <a:ln w="9525">
            <a:noFill/>
            <a:miter lim="800000"/>
            <a:headEnd/>
            <a:tailEnd/>
          </a:ln>
          <a:effectLst/>
        </p:spPr>
        <p:txBody>
          <a:bodyPr wrap="square">
            <a:spAutoFit/>
          </a:bodyPr>
          <a:lstStyle/>
          <a:p>
            <a:r>
              <a:rPr lang="fr-CA" sz="2200" b="1" u="sng" dirty="0" smtClean="0">
                <a:solidFill>
                  <a:srgbClr val="C00000"/>
                </a:solidFill>
                <a:latin typeface="Times New Roman" pitchFamily="18" charset="0"/>
                <a:cs typeface="Times New Roman" pitchFamily="18" charset="0"/>
              </a:rPr>
              <a:t>Exemple d’un plan z avec zéros et pôles</a:t>
            </a:r>
          </a:p>
          <a:p>
            <a:endParaRPr lang="fr-CA" sz="2200" b="1" u="sng" dirty="0" smtClean="0">
              <a:solidFill>
                <a:srgbClr val="C00000"/>
              </a:solidFill>
              <a:latin typeface="Times New Roman" pitchFamily="18" charset="0"/>
              <a:cs typeface="Times New Roman" pitchFamily="18" charset="0"/>
            </a:endParaRPr>
          </a:p>
          <a:p>
            <a:pPr>
              <a:buFont typeface="Wingdings" pitchFamily="2" charset="2"/>
              <a:buChar char="q"/>
            </a:pPr>
            <a:r>
              <a:rPr lang="fr-CA" sz="2200" dirty="0" smtClean="0">
                <a:solidFill>
                  <a:srgbClr val="00B0F0"/>
                </a:solidFill>
                <a:latin typeface="Times New Roman" pitchFamily="18" charset="0"/>
                <a:cs typeface="Times New Roman" pitchFamily="18" charset="0"/>
              </a:rPr>
              <a:t> Stabilité : tous les pôles doivent être à l’intérieur du cercle</a:t>
            </a:r>
          </a:p>
          <a:p>
            <a:endParaRPr lang="fr-CA" sz="2200" dirty="0" smtClean="0">
              <a:solidFill>
                <a:srgbClr val="C00000"/>
              </a:solidFill>
              <a:latin typeface="Times New Roman" pitchFamily="18" charset="0"/>
              <a:cs typeface="Times New Roman" pitchFamily="18" charset="0"/>
            </a:endParaRPr>
          </a:p>
          <a:p>
            <a:pPr>
              <a:buFont typeface="Wingdings" pitchFamily="2" charset="2"/>
              <a:buChar char="q"/>
            </a:pPr>
            <a:r>
              <a:rPr lang="fr-CA" sz="2200" dirty="0" smtClean="0">
                <a:solidFill>
                  <a:srgbClr val="0070C0"/>
                </a:solidFill>
                <a:latin typeface="Times New Roman" pitchFamily="18" charset="0"/>
                <a:cs typeface="Times New Roman" pitchFamily="18" charset="0"/>
              </a:rPr>
              <a:t> Les pôles appartiennent à la Bande Passante</a:t>
            </a:r>
          </a:p>
          <a:p>
            <a:endParaRPr lang="fr-CA" sz="2200" dirty="0" smtClean="0">
              <a:solidFill>
                <a:srgbClr val="C00000"/>
              </a:solidFill>
              <a:latin typeface="Times New Roman" pitchFamily="18" charset="0"/>
              <a:cs typeface="Times New Roman" pitchFamily="18" charset="0"/>
            </a:endParaRPr>
          </a:p>
          <a:p>
            <a:pPr>
              <a:buFont typeface="Wingdings" pitchFamily="2" charset="2"/>
              <a:buChar char="q"/>
            </a:pPr>
            <a:r>
              <a:rPr lang="fr-CA" sz="2200" dirty="0" smtClean="0">
                <a:solidFill>
                  <a:srgbClr val="002060"/>
                </a:solidFill>
                <a:latin typeface="Times New Roman" pitchFamily="18" charset="0"/>
                <a:cs typeface="Times New Roman" pitchFamily="18" charset="0"/>
              </a:rPr>
              <a:t>Les zéros appartiennent à la Bande coupée</a:t>
            </a:r>
          </a:p>
          <a:p>
            <a:endParaRPr lang="fr-CA" sz="2200" dirty="0" smtClean="0">
              <a:solidFill>
                <a:srgbClr val="C00000"/>
              </a:solidFill>
              <a:latin typeface="Times New Roman" pitchFamily="18" charset="0"/>
              <a:cs typeface="Times New Roman" pitchFamily="18" charset="0"/>
            </a:endParaRPr>
          </a:p>
          <a:p>
            <a:pPr>
              <a:buFont typeface="Wingdings" pitchFamily="2" charset="2"/>
              <a:buChar char="q"/>
            </a:pPr>
            <a:r>
              <a:rPr lang="fr-CA" sz="2200" dirty="0" smtClean="0">
                <a:solidFill>
                  <a:schemeClr val="accent5">
                    <a:lumMod val="25000"/>
                  </a:schemeClr>
                </a:solidFill>
                <a:latin typeface="Times New Roman" pitchFamily="18" charset="0"/>
                <a:cs typeface="Times New Roman" pitchFamily="18" charset="0"/>
              </a:rPr>
              <a:t> La fréquence d’un pôle ou d’un zéro dépend de l’angle entre 0 et </a:t>
            </a:r>
            <a:r>
              <a:rPr lang="fr-CA" sz="2200" dirty="0" smtClean="0">
                <a:solidFill>
                  <a:schemeClr val="accent5">
                    <a:lumMod val="25000"/>
                  </a:schemeClr>
                </a:solidFill>
                <a:latin typeface="Times New Roman" pitchFamily="18" charset="0"/>
                <a:cs typeface="Times New Roman" pitchFamily="18" charset="0"/>
                <a:sym typeface="Symbol"/>
              </a:rPr>
              <a:t></a:t>
            </a:r>
            <a:endParaRPr lang="fr-CA" sz="2200" dirty="0">
              <a:solidFill>
                <a:schemeClr val="accent5">
                  <a:lumMod val="25000"/>
                </a:schemeClr>
              </a:solidFill>
              <a:latin typeface="Times New Roman" pitchFamily="18" charset="0"/>
              <a:cs typeface="Times New Roman" pitchFamily="18" charset="0"/>
            </a:endParaRPr>
          </a:p>
        </p:txBody>
      </p:sp>
      <p:sp>
        <p:nvSpPr>
          <p:cNvPr id="63" name="ZoneTexte 62"/>
          <p:cNvSpPr txBox="1"/>
          <p:nvPr/>
        </p:nvSpPr>
        <p:spPr>
          <a:xfrm>
            <a:off x="8358214" y="4902224"/>
            <a:ext cx="890562" cy="369332"/>
          </a:xfrm>
          <a:prstGeom prst="rect">
            <a:avLst/>
          </a:prstGeom>
          <a:noFill/>
        </p:spPr>
        <p:txBody>
          <a:bodyPr wrap="square" rtlCol="0">
            <a:spAutoFit/>
          </a:bodyPr>
          <a:lstStyle/>
          <a:p>
            <a:r>
              <a:rPr lang="fr-FR" dirty="0" err="1" smtClean="0">
                <a:sym typeface="Symbol"/>
              </a:rPr>
              <a:t>Re</a:t>
            </a:r>
            <a:r>
              <a:rPr lang="fr-FR" dirty="0" smtClean="0">
                <a:sym typeface="Symbol"/>
              </a:rPr>
              <a:t>(z)</a:t>
            </a:r>
            <a:endParaRPr lang="fr-FR" dirty="0"/>
          </a:p>
        </p:txBody>
      </p:sp>
      <p:sp>
        <p:nvSpPr>
          <p:cNvPr id="64" name="ZoneTexte 63"/>
          <p:cNvSpPr txBox="1"/>
          <p:nvPr/>
        </p:nvSpPr>
        <p:spPr>
          <a:xfrm>
            <a:off x="6823076" y="2616224"/>
            <a:ext cx="963634" cy="369332"/>
          </a:xfrm>
          <a:prstGeom prst="rect">
            <a:avLst/>
          </a:prstGeom>
          <a:noFill/>
        </p:spPr>
        <p:txBody>
          <a:bodyPr wrap="square" rtlCol="0">
            <a:spAutoFit/>
          </a:bodyPr>
          <a:lstStyle/>
          <a:p>
            <a:r>
              <a:rPr lang="fr-FR" dirty="0" err="1" smtClean="0">
                <a:sym typeface="Symbol"/>
              </a:rPr>
              <a:t>Imag</a:t>
            </a:r>
            <a:r>
              <a:rPr lang="fr-FR" dirty="0" smtClean="0">
                <a:sym typeface="Symbol"/>
              </a:rPr>
              <a:t>(z)</a:t>
            </a:r>
            <a:endParaRPr lang="fr-FR" dirty="0"/>
          </a:p>
        </p:txBody>
      </p:sp>
      <p:sp>
        <p:nvSpPr>
          <p:cNvPr id="65" name="ZoneTexte 64"/>
          <p:cNvSpPr txBox="1"/>
          <p:nvPr/>
        </p:nvSpPr>
        <p:spPr>
          <a:xfrm>
            <a:off x="7407276" y="3670324"/>
            <a:ext cx="1562100" cy="369332"/>
          </a:xfrm>
          <a:prstGeom prst="rect">
            <a:avLst/>
          </a:prstGeom>
          <a:noFill/>
        </p:spPr>
        <p:txBody>
          <a:bodyPr wrap="square" rtlCol="0">
            <a:spAutoFit/>
          </a:bodyPr>
          <a:lstStyle/>
          <a:p>
            <a:r>
              <a:rPr lang="fr-FR" dirty="0" smtClean="0"/>
              <a:t>Plan z</a:t>
            </a:r>
            <a:endParaRPr lang="fr-FR" dirty="0"/>
          </a:p>
        </p:txBody>
      </p:sp>
      <p:sp>
        <p:nvSpPr>
          <p:cNvPr id="66" name="Ellipse 65"/>
          <p:cNvSpPr/>
          <p:nvPr/>
        </p:nvSpPr>
        <p:spPr>
          <a:xfrm>
            <a:off x="5828650" y="3786190"/>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4714876" y="4851424"/>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4619626" y="4794274"/>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9" name="Connecteur droit 68"/>
          <p:cNvCxnSpPr/>
          <p:nvPr/>
        </p:nvCxnSpPr>
        <p:spPr>
          <a:xfrm rot="5400000" flipH="1" flipV="1">
            <a:off x="6607983" y="4393413"/>
            <a:ext cx="571504" cy="35719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0" name="ZoneTexte 69"/>
          <p:cNvSpPr txBox="1"/>
          <p:nvPr/>
        </p:nvSpPr>
        <p:spPr>
          <a:xfrm>
            <a:off x="7715272" y="3071810"/>
            <a:ext cx="1214446" cy="400110"/>
          </a:xfrm>
          <a:prstGeom prst="rect">
            <a:avLst/>
          </a:prstGeom>
          <a:noFill/>
        </p:spPr>
        <p:txBody>
          <a:bodyPr wrap="square" rtlCol="0">
            <a:spAutoFit/>
          </a:bodyPr>
          <a:lstStyle/>
          <a:p>
            <a:pPr algn="ctr"/>
            <a:r>
              <a:rPr lang="fr-FR" sz="2000" dirty="0" smtClean="0">
                <a:solidFill>
                  <a:srgbClr val="C00000"/>
                </a:solidFill>
              </a:rPr>
              <a:t>× : pôle</a:t>
            </a:r>
            <a:endParaRPr lang="fr-FR" sz="2000" dirty="0">
              <a:solidFill>
                <a:srgbClr val="C00000"/>
              </a:solidFill>
            </a:endParaRPr>
          </a:p>
        </p:txBody>
      </p:sp>
      <p:sp>
        <p:nvSpPr>
          <p:cNvPr id="71" name="ZoneTexte 70"/>
          <p:cNvSpPr txBox="1"/>
          <p:nvPr/>
        </p:nvSpPr>
        <p:spPr>
          <a:xfrm>
            <a:off x="7744506" y="3315740"/>
            <a:ext cx="1143008" cy="400110"/>
          </a:xfrm>
          <a:prstGeom prst="rect">
            <a:avLst/>
          </a:prstGeom>
          <a:noFill/>
        </p:spPr>
        <p:txBody>
          <a:bodyPr wrap="square" rtlCol="0">
            <a:spAutoFit/>
          </a:bodyPr>
          <a:lstStyle/>
          <a:p>
            <a:pPr algn="ctr"/>
            <a:r>
              <a:rPr lang="fr-FR" sz="2000" dirty="0" smtClean="0">
                <a:solidFill>
                  <a:srgbClr val="0070C0"/>
                </a:solidFill>
                <a:sym typeface="Symbol"/>
              </a:rPr>
              <a:t>o : zéro</a:t>
            </a:r>
            <a:endParaRPr lang="fr-FR" sz="2000" dirty="0">
              <a:solidFill>
                <a:srgbClr val="0070C0"/>
              </a:solidFill>
            </a:endParaRPr>
          </a:p>
        </p:txBody>
      </p:sp>
      <p:sp>
        <p:nvSpPr>
          <p:cNvPr id="72" name="ZoneTexte 71"/>
          <p:cNvSpPr txBox="1"/>
          <p:nvPr/>
        </p:nvSpPr>
        <p:spPr>
          <a:xfrm>
            <a:off x="6929454" y="4096275"/>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cxnSp>
        <p:nvCxnSpPr>
          <p:cNvPr id="73" name="Connecteur droit 72"/>
          <p:cNvCxnSpPr/>
          <p:nvPr/>
        </p:nvCxnSpPr>
        <p:spPr>
          <a:xfrm rot="16200000" flipH="1">
            <a:off x="6572264" y="4929198"/>
            <a:ext cx="571504" cy="42862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6931650" y="5200882"/>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75" name="ZoneTexte 74"/>
          <p:cNvSpPr txBox="1"/>
          <p:nvPr/>
        </p:nvSpPr>
        <p:spPr>
          <a:xfrm>
            <a:off x="5857884" y="4638545"/>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76" name="ZoneTexte 75"/>
          <p:cNvSpPr txBox="1"/>
          <p:nvPr/>
        </p:nvSpPr>
        <p:spPr>
          <a:xfrm>
            <a:off x="6543030" y="3786190"/>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77" name="ZoneTexte 76"/>
          <p:cNvSpPr txBox="1"/>
          <p:nvPr/>
        </p:nvSpPr>
        <p:spPr>
          <a:xfrm>
            <a:off x="6543030" y="5525035"/>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78" name="ZoneTexte 77"/>
          <p:cNvSpPr txBox="1"/>
          <p:nvPr/>
        </p:nvSpPr>
        <p:spPr>
          <a:xfrm>
            <a:off x="8143900" y="4627119"/>
            <a:ext cx="357190" cy="430887"/>
          </a:xfrm>
          <a:prstGeom prst="rect">
            <a:avLst/>
          </a:prstGeom>
          <a:noFill/>
        </p:spPr>
        <p:txBody>
          <a:bodyPr wrap="square" rtlCol="0">
            <a:spAutoFit/>
          </a:bodyPr>
          <a:lstStyle/>
          <a:p>
            <a:pPr algn="ctr"/>
            <a:r>
              <a:rPr lang="fr-FR" sz="2200" b="1" dirty="0" smtClean="0">
                <a:solidFill>
                  <a:srgbClr val="0070C0"/>
                </a:solidFill>
                <a:sym typeface="Symbol"/>
              </a:rPr>
              <a:t>o</a:t>
            </a:r>
            <a:endParaRPr lang="fr-FR" sz="2200" b="1" dirty="0">
              <a:solidFill>
                <a:srgbClr val="0070C0"/>
              </a:solidFill>
            </a:endParaRPr>
          </a:p>
        </p:txBody>
      </p:sp>
      <p:sp>
        <p:nvSpPr>
          <p:cNvPr id="79" name="ZoneTexte 78"/>
          <p:cNvSpPr txBox="1"/>
          <p:nvPr/>
        </p:nvSpPr>
        <p:spPr>
          <a:xfrm>
            <a:off x="7329946" y="4357694"/>
            <a:ext cx="357190" cy="430887"/>
          </a:xfrm>
          <a:prstGeom prst="rect">
            <a:avLst/>
          </a:prstGeom>
          <a:noFill/>
        </p:spPr>
        <p:txBody>
          <a:bodyPr wrap="square" rtlCol="0">
            <a:spAutoFit/>
          </a:bodyPr>
          <a:lstStyle/>
          <a:p>
            <a:pPr algn="ctr"/>
            <a:r>
              <a:rPr lang="fr-FR" sz="2200" b="1" dirty="0" smtClean="0">
                <a:solidFill>
                  <a:srgbClr val="0070C0"/>
                </a:solidFill>
                <a:sym typeface="Symbol"/>
              </a:rPr>
              <a:t>o</a:t>
            </a:r>
            <a:endParaRPr lang="fr-FR" sz="2200" b="1" dirty="0">
              <a:solidFill>
                <a:srgbClr val="0070C0"/>
              </a:solidFill>
            </a:endParaRPr>
          </a:p>
        </p:txBody>
      </p:sp>
      <p:sp>
        <p:nvSpPr>
          <p:cNvPr id="80" name="ZoneTexte 79"/>
          <p:cNvSpPr txBox="1"/>
          <p:nvPr/>
        </p:nvSpPr>
        <p:spPr>
          <a:xfrm>
            <a:off x="7329946" y="4903998"/>
            <a:ext cx="357190" cy="430887"/>
          </a:xfrm>
          <a:prstGeom prst="rect">
            <a:avLst/>
          </a:prstGeom>
          <a:noFill/>
        </p:spPr>
        <p:txBody>
          <a:bodyPr wrap="square" rtlCol="0">
            <a:spAutoFit/>
          </a:bodyPr>
          <a:lstStyle/>
          <a:p>
            <a:pPr algn="ctr"/>
            <a:r>
              <a:rPr lang="fr-FR" sz="2200" b="1" dirty="0" smtClean="0">
                <a:solidFill>
                  <a:srgbClr val="0070C0"/>
                </a:solidFill>
                <a:sym typeface="Symbol"/>
              </a:rPr>
              <a:t>o</a:t>
            </a:r>
            <a:endParaRPr lang="fr-FR" sz="2200" b="1" dirty="0">
              <a:solidFill>
                <a:srgbClr val="0070C0"/>
              </a:solidFill>
            </a:endParaRPr>
          </a:p>
        </p:txBody>
      </p:sp>
      <p:cxnSp>
        <p:nvCxnSpPr>
          <p:cNvPr id="81" name="Connecteur droit 80"/>
          <p:cNvCxnSpPr/>
          <p:nvPr/>
        </p:nvCxnSpPr>
        <p:spPr>
          <a:xfrm flipV="1">
            <a:off x="6715140" y="4572008"/>
            <a:ext cx="785818" cy="28575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2" name="Connecteur droit 81"/>
          <p:cNvCxnSpPr/>
          <p:nvPr/>
        </p:nvCxnSpPr>
        <p:spPr>
          <a:xfrm>
            <a:off x="6715140" y="4857760"/>
            <a:ext cx="785818" cy="28575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3239"/>
                                        </p:tgtEl>
                                        <p:attrNameLst>
                                          <p:attrName>style.visibility</p:attrName>
                                        </p:attrNameLst>
                                      </p:cBhvr>
                                      <p:to>
                                        <p:strVal val="visible"/>
                                      </p:to>
                                    </p:set>
                                    <p:anim calcmode="lin" valueType="num">
                                      <p:cBhvr additive="base">
                                        <p:cTn id="7" dur="500" fill="hold"/>
                                        <p:tgtEl>
                                          <p:spTgt spid="223239"/>
                                        </p:tgtEl>
                                        <p:attrNameLst>
                                          <p:attrName>ppt_x</p:attrName>
                                        </p:attrNameLst>
                                      </p:cBhvr>
                                      <p:tavLst>
                                        <p:tav tm="0">
                                          <p:val>
                                            <p:strVal val="0-#ppt_w/2"/>
                                          </p:val>
                                        </p:tav>
                                        <p:tav tm="100000">
                                          <p:val>
                                            <p:strVal val="#ppt_x"/>
                                          </p:val>
                                        </p:tav>
                                      </p:tavLst>
                                    </p:anim>
                                    <p:anim calcmode="lin" valueType="num">
                                      <p:cBhvr additive="base">
                                        <p:cTn id="8" dur="500" fill="hold"/>
                                        <p:tgtEl>
                                          <p:spTgt spid="2232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POLES ET ZEROS DES FILTRES NUMERIQUES</a:t>
            </a:r>
            <a:endParaRPr lang="fr-FR" sz="3000" b="1" dirty="0">
              <a:solidFill>
                <a:srgbClr val="C00000"/>
              </a:solidFill>
              <a:latin typeface="Times New Roman" pitchFamily="18" charset="0"/>
              <a:cs typeface="Times New Roman" pitchFamily="18" charset="0"/>
            </a:endParaRPr>
          </a:p>
        </p:txBody>
      </p:sp>
      <p:sp>
        <p:nvSpPr>
          <p:cNvPr id="15" name="ZoneTexte 14"/>
          <p:cNvSpPr txBox="1"/>
          <p:nvPr/>
        </p:nvSpPr>
        <p:spPr>
          <a:xfrm>
            <a:off x="0" y="571480"/>
            <a:ext cx="9144000" cy="2092881"/>
          </a:xfrm>
          <a:prstGeom prst="rect">
            <a:avLst/>
          </a:prstGeom>
          <a:noFill/>
        </p:spPr>
        <p:txBody>
          <a:bodyPr wrap="square" rtlCol="0">
            <a:spAutoFit/>
          </a:bodyPr>
          <a:lstStyle/>
          <a:p>
            <a:pPr algn="just"/>
            <a:r>
              <a:rPr lang="fr-FR" sz="2000" b="1" u="sng" dirty="0" smtClean="0">
                <a:solidFill>
                  <a:srgbClr val="002060"/>
                </a:solidFill>
                <a:latin typeface="Times New Roman" pitchFamily="18" charset="0"/>
                <a:cs typeface="Times New Roman" pitchFamily="18" charset="0"/>
              </a:rPr>
              <a:t>Relation entre pôles/zéros et réponses fréquentielles:</a:t>
            </a:r>
          </a:p>
          <a:p>
            <a:pPr algn="just"/>
            <a:endParaRPr lang="fr-CA" sz="2200" dirty="0" smtClean="0">
              <a:solidFill>
                <a:srgbClr val="0070C0"/>
              </a:solidFill>
              <a:latin typeface="Times New Roman" pitchFamily="18" charset="0"/>
              <a:cs typeface="Times New Roman" pitchFamily="18" charset="0"/>
            </a:endParaRPr>
          </a:p>
          <a:p>
            <a:pPr algn="just"/>
            <a:r>
              <a:rPr lang="fr-CA" sz="2200" dirty="0" smtClean="0">
                <a:solidFill>
                  <a:srgbClr val="0070C0"/>
                </a:solidFill>
                <a:latin typeface="Times New Roman" pitchFamily="18" charset="0"/>
                <a:cs typeface="Times New Roman" pitchFamily="18" charset="0"/>
              </a:rPr>
              <a:t>Compte que la réponse fréquentielle H(</a:t>
            </a:r>
            <a:r>
              <a:rPr lang="fr-CA" sz="2200" dirty="0" err="1" smtClean="0">
                <a:solidFill>
                  <a:srgbClr val="0070C0"/>
                </a:solidFill>
                <a:latin typeface="Times New Roman" pitchFamily="18" charset="0"/>
                <a:cs typeface="Times New Roman" pitchFamily="18" charset="0"/>
              </a:rPr>
              <a:t>e</a:t>
            </a:r>
            <a:r>
              <a:rPr lang="fr-CA" sz="2200" baseline="30000" dirty="0" err="1" smtClean="0">
                <a:solidFill>
                  <a:srgbClr val="0070C0"/>
                </a:solidFill>
                <a:latin typeface="Times New Roman" pitchFamily="18" charset="0"/>
                <a:cs typeface="Times New Roman" pitchFamily="18" charset="0"/>
              </a:rPr>
              <a:t>j</a:t>
            </a:r>
            <a:r>
              <a:rPr lang="fr-CA" sz="2200" baseline="30000" dirty="0" smtClean="0">
                <a:solidFill>
                  <a:srgbClr val="0070C0"/>
                </a:solidFill>
                <a:latin typeface="Times New Roman" pitchFamily="18" charset="0"/>
                <a:cs typeface="Times New Roman" pitchFamily="18" charset="0"/>
                <a:sym typeface="Symbol"/>
              </a:rPr>
              <a:t></a:t>
            </a:r>
            <a:r>
              <a:rPr lang="fr-CA" sz="2200" dirty="0" smtClean="0">
                <a:solidFill>
                  <a:srgbClr val="0070C0"/>
                </a:solidFill>
                <a:latin typeface="Times New Roman" pitchFamily="18" charset="0"/>
                <a:cs typeface="Times New Roman" pitchFamily="18" charset="0"/>
                <a:sym typeface="Symbol"/>
              </a:rPr>
              <a:t>) est un cas particulier de a fonction de transfert en z, il</a:t>
            </a:r>
            <a:r>
              <a:rPr lang="fr-CA" sz="2200" dirty="0" smtClean="0">
                <a:solidFill>
                  <a:srgbClr val="0070C0"/>
                </a:solidFill>
                <a:latin typeface="Times New Roman" pitchFamily="18" charset="0"/>
                <a:cs typeface="Times New Roman" pitchFamily="18" charset="0"/>
              </a:rPr>
              <a:t> est possible de l’évaluer graphiquement à partir du plan z pour toute valeur de </a:t>
            </a:r>
            <a:r>
              <a:rPr lang="fr-CA" sz="2200" dirty="0" smtClean="0">
                <a:solidFill>
                  <a:srgbClr val="0070C0"/>
                </a:solidFill>
                <a:latin typeface="Times New Roman" pitchFamily="18" charset="0"/>
                <a:cs typeface="Times New Roman" pitchFamily="18" charset="0"/>
                <a:sym typeface="Symbol"/>
              </a:rPr>
              <a:t></a:t>
            </a:r>
            <a:r>
              <a:rPr lang="fr-CA" sz="2200" baseline="-25000" dirty="0" smtClean="0">
                <a:solidFill>
                  <a:srgbClr val="0070C0"/>
                </a:solidFill>
                <a:latin typeface="Times New Roman" pitchFamily="18" charset="0"/>
                <a:cs typeface="Times New Roman" pitchFamily="18" charset="0"/>
                <a:sym typeface="Symbol"/>
              </a:rPr>
              <a:t>0 </a:t>
            </a:r>
            <a:r>
              <a:rPr lang="fr-CA" sz="2200" dirty="0" smtClean="0">
                <a:solidFill>
                  <a:srgbClr val="0070C0"/>
                </a:solidFill>
                <a:latin typeface="Times New Roman" pitchFamily="18" charset="0"/>
                <a:cs typeface="Times New Roman" pitchFamily="18" charset="0"/>
              </a:rPr>
              <a:t>:</a:t>
            </a:r>
          </a:p>
          <a:p>
            <a:pPr algn="just"/>
            <a:endParaRPr lang="fr-FR" sz="2200" dirty="0">
              <a:solidFill>
                <a:srgbClr val="002060"/>
              </a:solidFill>
              <a:latin typeface="Times New Roman" pitchFamily="18" charset="0"/>
              <a:cs typeface="Times New Roman" pitchFamily="18" charset="0"/>
            </a:endParaRPr>
          </a:p>
        </p:txBody>
      </p:sp>
      <p:sp>
        <p:nvSpPr>
          <p:cNvPr id="90" name="ZoneTexte 89"/>
          <p:cNvSpPr txBox="1"/>
          <p:nvPr/>
        </p:nvSpPr>
        <p:spPr>
          <a:xfrm>
            <a:off x="0" y="2699935"/>
            <a:ext cx="9144000" cy="3139321"/>
          </a:xfrm>
          <a:prstGeom prst="rect">
            <a:avLst/>
          </a:prstGeom>
          <a:noFill/>
        </p:spPr>
        <p:txBody>
          <a:bodyPr wrap="square" rtlCol="0">
            <a:spAutoFit/>
          </a:bodyPr>
          <a:lstStyle/>
          <a:p>
            <a:pPr algn="just">
              <a:buFont typeface="Wingdings" pitchFamily="2" charset="2"/>
              <a:buChar char="q"/>
            </a:pPr>
            <a:r>
              <a:rPr lang="fr-CA" b="1" dirty="0" smtClean="0">
                <a:solidFill>
                  <a:srgbClr val="7030A0"/>
                </a:solidFill>
                <a:latin typeface="Times New Roman" pitchFamily="18" charset="0"/>
                <a:cs typeface="Times New Roman" pitchFamily="18" charset="0"/>
              </a:rPr>
              <a:t> </a:t>
            </a:r>
            <a:r>
              <a:rPr lang="fr-CA" sz="2200" dirty="0" smtClean="0">
                <a:solidFill>
                  <a:srgbClr val="7030A0"/>
                </a:solidFill>
                <a:latin typeface="Times New Roman" pitchFamily="18" charset="0"/>
                <a:cs typeface="Times New Roman" pitchFamily="18" charset="0"/>
              </a:rPr>
              <a:t>L’amplitude de </a:t>
            </a:r>
            <a:r>
              <a:rPr lang="fr-CA" sz="2200" b="1" dirty="0" smtClean="0">
                <a:solidFill>
                  <a:srgbClr val="7030A0"/>
                </a:solidFill>
                <a:latin typeface="Times New Roman" pitchFamily="18" charset="0"/>
                <a:cs typeface="Times New Roman" pitchFamily="18" charset="0"/>
              </a:rPr>
              <a:t>H(</a:t>
            </a:r>
            <a:r>
              <a:rPr lang="fr-CA" sz="2200" b="1" dirty="0" err="1" smtClean="0">
                <a:solidFill>
                  <a:srgbClr val="7030A0"/>
                </a:solidFill>
                <a:latin typeface="Times New Roman" pitchFamily="18" charset="0"/>
                <a:cs typeface="Times New Roman" pitchFamily="18" charset="0"/>
              </a:rPr>
              <a:t>e</a:t>
            </a:r>
            <a:r>
              <a:rPr lang="fr-CA" sz="2200" b="1" baseline="30000" dirty="0" err="1" smtClean="0">
                <a:solidFill>
                  <a:srgbClr val="7030A0"/>
                </a:solidFill>
                <a:latin typeface="Times New Roman" pitchFamily="18" charset="0"/>
                <a:cs typeface="Times New Roman" pitchFamily="18" charset="0"/>
              </a:rPr>
              <a:t>j</a:t>
            </a:r>
            <a:r>
              <a:rPr lang="fr-CA" sz="2200" b="1" baseline="30000" dirty="0" smtClean="0">
                <a:solidFill>
                  <a:srgbClr val="7030A0"/>
                </a:solidFill>
                <a:latin typeface="Times New Roman" pitchFamily="18" charset="0"/>
                <a:cs typeface="Times New Roman" pitchFamily="18" charset="0"/>
                <a:sym typeface="Symbol"/>
              </a:rPr>
              <a:t></a:t>
            </a:r>
            <a:r>
              <a:rPr lang="fr-CA" sz="2200" b="1" dirty="0" smtClean="0">
                <a:solidFill>
                  <a:srgbClr val="7030A0"/>
                </a:solidFill>
                <a:latin typeface="Times New Roman" pitchFamily="18" charset="0"/>
                <a:cs typeface="Times New Roman" pitchFamily="18" charset="0"/>
                <a:sym typeface="Symbol"/>
              </a:rPr>
              <a:t>)</a:t>
            </a:r>
            <a:r>
              <a:rPr lang="fr-CA" sz="2200" dirty="0" smtClean="0">
                <a:solidFill>
                  <a:srgbClr val="7030A0"/>
                </a:solidFill>
                <a:latin typeface="Times New Roman" pitchFamily="18" charset="0"/>
                <a:cs typeface="Times New Roman" pitchFamily="18" charset="0"/>
              </a:rPr>
              <a:t> à </a:t>
            </a:r>
            <a:r>
              <a:rPr lang="fr-CA" sz="2200" dirty="0" smtClean="0">
                <a:solidFill>
                  <a:srgbClr val="7030A0"/>
                </a:solidFill>
                <a:latin typeface="Times New Roman" pitchFamily="18" charset="0"/>
                <a:cs typeface="Times New Roman" pitchFamily="18" charset="0"/>
                <a:sym typeface="Symbol"/>
              </a:rPr>
              <a:t></a:t>
            </a:r>
            <a:r>
              <a:rPr lang="fr-CA" sz="2200" baseline="-25000" dirty="0" smtClean="0">
                <a:solidFill>
                  <a:srgbClr val="7030A0"/>
                </a:solidFill>
                <a:latin typeface="Times New Roman" pitchFamily="18" charset="0"/>
                <a:cs typeface="Times New Roman" pitchFamily="18" charset="0"/>
                <a:sym typeface="Symbol"/>
              </a:rPr>
              <a:t>0</a:t>
            </a:r>
            <a:r>
              <a:rPr lang="fr-CA" sz="2200" dirty="0" smtClean="0">
                <a:solidFill>
                  <a:srgbClr val="7030A0"/>
                </a:solidFill>
                <a:latin typeface="Times New Roman" pitchFamily="18" charset="0"/>
                <a:cs typeface="Times New Roman" pitchFamily="18" charset="0"/>
                <a:sym typeface="Symbol"/>
              </a:rPr>
              <a:t> </a:t>
            </a:r>
            <a:r>
              <a:rPr lang="fr-CA" sz="2200" dirty="0" smtClean="0">
                <a:solidFill>
                  <a:srgbClr val="7030A0"/>
                </a:solidFill>
                <a:latin typeface="Times New Roman" pitchFamily="18" charset="0"/>
                <a:cs typeface="Times New Roman" pitchFamily="18" charset="0"/>
              </a:rPr>
              <a:t>est obtenue en divisant le produit de toutes les distances entre les zéros et le point sur le cercle du plan z  correspondant à </a:t>
            </a:r>
            <a:r>
              <a:rPr lang="fr-CA" sz="2200" b="1" dirty="0" err="1" smtClean="0">
                <a:solidFill>
                  <a:srgbClr val="7030A0"/>
                </a:solidFill>
                <a:latin typeface="Times New Roman" pitchFamily="18" charset="0"/>
                <a:cs typeface="Times New Roman" pitchFamily="18" charset="0"/>
              </a:rPr>
              <a:t>e</a:t>
            </a:r>
            <a:r>
              <a:rPr lang="fr-CA" sz="2200" b="1" baseline="30000" dirty="0" err="1" smtClean="0">
                <a:solidFill>
                  <a:srgbClr val="7030A0"/>
                </a:solidFill>
                <a:latin typeface="Times New Roman" pitchFamily="18" charset="0"/>
                <a:cs typeface="Times New Roman" pitchFamily="18" charset="0"/>
              </a:rPr>
              <a:t>j</a:t>
            </a:r>
            <a:r>
              <a:rPr lang="fr-CA" sz="2200" b="1" baseline="30000" dirty="0" smtClean="0">
                <a:solidFill>
                  <a:srgbClr val="7030A0"/>
                </a:solidFill>
                <a:latin typeface="Times New Roman" pitchFamily="18" charset="0"/>
                <a:cs typeface="Times New Roman" pitchFamily="18" charset="0"/>
                <a:sym typeface="Symbol"/>
              </a:rPr>
              <a:t>0</a:t>
            </a:r>
            <a:r>
              <a:rPr lang="fr-CA" sz="2200" dirty="0" smtClean="0">
                <a:solidFill>
                  <a:srgbClr val="7030A0"/>
                </a:solidFill>
                <a:latin typeface="Times New Roman" pitchFamily="18" charset="0"/>
                <a:cs typeface="Times New Roman" pitchFamily="18" charset="0"/>
              </a:rPr>
              <a:t> (le périmètre du cercle représente l’axe des abscisses de la réponse fréquentielle)  à savoir </a:t>
            </a:r>
            <a:r>
              <a:rPr lang="fr-CA" sz="2200" b="1" dirty="0" smtClean="0">
                <a:solidFill>
                  <a:srgbClr val="C00000"/>
                </a:solidFill>
                <a:latin typeface="Times New Roman" pitchFamily="18" charset="0"/>
                <a:cs typeface="Times New Roman" pitchFamily="18" charset="0"/>
                <a:sym typeface="Symbol"/>
              </a:rPr>
              <a:t></a:t>
            </a:r>
            <a:r>
              <a:rPr lang="fr-CA" sz="2200" b="1" baseline="-25000" dirty="0" smtClean="0">
                <a:solidFill>
                  <a:srgbClr val="C00000"/>
                </a:solidFill>
                <a:latin typeface="Times New Roman" pitchFamily="18" charset="0"/>
                <a:cs typeface="Times New Roman" pitchFamily="18" charset="0"/>
                <a:sym typeface="Symbol"/>
              </a:rPr>
              <a:t>1</a:t>
            </a:r>
            <a:r>
              <a:rPr lang="fr-CA" sz="2200" b="1" dirty="0" smtClean="0">
                <a:solidFill>
                  <a:srgbClr val="C00000"/>
                </a:solidFill>
                <a:latin typeface="Times New Roman" pitchFamily="18" charset="0"/>
                <a:cs typeface="Times New Roman" pitchFamily="18" charset="0"/>
                <a:sym typeface="Symbol"/>
              </a:rPr>
              <a:t>×</a:t>
            </a:r>
            <a:r>
              <a:rPr lang="fr-CA" sz="2200" b="1" baseline="-25000" dirty="0" smtClean="0">
                <a:solidFill>
                  <a:srgbClr val="C00000"/>
                </a:solidFill>
                <a:latin typeface="Times New Roman" pitchFamily="18" charset="0"/>
                <a:cs typeface="Times New Roman" pitchFamily="18" charset="0"/>
                <a:sym typeface="Symbol"/>
              </a:rPr>
              <a:t>2</a:t>
            </a:r>
            <a:r>
              <a:rPr lang="fr-CA" sz="2200" dirty="0" smtClean="0">
                <a:solidFill>
                  <a:srgbClr val="7030A0"/>
                </a:solidFill>
                <a:latin typeface="Times New Roman" pitchFamily="18" charset="0"/>
                <a:cs typeface="Times New Roman" pitchFamily="18" charset="0"/>
              </a:rPr>
              <a:t> par le produit de toutes les longueurs entre ce dernier point et les pôles en l’occurrence </a:t>
            </a:r>
            <a:r>
              <a:rPr lang="fr-CA" sz="2200" b="1" dirty="0" smtClean="0">
                <a:solidFill>
                  <a:srgbClr val="C00000"/>
                </a:solidFill>
                <a:latin typeface="Times New Roman" pitchFamily="18" charset="0"/>
                <a:cs typeface="Times New Roman" pitchFamily="18" charset="0"/>
                <a:sym typeface="Symbol"/>
              </a:rPr>
              <a:t></a:t>
            </a:r>
            <a:r>
              <a:rPr lang="fr-CA" sz="2200" b="1" baseline="-25000" dirty="0" smtClean="0">
                <a:solidFill>
                  <a:srgbClr val="C00000"/>
                </a:solidFill>
                <a:latin typeface="Times New Roman" pitchFamily="18" charset="0"/>
                <a:cs typeface="Times New Roman" pitchFamily="18" charset="0"/>
                <a:sym typeface="Symbol"/>
              </a:rPr>
              <a:t>3</a:t>
            </a:r>
            <a:r>
              <a:rPr lang="fr-CA" sz="2200" b="1" dirty="0" smtClean="0">
                <a:solidFill>
                  <a:srgbClr val="C00000"/>
                </a:solidFill>
                <a:latin typeface="Times New Roman" pitchFamily="18" charset="0"/>
                <a:cs typeface="Times New Roman" pitchFamily="18" charset="0"/>
                <a:sym typeface="Symbol"/>
              </a:rPr>
              <a:t>×</a:t>
            </a:r>
            <a:r>
              <a:rPr lang="fr-CA" sz="2200" b="1" baseline="-25000" dirty="0" smtClean="0">
                <a:solidFill>
                  <a:srgbClr val="C00000"/>
                </a:solidFill>
                <a:latin typeface="Times New Roman" pitchFamily="18" charset="0"/>
                <a:cs typeface="Times New Roman" pitchFamily="18" charset="0"/>
                <a:sym typeface="Symbol"/>
              </a:rPr>
              <a:t>4</a:t>
            </a:r>
            <a:r>
              <a:rPr lang="fr-CA" sz="2200" dirty="0" smtClean="0">
                <a:solidFill>
                  <a:srgbClr val="7030A0"/>
                </a:solidFill>
                <a:latin typeface="Times New Roman" pitchFamily="18" charset="0"/>
                <a:cs typeface="Times New Roman" pitchFamily="18" charset="0"/>
              </a:rPr>
              <a:t>  (voir figure suivante).</a:t>
            </a:r>
          </a:p>
          <a:p>
            <a:pPr algn="just">
              <a:buFont typeface="Wingdings" pitchFamily="2" charset="2"/>
              <a:buChar char="q"/>
            </a:pPr>
            <a:endParaRPr lang="fr-CA" sz="2200" dirty="0" smtClean="0">
              <a:latin typeface="Times New Roman" pitchFamily="18" charset="0"/>
              <a:cs typeface="Times New Roman" pitchFamily="18" charset="0"/>
            </a:endParaRPr>
          </a:p>
          <a:p>
            <a:pPr algn="just">
              <a:buFont typeface="Wingdings" pitchFamily="2" charset="2"/>
              <a:buChar char="q"/>
            </a:pPr>
            <a:r>
              <a:rPr lang="fr-CA" sz="2200" dirty="0" smtClean="0">
                <a:solidFill>
                  <a:srgbClr val="00B050"/>
                </a:solidFill>
                <a:latin typeface="Times New Roman" pitchFamily="18" charset="0"/>
                <a:cs typeface="Times New Roman" pitchFamily="18" charset="0"/>
              </a:rPr>
              <a:t>La phase est obtenue en additionnant toutes les contributions des zéros, à savoir  (</a:t>
            </a:r>
            <a:r>
              <a:rPr lang="fr-CA" sz="2200" dirty="0" smtClean="0">
                <a:solidFill>
                  <a:srgbClr val="00B050"/>
                </a:solidFill>
                <a:latin typeface="Times New Roman" pitchFamily="18" charset="0"/>
                <a:cs typeface="Times New Roman" pitchFamily="18" charset="0"/>
                <a:sym typeface="Symbol"/>
              </a:rPr>
              <a:t></a:t>
            </a:r>
            <a:r>
              <a:rPr lang="fr-CA" sz="2200" baseline="-25000" dirty="0" smtClean="0">
                <a:solidFill>
                  <a:srgbClr val="00B050"/>
                </a:solidFill>
                <a:latin typeface="Times New Roman" pitchFamily="18" charset="0"/>
                <a:cs typeface="Times New Roman" pitchFamily="18" charset="0"/>
                <a:sym typeface="Symbol"/>
              </a:rPr>
              <a:t>1</a:t>
            </a:r>
            <a:r>
              <a:rPr lang="fr-CA" sz="2200" dirty="0" smtClean="0">
                <a:solidFill>
                  <a:srgbClr val="00B050"/>
                </a:solidFill>
                <a:latin typeface="Times New Roman" pitchFamily="18" charset="0"/>
                <a:cs typeface="Times New Roman" pitchFamily="18" charset="0"/>
                <a:sym typeface="Symbol"/>
              </a:rPr>
              <a:t> + </a:t>
            </a:r>
            <a:r>
              <a:rPr lang="fr-CA" sz="2200" baseline="-25000" dirty="0" smtClean="0">
                <a:solidFill>
                  <a:srgbClr val="00B050"/>
                </a:solidFill>
                <a:latin typeface="Times New Roman" pitchFamily="18" charset="0"/>
                <a:cs typeface="Times New Roman" pitchFamily="18" charset="0"/>
                <a:sym typeface="Symbol"/>
              </a:rPr>
              <a:t>2</a:t>
            </a:r>
            <a:r>
              <a:rPr lang="fr-CA" sz="2200" dirty="0" smtClean="0">
                <a:solidFill>
                  <a:srgbClr val="00B050"/>
                </a:solidFill>
                <a:latin typeface="Times New Roman" pitchFamily="18" charset="0"/>
                <a:cs typeface="Times New Roman" pitchFamily="18" charset="0"/>
                <a:sym typeface="Symbol"/>
              </a:rPr>
              <a:t>), de l’exemple de la page suivante,</a:t>
            </a:r>
            <a:r>
              <a:rPr lang="fr-CA" sz="2200" dirty="0" smtClean="0">
                <a:solidFill>
                  <a:srgbClr val="00B050"/>
                </a:solidFill>
                <a:latin typeface="Times New Roman" pitchFamily="18" charset="0"/>
                <a:cs typeface="Times New Roman" pitchFamily="18" charset="0"/>
              </a:rPr>
              <a:t>  et en retranchant les contributions des pôles en l’occurrence - (</a:t>
            </a:r>
            <a:r>
              <a:rPr lang="fr-CA" sz="2200" dirty="0" smtClean="0">
                <a:solidFill>
                  <a:srgbClr val="00B050"/>
                </a:solidFill>
                <a:latin typeface="Times New Roman" pitchFamily="18" charset="0"/>
                <a:cs typeface="Times New Roman" pitchFamily="18" charset="0"/>
                <a:sym typeface="Symbol"/>
              </a:rPr>
              <a:t></a:t>
            </a:r>
            <a:r>
              <a:rPr lang="fr-CA" sz="2200" baseline="-25000" dirty="0" smtClean="0">
                <a:solidFill>
                  <a:srgbClr val="00B050"/>
                </a:solidFill>
                <a:latin typeface="Times New Roman" pitchFamily="18" charset="0"/>
                <a:cs typeface="Times New Roman" pitchFamily="18" charset="0"/>
                <a:sym typeface="Symbol"/>
              </a:rPr>
              <a:t>3</a:t>
            </a:r>
            <a:r>
              <a:rPr lang="fr-CA" sz="2200" dirty="0" smtClean="0">
                <a:solidFill>
                  <a:srgbClr val="00B050"/>
                </a:solidFill>
                <a:latin typeface="Times New Roman" pitchFamily="18" charset="0"/>
                <a:cs typeface="Times New Roman" pitchFamily="18" charset="0"/>
                <a:sym typeface="Symbol"/>
              </a:rPr>
              <a:t> + </a:t>
            </a:r>
            <a:r>
              <a:rPr lang="fr-CA" sz="2200" baseline="-25000" dirty="0" smtClean="0">
                <a:solidFill>
                  <a:srgbClr val="00B050"/>
                </a:solidFill>
                <a:latin typeface="Times New Roman" pitchFamily="18" charset="0"/>
                <a:cs typeface="Times New Roman" pitchFamily="18" charset="0"/>
                <a:sym typeface="Symbol"/>
              </a:rPr>
              <a:t>4</a:t>
            </a:r>
            <a:r>
              <a:rPr lang="fr-CA" sz="2200" dirty="0" smtClean="0">
                <a:solidFill>
                  <a:srgbClr val="00B050"/>
                </a:solidFill>
                <a:latin typeface="Times New Roman" pitchFamily="18" charset="0"/>
                <a:cs typeface="Times New Roman" pitchFamily="18" charset="0"/>
                <a:sym typeface="Symbol"/>
              </a:rPr>
              <a:t>) pour le même exemple</a:t>
            </a:r>
            <a:r>
              <a:rPr lang="fr-CA" sz="2200" dirty="0" smtClean="0">
                <a:solidFill>
                  <a:srgbClr val="00B050"/>
                </a:solidFill>
                <a:latin typeface="Times New Roman" pitchFamily="18" charset="0"/>
                <a:cs typeface="Times New Roman" pitchFamily="18" charset="0"/>
              </a:rPr>
              <a:t>. </a:t>
            </a:r>
            <a:endParaRPr lang="fr-FR" sz="2200" dirty="0">
              <a:solidFill>
                <a:srgbClr val="00B05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a:xfrm>
            <a:off x="6867556" y="6310336"/>
            <a:ext cx="2133600" cy="476250"/>
          </a:xfrm>
        </p:spPr>
        <p:txBody>
          <a:bodyPr/>
          <a:lstStyle/>
          <a:p>
            <a:fld id="{B819B445-5BB0-49C0-895D-826A4B551E8D}" type="slidenum">
              <a:rPr lang="fr-CA"/>
              <a:pPr/>
              <a:t>23</a:t>
            </a:fld>
            <a:endParaRPr lang="fr-CA" dirty="0"/>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POLES ET ZEROS DES FILTRES NUMERIQUES</a:t>
            </a:r>
            <a:endParaRPr lang="fr-FR" sz="3000" b="1" dirty="0">
              <a:solidFill>
                <a:srgbClr val="C00000"/>
              </a:solidFill>
              <a:latin typeface="Times New Roman" pitchFamily="18" charset="0"/>
              <a:cs typeface="Times New Roman" pitchFamily="18" charset="0"/>
            </a:endParaRPr>
          </a:p>
        </p:txBody>
      </p:sp>
      <p:sp>
        <p:nvSpPr>
          <p:cNvPr id="15" name="ZoneTexte 14"/>
          <p:cNvSpPr txBox="1"/>
          <p:nvPr/>
        </p:nvSpPr>
        <p:spPr>
          <a:xfrm>
            <a:off x="0" y="571480"/>
            <a:ext cx="9144000" cy="1015663"/>
          </a:xfrm>
          <a:prstGeom prst="rect">
            <a:avLst/>
          </a:prstGeom>
          <a:noFill/>
        </p:spPr>
        <p:txBody>
          <a:bodyPr wrap="square" rtlCol="0">
            <a:spAutoFit/>
          </a:bodyPr>
          <a:lstStyle/>
          <a:p>
            <a:pPr algn="just"/>
            <a:r>
              <a:rPr lang="fr-FR" sz="2000" b="1" u="sng" dirty="0" smtClean="0">
                <a:solidFill>
                  <a:srgbClr val="002060"/>
                </a:solidFill>
                <a:latin typeface="Times New Roman" pitchFamily="18" charset="0"/>
                <a:cs typeface="Times New Roman" pitchFamily="18" charset="0"/>
              </a:rPr>
              <a:t>Relation entre pôles/zéros et réponses fréquentielles:</a:t>
            </a:r>
          </a:p>
          <a:p>
            <a:pPr algn="just"/>
            <a:endParaRPr lang="fr-FR" sz="2000" dirty="0" smtClean="0">
              <a:solidFill>
                <a:srgbClr val="002060"/>
              </a:solidFill>
              <a:latin typeface="Times New Roman" pitchFamily="18" charset="0"/>
              <a:cs typeface="Times New Roman" pitchFamily="18" charset="0"/>
            </a:endParaRPr>
          </a:p>
          <a:p>
            <a:pPr algn="just"/>
            <a:r>
              <a:rPr lang="fr-FR" sz="2000" dirty="0" smtClean="0">
                <a:solidFill>
                  <a:srgbClr val="002060"/>
                </a:solidFill>
                <a:latin typeface="Times New Roman" pitchFamily="18" charset="0"/>
                <a:cs typeface="Times New Roman" pitchFamily="18" charset="0"/>
              </a:rPr>
              <a:t>La réponse fréquentielle du filtre numérique correspondant à la pulsation </a:t>
            </a:r>
            <a:r>
              <a:rPr lang="fr-FR" sz="2000" dirty="0" smtClean="0">
                <a:solidFill>
                  <a:srgbClr val="002060"/>
                </a:solidFill>
                <a:latin typeface="Times New Roman" pitchFamily="18" charset="0"/>
                <a:cs typeface="Times New Roman" pitchFamily="18" charset="0"/>
                <a:sym typeface="Symbol"/>
              </a:rPr>
              <a:t></a:t>
            </a:r>
            <a:r>
              <a:rPr lang="fr-FR" sz="2000" baseline="-25000" dirty="0" smtClean="0">
                <a:solidFill>
                  <a:srgbClr val="002060"/>
                </a:solidFill>
                <a:latin typeface="Times New Roman" pitchFamily="18" charset="0"/>
                <a:cs typeface="Times New Roman" pitchFamily="18" charset="0"/>
                <a:sym typeface="Symbol"/>
              </a:rPr>
              <a:t>0</a:t>
            </a:r>
            <a:r>
              <a:rPr lang="fr-FR" sz="2000" dirty="0" smtClean="0">
                <a:solidFill>
                  <a:srgbClr val="002060"/>
                </a:solidFill>
                <a:latin typeface="Times New Roman" pitchFamily="18" charset="0"/>
                <a:cs typeface="Times New Roman" pitchFamily="18" charset="0"/>
                <a:sym typeface="Symbol"/>
              </a:rPr>
              <a:t> est:</a:t>
            </a:r>
            <a:endParaRPr lang="fr-FR" sz="2000" baseline="-25000" dirty="0" smtClean="0">
              <a:solidFill>
                <a:srgbClr val="002060"/>
              </a:solidFill>
              <a:latin typeface="Times New Roman" pitchFamily="18" charset="0"/>
              <a:cs typeface="Times New Roman" pitchFamily="18" charset="0"/>
            </a:endParaRPr>
          </a:p>
        </p:txBody>
      </p:sp>
      <p:sp>
        <p:nvSpPr>
          <p:cNvPr id="63" name="ZoneTexte 62"/>
          <p:cNvSpPr txBox="1"/>
          <p:nvPr/>
        </p:nvSpPr>
        <p:spPr>
          <a:xfrm>
            <a:off x="6858016" y="3116274"/>
            <a:ext cx="890562" cy="369332"/>
          </a:xfrm>
          <a:prstGeom prst="rect">
            <a:avLst/>
          </a:prstGeom>
          <a:noFill/>
        </p:spPr>
        <p:txBody>
          <a:bodyPr wrap="square" rtlCol="0">
            <a:spAutoFit/>
          </a:bodyPr>
          <a:lstStyle/>
          <a:p>
            <a:r>
              <a:rPr lang="fr-FR" dirty="0" err="1" smtClean="0">
                <a:sym typeface="Symbol"/>
              </a:rPr>
              <a:t>Re</a:t>
            </a:r>
            <a:r>
              <a:rPr lang="fr-FR" dirty="0" smtClean="0">
                <a:sym typeface="Symbol"/>
              </a:rPr>
              <a:t>(z)</a:t>
            </a:r>
            <a:endParaRPr lang="fr-FR" dirty="0"/>
          </a:p>
        </p:txBody>
      </p:sp>
      <p:sp>
        <p:nvSpPr>
          <p:cNvPr id="64" name="ZoneTexte 63"/>
          <p:cNvSpPr txBox="1"/>
          <p:nvPr/>
        </p:nvSpPr>
        <p:spPr>
          <a:xfrm>
            <a:off x="5322878" y="1758968"/>
            <a:ext cx="963634" cy="369332"/>
          </a:xfrm>
          <a:prstGeom prst="rect">
            <a:avLst/>
          </a:prstGeom>
          <a:noFill/>
        </p:spPr>
        <p:txBody>
          <a:bodyPr wrap="square" rtlCol="0">
            <a:spAutoFit/>
          </a:bodyPr>
          <a:lstStyle/>
          <a:p>
            <a:r>
              <a:rPr lang="fr-FR" dirty="0" err="1" smtClean="0">
                <a:sym typeface="Symbol"/>
              </a:rPr>
              <a:t>Imag</a:t>
            </a:r>
            <a:r>
              <a:rPr lang="fr-FR" dirty="0" smtClean="0">
                <a:sym typeface="Symbol"/>
              </a:rPr>
              <a:t>(z)</a:t>
            </a:r>
            <a:endParaRPr lang="fr-FR" dirty="0"/>
          </a:p>
        </p:txBody>
      </p:sp>
      <p:sp>
        <p:nvSpPr>
          <p:cNvPr id="65" name="ZoneTexte 64"/>
          <p:cNvSpPr txBox="1"/>
          <p:nvPr/>
        </p:nvSpPr>
        <p:spPr>
          <a:xfrm>
            <a:off x="5907078" y="2813068"/>
            <a:ext cx="1562100" cy="369332"/>
          </a:xfrm>
          <a:prstGeom prst="rect">
            <a:avLst/>
          </a:prstGeom>
          <a:noFill/>
        </p:spPr>
        <p:txBody>
          <a:bodyPr wrap="square" rtlCol="0">
            <a:spAutoFit/>
          </a:bodyPr>
          <a:lstStyle/>
          <a:p>
            <a:r>
              <a:rPr lang="fr-FR" dirty="0" smtClean="0"/>
              <a:t>Plan z</a:t>
            </a:r>
            <a:endParaRPr lang="fr-FR" dirty="0"/>
          </a:p>
        </p:txBody>
      </p:sp>
      <p:sp>
        <p:nvSpPr>
          <p:cNvPr id="66" name="Ellipse 65"/>
          <p:cNvSpPr/>
          <p:nvPr/>
        </p:nvSpPr>
        <p:spPr>
          <a:xfrm>
            <a:off x="4328452" y="2928934"/>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3214678" y="3994168"/>
            <a:ext cx="43180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3119428" y="3937018"/>
            <a:ext cx="4114800" cy="127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70" name="Connecteur droit 69"/>
          <p:cNvCxnSpPr/>
          <p:nvPr/>
        </p:nvCxnSpPr>
        <p:spPr>
          <a:xfrm rot="5400000" flipH="1" flipV="1">
            <a:off x="4808554" y="3379802"/>
            <a:ext cx="1027090" cy="21431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3929058" y="2285992"/>
            <a:ext cx="1214446" cy="400110"/>
          </a:xfrm>
          <a:prstGeom prst="rect">
            <a:avLst/>
          </a:prstGeom>
          <a:noFill/>
        </p:spPr>
        <p:txBody>
          <a:bodyPr wrap="square" rtlCol="0">
            <a:spAutoFit/>
          </a:bodyPr>
          <a:lstStyle/>
          <a:p>
            <a:pPr algn="ctr"/>
            <a:r>
              <a:rPr lang="fr-FR" sz="2000" dirty="0" smtClean="0">
                <a:solidFill>
                  <a:srgbClr val="C00000"/>
                </a:solidFill>
              </a:rPr>
              <a:t>× : pôle</a:t>
            </a:r>
            <a:endParaRPr lang="fr-FR" sz="2000" dirty="0">
              <a:solidFill>
                <a:srgbClr val="C00000"/>
              </a:solidFill>
            </a:endParaRPr>
          </a:p>
        </p:txBody>
      </p:sp>
      <p:sp>
        <p:nvSpPr>
          <p:cNvPr id="72" name="ZoneTexte 71"/>
          <p:cNvSpPr txBox="1"/>
          <p:nvPr/>
        </p:nvSpPr>
        <p:spPr>
          <a:xfrm>
            <a:off x="3958292" y="2529922"/>
            <a:ext cx="1143008" cy="400110"/>
          </a:xfrm>
          <a:prstGeom prst="rect">
            <a:avLst/>
          </a:prstGeom>
          <a:noFill/>
        </p:spPr>
        <p:txBody>
          <a:bodyPr wrap="square" rtlCol="0">
            <a:spAutoFit/>
          </a:bodyPr>
          <a:lstStyle/>
          <a:p>
            <a:pPr algn="ctr"/>
            <a:r>
              <a:rPr lang="fr-FR" sz="2000" dirty="0" smtClean="0">
                <a:solidFill>
                  <a:srgbClr val="0070C0"/>
                </a:solidFill>
                <a:sym typeface="Symbol"/>
              </a:rPr>
              <a:t>o : zéro</a:t>
            </a:r>
            <a:endParaRPr lang="fr-FR" sz="2000" dirty="0">
              <a:solidFill>
                <a:srgbClr val="0070C0"/>
              </a:solidFill>
            </a:endParaRPr>
          </a:p>
        </p:txBody>
      </p:sp>
      <p:sp>
        <p:nvSpPr>
          <p:cNvPr id="73" name="ZoneTexte 72"/>
          <p:cNvSpPr txBox="1"/>
          <p:nvPr/>
        </p:nvSpPr>
        <p:spPr>
          <a:xfrm>
            <a:off x="5500694" y="3369005"/>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76" name="ZoneTexte 75"/>
          <p:cNvSpPr txBox="1"/>
          <p:nvPr/>
        </p:nvSpPr>
        <p:spPr>
          <a:xfrm>
            <a:off x="5529928" y="4044984"/>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77" name="ZoneTexte 76"/>
          <p:cNvSpPr txBox="1"/>
          <p:nvPr/>
        </p:nvSpPr>
        <p:spPr>
          <a:xfrm>
            <a:off x="4500562" y="3330604"/>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26" name="ZoneTexte 25"/>
          <p:cNvSpPr txBox="1"/>
          <p:nvPr/>
        </p:nvSpPr>
        <p:spPr>
          <a:xfrm>
            <a:off x="4500562" y="4154823"/>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28" name="ZoneTexte 27"/>
          <p:cNvSpPr txBox="1"/>
          <p:nvPr/>
        </p:nvSpPr>
        <p:spPr>
          <a:xfrm>
            <a:off x="5315614" y="2358608"/>
            <a:ext cx="285752" cy="830997"/>
          </a:xfrm>
          <a:prstGeom prst="rect">
            <a:avLst/>
          </a:prstGeom>
          <a:noFill/>
        </p:spPr>
        <p:txBody>
          <a:bodyPr wrap="square" rtlCol="0">
            <a:spAutoFit/>
          </a:bodyPr>
          <a:lstStyle/>
          <a:p>
            <a:pPr algn="ctr"/>
            <a:r>
              <a:rPr lang="fr-FR" sz="2400" dirty="0" smtClean="0">
                <a:solidFill>
                  <a:srgbClr val="0070C0"/>
                </a:solidFill>
                <a:sym typeface="Symbol"/>
              </a:rPr>
              <a:t></a:t>
            </a:r>
            <a:r>
              <a:rPr lang="fr-FR" sz="2400" dirty="0" smtClean="0">
                <a:solidFill>
                  <a:srgbClr val="00B050"/>
                </a:solidFill>
                <a:sym typeface="Symbol"/>
              </a:rPr>
              <a:t></a:t>
            </a:r>
            <a:endParaRPr lang="fr-FR" sz="2400" b="1" dirty="0">
              <a:solidFill>
                <a:srgbClr val="00B050"/>
              </a:solidFill>
            </a:endParaRPr>
          </a:p>
        </p:txBody>
      </p:sp>
      <p:sp>
        <p:nvSpPr>
          <p:cNvPr id="29" name="ZoneTexte 28"/>
          <p:cNvSpPr txBox="1"/>
          <p:nvPr/>
        </p:nvSpPr>
        <p:spPr>
          <a:xfrm>
            <a:off x="5286380" y="2473348"/>
            <a:ext cx="3857652" cy="369332"/>
          </a:xfrm>
          <a:prstGeom prst="rect">
            <a:avLst/>
          </a:prstGeom>
          <a:noFill/>
        </p:spPr>
        <p:txBody>
          <a:bodyPr wrap="square" rtlCol="0">
            <a:spAutoFit/>
          </a:bodyPr>
          <a:lstStyle/>
          <a:p>
            <a:r>
              <a:rPr lang="fr-FR" b="1" dirty="0" smtClean="0">
                <a:solidFill>
                  <a:srgbClr val="00B050"/>
                </a:solidFill>
              </a:rPr>
              <a:t>Point        qui correspond à</a:t>
            </a:r>
            <a:endParaRPr lang="fr-FR" b="1" dirty="0">
              <a:solidFill>
                <a:srgbClr val="00B050"/>
              </a:solidFill>
            </a:endParaRPr>
          </a:p>
        </p:txBody>
      </p:sp>
      <p:graphicFrame>
        <p:nvGraphicFramePr>
          <p:cNvPr id="30" name="Objet 29"/>
          <p:cNvGraphicFramePr>
            <a:graphicFrameLocks noChangeAspect="1"/>
          </p:cNvGraphicFramePr>
          <p:nvPr/>
        </p:nvGraphicFramePr>
        <p:xfrm>
          <a:off x="5952916" y="2428657"/>
          <a:ext cx="490540" cy="373745"/>
        </p:xfrm>
        <a:graphic>
          <a:graphicData uri="http://schemas.openxmlformats.org/presentationml/2006/ole">
            <p:oleObj spid="_x0000_s226306" name="Équation" r:id="rId3" imgW="266400" imgH="203040" progId="Equation.3">
              <p:embed/>
            </p:oleObj>
          </a:graphicData>
        </a:graphic>
      </p:graphicFrame>
      <p:graphicFrame>
        <p:nvGraphicFramePr>
          <p:cNvPr id="31" name="Objet 30"/>
          <p:cNvGraphicFramePr>
            <a:graphicFrameLocks noChangeAspect="1"/>
          </p:cNvGraphicFramePr>
          <p:nvPr/>
        </p:nvGraphicFramePr>
        <p:xfrm>
          <a:off x="8277253" y="2459280"/>
          <a:ext cx="866779" cy="400052"/>
        </p:xfrm>
        <a:graphic>
          <a:graphicData uri="http://schemas.openxmlformats.org/presentationml/2006/ole">
            <p:oleObj spid="_x0000_s226307" name="Équation" r:id="rId4" imgW="495000" imgH="228600" progId="Equation.3">
              <p:embed/>
            </p:oleObj>
          </a:graphicData>
        </a:graphic>
      </p:graphicFrame>
      <p:cxnSp>
        <p:nvCxnSpPr>
          <p:cNvPr id="33" name="Connecteur droit 32"/>
          <p:cNvCxnSpPr/>
          <p:nvPr/>
        </p:nvCxnSpPr>
        <p:spPr>
          <a:xfrm rot="16200000" flipV="1">
            <a:off x="5214942" y="3187728"/>
            <a:ext cx="642942" cy="21431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5643570" y="3616356"/>
            <a:ext cx="1285884"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rot="16200000" flipV="1">
            <a:off x="4929190" y="3544918"/>
            <a:ext cx="1214446" cy="214314"/>
          </a:xfrm>
          <a:prstGeom prst="line">
            <a:avLst/>
          </a:prstGeom>
          <a:ln w="95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a:off x="5685774" y="4301502"/>
            <a:ext cx="1285884"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flipV="1">
            <a:off x="4643438" y="2973414"/>
            <a:ext cx="857256" cy="57150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4643438" y="3544918"/>
            <a:ext cx="428628"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rot="5400000">
            <a:off x="4321967" y="3294885"/>
            <a:ext cx="1428760" cy="78581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4683294" y="4386518"/>
            <a:ext cx="428628"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444422" y="2988580"/>
            <a:ext cx="428628" cy="400110"/>
          </a:xfrm>
          <a:prstGeom prst="rect">
            <a:avLst/>
          </a:prstGeom>
          <a:noFill/>
        </p:spPr>
        <p:txBody>
          <a:bodyPr wrap="square" rtlCol="0">
            <a:spAutoFit/>
          </a:bodyPr>
          <a:lstStyle/>
          <a:p>
            <a:r>
              <a:rPr lang="fr-FR" sz="2000" dirty="0" smtClean="0">
                <a:solidFill>
                  <a:srgbClr val="00B0F0"/>
                </a:solidFill>
                <a:sym typeface="Symbol"/>
              </a:rPr>
              <a:t></a:t>
            </a:r>
            <a:r>
              <a:rPr lang="fr-FR" sz="2000" baseline="-25000" dirty="0" smtClean="0">
                <a:solidFill>
                  <a:srgbClr val="00B0F0"/>
                </a:solidFill>
                <a:sym typeface="Symbol"/>
              </a:rPr>
              <a:t>1</a:t>
            </a:r>
            <a:endParaRPr lang="fr-FR" sz="2000" baseline="-25000" dirty="0">
              <a:solidFill>
                <a:srgbClr val="00B0F0"/>
              </a:solidFill>
            </a:endParaRPr>
          </a:p>
        </p:txBody>
      </p:sp>
      <p:sp>
        <p:nvSpPr>
          <p:cNvPr id="47" name="ZoneTexte 46"/>
          <p:cNvSpPr txBox="1"/>
          <p:nvPr/>
        </p:nvSpPr>
        <p:spPr>
          <a:xfrm>
            <a:off x="5500694" y="3544202"/>
            <a:ext cx="428628" cy="400110"/>
          </a:xfrm>
          <a:prstGeom prst="rect">
            <a:avLst/>
          </a:prstGeom>
          <a:noFill/>
        </p:spPr>
        <p:txBody>
          <a:bodyPr wrap="square" rtlCol="0">
            <a:spAutoFit/>
          </a:bodyPr>
          <a:lstStyle/>
          <a:p>
            <a:r>
              <a:rPr lang="fr-FR" sz="2000" dirty="0" smtClean="0">
                <a:solidFill>
                  <a:srgbClr val="00B0F0"/>
                </a:solidFill>
                <a:sym typeface="Symbol"/>
              </a:rPr>
              <a:t></a:t>
            </a:r>
            <a:r>
              <a:rPr lang="fr-FR" sz="2000" baseline="-25000" dirty="0" smtClean="0">
                <a:solidFill>
                  <a:srgbClr val="00B0F0"/>
                </a:solidFill>
                <a:sym typeface="Symbol"/>
              </a:rPr>
              <a:t>2</a:t>
            </a:r>
            <a:endParaRPr lang="fr-FR" sz="2000" baseline="-25000" dirty="0">
              <a:solidFill>
                <a:srgbClr val="00B0F0"/>
              </a:solidFill>
            </a:endParaRPr>
          </a:p>
        </p:txBody>
      </p:sp>
      <p:sp>
        <p:nvSpPr>
          <p:cNvPr id="48" name="ZoneTexte 47"/>
          <p:cNvSpPr txBox="1"/>
          <p:nvPr/>
        </p:nvSpPr>
        <p:spPr>
          <a:xfrm>
            <a:off x="4714876" y="2917142"/>
            <a:ext cx="428628" cy="400110"/>
          </a:xfrm>
          <a:prstGeom prst="rect">
            <a:avLst/>
          </a:prstGeom>
          <a:noFill/>
        </p:spPr>
        <p:txBody>
          <a:bodyPr wrap="square" rtlCol="0">
            <a:spAutoFit/>
          </a:bodyPr>
          <a:lstStyle/>
          <a:p>
            <a:r>
              <a:rPr lang="fr-FR" sz="2000" dirty="0" smtClean="0">
                <a:solidFill>
                  <a:srgbClr val="FF0000"/>
                </a:solidFill>
                <a:sym typeface="Symbol"/>
              </a:rPr>
              <a:t></a:t>
            </a:r>
            <a:r>
              <a:rPr lang="fr-FR" sz="2000" baseline="-25000" dirty="0" smtClean="0">
                <a:solidFill>
                  <a:srgbClr val="FF0000"/>
                </a:solidFill>
                <a:sym typeface="Symbol"/>
              </a:rPr>
              <a:t>3</a:t>
            </a:r>
            <a:endParaRPr lang="fr-FR" sz="2000" baseline="-25000" dirty="0">
              <a:solidFill>
                <a:srgbClr val="FF0000"/>
              </a:solidFill>
            </a:endParaRPr>
          </a:p>
        </p:txBody>
      </p:sp>
      <p:sp>
        <p:nvSpPr>
          <p:cNvPr id="49" name="ZoneTexte 48"/>
          <p:cNvSpPr txBox="1"/>
          <p:nvPr/>
        </p:nvSpPr>
        <p:spPr>
          <a:xfrm>
            <a:off x="4572000" y="3514968"/>
            <a:ext cx="428628" cy="400110"/>
          </a:xfrm>
          <a:prstGeom prst="rect">
            <a:avLst/>
          </a:prstGeom>
          <a:noFill/>
        </p:spPr>
        <p:txBody>
          <a:bodyPr wrap="square" rtlCol="0">
            <a:spAutoFit/>
          </a:bodyPr>
          <a:lstStyle/>
          <a:p>
            <a:r>
              <a:rPr lang="fr-FR" sz="2000" dirty="0" smtClean="0">
                <a:solidFill>
                  <a:srgbClr val="FF0000"/>
                </a:solidFill>
                <a:sym typeface="Symbol"/>
              </a:rPr>
              <a:t></a:t>
            </a:r>
            <a:r>
              <a:rPr lang="fr-FR" sz="2000" baseline="-25000" dirty="0" smtClean="0">
                <a:solidFill>
                  <a:srgbClr val="FF0000"/>
                </a:solidFill>
                <a:sym typeface="Symbol"/>
              </a:rPr>
              <a:t>4</a:t>
            </a:r>
            <a:endParaRPr lang="fr-FR" sz="2000" baseline="-25000" dirty="0">
              <a:solidFill>
                <a:srgbClr val="FF0000"/>
              </a:solidFill>
            </a:endParaRPr>
          </a:p>
        </p:txBody>
      </p:sp>
      <p:sp>
        <p:nvSpPr>
          <p:cNvPr id="92" name="Arc 91"/>
          <p:cNvSpPr/>
          <p:nvPr/>
        </p:nvSpPr>
        <p:spPr>
          <a:xfrm>
            <a:off x="4643438" y="4187860"/>
            <a:ext cx="357190" cy="214314"/>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6" name="Connecteur droit avec flèche 95"/>
          <p:cNvCxnSpPr>
            <a:stCxn id="92" idx="0"/>
          </p:cNvCxnSpPr>
          <p:nvPr/>
        </p:nvCxnSpPr>
        <p:spPr>
          <a:xfrm rot="10800000">
            <a:off x="4786317" y="4187860"/>
            <a:ext cx="35717"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7" name="Arc 96"/>
          <p:cNvSpPr/>
          <p:nvPr/>
        </p:nvSpPr>
        <p:spPr>
          <a:xfrm>
            <a:off x="5443324" y="4088286"/>
            <a:ext cx="428628" cy="357190"/>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8" name="Connecteur droit avec flèche 97"/>
          <p:cNvCxnSpPr>
            <a:stCxn id="97" idx="0"/>
          </p:cNvCxnSpPr>
          <p:nvPr/>
        </p:nvCxnSpPr>
        <p:spPr>
          <a:xfrm rot="10800000">
            <a:off x="5586200" y="4088286"/>
            <a:ext cx="7143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Arc 98"/>
          <p:cNvSpPr/>
          <p:nvPr/>
        </p:nvSpPr>
        <p:spPr>
          <a:xfrm>
            <a:off x="5457392" y="3402042"/>
            <a:ext cx="428628" cy="357190"/>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0" name="Connecteur droit avec flèche 99"/>
          <p:cNvCxnSpPr>
            <a:stCxn id="99" idx="0"/>
          </p:cNvCxnSpPr>
          <p:nvPr/>
        </p:nvCxnSpPr>
        <p:spPr>
          <a:xfrm rot="10800000">
            <a:off x="5600268" y="3402042"/>
            <a:ext cx="7143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Arc 101"/>
          <p:cNvSpPr/>
          <p:nvPr/>
        </p:nvSpPr>
        <p:spPr>
          <a:xfrm>
            <a:off x="4714876" y="3402042"/>
            <a:ext cx="357190" cy="214314"/>
          </a:xfrm>
          <a:prstGeom prst="arc">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03" name="Connecteur droit avec flèche 102"/>
          <p:cNvCxnSpPr>
            <a:stCxn id="102" idx="0"/>
          </p:cNvCxnSpPr>
          <p:nvPr/>
        </p:nvCxnSpPr>
        <p:spPr>
          <a:xfrm rot="10800000">
            <a:off x="4857755" y="3402042"/>
            <a:ext cx="35717"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5" name="ZoneTexte 104"/>
          <p:cNvSpPr txBox="1"/>
          <p:nvPr/>
        </p:nvSpPr>
        <p:spPr>
          <a:xfrm>
            <a:off x="5786446" y="3044852"/>
            <a:ext cx="500066" cy="400110"/>
          </a:xfrm>
          <a:prstGeom prst="rect">
            <a:avLst/>
          </a:prstGeom>
          <a:noFill/>
        </p:spPr>
        <p:txBody>
          <a:bodyPr wrap="square" rtlCol="0">
            <a:spAutoFit/>
          </a:bodyPr>
          <a:lstStyle/>
          <a:p>
            <a:r>
              <a:rPr lang="fr-FR" sz="2000" b="1" dirty="0" smtClean="0">
                <a:solidFill>
                  <a:srgbClr val="002060"/>
                </a:solidFill>
                <a:sym typeface="Symbol"/>
              </a:rPr>
              <a:t></a:t>
            </a:r>
            <a:r>
              <a:rPr lang="fr-FR" sz="2000" b="1" baseline="-25000" dirty="0" smtClean="0">
                <a:solidFill>
                  <a:srgbClr val="002060"/>
                </a:solidFill>
                <a:sym typeface="Symbol"/>
              </a:rPr>
              <a:t>1</a:t>
            </a:r>
            <a:endParaRPr lang="fr-FR" sz="2000" b="1" dirty="0">
              <a:solidFill>
                <a:srgbClr val="002060"/>
              </a:solidFill>
            </a:endParaRPr>
          </a:p>
        </p:txBody>
      </p:sp>
      <p:sp>
        <p:nvSpPr>
          <p:cNvPr id="106" name="ZoneTexte 105"/>
          <p:cNvSpPr txBox="1"/>
          <p:nvPr/>
        </p:nvSpPr>
        <p:spPr>
          <a:xfrm>
            <a:off x="5995270" y="3902108"/>
            <a:ext cx="500066" cy="400110"/>
          </a:xfrm>
          <a:prstGeom prst="rect">
            <a:avLst/>
          </a:prstGeom>
          <a:noFill/>
        </p:spPr>
        <p:txBody>
          <a:bodyPr wrap="square" rtlCol="0">
            <a:spAutoFit/>
          </a:bodyPr>
          <a:lstStyle/>
          <a:p>
            <a:r>
              <a:rPr lang="fr-FR" sz="2000" b="1" dirty="0" smtClean="0">
                <a:solidFill>
                  <a:srgbClr val="002060"/>
                </a:solidFill>
                <a:sym typeface="Symbol"/>
              </a:rPr>
              <a:t></a:t>
            </a:r>
            <a:r>
              <a:rPr lang="fr-FR" sz="2000" b="1" baseline="-25000" dirty="0" smtClean="0">
                <a:solidFill>
                  <a:srgbClr val="002060"/>
                </a:solidFill>
                <a:sym typeface="Symbol"/>
              </a:rPr>
              <a:t>2</a:t>
            </a:r>
            <a:endParaRPr lang="fr-FR" sz="2000" b="1" dirty="0">
              <a:solidFill>
                <a:srgbClr val="002060"/>
              </a:solidFill>
            </a:endParaRPr>
          </a:p>
        </p:txBody>
      </p:sp>
      <p:sp>
        <p:nvSpPr>
          <p:cNvPr id="107" name="ZoneTexte 106"/>
          <p:cNvSpPr txBox="1"/>
          <p:nvPr/>
        </p:nvSpPr>
        <p:spPr>
          <a:xfrm>
            <a:off x="4486494" y="3117388"/>
            <a:ext cx="500066" cy="400110"/>
          </a:xfrm>
          <a:prstGeom prst="rect">
            <a:avLst/>
          </a:prstGeom>
          <a:noFill/>
        </p:spPr>
        <p:txBody>
          <a:bodyPr wrap="square" rtlCol="0">
            <a:spAutoFit/>
          </a:bodyPr>
          <a:lstStyle/>
          <a:p>
            <a:r>
              <a:rPr lang="fr-FR" sz="2000" b="1" dirty="0" smtClean="0">
                <a:solidFill>
                  <a:srgbClr val="C00000"/>
                </a:solidFill>
                <a:sym typeface="Symbol"/>
              </a:rPr>
              <a:t></a:t>
            </a:r>
            <a:r>
              <a:rPr lang="fr-FR" sz="2000" b="1" baseline="-25000" dirty="0" smtClean="0">
                <a:solidFill>
                  <a:srgbClr val="C00000"/>
                </a:solidFill>
                <a:sym typeface="Symbol"/>
              </a:rPr>
              <a:t>3</a:t>
            </a:r>
            <a:endParaRPr lang="fr-FR" sz="2000" b="1" dirty="0">
              <a:solidFill>
                <a:srgbClr val="C00000"/>
              </a:solidFill>
            </a:endParaRPr>
          </a:p>
        </p:txBody>
      </p:sp>
      <p:sp>
        <p:nvSpPr>
          <p:cNvPr id="108" name="ZoneTexte 107"/>
          <p:cNvSpPr txBox="1"/>
          <p:nvPr/>
        </p:nvSpPr>
        <p:spPr>
          <a:xfrm>
            <a:off x="4829616" y="3916176"/>
            <a:ext cx="500066" cy="400110"/>
          </a:xfrm>
          <a:prstGeom prst="rect">
            <a:avLst/>
          </a:prstGeom>
          <a:noFill/>
        </p:spPr>
        <p:txBody>
          <a:bodyPr wrap="square" rtlCol="0">
            <a:spAutoFit/>
          </a:bodyPr>
          <a:lstStyle/>
          <a:p>
            <a:r>
              <a:rPr lang="fr-FR" sz="2000" b="1" dirty="0" smtClean="0">
                <a:solidFill>
                  <a:srgbClr val="C00000"/>
                </a:solidFill>
                <a:sym typeface="Symbol"/>
              </a:rPr>
              <a:t></a:t>
            </a:r>
            <a:r>
              <a:rPr lang="fr-FR" sz="2000" b="1" baseline="-25000" dirty="0" smtClean="0">
                <a:solidFill>
                  <a:srgbClr val="C00000"/>
                </a:solidFill>
                <a:sym typeface="Symbol"/>
              </a:rPr>
              <a:t>4</a:t>
            </a:r>
            <a:endParaRPr lang="fr-FR" sz="2000" b="1" dirty="0">
              <a:solidFill>
                <a:srgbClr val="C00000"/>
              </a:solidFill>
            </a:endParaRPr>
          </a:p>
        </p:txBody>
      </p:sp>
      <p:graphicFrame>
        <p:nvGraphicFramePr>
          <p:cNvPr id="109" name="Objet 108"/>
          <p:cNvGraphicFramePr>
            <a:graphicFrameLocks noChangeAspect="1"/>
          </p:cNvGraphicFramePr>
          <p:nvPr/>
        </p:nvGraphicFramePr>
        <p:xfrm>
          <a:off x="357158" y="1714488"/>
          <a:ext cx="3065340" cy="571504"/>
        </p:xfrm>
        <a:graphic>
          <a:graphicData uri="http://schemas.openxmlformats.org/presentationml/2006/ole">
            <p:oleObj spid="_x0000_s226309" name="Équation" r:id="rId5" imgW="1498320" imgH="279360" progId="Equation.3">
              <p:embed/>
            </p:oleObj>
          </a:graphicData>
        </a:graphic>
      </p:graphicFrame>
      <p:graphicFrame>
        <p:nvGraphicFramePr>
          <p:cNvPr id="226310" name="Object 6"/>
          <p:cNvGraphicFramePr>
            <a:graphicFrameLocks noChangeAspect="1"/>
          </p:cNvGraphicFramePr>
          <p:nvPr/>
        </p:nvGraphicFramePr>
        <p:xfrm>
          <a:off x="500034" y="3403606"/>
          <a:ext cx="2336800" cy="882650"/>
        </p:xfrm>
        <a:graphic>
          <a:graphicData uri="http://schemas.openxmlformats.org/presentationml/2006/ole">
            <p:oleObj spid="_x0000_s226310" name="Équation" r:id="rId6" imgW="1143000" imgH="431640" progId="Equation.3">
              <p:embed/>
            </p:oleObj>
          </a:graphicData>
        </a:graphic>
      </p:graphicFrame>
      <p:graphicFrame>
        <p:nvGraphicFramePr>
          <p:cNvPr id="226311" name="Object 7"/>
          <p:cNvGraphicFramePr>
            <a:graphicFrameLocks noChangeAspect="1"/>
          </p:cNvGraphicFramePr>
          <p:nvPr/>
        </p:nvGraphicFramePr>
        <p:xfrm>
          <a:off x="201613" y="5008577"/>
          <a:ext cx="3092450" cy="492125"/>
        </p:xfrm>
        <a:graphic>
          <a:graphicData uri="http://schemas.openxmlformats.org/presentationml/2006/ole">
            <p:oleObj spid="_x0000_s226311" name="Équation" r:id="rId7" imgW="1511280" imgH="241200" progId="Equation.3">
              <p:embed/>
            </p:oleObj>
          </a:graphicData>
        </a:graphic>
      </p:graphicFrame>
      <p:sp>
        <p:nvSpPr>
          <p:cNvPr id="110" name="ZoneTexte 109"/>
          <p:cNvSpPr txBox="1"/>
          <p:nvPr/>
        </p:nvSpPr>
        <p:spPr>
          <a:xfrm>
            <a:off x="0" y="2786058"/>
            <a:ext cx="3714744" cy="400110"/>
          </a:xfrm>
          <a:prstGeom prst="rect">
            <a:avLst/>
          </a:prstGeom>
          <a:noFill/>
        </p:spPr>
        <p:txBody>
          <a:bodyPr wrap="square" rtlCol="0">
            <a:spAutoFit/>
          </a:bodyPr>
          <a:lstStyle/>
          <a:p>
            <a:pPr>
              <a:buFont typeface="Wingdings" pitchFamily="2" charset="2"/>
              <a:buChar char="q"/>
            </a:pPr>
            <a:r>
              <a:rPr lang="fr-FR" sz="2000" dirty="0" smtClean="0">
                <a:solidFill>
                  <a:srgbClr val="00B050"/>
                </a:solidFill>
                <a:latin typeface="Times New Roman" pitchFamily="18" charset="0"/>
                <a:cs typeface="Times New Roman" pitchFamily="18" charset="0"/>
              </a:rPr>
              <a:t> son module à </a:t>
            </a:r>
            <a:r>
              <a:rPr lang="fr-FR" sz="2000" dirty="0" smtClean="0">
                <a:solidFill>
                  <a:srgbClr val="00B050"/>
                </a:solidFill>
                <a:latin typeface="Times New Roman" pitchFamily="18" charset="0"/>
                <a:cs typeface="Times New Roman" pitchFamily="18" charset="0"/>
                <a:sym typeface="Symbol"/>
              </a:rPr>
              <a:t></a:t>
            </a:r>
            <a:r>
              <a:rPr lang="fr-FR" sz="2000" baseline="-25000" dirty="0" smtClean="0">
                <a:solidFill>
                  <a:srgbClr val="00B050"/>
                </a:solidFill>
                <a:latin typeface="Times New Roman" pitchFamily="18" charset="0"/>
                <a:cs typeface="Times New Roman" pitchFamily="18" charset="0"/>
                <a:sym typeface="Symbol"/>
              </a:rPr>
              <a:t>0 </a:t>
            </a:r>
            <a:r>
              <a:rPr lang="fr-FR" sz="2000" dirty="0" smtClean="0">
                <a:solidFill>
                  <a:srgbClr val="00B050"/>
                </a:solidFill>
                <a:latin typeface="Times New Roman" pitchFamily="18" charset="0"/>
                <a:cs typeface="Times New Roman" pitchFamily="18" charset="0"/>
              </a:rPr>
              <a:t>est donné par :</a:t>
            </a:r>
            <a:endParaRPr lang="fr-FR" sz="2000" dirty="0">
              <a:solidFill>
                <a:srgbClr val="00B050"/>
              </a:solidFill>
              <a:latin typeface="Times New Roman" pitchFamily="18" charset="0"/>
              <a:cs typeface="Times New Roman" pitchFamily="18" charset="0"/>
            </a:endParaRPr>
          </a:p>
        </p:txBody>
      </p:sp>
      <p:sp>
        <p:nvSpPr>
          <p:cNvPr id="111" name="ZoneTexte 110"/>
          <p:cNvSpPr txBox="1"/>
          <p:nvPr/>
        </p:nvSpPr>
        <p:spPr>
          <a:xfrm>
            <a:off x="71438" y="4529088"/>
            <a:ext cx="3643306" cy="400110"/>
          </a:xfrm>
          <a:prstGeom prst="rect">
            <a:avLst/>
          </a:prstGeom>
          <a:noFill/>
        </p:spPr>
        <p:txBody>
          <a:bodyPr wrap="square" rtlCol="0">
            <a:spAutoFit/>
          </a:bodyPr>
          <a:lstStyle/>
          <a:p>
            <a:pPr>
              <a:buFont typeface="Wingdings" pitchFamily="2" charset="2"/>
              <a:buChar char="q"/>
            </a:pPr>
            <a:r>
              <a:rPr lang="fr-FR" sz="2000" dirty="0" smtClean="0">
                <a:solidFill>
                  <a:srgbClr val="7030A0"/>
                </a:solidFill>
                <a:latin typeface="Times New Roman" pitchFamily="18" charset="0"/>
                <a:cs typeface="Times New Roman" pitchFamily="18" charset="0"/>
              </a:rPr>
              <a:t> sa phase à </a:t>
            </a:r>
            <a:r>
              <a:rPr lang="fr-FR" sz="2000" dirty="0" smtClean="0">
                <a:solidFill>
                  <a:srgbClr val="7030A0"/>
                </a:solidFill>
                <a:latin typeface="Times New Roman" pitchFamily="18" charset="0"/>
                <a:cs typeface="Times New Roman" pitchFamily="18" charset="0"/>
                <a:sym typeface="Symbol"/>
              </a:rPr>
              <a:t></a:t>
            </a:r>
            <a:r>
              <a:rPr lang="fr-FR" sz="2000" baseline="-25000" dirty="0" smtClean="0">
                <a:solidFill>
                  <a:srgbClr val="7030A0"/>
                </a:solidFill>
                <a:latin typeface="Times New Roman" pitchFamily="18" charset="0"/>
                <a:cs typeface="Times New Roman" pitchFamily="18" charset="0"/>
                <a:sym typeface="Symbol"/>
              </a:rPr>
              <a:t>0 </a:t>
            </a:r>
            <a:r>
              <a:rPr lang="fr-FR" sz="2000" dirty="0" smtClean="0">
                <a:solidFill>
                  <a:srgbClr val="7030A0"/>
                </a:solidFill>
                <a:latin typeface="Times New Roman" pitchFamily="18" charset="0"/>
                <a:cs typeface="Times New Roman" pitchFamily="18" charset="0"/>
              </a:rPr>
              <a:t>est donnée par :</a:t>
            </a:r>
            <a:endParaRPr lang="fr-FR" sz="20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a:xfrm>
            <a:off x="6867556" y="6310336"/>
            <a:ext cx="2133600" cy="476250"/>
          </a:xfrm>
        </p:spPr>
        <p:txBody>
          <a:bodyPr/>
          <a:lstStyle/>
          <a:p>
            <a:fld id="{B819B445-5BB0-49C0-895D-826A4B551E8D}" type="slidenum">
              <a:rPr lang="fr-CA"/>
              <a:pPr/>
              <a:t>24</a:t>
            </a:fld>
            <a:endParaRPr lang="fr-CA" dirty="0"/>
          </a:p>
        </p:txBody>
      </p:sp>
      <p:sp>
        <p:nvSpPr>
          <p:cNvPr id="14" name="ZoneTexte 13"/>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POLES ET ZEROS DES FILTRES NUMERIQUES</a:t>
            </a:r>
            <a:endParaRPr lang="fr-FR" sz="3000" b="1" dirty="0">
              <a:solidFill>
                <a:srgbClr val="C00000"/>
              </a:solidFill>
              <a:latin typeface="Times New Roman" pitchFamily="18" charset="0"/>
              <a:cs typeface="Times New Roman" pitchFamily="18" charset="0"/>
            </a:endParaRPr>
          </a:p>
        </p:txBody>
      </p:sp>
      <p:sp>
        <p:nvSpPr>
          <p:cNvPr id="15" name="ZoneTexte 14"/>
          <p:cNvSpPr txBox="1"/>
          <p:nvPr/>
        </p:nvSpPr>
        <p:spPr>
          <a:xfrm>
            <a:off x="0" y="571480"/>
            <a:ext cx="6572264" cy="1631216"/>
          </a:xfrm>
          <a:prstGeom prst="rect">
            <a:avLst/>
          </a:prstGeom>
          <a:noFill/>
        </p:spPr>
        <p:txBody>
          <a:bodyPr wrap="square" rtlCol="0">
            <a:spAutoFit/>
          </a:bodyPr>
          <a:lstStyle/>
          <a:p>
            <a:pPr algn="just"/>
            <a:r>
              <a:rPr lang="fr-FR" sz="2000" b="1" u="sng" dirty="0" smtClean="0">
                <a:solidFill>
                  <a:srgbClr val="002060"/>
                </a:solidFill>
                <a:latin typeface="Times New Roman" pitchFamily="18" charset="0"/>
                <a:cs typeface="Times New Roman" pitchFamily="18" charset="0"/>
              </a:rPr>
              <a:t>Filtre à phase minimale</a:t>
            </a:r>
          </a:p>
          <a:p>
            <a:pPr algn="just"/>
            <a:r>
              <a:rPr lang="fr-CA" sz="2000" dirty="0" smtClean="0">
                <a:solidFill>
                  <a:srgbClr val="7030A0"/>
                </a:solidFill>
                <a:latin typeface="Times New Roman" pitchFamily="18" charset="0"/>
                <a:cs typeface="Times New Roman" pitchFamily="18" charset="0"/>
              </a:rPr>
              <a:t>Un filtre stable (ses pôles sont à l’intérieur du cercle) est dit à phase minimale si ses zéros sont aussi  à l’intérieur du cercle unité.  Un filtre stable et à minimum de phase possède un inverse H</a:t>
            </a:r>
            <a:r>
              <a:rPr lang="fr-CA" sz="2000" baseline="30000" dirty="0" smtClean="0">
                <a:solidFill>
                  <a:srgbClr val="7030A0"/>
                </a:solidFill>
                <a:latin typeface="Times New Roman" pitchFamily="18" charset="0"/>
                <a:cs typeface="Times New Roman" pitchFamily="18" charset="0"/>
              </a:rPr>
              <a:t>-1</a:t>
            </a:r>
            <a:r>
              <a:rPr lang="fr-CA" sz="2000" dirty="0" smtClean="0">
                <a:solidFill>
                  <a:srgbClr val="7030A0"/>
                </a:solidFill>
                <a:latin typeface="Times New Roman" pitchFamily="18" charset="0"/>
                <a:cs typeface="Times New Roman" pitchFamily="18" charset="0"/>
              </a:rPr>
              <a:t>(z</a:t>
            </a:r>
            <a:r>
              <a:rPr lang="fr-CA" sz="2000" baseline="30000" dirty="0" smtClean="0">
                <a:solidFill>
                  <a:srgbClr val="7030A0"/>
                </a:solidFill>
                <a:latin typeface="Times New Roman" pitchFamily="18" charset="0"/>
                <a:cs typeface="Times New Roman" pitchFamily="18" charset="0"/>
              </a:rPr>
              <a:t>-1</a:t>
            </a:r>
            <a:r>
              <a:rPr lang="fr-CA" sz="2000" dirty="0" smtClean="0">
                <a:solidFill>
                  <a:srgbClr val="7030A0"/>
                </a:solidFill>
                <a:latin typeface="Times New Roman" pitchFamily="18" charset="0"/>
                <a:cs typeface="Times New Roman" pitchFamily="18" charset="0"/>
              </a:rPr>
              <a:t>) également stable et à minimum de phase.</a:t>
            </a:r>
          </a:p>
        </p:txBody>
      </p:sp>
      <p:sp>
        <p:nvSpPr>
          <p:cNvPr id="66" name="Ellipse 65"/>
          <p:cNvSpPr/>
          <p:nvPr/>
        </p:nvSpPr>
        <p:spPr>
          <a:xfrm>
            <a:off x="6868500" y="1114380"/>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7" name="Connecteur droit avec flèche 66"/>
          <p:cNvCxnSpPr/>
          <p:nvPr/>
        </p:nvCxnSpPr>
        <p:spPr bwMode="auto">
          <a:xfrm>
            <a:off x="6359536" y="2158992"/>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68" name="Connecteur droit avec flèche 67"/>
          <p:cNvCxnSpPr/>
          <p:nvPr/>
        </p:nvCxnSpPr>
        <p:spPr bwMode="auto">
          <a:xfrm rot="5400000" flipH="1" flipV="1">
            <a:off x="6211906" y="2076432"/>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73" name="ZoneTexte 72"/>
          <p:cNvSpPr txBox="1"/>
          <p:nvPr/>
        </p:nvSpPr>
        <p:spPr>
          <a:xfrm>
            <a:off x="7929586" y="1554451"/>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76" name="ZoneTexte 75"/>
          <p:cNvSpPr txBox="1"/>
          <p:nvPr/>
        </p:nvSpPr>
        <p:spPr>
          <a:xfrm>
            <a:off x="8001024" y="2245034"/>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77" name="ZoneTexte 76"/>
          <p:cNvSpPr txBox="1"/>
          <p:nvPr/>
        </p:nvSpPr>
        <p:spPr>
          <a:xfrm>
            <a:off x="7040610" y="1516050"/>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26" name="ZoneTexte 25"/>
          <p:cNvSpPr txBox="1"/>
          <p:nvPr/>
        </p:nvSpPr>
        <p:spPr>
          <a:xfrm>
            <a:off x="7040610" y="2340269"/>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51" name="ZoneTexte 50"/>
          <p:cNvSpPr txBox="1"/>
          <p:nvPr/>
        </p:nvSpPr>
        <p:spPr>
          <a:xfrm>
            <a:off x="0" y="2143116"/>
            <a:ext cx="6429388" cy="4708981"/>
          </a:xfrm>
          <a:prstGeom prst="rect">
            <a:avLst/>
          </a:prstGeom>
          <a:noFill/>
        </p:spPr>
        <p:txBody>
          <a:bodyPr wrap="square" rtlCol="0">
            <a:spAutoFit/>
          </a:bodyPr>
          <a:lstStyle/>
          <a:p>
            <a:pPr algn="just"/>
            <a:r>
              <a:rPr lang="fr-CA" sz="2000" dirty="0" smtClean="0">
                <a:solidFill>
                  <a:srgbClr val="002060"/>
                </a:solidFill>
                <a:latin typeface="Times New Roman" pitchFamily="18" charset="0"/>
                <a:cs typeface="Times New Roman" pitchFamily="18" charset="0"/>
              </a:rPr>
              <a:t>Par contre un filtre stable avec des zéros à l’extérieur du cercle présente toujours  une phase qui varie plus rapidement. Pour mieux comprendre, prenons les deux exemples suivants :</a:t>
            </a:r>
          </a:p>
          <a:p>
            <a:pPr algn="just"/>
            <a:endParaRPr lang="fr-CA" sz="2000" dirty="0" smtClean="0">
              <a:latin typeface="Times New Roman" pitchFamily="18" charset="0"/>
              <a:cs typeface="Times New Roman" pitchFamily="18" charset="0"/>
            </a:endParaRPr>
          </a:p>
          <a:p>
            <a:pPr algn="just">
              <a:buFont typeface="Wingdings" pitchFamily="2" charset="2"/>
              <a:buChar char="q"/>
            </a:pPr>
            <a:r>
              <a:rPr lang="fr-CA" sz="2000" dirty="0" smtClean="0">
                <a:latin typeface="Times New Roman" pitchFamily="18" charset="0"/>
                <a:cs typeface="Times New Roman" pitchFamily="18" charset="0"/>
              </a:rPr>
              <a:t> </a:t>
            </a:r>
            <a:r>
              <a:rPr lang="fr-CA" sz="2000" dirty="0" smtClean="0">
                <a:solidFill>
                  <a:srgbClr val="0070C0"/>
                </a:solidFill>
                <a:latin typeface="Times New Roman" pitchFamily="18" charset="0"/>
                <a:cs typeface="Times New Roman" pitchFamily="18" charset="0"/>
              </a:rPr>
              <a:t>le premier est stable et aussi ses deux zéros notés z</a:t>
            </a:r>
            <a:r>
              <a:rPr lang="fr-CA" sz="2000" baseline="-25000" dirty="0" smtClean="0">
                <a:solidFill>
                  <a:srgbClr val="0070C0"/>
                </a:solidFill>
                <a:latin typeface="Times New Roman" pitchFamily="18" charset="0"/>
                <a:cs typeface="Times New Roman" pitchFamily="18" charset="0"/>
              </a:rPr>
              <a:t>1</a:t>
            </a:r>
            <a:r>
              <a:rPr lang="fr-CA" sz="2000" dirty="0" smtClean="0">
                <a:solidFill>
                  <a:srgbClr val="0070C0"/>
                </a:solidFill>
                <a:latin typeface="Times New Roman" pitchFamily="18" charset="0"/>
                <a:cs typeface="Times New Roman" pitchFamily="18" charset="0"/>
              </a:rPr>
              <a:t>=</a:t>
            </a:r>
            <a:r>
              <a:rPr lang="fr-CA" sz="2000" dirty="0" smtClean="0">
                <a:solidFill>
                  <a:srgbClr val="0070C0"/>
                </a:solidFill>
                <a:latin typeface="Times New Roman" pitchFamily="18" charset="0"/>
                <a:cs typeface="Times New Roman" pitchFamily="18" charset="0"/>
                <a:sym typeface="Symbol"/>
              </a:rPr>
              <a:t></a:t>
            </a:r>
            <a:r>
              <a:rPr lang="fr-CA" sz="2000" baseline="-25000" dirty="0" smtClean="0">
                <a:solidFill>
                  <a:srgbClr val="0070C0"/>
                </a:solidFill>
                <a:latin typeface="Times New Roman" pitchFamily="18" charset="0"/>
                <a:cs typeface="Times New Roman" pitchFamily="18" charset="0"/>
                <a:sym typeface="Symbol"/>
              </a:rPr>
              <a:t>1</a:t>
            </a:r>
            <a:r>
              <a:rPr lang="fr-CA" sz="2000" dirty="0" smtClean="0">
                <a:solidFill>
                  <a:srgbClr val="0070C0"/>
                </a:solidFill>
                <a:latin typeface="Times New Roman" pitchFamily="18" charset="0"/>
                <a:cs typeface="Times New Roman" pitchFamily="18" charset="0"/>
                <a:sym typeface="Symbol"/>
              </a:rPr>
              <a:t>e</a:t>
            </a:r>
            <a:r>
              <a:rPr lang="fr-CA" sz="2000" baseline="30000" dirty="0" smtClean="0">
                <a:solidFill>
                  <a:srgbClr val="0070C0"/>
                </a:solidFill>
                <a:latin typeface="Times New Roman" pitchFamily="18" charset="0"/>
                <a:cs typeface="Times New Roman" pitchFamily="18" charset="0"/>
                <a:sym typeface="Symbol"/>
              </a:rPr>
              <a:t>j</a:t>
            </a:r>
            <a:r>
              <a:rPr lang="fr-CA" sz="2000" dirty="0" smtClean="0">
                <a:solidFill>
                  <a:srgbClr val="0070C0"/>
                </a:solidFill>
                <a:latin typeface="Times New Roman" pitchFamily="18" charset="0"/>
                <a:cs typeface="Times New Roman" pitchFamily="18" charset="0"/>
                <a:sym typeface="Symbol"/>
              </a:rPr>
              <a:t> et </a:t>
            </a:r>
            <a:r>
              <a:rPr lang="fr-CA" sz="2000" dirty="0" smtClean="0">
                <a:solidFill>
                  <a:srgbClr val="0070C0"/>
                </a:solidFill>
                <a:latin typeface="Times New Roman" pitchFamily="18" charset="0"/>
                <a:cs typeface="Times New Roman" pitchFamily="18" charset="0"/>
              </a:rPr>
              <a:t>z</a:t>
            </a:r>
            <a:r>
              <a:rPr lang="fr-CA" sz="2000" baseline="-25000" dirty="0" smtClean="0">
                <a:solidFill>
                  <a:srgbClr val="0070C0"/>
                </a:solidFill>
                <a:latin typeface="Times New Roman" pitchFamily="18" charset="0"/>
                <a:cs typeface="Times New Roman" pitchFamily="18" charset="0"/>
              </a:rPr>
              <a:t>2</a:t>
            </a:r>
            <a:r>
              <a:rPr lang="fr-CA" sz="2000" dirty="0" smtClean="0">
                <a:solidFill>
                  <a:srgbClr val="0070C0"/>
                </a:solidFill>
                <a:latin typeface="Times New Roman" pitchFamily="18" charset="0"/>
                <a:cs typeface="Times New Roman" pitchFamily="18" charset="0"/>
              </a:rPr>
              <a:t>=</a:t>
            </a:r>
            <a:r>
              <a:rPr lang="fr-CA" sz="2000" dirty="0" smtClean="0">
                <a:solidFill>
                  <a:srgbClr val="0070C0"/>
                </a:solidFill>
                <a:latin typeface="Times New Roman" pitchFamily="18" charset="0"/>
                <a:cs typeface="Times New Roman" pitchFamily="18" charset="0"/>
                <a:sym typeface="Symbol"/>
              </a:rPr>
              <a:t></a:t>
            </a:r>
            <a:r>
              <a:rPr lang="fr-CA" sz="2000" baseline="-25000" dirty="0" smtClean="0">
                <a:solidFill>
                  <a:srgbClr val="0070C0"/>
                </a:solidFill>
                <a:latin typeface="Times New Roman" pitchFamily="18" charset="0"/>
                <a:cs typeface="Times New Roman" pitchFamily="18" charset="0"/>
                <a:sym typeface="Symbol"/>
              </a:rPr>
              <a:t>2</a:t>
            </a:r>
            <a:r>
              <a:rPr lang="fr-CA" sz="2000" dirty="0" smtClean="0">
                <a:solidFill>
                  <a:srgbClr val="0070C0"/>
                </a:solidFill>
                <a:latin typeface="Times New Roman" pitchFamily="18" charset="0"/>
                <a:cs typeface="Times New Roman" pitchFamily="18" charset="0"/>
                <a:sym typeface="Symbol"/>
              </a:rPr>
              <a:t>e</a:t>
            </a:r>
            <a:r>
              <a:rPr lang="fr-CA" sz="2000" baseline="30000" dirty="0" smtClean="0">
                <a:solidFill>
                  <a:srgbClr val="0070C0"/>
                </a:solidFill>
                <a:latin typeface="Times New Roman" pitchFamily="18" charset="0"/>
                <a:cs typeface="Times New Roman" pitchFamily="18" charset="0"/>
                <a:sym typeface="Symbol"/>
              </a:rPr>
              <a:t>j2</a:t>
            </a:r>
            <a:r>
              <a:rPr lang="fr-FR" sz="2000" dirty="0" smtClean="0">
                <a:solidFill>
                  <a:srgbClr val="0070C0"/>
                </a:solidFill>
                <a:latin typeface="Times New Roman" pitchFamily="18" charset="0"/>
                <a:cs typeface="Times New Roman" pitchFamily="18" charset="0"/>
                <a:sym typeface="Symbol"/>
              </a:rPr>
              <a:t> sont à l’intérieur du cercle, il est donc à phase minimale.</a:t>
            </a:r>
          </a:p>
          <a:p>
            <a:pPr algn="just">
              <a:buFont typeface="Wingdings" pitchFamily="2" charset="2"/>
              <a:buChar char="q"/>
            </a:pPr>
            <a:endParaRPr lang="fr-FR" sz="2000" dirty="0" smtClean="0">
              <a:latin typeface="Times New Roman" pitchFamily="18" charset="0"/>
              <a:cs typeface="Times New Roman" pitchFamily="18" charset="0"/>
              <a:sym typeface="Symbol"/>
            </a:endParaRPr>
          </a:p>
          <a:p>
            <a:pPr algn="just">
              <a:buFont typeface="Wingdings" pitchFamily="2" charset="2"/>
              <a:buChar char="q"/>
            </a:pPr>
            <a:r>
              <a:rPr lang="fr-FR" sz="2000" dirty="0" smtClean="0">
                <a:latin typeface="Times New Roman" pitchFamily="18" charset="0"/>
                <a:cs typeface="Times New Roman" pitchFamily="18" charset="0"/>
                <a:sym typeface="Symbol"/>
              </a:rPr>
              <a:t> </a:t>
            </a:r>
            <a:r>
              <a:rPr lang="fr-CA" sz="2000" dirty="0" smtClean="0">
                <a:latin typeface="Times New Roman" pitchFamily="18" charset="0"/>
                <a:cs typeface="Times New Roman" pitchFamily="18" charset="0"/>
              </a:rPr>
              <a:t> </a:t>
            </a:r>
            <a:r>
              <a:rPr lang="fr-CA" sz="2000" dirty="0" smtClean="0">
                <a:solidFill>
                  <a:srgbClr val="00B050"/>
                </a:solidFill>
                <a:latin typeface="Times New Roman" pitchFamily="18" charset="0"/>
                <a:cs typeface="Times New Roman" pitchFamily="18" charset="0"/>
              </a:rPr>
              <a:t>le second est stable également mais ses deux zéros notés z’</a:t>
            </a:r>
            <a:r>
              <a:rPr lang="fr-CA" sz="2000" baseline="-25000" dirty="0" smtClean="0">
                <a:solidFill>
                  <a:srgbClr val="00B050"/>
                </a:solidFill>
                <a:latin typeface="Times New Roman" pitchFamily="18" charset="0"/>
                <a:cs typeface="Times New Roman" pitchFamily="18" charset="0"/>
              </a:rPr>
              <a:t>1</a:t>
            </a:r>
            <a:r>
              <a:rPr lang="fr-CA" sz="2000" dirty="0" smtClean="0">
                <a:solidFill>
                  <a:srgbClr val="00B050"/>
                </a:solidFill>
                <a:latin typeface="Times New Roman" pitchFamily="18" charset="0"/>
                <a:cs typeface="Times New Roman" pitchFamily="18" charset="0"/>
              </a:rPr>
              <a:t>=</a:t>
            </a:r>
            <a:r>
              <a:rPr lang="fr-CA" sz="2000" dirty="0" smtClean="0">
                <a:solidFill>
                  <a:srgbClr val="00B050"/>
                </a:solidFill>
                <a:latin typeface="Times New Roman" pitchFamily="18" charset="0"/>
                <a:cs typeface="Times New Roman" pitchFamily="18" charset="0"/>
                <a:sym typeface="Symbol"/>
              </a:rPr>
              <a:t></a:t>
            </a:r>
            <a:r>
              <a:rPr lang="fr-CA" sz="2000" baseline="30000" dirty="0" smtClean="0">
                <a:solidFill>
                  <a:srgbClr val="00B050"/>
                </a:solidFill>
                <a:latin typeface="Times New Roman" pitchFamily="18" charset="0"/>
                <a:cs typeface="Times New Roman" pitchFamily="18" charset="0"/>
                <a:sym typeface="Symbol"/>
              </a:rPr>
              <a:t>-1</a:t>
            </a:r>
            <a:r>
              <a:rPr lang="fr-CA" sz="2000" baseline="-25000" dirty="0" smtClean="0">
                <a:solidFill>
                  <a:srgbClr val="00B050"/>
                </a:solidFill>
                <a:latin typeface="Times New Roman" pitchFamily="18" charset="0"/>
                <a:cs typeface="Times New Roman" pitchFamily="18" charset="0"/>
                <a:sym typeface="Symbol"/>
              </a:rPr>
              <a:t>1</a:t>
            </a:r>
            <a:r>
              <a:rPr lang="fr-CA" sz="2000" dirty="0" smtClean="0">
                <a:solidFill>
                  <a:srgbClr val="00B050"/>
                </a:solidFill>
                <a:latin typeface="Times New Roman" pitchFamily="18" charset="0"/>
                <a:cs typeface="Times New Roman" pitchFamily="18" charset="0"/>
                <a:sym typeface="Symbol"/>
              </a:rPr>
              <a:t>e</a:t>
            </a:r>
            <a:r>
              <a:rPr lang="fr-CA" sz="2000" baseline="30000" dirty="0" smtClean="0">
                <a:solidFill>
                  <a:srgbClr val="00B050"/>
                </a:solidFill>
                <a:latin typeface="Times New Roman" pitchFamily="18" charset="0"/>
                <a:cs typeface="Times New Roman" pitchFamily="18" charset="0"/>
                <a:sym typeface="Symbol"/>
              </a:rPr>
              <a:t>j</a:t>
            </a:r>
            <a:r>
              <a:rPr lang="fr-CA" sz="2000" dirty="0" smtClean="0">
                <a:solidFill>
                  <a:srgbClr val="00B050"/>
                </a:solidFill>
                <a:latin typeface="Times New Roman" pitchFamily="18" charset="0"/>
                <a:cs typeface="Times New Roman" pitchFamily="18" charset="0"/>
                <a:sym typeface="Symbol"/>
              </a:rPr>
              <a:t> et </a:t>
            </a:r>
            <a:r>
              <a:rPr lang="fr-CA" sz="2000" dirty="0" smtClean="0">
                <a:solidFill>
                  <a:srgbClr val="00B050"/>
                </a:solidFill>
                <a:latin typeface="Times New Roman" pitchFamily="18" charset="0"/>
                <a:cs typeface="Times New Roman" pitchFamily="18" charset="0"/>
              </a:rPr>
              <a:t>z’</a:t>
            </a:r>
            <a:r>
              <a:rPr lang="fr-CA" sz="2000" baseline="-25000" dirty="0" smtClean="0">
                <a:solidFill>
                  <a:srgbClr val="00B050"/>
                </a:solidFill>
                <a:latin typeface="Times New Roman" pitchFamily="18" charset="0"/>
                <a:cs typeface="Times New Roman" pitchFamily="18" charset="0"/>
              </a:rPr>
              <a:t>2</a:t>
            </a:r>
            <a:r>
              <a:rPr lang="fr-CA" sz="2000" dirty="0" smtClean="0">
                <a:solidFill>
                  <a:srgbClr val="00B050"/>
                </a:solidFill>
                <a:latin typeface="Times New Roman" pitchFamily="18" charset="0"/>
                <a:cs typeface="Times New Roman" pitchFamily="18" charset="0"/>
              </a:rPr>
              <a:t>=</a:t>
            </a:r>
            <a:r>
              <a:rPr lang="fr-CA" sz="2000" dirty="0" smtClean="0">
                <a:solidFill>
                  <a:srgbClr val="00B050"/>
                </a:solidFill>
                <a:latin typeface="Times New Roman" pitchFamily="18" charset="0"/>
                <a:cs typeface="Times New Roman" pitchFamily="18" charset="0"/>
                <a:sym typeface="Symbol"/>
              </a:rPr>
              <a:t></a:t>
            </a:r>
            <a:r>
              <a:rPr lang="fr-CA" sz="2000" baseline="30000" dirty="0" smtClean="0">
                <a:solidFill>
                  <a:srgbClr val="00B050"/>
                </a:solidFill>
                <a:latin typeface="Times New Roman" pitchFamily="18" charset="0"/>
                <a:cs typeface="Times New Roman" pitchFamily="18" charset="0"/>
                <a:sym typeface="Symbol"/>
              </a:rPr>
              <a:t>-1</a:t>
            </a:r>
            <a:r>
              <a:rPr lang="fr-CA" sz="2000" baseline="-25000" dirty="0" smtClean="0">
                <a:solidFill>
                  <a:srgbClr val="00B050"/>
                </a:solidFill>
                <a:latin typeface="Times New Roman" pitchFamily="18" charset="0"/>
                <a:cs typeface="Times New Roman" pitchFamily="18" charset="0"/>
                <a:sym typeface="Symbol"/>
              </a:rPr>
              <a:t>2</a:t>
            </a:r>
            <a:r>
              <a:rPr lang="fr-CA" sz="2000" dirty="0" smtClean="0">
                <a:solidFill>
                  <a:srgbClr val="00B050"/>
                </a:solidFill>
                <a:latin typeface="Times New Roman" pitchFamily="18" charset="0"/>
                <a:cs typeface="Times New Roman" pitchFamily="18" charset="0"/>
                <a:sym typeface="Symbol"/>
              </a:rPr>
              <a:t>e</a:t>
            </a:r>
            <a:r>
              <a:rPr lang="fr-CA" sz="2000" baseline="30000" dirty="0" smtClean="0">
                <a:solidFill>
                  <a:srgbClr val="00B050"/>
                </a:solidFill>
                <a:latin typeface="Times New Roman" pitchFamily="18" charset="0"/>
                <a:cs typeface="Times New Roman" pitchFamily="18" charset="0"/>
                <a:sym typeface="Symbol"/>
              </a:rPr>
              <a:t>j2</a:t>
            </a:r>
            <a:r>
              <a:rPr lang="fr-FR" sz="2000" dirty="0" smtClean="0">
                <a:solidFill>
                  <a:srgbClr val="00B050"/>
                </a:solidFill>
                <a:latin typeface="Times New Roman" pitchFamily="18" charset="0"/>
                <a:cs typeface="Times New Roman" pitchFamily="18" charset="0"/>
                <a:sym typeface="Symbol"/>
              </a:rPr>
              <a:t> sont à l’extérieur du cercle (mêmes phases que les zéros de l’exemple précédent mais des modules inverses), il n’est pas donc à phase minimale. Les déphasages qu’il va affecter aux signaux qu’il filtre sont beaucoup plus importants tout en gardant la même amplitude</a:t>
            </a:r>
            <a:endParaRPr lang="fr-FR" sz="2000" baseline="-25000" dirty="0" smtClean="0">
              <a:solidFill>
                <a:srgbClr val="00B050"/>
              </a:solidFill>
              <a:latin typeface="Times New Roman" pitchFamily="18" charset="0"/>
              <a:cs typeface="Times New Roman" pitchFamily="18" charset="0"/>
              <a:sym typeface="Symbol"/>
            </a:endParaRPr>
          </a:p>
        </p:txBody>
      </p:sp>
      <p:sp>
        <p:nvSpPr>
          <p:cNvPr id="56" name="Ellipse 55"/>
          <p:cNvSpPr/>
          <p:nvPr/>
        </p:nvSpPr>
        <p:spPr>
          <a:xfrm>
            <a:off x="6868500" y="4313214"/>
            <a:ext cx="1714512" cy="214314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7" name="Connecteur droit avec flèche 56"/>
          <p:cNvCxnSpPr/>
          <p:nvPr/>
        </p:nvCxnSpPr>
        <p:spPr bwMode="auto">
          <a:xfrm>
            <a:off x="6359536" y="5357826"/>
            <a:ext cx="2713058" cy="2221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58" name="Connecteur droit avec flèche 57"/>
          <p:cNvCxnSpPr/>
          <p:nvPr/>
        </p:nvCxnSpPr>
        <p:spPr bwMode="auto">
          <a:xfrm rot="5400000" flipH="1" flipV="1">
            <a:off x="6211906" y="5275266"/>
            <a:ext cx="3016272" cy="636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59" name="ZoneTexte 58"/>
          <p:cNvSpPr txBox="1"/>
          <p:nvPr/>
        </p:nvSpPr>
        <p:spPr>
          <a:xfrm>
            <a:off x="8501090" y="3967467"/>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60" name="ZoneTexte 59"/>
          <p:cNvSpPr txBox="1"/>
          <p:nvPr/>
        </p:nvSpPr>
        <p:spPr>
          <a:xfrm>
            <a:off x="8659206" y="6043931"/>
            <a:ext cx="285752" cy="461665"/>
          </a:xfrm>
          <a:prstGeom prst="rect">
            <a:avLst/>
          </a:prstGeom>
          <a:noFill/>
        </p:spPr>
        <p:txBody>
          <a:bodyPr wrap="square" rtlCol="0">
            <a:spAutoFit/>
          </a:bodyPr>
          <a:lstStyle/>
          <a:p>
            <a:pPr algn="ctr"/>
            <a:r>
              <a:rPr lang="fr-FR" sz="2400" dirty="0" smtClean="0">
                <a:solidFill>
                  <a:srgbClr val="0070C0"/>
                </a:solidFill>
                <a:sym typeface="Symbol"/>
              </a:rPr>
              <a:t>o</a:t>
            </a:r>
            <a:endParaRPr lang="fr-FR" sz="2400" b="1" dirty="0">
              <a:solidFill>
                <a:srgbClr val="C00000"/>
              </a:solidFill>
            </a:endParaRPr>
          </a:p>
        </p:txBody>
      </p:sp>
      <p:sp>
        <p:nvSpPr>
          <p:cNvPr id="61" name="ZoneTexte 60"/>
          <p:cNvSpPr txBox="1"/>
          <p:nvPr/>
        </p:nvSpPr>
        <p:spPr>
          <a:xfrm>
            <a:off x="7040610" y="4714884"/>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62" name="ZoneTexte 61"/>
          <p:cNvSpPr txBox="1"/>
          <p:nvPr/>
        </p:nvSpPr>
        <p:spPr>
          <a:xfrm>
            <a:off x="7040610" y="5539103"/>
            <a:ext cx="285752" cy="461665"/>
          </a:xfrm>
          <a:prstGeom prst="rect">
            <a:avLst/>
          </a:prstGeom>
          <a:noFill/>
        </p:spPr>
        <p:txBody>
          <a:bodyPr wrap="square" rtlCol="0">
            <a:spAutoFit/>
          </a:bodyPr>
          <a:lstStyle/>
          <a:p>
            <a:pPr algn="ctr"/>
            <a:r>
              <a:rPr lang="fr-FR" sz="2400" b="1" dirty="0" smtClean="0">
                <a:solidFill>
                  <a:srgbClr val="C00000"/>
                </a:solidFill>
              </a:rPr>
              <a:t>×</a:t>
            </a:r>
            <a:endParaRPr lang="fr-FR" sz="2400" b="1" dirty="0">
              <a:solidFill>
                <a:srgbClr val="C00000"/>
              </a:solidFill>
            </a:endParaRPr>
          </a:p>
        </p:txBody>
      </p:sp>
      <p:sp>
        <p:nvSpPr>
          <p:cNvPr id="69" name="ZoneTexte 68"/>
          <p:cNvSpPr txBox="1"/>
          <p:nvPr/>
        </p:nvSpPr>
        <p:spPr>
          <a:xfrm>
            <a:off x="7929586" y="1285860"/>
            <a:ext cx="428628" cy="400110"/>
          </a:xfrm>
          <a:prstGeom prst="rect">
            <a:avLst/>
          </a:prstGeom>
          <a:noFill/>
        </p:spPr>
        <p:txBody>
          <a:bodyPr wrap="square" rtlCol="0">
            <a:spAutoFit/>
          </a:bodyPr>
          <a:lstStyle/>
          <a:p>
            <a:r>
              <a:rPr lang="fr-FR" sz="2000" b="1" dirty="0" smtClean="0">
                <a:solidFill>
                  <a:srgbClr val="00B0F0"/>
                </a:solidFill>
                <a:latin typeface="Times New Roman" pitchFamily="18" charset="0"/>
                <a:cs typeface="Times New Roman" pitchFamily="18" charset="0"/>
              </a:rPr>
              <a:t>z</a:t>
            </a:r>
            <a:r>
              <a:rPr lang="fr-FR" sz="2000" b="1" baseline="-25000" dirty="0" smtClean="0">
                <a:solidFill>
                  <a:srgbClr val="00B0F0"/>
                </a:solidFill>
                <a:latin typeface="Times New Roman" pitchFamily="18" charset="0"/>
                <a:cs typeface="Times New Roman" pitchFamily="18" charset="0"/>
              </a:rPr>
              <a:t>1</a:t>
            </a:r>
            <a:endParaRPr lang="fr-FR" sz="2000" b="1" baseline="-25000" dirty="0">
              <a:solidFill>
                <a:srgbClr val="00B0F0"/>
              </a:solidFill>
              <a:latin typeface="Times New Roman" pitchFamily="18" charset="0"/>
              <a:cs typeface="Times New Roman" pitchFamily="18" charset="0"/>
            </a:endParaRPr>
          </a:p>
        </p:txBody>
      </p:sp>
      <p:sp>
        <p:nvSpPr>
          <p:cNvPr id="74" name="ZoneTexte 73"/>
          <p:cNvSpPr txBox="1"/>
          <p:nvPr/>
        </p:nvSpPr>
        <p:spPr>
          <a:xfrm>
            <a:off x="8001024" y="2457386"/>
            <a:ext cx="428628" cy="400110"/>
          </a:xfrm>
          <a:prstGeom prst="rect">
            <a:avLst/>
          </a:prstGeom>
          <a:noFill/>
        </p:spPr>
        <p:txBody>
          <a:bodyPr wrap="square" rtlCol="0">
            <a:spAutoFit/>
          </a:bodyPr>
          <a:lstStyle/>
          <a:p>
            <a:r>
              <a:rPr lang="fr-FR" sz="2000" b="1" dirty="0" smtClean="0">
                <a:solidFill>
                  <a:srgbClr val="00B0F0"/>
                </a:solidFill>
                <a:latin typeface="Times New Roman" pitchFamily="18" charset="0"/>
                <a:cs typeface="Times New Roman" pitchFamily="18" charset="0"/>
              </a:rPr>
              <a:t>z</a:t>
            </a:r>
            <a:r>
              <a:rPr lang="fr-FR" sz="2000" b="1" baseline="-25000" dirty="0" smtClean="0">
                <a:solidFill>
                  <a:srgbClr val="00B0F0"/>
                </a:solidFill>
                <a:latin typeface="Times New Roman" pitchFamily="18" charset="0"/>
                <a:cs typeface="Times New Roman" pitchFamily="18" charset="0"/>
              </a:rPr>
              <a:t>2</a:t>
            </a:r>
            <a:endParaRPr lang="fr-FR" sz="2000" b="1" baseline="-25000" dirty="0">
              <a:solidFill>
                <a:srgbClr val="00B0F0"/>
              </a:solidFill>
              <a:latin typeface="Times New Roman" pitchFamily="18" charset="0"/>
              <a:cs typeface="Times New Roman" pitchFamily="18" charset="0"/>
            </a:endParaRPr>
          </a:p>
        </p:txBody>
      </p:sp>
      <p:sp>
        <p:nvSpPr>
          <p:cNvPr id="75" name="ZoneTexte 74"/>
          <p:cNvSpPr txBox="1"/>
          <p:nvPr/>
        </p:nvSpPr>
        <p:spPr>
          <a:xfrm>
            <a:off x="8643966" y="3957584"/>
            <a:ext cx="571504" cy="400110"/>
          </a:xfrm>
          <a:prstGeom prst="rect">
            <a:avLst/>
          </a:prstGeom>
          <a:noFill/>
        </p:spPr>
        <p:txBody>
          <a:bodyPr wrap="square" rtlCol="0">
            <a:spAutoFit/>
          </a:bodyPr>
          <a:lstStyle/>
          <a:p>
            <a:r>
              <a:rPr lang="fr-FR" sz="2000" b="1" dirty="0" smtClean="0">
                <a:solidFill>
                  <a:srgbClr val="00B0F0"/>
                </a:solidFill>
                <a:latin typeface="Times New Roman" pitchFamily="18" charset="0"/>
                <a:cs typeface="Times New Roman" pitchFamily="18" charset="0"/>
              </a:rPr>
              <a:t>z’</a:t>
            </a:r>
            <a:r>
              <a:rPr lang="fr-FR" sz="2000" b="1" baseline="-25000" dirty="0" smtClean="0">
                <a:solidFill>
                  <a:srgbClr val="00B0F0"/>
                </a:solidFill>
                <a:latin typeface="Times New Roman" pitchFamily="18" charset="0"/>
                <a:cs typeface="Times New Roman" pitchFamily="18" charset="0"/>
              </a:rPr>
              <a:t>1</a:t>
            </a:r>
            <a:endParaRPr lang="fr-FR" sz="2000" b="1" baseline="-25000" dirty="0">
              <a:solidFill>
                <a:srgbClr val="00B0F0"/>
              </a:solidFill>
              <a:latin typeface="Times New Roman" pitchFamily="18" charset="0"/>
              <a:cs typeface="Times New Roman" pitchFamily="18" charset="0"/>
            </a:endParaRPr>
          </a:p>
        </p:txBody>
      </p:sp>
      <p:sp>
        <p:nvSpPr>
          <p:cNvPr id="78" name="ZoneTexte 77"/>
          <p:cNvSpPr txBox="1"/>
          <p:nvPr/>
        </p:nvSpPr>
        <p:spPr>
          <a:xfrm>
            <a:off x="8643966" y="5786454"/>
            <a:ext cx="571504" cy="400110"/>
          </a:xfrm>
          <a:prstGeom prst="rect">
            <a:avLst/>
          </a:prstGeom>
          <a:noFill/>
        </p:spPr>
        <p:txBody>
          <a:bodyPr wrap="square" rtlCol="0">
            <a:spAutoFit/>
          </a:bodyPr>
          <a:lstStyle/>
          <a:p>
            <a:r>
              <a:rPr lang="fr-FR" sz="2000" b="1" dirty="0" smtClean="0">
                <a:solidFill>
                  <a:srgbClr val="00B0F0"/>
                </a:solidFill>
                <a:latin typeface="Times New Roman" pitchFamily="18" charset="0"/>
                <a:cs typeface="Times New Roman" pitchFamily="18" charset="0"/>
              </a:rPr>
              <a:t>z’</a:t>
            </a:r>
            <a:r>
              <a:rPr lang="fr-FR" sz="2000" b="1" baseline="-25000" dirty="0" smtClean="0">
                <a:solidFill>
                  <a:srgbClr val="00B0F0"/>
                </a:solidFill>
                <a:latin typeface="Times New Roman" pitchFamily="18" charset="0"/>
                <a:cs typeface="Times New Roman" pitchFamily="18" charset="0"/>
              </a:rPr>
              <a:t>2</a:t>
            </a:r>
            <a:endParaRPr lang="fr-FR" sz="2000" b="1" baseline="-25000" dirty="0">
              <a:solidFill>
                <a:srgbClr val="00B0F0"/>
              </a:solidFill>
              <a:latin typeface="Times New Roman" pitchFamily="18" charset="0"/>
              <a:cs typeface="Times New Roman" pitchFamily="18" charset="0"/>
            </a:endParaRPr>
          </a:p>
        </p:txBody>
      </p:sp>
      <p:cxnSp>
        <p:nvCxnSpPr>
          <p:cNvPr id="25" name="Connecteur droit 24"/>
          <p:cNvCxnSpPr/>
          <p:nvPr/>
        </p:nvCxnSpPr>
        <p:spPr>
          <a:xfrm rot="5400000" flipH="1" flipV="1">
            <a:off x="7679553" y="1821645"/>
            <a:ext cx="428628" cy="35719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7715272" y="2196514"/>
            <a:ext cx="428628" cy="30379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Connecteur droit 32"/>
          <p:cNvCxnSpPr>
            <a:endCxn id="75" idx="1"/>
          </p:cNvCxnSpPr>
          <p:nvPr/>
        </p:nvCxnSpPr>
        <p:spPr>
          <a:xfrm rot="5400000" flipH="1" flipV="1">
            <a:off x="7543807" y="4329105"/>
            <a:ext cx="1271625" cy="92869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7715272" y="5414024"/>
            <a:ext cx="1071570" cy="872496"/>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7659074" y="1571612"/>
            <a:ext cx="428628"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sp>
        <p:nvSpPr>
          <p:cNvPr id="38" name="ZoneTexte 37"/>
          <p:cNvSpPr txBox="1"/>
          <p:nvPr/>
        </p:nvSpPr>
        <p:spPr>
          <a:xfrm>
            <a:off x="7643834" y="2285992"/>
            <a:ext cx="428628"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sp>
        <p:nvSpPr>
          <p:cNvPr id="39" name="ZoneTexte 38"/>
          <p:cNvSpPr txBox="1"/>
          <p:nvPr/>
        </p:nvSpPr>
        <p:spPr>
          <a:xfrm>
            <a:off x="7786710" y="4488428"/>
            <a:ext cx="714380"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r>
              <a:rPr lang="fr-CA" baseline="30000" dirty="0" smtClean="0">
                <a:solidFill>
                  <a:srgbClr val="0070C0"/>
                </a:solidFill>
                <a:latin typeface="Times New Roman" pitchFamily="18" charset="0"/>
                <a:cs typeface="Times New Roman" pitchFamily="18" charset="0"/>
                <a:sym typeface="Symbol"/>
              </a:rPr>
              <a:t>-1</a:t>
            </a:r>
            <a:endParaRPr lang="fr-FR" dirty="0"/>
          </a:p>
        </p:txBody>
      </p:sp>
      <p:sp>
        <p:nvSpPr>
          <p:cNvPr id="40" name="ZoneTexte 39"/>
          <p:cNvSpPr txBox="1"/>
          <p:nvPr/>
        </p:nvSpPr>
        <p:spPr>
          <a:xfrm>
            <a:off x="7858148" y="5845750"/>
            <a:ext cx="714380"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r>
              <a:rPr lang="fr-CA" baseline="30000" dirty="0" smtClean="0">
                <a:solidFill>
                  <a:srgbClr val="0070C0"/>
                </a:solidFill>
                <a:latin typeface="Times New Roman" pitchFamily="18" charset="0"/>
                <a:cs typeface="Times New Roman" pitchFamily="18" charset="0"/>
                <a:sym typeface="Symbol"/>
              </a:rPr>
              <a:t>-1</a:t>
            </a:r>
            <a:endParaRPr lang="fr-FR" dirty="0"/>
          </a:p>
        </p:txBody>
      </p:sp>
      <p:cxnSp>
        <p:nvCxnSpPr>
          <p:cNvPr id="45" name="Connecteur en arc 44"/>
          <p:cNvCxnSpPr/>
          <p:nvPr/>
        </p:nvCxnSpPr>
        <p:spPr>
          <a:xfrm rot="10800000">
            <a:off x="7858148" y="1969760"/>
            <a:ext cx="285720" cy="214314"/>
          </a:xfrm>
          <a:prstGeom prst="curvedConnector3">
            <a:avLst>
              <a:gd name="adj1" fmla="val 23331"/>
            </a:avLst>
          </a:prstGeom>
          <a:ln w="285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53" name="Connecteur en arc 52"/>
          <p:cNvCxnSpPr/>
          <p:nvPr/>
        </p:nvCxnSpPr>
        <p:spPr>
          <a:xfrm rot="10800000">
            <a:off x="7929618" y="5143511"/>
            <a:ext cx="285720" cy="214314"/>
          </a:xfrm>
          <a:prstGeom prst="curvedConnector3">
            <a:avLst>
              <a:gd name="adj1" fmla="val 23331"/>
            </a:avLst>
          </a:prstGeom>
          <a:ln w="285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54" name="ZoneTexte 53"/>
          <p:cNvSpPr txBox="1"/>
          <p:nvPr/>
        </p:nvSpPr>
        <p:spPr>
          <a:xfrm>
            <a:off x="8001024" y="1785926"/>
            <a:ext cx="428628"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sp>
        <p:nvSpPr>
          <p:cNvPr id="55" name="ZoneTexte 54"/>
          <p:cNvSpPr txBox="1"/>
          <p:nvPr/>
        </p:nvSpPr>
        <p:spPr>
          <a:xfrm>
            <a:off x="8072462" y="4988494"/>
            <a:ext cx="428628"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cxnSp>
        <p:nvCxnSpPr>
          <p:cNvPr id="64" name="Connecteur en arc 63"/>
          <p:cNvCxnSpPr/>
          <p:nvPr/>
        </p:nvCxnSpPr>
        <p:spPr>
          <a:xfrm rot="5400000">
            <a:off x="7929586" y="2214554"/>
            <a:ext cx="214314" cy="214314"/>
          </a:xfrm>
          <a:prstGeom prst="curvedConnector3">
            <a:avLst>
              <a:gd name="adj1" fmla="val 50000"/>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6" name="ZoneTexte 85"/>
          <p:cNvSpPr txBox="1"/>
          <p:nvPr/>
        </p:nvSpPr>
        <p:spPr>
          <a:xfrm>
            <a:off x="8072462" y="2130974"/>
            <a:ext cx="785786"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cxnSp>
        <p:nvCxnSpPr>
          <p:cNvPr id="87" name="Connecteur en arc 86"/>
          <p:cNvCxnSpPr/>
          <p:nvPr/>
        </p:nvCxnSpPr>
        <p:spPr>
          <a:xfrm rot="5400000">
            <a:off x="8001024" y="5454982"/>
            <a:ext cx="214314" cy="214314"/>
          </a:xfrm>
          <a:prstGeom prst="curvedConnector3">
            <a:avLst>
              <a:gd name="adj1" fmla="val 50000"/>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88" name="ZoneTexte 87"/>
          <p:cNvSpPr txBox="1"/>
          <p:nvPr/>
        </p:nvSpPr>
        <p:spPr>
          <a:xfrm>
            <a:off x="8143900" y="5371402"/>
            <a:ext cx="785786" cy="369332"/>
          </a:xfrm>
          <a:prstGeom prst="rect">
            <a:avLst/>
          </a:prstGeom>
          <a:noFill/>
        </p:spPr>
        <p:txBody>
          <a:bodyPr wrap="square" rtlCol="0">
            <a:spAutoFit/>
          </a:bodyPr>
          <a:lstStyle/>
          <a:p>
            <a:r>
              <a:rPr lang="fr-CA" dirty="0" smtClean="0">
                <a:solidFill>
                  <a:srgbClr val="0070C0"/>
                </a:solidFill>
                <a:latin typeface="Times New Roman" pitchFamily="18" charset="0"/>
                <a:cs typeface="Times New Roman" pitchFamily="18" charset="0"/>
                <a:sym typeface="Symbol"/>
              </a:rPr>
              <a:t>-</a:t>
            </a:r>
            <a:r>
              <a:rPr lang="fr-CA" baseline="-25000" dirty="0" smtClean="0">
                <a:solidFill>
                  <a:srgbClr val="0070C0"/>
                </a:solidFill>
                <a:latin typeface="Times New Roman" pitchFamily="18" charset="0"/>
                <a:cs typeface="Times New Roman" pitchFamily="18" charset="0"/>
                <a:sym typeface="Symbol"/>
              </a:rPr>
              <a:t>1</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3</a:t>
            </a:fld>
            <a:endParaRPr lang="fr-CA"/>
          </a:p>
        </p:txBody>
      </p:sp>
      <p:sp>
        <p:nvSpPr>
          <p:cNvPr id="44035" name="Text Box 3"/>
          <p:cNvSpPr txBox="1">
            <a:spLocks noChangeArrowheads="1"/>
          </p:cNvSpPr>
          <p:nvPr/>
        </p:nvSpPr>
        <p:spPr bwMode="auto">
          <a:xfrm>
            <a:off x="0" y="642918"/>
            <a:ext cx="9144000" cy="1446550"/>
          </a:xfrm>
          <a:prstGeom prst="rect">
            <a:avLst/>
          </a:prstGeom>
          <a:noFill/>
          <a:ln w="9525">
            <a:noFill/>
            <a:miter lim="800000"/>
            <a:headEnd/>
            <a:tailEnd/>
          </a:ln>
          <a:effectLst/>
        </p:spPr>
        <p:txBody>
          <a:bodyPr wrap="square">
            <a:spAutoFit/>
          </a:bodyPr>
          <a:lstStyle/>
          <a:p>
            <a:pPr algn="just"/>
            <a:r>
              <a:rPr lang="fr-CA" sz="2200" dirty="0" smtClean="0">
                <a:solidFill>
                  <a:srgbClr val="7030A0"/>
                </a:solidFill>
                <a:latin typeface="Times New Roman" pitchFamily="18" charset="0"/>
                <a:cs typeface="Times New Roman" pitchFamily="18" charset="0"/>
              </a:rPr>
              <a:t>Cependant, les SLIT numériques ou discrets peuvent être représenté mathématiquement dans le domaine temporel par un système d’équations aux différences finies à l’instar des SLIT analogiques qui utilisaient un système d’équation différentielles</a:t>
            </a:r>
            <a:endParaRPr lang="fr-CA" sz="2200" dirty="0">
              <a:solidFill>
                <a:srgbClr val="7030A0"/>
              </a:solidFill>
              <a:latin typeface="Times New Roman" pitchFamily="18" charset="0"/>
              <a:cs typeface="Times New Roman" pitchFamily="18" charset="0"/>
            </a:endParaRP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INTRODUCTION</a:t>
            </a:r>
            <a:endParaRPr lang="fr-FR" sz="3000" b="1" dirty="0">
              <a:solidFill>
                <a:srgbClr val="C00000"/>
              </a:solidFill>
              <a:latin typeface="Times New Roman" pitchFamily="18" charset="0"/>
              <a:cs typeface="Times New Roman" pitchFamily="18" charset="0"/>
            </a:endParaRPr>
          </a:p>
        </p:txBody>
      </p:sp>
      <p:sp>
        <p:nvSpPr>
          <p:cNvPr id="29" name="ZoneTexte 28"/>
          <p:cNvSpPr txBox="1"/>
          <p:nvPr/>
        </p:nvSpPr>
        <p:spPr>
          <a:xfrm>
            <a:off x="0" y="2143116"/>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temporel discret</a:t>
            </a:r>
            <a:endParaRPr lang="fr-FR" sz="2200" b="1" u="sng" dirty="0">
              <a:solidFill>
                <a:srgbClr val="FF0000"/>
              </a:solidFill>
              <a:latin typeface="Times New Roman" pitchFamily="18" charset="0"/>
              <a:cs typeface="Times New Roman" pitchFamily="18" charset="0"/>
            </a:endParaRPr>
          </a:p>
        </p:txBody>
      </p:sp>
      <p:sp>
        <p:nvSpPr>
          <p:cNvPr id="30" name="ZoneTexte 29"/>
          <p:cNvSpPr txBox="1"/>
          <p:nvPr/>
        </p:nvSpPr>
        <p:spPr>
          <a:xfrm>
            <a:off x="4643470" y="2143116"/>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fréquentiel</a:t>
            </a:r>
            <a:endParaRPr lang="fr-FR" sz="2200" b="1" u="sng" dirty="0">
              <a:solidFill>
                <a:srgbClr val="FF0000"/>
              </a:solidFill>
              <a:latin typeface="Times New Roman" pitchFamily="18" charset="0"/>
              <a:cs typeface="Times New Roman" pitchFamily="18" charset="0"/>
            </a:endParaRPr>
          </a:p>
        </p:txBody>
      </p:sp>
      <p:graphicFrame>
        <p:nvGraphicFramePr>
          <p:cNvPr id="193544" name="Object 8"/>
          <p:cNvGraphicFramePr>
            <a:graphicFrameLocks noChangeAspect="1"/>
          </p:cNvGraphicFramePr>
          <p:nvPr/>
        </p:nvGraphicFramePr>
        <p:xfrm>
          <a:off x="71406" y="2857496"/>
          <a:ext cx="4071966" cy="714380"/>
        </p:xfrm>
        <a:graphic>
          <a:graphicData uri="http://schemas.openxmlformats.org/presentationml/2006/ole">
            <p:oleObj spid="_x0000_s193544" name="Équation" r:id="rId3" imgW="1676160" imgH="431640" progId="Equation.3">
              <p:embed/>
            </p:oleObj>
          </a:graphicData>
        </a:graphic>
      </p:graphicFrame>
      <p:graphicFrame>
        <p:nvGraphicFramePr>
          <p:cNvPr id="193545" name="Object 9"/>
          <p:cNvGraphicFramePr>
            <a:graphicFrameLocks noChangeAspect="1"/>
          </p:cNvGraphicFramePr>
          <p:nvPr/>
        </p:nvGraphicFramePr>
        <p:xfrm>
          <a:off x="111129" y="3857628"/>
          <a:ext cx="4675185" cy="857256"/>
        </p:xfrm>
        <a:graphic>
          <a:graphicData uri="http://schemas.openxmlformats.org/presentationml/2006/ole">
            <p:oleObj spid="_x0000_s193545" name="Équation" r:id="rId4" imgW="2286000" imgH="457200" progId="Equation.3">
              <p:embed/>
            </p:oleObj>
          </a:graphicData>
        </a:graphic>
      </p:graphicFrame>
      <p:graphicFrame>
        <p:nvGraphicFramePr>
          <p:cNvPr id="193546" name="Object 10"/>
          <p:cNvGraphicFramePr>
            <a:graphicFrameLocks noChangeAspect="1"/>
          </p:cNvGraphicFramePr>
          <p:nvPr/>
        </p:nvGraphicFramePr>
        <p:xfrm>
          <a:off x="5643570" y="2571744"/>
          <a:ext cx="3414712" cy="1665288"/>
        </p:xfrm>
        <a:graphic>
          <a:graphicData uri="http://schemas.openxmlformats.org/presentationml/2006/ole">
            <p:oleObj spid="_x0000_s193546" name="Équation" r:id="rId5" imgW="1549080" imgH="838080" progId="Equation.3">
              <p:embed/>
            </p:oleObj>
          </a:graphicData>
        </a:graphic>
      </p:graphicFrame>
      <p:graphicFrame>
        <p:nvGraphicFramePr>
          <p:cNvPr id="193547" name="Object 11"/>
          <p:cNvGraphicFramePr>
            <a:graphicFrameLocks noChangeAspect="1"/>
          </p:cNvGraphicFramePr>
          <p:nvPr/>
        </p:nvGraphicFramePr>
        <p:xfrm>
          <a:off x="2500298" y="5376883"/>
          <a:ext cx="6551613" cy="909637"/>
        </p:xfrm>
        <a:graphic>
          <a:graphicData uri="http://schemas.openxmlformats.org/presentationml/2006/ole">
            <p:oleObj spid="_x0000_s193547" name="Équation" r:id="rId6" imgW="2971800" imgH="457200" progId="Equation.3">
              <p:embed/>
            </p:oleObj>
          </a:graphicData>
        </a:graphic>
      </p:graphicFrame>
      <p:sp>
        <p:nvSpPr>
          <p:cNvPr id="27" name="Flèche vers le bas 26"/>
          <p:cNvSpPr/>
          <p:nvPr/>
        </p:nvSpPr>
        <p:spPr>
          <a:xfrm>
            <a:off x="6072198" y="4071942"/>
            <a:ext cx="285752"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3544"/>
                                        </p:tgtEl>
                                        <p:attrNameLst>
                                          <p:attrName>style.visibility</p:attrName>
                                        </p:attrNameLst>
                                      </p:cBhvr>
                                      <p:to>
                                        <p:strVal val="visible"/>
                                      </p:to>
                                    </p:set>
                                    <p:anim calcmode="lin" valueType="num">
                                      <p:cBhvr additive="base">
                                        <p:cTn id="7" dur="500" fill="hold"/>
                                        <p:tgtEl>
                                          <p:spTgt spid="193544"/>
                                        </p:tgtEl>
                                        <p:attrNameLst>
                                          <p:attrName>ppt_x</p:attrName>
                                        </p:attrNameLst>
                                      </p:cBhvr>
                                      <p:tavLst>
                                        <p:tav tm="0">
                                          <p:val>
                                            <p:strVal val="0-#ppt_w/2"/>
                                          </p:val>
                                        </p:tav>
                                        <p:tav tm="100000">
                                          <p:val>
                                            <p:strVal val="#ppt_x"/>
                                          </p:val>
                                        </p:tav>
                                      </p:tavLst>
                                    </p:anim>
                                    <p:anim calcmode="lin" valueType="num">
                                      <p:cBhvr additive="base">
                                        <p:cTn id="8" dur="500" fill="hold"/>
                                        <p:tgtEl>
                                          <p:spTgt spid="1935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3545"/>
                                        </p:tgtEl>
                                        <p:attrNameLst>
                                          <p:attrName>style.visibility</p:attrName>
                                        </p:attrNameLst>
                                      </p:cBhvr>
                                      <p:to>
                                        <p:strVal val="visible"/>
                                      </p:to>
                                    </p:set>
                                    <p:anim calcmode="lin" valueType="num">
                                      <p:cBhvr additive="base">
                                        <p:cTn id="13" dur="500" fill="hold"/>
                                        <p:tgtEl>
                                          <p:spTgt spid="193545"/>
                                        </p:tgtEl>
                                        <p:attrNameLst>
                                          <p:attrName>ppt_x</p:attrName>
                                        </p:attrNameLst>
                                      </p:cBhvr>
                                      <p:tavLst>
                                        <p:tav tm="0">
                                          <p:val>
                                            <p:strVal val="0-#ppt_w/2"/>
                                          </p:val>
                                        </p:tav>
                                        <p:tav tm="100000">
                                          <p:val>
                                            <p:strVal val="#ppt_x"/>
                                          </p:val>
                                        </p:tav>
                                      </p:tavLst>
                                    </p:anim>
                                    <p:anim calcmode="lin" valueType="num">
                                      <p:cBhvr additive="base">
                                        <p:cTn id="14" dur="500" fill="hold"/>
                                        <p:tgtEl>
                                          <p:spTgt spid="19354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3546"/>
                                        </p:tgtEl>
                                        <p:attrNameLst>
                                          <p:attrName>style.visibility</p:attrName>
                                        </p:attrNameLst>
                                      </p:cBhvr>
                                      <p:to>
                                        <p:strVal val="visible"/>
                                      </p:to>
                                    </p:set>
                                    <p:anim calcmode="lin" valueType="num">
                                      <p:cBhvr additive="base">
                                        <p:cTn id="19" dur="500" fill="hold"/>
                                        <p:tgtEl>
                                          <p:spTgt spid="193546"/>
                                        </p:tgtEl>
                                        <p:attrNameLst>
                                          <p:attrName>ppt_x</p:attrName>
                                        </p:attrNameLst>
                                      </p:cBhvr>
                                      <p:tavLst>
                                        <p:tav tm="0">
                                          <p:val>
                                            <p:strVal val="0-#ppt_w/2"/>
                                          </p:val>
                                        </p:tav>
                                        <p:tav tm="100000">
                                          <p:val>
                                            <p:strVal val="#ppt_x"/>
                                          </p:val>
                                        </p:tav>
                                      </p:tavLst>
                                    </p:anim>
                                    <p:anim calcmode="lin" valueType="num">
                                      <p:cBhvr additive="base">
                                        <p:cTn id="20" dur="500" fill="hold"/>
                                        <p:tgtEl>
                                          <p:spTgt spid="19354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93547"/>
                                        </p:tgtEl>
                                        <p:attrNameLst>
                                          <p:attrName>style.visibility</p:attrName>
                                        </p:attrNameLst>
                                      </p:cBhvr>
                                      <p:to>
                                        <p:strVal val="visible"/>
                                      </p:to>
                                    </p:set>
                                    <p:anim calcmode="lin" valueType="num">
                                      <p:cBhvr additive="base">
                                        <p:cTn id="25" dur="500" fill="hold"/>
                                        <p:tgtEl>
                                          <p:spTgt spid="193547"/>
                                        </p:tgtEl>
                                        <p:attrNameLst>
                                          <p:attrName>ppt_x</p:attrName>
                                        </p:attrNameLst>
                                      </p:cBhvr>
                                      <p:tavLst>
                                        <p:tav tm="0">
                                          <p:val>
                                            <p:strVal val="0-#ppt_w/2"/>
                                          </p:val>
                                        </p:tav>
                                        <p:tav tm="100000">
                                          <p:val>
                                            <p:strVal val="#ppt_x"/>
                                          </p:val>
                                        </p:tav>
                                      </p:tavLst>
                                    </p:anim>
                                    <p:anim calcmode="lin" valueType="num">
                                      <p:cBhvr additive="base">
                                        <p:cTn id="26" dur="500" fill="hold"/>
                                        <p:tgtEl>
                                          <p:spTgt spid="193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4</a:t>
            </a:fld>
            <a:endParaRPr lang="fr-CA"/>
          </a:p>
        </p:txBody>
      </p:sp>
      <p:sp>
        <p:nvSpPr>
          <p:cNvPr id="44035" name="Text Box 3"/>
          <p:cNvSpPr txBox="1">
            <a:spLocks noChangeArrowheads="1"/>
          </p:cNvSpPr>
          <p:nvPr/>
        </p:nvSpPr>
        <p:spPr bwMode="auto">
          <a:xfrm>
            <a:off x="0" y="642918"/>
            <a:ext cx="9144000" cy="1446550"/>
          </a:xfrm>
          <a:prstGeom prst="rect">
            <a:avLst/>
          </a:prstGeom>
          <a:noFill/>
          <a:ln w="9525">
            <a:noFill/>
            <a:miter lim="800000"/>
            <a:headEnd/>
            <a:tailEnd/>
          </a:ln>
          <a:effectLst/>
        </p:spPr>
        <p:txBody>
          <a:bodyPr wrap="square">
            <a:spAutoFit/>
          </a:bodyPr>
          <a:lstStyle/>
          <a:p>
            <a:pPr algn="just"/>
            <a:r>
              <a:rPr lang="fr-CA" sz="2200" b="1" dirty="0" smtClean="0">
                <a:solidFill>
                  <a:srgbClr val="C00000"/>
                </a:solidFill>
                <a:latin typeface="Times New Roman" pitchFamily="18" charset="0"/>
                <a:cs typeface="Times New Roman" pitchFamily="18" charset="0"/>
              </a:rPr>
              <a:t>Quelle représentation doit on utiliser pour un filtre numérique ?</a:t>
            </a:r>
          </a:p>
          <a:p>
            <a:pPr algn="just">
              <a:buFont typeface="Wingdings" pitchFamily="2" charset="2"/>
              <a:buChar char="q"/>
            </a:pPr>
            <a:r>
              <a:rPr lang="fr-CA" sz="2200" dirty="0" smtClean="0">
                <a:solidFill>
                  <a:srgbClr val="7030A0"/>
                </a:solidFill>
                <a:latin typeface="Times New Roman" pitchFamily="18" charset="0"/>
                <a:cs typeface="Times New Roman" pitchFamily="18" charset="0"/>
              </a:rPr>
              <a:t> Un produit de convolution?</a:t>
            </a:r>
          </a:p>
          <a:p>
            <a:pPr algn="just">
              <a:buFont typeface="Wingdings" pitchFamily="2" charset="2"/>
              <a:buChar char="q"/>
            </a:pPr>
            <a:r>
              <a:rPr lang="fr-CA" sz="2200" dirty="0" smtClean="0">
                <a:solidFill>
                  <a:srgbClr val="002060"/>
                </a:solidFill>
                <a:latin typeface="Times New Roman" pitchFamily="18" charset="0"/>
                <a:cs typeface="Times New Roman" pitchFamily="18" charset="0"/>
              </a:rPr>
              <a:t>Un système d’équations aux différences finies ?</a:t>
            </a:r>
          </a:p>
          <a:p>
            <a:pPr algn="just"/>
            <a:endParaRPr lang="fr-CA" sz="2200" dirty="0">
              <a:solidFill>
                <a:srgbClr val="7030A0"/>
              </a:solidFill>
              <a:latin typeface="Times New Roman" pitchFamily="18" charset="0"/>
              <a:cs typeface="Times New Roman" pitchFamily="18" charset="0"/>
            </a:endParaRPr>
          </a:p>
        </p:txBody>
      </p:sp>
      <p:sp>
        <p:nvSpPr>
          <p:cNvPr id="12" name="ZoneTexte 1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DEFINITION  DES FILTRES NUMERIQUES</a:t>
            </a:r>
            <a:endParaRPr lang="fr-FR" sz="3000" b="1" dirty="0">
              <a:solidFill>
                <a:srgbClr val="C00000"/>
              </a:solidFill>
              <a:latin typeface="Times New Roman" pitchFamily="18" charset="0"/>
              <a:cs typeface="Times New Roman" pitchFamily="18" charset="0"/>
            </a:endParaRPr>
          </a:p>
        </p:txBody>
      </p:sp>
      <p:sp>
        <p:nvSpPr>
          <p:cNvPr id="29" name="ZoneTexte 28"/>
          <p:cNvSpPr txBox="1"/>
          <p:nvPr/>
        </p:nvSpPr>
        <p:spPr>
          <a:xfrm>
            <a:off x="0" y="1857364"/>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temporel discret</a:t>
            </a:r>
            <a:endParaRPr lang="fr-FR" sz="2200" b="1" u="sng" dirty="0">
              <a:solidFill>
                <a:srgbClr val="FF0000"/>
              </a:solidFill>
              <a:latin typeface="Times New Roman" pitchFamily="18" charset="0"/>
              <a:cs typeface="Times New Roman" pitchFamily="18" charset="0"/>
            </a:endParaRPr>
          </a:p>
        </p:txBody>
      </p:sp>
      <p:sp>
        <p:nvSpPr>
          <p:cNvPr id="30" name="ZoneTexte 29"/>
          <p:cNvSpPr txBox="1"/>
          <p:nvPr/>
        </p:nvSpPr>
        <p:spPr>
          <a:xfrm>
            <a:off x="4643470" y="1857364"/>
            <a:ext cx="4429124" cy="430887"/>
          </a:xfrm>
          <a:prstGeom prst="rect">
            <a:avLst/>
          </a:prstGeom>
          <a:noFill/>
        </p:spPr>
        <p:txBody>
          <a:bodyPr wrap="square" rtlCol="0">
            <a:spAutoFit/>
          </a:bodyPr>
          <a:lstStyle/>
          <a:p>
            <a:pPr algn="ctr"/>
            <a:r>
              <a:rPr lang="fr-FR" sz="2200" b="1" u="sng" dirty="0" smtClean="0">
                <a:solidFill>
                  <a:srgbClr val="FF0000"/>
                </a:solidFill>
                <a:latin typeface="Times New Roman" pitchFamily="18" charset="0"/>
                <a:cs typeface="Times New Roman" pitchFamily="18" charset="0"/>
              </a:rPr>
              <a:t>Domaine fréquentiel</a:t>
            </a:r>
            <a:endParaRPr lang="fr-FR" sz="2200" b="1" u="sng" dirty="0">
              <a:solidFill>
                <a:srgbClr val="FF0000"/>
              </a:solidFill>
              <a:latin typeface="Times New Roman" pitchFamily="18" charset="0"/>
              <a:cs typeface="Times New Roman" pitchFamily="18" charset="0"/>
            </a:endParaRPr>
          </a:p>
        </p:txBody>
      </p:sp>
      <p:graphicFrame>
        <p:nvGraphicFramePr>
          <p:cNvPr id="193544" name="Object 8"/>
          <p:cNvGraphicFramePr>
            <a:graphicFrameLocks noChangeAspect="1"/>
          </p:cNvGraphicFramePr>
          <p:nvPr/>
        </p:nvGraphicFramePr>
        <p:xfrm>
          <a:off x="71406" y="4714884"/>
          <a:ext cx="4071966" cy="714380"/>
        </p:xfrm>
        <a:graphic>
          <a:graphicData uri="http://schemas.openxmlformats.org/presentationml/2006/ole">
            <p:oleObj spid="_x0000_s194562" name="Équation" r:id="rId3" imgW="1676160" imgH="431640" progId="Equation.3">
              <p:embed/>
            </p:oleObj>
          </a:graphicData>
        </a:graphic>
      </p:graphicFrame>
      <p:graphicFrame>
        <p:nvGraphicFramePr>
          <p:cNvPr id="193547" name="Object 11"/>
          <p:cNvGraphicFramePr>
            <a:graphicFrameLocks noChangeAspect="1"/>
          </p:cNvGraphicFramePr>
          <p:nvPr/>
        </p:nvGraphicFramePr>
        <p:xfrm>
          <a:off x="4803775" y="4286256"/>
          <a:ext cx="4340225" cy="1819275"/>
        </p:xfrm>
        <a:graphic>
          <a:graphicData uri="http://schemas.openxmlformats.org/presentationml/2006/ole">
            <p:oleObj spid="_x0000_s194565" name="Équation" r:id="rId4" imgW="1968480" imgH="914400" progId="Equation.3">
              <p:embed/>
            </p:oleObj>
          </a:graphicData>
        </a:graphic>
      </p:graphicFrame>
      <p:sp>
        <p:nvSpPr>
          <p:cNvPr id="13" name="ZoneTexte 12"/>
          <p:cNvSpPr txBox="1"/>
          <p:nvPr/>
        </p:nvSpPr>
        <p:spPr>
          <a:xfrm>
            <a:off x="3071802" y="2357430"/>
            <a:ext cx="3357586" cy="430887"/>
          </a:xfrm>
          <a:prstGeom prst="rect">
            <a:avLst/>
          </a:prstGeom>
          <a:noFill/>
        </p:spPr>
        <p:txBody>
          <a:bodyPr wrap="square" rtlCol="0">
            <a:spAutoFit/>
          </a:bodyPr>
          <a:lstStyle/>
          <a:p>
            <a:r>
              <a:rPr lang="fr-FR" sz="2200" b="1" dirty="0" smtClean="0">
                <a:solidFill>
                  <a:srgbClr val="00B0F0"/>
                </a:solidFill>
                <a:latin typeface="Times New Roman" pitchFamily="18" charset="0"/>
                <a:cs typeface="Times New Roman" pitchFamily="18" charset="0"/>
              </a:rPr>
              <a:t>1. Produit de convolution</a:t>
            </a:r>
            <a:endParaRPr lang="fr-FR" sz="2200" b="1" dirty="0">
              <a:solidFill>
                <a:srgbClr val="00B0F0"/>
              </a:solidFill>
              <a:latin typeface="Times New Roman" pitchFamily="18" charset="0"/>
              <a:cs typeface="Times New Roman" pitchFamily="18" charset="0"/>
            </a:endParaRPr>
          </a:p>
        </p:txBody>
      </p:sp>
      <p:graphicFrame>
        <p:nvGraphicFramePr>
          <p:cNvPr id="194566" name="Object 6"/>
          <p:cNvGraphicFramePr>
            <a:graphicFrameLocks noChangeAspect="1"/>
          </p:cNvGraphicFramePr>
          <p:nvPr/>
        </p:nvGraphicFramePr>
        <p:xfrm>
          <a:off x="357158" y="2857496"/>
          <a:ext cx="3322637" cy="857250"/>
        </p:xfrm>
        <a:graphic>
          <a:graphicData uri="http://schemas.openxmlformats.org/presentationml/2006/ole">
            <p:oleObj spid="_x0000_s194566" name="Équation" r:id="rId5" imgW="2108160" imgH="558720" progId="Equation.3">
              <p:embed/>
            </p:oleObj>
          </a:graphicData>
        </a:graphic>
      </p:graphicFrame>
      <p:graphicFrame>
        <p:nvGraphicFramePr>
          <p:cNvPr id="194567" name="Object 7"/>
          <p:cNvGraphicFramePr>
            <a:graphicFrameLocks noChangeAspect="1"/>
          </p:cNvGraphicFramePr>
          <p:nvPr/>
        </p:nvGraphicFramePr>
        <p:xfrm>
          <a:off x="5929322" y="2786058"/>
          <a:ext cx="2119312" cy="642938"/>
        </p:xfrm>
        <a:graphic>
          <a:graphicData uri="http://schemas.openxmlformats.org/presentationml/2006/ole">
            <p:oleObj spid="_x0000_s194567" name="Équation" r:id="rId6" imgW="1130040" imgH="342720" progId="Equation.3">
              <p:embed/>
            </p:oleObj>
          </a:graphicData>
        </a:graphic>
      </p:graphicFrame>
      <p:sp>
        <p:nvSpPr>
          <p:cNvPr id="15" name="ZoneTexte 14"/>
          <p:cNvSpPr txBox="1"/>
          <p:nvPr/>
        </p:nvSpPr>
        <p:spPr>
          <a:xfrm>
            <a:off x="3000364" y="3714752"/>
            <a:ext cx="4214842" cy="430887"/>
          </a:xfrm>
          <a:prstGeom prst="rect">
            <a:avLst/>
          </a:prstGeom>
          <a:noFill/>
        </p:spPr>
        <p:txBody>
          <a:bodyPr wrap="square" rtlCol="0">
            <a:spAutoFit/>
          </a:bodyPr>
          <a:lstStyle/>
          <a:p>
            <a:r>
              <a:rPr lang="fr-FR" sz="2200" b="1" dirty="0" smtClean="0">
                <a:solidFill>
                  <a:srgbClr val="002060"/>
                </a:solidFill>
                <a:latin typeface="Times New Roman" pitchFamily="18" charset="0"/>
                <a:cs typeface="Times New Roman" pitchFamily="18" charset="0"/>
              </a:rPr>
              <a:t>2. Equation aux différences finies</a:t>
            </a:r>
            <a:endParaRPr lang="fr-FR" sz="22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3544"/>
                                        </p:tgtEl>
                                        <p:attrNameLst>
                                          <p:attrName>style.visibility</p:attrName>
                                        </p:attrNameLst>
                                      </p:cBhvr>
                                      <p:to>
                                        <p:strVal val="visible"/>
                                      </p:to>
                                    </p:set>
                                    <p:anim calcmode="lin" valueType="num">
                                      <p:cBhvr additive="base">
                                        <p:cTn id="7" dur="500" fill="hold"/>
                                        <p:tgtEl>
                                          <p:spTgt spid="193544"/>
                                        </p:tgtEl>
                                        <p:attrNameLst>
                                          <p:attrName>ppt_x</p:attrName>
                                        </p:attrNameLst>
                                      </p:cBhvr>
                                      <p:tavLst>
                                        <p:tav tm="0">
                                          <p:val>
                                            <p:strVal val="0-#ppt_w/2"/>
                                          </p:val>
                                        </p:tav>
                                        <p:tav tm="100000">
                                          <p:val>
                                            <p:strVal val="#ppt_x"/>
                                          </p:val>
                                        </p:tav>
                                      </p:tavLst>
                                    </p:anim>
                                    <p:anim calcmode="lin" valueType="num">
                                      <p:cBhvr additive="base">
                                        <p:cTn id="8" dur="500" fill="hold"/>
                                        <p:tgtEl>
                                          <p:spTgt spid="1935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3547"/>
                                        </p:tgtEl>
                                        <p:attrNameLst>
                                          <p:attrName>style.visibility</p:attrName>
                                        </p:attrNameLst>
                                      </p:cBhvr>
                                      <p:to>
                                        <p:strVal val="visible"/>
                                      </p:to>
                                    </p:set>
                                    <p:anim calcmode="lin" valueType="num">
                                      <p:cBhvr additive="base">
                                        <p:cTn id="13" dur="500" fill="hold"/>
                                        <p:tgtEl>
                                          <p:spTgt spid="193547"/>
                                        </p:tgtEl>
                                        <p:attrNameLst>
                                          <p:attrName>ppt_x</p:attrName>
                                        </p:attrNameLst>
                                      </p:cBhvr>
                                      <p:tavLst>
                                        <p:tav tm="0">
                                          <p:val>
                                            <p:strVal val="0-#ppt_w/2"/>
                                          </p:val>
                                        </p:tav>
                                        <p:tav tm="100000">
                                          <p:val>
                                            <p:strVal val="#ppt_x"/>
                                          </p:val>
                                        </p:tav>
                                      </p:tavLst>
                                    </p:anim>
                                    <p:anim calcmode="lin" valueType="num">
                                      <p:cBhvr additive="base">
                                        <p:cTn id="14" dur="500" fill="hold"/>
                                        <p:tgtEl>
                                          <p:spTgt spid="1935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5</a:t>
            </a:fld>
            <a:endParaRPr lang="fr-CA"/>
          </a:p>
        </p:txBody>
      </p:sp>
      <p:sp>
        <p:nvSpPr>
          <p:cNvPr id="44035" name="Text Box 3"/>
          <p:cNvSpPr txBox="1">
            <a:spLocks noChangeArrowheads="1"/>
          </p:cNvSpPr>
          <p:nvPr/>
        </p:nvSpPr>
        <p:spPr bwMode="auto">
          <a:xfrm>
            <a:off x="0" y="642918"/>
            <a:ext cx="9144000" cy="5170646"/>
          </a:xfrm>
          <a:prstGeom prst="rect">
            <a:avLst/>
          </a:prstGeom>
          <a:noFill/>
          <a:ln w="9525">
            <a:noFill/>
            <a:miter lim="800000"/>
            <a:headEnd/>
            <a:tailEnd/>
          </a:ln>
          <a:effectLst/>
        </p:spPr>
        <p:txBody>
          <a:bodyPr wrap="square">
            <a:spAutoFit/>
          </a:bodyPr>
          <a:lstStyle/>
          <a:p>
            <a:pPr algn="just"/>
            <a:r>
              <a:rPr lang="fr-CA" sz="2200" dirty="0" smtClean="0">
                <a:solidFill>
                  <a:srgbClr val="002060"/>
                </a:solidFill>
                <a:latin typeface="Times New Roman" pitchFamily="18" charset="0"/>
                <a:cs typeface="Times New Roman" pitchFamily="18" charset="0"/>
              </a:rPr>
              <a:t>La représentation temporelle d’un filtre numérique dépend essentiellement de la durée de sa réponse </a:t>
            </a:r>
            <a:r>
              <a:rPr lang="fr-CA" sz="2200" dirty="0" err="1" smtClean="0">
                <a:solidFill>
                  <a:srgbClr val="002060"/>
                </a:solidFill>
                <a:latin typeface="Times New Roman" pitchFamily="18" charset="0"/>
                <a:cs typeface="Times New Roman" pitchFamily="18" charset="0"/>
              </a:rPr>
              <a:t>impulsionnelle</a:t>
            </a:r>
            <a:r>
              <a:rPr lang="fr-CA" sz="2200" dirty="0" smtClean="0">
                <a:solidFill>
                  <a:srgbClr val="002060"/>
                </a:solidFill>
                <a:latin typeface="Times New Roman" pitchFamily="18" charset="0"/>
                <a:cs typeface="Times New Roman" pitchFamily="18" charset="0"/>
              </a:rPr>
              <a:t>.</a:t>
            </a:r>
          </a:p>
          <a:p>
            <a:pPr algn="just"/>
            <a:endParaRPr lang="fr-CA"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CA" sz="2200" dirty="0" smtClean="0">
                <a:solidFill>
                  <a:srgbClr val="002060"/>
                </a:solidFill>
                <a:latin typeface="Times New Roman" pitchFamily="18" charset="0"/>
                <a:cs typeface="Times New Roman" pitchFamily="18" charset="0"/>
              </a:rPr>
              <a:t> </a:t>
            </a:r>
            <a:r>
              <a:rPr lang="fr-CA" sz="2200" b="1" u="sng" dirty="0" smtClean="0">
                <a:solidFill>
                  <a:srgbClr val="C00000"/>
                </a:solidFill>
                <a:latin typeface="Times New Roman" pitchFamily="18" charset="0"/>
                <a:cs typeface="Times New Roman" pitchFamily="18" charset="0"/>
              </a:rPr>
              <a:t>Filtres RIF : </a:t>
            </a:r>
            <a:r>
              <a:rPr lang="fr-CA" sz="2200" dirty="0" smtClean="0">
                <a:solidFill>
                  <a:srgbClr val="00B0F0"/>
                </a:solidFill>
                <a:latin typeface="Times New Roman" pitchFamily="18" charset="0"/>
                <a:cs typeface="Times New Roman" pitchFamily="18" charset="0"/>
              </a:rPr>
              <a:t>si la durée de la réponse </a:t>
            </a:r>
            <a:r>
              <a:rPr lang="fr-CA" sz="2200" dirty="0" err="1" smtClean="0">
                <a:solidFill>
                  <a:srgbClr val="00B0F0"/>
                </a:solidFill>
                <a:latin typeface="Times New Roman" pitchFamily="18" charset="0"/>
                <a:cs typeface="Times New Roman" pitchFamily="18" charset="0"/>
              </a:rPr>
              <a:t>impulsionnelle</a:t>
            </a:r>
            <a:r>
              <a:rPr lang="fr-CA" sz="2200" dirty="0" smtClean="0">
                <a:solidFill>
                  <a:srgbClr val="00B0F0"/>
                </a:solidFill>
                <a:latin typeface="Times New Roman" pitchFamily="18" charset="0"/>
                <a:cs typeface="Times New Roman" pitchFamily="18" charset="0"/>
              </a:rPr>
              <a:t> est finie, on parle alors de filtre numérique RIF (Réponse </a:t>
            </a:r>
            <a:r>
              <a:rPr lang="fr-CA" sz="2200" dirty="0" err="1" smtClean="0">
                <a:solidFill>
                  <a:srgbClr val="00B0F0"/>
                </a:solidFill>
                <a:latin typeface="Times New Roman" pitchFamily="18" charset="0"/>
                <a:cs typeface="Times New Roman" pitchFamily="18" charset="0"/>
              </a:rPr>
              <a:t>Impulsionnelle</a:t>
            </a:r>
            <a:r>
              <a:rPr lang="fr-CA" sz="2200" dirty="0" smtClean="0">
                <a:solidFill>
                  <a:srgbClr val="00B0F0"/>
                </a:solidFill>
                <a:latin typeface="Times New Roman" pitchFamily="18" charset="0"/>
                <a:cs typeface="Times New Roman" pitchFamily="18" charset="0"/>
              </a:rPr>
              <a:t> de durée finie), et on utilise la convolution discrète.</a:t>
            </a:r>
          </a:p>
          <a:p>
            <a:pPr algn="ctr">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ctr"/>
            <a:endParaRPr lang="fr-CA"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CA" sz="2200" b="1" u="sng" dirty="0" smtClean="0">
                <a:solidFill>
                  <a:srgbClr val="C00000"/>
                </a:solidFill>
                <a:latin typeface="Times New Roman" pitchFamily="18" charset="0"/>
                <a:cs typeface="Times New Roman" pitchFamily="18" charset="0"/>
              </a:rPr>
              <a:t> Filtres RII : </a:t>
            </a:r>
            <a:r>
              <a:rPr lang="fr-CA" sz="2200" dirty="0" smtClean="0">
                <a:solidFill>
                  <a:schemeClr val="accent4">
                    <a:lumMod val="95000"/>
                    <a:lumOff val="5000"/>
                  </a:schemeClr>
                </a:solidFill>
                <a:latin typeface="Times New Roman" pitchFamily="18" charset="0"/>
                <a:cs typeface="Times New Roman" pitchFamily="18" charset="0"/>
              </a:rPr>
              <a:t>si par contre la durée de cette réponse </a:t>
            </a:r>
            <a:r>
              <a:rPr lang="fr-CA" sz="2200" dirty="0" err="1" smtClean="0">
                <a:solidFill>
                  <a:schemeClr val="accent4">
                    <a:lumMod val="95000"/>
                    <a:lumOff val="5000"/>
                  </a:schemeClr>
                </a:solidFill>
                <a:latin typeface="Times New Roman" pitchFamily="18" charset="0"/>
                <a:cs typeface="Times New Roman" pitchFamily="18" charset="0"/>
              </a:rPr>
              <a:t>impulsionnelle</a:t>
            </a:r>
            <a:r>
              <a:rPr lang="fr-CA" sz="2200" dirty="0" smtClean="0">
                <a:solidFill>
                  <a:schemeClr val="accent4">
                    <a:lumMod val="95000"/>
                    <a:lumOff val="5000"/>
                  </a:schemeClr>
                </a:solidFill>
                <a:latin typeface="Times New Roman" pitchFamily="18" charset="0"/>
                <a:cs typeface="Times New Roman" pitchFamily="18" charset="0"/>
              </a:rPr>
              <a:t> est infinie (RII), il est impossible d’utiliser l’équation de convolution discrète (boucle infinie), ce qui nous pousse à utiliser un système d’équations aux différences finies</a:t>
            </a:r>
          </a:p>
          <a:p>
            <a:pPr algn="just"/>
            <a:endParaRPr lang="fr-CA" sz="2200" dirty="0" smtClean="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95590" name="Object 6"/>
          <p:cNvGraphicFramePr>
            <a:graphicFrameLocks noChangeAspect="1"/>
          </p:cNvGraphicFramePr>
          <p:nvPr/>
        </p:nvGraphicFramePr>
        <p:xfrm>
          <a:off x="2754238" y="2285992"/>
          <a:ext cx="4175216" cy="831852"/>
        </p:xfrm>
        <a:graphic>
          <a:graphicData uri="http://schemas.openxmlformats.org/presentationml/2006/ole">
            <p:oleObj spid="_x0000_s195590" name="Équation" r:id="rId3" imgW="2108160" imgH="431640" progId="Equation.3">
              <p:embed/>
            </p:oleObj>
          </a:graphicData>
        </a:graphic>
      </p:graphicFrame>
      <p:graphicFrame>
        <p:nvGraphicFramePr>
          <p:cNvPr id="14" name="Objet 13"/>
          <p:cNvGraphicFramePr>
            <a:graphicFrameLocks noChangeAspect="1"/>
          </p:cNvGraphicFramePr>
          <p:nvPr/>
        </p:nvGraphicFramePr>
        <p:xfrm>
          <a:off x="3227284" y="3000372"/>
          <a:ext cx="3059228" cy="500066"/>
        </p:xfrm>
        <a:graphic>
          <a:graphicData uri="http://schemas.openxmlformats.org/presentationml/2006/ole">
            <p:oleObj spid="_x0000_s195591" name="Équation" r:id="rId4" imgW="1320480" imgH="215640" progId="Equation.3">
              <p:embed/>
            </p:oleObj>
          </a:graphicData>
        </a:graphic>
      </p:graphicFrame>
      <p:graphicFrame>
        <p:nvGraphicFramePr>
          <p:cNvPr id="195592" name="Object 8"/>
          <p:cNvGraphicFramePr>
            <a:graphicFrameLocks noChangeAspect="1"/>
          </p:cNvGraphicFramePr>
          <p:nvPr/>
        </p:nvGraphicFramePr>
        <p:xfrm>
          <a:off x="2857488" y="4643446"/>
          <a:ext cx="4071937" cy="714375"/>
        </p:xfrm>
        <a:graphic>
          <a:graphicData uri="http://schemas.openxmlformats.org/presentationml/2006/ole">
            <p:oleObj spid="_x0000_s195592" name="Équation" r:id="rId5" imgW="1676160" imgH="431640" progId="Equation.3">
              <p:embed/>
            </p:oleObj>
          </a:graphicData>
        </a:graphic>
      </p:graphicFrame>
      <p:graphicFrame>
        <p:nvGraphicFramePr>
          <p:cNvPr id="16" name="Objet 15"/>
          <p:cNvGraphicFramePr>
            <a:graphicFrameLocks noChangeAspect="1"/>
          </p:cNvGraphicFramePr>
          <p:nvPr/>
        </p:nvGraphicFramePr>
        <p:xfrm>
          <a:off x="642910" y="5429264"/>
          <a:ext cx="8096307" cy="428628"/>
        </p:xfrm>
        <a:graphic>
          <a:graphicData uri="http://schemas.openxmlformats.org/presentationml/2006/ole">
            <p:oleObj spid="_x0000_s195593" name="Équation" r:id="rId6" imgW="4317840" imgH="228600" progId="Equation.3">
              <p:embed/>
            </p:oleObj>
          </a:graphicData>
        </a:graphic>
      </p:graphicFrame>
      <p:graphicFrame>
        <p:nvGraphicFramePr>
          <p:cNvPr id="195594" name="Object 10"/>
          <p:cNvGraphicFramePr>
            <a:graphicFrameLocks noChangeAspect="1"/>
          </p:cNvGraphicFramePr>
          <p:nvPr/>
        </p:nvGraphicFramePr>
        <p:xfrm>
          <a:off x="214282" y="5857892"/>
          <a:ext cx="8453437" cy="809625"/>
        </p:xfrm>
        <a:graphic>
          <a:graphicData uri="http://schemas.openxmlformats.org/presentationml/2006/ole">
            <p:oleObj spid="_x0000_s195594" name="Équation" r:id="rId7" imgW="4508280" imgH="431640" progId="Equation.3">
              <p:embed/>
            </p:oleObj>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DEFINITION  DES FILTRES NUMERIQUES</a:t>
            </a:r>
            <a:endParaRPr lang="fr-FR" sz="3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5592"/>
                                        </p:tgtEl>
                                        <p:attrNameLst>
                                          <p:attrName>style.visibility</p:attrName>
                                        </p:attrNameLst>
                                      </p:cBhvr>
                                      <p:to>
                                        <p:strVal val="visible"/>
                                      </p:to>
                                    </p:set>
                                    <p:anim calcmode="lin" valueType="num">
                                      <p:cBhvr additive="base">
                                        <p:cTn id="7" dur="500" fill="hold"/>
                                        <p:tgtEl>
                                          <p:spTgt spid="195592"/>
                                        </p:tgtEl>
                                        <p:attrNameLst>
                                          <p:attrName>ppt_x</p:attrName>
                                        </p:attrNameLst>
                                      </p:cBhvr>
                                      <p:tavLst>
                                        <p:tav tm="0">
                                          <p:val>
                                            <p:strVal val="0-#ppt_w/2"/>
                                          </p:val>
                                        </p:tav>
                                        <p:tav tm="100000">
                                          <p:val>
                                            <p:strVal val="#ppt_x"/>
                                          </p:val>
                                        </p:tav>
                                      </p:tavLst>
                                    </p:anim>
                                    <p:anim calcmode="lin" valueType="num">
                                      <p:cBhvr additive="base">
                                        <p:cTn id="8" dur="500" fill="hold"/>
                                        <p:tgtEl>
                                          <p:spTgt spid="1955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6</a:t>
            </a:fld>
            <a:endParaRPr lang="fr-CA"/>
          </a:p>
        </p:txBody>
      </p:sp>
      <p:sp>
        <p:nvSpPr>
          <p:cNvPr id="44035" name="Text Box 3"/>
          <p:cNvSpPr txBox="1">
            <a:spLocks noChangeArrowheads="1"/>
          </p:cNvSpPr>
          <p:nvPr/>
        </p:nvSpPr>
        <p:spPr bwMode="auto">
          <a:xfrm>
            <a:off x="0" y="642918"/>
            <a:ext cx="9144000" cy="2800767"/>
          </a:xfrm>
          <a:prstGeom prst="rect">
            <a:avLst/>
          </a:prstGeom>
          <a:noFill/>
          <a:ln w="9525">
            <a:noFill/>
            <a:miter lim="800000"/>
            <a:headEnd/>
            <a:tailEnd/>
          </a:ln>
          <a:effectLst/>
        </p:spPr>
        <p:txBody>
          <a:bodyPr wrap="square">
            <a:spAutoFit/>
          </a:bodyPr>
          <a:lstStyle/>
          <a:p>
            <a:pPr algn="just"/>
            <a:r>
              <a:rPr lang="fr-CA" sz="2200" b="1" u="sng" dirty="0" smtClean="0">
                <a:solidFill>
                  <a:srgbClr val="C00000"/>
                </a:solidFill>
                <a:latin typeface="Times New Roman" pitchFamily="18" charset="0"/>
                <a:cs typeface="Times New Roman" pitchFamily="18" charset="0"/>
              </a:rPr>
              <a:t>Implémentation des filtres RIF : </a:t>
            </a:r>
          </a:p>
          <a:p>
            <a:pPr algn="just"/>
            <a:r>
              <a:rPr lang="fr-CA" sz="2200" dirty="0" smtClean="0">
                <a:solidFill>
                  <a:srgbClr val="002060"/>
                </a:solidFill>
                <a:latin typeface="Times New Roman" pitchFamily="18" charset="0"/>
                <a:cs typeface="Times New Roman" pitchFamily="18" charset="0"/>
              </a:rPr>
              <a:t>Pour représenter et implémenter un filtre numérique RIF il suffit d’utiliser l’équation de convolution discrète</a:t>
            </a:r>
          </a:p>
          <a:p>
            <a:pPr algn="ctr">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just">
              <a:buFont typeface="Wingdings" pitchFamily="2" charset="2"/>
              <a:buChar char="q"/>
            </a:pPr>
            <a:endParaRPr lang="fr-CA" sz="2200" dirty="0" smtClean="0">
              <a:solidFill>
                <a:srgbClr val="002060"/>
              </a:solidFill>
              <a:latin typeface="Times New Roman" pitchFamily="18" charset="0"/>
              <a:cs typeface="Times New Roman" pitchFamily="18" charset="0"/>
            </a:endParaRPr>
          </a:p>
          <a:p>
            <a:pPr algn="ctr"/>
            <a:endParaRPr lang="fr-CA" sz="2200" dirty="0" smtClean="0">
              <a:solidFill>
                <a:srgbClr val="002060"/>
              </a:solidFill>
              <a:latin typeface="Times New Roman" pitchFamily="18" charset="0"/>
              <a:cs typeface="Times New Roman" pitchFamily="18" charset="0"/>
            </a:endParaRPr>
          </a:p>
          <a:p>
            <a:pPr algn="just"/>
            <a:endParaRPr lang="fr-CA" sz="2200" dirty="0" smtClean="0">
              <a:solidFill>
                <a:srgbClr val="002060"/>
              </a:solidFill>
              <a:latin typeface="Times New Roman" pitchFamily="18" charset="0"/>
              <a:cs typeface="Times New Roman" pitchFamily="18" charset="0"/>
            </a:endParaRPr>
          </a:p>
          <a:p>
            <a:pPr algn="just"/>
            <a:endParaRPr lang="fr-CA" sz="2200" dirty="0">
              <a:solidFill>
                <a:srgbClr val="7030A0"/>
              </a:solidFill>
              <a:latin typeface="Times New Roman" pitchFamily="18" charset="0"/>
              <a:cs typeface="Times New Roman" pitchFamily="18" charset="0"/>
            </a:endParaRPr>
          </a:p>
        </p:txBody>
      </p:sp>
      <p:graphicFrame>
        <p:nvGraphicFramePr>
          <p:cNvPr id="195590" name="Object 6"/>
          <p:cNvGraphicFramePr>
            <a:graphicFrameLocks noChangeAspect="1"/>
          </p:cNvGraphicFramePr>
          <p:nvPr/>
        </p:nvGraphicFramePr>
        <p:xfrm>
          <a:off x="2714612" y="1500174"/>
          <a:ext cx="4175216" cy="831852"/>
        </p:xfrm>
        <a:graphic>
          <a:graphicData uri="http://schemas.openxmlformats.org/presentationml/2006/ole">
            <p:oleObj spid="_x0000_s210946" name="Équation" r:id="rId3" imgW="2108160" imgH="431640" progId="Equation.3">
              <p:embed/>
            </p:oleObj>
          </a:graphicData>
        </a:graphic>
      </p:graphicFrame>
      <p:graphicFrame>
        <p:nvGraphicFramePr>
          <p:cNvPr id="14" name="Objet 13"/>
          <p:cNvGraphicFramePr>
            <a:graphicFrameLocks noChangeAspect="1"/>
          </p:cNvGraphicFramePr>
          <p:nvPr/>
        </p:nvGraphicFramePr>
        <p:xfrm>
          <a:off x="3357554" y="2214554"/>
          <a:ext cx="3059228" cy="500066"/>
        </p:xfrm>
        <a:graphic>
          <a:graphicData uri="http://schemas.openxmlformats.org/presentationml/2006/ole">
            <p:oleObj spid="_x0000_s210947" name="Équation" r:id="rId4" imgW="1320480" imgH="215640" progId="Equation.3">
              <p:embed/>
            </p:oleObj>
          </a:graphicData>
        </a:graphic>
      </p:graphicFrame>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graphicFrame>
        <p:nvGraphicFramePr>
          <p:cNvPr id="12" name="Objet 11"/>
          <p:cNvGraphicFramePr>
            <a:graphicFrameLocks noChangeAspect="1"/>
          </p:cNvGraphicFramePr>
          <p:nvPr/>
        </p:nvGraphicFramePr>
        <p:xfrm>
          <a:off x="1036064" y="2714620"/>
          <a:ext cx="7465026" cy="393702"/>
        </p:xfrm>
        <a:graphic>
          <a:graphicData uri="http://schemas.openxmlformats.org/presentationml/2006/ole">
            <p:oleObj spid="_x0000_s210951" name="Équation" r:id="rId5" imgW="3365280" imgH="215640" progId="Equation.3">
              <p:embed/>
            </p:oleObj>
          </a:graphicData>
        </a:graphic>
      </p:graphicFrame>
      <p:sp>
        <p:nvSpPr>
          <p:cNvPr id="13" name="ZoneTexte 12"/>
          <p:cNvSpPr txBox="1"/>
          <p:nvPr/>
        </p:nvSpPr>
        <p:spPr>
          <a:xfrm>
            <a:off x="1285852" y="3143248"/>
            <a:ext cx="7358114" cy="430887"/>
          </a:xfrm>
          <a:prstGeom prst="rect">
            <a:avLst/>
          </a:prstGeom>
          <a:noFill/>
        </p:spPr>
        <p:txBody>
          <a:bodyPr wrap="square" rtlCol="0">
            <a:spAutoFit/>
          </a:bodyPr>
          <a:lstStyle/>
          <a:p>
            <a:r>
              <a:rPr lang="fr-FR" sz="2200" dirty="0" smtClean="0">
                <a:solidFill>
                  <a:srgbClr val="0070C0"/>
                </a:solidFill>
                <a:latin typeface="Times New Roman" pitchFamily="18" charset="0"/>
                <a:cs typeface="Times New Roman" pitchFamily="18" charset="0"/>
              </a:rPr>
              <a:t>Où N est le nombre d’échantillons ou encore la durée de h(n)</a:t>
            </a:r>
            <a:endParaRPr lang="fr-FR" sz="2200" dirty="0">
              <a:solidFill>
                <a:srgbClr val="0070C0"/>
              </a:solidFill>
              <a:latin typeface="Times New Roman" pitchFamily="18" charset="0"/>
              <a:cs typeface="Times New Roman" pitchFamily="18" charset="0"/>
            </a:endParaRPr>
          </a:p>
        </p:txBody>
      </p:sp>
      <p:sp>
        <p:nvSpPr>
          <p:cNvPr id="15" name="ZoneTexte 14"/>
          <p:cNvSpPr txBox="1"/>
          <p:nvPr/>
        </p:nvSpPr>
        <p:spPr>
          <a:xfrm>
            <a:off x="0" y="3714752"/>
            <a:ext cx="9144000" cy="3077766"/>
          </a:xfrm>
          <a:prstGeom prst="rect">
            <a:avLst/>
          </a:prstGeom>
          <a:noFill/>
        </p:spPr>
        <p:txBody>
          <a:bodyPr wrap="square" rtlCol="0">
            <a:spAutoFit/>
          </a:bodyPr>
          <a:lstStyle/>
          <a:p>
            <a:pPr>
              <a:buFont typeface="Wingdings" pitchFamily="2" charset="2"/>
              <a:buChar char="q"/>
            </a:pPr>
            <a:r>
              <a:rPr lang="fr-FR" sz="2200" dirty="0" smtClean="0"/>
              <a:t> </a:t>
            </a:r>
            <a:r>
              <a:rPr lang="fr-FR" sz="2200" dirty="0" smtClean="0">
                <a:solidFill>
                  <a:srgbClr val="00B050"/>
                </a:solidFill>
              </a:rPr>
              <a:t>La structure d’un RIF a besoin donc de trois opérations élémentaires à savoir:</a:t>
            </a:r>
          </a:p>
          <a:p>
            <a:pPr lvl="1">
              <a:buFont typeface="Wingdings" pitchFamily="2" charset="2"/>
              <a:buChar char="ü"/>
            </a:pPr>
            <a:r>
              <a:rPr lang="fr-FR" sz="2200" dirty="0" smtClean="0">
                <a:solidFill>
                  <a:srgbClr val="00B050"/>
                </a:solidFill>
              </a:rPr>
              <a:t> la multiplication</a:t>
            </a:r>
          </a:p>
          <a:p>
            <a:pPr lvl="1">
              <a:buFont typeface="Wingdings" pitchFamily="2" charset="2"/>
              <a:buChar char="ü"/>
            </a:pPr>
            <a:r>
              <a:rPr lang="fr-FR" sz="2200" dirty="0" smtClean="0">
                <a:solidFill>
                  <a:srgbClr val="00B050"/>
                </a:solidFill>
              </a:rPr>
              <a:t> l’addition</a:t>
            </a:r>
          </a:p>
          <a:p>
            <a:pPr lvl="1">
              <a:buFont typeface="Wingdings" pitchFamily="2" charset="2"/>
              <a:buChar char="ü"/>
            </a:pPr>
            <a:r>
              <a:rPr lang="fr-FR" sz="2200" dirty="0" smtClean="0">
                <a:solidFill>
                  <a:srgbClr val="00B050"/>
                </a:solidFill>
              </a:rPr>
              <a:t> le retard unitaire</a:t>
            </a:r>
          </a:p>
          <a:p>
            <a:pPr lvl="1">
              <a:buFont typeface="Wingdings" pitchFamily="2" charset="2"/>
              <a:buChar char="ü"/>
            </a:pPr>
            <a:endParaRPr lang="fr-FR" dirty="0" smtClean="0"/>
          </a:p>
          <a:p>
            <a:pPr marL="0" lvl="1" algn="just">
              <a:buFont typeface="Wingdings" pitchFamily="2" charset="2"/>
              <a:buChar char="q"/>
            </a:pPr>
            <a:r>
              <a:rPr lang="fr-FR" dirty="0" smtClean="0"/>
              <a:t> </a:t>
            </a:r>
            <a:r>
              <a:rPr lang="fr-FR" sz="2200" dirty="0" smtClean="0">
                <a:solidFill>
                  <a:srgbClr val="7030A0"/>
                </a:solidFill>
                <a:latin typeface="Times New Roman" pitchFamily="18" charset="0"/>
                <a:cs typeface="Times New Roman" pitchFamily="18" charset="0"/>
              </a:rPr>
              <a:t>L’échantillon de sortie y(n) à l’instant présent n, dépend de l’échantillon d’entrée présent à l’instant n et de quelques autres échantillons d’entrée aux instants passés {n-1, n-2, …., n-(N-1)]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7</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430887"/>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Structure d’un filtre RIF</a:t>
            </a:r>
            <a:endParaRPr lang="fr-FR" sz="2200" b="1" u="sng" dirty="0">
              <a:solidFill>
                <a:srgbClr val="FF0000"/>
              </a:solidFill>
              <a:latin typeface="Times New Roman" pitchFamily="18" charset="0"/>
              <a:cs typeface="Times New Roman" pitchFamily="18" charset="0"/>
            </a:endParaRPr>
          </a:p>
        </p:txBody>
      </p:sp>
      <p:sp>
        <p:nvSpPr>
          <p:cNvPr id="17" name="Rectangle 16"/>
          <p:cNvSpPr/>
          <p:nvPr/>
        </p:nvSpPr>
        <p:spPr>
          <a:xfrm>
            <a:off x="1928794"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500430"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6429388" y="1643050"/>
            <a:ext cx="1143008" cy="64294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1071538"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p:cNvSpPr/>
          <p:nvPr/>
        </p:nvSpPr>
        <p:spPr>
          <a:xfrm>
            <a:off x="3000364"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p:cNvSpPr/>
          <p:nvPr/>
        </p:nvSpPr>
        <p:spPr>
          <a:xfrm>
            <a:off x="4643438"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7643834" y="3000372"/>
            <a:ext cx="714380" cy="857256"/>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785786" y="4572008"/>
            <a:ext cx="8072494" cy="1000132"/>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p:cNvCxnSpPr/>
          <p:nvPr/>
        </p:nvCxnSpPr>
        <p:spPr>
          <a:xfrm>
            <a:off x="214282" y="1998652"/>
            <a:ext cx="1714512"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3062278" y="1998652"/>
            <a:ext cx="50959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4714876" y="2000240"/>
            <a:ext cx="1714512" cy="1588"/>
          </a:xfrm>
          <a:prstGeom prst="straightConnector1">
            <a:avLst/>
          </a:prstGeom>
          <a:ln w="38100">
            <a:solidFill>
              <a:srgbClr val="C0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a:endCxn id="20" idx="0"/>
          </p:cNvCxnSpPr>
          <p:nvPr/>
        </p:nvCxnSpPr>
        <p:spPr>
          <a:xfrm rot="5400000">
            <a:off x="929059" y="2500703"/>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5400000">
            <a:off x="2843023"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rot="5400000">
            <a:off x="4500165"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a:off x="7572396" y="2000240"/>
            <a:ext cx="500066"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a:off x="7500561" y="2499115"/>
            <a:ext cx="999338"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5400000">
            <a:off x="1072332"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rot="5400000">
            <a:off x="2999570"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rot="5400000">
            <a:off x="4642644"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rot="5400000">
            <a:off x="7643039" y="4214024"/>
            <a:ext cx="71438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rot="5400000">
            <a:off x="4644232" y="5928536"/>
            <a:ext cx="714380" cy="1588"/>
          </a:xfrm>
          <a:prstGeom prst="straightConnector1">
            <a:avLst/>
          </a:prstGeom>
          <a:ln w="38100">
            <a:solidFill>
              <a:schemeClr val="tx2">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0" name="ZoneTexte 59"/>
          <p:cNvSpPr txBox="1"/>
          <p:nvPr/>
        </p:nvSpPr>
        <p:spPr>
          <a:xfrm>
            <a:off x="214282" y="1571612"/>
            <a:ext cx="714380" cy="461665"/>
          </a:xfrm>
          <a:prstGeom prst="rect">
            <a:avLst/>
          </a:prstGeom>
          <a:noFill/>
        </p:spPr>
        <p:txBody>
          <a:bodyPr wrap="square" rtlCol="0">
            <a:spAutoFit/>
          </a:bodyPr>
          <a:lstStyle/>
          <a:p>
            <a:r>
              <a:rPr lang="fr-FR" sz="2400" dirty="0" smtClean="0">
                <a:solidFill>
                  <a:srgbClr val="00B0F0"/>
                </a:solidFill>
              </a:rPr>
              <a:t>x(n)</a:t>
            </a:r>
            <a:endParaRPr lang="fr-FR" sz="2400" dirty="0">
              <a:solidFill>
                <a:srgbClr val="00B0F0"/>
              </a:solidFill>
            </a:endParaRPr>
          </a:p>
        </p:txBody>
      </p:sp>
      <p:sp>
        <p:nvSpPr>
          <p:cNvPr id="61" name="ZoneTexte 60"/>
          <p:cNvSpPr txBox="1"/>
          <p:nvPr/>
        </p:nvSpPr>
        <p:spPr>
          <a:xfrm>
            <a:off x="2786050" y="1142984"/>
            <a:ext cx="1000132" cy="461665"/>
          </a:xfrm>
          <a:prstGeom prst="rect">
            <a:avLst/>
          </a:prstGeom>
          <a:noFill/>
        </p:spPr>
        <p:txBody>
          <a:bodyPr wrap="square" rtlCol="0">
            <a:spAutoFit/>
          </a:bodyPr>
          <a:lstStyle/>
          <a:p>
            <a:r>
              <a:rPr lang="fr-FR" sz="2400" dirty="0" smtClean="0">
                <a:solidFill>
                  <a:srgbClr val="00B0F0"/>
                </a:solidFill>
              </a:rPr>
              <a:t>x(n-1)</a:t>
            </a:r>
            <a:endParaRPr lang="fr-FR" sz="2400" dirty="0">
              <a:solidFill>
                <a:srgbClr val="00B0F0"/>
              </a:solidFill>
            </a:endParaRPr>
          </a:p>
        </p:txBody>
      </p:sp>
      <p:sp>
        <p:nvSpPr>
          <p:cNvPr id="62" name="ZoneTexte 61"/>
          <p:cNvSpPr txBox="1"/>
          <p:nvPr/>
        </p:nvSpPr>
        <p:spPr>
          <a:xfrm>
            <a:off x="4643438" y="1538575"/>
            <a:ext cx="1000132" cy="461665"/>
          </a:xfrm>
          <a:prstGeom prst="rect">
            <a:avLst/>
          </a:prstGeom>
          <a:noFill/>
        </p:spPr>
        <p:txBody>
          <a:bodyPr wrap="square" rtlCol="0">
            <a:spAutoFit/>
          </a:bodyPr>
          <a:lstStyle/>
          <a:p>
            <a:r>
              <a:rPr lang="fr-FR" sz="2400" dirty="0" smtClean="0">
                <a:solidFill>
                  <a:srgbClr val="00B0F0"/>
                </a:solidFill>
              </a:rPr>
              <a:t>x(n-2)</a:t>
            </a:r>
            <a:endParaRPr lang="fr-FR" sz="2400" dirty="0">
              <a:solidFill>
                <a:srgbClr val="00B0F0"/>
              </a:solidFill>
            </a:endParaRPr>
          </a:p>
        </p:txBody>
      </p:sp>
      <p:sp>
        <p:nvSpPr>
          <p:cNvPr id="63" name="ZoneTexte 62"/>
          <p:cNvSpPr txBox="1"/>
          <p:nvPr/>
        </p:nvSpPr>
        <p:spPr>
          <a:xfrm>
            <a:off x="7572396" y="1467137"/>
            <a:ext cx="1571604" cy="461665"/>
          </a:xfrm>
          <a:prstGeom prst="rect">
            <a:avLst/>
          </a:prstGeom>
          <a:noFill/>
        </p:spPr>
        <p:txBody>
          <a:bodyPr wrap="square" rtlCol="0">
            <a:spAutoFit/>
          </a:bodyPr>
          <a:lstStyle/>
          <a:p>
            <a:r>
              <a:rPr lang="fr-FR" sz="2400" dirty="0" smtClean="0">
                <a:solidFill>
                  <a:srgbClr val="00B0F0"/>
                </a:solidFill>
              </a:rPr>
              <a:t>x(n-(N-1))</a:t>
            </a:r>
            <a:endParaRPr lang="fr-FR" sz="2400" dirty="0">
              <a:solidFill>
                <a:srgbClr val="00B0F0"/>
              </a:solidFill>
            </a:endParaRPr>
          </a:p>
        </p:txBody>
      </p:sp>
      <p:sp>
        <p:nvSpPr>
          <p:cNvPr id="64" name="ZoneTexte 63"/>
          <p:cNvSpPr txBox="1"/>
          <p:nvPr/>
        </p:nvSpPr>
        <p:spPr>
          <a:xfrm>
            <a:off x="1928794" y="1769599"/>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65" name="ZoneTexte 64"/>
          <p:cNvSpPr txBox="1"/>
          <p:nvPr/>
        </p:nvSpPr>
        <p:spPr>
          <a:xfrm>
            <a:off x="3500430" y="1783667"/>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66" name="ZoneTexte 65"/>
          <p:cNvSpPr txBox="1"/>
          <p:nvPr/>
        </p:nvSpPr>
        <p:spPr>
          <a:xfrm>
            <a:off x="6429388" y="1785926"/>
            <a:ext cx="1143008" cy="430887"/>
          </a:xfrm>
          <a:prstGeom prst="rect">
            <a:avLst/>
          </a:prstGeom>
          <a:noFill/>
        </p:spPr>
        <p:txBody>
          <a:bodyPr wrap="square" rtlCol="0">
            <a:spAutoFit/>
          </a:bodyPr>
          <a:lstStyle/>
          <a:p>
            <a:pPr algn="ctr"/>
            <a:r>
              <a:rPr lang="fr-FR" sz="2200" b="1" dirty="0" smtClean="0">
                <a:solidFill>
                  <a:schemeClr val="accent6">
                    <a:lumMod val="75000"/>
                  </a:schemeClr>
                </a:solidFill>
              </a:rPr>
              <a:t>Z</a:t>
            </a:r>
            <a:r>
              <a:rPr lang="fr-FR" sz="2200" b="1" baseline="30000" dirty="0" smtClean="0">
                <a:solidFill>
                  <a:schemeClr val="accent6">
                    <a:lumMod val="75000"/>
                  </a:schemeClr>
                </a:solidFill>
              </a:rPr>
              <a:t>-1</a:t>
            </a:r>
            <a:endParaRPr lang="fr-FR" sz="2200" b="1" dirty="0">
              <a:solidFill>
                <a:schemeClr val="accent6">
                  <a:lumMod val="75000"/>
                </a:schemeClr>
              </a:solidFill>
            </a:endParaRPr>
          </a:p>
        </p:txBody>
      </p:sp>
      <p:sp>
        <p:nvSpPr>
          <p:cNvPr id="67" name="ZoneTexte 66"/>
          <p:cNvSpPr txBox="1"/>
          <p:nvPr/>
        </p:nvSpPr>
        <p:spPr>
          <a:xfrm>
            <a:off x="1142976" y="3143248"/>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sp>
        <p:nvSpPr>
          <p:cNvPr id="68" name="ZoneTexte 67"/>
          <p:cNvSpPr txBox="1"/>
          <p:nvPr/>
        </p:nvSpPr>
        <p:spPr>
          <a:xfrm>
            <a:off x="3071802" y="3160754"/>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sp>
        <p:nvSpPr>
          <p:cNvPr id="69" name="ZoneTexte 68"/>
          <p:cNvSpPr txBox="1"/>
          <p:nvPr/>
        </p:nvSpPr>
        <p:spPr>
          <a:xfrm>
            <a:off x="4714876" y="3160754"/>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sp>
        <p:nvSpPr>
          <p:cNvPr id="70" name="ZoneTexte 69"/>
          <p:cNvSpPr txBox="1"/>
          <p:nvPr/>
        </p:nvSpPr>
        <p:spPr>
          <a:xfrm>
            <a:off x="7715272" y="3143248"/>
            <a:ext cx="571504" cy="553998"/>
          </a:xfrm>
          <a:prstGeom prst="rect">
            <a:avLst/>
          </a:prstGeom>
          <a:noFill/>
        </p:spPr>
        <p:txBody>
          <a:bodyPr wrap="square" rtlCol="0">
            <a:spAutoFit/>
          </a:bodyPr>
          <a:lstStyle/>
          <a:p>
            <a:pPr algn="ctr"/>
            <a:r>
              <a:rPr lang="fr-FR" sz="3000" b="1" dirty="0" smtClean="0">
                <a:solidFill>
                  <a:schemeClr val="accent6">
                    <a:lumMod val="75000"/>
                  </a:schemeClr>
                </a:solidFill>
              </a:rPr>
              <a:t>×</a:t>
            </a:r>
            <a:endParaRPr lang="fr-FR" sz="3000" b="1" dirty="0">
              <a:solidFill>
                <a:schemeClr val="accent6">
                  <a:lumMod val="75000"/>
                </a:schemeClr>
              </a:solidFill>
            </a:endParaRPr>
          </a:p>
        </p:txBody>
      </p:sp>
      <p:sp>
        <p:nvSpPr>
          <p:cNvPr id="71" name="ZoneTexte 70"/>
          <p:cNvSpPr txBox="1"/>
          <p:nvPr/>
        </p:nvSpPr>
        <p:spPr>
          <a:xfrm>
            <a:off x="4214810" y="4714884"/>
            <a:ext cx="1643074" cy="707886"/>
          </a:xfrm>
          <a:prstGeom prst="rect">
            <a:avLst/>
          </a:prstGeom>
          <a:noFill/>
        </p:spPr>
        <p:txBody>
          <a:bodyPr wrap="square" rtlCol="0">
            <a:spAutoFit/>
          </a:bodyPr>
          <a:lstStyle/>
          <a:p>
            <a:pPr algn="ctr"/>
            <a:r>
              <a:rPr lang="fr-FR" sz="4000" dirty="0" smtClean="0">
                <a:solidFill>
                  <a:srgbClr val="C00000"/>
                </a:solidFill>
              </a:rPr>
              <a:t>+</a:t>
            </a:r>
            <a:endParaRPr lang="fr-FR" sz="4000" dirty="0">
              <a:solidFill>
                <a:srgbClr val="C00000"/>
              </a:solidFill>
            </a:endParaRPr>
          </a:p>
        </p:txBody>
      </p:sp>
      <p:sp>
        <p:nvSpPr>
          <p:cNvPr id="72" name="ZoneTexte 71"/>
          <p:cNvSpPr txBox="1"/>
          <p:nvPr/>
        </p:nvSpPr>
        <p:spPr>
          <a:xfrm>
            <a:off x="5143504" y="5857892"/>
            <a:ext cx="857256" cy="461665"/>
          </a:xfrm>
          <a:prstGeom prst="rect">
            <a:avLst/>
          </a:prstGeom>
          <a:noFill/>
        </p:spPr>
        <p:txBody>
          <a:bodyPr wrap="square" rtlCol="0">
            <a:spAutoFit/>
          </a:bodyPr>
          <a:lstStyle/>
          <a:p>
            <a:r>
              <a:rPr lang="fr-FR" sz="2400" b="1" dirty="0" smtClean="0">
                <a:solidFill>
                  <a:srgbClr val="C00000"/>
                </a:solidFill>
              </a:rPr>
              <a:t>y(n)</a:t>
            </a:r>
            <a:endParaRPr lang="fr-FR" sz="2400" b="1"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8</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4832092"/>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Complexité calculatoire d’un filtre RIF:</a:t>
            </a:r>
          </a:p>
          <a:p>
            <a:endParaRPr lang="fr-FR" sz="2200" b="1" u="sng" dirty="0" smtClean="0">
              <a:solidFill>
                <a:srgbClr val="FF0000"/>
              </a:solidFill>
              <a:latin typeface="Times New Roman" pitchFamily="18" charset="0"/>
              <a:cs typeface="Times New Roman" pitchFamily="18" charset="0"/>
            </a:endParaRPr>
          </a:p>
          <a:p>
            <a:r>
              <a:rPr lang="fr-FR" sz="2200" dirty="0" smtClean="0">
                <a:solidFill>
                  <a:srgbClr val="002060"/>
                </a:solidFill>
                <a:latin typeface="Times New Roman" pitchFamily="18" charset="0"/>
                <a:cs typeface="Times New Roman" pitchFamily="18" charset="0"/>
              </a:rPr>
              <a:t>D’une manière générale, l’implémentation d’un filtre RIF exige:</a:t>
            </a:r>
          </a:p>
          <a:p>
            <a:endParaRPr lang="fr-FR" sz="2200" dirty="0" smtClean="0">
              <a:solidFill>
                <a:srgbClr val="FF0000"/>
              </a:solidFill>
              <a:latin typeface="Times New Roman" pitchFamily="18" charset="0"/>
              <a:cs typeface="Times New Roman" pitchFamily="18" charset="0"/>
            </a:endParaRPr>
          </a:p>
          <a:p>
            <a:pPr>
              <a:buFont typeface="Wingdings" pitchFamily="2" charset="2"/>
              <a:buChar char="q"/>
            </a:pPr>
            <a:r>
              <a:rPr lang="fr-FR" sz="2200" dirty="0" smtClean="0">
                <a:solidFill>
                  <a:srgbClr val="FF000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N opérations de multiplications</a:t>
            </a:r>
          </a:p>
          <a:p>
            <a:pPr>
              <a:buFont typeface="Wingdings" pitchFamily="2" charset="2"/>
              <a:buChar char="q"/>
            </a:pPr>
            <a:endParaRPr lang="fr-FR" sz="2200" dirty="0" smtClean="0">
              <a:solidFill>
                <a:srgbClr val="00B0F0"/>
              </a:solidFill>
              <a:latin typeface="Times New Roman" pitchFamily="18" charset="0"/>
              <a:cs typeface="Times New Roman" pitchFamily="18" charset="0"/>
            </a:endParaRPr>
          </a:p>
          <a:p>
            <a:pPr>
              <a:buFont typeface="Wingdings" pitchFamily="2" charset="2"/>
              <a:buChar char="q"/>
            </a:pPr>
            <a:r>
              <a:rPr lang="fr-FR" sz="2200" dirty="0" smtClean="0">
                <a:solidFill>
                  <a:srgbClr val="00B0F0"/>
                </a:solidFill>
                <a:latin typeface="Times New Roman" pitchFamily="18" charset="0"/>
                <a:cs typeface="Times New Roman" pitchFamily="18" charset="0"/>
              </a:rPr>
              <a:t>  N-1 retards unitaires</a:t>
            </a:r>
          </a:p>
          <a:p>
            <a:pPr>
              <a:buFont typeface="Wingdings" pitchFamily="2" charset="2"/>
              <a:buChar char="q"/>
            </a:pPr>
            <a:endParaRPr lang="fr-FR" sz="2200" dirty="0" smtClean="0">
              <a:solidFill>
                <a:srgbClr val="002060"/>
              </a:solidFill>
              <a:latin typeface="Times New Roman" pitchFamily="18" charset="0"/>
              <a:cs typeface="Times New Roman" pitchFamily="18" charset="0"/>
            </a:endParaRPr>
          </a:p>
          <a:p>
            <a:pPr>
              <a:buFont typeface="Wingdings" pitchFamily="2" charset="2"/>
              <a:buChar char="q"/>
            </a:pPr>
            <a:r>
              <a:rPr lang="fr-FR" sz="2200" dirty="0" smtClean="0">
                <a:solidFill>
                  <a:srgbClr val="002060"/>
                </a:solidFill>
                <a:latin typeface="Times New Roman" pitchFamily="18" charset="0"/>
                <a:cs typeface="Times New Roman" pitchFamily="18" charset="0"/>
              </a:rPr>
              <a:t>  N opérations d’additions</a:t>
            </a:r>
          </a:p>
          <a:p>
            <a:endParaRPr lang="fr-FR" sz="2200" dirty="0" smtClean="0">
              <a:solidFill>
                <a:srgbClr val="FF0000"/>
              </a:solidFill>
              <a:latin typeface="Times New Roman" pitchFamily="18" charset="0"/>
              <a:cs typeface="Times New Roman" pitchFamily="18" charset="0"/>
            </a:endParaRPr>
          </a:p>
          <a:p>
            <a:pPr>
              <a:buFont typeface="Wingdings" pitchFamily="2" charset="2"/>
              <a:buChar char="q"/>
            </a:pPr>
            <a:endParaRPr lang="fr-FR" sz="2200" dirty="0" smtClean="0">
              <a:solidFill>
                <a:srgbClr val="FF0000"/>
              </a:solidFill>
              <a:latin typeface="Times New Roman" pitchFamily="18" charset="0"/>
              <a:cs typeface="Times New Roman" pitchFamily="18" charset="0"/>
            </a:endParaRPr>
          </a:p>
          <a:p>
            <a:pPr>
              <a:buFont typeface="Wingdings" pitchFamily="2" charset="2"/>
              <a:buChar char="q"/>
            </a:pPr>
            <a:endParaRPr lang="fr-FR" sz="2200" dirty="0" smtClean="0">
              <a:solidFill>
                <a:srgbClr val="FF0000"/>
              </a:solidFill>
              <a:latin typeface="Times New Roman" pitchFamily="18" charset="0"/>
              <a:cs typeface="Times New Roman" pitchFamily="18" charset="0"/>
            </a:endParaRPr>
          </a:p>
          <a:p>
            <a:r>
              <a:rPr lang="fr-FR" sz="2200" dirty="0" smtClean="0">
                <a:solidFill>
                  <a:srgbClr val="00B050"/>
                </a:solidFill>
                <a:latin typeface="Times New Roman" pitchFamily="18" charset="0"/>
                <a:cs typeface="Times New Roman" pitchFamily="18" charset="0"/>
              </a:rPr>
              <a:t>Ce qui nous permet de conclure que le temps d’exécution d’un RIF dépend du nombre d’échantillons N de sa réponse </a:t>
            </a:r>
            <a:r>
              <a:rPr lang="fr-FR" sz="2200" dirty="0" err="1" smtClean="0">
                <a:solidFill>
                  <a:srgbClr val="00B050"/>
                </a:solidFill>
                <a:latin typeface="Times New Roman" pitchFamily="18" charset="0"/>
                <a:cs typeface="Times New Roman" pitchFamily="18" charset="0"/>
              </a:rPr>
              <a:t>impulsionnelle</a:t>
            </a:r>
            <a:r>
              <a:rPr lang="fr-FR" sz="2200" dirty="0" smtClean="0">
                <a:solidFill>
                  <a:srgbClr val="00B050"/>
                </a:solidFill>
                <a:latin typeface="Times New Roman" pitchFamily="18" charset="0"/>
                <a:cs typeface="Times New Roman" pitchFamily="18" charset="0"/>
              </a:rPr>
              <a:t> h(n)</a:t>
            </a:r>
            <a:endParaRPr lang="fr-FR" sz="22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43C25AC1-BAB6-47DF-A7BD-F424483BBDF1}" type="slidenum">
              <a:rPr lang="fr-CA"/>
              <a:pPr/>
              <a:t>9</a:t>
            </a:fld>
            <a:endParaRPr lang="fr-CA"/>
          </a:p>
        </p:txBody>
      </p:sp>
      <p:sp>
        <p:nvSpPr>
          <p:cNvPr id="11" name="ZoneTexte 10"/>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latin typeface="Times New Roman" pitchFamily="18" charset="0"/>
                <a:cs typeface="Times New Roman" pitchFamily="18" charset="0"/>
              </a:rPr>
              <a:t>LES FILTRES NUMERIQUES RIF</a:t>
            </a:r>
            <a:endParaRPr lang="fr-FR" sz="3000" b="1" dirty="0">
              <a:solidFill>
                <a:srgbClr val="C00000"/>
              </a:solidFill>
              <a:latin typeface="Times New Roman" pitchFamily="18" charset="0"/>
              <a:cs typeface="Times New Roman" pitchFamily="18" charset="0"/>
            </a:endParaRPr>
          </a:p>
        </p:txBody>
      </p:sp>
      <p:sp>
        <p:nvSpPr>
          <p:cNvPr id="16" name="ZoneTexte 15"/>
          <p:cNvSpPr txBox="1"/>
          <p:nvPr/>
        </p:nvSpPr>
        <p:spPr>
          <a:xfrm>
            <a:off x="0" y="714356"/>
            <a:ext cx="9144000" cy="2123658"/>
          </a:xfrm>
          <a:prstGeom prst="rect">
            <a:avLst/>
          </a:prstGeom>
          <a:noFill/>
        </p:spPr>
        <p:txBody>
          <a:bodyPr wrap="square" rtlCol="0">
            <a:spAutoFit/>
          </a:bodyPr>
          <a:lstStyle/>
          <a:p>
            <a:r>
              <a:rPr lang="fr-FR" sz="2200" b="1" u="sng" dirty="0" smtClean="0">
                <a:solidFill>
                  <a:srgbClr val="FF0000"/>
                </a:solidFill>
                <a:latin typeface="Times New Roman" pitchFamily="18" charset="0"/>
                <a:cs typeface="Times New Roman" pitchFamily="18" charset="0"/>
              </a:rPr>
              <a:t>Filtre RIF: Analyse spectrale:</a:t>
            </a:r>
          </a:p>
          <a:p>
            <a:r>
              <a:rPr lang="fr-FR" sz="2200" dirty="0" smtClean="0">
                <a:solidFill>
                  <a:srgbClr val="FF0000"/>
                </a:solidFill>
                <a:latin typeface="Times New Roman" pitchFamily="18" charset="0"/>
                <a:cs typeface="Times New Roman" pitchFamily="18" charset="0"/>
              </a:rPr>
              <a:t> </a:t>
            </a:r>
          </a:p>
          <a:p>
            <a:pPr algn="just"/>
            <a:r>
              <a:rPr lang="fr-FR" sz="2200" dirty="0" smtClean="0">
                <a:solidFill>
                  <a:srgbClr val="002060"/>
                </a:solidFill>
                <a:latin typeface="Times New Roman" pitchFamily="18" charset="0"/>
                <a:cs typeface="Times New Roman" pitchFamily="18" charset="0"/>
              </a:rPr>
              <a:t>En utilisant la TZ et aussi la TFTD (cas particulier de la TZ) nous pouvons étudier et analyser le filtre RIF dans le domaine fréquentielle en déterminant respectivement sa fonction de transfert en z H(z) et sa réponse fréquentielle H(</a:t>
            </a:r>
            <a:r>
              <a:rPr lang="fr-FR" sz="2200" dirty="0" err="1" smtClean="0">
                <a:solidFill>
                  <a:srgbClr val="002060"/>
                </a:solidFill>
                <a:latin typeface="Times New Roman" pitchFamily="18" charset="0"/>
                <a:cs typeface="Times New Roman" pitchFamily="18" charset="0"/>
              </a:rPr>
              <a:t>e</a:t>
            </a:r>
            <a:r>
              <a:rPr lang="fr-FR" sz="2200" baseline="30000" dirty="0" err="1" smtClean="0">
                <a:solidFill>
                  <a:srgbClr val="002060"/>
                </a:solidFill>
                <a:latin typeface="Times New Roman" pitchFamily="18" charset="0"/>
                <a:cs typeface="Times New Roman" pitchFamily="18" charset="0"/>
              </a:rPr>
              <a:t>j</a:t>
            </a:r>
            <a:r>
              <a:rPr lang="fr-FR" sz="2200" baseline="30000" dirty="0" smtClean="0">
                <a:solidFill>
                  <a:srgbClr val="002060"/>
                </a:solidFill>
                <a:latin typeface="Times New Roman" pitchFamily="18" charset="0"/>
                <a:cs typeface="Times New Roman" pitchFamily="18" charset="0"/>
                <a:sym typeface="Symbol"/>
              </a:rPr>
              <a:t></a:t>
            </a:r>
            <a:r>
              <a:rPr lang="fr-FR" sz="2200" dirty="0" smtClean="0">
                <a:solidFill>
                  <a:srgbClr val="002060"/>
                </a:solidFill>
                <a:latin typeface="Times New Roman" pitchFamily="18" charset="0"/>
                <a:cs typeface="Times New Roman" pitchFamily="18" charset="0"/>
                <a:sym typeface="Symbol"/>
              </a:rPr>
              <a:t>)</a:t>
            </a:r>
            <a:endParaRPr lang="fr-FR" sz="2200" dirty="0">
              <a:solidFill>
                <a:srgbClr val="002060"/>
              </a:solidFill>
              <a:latin typeface="Times New Roman" pitchFamily="18" charset="0"/>
              <a:cs typeface="Times New Roman" pitchFamily="18" charset="0"/>
            </a:endParaRPr>
          </a:p>
        </p:txBody>
      </p:sp>
      <p:graphicFrame>
        <p:nvGraphicFramePr>
          <p:cNvPr id="40" name="Objet 39"/>
          <p:cNvGraphicFramePr>
            <a:graphicFrameLocks noChangeAspect="1"/>
          </p:cNvGraphicFramePr>
          <p:nvPr/>
        </p:nvGraphicFramePr>
        <p:xfrm>
          <a:off x="1428728" y="2643182"/>
          <a:ext cx="6555487" cy="857256"/>
        </p:xfrm>
        <a:graphic>
          <a:graphicData uri="http://schemas.openxmlformats.org/presentationml/2006/ole">
            <p:oleObj spid="_x0000_s212994" name="Équation" r:id="rId3" imgW="3301920" imgH="431640" progId="Equation.3">
              <p:embed/>
            </p:oleObj>
          </a:graphicData>
        </a:graphic>
      </p:graphicFrame>
      <p:graphicFrame>
        <p:nvGraphicFramePr>
          <p:cNvPr id="212995" name="Object 3"/>
          <p:cNvGraphicFramePr>
            <a:graphicFrameLocks noChangeAspect="1"/>
          </p:cNvGraphicFramePr>
          <p:nvPr/>
        </p:nvGraphicFramePr>
        <p:xfrm>
          <a:off x="1109663" y="4000500"/>
          <a:ext cx="7335837" cy="857250"/>
        </p:xfrm>
        <a:graphic>
          <a:graphicData uri="http://schemas.openxmlformats.org/presentationml/2006/ole">
            <p:oleObj spid="_x0000_s212995" name="Équation" r:id="rId4" imgW="3695400" imgH="431640" progId="Equation.3">
              <p:embed/>
            </p:oleObj>
          </a:graphicData>
        </a:graphic>
      </p:graphicFrame>
      <p:sp>
        <p:nvSpPr>
          <p:cNvPr id="43" name="ZoneTexte 42"/>
          <p:cNvSpPr txBox="1"/>
          <p:nvPr/>
        </p:nvSpPr>
        <p:spPr>
          <a:xfrm>
            <a:off x="0" y="4786322"/>
            <a:ext cx="9144000" cy="2123658"/>
          </a:xfrm>
          <a:prstGeom prst="rect">
            <a:avLst/>
          </a:prstGeom>
          <a:noFill/>
        </p:spPr>
        <p:txBody>
          <a:bodyPr wrap="square" rtlCol="0">
            <a:spAutoFit/>
          </a:bodyPr>
          <a:lstStyle/>
          <a:p>
            <a:pPr algn="just">
              <a:buFont typeface="Wingdings" pitchFamily="2" charset="2"/>
              <a:buChar char="q"/>
            </a:pPr>
            <a:r>
              <a:rPr lang="fr-FR" sz="2200" dirty="0" smtClean="0">
                <a:solidFill>
                  <a:srgbClr val="0070C0"/>
                </a:solidFill>
                <a:latin typeface="Times New Roman" pitchFamily="18" charset="0"/>
                <a:cs typeface="Times New Roman" pitchFamily="18" charset="0"/>
              </a:rPr>
              <a:t> La fonction de transfert en z d’un filtre RIF est sous forme d’un numérateur en z uniquement. Ainsi, elle ne possède que des zéros.</a:t>
            </a:r>
          </a:p>
          <a:p>
            <a:pPr algn="just"/>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De ce fait un RIF est toujours stable</a:t>
            </a:r>
          </a:p>
          <a:p>
            <a:pPr algn="just"/>
            <a:endParaRPr lang="fr-FR" sz="2200" dirty="0" smtClean="0">
              <a:solidFill>
                <a:srgbClr val="00B05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 Un RIF est aussi appelé un filtre transversal</a:t>
            </a:r>
            <a:endParaRPr lang="fr-FR" sz="22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3584</TotalTime>
  <Words>2037</Words>
  <Application>Microsoft PowerPoint</Application>
  <PresentationFormat>Affichage à l'écran (4:3)</PresentationFormat>
  <Paragraphs>330</Paragraphs>
  <Slides>24</Slides>
  <Notes>1</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24</vt:i4>
      </vt:variant>
    </vt:vector>
  </HeadingPairs>
  <TitlesOfParts>
    <vt:vector size="27" baseType="lpstr">
      <vt:lpstr>Modèle par défaut</vt:lpstr>
      <vt:lpstr>Equation</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Company>UQAC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6GEN665  Analyse et traitement numérique des signaux.</dc:title>
  <dc:creator>HOME</dc:creator>
  <cp:lastModifiedBy>STS</cp:lastModifiedBy>
  <cp:revision>123</cp:revision>
  <dcterms:created xsi:type="dcterms:W3CDTF">2006-01-23T17:48:08Z</dcterms:created>
  <dcterms:modified xsi:type="dcterms:W3CDTF">2020-05-16T10:54:53Z</dcterms:modified>
</cp:coreProperties>
</file>