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2" r:id="rId4"/>
    <p:sldId id="260" r:id="rId5"/>
    <p:sldId id="269" r:id="rId6"/>
    <p:sldId id="262" r:id="rId7"/>
    <p:sldId id="263" r:id="rId8"/>
    <p:sldId id="265" r:id="rId9"/>
    <p:sldId id="266" r:id="rId10"/>
    <p:sldId id="267" r:id="rId11"/>
    <p:sldId id="270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4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31A17-D7BE-417C-B8C8-57B9A3CE1DB0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9C83D-462B-467F-99EE-D448DD09F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glandes parathyroïdiennes  assurent la sécrétion de l’hormone parathyroïdienne(parathormone ou PTH),</a:t>
            </a:r>
          </a:p>
          <a:p>
            <a:r>
              <a:rPr lang="fr-FR" dirty="0" smtClean="0"/>
              <a:t>La PTH hormone </a:t>
            </a:r>
            <a:r>
              <a:rPr lang="fr-FR" dirty="0" err="1" smtClean="0"/>
              <a:t>hypercalcémiante</a:t>
            </a:r>
            <a:r>
              <a:rPr lang="fr-FR" dirty="0" smtClean="0"/>
              <a:t> car à partir de l’os, elle va libérer du calcium dans le sang. </a:t>
            </a:r>
          </a:p>
          <a:p>
            <a:r>
              <a:rPr lang="fr-FR" dirty="0" smtClean="0"/>
              <a:t>il  y a un équilibre entre la production de PTH et la calcémie grâce à des  connexions qui permettent de garder une homéostasie</a:t>
            </a:r>
          </a:p>
          <a:p>
            <a:r>
              <a:rPr lang="fr-FR" dirty="0" smtClean="0"/>
              <a:t>La sécrétion de PTH est donc sous le contrôle de la concentration plasmatique de Ca2+(calcium ionisé ou libre) par l’intermédiaire du récepteur senseur du calcium(</a:t>
            </a:r>
            <a:r>
              <a:rPr lang="fr-FR" dirty="0" err="1" smtClean="0"/>
              <a:t>CaSR</a:t>
            </a:r>
            <a:r>
              <a:rPr lang="fr-FR" dirty="0" smtClean="0"/>
              <a:t>) ➔rétrocontrôle de la calcémie sur la PTH. La PTH va avoir pour rôle de maintenir le taux de calcium dans une fourchette physiologique très étroite. 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augmente la réabsorption tubulaire de calcium en l’ échangeant contre du phosphore (Rôle  </a:t>
            </a:r>
            <a:r>
              <a:rPr lang="fr-FR" dirty="0" err="1" smtClean="0">
                <a:solidFill>
                  <a:srgbClr val="00B050"/>
                </a:solidFill>
              </a:rPr>
              <a:t>hypophosphorémiant</a:t>
            </a:r>
            <a:r>
              <a:rPr lang="fr-FR" dirty="0" smtClean="0">
                <a:solidFill>
                  <a:srgbClr val="00B050"/>
                </a:solidFill>
              </a:rPr>
              <a:t> et </a:t>
            </a:r>
            <a:r>
              <a:rPr lang="fr-FR" dirty="0" err="1" smtClean="0">
                <a:solidFill>
                  <a:srgbClr val="00B050"/>
                </a:solidFill>
              </a:rPr>
              <a:t>hyperphosphaturiant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 La vitamine D3 (1-25 OHvitD3) , </a:t>
            </a:r>
            <a:r>
              <a:rPr lang="fr-FR" dirty="0" err="1" smtClean="0"/>
              <a:t>hypercalcemiante</a:t>
            </a:r>
            <a:r>
              <a:rPr lang="fr-FR" dirty="0" smtClean="0"/>
              <a:t> ,est activée en réponse à une élévation de PTH , donc à une baisse de la calcémie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A7521-A110-41BE-AE2B-26876FD7A54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extrêmement variable , variable on lui préfère la clairance du phosphore et le taux de réabsorption du phosphore TRP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C83D-462B-467F-99EE-D448DD09FB68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PTH : Interpréter en fonction de la calcémie</a:t>
            </a:r>
          </a:p>
          <a:p>
            <a:r>
              <a:rPr lang="fr-FR" dirty="0" err="1" smtClean="0"/>
              <a:t>AMPc</a:t>
            </a:r>
            <a:r>
              <a:rPr lang="fr-FR" dirty="0" smtClean="0"/>
              <a:t> urinaire : excellent reflet de l’action da la PTH au niveau du récepteur rénal </a:t>
            </a:r>
          </a:p>
          <a:p>
            <a:r>
              <a:rPr lang="fr-FR" dirty="0" smtClean="0"/>
              <a:t>L’ </a:t>
            </a:r>
            <a:r>
              <a:rPr lang="fr-FR" dirty="0" err="1" smtClean="0"/>
              <a:t>Ostéocalcine</a:t>
            </a:r>
            <a:r>
              <a:rPr lang="fr-FR" dirty="0" smtClean="0"/>
              <a:t> : protéine de l’os dont la concentration reflète le remodelage osseux</a:t>
            </a:r>
          </a:p>
          <a:p>
            <a:r>
              <a:rPr lang="fr-FR" dirty="0" smtClean="0"/>
              <a:t>Les métabolites de la VITD3: cholécalciférol</a:t>
            </a:r>
          </a:p>
          <a:p>
            <a:pPr>
              <a:buNone/>
            </a:pPr>
            <a:r>
              <a:rPr lang="fr-FR" dirty="0" smtClean="0"/>
              <a:t> dosage de la 25OH VITD3</a:t>
            </a:r>
          </a:p>
          <a:p>
            <a:pPr>
              <a:buNone/>
            </a:pPr>
            <a:r>
              <a:rPr lang="fr-FR" dirty="0" smtClean="0"/>
              <a:t> Dosage de 1-25( OH) 2VITD3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C83D-462B-467F-99EE-D448DD09FB68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r>
              <a:rPr lang="fr-FR" b="1" dirty="0" err="1" smtClean="0"/>
              <a:t>Epreuve</a:t>
            </a:r>
            <a:r>
              <a:rPr lang="fr-FR" b="1" dirty="0" smtClean="0"/>
              <a:t> de perfusion calcique </a:t>
            </a:r>
            <a:r>
              <a:rPr lang="fr-FR" dirty="0" smtClean="0"/>
              <a:t>: test de freinage permettant de vérifier l’ intégrité du feedback négatif de l’ hypercalcémie sur la PTH</a:t>
            </a:r>
          </a:p>
          <a:p>
            <a:pPr>
              <a:buNone/>
            </a:pPr>
            <a:r>
              <a:rPr lang="fr-FR" dirty="0" smtClean="0"/>
              <a:t>Sujet à jeun depuis au – 12h ,charge orale de Ca</a:t>
            </a:r>
          </a:p>
          <a:p>
            <a:pPr>
              <a:buNone/>
            </a:pPr>
            <a:r>
              <a:rPr lang="fr-FR" dirty="0" smtClean="0"/>
              <a:t>-Sujet normal :suppression des </a:t>
            </a:r>
            <a:r>
              <a:rPr lang="fr-FR" dirty="0" err="1" smtClean="0"/>
              <a:t>tx</a:t>
            </a:r>
            <a:r>
              <a:rPr lang="fr-FR" dirty="0" smtClean="0"/>
              <a:t> de PTH, de </a:t>
            </a:r>
            <a:r>
              <a:rPr lang="fr-FR" dirty="0" err="1" smtClean="0"/>
              <a:t>AMPc</a:t>
            </a:r>
            <a:r>
              <a:rPr lang="fr-FR" dirty="0" smtClean="0"/>
              <a:t> avec augmentation de la calcémie et de la calciurie</a:t>
            </a:r>
          </a:p>
          <a:p>
            <a:pPr>
              <a:buNone/>
            </a:pPr>
            <a:r>
              <a:rPr lang="fr-FR" dirty="0" smtClean="0"/>
              <a:t>-Si hyperparathyroïdie primaire à calcémie normale, cette dernière s’ </a:t>
            </a:r>
            <a:r>
              <a:rPr lang="fr-FR" dirty="0" err="1" smtClean="0"/>
              <a:t>eleve</a:t>
            </a:r>
            <a:r>
              <a:rPr lang="fr-FR" dirty="0" smtClean="0"/>
              <a:t>  sans freination de la PTH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C83D-462B-467F-99EE-D448DD09FB68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B87E6-8D2D-4620-AE34-AA14179251DE}" type="datetimeFigureOut">
              <a:rPr lang="fr-FR" smtClean="0"/>
              <a:pPr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33ACC-5AC6-49C6-9E49-972F618136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EXPLORATION DES PARATHYROIDES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/>
              <a:t>Epreuve</a:t>
            </a:r>
            <a:r>
              <a:rPr lang="fr-FR" b="1" dirty="0" smtClean="0"/>
              <a:t> de stimulation </a:t>
            </a:r>
            <a:r>
              <a:rPr lang="fr-FR" dirty="0" smtClean="0"/>
              <a:t>: EDTA di-sodique chélateur de calcium: abaisse la calcémie →augmentation de la PTH </a:t>
            </a:r>
          </a:p>
          <a:p>
            <a:endParaRPr lang="fr-FR" b="1" dirty="0" smtClean="0"/>
          </a:p>
          <a:p>
            <a:r>
              <a:rPr lang="fr-FR" b="1" dirty="0" smtClean="0"/>
              <a:t>Test </a:t>
            </a:r>
            <a:r>
              <a:rPr lang="fr-FR" b="1" dirty="0" smtClean="0"/>
              <a:t>de stimulation par la PTH</a:t>
            </a:r>
            <a:r>
              <a:rPr lang="fr-FR" dirty="0" smtClean="0"/>
              <a:t>: jugé sur  l’ augmentation de la phosphaturie et AMPc néphrogenique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400600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Explorations morphologiques</a:t>
            </a:r>
          </a:p>
          <a:p>
            <a:r>
              <a:rPr lang="fr-FR" b="1" dirty="0" err="1" smtClean="0"/>
              <a:t>Densitométrie</a:t>
            </a:r>
            <a:r>
              <a:rPr lang="fr-FR" b="1" dirty="0" smtClean="0"/>
              <a:t> osseuse </a:t>
            </a:r>
            <a:r>
              <a:rPr lang="fr-FR" dirty="0" smtClean="0"/>
              <a:t>: précise le contenu minéral vertébral et fémoral</a:t>
            </a:r>
          </a:p>
          <a:p>
            <a:r>
              <a:rPr lang="fr-FR" b="1" dirty="0" err="1" smtClean="0"/>
              <a:t>Echographie</a:t>
            </a:r>
            <a:r>
              <a:rPr lang="fr-FR" dirty="0" smtClean="0"/>
              <a:t> cervicale </a:t>
            </a:r>
          </a:p>
          <a:p>
            <a:r>
              <a:rPr lang="fr-FR" b="1" dirty="0" smtClean="0"/>
              <a:t>TDM</a:t>
            </a:r>
          </a:p>
          <a:p>
            <a:r>
              <a:rPr lang="fr-FR" b="1" dirty="0" smtClean="0"/>
              <a:t>IRM</a:t>
            </a:r>
            <a:r>
              <a:rPr lang="fr-FR" dirty="0" smtClean="0"/>
              <a:t> </a:t>
            </a:r>
          </a:p>
          <a:p>
            <a:r>
              <a:rPr lang="fr-FR" b="1" dirty="0" smtClean="0"/>
              <a:t>Scintigraphie au Tc99-SESTA MIBI</a:t>
            </a:r>
          </a:p>
          <a:p>
            <a:r>
              <a:rPr lang="fr-FR" b="1" dirty="0" smtClean="0"/>
              <a:t>Artériographie</a:t>
            </a:r>
            <a:r>
              <a:rPr lang="fr-FR" dirty="0" smtClean="0"/>
              <a:t> parathyroïdienne</a:t>
            </a:r>
          </a:p>
          <a:p>
            <a:r>
              <a:rPr lang="fr-FR" b="1" dirty="0" smtClean="0"/>
              <a:t>Cathétérisme veineux étagé </a:t>
            </a:r>
            <a:r>
              <a:rPr lang="fr-FR" dirty="0" smtClean="0"/>
              <a:t>pour le dosage de la PTH 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RAPPEL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1- Les glandes parathyroïdes sont au nombre de 04 , situées au niveau de la face postérieure de la capsule rétro thyroïdienne .</a:t>
            </a:r>
          </a:p>
          <a:p>
            <a:r>
              <a:rPr lang="fr-FR" dirty="0" smtClean="0"/>
              <a:t>2-peuvent être ectopiques , localisées entre l’œsophage et la trachée ou le médiastin</a:t>
            </a:r>
          </a:p>
          <a:p>
            <a:r>
              <a:rPr lang="fr-FR" dirty="0" smtClean="0"/>
              <a:t>3-Elles mesurent 06x 04x 02 mm ,et pèsent 30-50 mg et elles sont non palpables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PHYSIOLOGIQUE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84784"/>
            <a:ext cx="5184576" cy="5184576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fr-FR" dirty="0" smtClean="0"/>
              <a:t> </a:t>
            </a:r>
            <a:endParaRPr lang="fr-FR" sz="96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PTH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sz="9600" b="1" u="sng" dirty="0" smtClean="0"/>
              <a:t>Os</a:t>
            </a:r>
            <a:r>
              <a:rPr lang="fr-FR" sz="9600" u="sng" dirty="0" smtClean="0"/>
              <a:t> </a:t>
            </a:r>
            <a:r>
              <a:rPr lang="fr-FR" sz="9600" dirty="0" smtClean="0"/>
              <a:t>: la PTH stimule l’activité des ostéoclastes/ostéoblastes. </a:t>
            </a:r>
          </a:p>
          <a:p>
            <a:pPr>
              <a:lnSpc>
                <a:spcPct val="90000"/>
              </a:lnSpc>
              <a:buNone/>
            </a:pPr>
            <a:r>
              <a:rPr lang="fr-FR" sz="9600" dirty="0" smtClean="0"/>
              <a:t>	(Résorption osseuse &gt;&gt; synthèse osseuse).</a:t>
            </a:r>
          </a:p>
          <a:p>
            <a:pPr>
              <a:lnSpc>
                <a:spcPct val="90000"/>
              </a:lnSpc>
              <a:buNone/>
            </a:pPr>
            <a:endParaRPr lang="fr-FR" sz="96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sz="9600" b="1" u="sng" dirty="0" smtClean="0"/>
              <a:t>Rein</a:t>
            </a:r>
            <a:r>
              <a:rPr lang="fr-FR" sz="9600" u="sng" dirty="0" smtClean="0"/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fr-FR" sz="9600" dirty="0" smtClean="0"/>
              <a:t>-Élimination immédiate, transitoire du phosphore.</a:t>
            </a:r>
          </a:p>
          <a:p>
            <a:pPr>
              <a:lnSpc>
                <a:spcPct val="90000"/>
              </a:lnSpc>
              <a:buNone/>
            </a:pPr>
            <a:r>
              <a:rPr lang="fr-FR" sz="9600" dirty="0" smtClean="0"/>
              <a:t>-Augmente la réabsorption tubulaire du Ca filtré.</a:t>
            </a:r>
          </a:p>
          <a:p>
            <a:pPr>
              <a:lnSpc>
                <a:spcPct val="90000"/>
              </a:lnSpc>
              <a:buNone/>
            </a:pPr>
            <a:r>
              <a:rPr lang="fr-FR" sz="9600" dirty="0" smtClean="0"/>
              <a:t>-Stimule la 1</a:t>
            </a:r>
            <a:r>
              <a:rPr lang="el-GR" sz="9600" dirty="0" smtClean="0"/>
              <a:t>α</a:t>
            </a:r>
            <a:r>
              <a:rPr lang="fr-FR" sz="9600" dirty="0" err="1" smtClean="0"/>
              <a:t>hydroxylase</a:t>
            </a:r>
            <a:r>
              <a:rPr lang="fr-FR" sz="9600" dirty="0" smtClean="0"/>
              <a:t> rénale pour activer la 25(OH)vitD</a:t>
            </a:r>
            <a:r>
              <a:rPr lang="fr-FR" sz="9600" baseline="-25000" dirty="0" smtClean="0"/>
              <a:t>3</a:t>
            </a:r>
            <a:r>
              <a:rPr lang="fr-FR" sz="9600" dirty="0" smtClean="0"/>
              <a:t> en 1-25(OH)</a:t>
            </a:r>
            <a:r>
              <a:rPr lang="fr-FR" sz="9600" baseline="-25000" dirty="0" smtClean="0"/>
              <a:t>2</a:t>
            </a:r>
            <a:r>
              <a:rPr lang="fr-FR" sz="9600" dirty="0" smtClean="0"/>
              <a:t>vitD</a:t>
            </a:r>
            <a:r>
              <a:rPr lang="fr-FR" sz="9600" baseline="-25000" dirty="0" smtClean="0"/>
              <a:t>3</a:t>
            </a:r>
            <a:r>
              <a:rPr lang="fr-FR" sz="9600" dirty="0" smtClean="0"/>
              <a:t>  qui favorise l’absorption intestinale du Ca, du P-- et  du Mg</a:t>
            </a:r>
            <a:r>
              <a:rPr lang="fr-FR" sz="9600" b="1" dirty="0" smtClean="0"/>
              <a:t>. </a:t>
            </a: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412776"/>
            <a:ext cx="3458957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Calcitonine </a:t>
            </a:r>
          </a:p>
          <a:p>
            <a:r>
              <a:rPr lang="fr-FR" dirty="0" smtClean="0"/>
              <a:t>secrétée par les cellules C para folliculaires de la thyroïde en réponse à une hypercalcémie : elle est peu </a:t>
            </a:r>
            <a:r>
              <a:rPr lang="fr-FR" dirty="0" err="1" smtClean="0"/>
              <a:t>hypocalcemiante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/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Magnésium </a:t>
            </a:r>
          </a:p>
          <a:p>
            <a:r>
              <a:rPr lang="fr-FR" dirty="0" smtClean="0"/>
              <a:t>coenzyme , nécessaire à la sécrétion de la PTH à taux normal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EXPLORATION DES PARATHYROIDES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Prélèvements statiques </a:t>
            </a:r>
          </a:p>
          <a:p>
            <a:endParaRPr lang="fr-FR" dirty="0" smtClean="0"/>
          </a:p>
          <a:p>
            <a:r>
              <a:rPr lang="fr-FR" b="1" i="1" dirty="0" smtClean="0"/>
              <a:t>Calcium total </a:t>
            </a:r>
            <a:r>
              <a:rPr lang="fr-FR" dirty="0" smtClean="0"/>
              <a:t>:85-105mg/l  (2.25-2.62mmol/l)                       </a:t>
            </a:r>
          </a:p>
          <a:p>
            <a:pPr>
              <a:buNone/>
            </a:pPr>
            <a:r>
              <a:rPr lang="fr-FR" dirty="0" smtClean="0"/>
              <a:t>-Calcémie corrigée= Calcium mesuré +0.02x (40- Albuminémie )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i="1" dirty="0" smtClean="0"/>
              <a:t>Calcium ionisé </a:t>
            </a:r>
            <a:r>
              <a:rPr lang="fr-FR" dirty="0" smtClean="0"/>
              <a:t>: forme active (30-45 mg/l)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r>
              <a:rPr lang="fr-FR" b="1" i="1" dirty="0" err="1" smtClean="0"/>
              <a:t>Phosphorémie</a:t>
            </a:r>
            <a:r>
              <a:rPr lang="fr-FR" dirty="0" smtClean="0"/>
              <a:t> (30-45 mg/l ou 45-55mmol/l)</a:t>
            </a:r>
          </a:p>
          <a:p>
            <a:pPr>
              <a:buNone/>
            </a:pPr>
            <a:r>
              <a:rPr lang="fr-FR" dirty="0" smtClean="0"/>
              <a:t>-Chez l’enfant : 45-65 mg/l </a:t>
            </a:r>
          </a:p>
          <a:p>
            <a:r>
              <a:rPr lang="fr-FR" b="1" i="1" dirty="0" err="1" smtClean="0"/>
              <a:t>Magnesémie</a:t>
            </a:r>
            <a:r>
              <a:rPr lang="fr-FR" dirty="0" smtClean="0"/>
              <a:t> : VN : 17-24 mg/l </a:t>
            </a:r>
          </a:p>
          <a:p>
            <a:r>
              <a:rPr lang="fr-FR" b="1" i="1" dirty="0" smtClean="0"/>
              <a:t>Calciurie</a:t>
            </a:r>
            <a:r>
              <a:rPr lang="fr-FR" dirty="0" smtClean="0"/>
              <a:t> VN :  100-200 mg/24h (en fonction du régime alimentaire)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544616"/>
          </a:xfrm>
        </p:spPr>
        <p:txBody>
          <a:bodyPr>
            <a:normAutofit fontScale="92500" lnSpcReduction="10000"/>
          </a:bodyPr>
          <a:lstStyle/>
          <a:p>
            <a:r>
              <a:rPr lang="fr-FR" sz="3500" b="1" i="1" dirty="0" smtClean="0"/>
              <a:t>Phosphaturie</a:t>
            </a:r>
            <a:r>
              <a:rPr lang="fr-FR" sz="3500" dirty="0" smtClean="0"/>
              <a:t> : </a:t>
            </a:r>
          </a:p>
          <a:p>
            <a:pPr>
              <a:buNone/>
            </a:pPr>
            <a:r>
              <a:rPr lang="fr-FR" sz="3500" dirty="0" smtClean="0"/>
              <a:t>Taux de réabsorption du phosphore TRP(VN:82-95%)</a:t>
            </a:r>
          </a:p>
          <a:p>
            <a:pPr>
              <a:buNone/>
            </a:pPr>
            <a:r>
              <a:rPr lang="fr-FR" sz="3500" dirty="0" smtClean="0"/>
              <a:t>	TRP =  1- clairance du phosphore   x 100                              </a:t>
            </a:r>
          </a:p>
          <a:p>
            <a:pPr>
              <a:buNone/>
            </a:pPr>
            <a:r>
              <a:rPr lang="fr-FR" sz="3500" smtClean="0"/>
              <a:t>                   </a:t>
            </a:r>
            <a:r>
              <a:rPr lang="fr-FR" sz="3500" dirty="0" smtClean="0"/>
              <a:t>clairance de la créatinine        </a:t>
            </a:r>
          </a:p>
          <a:p>
            <a:r>
              <a:rPr lang="fr-FR" sz="3500" b="1" i="1" dirty="0" smtClean="0"/>
              <a:t>Phosphatases alcalines </a:t>
            </a:r>
            <a:r>
              <a:rPr lang="fr-FR" sz="3500" dirty="0" smtClean="0"/>
              <a:t>: reflètent si élevées l’activité </a:t>
            </a:r>
            <a:r>
              <a:rPr lang="fr-FR" sz="3500" dirty="0" err="1" smtClean="0"/>
              <a:t>ostéoblastique</a:t>
            </a:r>
            <a:r>
              <a:rPr lang="fr-FR" sz="3500" dirty="0" smtClean="0"/>
              <a:t> = synthèse osseuse</a:t>
            </a:r>
          </a:p>
          <a:p>
            <a:pPr>
              <a:buNone/>
            </a:pPr>
            <a:r>
              <a:rPr lang="fr-FR" sz="3500" dirty="0" smtClean="0"/>
              <a:t> </a:t>
            </a:r>
          </a:p>
          <a:p>
            <a:r>
              <a:rPr lang="fr-FR" sz="3500" b="1" i="1" dirty="0" err="1" smtClean="0"/>
              <a:t>Hydroxyprolinurie</a:t>
            </a:r>
            <a:r>
              <a:rPr lang="fr-FR" sz="3500" b="1" i="1" dirty="0" smtClean="0"/>
              <a:t> </a:t>
            </a:r>
            <a:r>
              <a:rPr lang="fr-FR" sz="3500" dirty="0" smtClean="0"/>
              <a:t>: si élevée reflète l’activité </a:t>
            </a:r>
            <a:r>
              <a:rPr lang="fr-FR" sz="3500" dirty="0" err="1" smtClean="0"/>
              <a:t>ostéoclastique</a:t>
            </a:r>
            <a:r>
              <a:rPr lang="fr-FR" sz="3500" dirty="0" smtClean="0"/>
              <a:t> = résorption osseuse</a:t>
            </a:r>
          </a:p>
          <a:p>
            <a:pPr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1835696" y="2996952"/>
            <a:ext cx="40324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EXPLORATIONS HORMONALES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sz="3500" i="1" u="sng" dirty="0" smtClean="0">
                <a:solidFill>
                  <a:srgbClr val="FF0000"/>
                </a:solidFill>
              </a:rPr>
              <a:t>Explorations hormonales</a:t>
            </a:r>
          </a:p>
          <a:p>
            <a:r>
              <a:rPr lang="fr-FR" sz="3500" b="1" i="1" dirty="0" smtClean="0"/>
              <a:t>PTH</a:t>
            </a:r>
            <a:r>
              <a:rPr lang="fr-FR" sz="3500" dirty="0" smtClean="0"/>
              <a:t> : A interpréter en fonction de la calcémie</a:t>
            </a:r>
          </a:p>
          <a:p>
            <a:r>
              <a:rPr lang="fr-FR" sz="3500" b="1" i="1" dirty="0" smtClean="0"/>
              <a:t>AMPc urinaire </a:t>
            </a:r>
            <a:r>
              <a:rPr lang="fr-FR" sz="3500" dirty="0" smtClean="0"/>
              <a:t>: </a:t>
            </a:r>
            <a:r>
              <a:rPr lang="fr-FR" sz="3500" dirty="0" err="1" smtClean="0"/>
              <a:t>Reflete</a:t>
            </a:r>
            <a:r>
              <a:rPr lang="fr-FR" sz="3500" dirty="0" smtClean="0"/>
              <a:t> l’action da la PTH au niveau du récepteur rénal </a:t>
            </a:r>
          </a:p>
          <a:p>
            <a:r>
              <a:rPr lang="fr-FR" sz="3500" b="1" i="1" dirty="0" err="1" smtClean="0"/>
              <a:t>Ostéocalcine</a:t>
            </a:r>
            <a:r>
              <a:rPr lang="fr-FR" sz="3500" dirty="0" smtClean="0"/>
              <a:t> : Protéine de l’os qui reflète le remodelage osseux</a:t>
            </a:r>
          </a:p>
          <a:p>
            <a:r>
              <a:rPr lang="fr-FR" sz="3500" b="1" i="1" dirty="0" smtClean="0"/>
              <a:t>Métabolites de la VITD3</a:t>
            </a:r>
            <a:r>
              <a:rPr lang="fr-FR" sz="3500" dirty="0" smtClean="0"/>
              <a:t>: cholécalciférol</a:t>
            </a:r>
          </a:p>
          <a:p>
            <a:pPr>
              <a:buNone/>
            </a:pPr>
            <a:r>
              <a:rPr lang="fr-FR" sz="3500" dirty="0" smtClean="0"/>
              <a:t> dosage de la 25OH </a:t>
            </a:r>
            <a:r>
              <a:rPr lang="fr-FR" sz="3500" dirty="0" smtClean="0"/>
              <a:t>VIT D3</a:t>
            </a:r>
            <a:endParaRPr lang="fr-FR" sz="3500" dirty="0" smtClean="0"/>
          </a:p>
          <a:p>
            <a:pPr>
              <a:buNone/>
            </a:pPr>
            <a:r>
              <a:rPr lang="fr-FR" sz="3500" dirty="0" smtClean="0"/>
              <a:t> Dosage de 1-25( OH) </a:t>
            </a:r>
            <a:r>
              <a:rPr lang="fr-FR" sz="3500" dirty="0" smtClean="0"/>
              <a:t>2VIT D3</a:t>
            </a:r>
            <a:endParaRPr lang="fr-FR" sz="3500" dirty="0" smtClean="0"/>
          </a:p>
          <a:p>
            <a:pPr>
              <a:buNone/>
            </a:pPr>
            <a:r>
              <a:rPr lang="fr-FR" sz="3500" dirty="0" smtClean="0"/>
              <a:t> </a:t>
            </a:r>
            <a:endParaRPr lang="fr-FR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fr-FR" sz="3500" u="sng" dirty="0" smtClean="0">
                <a:solidFill>
                  <a:srgbClr val="FF0000"/>
                </a:solidFill>
              </a:rPr>
              <a:t>Exploration dynamique </a:t>
            </a:r>
            <a:endParaRPr lang="fr-FR" sz="3500" u="sng" dirty="0" smtClean="0"/>
          </a:p>
          <a:p>
            <a:r>
              <a:rPr lang="fr-FR" sz="3500" dirty="0" smtClean="0"/>
              <a:t> </a:t>
            </a:r>
            <a:r>
              <a:rPr lang="fr-FR" sz="3500" b="1" dirty="0" smtClean="0"/>
              <a:t>Epreuve de charge calcique </a:t>
            </a:r>
            <a:r>
              <a:rPr lang="fr-FR" sz="3500" dirty="0" smtClean="0"/>
              <a:t>: Test de freinage</a:t>
            </a:r>
          </a:p>
          <a:p>
            <a:pPr>
              <a:buNone/>
            </a:pPr>
            <a:r>
              <a:rPr lang="fr-FR" sz="3500" dirty="0" smtClean="0"/>
              <a:t>Sujet à jeun depuis au moins 12h ,charge orale de Calcium</a:t>
            </a:r>
          </a:p>
          <a:p>
            <a:pPr>
              <a:buNone/>
            </a:pPr>
            <a:r>
              <a:rPr lang="fr-FR" sz="3500" dirty="0" smtClean="0"/>
              <a:t>-Sujet normal :suppression des tx de PTH, de AMPc avec augmentation de la calcémie et de la calciurie</a:t>
            </a:r>
          </a:p>
          <a:p>
            <a:pPr>
              <a:buNone/>
            </a:pPr>
            <a:r>
              <a:rPr lang="fr-FR" sz="3500" dirty="0" smtClean="0"/>
              <a:t>-Si hyperparathyroïdie primaire à calcémie normale, la calcémie s’élève  sans freination de la PTH</a:t>
            </a:r>
            <a:endParaRPr lang="fr-FR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678</Words>
  <Application>Microsoft Office PowerPoint</Application>
  <PresentationFormat>Affichage à l'écran (4:3)</PresentationFormat>
  <Paragraphs>86</Paragraphs>
  <Slides>11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EXPLORATION DES PARATHYROIDES</vt:lpstr>
      <vt:lpstr>RAPPEL</vt:lpstr>
      <vt:lpstr>RAPPEL PHYSIOLOGIQUE</vt:lpstr>
      <vt:lpstr>Diapositive 4</vt:lpstr>
      <vt:lpstr>EXPLORATION DES PARATHYROIDES</vt:lpstr>
      <vt:lpstr> </vt:lpstr>
      <vt:lpstr>Diapositive 7</vt:lpstr>
      <vt:lpstr>EXPLORATIONS HORMONALES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EXPLORATION DES PARATHYROIDES</dc:title>
  <dc:creator>pc</dc:creator>
  <cp:lastModifiedBy>khalil arioua</cp:lastModifiedBy>
  <cp:revision>13</cp:revision>
  <dcterms:created xsi:type="dcterms:W3CDTF">2018-11-27T20:37:13Z</dcterms:created>
  <dcterms:modified xsi:type="dcterms:W3CDTF">2019-10-20T12:27:15Z</dcterms:modified>
</cp:coreProperties>
</file>