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0" r:id="rId3"/>
    <p:sldId id="292" r:id="rId4"/>
    <p:sldId id="293" r:id="rId5"/>
    <p:sldId id="257" r:id="rId6"/>
    <p:sldId id="266" r:id="rId7"/>
    <p:sldId id="267" r:id="rId8"/>
    <p:sldId id="289" r:id="rId9"/>
    <p:sldId id="258" r:id="rId10"/>
    <p:sldId id="263" r:id="rId11"/>
    <p:sldId id="264" r:id="rId12"/>
    <p:sldId id="259" r:id="rId13"/>
    <p:sldId id="265" r:id="rId14"/>
    <p:sldId id="260" r:id="rId15"/>
    <p:sldId id="271" r:id="rId16"/>
    <p:sldId id="26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94" r:id="rId26"/>
    <p:sldId id="283" r:id="rId27"/>
    <p:sldId id="285" r:id="rId28"/>
    <p:sldId id="295" r:id="rId29"/>
    <p:sldId id="296" r:id="rId30"/>
    <p:sldId id="297" r:id="rId31"/>
    <p:sldId id="299" r:id="rId32"/>
    <p:sldId id="316" r:id="rId33"/>
    <p:sldId id="320" r:id="rId34"/>
    <p:sldId id="300" r:id="rId35"/>
    <p:sldId id="287" r:id="rId36"/>
    <p:sldId id="318" r:id="rId37"/>
    <p:sldId id="321" r:id="rId38"/>
    <p:sldId id="322" r:id="rId39"/>
    <p:sldId id="323" r:id="rId40"/>
    <p:sldId id="324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25" r:id="rId54"/>
    <p:sldId id="313" r:id="rId55"/>
    <p:sldId id="314" r:id="rId56"/>
    <p:sldId id="327" r:id="rId57"/>
    <p:sldId id="317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788D-4C35-4DCA-8F30-307BF725A827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0D4B0-D36D-4A04-9662-3913E1C2D0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0D4B0-D36D-4A04-9662-3913E1C2D03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0D4B0-D36D-4A04-9662-3913E1C2D03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0D4B0-D36D-4A04-9662-3913E1C2D03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74BD-F493-4DEF-8F68-8AACEAB3EAB6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5737-368C-462E-9E8B-1EAE5ADD16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Atelier </a:t>
            </a:r>
            <a:br>
              <a:rPr lang="fr-FR" dirty="0" smtClean="0"/>
            </a:br>
            <a:r>
              <a:rPr lang="fr-FR" dirty="0" smtClean="0"/>
              <a:t> Diurétiques/</a:t>
            </a:r>
            <a:r>
              <a:rPr lang="fr-FR" dirty="0" err="1" smtClean="0"/>
              <a:t>Digitaliques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Coordinateur:Pr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N.Boukhris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Animateurs: Pr Ali </a:t>
            </a:r>
            <a:r>
              <a:rPr lang="fr-FR" dirty="0" err="1" smtClean="0">
                <a:solidFill>
                  <a:schemeClr val="tx1"/>
                </a:solidFill>
              </a:rPr>
              <a:t>Guechi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                            </a:t>
            </a:r>
            <a:r>
              <a:rPr lang="fr-FR" dirty="0" smtClean="0">
                <a:solidFill>
                  <a:schemeClr val="tx1"/>
                </a:solidFill>
              </a:rPr>
              <a:t>Pr </a:t>
            </a:r>
            <a:r>
              <a:rPr lang="fr-FR" dirty="0" err="1" smtClean="0">
                <a:solidFill>
                  <a:schemeClr val="tx1"/>
                </a:solidFill>
              </a:rPr>
              <a:t>Boughandjioua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                   Dr </a:t>
            </a:r>
            <a:r>
              <a:rPr lang="fr-FR" dirty="0" err="1" smtClean="0">
                <a:solidFill>
                  <a:schemeClr val="tx1"/>
                </a:solidFill>
              </a:rPr>
              <a:t>Chemmi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6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année médecine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ous-titre 1"/>
          <p:cNvSpPr txBox="1">
            <a:spLocks/>
          </p:cNvSpPr>
          <p:nvPr/>
        </p:nvSpPr>
        <p:spPr bwMode="auto">
          <a:xfrm>
            <a:off x="2357422" y="6215082"/>
            <a:ext cx="457203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haroni" panose="02010803020104030203" pitchFamily="2" charset="-79"/>
              </a:rPr>
              <a:t>ANNEE UNIVERSITAIRE 2019-2020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fr-FR" sz="3600" dirty="0" smtClean="0"/>
              <a:t>Inhibiteurs de l’</a:t>
            </a:r>
            <a:r>
              <a:rPr lang="fr-FR" sz="3600" dirty="0" err="1" smtClean="0"/>
              <a:t>anhydrase</a:t>
            </a:r>
            <a:r>
              <a:rPr lang="fr-FR" sz="3600" dirty="0" smtClean="0"/>
              <a:t> carbonique</a:t>
            </a:r>
            <a:br>
              <a:rPr lang="fr-FR" sz="3600" dirty="0" smtClean="0"/>
            </a:br>
            <a:r>
              <a:rPr lang="fr-FR" sz="3600" dirty="0" smtClean="0"/>
              <a:t>tube contourné proximal/ </a:t>
            </a:r>
            <a:r>
              <a:rPr lang="fr-FR" sz="3600" dirty="0" err="1" smtClean="0"/>
              <a:t>D.Osmotiques</a:t>
            </a:r>
            <a:endParaRPr lang="fr-FR" sz="3600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28" y="1700808"/>
            <a:ext cx="7020049" cy="45339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FF7C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 err="1" smtClean="0"/>
              <a:t>interstitinterstit</a:t>
            </a:r>
            <a:endParaRPr lang="fr-FR" dirty="0"/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3462338" y="1987550"/>
            <a:ext cx="2825750" cy="546100"/>
          </a:xfrm>
          <a:custGeom>
            <a:avLst/>
            <a:gdLst>
              <a:gd name="T0" fmla="*/ 19 w 1061"/>
              <a:gd name="T1" fmla="*/ 0 h 200"/>
              <a:gd name="T2" fmla="*/ 148 w 1061"/>
              <a:gd name="T3" fmla="*/ 168 h 200"/>
              <a:gd name="T4" fmla="*/ 916 w 1061"/>
              <a:gd name="T5" fmla="*/ 174 h 200"/>
              <a:gd name="T6" fmla="*/ 1021 w 1061"/>
              <a:gd name="T7" fmla="*/ 12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1061"/>
              <a:gd name="T13" fmla="*/ 0 h 200"/>
              <a:gd name="T14" fmla="*/ 1061 w 1061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1" h="200">
                <a:moveTo>
                  <a:pt x="19" y="0"/>
                </a:moveTo>
                <a:cubicBezTo>
                  <a:pt x="21" y="87"/>
                  <a:pt x="0" y="142"/>
                  <a:pt x="148" y="168"/>
                </a:cubicBezTo>
                <a:cubicBezTo>
                  <a:pt x="297" y="197"/>
                  <a:pt x="771" y="200"/>
                  <a:pt x="916" y="174"/>
                </a:cubicBezTo>
                <a:cubicBezTo>
                  <a:pt x="1061" y="148"/>
                  <a:pt x="999" y="46"/>
                  <a:pt x="1021" y="12"/>
                </a:cubicBez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563888" y="2420888"/>
            <a:ext cx="2827338" cy="3286125"/>
          </a:xfrm>
          <a:custGeom>
            <a:avLst/>
            <a:gdLst/>
            <a:ahLst/>
            <a:cxnLst>
              <a:cxn ang="0">
                <a:pos x="11" y="1480"/>
              </a:cxn>
              <a:cxn ang="0">
                <a:pos x="32" y="1727"/>
              </a:cxn>
              <a:cxn ang="0">
                <a:pos x="203" y="1870"/>
              </a:cxn>
              <a:cxn ang="0">
                <a:pos x="1393" y="1878"/>
              </a:cxn>
              <a:cxn ang="0">
                <a:pos x="1592" y="1512"/>
              </a:cxn>
              <a:cxn ang="0">
                <a:pos x="1592" y="359"/>
              </a:cxn>
              <a:cxn ang="0">
                <a:pos x="1379" y="18"/>
              </a:cxn>
              <a:cxn ang="0">
                <a:pos x="217" y="18"/>
              </a:cxn>
              <a:cxn ang="0">
                <a:pos x="37" y="399"/>
              </a:cxn>
              <a:cxn ang="0">
                <a:pos x="11" y="1480"/>
              </a:cxn>
            </a:cxnLst>
            <a:rect l="0" t="0" r="r" b="b"/>
            <a:pathLst>
              <a:path w="1632" h="1937">
                <a:moveTo>
                  <a:pt x="11" y="1480"/>
                </a:moveTo>
                <a:cubicBezTo>
                  <a:pt x="16" y="1521"/>
                  <a:pt x="0" y="1663"/>
                  <a:pt x="32" y="1727"/>
                </a:cubicBezTo>
                <a:cubicBezTo>
                  <a:pt x="35" y="1868"/>
                  <a:pt x="203" y="1870"/>
                  <a:pt x="203" y="1870"/>
                </a:cubicBezTo>
                <a:cubicBezTo>
                  <a:pt x="429" y="1895"/>
                  <a:pt x="1161" y="1937"/>
                  <a:pt x="1393" y="1878"/>
                </a:cubicBezTo>
                <a:cubicBezTo>
                  <a:pt x="1625" y="1818"/>
                  <a:pt x="1559" y="1765"/>
                  <a:pt x="1592" y="1512"/>
                </a:cubicBezTo>
                <a:cubicBezTo>
                  <a:pt x="1632" y="688"/>
                  <a:pt x="1584" y="493"/>
                  <a:pt x="1592" y="359"/>
                </a:cubicBezTo>
                <a:cubicBezTo>
                  <a:pt x="1582" y="329"/>
                  <a:pt x="1627" y="5"/>
                  <a:pt x="1379" y="18"/>
                </a:cubicBezTo>
                <a:cubicBezTo>
                  <a:pt x="1151" y="0"/>
                  <a:pt x="461" y="4"/>
                  <a:pt x="217" y="18"/>
                </a:cubicBezTo>
                <a:cubicBezTo>
                  <a:pt x="124" y="18"/>
                  <a:pt x="22" y="8"/>
                  <a:pt x="37" y="399"/>
                </a:cubicBezTo>
                <a:cubicBezTo>
                  <a:pt x="37" y="399"/>
                  <a:pt x="11" y="1480"/>
                  <a:pt x="11" y="148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79216"/>
                  <a:invGamma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3495675" y="5889625"/>
            <a:ext cx="2805113" cy="552450"/>
          </a:xfrm>
          <a:custGeom>
            <a:avLst/>
            <a:gdLst>
              <a:gd name="T0" fmla="*/ 1014 w 1052"/>
              <a:gd name="T1" fmla="*/ 197 h 203"/>
              <a:gd name="T2" fmla="*/ 891 w 1052"/>
              <a:gd name="T3" fmla="*/ 11 h 203"/>
              <a:gd name="T4" fmla="*/ 124 w 1052"/>
              <a:gd name="T5" fmla="*/ 12 h 203"/>
              <a:gd name="T6" fmla="*/ 0 w 1052"/>
              <a:gd name="T7" fmla="*/ 203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1052"/>
              <a:gd name="T13" fmla="*/ 0 h 203"/>
              <a:gd name="T14" fmla="*/ 1052 w 1052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2" h="203">
                <a:moveTo>
                  <a:pt x="1014" y="197"/>
                </a:moveTo>
                <a:cubicBezTo>
                  <a:pt x="1014" y="194"/>
                  <a:pt x="1052" y="3"/>
                  <a:pt x="891" y="11"/>
                </a:cubicBezTo>
                <a:cubicBezTo>
                  <a:pt x="743" y="0"/>
                  <a:pt x="283" y="3"/>
                  <a:pt x="124" y="12"/>
                </a:cubicBezTo>
                <a:cubicBezTo>
                  <a:pt x="18" y="23"/>
                  <a:pt x="0" y="17"/>
                  <a:pt x="0" y="203"/>
                </a:cubicBez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15088" y="1955800"/>
            <a:ext cx="106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/>
              <a:t>interstitium</a:t>
            </a:r>
            <a:endParaRPr lang="fr-FR" sz="14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70075" y="1927225"/>
            <a:ext cx="758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lumière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73513" y="2628900"/>
            <a:ext cx="133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Cellule principale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19875" y="3666510"/>
            <a:ext cx="638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3 Na</a:t>
            </a:r>
            <a:r>
              <a:rPr lang="fr-FR" sz="1600" b="1" baseline="30000" dirty="0"/>
              <a:t>+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942013" y="3824288"/>
            <a:ext cx="528637" cy="534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697538" y="4360863"/>
            <a:ext cx="96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726113" y="3824288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5686425" y="3579813"/>
            <a:ext cx="258763" cy="1104900"/>
          </a:xfrm>
          <a:custGeom>
            <a:avLst/>
            <a:gdLst>
              <a:gd name="T0" fmla="*/ 0 w 97"/>
              <a:gd name="T1" fmla="*/ 0 h 405"/>
              <a:gd name="T2" fmla="*/ 93 w 97"/>
              <a:gd name="T3" fmla="*/ 183 h 405"/>
              <a:gd name="T4" fmla="*/ 24 w 97"/>
              <a:gd name="T5" fmla="*/ 405 h 405"/>
              <a:gd name="T6" fmla="*/ 0 60000 65536"/>
              <a:gd name="T7" fmla="*/ 0 60000 65536"/>
              <a:gd name="T8" fmla="*/ 0 60000 65536"/>
              <a:gd name="T9" fmla="*/ 0 w 97"/>
              <a:gd name="T10" fmla="*/ 0 h 405"/>
              <a:gd name="T11" fmla="*/ 97 w 97"/>
              <a:gd name="T12" fmla="*/ 405 h 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405">
                <a:moveTo>
                  <a:pt x="0" y="0"/>
                </a:moveTo>
                <a:cubicBezTo>
                  <a:pt x="44" y="58"/>
                  <a:pt x="89" y="116"/>
                  <a:pt x="93" y="183"/>
                </a:cubicBezTo>
                <a:cubicBezTo>
                  <a:pt x="97" y="250"/>
                  <a:pt x="36" y="368"/>
                  <a:pt x="24" y="4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251450" y="3558208"/>
            <a:ext cx="3674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ATP</a:t>
            </a:r>
            <a:endParaRPr lang="fr-FR" sz="900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06988" y="4143375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2 K</a:t>
            </a:r>
            <a:r>
              <a:rPr lang="fr-FR" sz="1600" b="1" baseline="30000" dirty="0"/>
              <a:t>+</a:t>
            </a: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6007100" y="4137025"/>
            <a:ext cx="357188" cy="136525"/>
          </a:xfrm>
          <a:custGeom>
            <a:avLst/>
            <a:gdLst>
              <a:gd name="T0" fmla="*/ 135 w 135"/>
              <a:gd name="T1" fmla="*/ 3 h 51"/>
              <a:gd name="T2" fmla="*/ 84 w 135"/>
              <a:gd name="T3" fmla="*/ 51 h 51"/>
              <a:gd name="T4" fmla="*/ 0 w 135"/>
              <a:gd name="T5" fmla="*/ 0 h 51"/>
              <a:gd name="T6" fmla="*/ 0 60000 65536"/>
              <a:gd name="T7" fmla="*/ 0 60000 65536"/>
              <a:gd name="T8" fmla="*/ 0 60000 65536"/>
              <a:gd name="T9" fmla="*/ 0 w 135"/>
              <a:gd name="T10" fmla="*/ 0 h 51"/>
              <a:gd name="T11" fmla="*/ 135 w 135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51">
                <a:moveTo>
                  <a:pt x="135" y="3"/>
                </a:moveTo>
                <a:cubicBezTo>
                  <a:pt x="126" y="10"/>
                  <a:pt x="106" y="51"/>
                  <a:pt x="84" y="51"/>
                </a:cubicBezTo>
                <a:cubicBezTo>
                  <a:pt x="62" y="51"/>
                  <a:pt x="17" y="1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6040438" y="3881438"/>
            <a:ext cx="347662" cy="147637"/>
          </a:xfrm>
          <a:custGeom>
            <a:avLst/>
            <a:gdLst>
              <a:gd name="T0" fmla="*/ 0 w 132"/>
              <a:gd name="T1" fmla="*/ 36 h 54"/>
              <a:gd name="T2" fmla="*/ 63 w 132"/>
              <a:gd name="T3" fmla="*/ 3 h 54"/>
              <a:gd name="T4" fmla="*/ 132 w 132"/>
              <a:gd name="T5" fmla="*/ 54 h 54"/>
              <a:gd name="T6" fmla="*/ 0 60000 65536"/>
              <a:gd name="T7" fmla="*/ 0 60000 65536"/>
              <a:gd name="T8" fmla="*/ 0 60000 65536"/>
              <a:gd name="T9" fmla="*/ 0 w 132"/>
              <a:gd name="T10" fmla="*/ 0 h 54"/>
              <a:gd name="T11" fmla="*/ 132 w 132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54">
                <a:moveTo>
                  <a:pt x="0" y="36"/>
                </a:moveTo>
                <a:cubicBezTo>
                  <a:pt x="10" y="31"/>
                  <a:pt x="41" y="0"/>
                  <a:pt x="63" y="3"/>
                </a:cubicBezTo>
                <a:cubicBezTo>
                  <a:pt x="85" y="6"/>
                  <a:pt x="118" y="44"/>
                  <a:pt x="132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3211513" y="3144838"/>
            <a:ext cx="606425" cy="5540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446338" y="2892425"/>
            <a:ext cx="52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Na</a:t>
            </a:r>
            <a:r>
              <a:rPr lang="fr-FR" b="1" baseline="30000" dirty="0"/>
              <a:t>+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617788" y="3419475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H</a:t>
            </a:r>
            <a:r>
              <a:rPr lang="fr-FR" b="1" baseline="30000" dirty="0"/>
              <a:t>+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636713" y="3408363"/>
            <a:ext cx="79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HCO</a:t>
            </a:r>
            <a:r>
              <a:rPr lang="fr-FR" sz="2000" b="1" baseline="-25000" dirty="0"/>
              <a:t>3</a:t>
            </a:r>
            <a:r>
              <a:rPr lang="fr-FR" sz="2000" b="1" baseline="30000" dirty="0"/>
              <a:t>-</a:t>
            </a:r>
          </a:p>
        </p:txBody>
      </p:sp>
      <p:sp>
        <p:nvSpPr>
          <p:cNvPr id="29" name="AutoShape 45"/>
          <p:cNvSpPr>
            <a:spLocks/>
          </p:cNvSpPr>
          <p:nvPr/>
        </p:nvSpPr>
        <p:spPr bwMode="auto">
          <a:xfrm rot="5400000">
            <a:off x="2274640" y="3350096"/>
            <a:ext cx="203200" cy="1081088"/>
          </a:xfrm>
          <a:prstGeom prst="rightBrace">
            <a:avLst>
              <a:gd name="adj1" fmla="val 4433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1914525" y="422275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CO</a:t>
            </a:r>
            <a:r>
              <a:rPr lang="fr-FR" b="1" baseline="-25000" dirty="0"/>
              <a:t>3</a:t>
            </a: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3175000" y="4589463"/>
            <a:ext cx="473399" cy="400110"/>
          </a:xfrm>
          <a:prstGeom prst="rect">
            <a:avLst/>
          </a:prstGeom>
          <a:gradFill rotWithShape="1">
            <a:gsLst>
              <a:gs pos="0">
                <a:srgbClr val="C5C5FF"/>
              </a:gs>
              <a:gs pos="100000">
                <a:srgbClr val="6E6E8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AC</a:t>
            </a: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2438400" y="4818063"/>
            <a:ext cx="473399" cy="400110"/>
          </a:xfrm>
          <a:prstGeom prst="rect">
            <a:avLst/>
          </a:prstGeom>
          <a:gradFill rotWithShape="1">
            <a:gsLst>
              <a:gs pos="0">
                <a:srgbClr val="C5C5FF"/>
              </a:gs>
              <a:gs pos="100000">
                <a:srgbClr val="6E6E8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AC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22425" y="5594350"/>
            <a:ext cx="1243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H</a:t>
            </a:r>
            <a:r>
              <a:rPr lang="fr-FR" sz="2000" b="1" baseline="-25000" dirty="0"/>
              <a:t>2</a:t>
            </a:r>
            <a:r>
              <a:rPr lang="fr-FR" sz="2000" b="1" dirty="0"/>
              <a:t>O + CO</a:t>
            </a:r>
            <a:r>
              <a:rPr lang="fr-FR" sz="2000" b="1" baseline="-25000" dirty="0"/>
              <a:t>2</a:t>
            </a:r>
          </a:p>
        </p:txBody>
      </p:sp>
      <p:cxnSp>
        <p:nvCxnSpPr>
          <p:cNvPr id="35" name="AutoShape 50"/>
          <p:cNvCxnSpPr>
            <a:cxnSpLocks noChangeShapeType="1"/>
          </p:cNvCxnSpPr>
          <p:nvPr/>
        </p:nvCxnSpPr>
        <p:spPr bwMode="auto">
          <a:xfrm>
            <a:off x="2384425" y="4614863"/>
            <a:ext cx="12700" cy="979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Line 49"/>
          <p:cNvSpPr>
            <a:spLocks noChangeShapeType="1"/>
          </p:cNvSpPr>
          <p:nvPr/>
        </p:nvSpPr>
        <p:spPr bwMode="auto">
          <a:xfrm flipV="1">
            <a:off x="3306763" y="5805264"/>
            <a:ext cx="3719512" cy="952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120133" y="2998788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Na</a:t>
            </a:r>
            <a:r>
              <a:rPr lang="fr-FR" sz="1600" b="1" baseline="30000" dirty="0"/>
              <a:t>+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168775" y="3552825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H</a:t>
            </a:r>
            <a:r>
              <a:rPr lang="fr-FR" sz="1600" b="1" baseline="30000"/>
              <a:t>+</a:t>
            </a:r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2982913" y="3114675"/>
            <a:ext cx="1209675" cy="55563"/>
          </a:xfrm>
          <a:custGeom>
            <a:avLst/>
            <a:gdLst>
              <a:gd name="T0" fmla="*/ 0 w 563"/>
              <a:gd name="T1" fmla="*/ 0 h 27"/>
              <a:gd name="T2" fmla="*/ 563 w 563"/>
              <a:gd name="T3" fmla="*/ 27 h 27"/>
              <a:gd name="T4" fmla="*/ 0 60000 65536"/>
              <a:gd name="T5" fmla="*/ 0 60000 65536"/>
              <a:gd name="T6" fmla="*/ 0 w 563"/>
              <a:gd name="T7" fmla="*/ 0 h 27"/>
              <a:gd name="T8" fmla="*/ 563 w 56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3" h="27">
                <a:moveTo>
                  <a:pt x="0" y="0"/>
                </a:moveTo>
                <a:lnTo>
                  <a:pt x="563" y="2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30"/>
          <p:cNvSpPr>
            <a:spLocks/>
          </p:cNvSpPr>
          <p:nvPr/>
        </p:nvSpPr>
        <p:spPr bwMode="auto">
          <a:xfrm>
            <a:off x="2982913" y="3673475"/>
            <a:ext cx="1208087" cy="53975"/>
          </a:xfrm>
          <a:custGeom>
            <a:avLst/>
            <a:gdLst>
              <a:gd name="T0" fmla="*/ 0 w 563"/>
              <a:gd name="T1" fmla="*/ 0 h 27"/>
              <a:gd name="T2" fmla="*/ 563 w 563"/>
              <a:gd name="T3" fmla="*/ 27 h 27"/>
              <a:gd name="T4" fmla="*/ 0 60000 65536"/>
              <a:gd name="T5" fmla="*/ 0 60000 65536"/>
              <a:gd name="T6" fmla="*/ 0 w 563"/>
              <a:gd name="T7" fmla="*/ 0 h 27"/>
              <a:gd name="T8" fmla="*/ 563 w 56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3" h="27">
                <a:moveTo>
                  <a:pt x="0" y="0"/>
                </a:moveTo>
                <a:lnTo>
                  <a:pt x="563" y="2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lg" len="lg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987579" y="2996952"/>
            <a:ext cx="528637" cy="534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5724128" y="4725144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5796136" y="3573016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6012160" y="4766221"/>
            <a:ext cx="528637" cy="534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5796136" y="2996952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5724128" y="5301208"/>
            <a:ext cx="96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364088" y="2852936"/>
            <a:ext cx="487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Na</a:t>
            </a:r>
            <a:r>
              <a:rPr lang="fr-FR" sz="1600" b="1" baseline="30000" dirty="0"/>
              <a:t>+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5364088" y="3212976"/>
            <a:ext cx="79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HCO</a:t>
            </a:r>
            <a:r>
              <a:rPr lang="fr-FR" sz="2000" b="1" baseline="-25000" dirty="0"/>
              <a:t>3</a:t>
            </a:r>
            <a:r>
              <a:rPr lang="fr-FR" sz="2000" b="1" baseline="30000" dirty="0"/>
              <a:t>-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4932040" y="4581128"/>
            <a:ext cx="79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HCO</a:t>
            </a:r>
            <a:r>
              <a:rPr lang="fr-FR" sz="2000" b="1" baseline="-25000" dirty="0"/>
              <a:t>3</a:t>
            </a:r>
            <a:r>
              <a:rPr lang="fr-FR" sz="2000" b="1" baseline="30000" dirty="0"/>
              <a:t>-</a:t>
            </a:r>
          </a:p>
        </p:txBody>
      </p:sp>
      <p:sp>
        <p:nvSpPr>
          <p:cNvPr id="54" name="ZoneTexte 53"/>
          <p:cNvSpPr txBox="1"/>
          <p:nvPr/>
        </p:nvSpPr>
        <p:spPr bwMode="auto">
          <a:xfrm>
            <a:off x="6732240" y="5085184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Cl</a:t>
            </a:r>
            <a:r>
              <a:rPr lang="fr-FR" sz="2000" b="1" baseline="30000" dirty="0" smtClean="0"/>
              <a:t>-</a:t>
            </a:r>
            <a:endParaRPr lang="fr-FR" sz="2000" b="1" dirty="0"/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3779912" y="4725144"/>
            <a:ext cx="124399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H</a:t>
            </a:r>
            <a:r>
              <a:rPr lang="fr-FR" sz="2000" b="1" baseline="-25000" dirty="0"/>
              <a:t>2</a:t>
            </a:r>
            <a:r>
              <a:rPr lang="fr-FR" sz="2000" b="1" dirty="0"/>
              <a:t>O + CO</a:t>
            </a:r>
            <a:r>
              <a:rPr lang="fr-FR" sz="2000" b="1" baseline="-25000" dirty="0"/>
              <a:t>2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4355976" y="4077072"/>
            <a:ext cx="473399" cy="400110"/>
          </a:xfrm>
          <a:prstGeom prst="rect">
            <a:avLst/>
          </a:prstGeom>
          <a:gradFill rotWithShape="1">
            <a:gsLst>
              <a:gs pos="0">
                <a:srgbClr val="C5C5FF"/>
              </a:gs>
              <a:gs pos="100000">
                <a:srgbClr val="6E6E8F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AC</a:t>
            </a:r>
          </a:p>
        </p:txBody>
      </p:sp>
      <p:sp>
        <p:nvSpPr>
          <p:cNvPr id="62" name="Arc 61"/>
          <p:cNvSpPr/>
          <p:nvPr/>
        </p:nvSpPr>
        <p:spPr>
          <a:xfrm>
            <a:off x="4139952" y="3717032"/>
            <a:ext cx="720080" cy="1512168"/>
          </a:xfrm>
          <a:prstGeom prst="arc">
            <a:avLst>
              <a:gd name="adj1" fmla="val 16200000"/>
              <a:gd name="adj2" fmla="val 18232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0" y="1928802"/>
            <a:ext cx="185735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Inhibent AC</a:t>
            </a:r>
          </a:p>
          <a:p>
            <a:r>
              <a:rPr lang="fr-FR" b="1" dirty="0" smtClean="0">
                <a:sym typeface="Wingdings 3"/>
              </a:rPr>
              <a:t></a:t>
            </a:r>
            <a:r>
              <a:rPr lang="fr-FR" b="1" dirty="0" smtClean="0"/>
              <a:t> sécrétion d’H</a:t>
            </a:r>
            <a:r>
              <a:rPr lang="fr-FR" b="1" baseline="30000" dirty="0" smtClean="0"/>
              <a:t>+</a:t>
            </a:r>
            <a:r>
              <a:rPr lang="fr-FR" b="1" dirty="0" smtClean="0"/>
              <a:t>  </a:t>
            </a:r>
            <a:r>
              <a:rPr lang="fr-FR" b="1" dirty="0" smtClean="0">
                <a:sym typeface="Wingdings 3"/>
              </a:rPr>
              <a:t></a:t>
            </a:r>
            <a:r>
              <a:rPr lang="fr-FR" b="1" dirty="0" smtClean="0"/>
              <a:t>résorption de HCO</a:t>
            </a:r>
            <a:r>
              <a:rPr lang="fr-FR" b="1" baseline="-25000" dirty="0" smtClean="0"/>
              <a:t>3</a:t>
            </a:r>
            <a:r>
              <a:rPr lang="fr-FR" b="1" dirty="0" smtClean="0"/>
              <a:t>Na </a:t>
            </a:r>
          </a:p>
          <a:p>
            <a:endParaRPr lang="fr-FR" b="1" dirty="0"/>
          </a:p>
        </p:txBody>
      </p:sp>
      <p:sp>
        <p:nvSpPr>
          <p:cNvPr id="51" name="Freeform 79"/>
          <p:cNvSpPr>
            <a:spLocks/>
          </p:cNvSpPr>
          <p:nvPr/>
        </p:nvSpPr>
        <p:spPr bwMode="auto">
          <a:xfrm>
            <a:off x="1857356" y="2643182"/>
            <a:ext cx="2571768" cy="1500198"/>
          </a:xfrm>
          <a:custGeom>
            <a:avLst/>
            <a:gdLst>
              <a:gd name="T0" fmla="*/ 0 w 1136"/>
              <a:gd name="T1" fmla="*/ 0 h 448"/>
              <a:gd name="T2" fmla="*/ 520 w 1136"/>
              <a:gd name="T3" fmla="*/ 32 h 448"/>
              <a:gd name="T4" fmla="*/ 896 w 1136"/>
              <a:gd name="T5" fmla="*/ 192 h 448"/>
              <a:gd name="T6" fmla="*/ 1136 w 1136"/>
              <a:gd name="T7" fmla="*/ 448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448"/>
              <a:gd name="T14" fmla="*/ 1136 w 1136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448">
                <a:moveTo>
                  <a:pt x="0" y="0"/>
                </a:moveTo>
                <a:cubicBezTo>
                  <a:pt x="185" y="0"/>
                  <a:pt x="371" y="0"/>
                  <a:pt x="520" y="32"/>
                </a:cubicBezTo>
                <a:cubicBezTo>
                  <a:pt x="669" y="64"/>
                  <a:pt x="793" y="123"/>
                  <a:pt x="896" y="192"/>
                </a:cubicBezTo>
                <a:cubicBezTo>
                  <a:pt x="999" y="261"/>
                  <a:pt x="1096" y="405"/>
                  <a:pt x="1136" y="448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79"/>
          <p:cNvSpPr>
            <a:spLocks/>
          </p:cNvSpPr>
          <p:nvPr/>
        </p:nvSpPr>
        <p:spPr bwMode="auto">
          <a:xfrm>
            <a:off x="1857356" y="2714620"/>
            <a:ext cx="1500198" cy="1857388"/>
          </a:xfrm>
          <a:custGeom>
            <a:avLst/>
            <a:gdLst>
              <a:gd name="T0" fmla="*/ 0 w 1136"/>
              <a:gd name="T1" fmla="*/ 0 h 448"/>
              <a:gd name="T2" fmla="*/ 520 w 1136"/>
              <a:gd name="T3" fmla="*/ 32 h 448"/>
              <a:gd name="T4" fmla="*/ 896 w 1136"/>
              <a:gd name="T5" fmla="*/ 192 h 448"/>
              <a:gd name="T6" fmla="*/ 1136 w 1136"/>
              <a:gd name="T7" fmla="*/ 448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448"/>
              <a:gd name="T14" fmla="*/ 1136 w 1136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448">
                <a:moveTo>
                  <a:pt x="0" y="0"/>
                </a:moveTo>
                <a:cubicBezTo>
                  <a:pt x="185" y="0"/>
                  <a:pt x="371" y="0"/>
                  <a:pt x="520" y="32"/>
                </a:cubicBezTo>
                <a:cubicBezTo>
                  <a:pt x="669" y="64"/>
                  <a:pt x="793" y="123"/>
                  <a:pt x="896" y="192"/>
                </a:cubicBezTo>
                <a:cubicBezTo>
                  <a:pt x="999" y="261"/>
                  <a:pt x="1096" y="405"/>
                  <a:pt x="1136" y="448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79"/>
          <p:cNvSpPr>
            <a:spLocks/>
          </p:cNvSpPr>
          <p:nvPr/>
        </p:nvSpPr>
        <p:spPr bwMode="auto">
          <a:xfrm>
            <a:off x="1857356" y="2786058"/>
            <a:ext cx="928694" cy="2000264"/>
          </a:xfrm>
          <a:custGeom>
            <a:avLst/>
            <a:gdLst>
              <a:gd name="T0" fmla="*/ 0 w 1136"/>
              <a:gd name="T1" fmla="*/ 0 h 448"/>
              <a:gd name="T2" fmla="*/ 520 w 1136"/>
              <a:gd name="T3" fmla="*/ 32 h 448"/>
              <a:gd name="T4" fmla="*/ 896 w 1136"/>
              <a:gd name="T5" fmla="*/ 192 h 448"/>
              <a:gd name="T6" fmla="*/ 1136 w 1136"/>
              <a:gd name="T7" fmla="*/ 448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448"/>
              <a:gd name="T14" fmla="*/ 1136 w 1136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448">
                <a:moveTo>
                  <a:pt x="0" y="0"/>
                </a:moveTo>
                <a:cubicBezTo>
                  <a:pt x="185" y="0"/>
                  <a:pt x="371" y="0"/>
                  <a:pt x="520" y="32"/>
                </a:cubicBezTo>
                <a:cubicBezTo>
                  <a:pt x="669" y="64"/>
                  <a:pt x="793" y="123"/>
                  <a:pt x="896" y="192"/>
                </a:cubicBezTo>
                <a:cubicBezTo>
                  <a:pt x="999" y="261"/>
                  <a:pt x="1096" y="405"/>
                  <a:pt x="1136" y="448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 rot="16200000" flipH="1">
            <a:off x="3964777" y="4107661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>
            <a:off x="3971924" y="4100514"/>
            <a:ext cx="357190" cy="300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rot="16200000" flipH="1">
            <a:off x="3393273" y="4260061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16200000" flipH="1">
            <a:off x="2821769" y="5250669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5400000">
            <a:off x="3386126" y="4252914"/>
            <a:ext cx="357190" cy="300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5400000">
            <a:off x="2814622" y="5243522"/>
            <a:ext cx="357190" cy="300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8"/>
            <a:ext cx="8157592" cy="1800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/>
              <a:t>Acétazolamide</a:t>
            </a:r>
            <a:r>
              <a:rPr lang="fr-FR" dirty="0" smtClean="0"/>
              <a:t>: </a:t>
            </a:r>
            <a:r>
              <a:rPr lang="fr-FR" dirty="0" err="1" smtClean="0"/>
              <a:t>Diamox</a:t>
            </a:r>
            <a:r>
              <a:rPr lang="fr-FR" dirty="0" smtClean="0"/>
              <a:t>*</a:t>
            </a:r>
          </a:p>
          <a:p>
            <a:r>
              <a:rPr lang="fr-FR" dirty="0" err="1" smtClean="0"/>
              <a:t>Benzolamide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611560" y="3429000"/>
            <a:ext cx="8208912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Peu utilisé</a:t>
            </a:r>
          </a:p>
          <a:p>
            <a:r>
              <a:rPr lang="fr-FR" sz="3200" dirty="0" smtClean="0"/>
              <a:t>Effets extrarénaux: ophtalmo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sz="4000" dirty="0" smtClean="0"/>
              <a:t>Diurétiques de l’anse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b="1" dirty="0" smtClean="0">
                <a:solidFill>
                  <a:srgbClr val="C00000"/>
                </a:solidFill>
              </a:rPr>
              <a:t>Partie ascendante de l’anse de </a:t>
            </a:r>
            <a:r>
              <a:rPr lang="fr-FR" b="1" dirty="0" err="1" smtClean="0">
                <a:solidFill>
                  <a:srgbClr val="C00000"/>
                </a:solidFill>
              </a:rPr>
              <a:t>Henlé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059113" y="2396037"/>
            <a:ext cx="5610225" cy="3975100"/>
            <a:chOff x="1927" y="1534"/>
            <a:chExt cx="3534" cy="2504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927" y="1550"/>
              <a:ext cx="3534" cy="2488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FF7C8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890" y="1906"/>
              <a:ext cx="1469" cy="1804"/>
            </a:xfrm>
            <a:custGeom>
              <a:avLst/>
              <a:gdLst>
                <a:gd name="T0" fmla="*/ 9 w 1317"/>
                <a:gd name="T1" fmla="*/ 1222 h 1599"/>
                <a:gd name="T2" fmla="*/ 26 w 1317"/>
                <a:gd name="T3" fmla="*/ 1426 h 1599"/>
                <a:gd name="T4" fmla="*/ 164 w 1317"/>
                <a:gd name="T5" fmla="*/ 1544 h 1599"/>
                <a:gd name="T6" fmla="*/ 1124 w 1317"/>
                <a:gd name="T7" fmla="*/ 1550 h 1599"/>
                <a:gd name="T8" fmla="*/ 1285 w 1317"/>
                <a:gd name="T9" fmla="*/ 1248 h 1599"/>
                <a:gd name="T10" fmla="*/ 1285 w 1317"/>
                <a:gd name="T11" fmla="*/ 296 h 1599"/>
                <a:gd name="T12" fmla="*/ 1113 w 1317"/>
                <a:gd name="T13" fmla="*/ 15 h 1599"/>
                <a:gd name="T14" fmla="*/ 175 w 1317"/>
                <a:gd name="T15" fmla="*/ 15 h 1599"/>
                <a:gd name="T16" fmla="*/ 30 w 1317"/>
                <a:gd name="T17" fmla="*/ 329 h 1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7"/>
                <a:gd name="T28" fmla="*/ 0 h 1599"/>
                <a:gd name="T29" fmla="*/ 1317 w 1317"/>
                <a:gd name="T30" fmla="*/ 1599 h 1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7" h="1599">
                  <a:moveTo>
                    <a:pt x="9" y="1222"/>
                  </a:moveTo>
                  <a:cubicBezTo>
                    <a:pt x="13" y="1256"/>
                    <a:pt x="0" y="1373"/>
                    <a:pt x="26" y="1426"/>
                  </a:cubicBezTo>
                  <a:cubicBezTo>
                    <a:pt x="28" y="1542"/>
                    <a:pt x="164" y="1544"/>
                    <a:pt x="164" y="1544"/>
                  </a:cubicBezTo>
                  <a:cubicBezTo>
                    <a:pt x="346" y="1564"/>
                    <a:pt x="937" y="1599"/>
                    <a:pt x="1124" y="1550"/>
                  </a:cubicBezTo>
                  <a:cubicBezTo>
                    <a:pt x="1311" y="1501"/>
                    <a:pt x="1258" y="1457"/>
                    <a:pt x="1285" y="1248"/>
                  </a:cubicBezTo>
                  <a:cubicBezTo>
                    <a:pt x="1317" y="568"/>
                    <a:pt x="1278" y="407"/>
                    <a:pt x="1285" y="296"/>
                  </a:cubicBezTo>
                  <a:cubicBezTo>
                    <a:pt x="1277" y="272"/>
                    <a:pt x="1313" y="4"/>
                    <a:pt x="1113" y="15"/>
                  </a:cubicBezTo>
                  <a:cubicBezTo>
                    <a:pt x="929" y="0"/>
                    <a:pt x="372" y="3"/>
                    <a:pt x="175" y="15"/>
                  </a:cubicBezTo>
                  <a:cubicBezTo>
                    <a:pt x="100" y="15"/>
                    <a:pt x="18" y="7"/>
                    <a:pt x="30" y="329"/>
                  </a:cubicBez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154" y="1918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Cellule principale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062" y="1534"/>
              <a:ext cx="4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lumière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4422" y="1550"/>
              <a:ext cx="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chemeClr val="bg2"/>
                  </a:solidFill>
                </a:rPr>
                <a:t>interstitium</a:t>
              </a:r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4177" y="2329"/>
              <a:ext cx="275" cy="29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4065" y="2329"/>
              <a:ext cx="5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050" y="2623"/>
              <a:ext cx="5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529" y="2155"/>
              <a:ext cx="4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bg2"/>
                  </a:solidFill>
                </a:rPr>
                <a:t>3 Na</a:t>
              </a:r>
              <a:r>
                <a:rPr lang="fr-FR" sz="1600" b="1" baseline="3000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743" y="2503"/>
              <a:ext cx="3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2 K</a:t>
              </a:r>
              <a:r>
                <a:rPr lang="fr-FR" sz="1600" b="1" baseline="30000"/>
                <a:t>+</a:t>
              </a: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228" y="2361"/>
              <a:ext cx="181" cy="81"/>
            </a:xfrm>
            <a:custGeom>
              <a:avLst/>
              <a:gdLst>
                <a:gd name="T0" fmla="*/ 0 w 132"/>
                <a:gd name="T1" fmla="*/ 36 h 54"/>
                <a:gd name="T2" fmla="*/ 63 w 132"/>
                <a:gd name="T3" fmla="*/ 3 h 54"/>
                <a:gd name="T4" fmla="*/ 132 w 132"/>
                <a:gd name="T5" fmla="*/ 54 h 54"/>
                <a:gd name="T6" fmla="*/ 0 60000 65536"/>
                <a:gd name="T7" fmla="*/ 0 60000 65536"/>
                <a:gd name="T8" fmla="*/ 0 60000 65536"/>
                <a:gd name="T9" fmla="*/ 0 w 132"/>
                <a:gd name="T10" fmla="*/ 0 h 54"/>
                <a:gd name="T11" fmla="*/ 132 w 13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54">
                  <a:moveTo>
                    <a:pt x="0" y="36"/>
                  </a:moveTo>
                  <a:cubicBezTo>
                    <a:pt x="10" y="31"/>
                    <a:pt x="41" y="0"/>
                    <a:pt x="63" y="3"/>
                  </a:cubicBezTo>
                  <a:cubicBezTo>
                    <a:pt x="85" y="6"/>
                    <a:pt x="118" y="44"/>
                    <a:pt x="132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211" y="2500"/>
              <a:ext cx="186" cy="76"/>
            </a:xfrm>
            <a:custGeom>
              <a:avLst/>
              <a:gdLst>
                <a:gd name="T0" fmla="*/ 135 w 135"/>
                <a:gd name="T1" fmla="*/ 3 h 51"/>
                <a:gd name="T2" fmla="*/ 84 w 135"/>
                <a:gd name="T3" fmla="*/ 51 h 51"/>
                <a:gd name="T4" fmla="*/ 0 w 135"/>
                <a:gd name="T5" fmla="*/ 0 h 51"/>
                <a:gd name="T6" fmla="*/ 0 60000 65536"/>
                <a:gd name="T7" fmla="*/ 0 60000 65536"/>
                <a:gd name="T8" fmla="*/ 0 60000 65536"/>
                <a:gd name="T9" fmla="*/ 0 w 135"/>
                <a:gd name="T10" fmla="*/ 0 h 51"/>
                <a:gd name="T11" fmla="*/ 135 w 13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51">
                  <a:moveTo>
                    <a:pt x="135" y="3"/>
                  </a:moveTo>
                  <a:cubicBezTo>
                    <a:pt x="126" y="10"/>
                    <a:pt x="106" y="51"/>
                    <a:pt x="84" y="51"/>
                  </a:cubicBezTo>
                  <a:cubicBezTo>
                    <a:pt x="62" y="51"/>
                    <a:pt x="17" y="1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045" y="2195"/>
              <a:ext cx="134" cy="606"/>
            </a:xfrm>
            <a:custGeom>
              <a:avLst/>
              <a:gdLst>
                <a:gd name="T0" fmla="*/ 0 w 97"/>
                <a:gd name="T1" fmla="*/ 0 h 405"/>
                <a:gd name="T2" fmla="*/ 93 w 97"/>
                <a:gd name="T3" fmla="*/ 183 h 405"/>
                <a:gd name="T4" fmla="*/ 24 w 97"/>
                <a:gd name="T5" fmla="*/ 405 h 405"/>
                <a:gd name="T6" fmla="*/ 0 60000 65536"/>
                <a:gd name="T7" fmla="*/ 0 60000 65536"/>
                <a:gd name="T8" fmla="*/ 0 60000 65536"/>
                <a:gd name="T9" fmla="*/ 0 w 97"/>
                <a:gd name="T10" fmla="*/ 0 h 405"/>
                <a:gd name="T11" fmla="*/ 97 w 97"/>
                <a:gd name="T12" fmla="*/ 405 h 4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05">
                  <a:moveTo>
                    <a:pt x="0" y="0"/>
                  </a:moveTo>
                  <a:cubicBezTo>
                    <a:pt x="44" y="58"/>
                    <a:pt x="89" y="116"/>
                    <a:pt x="93" y="183"/>
                  </a:cubicBezTo>
                  <a:cubicBezTo>
                    <a:pt x="97" y="250"/>
                    <a:pt x="36" y="368"/>
                    <a:pt x="24" y="4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3819" y="2095"/>
              <a:ext cx="2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900"/>
                <a:t>ATP</a:t>
              </a: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869" y="2248"/>
              <a:ext cx="103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870" y="2358"/>
              <a:ext cx="104" cy="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900" y="2382"/>
              <a:ext cx="14" cy="801"/>
            </a:xfrm>
            <a:custGeom>
              <a:avLst/>
              <a:gdLst>
                <a:gd name="T0" fmla="*/ 0 w 13"/>
                <a:gd name="T1" fmla="*/ 710 h 710"/>
                <a:gd name="T2" fmla="*/ 13 w 13"/>
                <a:gd name="T3" fmla="*/ 0 h 710"/>
                <a:gd name="T4" fmla="*/ 0 60000 65536"/>
                <a:gd name="T5" fmla="*/ 0 60000 65536"/>
                <a:gd name="T6" fmla="*/ 0 w 13"/>
                <a:gd name="T7" fmla="*/ 0 h 710"/>
                <a:gd name="T8" fmla="*/ 13 w 13"/>
                <a:gd name="T9" fmla="*/ 710 h 7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710">
                  <a:moveTo>
                    <a:pt x="0" y="710"/>
                  </a:moveTo>
                  <a:lnTo>
                    <a:pt x="13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640" y="2185"/>
              <a:ext cx="628" cy="30"/>
            </a:xfrm>
            <a:custGeom>
              <a:avLst/>
              <a:gdLst>
                <a:gd name="T0" fmla="*/ 0 w 563"/>
                <a:gd name="T1" fmla="*/ 0 h 27"/>
                <a:gd name="T2" fmla="*/ 563 w 563"/>
                <a:gd name="T3" fmla="*/ 27 h 27"/>
                <a:gd name="T4" fmla="*/ 0 60000 65536"/>
                <a:gd name="T5" fmla="*/ 0 60000 65536"/>
                <a:gd name="T6" fmla="*/ 0 w 563"/>
                <a:gd name="T7" fmla="*/ 0 h 27"/>
                <a:gd name="T8" fmla="*/ 563 w 56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3" h="27">
                  <a:moveTo>
                    <a:pt x="0" y="0"/>
                  </a:moveTo>
                  <a:lnTo>
                    <a:pt x="563" y="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2400" y="2038"/>
              <a:ext cx="3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Na</a:t>
              </a:r>
              <a:r>
                <a:rPr lang="fr-FR" sz="1600" b="1" baseline="30000" dirty="0"/>
                <a:t>+</a:t>
              </a: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2858" y="3148"/>
              <a:ext cx="120" cy="65"/>
            </a:xfrm>
            <a:custGeom>
              <a:avLst/>
              <a:gdLst>
                <a:gd name="T0" fmla="*/ 0 w 86"/>
                <a:gd name="T1" fmla="*/ 43 h 43"/>
                <a:gd name="T2" fmla="*/ 86 w 86"/>
                <a:gd name="T3" fmla="*/ 0 h 43"/>
                <a:gd name="T4" fmla="*/ 0 60000 65536"/>
                <a:gd name="T5" fmla="*/ 0 60000 65536"/>
                <a:gd name="T6" fmla="*/ 0 w 86"/>
                <a:gd name="T7" fmla="*/ 0 h 43"/>
                <a:gd name="T8" fmla="*/ 86 w 86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3">
                  <a:moveTo>
                    <a:pt x="0" y="43"/>
                  </a:moveTo>
                  <a:lnTo>
                    <a:pt x="8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860" y="3244"/>
              <a:ext cx="119" cy="65"/>
            </a:xfrm>
            <a:custGeom>
              <a:avLst/>
              <a:gdLst>
                <a:gd name="T0" fmla="*/ 0 w 86"/>
                <a:gd name="T1" fmla="*/ 43 h 43"/>
                <a:gd name="T2" fmla="*/ 86 w 86"/>
                <a:gd name="T3" fmla="*/ 0 h 43"/>
                <a:gd name="T4" fmla="*/ 0 60000 65536"/>
                <a:gd name="T5" fmla="*/ 0 60000 65536"/>
                <a:gd name="T6" fmla="*/ 0 w 86"/>
                <a:gd name="T7" fmla="*/ 0 h 43"/>
                <a:gd name="T8" fmla="*/ 86 w 86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3">
                  <a:moveTo>
                    <a:pt x="0" y="43"/>
                  </a:moveTo>
                  <a:lnTo>
                    <a:pt x="8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2327" y="3245"/>
              <a:ext cx="2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K</a:t>
              </a:r>
              <a:r>
                <a:rPr lang="fr-FR" b="1" baseline="30000" dirty="0"/>
                <a:t>+</a:t>
              </a: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 flipH="1">
              <a:off x="2597" y="3038"/>
              <a:ext cx="698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2907" y="3708"/>
              <a:ext cx="1456" cy="303"/>
            </a:xfrm>
            <a:custGeom>
              <a:avLst/>
              <a:gdLst>
                <a:gd name="T0" fmla="*/ 1014 w 1052"/>
                <a:gd name="T1" fmla="*/ 197 h 203"/>
                <a:gd name="T2" fmla="*/ 891 w 1052"/>
                <a:gd name="T3" fmla="*/ 11 h 203"/>
                <a:gd name="T4" fmla="*/ 124 w 1052"/>
                <a:gd name="T5" fmla="*/ 12 h 203"/>
                <a:gd name="T6" fmla="*/ 0 w 1052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2"/>
                <a:gd name="T13" fmla="*/ 0 h 203"/>
                <a:gd name="T14" fmla="*/ 1052 w 1052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2" h="203">
                  <a:moveTo>
                    <a:pt x="1014" y="197"/>
                  </a:moveTo>
                  <a:cubicBezTo>
                    <a:pt x="1014" y="194"/>
                    <a:pt x="1052" y="3"/>
                    <a:pt x="891" y="11"/>
                  </a:cubicBezTo>
                  <a:cubicBezTo>
                    <a:pt x="743" y="0"/>
                    <a:pt x="283" y="3"/>
                    <a:pt x="124" y="12"/>
                  </a:cubicBezTo>
                  <a:cubicBezTo>
                    <a:pt x="18" y="23"/>
                    <a:pt x="0" y="17"/>
                    <a:pt x="0" y="203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2889" y="1566"/>
              <a:ext cx="1468" cy="300"/>
            </a:xfrm>
            <a:custGeom>
              <a:avLst/>
              <a:gdLst>
                <a:gd name="T0" fmla="*/ 19 w 1061"/>
                <a:gd name="T1" fmla="*/ 0 h 200"/>
                <a:gd name="T2" fmla="*/ 148 w 1061"/>
                <a:gd name="T3" fmla="*/ 168 h 200"/>
                <a:gd name="T4" fmla="*/ 916 w 1061"/>
                <a:gd name="T5" fmla="*/ 174 h 200"/>
                <a:gd name="T6" fmla="*/ 1021 w 1061"/>
                <a:gd name="T7" fmla="*/ 12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1"/>
                <a:gd name="T13" fmla="*/ 0 h 200"/>
                <a:gd name="T14" fmla="*/ 1061 w 106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1" h="200">
                  <a:moveTo>
                    <a:pt x="19" y="0"/>
                  </a:moveTo>
                  <a:cubicBezTo>
                    <a:pt x="21" y="87"/>
                    <a:pt x="0" y="142"/>
                    <a:pt x="148" y="168"/>
                  </a:cubicBezTo>
                  <a:cubicBezTo>
                    <a:pt x="297" y="197"/>
                    <a:pt x="771" y="200"/>
                    <a:pt x="916" y="174"/>
                  </a:cubicBezTo>
                  <a:cubicBezTo>
                    <a:pt x="1061" y="148"/>
                    <a:pt x="999" y="46"/>
                    <a:pt x="1021" y="1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>
              <a:off x="2759" y="2202"/>
              <a:ext cx="315" cy="30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638" y="2332"/>
              <a:ext cx="628" cy="30"/>
            </a:xfrm>
            <a:custGeom>
              <a:avLst/>
              <a:gdLst>
                <a:gd name="T0" fmla="*/ 0 w 563"/>
                <a:gd name="T1" fmla="*/ 0 h 27"/>
                <a:gd name="T2" fmla="*/ 563 w 563"/>
                <a:gd name="T3" fmla="*/ 27 h 27"/>
                <a:gd name="T4" fmla="*/ 0 60000 65536"/>
                <a:gd name="T5" fmla="*/ 0 60000 65536"/>
                <a:gd name="T6" fmla="*/ 0 w 563"/>
                <a:gd name="T7" fmla="*/ 0 h 27"/>
                <a:gd name="T8" fmla="*/ 563 w 56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3" h="27">
                  <a:moveTo>
                    <a:pt x="0" y="0"/>
                  </a:moveTo>
                  <a:lnTo>
                    <a:pt x="563" y="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2676" y="2492"/>
              <a:ext cx="628" cy="30"/>
            </a:xfrm>
            <a:custGeom>
              <a:avLst/>
              <a:gdLst>
                <a:gd name="T0" fmla="*/ 0 w 563"/>
                <a:gd name="T1" fmla="*/ 0 h 27"/>
                <a:gd name="T2" fmla="*/ 563 w 563"/>
                <a:gd name="T3" fmla="*/ 27 h 27"/>
                <a:gd name="T4" fmla="*/ 0 60000 65536"/>
                <a:gd name="T5" fmla="*/ 0 60000 65536"/>
                <a:gd name="T6" fmla="*/ 0 w 563"/>
                <a:gd name="T7" fmla="*/ 0 h 27"/>
                <a:gd name="T8" fmla="*/ 563 w 56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3" h="27">
                  <a:moveTo>
                    <a:pt x="0" y="0"/>
                  </a:moveTo>
                  <a:lnTo>
                    <a:pt x="563" y="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2429" y="2198"/>
              <a:ext cx="2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K</a:t>
              </a:r>
              <a:r>
                <a:rPr lang="fr-FR" sz="1600" b="1" baseline="30000" dirty="0"/>
                <a:t>+</a:t>
              </a:r>
            </a:p>
          </p:txBody>
        </p:sp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2393" y="2358"/>
              <a:ext cx="3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2Cl</a:t>
              </a:r>
              <a:r>
                <a:rPr lang="fr-FR" sz="1600" b="1" baseline="30000" dirty="0"/>
                <a:t>-</a:t>
              </a: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4172" y="3190"/>
              <a:ext cx="281" cy="27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65" y="3156"/>
              <a:ext cx="58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4036" y="3431"/>
              <a:ext cx="587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 Box 65"/>
            <p:cNvSpPr txBox="1">
              <a:spLocks noChangeArrowheads="1"/>
            </p:cNvSpPr>
            <p:nvPr/>
          </p:nvSpPr>
          <p:spPr bwMode="auto">
            <a:xfrm>
              <a:off x="3846" y="2997"/>
              <a:ext cx="3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K </a:t>
              </a:r>
              <a:r>
                <a:rPr lang="fr-FR" sz="2400" baseline="30000"/>
                <a:t>+</a:t>
              </a:r>
            </a:p>
          </p:txBody>
        </p:sp>
        <p:sp>
          <p:nvSpPr>
            <p:cNvPr id="42" name="Text Box 66"/>
            <p:cNvSpPr txBox="1">
              <a:spLocks noChangeArrowheads="1"/>
            </p:cNvSpPr>
            <p:nvPr/>
          </p:nvSpPr>
          <p:spPr bwMode="auto">
            <a:xfrm>
              <a:off x="3777" y="3272"/>
              <a:ext cx="3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Cl </a:t>
              </a:r>
              <a:r>
                <a:rPr lang="fr-FR" sz="2400" baseline="30000"/>
                <a:t>-</a:t>
              </a:r>
            </a:p>
          </p:txBody>
        </p:sp>
        <p:sp>
          <p:nvSpPr>
            <p:cNvPr id="43" name="Text Box 70"/>
            <p:cNvSpPr txBox="1">
              <a:spLocks noChangeArrowheads="1"/>
            </p:cNvSpPr>
            <p:nvPr/>
          </p:nvSpPr>
          <p:spPr bwMode="auto">
            <a:xfrm>
              <a:off x="3248" y="2090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Na</a:t>
              </a:r>
              <a:r>
                <a:rPr lang="fr-FR" sz="1600" b="1" baseline="30000"/>
                <a:t>+</a:t>
              </a:r>
            </a:p>
          </p:txBody>
        </p:sp>
        <p:sp>
          <p:nvSpPr>
            <p:cNvPr id="44" name="Text Box 71"/>
            <p:cNvSpPr txBox="1">
              <a:spLocks noChangeArrowheads="1"/>
            </p:cNvSpPr>
            <p:nvPr/>
          </p:nvSpPr>
          <p:spPr bwMode="auto">
            <a:xfrm>
              <a:off x="3277" y="2250"/>
              <a:ext cx="2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K</a:t>
              </a:r>
              <a:r>
                <a:rPr lang="fr-FR" sz="1600" b="1" baseline="30000"/>
                <a:t>+</a:t>
              </a:r>
            </a:p>
          </p:txBody>
        </p:sp>
        <p:sp>
          <p:nvSpPr>
            <p:cNvPr id="45" name="Text Box 72"/>
            <p:cNvSpPr txBox="1">
              <a:spLocks noChangeArrowheads="1"/>
            </p:cNvSpPr>
            <p:nvPr/>
          </p:nvSpPr>
          <p:spPr bwMode="auto">
            <a:xfrm>
              <a:off x="3241" y="2410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2Cl</a:t>
              </a:r>
              <a:r>
                <a:rPr lang="fr-FR" sz="1600" b="1" baseline="30000"/>
                <a:t>-</a:t>
              </a:r>
            </a:p>
          </p:txBody>
        </p:sp>
        <p:sp>
          <p:nvSpPr>
            <p:cNvPr id="46" name="Line 73"/>
            <p:cNvSpPr>
              <a:spLocks noChangeShapeType="1"/>
            </p:cNvSpPr>
            <p:nvPr/>
          </p:nvSpPr>
          <p:spPr bwMode="auto">
            <a:xfrm>
              <a:off x="3516" y="2249"/>
              <a:ext cx="475" cy="8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936625" y="2465388"/>
            <a:ext cx="3914775" cy="1598612"/>
            <a:chOff x="590" y="1553"/>
            <a:chExt cx="2466" cy="1007"/>
          </a:xfrm>
        </p:grpSpPr>
        <p:sp>
          <p:nvSpPr>
            <p:cNvPr id="48" name="Text Box 78"/>
            <p:cNvSpPr txBox="1">
              <a:spLocks noChangeArrowheads="1"/>
            </p:cNvSpPr>
            <p:nvPr/>
          </p:nvSpPr>
          <p:spPr bwMode="auto">
            <a:xfrm>
              <a:off x="590" y="1553"/>
              <a:ext cx="1035" cy="291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furosémide</a:t>
              </a: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auto">
            <a:xfrm>
              <a:off x="1776" y="1720"/>
              <a:ext cx="1088" cy="448"/>
            </a:xfrm>
            <a:custGeom>
              <a:avLst/>
              <a:gdLst>
                <a:gd name="T0" fmla="*/ 0 w 1136"/>
                <a:gd name="T1" fmla="*/ 0 h 448"/>
                <a:gd name="T2" fmla="*/ 520 w 1136"/>
                <a:gd name="T3" fmla="*/ 32 h 448"/>
                <a:gd name="T4" fmla="*/ 896 w 1136"/>
                <a:gd name="T5" fmla="*/ 192 h 448"/>
                <a:gd name="T6" fmla="*/ 1136 w 1136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6"/>
                <a:gd name="T13" fmla="*/ 0 h 448"/>
                <a:gd name="T14" fmla="*/ 1136 w 1136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6" h="448">
                  <a:moveTo>
                    <a:pt x="0" y="0"/>
                  </a:moveTo>
                  <a:cubicBezTo>
                    <a:pt x="185" y="0"/>
                    <a:pt x="371" y="0"/>
                    <a:pt x="520" y="32"/>
                  </a:cubicBezTo>
                  <a:cubicBezTo>
                    <a:pt x="669" y="64"/>
                    <a:pt x="793" y="123"/>
                    <a:pt x="896" y="192"/>
                  </a:cubicBezTo>
                  <a:cubicBezTo>
                    <a:pt x="999" y="261"/>
                    <a:pt x="1096" y="405"/>
                    <a:pt x="1136" y="44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80"/>
            <p:cNvSpPr>
              <a:spLocks noChangeShapeType="1"/>
            </p:cNvSpPr>
            <p:nvPr/>
          </p:nvSpPr>
          <p:spPr bwMode="auto">
            <a:xfrm flipH="1">
              <a:off x="2792" y="2160"/>
              <a:ext cx="248" cy="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81"/>
            <p:cNvSpPr>
              <a:spLocks noChangeShapeType="1"/>
            </p:cNvSpPr>
            <p:nvPr/>
          </p:nvSpPr>
          <p:spPr bwMode="auto">
            <a:xfrm>
              <a:off x="2752" y="2160"/>
              <a:ext cx="304" cy="3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2" name="Rectangle 77"/>
          <p:cNvSpPr>
            <a:spLocks noChangeArrowheads="1"/>
          </p:cNvSpPr>
          <p:nvPr/>
        </p:nvSpPr>
        <p:spPr bwMode="auto">
          <a:xfrm>
            <a:off x="933450" y="3975100"/>
            <a:ext cx="19875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0066"/>
                </a:solidFill>
              </a:rPr>
              <a:t>Inhibition du </a:t>
            </a:r>
            <a:r>
              <a:rPr lang="fr-FR" sz="2800" dirty="0" err="1">
                <a:solidFill>
                  <a:srgbClr val="000066"/>
                </a:solidFill>
              </a:rPr>
              <a:t>co</a:t>
            </a:r>
            <a:r>
              <a:rPr lang="fr-FR" sz="2800" dirty="0">
                <a:solidFill>
                  <a:srgbClr val="000066"/>
                </a:solidFill>
              </a:rPr>
              <a:t>-transport Na</a:t>
            </a:r>
            <a:r>
              <a:rPr lang="fr-FR" sz="2800" baseline="30000" dirty="0">
                <a:solidFill>
                  <a:srgbClr val="000066"/>
                </a:solidFill>
              </a:rPr>
              <a:t>+</a:t>
            </a:r>
            <a:r>
              <a:rPr lang="fr-FR" sz="2800" dirty="0">
                <a:solidFill>
                  <a:srgbClr val="000066"/>
                </a:solidFill>
              </a:rPr>
              <a:t>, K</a:t>
            </a:r>
            <a:r>
              <a:rPr lang="fr-FR" sz="2800" baseline="30000" dirty="0">
                <a:solidFill>
                  <a:srgbClr val="000066"/>
                </a:solidFill>
              </a:rPr>
              <a:t>+</a:t>
            </a:r>
            <a:r>
              <a:rPr lang="fr-FR" sz="2800" dirty="0">
                <a:solidFill>
                  <a:srgbClr val="000066"/>
                </a:solidFill>
              </a:rPr>
              <a:t>, Cl</a:t>
            </a:r>
            <a:r>
              <a:rPr lang="fr-FR" sz="2800" baseline="30000" dirty="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3044825" y="5668963"/>
            <a:ext cx="1043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Mg</a:t>
            </a:r>
            <a:r>
              <a:rPr lang="fr-FR" sz="1600" b="1" baseline="30000" dirty="0"/>
              <a:t>2+</a:t>
            </a:r>
            <a:r>
              <a:rPr lang="fr-FR" sz="1600" b="1" dirty="0"/>
              <a:t>, Ca</a:t>
            </a:r>
            <a:r>
              <a:rPr lang="fr-FR" sz="1600" b="1" baseline="30000" dirty="0"/>
              <a:t>2+</a:t>
            </a:r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 flipV="1">
            <a:off x="4283968" y="5805264"/>
            <a:ext cx="3406775" cy="952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grpSp>
        <p:nvGrpSpPr>
          <p:cNvPr id="66" name="Group 83"/>
          <p:cNvGrpSpPr>
            <a:grpSpLocks/>
          </p:cNvGrpSpPr>
          <p:nvPr/>
        </p:nvGrpSpPr>
        <p:grpSpPr bwMode="auto">
          <a:xfrm>
            <a:off x="3044825" y="5668967"/>
            <a:ext cx="4041775" cy="782638"/>
            <a:chOff x="1918" y="3571"/>
            <a:chExt cx="2546" cy="493"/>
          </a:xfrm>
        </p:grpSpPr>
        <p:sp>
          <p:nvSpPr>
            <p:cNvPr id="68" name="Text Box 69"/>
            <p:cNvSpPr txBox="1">
              <a:spLocks noChangeArrowheads="1"/>
            </p:cNvSpPr>
            <p:nvPr/>
          </p:nvSpPr>
          <p:spPr bwMode="auto">
            <a:xfrm>
              <a:off x="1918" y="3571"/>
              <a:ext cx="6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Mg</a:t>
              </a:r>
              <a:r>
                <a:rPr lang="fr-FR" sz="1600" b="1" baseline="30000" dirty="0"/>
                <a:t>2+</a:t>
              </a:r>
              <a:r>
                <a:rPr lang="fr-FR" sz="1600" b="1" dirty="0"/>
                <a:t>, Ca</a:t>
              </a:r>
              <a:r>
                <a:rPr lang="fr-FR" sz="1600" b="1" baseline="30000" dirty="0"/>
                <a:t>2+</a:t>
              </a:r>
            </a:p>
          </p:txBody>
        </p:sp>
        <p:sp>
          <p:nvSpPr>
            <p:cNvPr id="69" name="Text Box 74"/>
            <p:cNvSpPr txBox="1">
              <a:spLocks noChangeArrowheads="1"/>
            </p:cNvSpPr>
            <p:nvPr/>
          </p:nvSpPr>
          <p:spPr bwMode="auto">
            <a:xfrm>
              <a:off x="2782" y="3663"/>
              <a:ext cx="1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800" b="1"/>
                <a:t>++++</a:t>
              </a:r>
            </a:p>
          </p:txBody>
        </p:sp>
        <p:sp>
          <p:nvSpPr>
            <p:cNvPr id="70" name="Text Box 75"/>
            <p:cNvSpPr txBox="1">
              <a:spLocks noChangeArrowheads="1"/>
            </p:cNvSpPr>
            <p:nvPr/>
          </p:nvSpPr>
          <p:spPr bwMode="auto">
            <a:xfrm>
              <a:off x="4295" y="3657"/>
              <a:ext cx="16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900" b="1" dirty="0"/>
                <a:t>- - -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208823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Furosémide: </a:t>
            </a:r>
            <a:r>
              <a:rPr lang="fr-FR" dirty="0" err="1" smtClean="0"/>
              <a:t>lasilix</a:t>
            </a:r>
            <a:r>
              <a:rPr lang="fr-FR" dirty="0" smtClean="0"/>
              <a:t>*</a:t>
            </a:r>
          </a:p>
          <a:p>
            <a:pPr algn="l"/>
            <a:r>
              <a:rPr lang="fr-FR" dirty="0" err="1" smtClean="0"/>
              <a:t>Bumétanide</a:t>
            </a:r>
            <a:r>
              <a:rPr lang="fr-FR" dirty="0" smtClean="0"/>
              <a:t>: </a:t>
            </a:r>
            <a:r>
              <a:rPr lang="fr-FR" dirty="0" err="1" smtClean="0"/>
              <a:t>burinex</a:t>
            </a:r>
            <a:r>
              <a:rPr lang="fr-FR" dirty="0" smtClean="0"/>
              <a:t>*</a:t>
            </a:r>
          </a:p>
          <a:p>
            <a:pPr algn="l"/>
            <a:r>
              <a:rPr lang="fr-FR" dirty="0" err="1" smtClean="0"/>
              <a:t>Pirétanide</a:t>
            </a:r>
            <a:r>
              <a:rPr lang="fr-FR" dirty="0" smtClean="0"/>
              <a:t>: </a:t>
            </a:r>
            <a:r>
              <a:rPr lang="fr-FR" dirty="0" err="1" smtClean="0"/>
              <a:t>eurelix</a:t>
            </a:r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00628" y="806949"/>
            <a:ext cx="3571900" cy="1907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00000"/>
                </a:solidFill>
              </a:rPr>
              <a:t>Inhibe les </a:t>
            </a:r>
            <a:r>
              <a:rPr lang="fr-FR" sz="2400" dirty="0" err="1" smtClean="0">
                <a:solidFill>
                  <a:srgbClr val="C00000"/>
                </a:solidFill>
              </a:rPr>
              <a:t>cotransporteurs</a:t>
            </a:r>
            <a:r>
              <a:rPr lang="fr-FR" sz="2400" dirty="0" smtClean="0">
                <a:solidFill>
                  <a:srgbClr val="C00000"/>
                </a:solidFill>
              </a:rPr>
              <a:t> Na-K-Cl</a:t>
            </a:r>
          </a:p>
          <a:p>
            <a:pPr algn="ctr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Indirectement: </a:t>
            </a:r>
            <a:r>
              <a:rPr lang="fr-FR" sz="2400" dirty="0" smtClean="0">
                <a:solidFill>
                  <a:srgbClr val="C00000"/>
                </a:solidFill>
              </a:rPr>
              <a:t>Augmentent l’excrétion Ca et Mg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57200" y="3678253"/>
            <a:ext cx="4040188" cy="3418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voie IV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57200" y="4318015"/>
            <a:ext cx="4040188" cy="21113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800" dirty="0" smtClean="0"/>
              <a:t>Délai 5’</a:t>
            </a:r>
          </a:p>
          <a:p>
            <a:r>
              <a:rPr lang="fr-FR" sz="2800" dirty="0" smtClean="0"/>
              <a:t>Effet max 15’-30’</a:t>
            </a:r>
          </a:p>
          <a:p>
            <a:r>
              <a:rPr lang="fr-FR" sz="2800" dirty="0" smtClean="0"/>
              <a:t>½ vie 1h</a:t>
            </a:r>
          </a:p>
          <a:p>
            <a:r>
              <a:rPr lang="fr-FR" sz="2800" dirty="0" smtClean="0"/>
              <a:t>Élimination 3h</a:t>
            </a:r>
            <a:endParaRPr lang="fr-FR" sz="2800" dirty="0"/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4645025" y="3678253"/>
            <a:ext cx="4041775" cy="3418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4645025" y="4318015"/>
            <a:ext cx="4041775" cy="2082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sz="2800" dirty="0" smtClean="0"/>
              <a:t>Délai 30’</a:t>
            </a:r>
          </a:p>
          <a:p>
            <a:r>
              <a:rPr lang="fr-FR" sz="2800" dirty="0" smtClean="0"/>
              <a:t>Effet max 1h</a:t>
            </a:r>
          </a:p>
          <a:p>
            <a:r>
              <a:rPr lang="fr-FR" sz="2800" dirty="0" smtClean="0"/>
              <a:t>½ vie 50’</a:t>
            </a:r>
          </a:p>
          <a:p>
            <a:r>
              <a:rPr lang="fr-FR" sz="2800" dirty="0" smtClean="0"/>
              <a:t>Élimination 7h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1071538" y="2977218"/>
            <a:ext cx="6990696" cy="52322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Effet salidiurétique proportionnelle aux doses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sz="4400" dirty="0" smtClean="0"/>
              <a:t>Thiazidiques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FR" sz="4000" b="1" dirty="0" smtClean="0">
                <a:solidFill>
                  <a:srgbClr val="C00000"/>
                </a:solidFill>
              </a:rPr>
              <a:t>Tube contourné distal</a:t>
            </a:r>
          </a:p>
          <a:p>
            <a:pPr eaLnBrk="1" hangingPunct="1">
              <a:buFontTx/>
              <a:buNone/>
            </a:pPr>
            <a:endParaRPr lang="fr-FR" sz="4000" dirty="0" smtClean="0"/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3001963" y="2419350"/>
            <a:ext cx="5902325" cy="4051300"/>
            <a:chOff x="1891" y="1548"/>
            <a:chExt cx="3718" cy="255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891" y="1548"/>
              <a:ext cx="3718" cy="2552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FF7C8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00" y="1932"/>
              <a:ext cx="1545" cy="1850"/>
            </a:xfrm>
            <a:custGeom>
              <a:avLst/>
              <a:gdLst>
                <a:gd name="T0" fmla="*/ 9 w 1317"/>
                <a:gd name="T1" fmla="*/ 1222 h 1599"/>
                <a:gd name="T2" fmla="*/ 26 w 1317"/>
                <a:gd name="T3" fmla="*/ 1426 h 1599"/>
                <a:gd name="T4" fmla="*/ 164 w 1317"/>
                <a:gd name="T5" fmla="*/ 1544 h 1599"/>
                <a:gd name="T6" fmla="*/ 1124 w 1317"/>
                <a:gd name="T7" fmla="*/ 1550 h 1599"/>
                <a:gd name="T8" fmla="*/ 1285 w 1317"/>
                <a:gd name="T9" fmla="*/ 1248 h 1599"/>
                <a:gd name="T10" fmla="*/ 1285 w 1317"/>
                <a:gd name="T11" fmla="*/ 296 h 1599"/>
                <a:gd name="T12" fmla="*/ 1113 w 1317"/>
                <a:gd name="T13" fmla="*/ 15 h 1599"/>
                <a:gd name="T14" fmla="*/ 175 w 1317"/>
                <a:gd name="T15" fmla="*/ 15 h 1599"/>
                <a:gd name="T16" fmla="*/ 30 w 1317"/>
                <a:gd name="T17" fmla="*/ 329 h 1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7"/>
                <a:gd name="T28" fmla="*/ 0 h 1599"/>
                <a:gd name="T29" fmla="*/ 1317 w 1317"/>
                <a:gd name="T30" fmla="*/ 1599 h 1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7" h="1599">
                  <a:moveTo>
                    <a:pt x="9" y="1222"/>
                  </a:moveTo>
                  <a:cubicBezTo>
                    <a:pt x="13" y="1256"/>
                    <a:pt x="0" y="1373"/>
                    <a:pt x="26" y="1426"/>
                  </a:cubicBezTo>
                  <a:cubicBezTo>
                    <a:pt x="28" y="1542"/>
                    <a:pt x="164" y="1544"/>
                    <a:pt x="164" y="1544"/>
                  </a:cubicBezTo>
                  <a:cubicBezTo>
                    <a:pt x="346" y="1564"/>
                    <a:pt x="937" y="1599"/>
                    <a:pt x="1124" y="1550"/>
                  </a:cubicBezTo>
                  <a:cubicBezTo>
                    <a:pt x="1311" y="1501"/>
                    <a:pt x="1258" y="1457"/>
                    <a:pt x="1285" y="1248"/>
                  </a:cubicBezTo>
                  <a:cubicBezTo>
                    <a:pt x="1317" y="568"/>
                    <a:pt x="1278" y="407"/>
                    <a:pt x="1285" y="296"/>
                  </a:cubicBezTo>
                  <a:cubicBezTo>
                    <a:pt x="1277" y="272"/>
                    <a:pt x="1313" y="4"/>
                    <a:pt x="1113" y="15"/>
                  </a:cubicBezTo>
                  <a:cubicBezTo>
                    <a:pt x="929" y="0"/>
                    <a:pt x="372" y="3"/>
                    <a:pt x="175" y="15"/>
                  </a:cubicBezTo>
                  <a:cubicBezTo>
                    <a:pt x="100" y="15"/>
                    <a:pt x="18" y="7"/>
                    <a:pt x="30" y="329"/>
                  </a:cubicBez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78" y="1944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Cellule principale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029" y="1550"/>
              <a:ext cx="4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lumière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512" y="1566"/>
              <a:ext cx="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chemeClr val="bg2"/>
                  </a:solidFill>
                </a:rPr>
                <a:t>interstitium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254" y="2366"/>
              <a:ext cx="289" cy="3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36" y="2366"/>
              <a:ext cx="5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120" y="2667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624" y="2188"/>
              <a:ext cx="4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solidFill>
                    <a:schemeClr val="bg2"/>
                  </a:solidFill>
                </a:rPr>
                <a:t>3 Na</a:t>
              </a:r>
              <a:r>
                <a:rPr lang="fr-FR" sz="1600" b="1" baseline="3000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797" y="2545"/>
              <a:ext cx="3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2 K</a:t>
              </a:r>
              <a:r>
                <a:rPr lang="fr-FR" sz="1600" b="1" baseline="30000"/>
                <a:t>+</a:t>
              </a: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308" y="2398"/>
              <a:ext cx="190" cy="83"/>
            </a:xfrm>
            <a:custGeom>
              <a:avLst/>
              <a:gdLst>
                <a:gd name="T0" fmla="*/ 0 w 132"/>
                <a:gd name="T1" fmla="*/ 36 h 54"/>
                <a:gd name="T2" fmla="*/ 63 w 132"/>
                <a:gd name="T3" fmla="*/ 3 h 54"/>
                <a:gd name="T4" fmla="*/ 132 w 132"/>
                <a:gd name="T5" fmla="*/ 54 h 54"/>
                <a:gd name="T6" fmla="*/ 0 60000 65536"/>
                <a:gd name="T7" fmla="*/ 0 60000 65536"/>
                <a:gd name="T8" fmla="*/ 0 60000 65536"/>
                <a:gd name="T9" fmla="*/ 0 w 132"/>
                <a:gd name="T10" fmla="*/ 0 h 54"/>
                <a:gd name="T11" fmla="*/ 132 w 13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54">
                  <a:moveTo>
                    <a:pt x="0" y="36"/>
                  </a:moveTo>
                  <a:cubicBezTo>
                    <a:pt x="10" y="31"/>
                    <a:pt x="41" y="0"/>
                    <a:pt x="63" y="3"/>
                  </a:cubicBezTo>
                  <a:cubicBezTo>
                    <a:pt x="85" y="6"/>
                    <a:pt x="118" y="44"/>
                    <a:pt x="132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90" y="2541"/>
              <a:ext cx="195" cy="78"/>
            </a:xfrm>
            <a:custGeom>
              <a:avLst/>
              <a:gdLst>
                <a:gd name="T0" fmla="*/ 135 w 135"/>
                <a:gd name="T1" fmla="*/ 3 h 51"/>
                <a:gd name="T2" fmla="*/ 84 w 135"/>
                <a:gd name="T3" fmla="*/ 51 h 51"/>
                <a:gd name="T4" fmla="*/ 0 w 135"/>
                <a:gd name="T5" fmla="*/ 0 h 51"/>
                <a:gd name="T6" fmla="*/ 0 60000 65536"/>
                <a:gd name="T7" fmla="*/ 0 60000 65536"/>
                <a:gd name="T8" fmla="*/ 0 60000 65536"/>
                <a:gd name="T9" fmla="*/ 0 w 135"/>
                <a:gd name="T10" fmla="*/ 0 h 51"/>
                <a:gd name="T11" fmla="*/ 135 w 13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51">
                  <a:moveTo>
                    <a:pt x="135" y="3"/>
                  </a:moveTo>
                  <a:cubicBezTo>
                    <a:pt x="126" y="10"/>
                    <a:pt x="106" y="51"/>
                    <a:pt x="84" y="51"/>
                  </a:cubicBezTo>
                  <a:cubicBezTo>
                    <a:pt x="62" y="51"/>
                    <a:pt x="17" y="1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115" y="2228"/>
              <a:ext cx="141" cy="622"/>
            </a:xfrm>
            <a:custGeom>
              <a:avLst/>
              <a:gdLst>
                <a:gd name="T0" fmla="*/ 0 w 97"/>
                <a:gd name="T1" fmla="*/ 0 h 405"/>
                <a:gd name="T2" fmla="*/ 93 w 97"/>
                <a:gd name="T3" fmla="*/ 183 h 405"/>
                <a:gd name="T4" fmla="*/ 24 w 97"/>
                <a:gd name="T5" fmla="*/ 405 h 405"/>
                <a:gd name="T6" fmla="*/ 0 60000 65536"/>
                <a:gd name="T7" fmla="*/ 0 60000 65536"/>
                <a:gd name="T8" fmla="*/ 0 60000 65536"/>
                <a:gd name="T9" fmla="*/ 0 w 97"/>
                <a:gd name="T10" fmla="*/ 0 h 405"/>
                <a:gd name="T11" fmla="*/ 97 w 97"/>
                <a:gd name="T12" fmla="*/ 405 h 4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05">
                  <a:moveTo>
                    <a:pt x="0" y="0"/>
                  </a:moveTo>
                  <a:cubicBezTo>
                    <a:pt x="44" y="58"/>
                    <a:pt x="89" y="116"/>
                    <a:pt x="93" y="183"/>
                  </a:cubicBezTo>
                  <a:cubicBezTo>
                    <a:pt x="97" y="250"/>
                    <a:pt x="36" y="368"/>
                    <a:pt x="24" y="4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877" y="2125"/>
              <a:ext cx="2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900"/>
                <a:t>ATP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878" y="2282"/>
              <a:ext cx="108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879" y="2395"/>
              <a:ext cx="109" cy="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910" y="2420"/>
              <a:ext cx="15" cy="821"/>
            </a:xfrm>
            <a:custGeom>
              <a:avLst/>
              <a:gdLst>
                <a:gd name="T0" fmla="*/ 0 w 13"/>
                <a:gd name="T1" fmla="*/ 710 h 710"/>
                <a:gd name="T2" fmla="*/ 13 w 13"/>
                <a:gd name="T3" fmla="*/ 0 h 710"/>
                <a:gd name="T4" fmla="*/ 0 60000 65536"/>
                <a:gd name="T5" fmla="*/ 0 60000 65536"/>
                <a:gd name="T6" fmla="*/ 0 w 13"/>
                <a:gd name="T7" fmla="*/ 0 h 710"/>
                <a:gd name="T8" fmla="*/ 13 w 13"/>
                <a:gd name="T9" fmla="*/ 710 h 7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710">
                  <a:moveTo>
                    <a:pt x="0" y="710"/>
                  </a:moveTo>
                  <a:lnTo>
                    <a:pt x="13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637" y="2218"/>
              <a:ext cx="661" cy="31"/>
            </a:xfrm>
            <a:custGeom>
              <a:avLst/>
              <a:gdLst>
                <a:gd name="T0" fmla="*/ 0 w 563"/>
                <a:gd name="T1" fmla="*/ 0 h 27"/>
                <a:gd name="T2" fmla="*/ 563 w 563"/>
                <a:gd name="T3" fmla="*/ 27 h 27"/>
                <a:gd name="T4" fmla="*/ 0 60000 65536"/>
                <a:gd name="T5" fmla="*/ 0 60000 65536"/>
                <a:gd name="T6" fmla="*/ 0 w 563"/>
                <a:gd name="T7" fmla="*/ 0 h 27"/>
                <a:gd name="T8" fmla="*/ 563 w 56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3" h="27">
                  <a:moveTo>
                    <a:pt x="0" y="0"/>
                  </a:moveTo>
                  <a:lnTo>
                    <a:pt x="563" y="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344" y="2093"/>
              <a:ext cx="3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Na</a:t>
              </a:r>
              <a:r>
                <a:rPr lang="fr-FR" b="1" baseline="30000" dirty="0"/>
                <a:t>+</a:t>
              </a: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 rot="21032260" flipV="1">
              <a:off x="2807" y="3231"/>
              <a:ext cx="219" cy="28"/>
            </a:xfrm>
            <a:custGeom>
              <a:avLst/>
              <a:gdLst>
                <a:gd name="T0" fmla="*/ 0 w 86"/>
                <a:gd name="T1" fmla="*/ 43 h 43"/>
                <a:gd name="T2" fmla="*/ 86 w 86"/>
                <a:gd name="T3" fmla="*/ 0 h 43"/>
                <a:gd name="T4" fmla="*/ 0 60000 65536"/>
                <a:gd name="T5" fmla="*/ 0 60000 65536"/>
                <a:gd name="T6" fmla="*/ 0 w 86"/>
                <a:gd name="T7" fmla="*/ 0 h 43"/>
                <a:gd name="T8" fmla="*/ 86 w 86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3">
                  <a:moveTo>
                    <a:pt x="0" y="43"/>
                  </a:moveTo>
                  <a:lnTo>
                    <a:pt x="8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263" y="3153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Ca</a:t>
              </a:r>
              <a:r>
                <a:rPr lang="fr-FR" b="1" baseline="30000" dirty="0"/>
                <a:t>2+</a:t>
              </a: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 flipV="1">
              <a:off x="2587" y="3301"/>
              <a:ext cx="840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918" y="3780"/>
              <a:ext cx="1532" cy="311"/>
            </a:xfrm>
            <a:custGeom>
              <a:avLst/>
              <a:gdLst>
                <a:gd name="T0" fmla="*/ 1014 w 1052"/>
                <a:gd name="T1" fmla="*/ 197 h 203"/>
                <a:gd name="T2" fmla="*/ 891 w 1052"/>
                <a:gd name="T3" fmla="*/ 11 h 203"/>
                <a:gd name="T4" fmla="*/ 124 w 1052"/>
                <a:gd name="T5" fmla="*/ 12 h 203"/>
                <a:gd name="T6" fmla="*/ 0 w 1052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2"/>
                <a:gd name="T13" fmla="*/ 0 h 203"/>
                <a:gd name="T14" fmla="*/ 1052 w 1052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2" h="203">
                  <a:moveTo>
                    <a:pt x="1014" y="197"/>
                  </a:moveTo>
                  <a:cubicBezTo>
                    <a:pt x="1014" y="194"/>
                    <a:pt x="1052" y="3"/>
                    <a:pt x="891" y="11"/>
                  </a:cubicBezTo>
                  <a:cubicBezTo>
                    <a:pt x="743" y="0"/>
                    <a:pt x="283" y="3"/>
                    <a:pt x="124" y="12"/>
                  </a:cubicBezTo>
                  <a:cubicBezTo>
                    <a:pt x="18" y="23"/>
                    <a:pt x="0" y="17"/>
                    <a:pt x="0" y="203"/>
                  </a:cubicBez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899" y="1583"/>
              <a:ext cx="1544" cy="308"/>
            </a:xfrm>
            <a:custGeom>
              <a:avLst/>
              <a:gdLst>
                <a:gd name="T0" fmla="*/ 19 w 1061"/>
                <a:gd name="T1" fmla="*/ 0 h 200"/>
                <a:gd name="T2" fmla="*/ 148 w 1061"/>
                <a:gd name="T3" fmla="*/ 168 h 200"/>
                <a:gd name="T4" fmla="*/ 916 w 1061"/>
                <a:gd name="T5" fmla="*/ 174 h 200"/>
                <a:gd name="T6" fmla="*/ 1021 w 1061"/>
                <a:gd name="T7" fmla="*/ 12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1"/>
                <a:gd name="T13" fmla="*/ 0 h 200"/>
                <a:gd name="T14" fmla="*/ 1061 w 106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1" h="200">
                  <a:moveTo>
                    <a:pt x="19" y="0"/>
                  </a:moveTo>
                  <a:cubicBezTo>
                    <a:pt x="21" y="87"/>
                    <a:pt x="0" y="142"/>
                    <a:pt x="148" y="168"/>
                  </a:cubicBezTo>
                  <a:cubicBezTo>
                    <a:pt x="297" y="197"/>
                    <a:pt x="771" y="200"/>
                    <a:pt x="916" y="174"/>
                  </a:cubicBezTo>
                  <a:cubicBezTo>
                    <a:pt x="1061" y="148"/>
                    <a:pt x="999" y="46"/>
                    <a:pt x="1021" y="12"/>
                  </a:cubicBezTo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762" y="2235"/>
              <a:ext cx="332" cy="31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675" y="2533"/>
              <a:ext cx="660" cy="30"/>
            </a:xfrm>
            <a:custGeom>
              <a:avLst/>
              <a:gdLst>
                <a:gd name="T0" fmla="*/ 0 w 563"/>
                <a:gd name="T1" fmla="*/ 0 h 27"/>
                <a:gd name="T2" fmla="*/ 563 w 563"/>
                <a:gd name="T3" fmla="*/ 27 h 27"/>
                <a:gd name="T4" fmla="*/ 0 60000 65536"/>
                <a:gd name="T5" fmla="*/ 0 60000 65536"/>
                <a:gd name="T6" fmla="*/ 0 w 563"/>
                <a:gd name="T7" fmla="*/ 0 h 27"/>
                <a:gd name="T8" fmla="*/ 563 w 56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3" h="27">
                  <a:moveTo>
                    <a:pt x="0" y="0"/>
                  </a:moveTo>
                  <a:lnTo>
                    <a:pt x="563" y="2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2369" y="2397"/>
              <a:ext cx="2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Cl</a:t>
              </a:r>
              <a:r>
                <a:rPr lang="fr-FR" b="1" baseline="30000" dirty="0"/>
                <a:t>-</a:t>
              </a: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4249" y="3249"/>
              <a:ext cx="295" cy="27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4106" y="3340"/>
              <a:ext cx="617" cy="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3808" y="3194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Ca</a:t>
              </a:r>
              <a:r>
                <a:rPr lang="fr-FR" baseline="30000"/>
                <a:t>2+</a:t>
              </a:r>
              <a:endParaRPr lang="fr-FR" sz="2400" baseline="30000"/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3277" y="2153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Na</a:t>
              </a:r>
              <a:r>
                <a:rPr lang="fr-FR" sz="1600" b="1" baseline="30000" dirty="0"/>
                <a:t>+</a:t>
              </a:r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3285" y="2465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/>
                <a:t>Cl</a:t>
              </a:r>
              <a:r>
                <a:rPr lang="fr-FR" sz="1600" b="1" baseline="30000"/>
                <a:t>-</a:t>
              </a:r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 rot="21032260" flipV="1">
              <a:off x="2807" y="3326"/>
              <a:ext cx="219" cy="27"/>
            </a:xfrm>
            <a:custGeom>
              <a:avLst/>
              <a:gdLst>
                <a:gd name="T0" fmla="*/ 0 w 86"/>
                <a:gd name="T1" fmla="*/ 43 h 43"/>
                <a:gd name="T2" fmla="*/ 86 w 86"/>
                <a:gd name="T3" fmla="*/ 0 h 43"/>
                <a:gd name="T4" fmla="*/ 0 60000 65536"/>
                <a:gd name="T5" fmla="*/ 0 60000 65536"/>
                <a:gd name="T6" fmla="*/ 0 w 86"/>
                <a:gd name="T7" fmla="*/ 0 h 43"/>
                <a:gd name="T8" fmla="*/ 86 w 86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3">
                  <a:moveTo>
                    <a:pt x="0" y="43"/>
                  </a:moveTo>
                  <a:lnTo>
                    <a:pt x="8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 rot="462714">
              <a:off x="4153" y="3155"/>
              <a:ext cx="95" cy="396"/>
            </a:xfrm>
            <a:custGeom>
              <a:avLst/>
              <a:gdLst>
                <a:gd name="T0" fmla="*/ 0 w 97"/>
                <a:gd name="T1" fmla="*/ 0 h 405"/>
                <a:gd name="T2" fmla="*/ 93 w 97"/>
                <a:gd name="T3" fmla="*/ 183 h 405"/>
                <a:gd name="T4" fmla="*/ 24 w 97"/>
                <a:gd name="T5" fmla="*/ 405 h 405"/>
                <a:gd name="T6" fmla="*/ 0 60000 65536"/>
                <a:gd name="T7" fmla="*/ 0 60000 65536"/>
                <a:gd name="T8" fmla="*/ 0 60000 65536"/>
                <a:gd name="T9" fmla="*/ 0 w 97"/>
                <a:gd name="T10" fmla="*/ 0 h 405"/>
                <a:gd name="T11" fmla="*/ 97 w 97"/>
                <a:gd name="T12" fmla="*/ 405 h 4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05">
                  <a:moveTo>
                    <a:pt x="0" y="0"/>
                  </a:moveTo>
                  <a:cubicBezTo>
                    <a:pt x="44" y="58"/>
                    <a:pt x="89" y="116"/>
                    <a:pt x="93" y="183"/>
                  </a:cubicBezTo>
                  <a:cubicBezTo>
                    <a:pt x="97" y="250"/>
                    <a:pt x="36" y="368"/>
                    <a:pt x="24" y="4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4016" y="3020"/>
              <a:ext cx="2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900"/>
                <a:t>ATP</a:t>
              </a: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4333" y="2890"/>
              <a:ext cx="172" cy="1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/>
                <a:t>R</a:t>
              </a:r>
            </a:p>
          </p:txBody>
        </p:sp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4486" y="2863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2"/>
                  </a:solidFill>
                </a:rPr>
                <a:t>parathormone</a:t>
              </a:r>
            </a:p>
          </p:txBody>
        </p:sp>
      </p:grpSp>
      <p:grpSp>
        <p:nvGrpSpPr>
          <p:cNvPr id="44" name="Group 67"/>
          <p:cNvGrpSpPr>
            <a:grpSpLocks/>
          </p:cNvGrpSpPr>
          <p:nvPr/>
        </p:nvGrpSpPr>
        <p:grpSpPr bwMode="auto">
          <a:xfrm>
            <a:off x="987425" y="2465388"/>
            <a:ext cx="3863975" cy="1598612"/>
            <a:chOff x="622" y="1553"/>
            <a:chExt cx="2434" cy="1007"/>
          </a:xfrm>
        </p:grpSpPr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622" y="1553"/>
              <a:ext cx="1013" cy="291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thiazidique</a:t>
              </a:r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 flipH="1">
              <a:off x="2792" y="2160"/>
              <a:ext cx="248" cy="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2752" y="2160"/>
              <a:ext cx="304" cy="3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1776" y="1720"/>
              <a:ext cx="1088" cy="448"/>
            </a:xfrm>
            <a:custGeom>
              <a:avLst/>
              <a:gdLst>
                <a:gd name="T0" fmla="*/ 0 w 1136"/>
                <a:gd name="T1" fmla="*/ 0 h 448"/>
                <a:gd name="T2" fmla="*/ 520 w 1136"/>
                <a:gd name="T3" fmla="*/ 32 h 448"/>
                <a:gd name="T4" fmla="*/ 896 w 1136"/>
                <a:gd name="T5" fmla="*/ 192 h 448"/>
                <a:gd name="T6" fmla="*/ 1136 w 1136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6"/>
                <a:gd name="T13" fmla="*/ 0 h 448"/>
                <a:gd name="T14" fmla="*/ 1136 w 1136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6" h="448">
                  <a:moveTo>
                    <a:pt x="0" y="0"/>
                  </a:moveTo>
                  <a:cubicBezTo>
                    <a:pt x="185" y="0"/>
                    <a:pt x="371" y="0"/>
                    <a:pt x="520" y="32"/>
                  </a:cubicBezTo>
                  <a:cubicBezTo>
                    <a:pt x="669" y="64"/>
                    <a:pt x="793" y="123"/>
                    <a:pt x="896" y="192"/>
                  </a:cubicBezTo>
                  <a:cubicBezTo>
                    <a:pt x="999" y="261"/>
                    <a:pt x="1096" y="405"/>
                    <a:pt x="1136" y="44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" name="Rectangle 61"/>
          <p:cNvSpPr>
            <a:spLocks noChangeArrowheads="1"/>
          </p:cNvSpPr>
          <p:nvPr/>
        </p:nvSpPr>
        <p:spPr bwMode="auto">
          <a:xfrm>
            <a:off x="554633" y="3068960"/>
            <a:ext cx="2289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0066"/>
                </a:solidFill>
              </a:rPr>
              <a:t>Inhibition du </a:t>
            </a:r>
            <a:r>
              <a:rPr lang="fr-FR" sz="2800" dirty="0" err="1">
                <a:solidFill>
                  <a:srgbClr val="000066"/>
                </a:solidFill>
              </a:rPr>
              <a:t>cotransport</a:t>
            </a:r>
            <a:r>
              <a:rPr lang="fr-FR" sz="2800" dirty="0">
                <a:solidFill>
                  <a:srgbClr val="000066"/>
                </a:solidFill>
              </a:rPr>
              <a:t> </a:t>
            </a:r>
            <a:r>
              <a:rPr lang="fr-FR" sz="2800" dirty="0" err="1">
                <a:solidFill>
                  <a:srgbClr val="000066"/>
                </a:solidFill>
              </a:rPr>
              <a:t>NaCl</a:t>
            </a:r>
            <a:endParaRPr lang="fr-FR" sz="2800" dirty="0">
              <a:solidFill>
                <a:srgbClr val="000066"/>
              </a:solidFill>
            </a:endParaRPr>
          </a:p>
          <a:p>
            <a:endParaRPr lang="fr-FR" sz="2800" dirty="0">
              <a:solidFill>
                <a:srgbClr val="000066"/>
              </a:solidFill>
            </a:endParaRPr>
          </a:p>
          <a:p>
            <a:r>
              <a:rPr lang="fr-FR" sz="2800" dirty="0">
                <a:solidFill>
                  <a:srgbClr val="000066"/>
                </a:solidFill>
              </a:rPr>
              <a:t>réabsorption Ca augmentée</a:t>
            </a:r>
          </a:p>
          <a:p>
            <a:endParaRPr lang="fr-FR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28803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3200" dirty="0" err="1" smtClean="0"/>
              <a:t>Chlorothiazide</a:t>
            </a:r>
            <a:r>
              <a:rPr lang="fr-FR" sz="3200" dirty="0" smtClean="0"/>
              <a:t>: </a:t>
            </a:r>
            <a:r>
              <a:rPr lang="fr-FR" sz="3200" dirty="0" err="1" smtClean="0"/>
              <a:t>diurilix</a:t>
            </a:r>
            <a:r>
              <a:rPr lang="fr-FR" sz="3200" dirty="0" smtClean="0"/>
              <a:t>*</a:t>
            </a:r>
            <a:br>
              <a:rPr lang="fr-FR" sz="3200" dirty="0" smtClean="0"/>
            </a:br>
            <a:r>
              <a:rPr lang="fr-FR" sz="3200" dirty="0" err="1" smtClean="0"/>
              <a:t>hydrochlorothiazide</a:t>
            </a:r>
            <a:r>
              <a:rPr lang="fr-FR" sz="3200" dirty="0" smtClean="0"/>
              <a:t>: </a:t>
            </a:r>
            <a:r>
              <a:rPr lang="fr-FR" sz="3200" dirty="0" err="1" smtClean="0"/>
              <a:t>esidrex</a:t>
            </a:r>
            <a:r>
              <a:rPr lang="fr-FR" sz="3200" dirty="0" smtClean="0"/>
              <a:t>*</a:t>
            </a:r>
            <a:br>
              <a:rPr lang="fr-FR" sz="3200" dirty="0" smtClean="0"/>
            </a:br>
            <a:r>
              <a:rPr lang="fr-FR" sz="3200" b="1" dirty="0" err="1" smtClean="0">
                <a:solidFill>
                  <a:srgbClr val="C00000"/>
                </a:solidFill>
              </a:rPr>
              <a:t>Indapamide</a:t>
            </a:r>
            <a:r>
              <a:rPr lang="fr-FR" sz="3200" b="1" dirty="0" smtClean="0">
                <a:solidFill>
                  <a:srgbClr val="C00000"/>
                </a:solidFill>
              </a:rPr>
              <a:t>: </a:t>
            </a:r>
            <a:r>
              <a:rPr lang="fr-FR" sz="3200" b="1" dirty="0" err="1" smtClean="0">
                <a:solidFill>
                  <a:srgbClr val="C00000"/>
                </a:solidFill>
              </a:rPr>
              <a:t>fludex</a:t>
            </a:r>
            <a:r>
              <a:rPr lang="fr-FR" sz="3200" b="1" dirty="0" smtClean="0">
                <a:solidFill>
                  <a:srgbClr val="C00000"/>
                </a:solidFill>
              </a:rPr>
              <a:t>*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Acide </a:t>
            </a:r>
            <a:r>
              <a:rPr lang="fr-FR" sz="3200" dirty="0" err="1" smtClean="0"/>
              <a:t>thiélénique</a:t>
            </a:r>
            <a:r>
              <a:rPr lang="fr-FR" sz="3200" dirty="0" smtClean="0"/>
              <a:t>: </a:t>
            </a:r>
            <a:r>
              <a:rPr lang="fr-FR" sz="3200" dirty="0" err="1" smtClean="0"/>
              <a:t>diflurex</a:t>
            </a:r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3933056"/>
            <a:ext cx="7787208" cy="219310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Effet non dose dépendant</a:t>
            </a:r>
          </a:p>
          <a:p>
            <a:r>
              <a:rPr lang="fr-FR" dirty="0" smtClean="0"/>
              <a:t>Délai (2h)et durée d’action longues(12-24h)</a:t>
            </a:r>
          </a:p>
          <a:p>
            <a:r>
              <a:rPr lang="fr-FR" dirty="0" smtClean="0"/>
              <a:t>Inefficace en cas d’insuffisance rénale (effet vasoconstricteur)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fr-FR" sz="4400" dirty="0" err="1" smtClean="0"/>
              <a:t>Epargneurs</a:t>
            </a:r>
            <a:r>
              <a:rPr lang="fr-FR" sz="4400" dirty="0" smtClean="0"/>
              <a:t> de potassium</a:t>
            </a:r>
            <a:br>
              <a:rPr lang="fr-FR" sz="4400" dirty="0" smtClean="0"/>
            </a:br>
            <a:r>
              <a:rPr lang="fr-FR" sz="4400" dirty="0" smtClean="0"/>
              <a:t>T</a:t>
            </a:r>
            <a:r>
              <a:rPr lang="fr-FR" dirty="0" smtClean="0"/>
              <a:t>ube collecteur</a:t>
            </a:r>
            <a:r>
              <a:rPr lang="fr-FR" sz="4400" dirty="0" smtClean="0"/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5984" y="1887557"/>
            <a:ext cx="5878513" cy="432752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FF7C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3649663" y="1916113"/>
            <a:ext cx="2443162" cy="522287"/>
          </a:xfrm>
          <a:custGeom>
            <a:avLst/>
            <a:gdLst>
              <a:gd name="T0" fmla="*/ 19 w 1061"/>
              <a:gd name="T1" fmla="*/ 0 h 200"/>
              <a:gd name="T2" fmla="*/ 148 w 1061"/>
              <a:gd name="T3" fmla="*/ 168 h 200"/>
              <a:gd name="T4" fmla="*/ 916 w 1061"/>
              <a:gd name="T5" fmla="*/ 174 h 200"/>
              <a:gd name="T6" fmla="*/ 1021 w 1061"/>
              <a:gd name="T7" fmla="*/ 12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1061"/>
              <a:gd name="T13" fmla="*/ 0 h 200"/>
              <a:gd name="T14" fmla="*/ 1061 w 1061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1" h="200">
                <a:moveTo>
                  <a:pt x="19" y="0"/>
                </a:moveTo>
                <a:cubicBezTo>
                  <a:pt x="21" y="87"/>
                  <a:pt x="0" y="142"/>
                  <a:pt x="148" y="168"/>
                </a:cubicBezTo>
                <a:cubicBezTo>
                  <a:pt x="297" y="197"/>
                  <a:pt x="771" y="200"/>
                  <a:pt x="916" y="174"/>
                </a:cubicBezTo>
                <a:cubicBezTo>
                  <a:pt x="1061" y="148"/>
                  <a:pt x="999" y="46"/>
                  <a:pt x="1021" y="12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654425" y="2497138"/>
            <a:ext cx="2441575" cy="3136900"/>
          </a:xfrm>
          <a:custGeom>
            <a:avLst/>
            <a:gdLst>
              <a:gd name="T0" fmla="*/ 10 w 1316"/>
              <a:gd name="T1" fmla="*/ 925 h 1599"/>
              <a:gd name="T2" fmla="*/ 25 w 1316"/>
              <a:gd name="T3" fmla="*/ 1426 h 1599"/>
              <a:gd name="T4" fmla="*/ 163 w 1316"/>
              <a:gd name="T5" fmla="*/ 1544 h 1599"/>
              <a:gd name="T6" fmla="*/ 1123 w 1316"/>
              <a:gd name="T7" fmla="*/ 1550 h 1599"/>
              <a:gd name="T8" fmla="*/ 1284 w 1316"/>
              <a:gd name="T9" fmla="*/ 1248 h 1599"/>
              <a:gd name="T10" fmla="*/ 1284 w 1316"/>
              <a:gd name="T11" fmla="*/ 296 h 1599"/>
              <a:gd name="T12" fmla="*/ 1112 w 1316"/>
              <a:gd name="T13" fmla="*/ 15 h 1599"/>
              <a:gd name="T14" fmla="*/ 174 w 1316"/>
              <a:gd name="T15" fmla="*/ 15 h 1599"/>
              <a:gd name="T16" fmla="*/ 29 w 1316"/>
              <a:gd name="T17" fmla="*/ 329 h 15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16"/>
              <a:gd name="T28" fmla="*/ 0 h 1599"/>
              <a:gd name="T29" fmla="*/ 1316 w 1316"/>
              <a:gd name="T30" fmla="*/ 1599 h 15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16" h="1599">
                <a:moveTo>
                  <a:pt x="10" y="925"/>
                </a:moveTo>
                <a:cubicBezTo>
                  <a:pt x="14" y="1009"/>
                  <a:pt x="0" y="1323"/>
                  <a:pt x="25" y="1426"/>
                </a:cubicBezTo>
                <a:cubicBezTo>
                  <a:pt x="27" y="1542"/>
                  <a:pt x="163" y="1544"/>
                  <a:pt x="163" y="1544"/>
                </a:cubicBezTo>
                <a:cubicBezTo>
                  <a:pt x="345" y="1564"/>
                  <a:pt x="936" y="1599"/>
                  <a:pt x="1123" y="1550"/>
                </a:cubicBezTo>
                <a:cubicBezTo>
                  <a:pt x="1310" y="1501"/>
                  <a:pt x="1257" y="1457"/>
                  <a:pt x="1284" y="1248"/>
                </a:cubicBezTo>
                <a:cubicBezTo>
                  <a:pt x="1316" y="568"/>
                  <a:pt x="1277" y="407"/>
                  <a:pt x="1284" y="296"/>
                </a:cubicBezTo>
                <a:cubicBezTo>
                  <a:pt x="1276" y="272"/>
                  <a:pt x="1312" y="4"/>
                  <a:pt x="1112" y="15"/>
                </a:cubicBezTo>
                <a:cubicBezTo>
                  <a:pt x="928" y="0"/>
                  <a:pt x="371" y="3"/>
                  <a:pt x="174" y="15"/>
                </a:cubicBezTo>
                <a:cubicBezTo>
                  <a:pt x="99" y="15"/>
                  <a:pt x="17" y="7"/>
                  <a:pt x="29" y="329"/>
                </a:cubicBez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>
            <a:off x="3679825" y="5641975"/>
            <a:ext cx="2422525" cy="527050"/>
          </a:xfrm>
          <a:custGeom>
            <a:avLst/>
            <a:gdLst>
              <a:gd name="T0" fmla="*/ 1014 w 1052"/>
              <a:gd name="T1" fmla="*/ 197 h 203"/>
              <a:gd name="T2" fmla="*/ 891 w 1052"/>
              <a:gd name="T3" fmla="*/ 11 h 203"/>
              <a:gd name="T4" fmla="*/ 124 w 1052"/>
              <a:gd name="T5" fmla="*/ 12 h 203"/>
              <a:gd name="T6" fmla="*/ 0 w 1052"/>
              <a:gd name="T7" fmla="*/ 203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1052"/>
              <a:gd name="T13" fmla="*/ 0 h 203"/>
              <a:gd name="T14" fmla="*/ 1052 w 1052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2" h="203">
                <a:moveTo>
                  <a:pt x="1014" y="197"/>
                </a:moveTo>
                <a:cubicBezTo>
                  <a:pt x="1014" y="194"/>
                  <a:pt x="1052" y="3"/>
                  <a:pt x="891" y="11"/>
                </a:cubicBezTo>
                <a:cubicBezTo>
                  <a:pt x="743" y="0"/>
                  <a:pt x="283" y="3"/>
                  <a:pt x="124" y="12"/>
                </a:cubicBezTo>
                <a:cubicBezTo>
                  <a:pt x="18" y="23"/>
                  <a:pt x="0" y="17"/>
                  <a:pt x="0" y="20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0775" y="1889125"/>
            <a:ext cx="106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 err="1"/>
              <a:t>interstitium</a:t>
            </a:r>
            <a:endParaRPr lang="fr-FR" sz="1400" b="1" dirty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213475" y="2678113"/>
            <a:ext cx="1074397" cy="30777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aldostérone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5170488" y="2914650"/>
            <a:ext cx="344487" cy="3905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5545138" y="2924175"/>
            <a:ext cx="677862" cy="187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816225" y="2773363"/>
            <a:ext cx="487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Na</a:t>
            </a:r>
            <a:r>
              <a:rPr lang="fr-FR" sz="1600" b="1" baseline="30000" dirty="0"/>
              <a:t>+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3235325" y="2992438"/>
            <a:ext cx="1122363" cy="63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3671888" y="3336925"/>
            <a:ext cx="20637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3154363" y="3898900"/>
            <a:ext cx="1160462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743200" y="4391025"/>
            <a:ext cx="364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K</a:t>
            </a:r>
            <a:r>
              <a:rPr lang="fr-FR" sz="1600" b="1" baseline="30000" dirty="0"/>
              <a:t>+</a:t>
            </a: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589338" y="4090988"/>
            <a:ext cx="198437" cy="112712"/>
          </a:xfrm>
          <a:custGeom>
            <a:avLst/>
            <a:gdLst>
              <a:gd name="T0" fmla="*/ 0 w 86"/>
              <a:gd name="T1" fmla="*/ 43 h 43"/>
              <a:gd name="T2" fmla="*/ 86 w 86"/>
              <a:gd name="T3" fmla="*/ 0 h 43"/>
              <a:gd name="T4" fmla="*/ 0 60000 65536"/>
              <a:gd name="T5" fmla="*/ 0 60000 65536"/>
              <a:gd name="T6" fmla="*/ 0 w 86"/>
              <a:gd name="T7" fmla="*/ 0 h 43"/>
              <a:gd name="T8" fmla="*/ 86 w 86"/>
              <a:gd name="T9" fmla="*/ 43 h 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43">
                <a:moveTo>
                  <a:pt x="0" y="43"/>
                </a:moveTo>
                <a:lnTo>
                  <a:pt x="8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590925" y="4259263"/>
            <a:ext cx="198438" cy="111125"/>
          </a:xfrm>
          <a:custGeom>
            <a:avLst/>
            <a:gdLst>
              <a:gd name="T0" fmla="*/ 0 w 86"/>
              <a:gd name="T1" fmla="*/ 43 h 43"/>
              <a:gd name="T2" fmla="*/ 86 w 86"/>
              <a:gd name="T3" fmla="*/ 0 h 43"/>
              <a:gd name="T4" fmla="*/ 0 60000 65536"/>
              <a:gd name="T5" fmla="*/ 0 60000 65536"/>
              <a:gd name="T6" fmla="*/ 0 w 86"/>
              <a:gd name="T7" fmla="*/ 0 h 43"/>
              <a:gd name="T8" fmla="*/ 86 w 86"/>
              <a:gd name="T9" fmla="*/ 43 h 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43">
                <a:moveTo>
                  <a:pt x="0" y="43"/>
                </a:moveTo>
                <a:lnTo>
                  <a:pt x="8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617913" y="3294063"/>
            <a:ext cx="173037" cy="100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616325" y="3103563"/>
            <a:ext cx="173038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794375" y="3749675"/>
            <a:ext cx="455613" cy="509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5876925" y="3805238"/>
            <a:ext cx="303213" cy="141287"/>
          </a:xfrm>
          <a:custGeom>
            <a:avLst/>
            <a:gdLst>
              <a:gd name="T0" fmla="*/ 0 w 132"/>
              <a:gd name="T1" fmla="*/ 36 h 54"/>
              <a:gd name="T2" fmla="*/ 63 w 132"/>
              <a:gd name="T3" fmla="*/ 3 h 54"/>
              <a:gd name="T4" fmla="*/ 132 w 132"/>
              <a:gd name="T5" fmla="*/ 54 h 54"/>
              <a:gd name="T6" fmla="*/ 0 60000 65536"/>
              <a:gd name="T7" fmla="*/ 0 60000 65536"/>
              <a:gd name="T8" fmla="*/ 0 60000 65536"/>
              <a:gd name="T9" fmla="*/ 0 w 132"/>
              <a:gd name="T10" fmla="*/ 0 h 54"/>
              <a:gd name="T11" fmla="*/ 132 w 132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54">
                <a:moveTo>
                  <a:pt x="0" y="36"/>
                </a:moveTo>
                <a:cubicBezTo>
                  <a:pt x="10" y="31"/>
                  <a:pt x="41" y="0"/>
                  <a:pt x="63" y="3"/>
                </a:cubicBezTo>
                <a:cubicBezTo>
                  <a:pt x="85" y="6"/>
                  <a:pt x="118" y="44"/>
                  <a:pt x="132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5849938" y="4046538"/>
            <a:ext cx="309562" cy="133350"/>
          </a:xfrm>
          <a:custGeom>
            <a:avLst/>
            <a:gdLst>
              <a:gd name="T0" fmla="*/ 135 w 135"/>
              <a:gd name="T1" fmla="*/ 3 h 51"/>
              <a:gd name="T2" fmla="*/ 84 w 135"/>
              <a:gd name="T3" fmla="*/ 51 h 51"/>
              <a:gd name="T4" fmla="*/ 0 w 135"/>
              <a:gd name="T5" fmla="*/ 0 h 51"/>
              <a:gd name="T6" fmla="*/ 0 60000 65536"/>
              <a:gd name="T7" fmla="*/ 0 60000 65536"/>
              <a:gd name="T8" fmla="*/ 0 60000 65536"/>
              <a:gd name="T9" fmla="*/ 0 w 135"/>
              <a:gd name="T10" fmla="*/ 0 h 51"/>
              <a:gd name="T11" fmla="*/ 135 w 135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51">
                <a:moveTo>
                  <a:pt x="135" y="3"/>
                </a:moveTo>
                <a:cubicBezTo>
                  <a:pt x="126" y="10"/>
                  <a:pt x="106" y="51"/>
                  <a:pt x="84" y="51"/>
                </a:cubicBezTo>
                <a:cubicBezTo>
                  <a:pt x="62" y="51"/>
                  <a:pt x="17" y="1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416675" y="3554413"/>
            <a:ext cx="487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Na</a:t>
            </a:r>
            <a:r>
              <a:rPr lang="fr-FR" sz="1600" b="1" baseline="30000" dirty="0"/>
              <a:t>+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197475" y="3341688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/>
              <a:t>ATP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187950" y="4157663"/>
            <a:ext cx="41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K</a:t>
            </a:r>
            <a:r>
              <a:rPr lang="fr-FR" sz="1600" b="1" baseline="30000" dirty="0"/>
              <a:t>+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607050" y="3749675"/>
            <a:ext cx="836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581650" y="4260850"/>
            <a:ext cx="836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5573713" y="3516313"/>
            <a:ext cx="222250" cy="1054100"/>
          </a:xfrm>
          <a:custGeom>
            <a:avLst/>
            <a:gdLst>
              <a:gd name="T0" fmla="*/ 0 w 97"/>
              <a:gd name="T1" fmla="*/ 0 h 405"/>
              <a:gd name="T2" fmla="*/ 93 w 97"/>
              <a:gd name="T3" fmla="*/ 183 h 405"/>
              <a:gd name="T4" fmla="*/ 24 w 97"/>
              <a:gd name="T5" fmla="*/ 405 h 405"/>
              <a:gd name="T6" fmla="*/ 0 60000 65536"/>
              <a:gd name="T7" fmla="*/ 0 60000 65536"/>
              <a:gd name="T8" fmla="*/ 0 60000 65536"/>
              <a:gd name="T9" fmla="*/ 0 w 97"/>
              <a:gd name="T10" fmla="*/ 0 h 405"/>
              <a:gd name="T11" fmla="*/ 97 w 97"/>
              <a:gd name="T12" fmla="*/ 405 h 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405">
                <a:moveTo>
                  <a:pt x="0" y="0"/>
                </a:moveTo>
                <a:cubicBezTo>
                  <a:pt x="44" y="58"/>
                  <a:pt x="89" y="116"/>
                  <a:pt x="93" y="183"/>
                </a:cubicBezTo>
                <a:cubicBezTo>
                  <a:pt x="97" y="250"/>
                  <a:pt x="36" y="368"/>
                  <a:pt x="24" y="4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090988" y="2528888"/>
            <a:ext cx="1336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Cellule principale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274888" y="1860550"/>
            <a:ext cx="7581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/>
              <a:t>lumière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558925" y="6249988"/>
            <a:ext cx="6393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Système rénine-angiotensine-aldostérone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32" y="1643050"/>
            <a:ext cx="2285984" cy="27515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sz="2400" dirty="0" smtClean="0"/>
              <a:t>L’aldostérone stimule la réabsorption de Na et la sécrétion de K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et H</a:t>
            </a:r>
            <a:r>
              <a:rPr lang="fr-FR" sz="2400" baseline="30000" dirty="0" smtClean="0"/>
              <a:t>+</a:t>
            </a:r>
            <a:endParaRPr lang="fr-F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63272" cy="28405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3200" dirty="0" err="1" smtClean="0">
                <a:solidFill>
                  <a:srgbClr val="FF0000"/>
                </a:solidFill>
              </a:rPr>
              <a:t>Antialdostérone</a:t>
            </a:r>
            <a:r>
              <a:rPr lang="fr-FR" sz="3200" dirty="0" smtClean="0">
                <a:solidFill>
                  <a:srgbClr val="FF0000"/>
                </a:solidFill>
              </a:rPr>
              <a:t> vrai: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err="1" smtClean="0"/>
              <a:t>Spironolactone</a:t>
            </a:r>
            <a:r>
              <a:rPr lang="fr-FR" sz="3200" dirty="0" smtClean="0"/>
              <a:t>: </a:t>
            </a:r>
            <a:r>
              <a:rPr lang="fr-FR" sz="3200" dirty="0" err="1" smtClean="0"/>
              <a:t>aldactone</a:t>
            </a:r>
            <a:r>
              <a:rPr lang="fr-FR" sz="3200" dirty="0" smtClean="0"/>
              <a:t>*</a:t>
            </a:r>
            <a:br>
              <a:rPr lang="fr-FR" sz="3200" dirty="0" smtClean="0"/>
            </a:br>
            <a:r>
              <a:rPr lang="fr-FR" sz="3200" dirty="0" err="1" smtClean="0"/>
              <a:t>soludactone</a:t>
            </a:r>
            <a:r>
              <a:rPr lang="fr-FR" sz="3200" dirty="0" smtClean="0"/>
              <a:t>*</a:t>
            </a:r>
            <a:br>
              <a:rPr lang="fr-FR" sz="3200" dirty="0" smtClean="0"/>
            </a:br>
            <a:r>
              <a:rPr lang="fr-FR" sz="3200" dirty="0" err="1" smtClean="0"/>
              <a:t>conrénone</a:t>
            </a:r>
            <a:r>
              <a:rPr lang="fr-FR" sz="3200" dirty="0" smtClean="0"/>
              <a:t>*</a:t>
            </a:r>
            <a:br>
              <a:rPr lang="fr-FR" sz="3200" dirty="0" smtClean="0"/>
            </a:br>
            <a:r>
              <a:rPr lang="fr-FR" sz="3200" dirty="0" err="1" smtClean="0"/>
              <a:t>eplérénone</a:t>
            </a:r>
            <a:endParaRPr lang="fr-FR" sz="3200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600968" y="3573016"/>
            <a:ext cx="8291512" cy="19764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Pseudo 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sz="3200" dirty="0" err="1" smtClean="0">
                <a:solidFill>
                  <a:srgbClr val="FF0000"/>
                </a:solidFill>
              </a:rPr>
              <a:t>ntialdostérone</a:t>
            </a:r>
            <a:r>
              <a:rPr lang="fr-FR" sz="3200" dirty="0" smtClean="0">
                <a:solidFill>
                  <a:srgbClr val="FF0000"/>
                </a:solidFill>
              </a:rPr>
              <a:t> : </a:t>
            </a:r>
            <a:endParaRPr lang="fr-FR" dirty="0" smtClean="0"/>
          </a:p>
          <a:p>
            <a:pPr algn="l">
              <a:buNone/>
            </a:pPr>
            <a:r>
              <a:rPr lang="fr-FR" sz="3200" dirty="0" err="1" smtClean="0"/>
              <a:t>Amiloride</a:t>
            </a:r>
            <a:r>
              <a:rPr lang="fr-FR" sz="3200" dirty="0" smtClean="0"/>
              <a:t> </a:t>
            </a:r>
          </a:p>
          <a:p>
            <a:pPr algn="l">
              <a:buNone/>
            </a:pPr>
            <a:r>
              <a:rPr lang="fr-FR" dirty="0" err="1" smtClean="0"/>
              <a:t>Triamtéréne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dirty="0" smtClean="0"/>
              <a:t>Association de diurétiques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10020"/>
            <a:ext cx="8219256" cy="24048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b="1" dirty="0" smtClean="0">
                <a:solidFill>
                  <a:srgbClr val="C00000"/>
                </a:solidFill>
              </a:rPr>
              <a:t>Pour réduire risque d’hypokaliémie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fr-FR" dirty="0" smtClean="0"/>
              <a:t>Thiazidiques                +    Diurétiques distaux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dirty="0" smtClean="0"/>
              <a:t>Diurétiques de l’anse +    Anti-aldostérone</a:t>
            </a:r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Utilisation/Indications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Cas clinique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Un patient âgé de 56 ans, est connu pour un diabète type 2 </a:t>
            </a: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sous metformine et insulinothérapie; et une HTA traitée par </a:t>
            </a:r>
          </a:p>
          <a:p>
            <a:pPr algn="just">
              <a:buNone/>
            </a:pPr>
            <a:r>
              <a:rPr lang="fr-FR" dirty="0" err="1" smtClean="0">
                <a:latin typeface="+mj-lt"/>
                <a:cs typeface="Times New Roman" pitchFamily="18" charset="0"/>
              </a:rPr>
              <a:t>ramipril</a:t>
            </a:r>
            <a:r>
              <a:rPr lang="fr-FR" dirty="0" smtClean="0">
                <a:latin typeface="+mj-lt"/>
                <a:cs typeface="Times New Roman" pitchFamily="18" charset="0"/>
              </a:rPr>
              <a:t> et </a:t>
            </a:r>
            <a:r>
              <a:rPr lang="fr-FR" dirty="0" err="1" smtClean="0">
                <a:latin typeface="+mj-lt"/>
                <a:cs typeface="Times New Roman" pitchFamily="18" charset="0"/>
              </a:rPr>
              <a:t>indapamide</a:t>
            </a:r>
            <a:r>
              <a:rPr lang="fr-FR" dirty="0" smtClean="0">
                <a:latin typeface="+mj-lt"/>
                <a:cs typeface="Times New Roman" pitchFamily="18" charset="0"/>
              </a:rPr>
              <a:t> depuis plus de 10 ans.</a:t>
            </a:r>
          </a:p>
          <a:p>
            <a:pPr algn="just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Il est accompagné à 03h du matin par les pompiers pour une </a:t>
            </a: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dyspnée d’installation brutale qui l’a réveillé de son sommeil. </a:t>
            </a:r>
          </a:p>
          <a:p>
            <a:pPr algn="just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L’examen clinique: patient angoissé, TA 210/120 </a:t>
            </a:r>
            <a:r>
              <a:rPr lang="fr-FR" dirty="0" err="1" smtClean="0">
                <a:latin typeface="+mj-lt"/>
                <a:cs typeface="Times New Roman" pitchFamily="18" charset="0"/>
              </a:rPr>
              <a:t>mmHg</a:t>
            </a:r>
            <a:r>
              <a:rPr lang="fr-FR" dirty="0" smtClean="0">
                <a:latin typeface="+mj-lt"/>
                <a:cs typeface="Times New Roman" pitchFamily="18" charset="0"/>
              </a:rPr>
              <a:t>, FR </a:t>
            </a: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32C/mn, </a:t>
            </a:r>
            <a:r>
              <a:rPr lang="fr-FR" dirty="0" err="1" smtClean="0">
                <a:latin typeface="+mj-lt"/>
                <a:cs typeface="Times New Roman" pitchFamily="18" charset="0"/>
              </a:rPr>
              <a:t>Fc</a:t>
            </a:r>
            <a:r>
              <a:rPr lang="fr-FR" dirty="0" smtClean="0">
                <a:latin typeface="+mj-lt"/>
                <a:cs typeface="Times New Roman" pitchFamily="18" charset="0"/>
              </a:rPr>
              <a:t> 134b/mn. Il est couvert de sueurs, les lèvres sont </a:t>
            </a:r>
          </a:p>
          <a:p>
            <a:pPr algn="just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cyanosées et l’auscultation pulmonaire retrouve des râles </a:t>
            </a:r>
          </a:p>
          <a:p>
            <a:pPr algn="just">
              <a:buNone/>
            </a:pPr>
            <a:r>
              <a:rPr lang="fr-FR" dirty="0" err="1" smtClean="0">
                <a:latin typeface="+mj-lt"/>
                <a:cs typeface="Times New Roman" pitchFamily="18" charset="0"/>
              </a:rPr>
              <a:t>crépitants</a:t>
            </a:r>
            <a:r>
              <a:rPr lang="fr-FR" dirty="0" smtClean="0">
                <a:latin typeface="+mj-lt"/>
                <a:cs typeface="Times New Roman" pitchFamily="18" charset="0"/>
              </a:rPr>
              <a:t> aux deux champs pulmonaires.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3071810"/>
            <a:ext cx="67866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QU’EST CE QU’ON PEUT RELEVER 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28596" y="24605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À relever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8596" y="1571612"/>
            <a:ext cx="8229600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patient âgé de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56 ans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est connu pour un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diabète de type 2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sous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metformine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insulinothérapie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et une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HTA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traitée par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ramipril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indapamide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depuis plus de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ans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Il est accompagné à 03h du matin par les pompiers pour une dyspnée d’installation brutale qui l’a réveillée de son sommeil.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L’examen clinique: le patient est angoissé,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 210/120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mmHg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FR 32C/mn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134b/mn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Il est couvert de sueurs, les lèvres sont cyanosées et l’auscultation pulmonaire retrouve des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râles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crépitants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aux deux champs pulmonaires.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La rétention hydro sodée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err="1" smtClean="0">
                <a:solidFill>
                  <a:srgbClr val="FF0000"/>
                </a:solidFill>
              </a:rPr>
              <a:t>I.cardiaque</a:t>
            </a:r>
            <a:r>
              <a:rPr lang="fr-FR" sz="2800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fr-FR" sz="2400" dirty="0" smtClean="0"/>
              <a:t>OAP: furosémide</a:t>
            </a:r>
          </a:p>
          <a:p>
            <a:pPr lvl="1"/>
            <a:r>
              <a:rPr lang="fr-FR" sz="2400" dirty="0" err="1" smtClean="0"/>
              <a:t>I.cardiaque</a:t>
            </a:r>
            <a:r>
              <a:rPr lang="fr-FR" sz="2400" dirty="0" smtClean="0"/>
              <a:t> aigue: furosémide</a:t>
            </a:r>
          </a:p>
          <a:p>
            <a:pPr lvl="1"/>
            <a:r>
              <a:rPr lang="fr-FR" sz="2400" dirty="0" err="1" smtClean="0"/>
              <a:t>I.cardiaque</a:t>
            </a:r>
            <a:r>
              <a:rPr lang="fr-FR" sz="2400" dirty="0" smtClean="0"/>
              <a:t> congestive: furosémide, </a:t>
            </a:r>
            <a:r>
              <a:rPr lang="fr-FR" sz="2400" dirty="0" err="1" smtClean="0"/>
              <a:t>antialdostérone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Décompensation cirrhotique </a:t>
            </a:r>
          </a:p>
          <a:p>
            <a:pPr lvl="1"/>
            <a:r>
              <a:rPr lang="fr-FR" sz="2400" dirty="0" smtClean="0"/>
              <a:t>Décompensation simple: </a:t>
            </a:r>
            <a:r>
              <a:rPr lang="fr-FR" sz="2400" dirty="0" err="1" smtClean="0"/>
              <a:t>antialdostérone</a:t>
            </a:r>
            <a:endParaRPr lang="fr-FR" sz="2400" dirty="0" smtClean="0"/>
          </a:p>
          <a:p>
            <a:pPr lvl="1"/>
            <a:r>
              <a:rPr lang="fr-FR" sz="2400" dirty="0" err="1" smtClean="0"/>
              <a:t>Sd</a:t>
            </a:r>
            <a:r>
              <a:rPr lang="fr-FR" sz="2400" dirty="0" smtClean="0"/>
              <a:t> </a:t>
            </a:r>
            <a:r>
              <a:rPr lang="fr-FR" sz="2400" dirty="0" err="1" smtClean="0"/>
              <a:t>hépato-rénal</a:t>
            </a:r>
            <a:endParaRPr lang="fr-FR" sz="2400" dirty="0" smtClean="0"/>
          </a:p>
          <a:p>
            <a:pPr>
              <a:buNone/>
            </a:pPr>
            <a:r>
              <a:rPr lang="fr-FR" sz="2800" dirty="0" err="1" smtClean="0">
                <a:solidFill>
                  <a:srgbClr val="FF0000"/>
                </a:solidFill>
              </a:rPr>
              <a:t>Oedémes</a:t>
            </a:r>
            <a:r>
              <a:rPr lang="fr-FR" sz="2800" dirty="0" smtClean="0">
                <a:solidFill>
                  <a:srgbClr val="FF0000"/>
                </a:solidFill>
              </a:rPr>
              <a:t> rénaux</a:t>
            </a:r>
          </a:p>
          <a:p>
            <a:pPr lvl="1"/>
            <a:r>
              <a:rPr lang="fr-FR" sz="2400" dirty="0" err="1" smtClean="0"/>
              <a:t>Sd</a:t>
            </a:r>
            <a:r>
              <a:rPr lang="fr-FR" sz="2400" dirty="0" smtClean="0"/>
              <a:t> néphrotique: </a:t>
            </a:r>
            <a:r>
              <a:rPr lang="fr-FR" sz="2400" dirty="0" err="1" smtClean="0"/>
              <a:t>antialdostérone</a:t>
            </a:r>
            <a:endParaRPr lang="fr-FR" sz="2400" dirty="0" smtClean="0"/>
          </a:p>
          <a:p>
            <a:pPr lvl="1"/>
            <a:r>
              <a:rPr lang="fr-FR" sz="2400" dirty="0" err="1" smtClean="0"/>
              <a:t>Sd</a:t>
            </a:r>
            <a:r>
              <a:rPr lang="fr-FR" sz="2400" dirty="0" smtClean="0"/>
              <a:t> </a:t>
            </a:r>
            <a:r>
              <a:rPr lang="fr-FR" sz="2400" dirty="0" err="1" smtClean="0"/>
              <a:t>néphritique:OAP</a:t>
            </a:r>
            <a:endParaRPr lang="fr-FR" sz="2400" dirty="0" smtClean="0"/>
          </a:p>
          <a:p>
            <a:pPr lvl="1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HTA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43116"/>
            <a:ext cx="8219256" cy="35719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fr-FR" dirty="0" smtClean="0"/>
              <a:t>En première intention ou en seconde intention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Bithérapie: association fixe</a:t>
            </a:r>
          </a:p>
          <a:p>
            <a:pPr>
              <a:lnSpc>
                <a:spcPct val="160000"/>
              </a:lnSpc>
            </a:pPr>
            <a:r>
              <a:rPr lang="fr-FR" dirty="0" err="1" smtClean="0"/>
              <a:t>I.Cardiaque</a:t>
            </a:r>
            <a:r>
              <a:rPr lang="fr-FR" dirty="0" smtClean="0"/>
              <a:t> et /ou </a:t>
            </a:r>
            <a:r>
              <a:rPr lang="fr-FR" dirty="0" err="1" smtClean="0"/>
              <a:t>I.rénale</a:t>
            </a:r>
            <a:endParaRPr lang="fr-FR" dirty="0" smtClean="0"/>
          </a:p>
          <a:p>
            <a:pPr>
              <a:lnSpc>
                <a:spcPct val="160000"/>
              </a:lnSpc>
            </a:pPr>
            <a:r>
              <a:rPr lang="fr-FR" dirty="0" err="1" smtClean="0"/>
              <a:t>Hyperaldostéronisme</a:t>
            </a:r>
            <a:r>
              <a:rPr lang="fr-FR" dirty="0" smtClean="0"/>
              <a:t> primaire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Insuffisance rénale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8312"/>
            <a:ext cx="8219256" cy="260663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fr-FR" dirty="0" err="1" smtClean="0"/>
              <a:t>I.rénale</a:t>
            </a:r>
            <a:r>
              <a:rPr lang="fr-FR" dirty="0" smtClean="0"/>
              <a:t>: aigue organique </a:t>
            </a:r>
          </a:p>
          <a:p>
            <a:pPr>
              <a:lnSpc>
                <a:spcPct val="160000"/>
              </a:lnSpc>
            </a:pPr>
            <a:r>
              <a:rPr lang="fr-FR" dirty="0" err="1" smtClean="0"/>
              <a:t>I.rénale</a:t>
            </a:r>
            <a:r>
              <a:rPr lang="fr-FR" dirty="0" smtClean="0"/>
              <a:t>: chronique, pour maintenir une diurèse, lutter contre l’hyperkaliémie, stabiliser une HTA</a:t>
            </a:r>
          </a:p>
          <a:p>
            <a:pPr>
              <a:lnSpc>
                <a:spcPct val="160000"/>
              </a:lnSpc>
            </a:pPr>
            <a:endParaRPr lang="fr-FR" dirty="0" smtClean="0"/>
          </a:p>
          <a:p>
            <a:pPr>
              <a:lnSpc>
                <a:spcPct val="16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Autre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57430"/>
            <a:ext cx="8219256" cy="26557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Hypercalcémie: furosémide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Lithiase calcique: thiazidiques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Glaucome aigu: </a:t>
            </a:r>
            <a:r>
              <a:rPr lang="fr-FR" dirty="0" err="1" smtClean="0"/>
              <a:t>diamox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Conduite pratique du traitement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Choix du 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457456"/>
            <a:ext cx="8258204" cy="304324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Pathologie à traiter</a:t>
            </a:r>
          </a:p>
          <a:p>
            <a:r>
              <a:rPr lang="fr-FR" dirty="0" smtClean="0"/>
              <a:t>Fonction rénale</a:t>
            </a:r>
          </a:p>
          <a:p>
            <a:r>
              <a:rPr lang="fr-FR" dirty="0" smtClean="0"/>
              <a:t>Kaliémie</a:t>
            </a:r>
          </a:p>
          <a:p>
            <a:r>
              <a:rPr lang="fr-FR" dirty="0" smtClean="0"/>
              <a:t>Traitements associés</a:t>
            </a:r>
          </a:p>
          <a:p>
            <a:r>
              <a:rPr lang="fr-FR" dirty="0" err="1" smtClean="0"/>
              <a:t>Comorbidités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/>
              <a:t>Obstacle sur les voies urinaires</a:t>
            </a:r>
          </a:p>
          <a:p>
            <a:r>
              <a:rPr lang="fr-FR" sz="2400" dirty="0" smtClean="0"/>
              <a:t>Encéphalopathie hépatique </a:t>
            </a:r>
          </a:p>
          <a:p>
            <a:r>
              <a:rPr lang="fr-FR" sz="2400" dirty="0" smtClean="0"/>
              <a:t>Déplétion hydro sodée</a:t>
            </a:r>
          </a:p>
          <a:p>
            <a:r>
              <a:rPr lang="fr-FR" sz="2400" dirty="0" smtClean="0"/>
              <a:t>Grossesse, allaitement </a:t>
            </a:r>
          </a:p>
          <a:p>
            <a:r>
              <a:rPr lang="fr-FR" sz="2400" dirty="0" smtClean="0"/>
              <a:t>Œdèmes inflammatoires</a:t>
            </a:r>
          </a:p>
          <a:p>
            <a:r>
              <a:rPr lang="fr-FR" sz="2400" dirty="0" smtClean="0"/>
              <a:t>Hypersensibilité aux sulfamides</a:t>
            </a:r>
          </a:p>
          <a:p>
            <a:r>
              <a:rPr lang="fr-FR" sz="2400" dirty="0" smtClean="0"/>
              <a:t>IR: thiazidiques et </a:t>
            </a:r>
            <a:r>
              <a:rPr lang="fr-FR" sz="2400" dirty="0" err="1" smtClean="0"/>
              <a:t>épargneurs</a:t>
            </a:r>
            <a:r>
              <a:rPr lang="fr-FR" sz="2400" dirty="0" smtClean="0"/>
              <a:t> de K</a:t>
            </a:r>
          </a:p>
          <a:p>
            <a:r>
              <a:rPr lang="fr-FR" sz="2400" dirty="0" err="1" smtClean="0"/>
              <a:t>Dyskaliémies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Lithium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IEC</a:t>
            </a:r>
          </a:p>
          <a:p>
            <a:r>
              <a:rPr lang="fr-FR" dirty="0" smtClean="0"/>
              <a:t>ARA II</a:t>
            </a:r>
          </a:p>
          <a:p>
            <a:r>
              <a:rPr lang="fr-FR" dirty="0" smtClean="0"/>
              <a:t>Aminoside</a:t>
            </a:r>
          </a:p>
          <a:p>
            <a:r>
              <a:rPr lang="fr-FR" dirty="0" smtClean="0"/>
              <a:t>AINS</a:t>
            </a:r>
          </a:p>
          <a:p>
            <a:r>
              <a:rPr lang="fr-FR" dirty="0" smtClean="0"/>
              <a:t>Produits de contraste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Bilan pré thérapeutique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1403648" y="1643050"/>
            <a:ext cx="2015808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Contre indication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4932456" y="1643050"/>
            <a:ext cx="3443058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Interactions médicamenteuses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Posologie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3356992"/>
            <a:ext cx="4464496" cy="9361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fr-FR" dirty="0" smtClean="0"/>
              <a:t>Minimale efficace</a:t>
            </a:r>
            <a:endParaRPr lang="fr-FR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2699792" y="1556792"/>
            <a:ext cx="1224136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Cas clinique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Le diagnostic: OAP</a:t>
            </a:r>
          </a:p>
          <a:p>
            <a:r>
              <a:rPr lang="fr-FR" dirty="0" smtClean="0"/>
              <a:t>Pourquoi il a fait cet OAP: 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Pic hypertensif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Cardiopathie ischémique 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Surcharge: insuffisance rénale </a:t>
            </a:r>
          </a:p>
          <a:p>
            <a:r>
              <a:rPr lang="fr-FR" dirty="0" smtClean="0"/>
              <a:t>Comment savoir: 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Urgence 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Mise en condition du patient</a:t>
            </a:r>
          </a:p>
          <a:p>
            <a:pPr lvl="1"/>
            <a:r>
              <a:rPr lang="fr-FR" b="1" dirty="0" smtClean="0">
                <a:solidFill>
                  <a:srgbClr val="C00000"/>
                </a:solidFill>
              </a:rPr>
              <a:t>Premiers bilans 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Bilans??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Urée, créatinine</a:t>
            </a:r>
          </a:p>
          <a:p>
            <a:r>
              <a:rPr lang="fr-FR" dirty="0" smtClean="0"/>
              <a:t>Ionogramme sanguin</a:t>
            </a:r>
          </a:p>
          <a:p>
            <a:r>
              <a:rPr lang="fr-FR" dirty="0" smtClean="0"/>
              <a:t>ECG </a:t>
            </a:r>
          </a:p>
          <a:p>
            <a:r>
              <a:rPr lang="fr-FR" dirty="0" smtClean="0"/>
              <a:t>Glycémie, chimie des urines</a:t>
            </a:r>
          </a:p>
          <a:p>
            <a:pPr>
              <a:buNone/>
            </a:pPr>
            <a:r>
              <a:rPr lang="fr-FR" dirty="0" smtClean="0"/>
              <a:t>On peut compléter</a:t>
            </a:r>
          </a:p>
          <a:p>
            <a:r>
              <a:rPr lang="fr-FR" dirty="0" smtClean="0"/>
              <a:t>Echo doppler cardiaque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Pré requis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fr-FR" sz="2800" dirty="0" smtClean="0"/>
              <a:t>Définition du diabète :</a:t>
            </a:r>
          </a:p>
          <a:p>
            <a:pPr algn="just"/>
            <a:r>
              <a:rPr lang="fr-FR" sz="2800" dirty="0" smtClean="0"/>
              <a:t>Indication de l’insulinothérapie dans le diabète de type 2 :</a:t>
            </a:r>
          </a:p>
          <a:p>
            <a:pPr algn="just"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Pathologie intercurrente sévère, stress infectieux, traumatique ou chirurgical , échec aux ADO, atteinte organe cible.</a:t>
            </a:r>
          </a:p>
          <a:p>
            <a:pPr algn="just"/>
            <a:r>
              <a:rPr lang="fr-FR" sz="2800" dirty="0" smtClean="0"/>
              <a:t>Le traitement de l’HTA chez ce patient:</a:t>
            </a:r>
          </a:p>
          <a:p>
            <a:pPr algn="just"/>
            <a:endParaRPr lang="fr-F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800" dirty="0" smtClean="0"/>
              <a:t>À quelle classe appartient ces deux traitements:</a:t>
            </a:r>
          </a:p>
          <a:p>
            <a:pPr algn="just">
              <a:buNone/>
            </a:pPr>
            <a:r>
              <a:rPr lang="fr-FR" sz="2800" dirty="0" err="1" smtClean="0">
                <a:solidFill>
                  <a:srgbClr val="C00000"/>
                </a:solidFill>
              </a:rPr>
              <a:t>Ramipril</a:t>
            </a:r>
            <a:r>
              <a:rPr lang="fr-FR" sz="2800" dirty="0" smtClean="0">
                <a:solidFill>
                  <a:srgbClr val="C00000"/>
                </a:solidFill>
              </a:rPr>
              <a:t> :IEC / </a:t>
            </a:r>
            <a:r>
              <a:rPr lang="fr-FR" sz="2800" dirty="0" err="1" smtClean="0">
                <a:solidFill>
                  <a:srgbClr val="C00000"/>
                </a:solidFill>
              </a:rPr>
              <a:t>Indapamide:Diurétique</a:t>
            </a:r>
            <a:r>
              <a:rPr lang="fr-FR" sz="2800" dirty="0" smtClean="0">
                <a:solidFill>
                  <a:srgbClr val="C00000"/>
                </a:solidFill>
              </a:rPr>
              <a:t> thiazidique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dirty="0" smtClean="0"/>
              <a:t>Pourquoi ces deux classes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Traitement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Diurétique à action rapide: furosémide</a:t>
            </a:r>
          </a:p>
          <a:p>
            <a:r>
              <a:rPr lang="fr-FR" dirty="0" smtClean="0"/>
              <a:t>La voie la plus rapide: voie IV </a:t>
            </a:r>
          </a:p>
          <a:p>
            <a:r>
              <a:rPr lang="fr-FR" dirty="0" smtClean="0"/>
              <a:t>Posologie: fonction de l’urée et créatinine </a:t>
            </a:r>
          </a:p>
          <a:p>
            <a:r>
              <a:rPr lang="fr-FR" dirty="0" smtClean="0"/>
              <a:t>Une deuxième dose à 30-60mn, si pas de réponse </a:t>
            </a:r>
          </a:p>
          <a:p>
            <a:r>
              <a:rPr lang="fr-FR" dirty="0" smtClean="0"/>
              <a:t>Vasodilatateurs veineux si pas de réponse</a:t>
            </a:r>
          </a:p>
          <a:p>
            <a:r>
              <a:rPr lang="fr-FR" dirty="0" err="1" smtClean="0"/>
              <a:t>Anticoagulation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Résultat du bilan: biologie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Urée: </a:t>
            </a:r>
            <a:r>
              <a:rPr lang="fr-FR" b="1" dirty="0" smtClean="0">
                <a:solidFill>
                  <a:srgbClr val="00B050"/>
                </a:solidFill>
              </a:rPr>
              <a:t>10 </a:t>
            </a:r>
            <a:r>
              <a:rPr lang="fr-FR" b="1" dirty="0" err="1" smtClean="0">
                <a:solidFill>
                  <a:srgbClr val="00B050"/>
                </a:solidFill>
              </a:rPr>
              <a:t>mmol</a:t>
            </a:r>
            <a:r>
              <a:rPr lang="fr-FR" b="1" dirty="0" smtClean="0">
                <a:solidFill>
                  <a:srgbClr val="00B050"/>
                </a:solidFill>
              </a:rPr>
              <a:t>/l</a:t>
            </a:r>
          </a:p>
          <a:p>
            <a:r>
              <a:rPr lang="fr-FR" dirty="0" smtClean="0"/>
              <a:t> créatinine: </a:t>
            </a:r>
            <a:r>
              <a:rPr lang="fr-FR" b="1" dirty="0" smtClean="0">
                <a:solidFill>
                  <a:srgbClr val="00B050"/>
                </a:solidFill>
              </a:rPr>
              <a:t>169 µmol/l </a:t>
            </a:r>
            <a:r>
              <a:rPr lang="fr-FR" dirty="0" smtClean="0"/>
              <a:t>(Cl: 38.94 ml/min)</a:t>
            </a:r>
          </a:p>
          <a:p>
            <a:r>
              <a:rPr lang="fr-FR" dirty="0" smtClean="0"/>
              <a:t>Ionogramme sanguin: Na 132 mol/l , K 4.5 </a:t>
            </a:r>
            <a:r>
              <a:rPr lang="fr-FR" dirty="0" err="1" smtClean="0"/>
              <a:t>mmol</a:t>
            </a:r>
            <a:r>
              <a:rPr lang="fr-FR" dirty="0" smtClean="0"/>
              <a:t>/l</a:t>
            </a:r>
          </a:p>
          <a:p>
            <a:r>
              <a:rPr lang="fr-FR" dirty="0" smtClean="0"/>
              <a:t>Glycémie: </a:t>
            </a:r>
            <a:r>
              <a:rPr lang="fr-FR" b="1" dirty="0" smtClean="0">
                <a:solidFill>
                  <a:srgbClr val="00B050"/>
                </a:solidFill>
              </a:rPr>
              <a:t>10 </a:t>
            </a:r>
            <a:r>
              <a:rPr lang="fr-FR" b="1" dirty="0" err="1" smtClean="0">
                <a:solidFill>
                  <a:srgbClr val="00B050"/>
                </a:solidFill>
              </a:rPr>
              <a:t>mmol</a:t>
            </a:r>
            <a:r>
              <a:rPr lang="fr-FR" b="1" dirty="0" smtClean="0">
                <a:solidFill>
                  <a:srgbClr val="00B050"/>
                </a:solidFill>
              </a:rPr>
              <a:t>/l</a:t>
            </a:r>
          </a:p>
          <a:p>
            <a:r>
              <a:rPr lang="fr-FR" dirty="0" smtClean="0"/>
              <a:t>Chimie des urines: </a:t>
            </a:r>
            <a:r>
              <a:rPr lang="fr-FR" b="1" dirty="0" smtClean="0">
                <a:solidFill>
                  <a:srgbClr val="00B050"/>
                </a:solidFill>
              </a:rPr>
              <a:t>+++ protéines, trace de glucose </a:t>
            </a:r>
            <a:r>
              <a:rPr lang="fr-FR" dirty="0" smtClean="0"/>
              <a:t>et acétone négatif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Résultat du bilan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ECG: ACFA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Echo doppler cardiaque: </a:t>
            </a:r>
            <a:r>
              <a:rPr lang="fr-FR" dirty="0" smtClean="0">
                <a:solidFill>
                  <a:srgbClr val="C00000"/>
                </a:solidFill>
              </a:rPr>
              <a:t>une dilatation des cavités cardiaques</a:t>
            </a:r>
            <a:r>
              <a:rPr lang="fr-FR" dirty="0" smtClean="0"/>
              <a:t> plus marquée au niveau du VG et une dysfonction </a:t>
            </a:r>
            <a:r>
              <a:rPr lang="fr-FR" dirty="0" err="1" smtClean="0"/>
              <a:t>systolo</a:t>
            </a:r>
            <a:r>
              <a:rPr lang="fr-FR" dirty="0" smtClean="0"/>
              <a:t>-diastolique VG avec fraction d’éjection à </a:t>
            </a:r>
            <a:r>
              <a:rPr lang="fr-FR" dirty="0" smtClean="0">
                <a:solidFill>
                  <a:srgbClr val="C00000"/>
                </a:solidFill>
              </a:rPr>
              <a:t>30% + Trouble de la cinétique.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Complément de traitement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Diurétiques associés</a:t>
            </a:r>
          </a:p>
          <a:p>
            <a:r>
              <a:rPr lang="fr-FR" dirty="0" smtClean="0"/>
              <a:t>IEC </a:t>
            </a:r>
          </a:p>
          <a:p>
            <a:r>
              <a:rPr lang="fr-FR" dirty="0" smtClean="0"/>
              <a:t>Anticoagulant à visée curative</a:t>
            </a:r>
          </a:p>
          <a:p>
            <a:r>
              <a:rPr lang="fr-FR" dirty="0" err="1" smtClean="0"/>
              <a:t>Digitalique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Statine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Surveillance du traitement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diurétique 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Clinique: PA, poids, signes de déshydratation</a:t>
            </a:r>
          </a:p>
          <a:p>
            <a:r>
              <a:rPr lang="fr-FR" dirty="0" smtClean="0"/>
              <a:t>Biologique: ionogramme, urée, créatinine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2214546" y="4000504"/>
            <a:ext cx="42664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Efficacité du traitement </a:t>
            </a:r>
          </a:p>
          <a:p>
            <a:pPr algn="ctr"/>
            <a:r>
              <a:rPr lang="fr-FR" sz="3200" b="1" dirty="0" smtClean="0"/>
              <a:t>Effets secondaires </a:t>
            </a:r>
            <a:endParaRPr lang="fr-FR" sz="3200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4214789" y="2714620"/>
            <a:ext cx="37981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Effets secondaires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8233"/>
            <a:ext cx="8258204" cy="41125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400" dirty="0" smtClean="0"/>
              <a:t>Déshydratation: favorisée par la diarrhée, vomissement</a:t>
            </a:r>
          </a:p>
          <a:p>
            <a:r>
              <a:rPr lang="fr-FR" sz="2400" dirty="0" smtClean="0"/>
              <a:t>Hyponatrémie déplétion ou dilution</a:t>
            </a:r>
          </a:p>
          <a:p>
            <a:r>
              <a:rPr lang="fr-FR" sz="2400" dirty="0" smtClean="0"/>
              <a:t>Hypo kaliémie: anse, thiazidiques</a:t>
            </a:r>
          </a:p>
          <a:p>
            <a:r>
              <a:rPr lang="fr-FR" sz="2400" dirty="0" smtClean="0"/>
              <a:t>hyper kaliémie</a:t>
            </a:r>
          </a:p>
          <a:p>
            <a:r>
              <a:rPr lang="fr-FR" sz="2400" dirty="0" smtClean="0"/>
              <a:t>Hypo Mg</a:t>
            </a:r>
          </a:p>
          <a:p>
            <a:r>
              <a:rPr lang="fr-FR" sz="2400" dirty="0" smtClean="0"/>
              <a:t>Autres: </a:t>
            </a:r>
          </a:p>
          <a:p>
            <a:pPr lvl="1"/>
            <a:r>
              <a:rPr lang="fr-FR" sz="2000" dirty="0" err="1" smtClean="0"/>
              <a:t>Hperuricémie</a:t>
            </a:r>
            <a:endParaRPr lang="fr-FR" sz="2000" dirty="0" smtClean="0"/>
          </a:p>
          <a:p>
            <a:pPr lvl="1"/>
            <a:r>
              <a:rPr lang="fr-FR" sz="2000" dirty="0" smtClean="0"/>
              <a:t>Dyslipidémie: thiazidiques</a:t>
            </a:r>
          </a:p>
          <a:p>
            <a:pPr lvl="1"/>
            <a:r>
              <a:rPr lang="fr-FR" sz="2000" dirty="0" smtClean="0"/>
              <a:t>Gynécomastie: </a:t>
            </a:r>
            <a:r>
              <a:rPr lang="fr-FR" sz="2000" dirty="0" err="1" smtClean="0"/>
              <a:t>antialdostérone</a:t>
            </a:r>
            <a:endParaRPr lang="fr-FR" sz="2000" dirty="0" smtClean="0"/>
          </a:p>
          <a:p>
            <a:pPr lvl="1"/>
            <a:r>
              <a:rPr lang="fr-FR" sz="2000" dirty="0" err="1" smtClean="0"/>
              <a:t>Ototoxicité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Cas clinique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Diagnostic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Diabète type 2 et HTA compliqués de:</a:t>
            </a:r>
          </a:p>
          <a:p>
            <a:r>
              <a:rPr lang="fr-FR" dirty="0" smtClean="0"/>
              <a:t>Néphropathie diabétique au stade d’IRC modérée</a:t>
            </a:r>
          </a:p>
          <a:p>
            <a:r>
              <a:rPr lang="fr-FR" dirty="0" smtClean="0"/>
              <a:t>Cardiopathie ischémique en ACFA et une altération de la fonction VG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5400000">
            <a:off x="3643306" y="44834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2143108" y="5243468"/>
            <a:ext cx="4143404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Quelle est l’ordonnance de sortie ???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Ordonnance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Hygiène de vie + éducation thérapeutique</a:t>
            </a:r>
          </a:p>
          <a:p>
            <a:r>
              <a:rPr lang="fr-FR" dirty="0" smtClean="0"/>
              <a:t>Diurétique </a:t>
            </a:r>
          </a:p>
          <a:p>
            <a:r>
              <a:rPr lang="fr-FR" dirty="0" smtClean="0"/>
              <a:t>IEC</a:t>
            </a:r>
          </a:p>
          <a:p>
            <a:r>
              <a:rPr lang="fr-FR" dirty="0" smtClean="0"/>
              <a:t>Inhibiteur calcique </a:t>
            </a:r>
          </a:p>
          <a:p>
            <a:r>
              <a:rPr lang="fr-FR" dirty="0" smtClean="0"/>
              <a:t>Beta bloquant</a:t>
            </a:r>
          </a:p>
          <a:p>
            <a:r>
              <a:rPr lang="fr-FR" dirty="0" err="1" smtClean="0"/>
              <a:t>Digitalique</a:t>
            </a:r>
            <a:endParaRPr lang="fr-FR" dirty="0" smtClean="0"/>
          </a:p>
          <a:p>
            <a:r>
              <a:rPr lang="fr-FR" dirty="0" smtClean="0"/>
              <a:t>Statine</a:t>
            </a:r>
          </a:p>
          <a:p>
            <a:r>
              <a:rPr lang="fr-FR" dirty="0" smtClean="0"/>
              <a:t>AVK</a:t>
            </a:r>
          </a:p>
          <a:p>
            <a:r>
              <a:rPr lang="fr-FR" dirty="0" smtClean="0"/>
              <a:t>Traitement du diabète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>
            <a:off x="5715008" y="2506800"/>
            <a:ext cx="241521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Objectifs </a:t>
            </a:r>
            <a:r>
              <a:rPr lang="fr-FR" sz="2000" b="1" dirty="0" err="1" smtClean="0"/>
              <a:t>tensionnels</a:t>
            </a:r>
            <a:endParaRPr lang="fr-FR" sz="2000" b="1" dirty="0" smtClean="0"/>
          </a:p>
          <a:p>
            <a:r>
              <a:rPr lang="fr-FR" sz="2000" b="1" dirty="0" smtClean="0"/>
              <a:t>Et cardiaques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5643570" y="4435626"/>
            <a:ext cx="292734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Objectifs </a:t>
            </a:r>
            <a:r>
              <a:rPr lang="fr-FR" sz="2000" b="1" dirty="0" err="1" smtClean="0"/>
              <a:t>rythmologiques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Et cardiaques</a:t>
            </a:r>
          </a:p>
        </p:txBody>
      </p:sp>
      <p:sp>
        <p:nvSpPr>
          <p:cNvPr id="8" name="Accolade fermante 7"/>
          <p:cNvSpPr/>
          <p:nvPr/>
        </p:nvSpPr>
        <p:spPr>
          <a:xfrm>
            <a:off x="3571868" y="2143116"/>
            <a:ext cx="428628" cy="164307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143372" y="2928934"/>
            <a:ext cx="142876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000364" y="4214818"/>
            <a:ext cx="2571768" cy="5000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28596" y="1071546"/>
            <a:ext cx="8235124" cy="544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Evolution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patient est suivi régulièrement en consultation </a:t>
            </a:r>
          </a:p>
          <a:p>
            <a:r>
              <a:rPr lang="fr-FR" sz="2800" dirty="0" smtClean="0"/>
              <a:t>Il revient cinq mois plus tard pour:</a:t>
            </a:r>
          </a:p>
          <a:p>
            <a:pPr lvl="1"/>
            <a:r>
              <a:rPr lang="fr-FR" sz="2400" b="1" dirty="0" smtClean="0">
                <a:solidFill>
                  <a:srgbClr val="00B050"/>
                </a:solidFill>
              </a:rPr>
              <a:t>Douleurs abdominales atypiques </a:t>
            </a:r>
          </a:p>
          <a:p>
            <a:pPr lvl="1"/>
            <a:r>
              <a:rPr lang="fr-FR" sz="2400" b="1" dirty="0" smtClean="0">
                <a:solidFill>
                  <a:srgbClr val="00B050"/>
                </a:solidFill>
              </a:rPr>
              <a:t>Nausées et vomissement bilieux</a:t>
            </a:r>
          </a:p>
          <a:p>
            <a:pPr lvl="1"/>
            <a:r>
              <a:rPr lang="fr-FR" sz="2400" b="1" dirty="0" smtClean="0">
                <a:solidFill>
                  <a:srgbClr val="00B050"/>
                </a:solidFill>
              </a:rPr>
              <a:t>L’examen clinique est sans particularité </a:t>
            </a:r>
          </a:p>
          <a:p>
            <a:pPr lvl="1"/>
            <a:r>
              <a:rPr lang="fr-FR" sz="2400" b="1" dirty="0" smtClean="0">
                <a:solidFill>
                  <a:srgbClr val="00B050"/>
                </a:solidFill>
              </a:rPr>
              <a:t>Un traitement symptomatique lui est prescrit</a:t>
            </a:r>
          </a:p>
          <a:p>
            <a:r>
              <a:rPr lang="fr-FR" sz="2800" dirty="0" smtClean="0"/>
              <a:t>Quelques heures plus tard il est accompagné aux urgences dans un tableau de confusion mentale </a:t>
            </a:r>
          </a:p>
          <a:p>
            <a:r>
              <a:rPr lang="fr-FR" sz="2800" dirty="0" smtClean="0"/>
              <a:t>Il est apyrétique, sa PA est difficilement perceptible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diurétiques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Bilan d’urgence est fait 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00034" y="1428736"/>
            <a:ext cx="8229600" cy="26765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Urée: 10.6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mmol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créatinine:  302 µmol/l (Cl19.9: ml/min)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Ionogramme sanguin: Na 129 mol/l , K 5.1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mmol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Glycémie: 7.2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mmol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Chimie des urines: glucose et acétone négatif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57200" y="4429132"/>
            <a:ext cx="82296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0" y="42114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ECG :Tachycardie ventriculaire 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181626">
            <a:off x="1214414" y="3429000"/>
            <a:ext cx="64294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DIGITALIQUES ??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digitaliques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0448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Action tonicardiaque</a:t>
            </a:r>
          </a:p>
          <a:p>
            <a:r>
              <a:rPr lang="fr-FR" dirty="0" err="1" smtClean="0"/>
              <a:t>Bradycardisante</a:t>
            </a:r>
            <a:endParaRPr lang="fr-FR" dirty="0" smtClean="0"/>
          </a:p>
          <a:p>
            <a:r>
              <a:rPr lang="fr-FR" dirty="0" err="1" smtClean="0"/>
              <a:t>Antiarythmique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4344423"/>
            <a:ext cx="446026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Un seul produit: </a:t>
            </a:r>
            <a:r>
              <a:rPr lang="fr-FR" sz="3200" b="1" dirty="0" err="1" smtClean="0">
                <a:solidFill>
                  <a:srgbClr val="FF0000"/>
                </a:solidFill>
              </a:rPr>
              <a:t>digoxine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Mécanisme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Inotrope</a:t>
            </a:r>
            <a:r>
              <a:rPr lang="fr-FR" dirty="0" smtClean="0">
                <a:solidFill>
                  <a:srgbClr val="FF0000"/>
                </a:solidFill>
              </a:rPr>
              <a:t> positif</a:t>
            </a:r>
          </a:p>
          <a:p>
            <a:r>
              <a:rPr lang="fr-FR" dirty="0" smtClean="0"/>
              <a:t>Inhibe Na-K-</a:t>
            </a:r>
            <a:r>
              <a:rPr lang="fr-FR" dirty="0" err="1" smtClean="0"/>
              <a:t>ATPase</a:t>
            </a:r>
            <a:endParaRPr lang="fr-FR" dirty="0" smtClean="0"/>
          </a:p>
          <a:p>
            <a:r>
              <a:rPr lang="fr-FR" dirty="0" smtClean="0"/>
              <a:t>Diminue la [Na]</a:t>
            </a:r>
          </a:p>
          <a:p>
            <a:r>
              <a:rPr lang="fr-FR" dirty="0" smtClean="0"/>
              <a:t>Diminue la sortie de Ca</a:t>
            </a:r>
          </a:p>
          <a:p>
            <a:r>
              <a:rPr lang="fr-FR" dirty="0" smtClean="0"/>
              <a:t>Augmente le contenu intracellulaire de Ca</a:t>
            </a:r>
          </a:p>
          <a:p>
            <a:endParaRPr lang="fr-FR" dirty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Augmentation de la contractilité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Effet </a:t>
            </a:r>
            <a:r>
              <a:rPr lang="fr-FR" dirty="0" err="1" smtClean="0">
                <a:solidFill>
                  <a:srgbClr val="FF0000"/>
                </a:solidFill>
              </a:rPr>
              <a:t>bradycardisant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Diminue la vitesse de conduction auriculo-ventriculaire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2123728" y="4221088"/>
            <a:ext cx="305132" cy="8640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Indication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80320"/>
            <a:ext cx="8219256" cy="132474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Insuffisance cardiaque</a:t>
            </a:r>
          </a:p>
          <a:p>
            <a:r>
              <a:rPr lang="fr-FR" dirty="0" smtClean="0"/>
              <a:t>Arythmies atriales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Bilan pré thérapeutique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Contre indications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60240"/>
            <a:ext cx="8219256" cy="391703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BAV </a:t>
            </a:r>
          </a:p>
          <a:p>
            <a:r>
              <a:rPr lang="fr-FR" dirty="0" smtClean="0"/>
              <a:t>TV-FV</a:t>
            </a:r>
          </a:p>
          <a:p>
            <a:r>
              <a:rPr lang="fr-FR" dirty="0" smtClean="0"/>
              <a:t>CMO</a:t>
            </a:r>
          </a:p>
          <a:p>
            <a:r>
              <a:rPr lang="fr-FR" dirty="0" smtClean="0"/>
              <a:t>WPW</a:t>
            </a:r>
          </a:p>
          <a:p>
            <a:r>
              <a:rPr lang="fr-FR" dirty="0" err="1" smtClean="0"/>
              <a:t>Dysthyroidie</a:t>
            </a:r>
            <a:endParaRPr lang="fr-FR" dirty="0" smtClean="0"/>
          </a:p>
          <a:p>
            <a:r>
              <a:rPr lang="fr-FR" dirty="0" smtClean="0"/>
              <a:t>Obstacle: Rao; RM; péricardite constrictive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Terrain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Sujet Agé</a:t>
            </a:r>
          </a:p>
          <a:p>
            <a:r>
              <a:rPr lang="fr-FR" dirty="0" smtClean="0"/>
              <a:t>Insuffisance rénale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0.25 mg Cl 50-80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0.1875 mg Cl 25-50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0.125 mg Cl 10-25</a:t>
            </a:r>
          </a:p>
          <a:p>
            <a:r>
              <a:rPr lang="fr-FR" dirty="0" err="1" smtClean="0"/>
              <a:t>Hypothyroidie</a:t>
            </a:r>
            <a:endParaRPr lang="fr-FR" dirty="0" smtClean="0"/>
          </a:p>
          <a:p>
            <a:r>
              <a:rPr lang="fr-FR" dirty="0" smtClean="0"/>
              <a:t>Désordres hydro électrolytiques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Interactions médicamenteuses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80320"/>
            <a:ext cx="8219256" cy="226084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Calcium </a:t>
            </a:r>
          </a:p>
          <a:p>
            <a:r>
              <a:rPr lang="fr-FR" dirty="0" err="1" smtClean="0"/>
              <a:t>Isuprel</a:t>
            </a:r>
            <a:endParaRPr lang="fr-FR" dirty="0" smtClean="0"/>
          </a:p>
          <a:p>
            <a:r>
              <a:rPr lang="fr-FR" dirty="0" smtClean="0"/>
              <a:t>Médicaments </a:t>
            </a:r>
            <a:r>
              <a:rPr lang="fr-FR" dirty="0" err="1" smtClean="0"/>
              <a:t>hypokaliémiants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fr-FR" dirty="0" smtClean="0"/>
              <a:t>Connaitre le nom des principales molécules et leur site d’action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Savoir utiliser les diurétiques dans l’insuffisance cardiaque et HTA</a:t>
            </a:r>
          </a:p>
          <a:p>
            <a:pPr algn="just">
              <a:buNone/>
            </a:pPr>
            <a:endParaRPr lang="fr-FR" dirty="0"/>
          </a:p>
          <a:p>
            <a:pPr algn="just"/>
            <a:r>
              <a:rPr lang="fr-FR" dirty="0" smtClean="0"/>
              <a:t>Savoir surveiller et dépister une complication des diurétiques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2430016"/>
            <a:ext cx="8229600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Conduite pratique du traitement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Posologie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530034"/>
            <a:ext cx="8147248" cy="168478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Attaque: 0.5 mg 1-2 fois/j</a:t>
            </a:r>
          </a:p>
          <a:p>
            <a:r>
              <a:rPr lang="fr-FR" dirty="0" smtClean="0"/>
              <a:t>Entretien: 0.25 mg/j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smtClean="0">
                <a:solidFill>
                  <a:srgbClr val="FF0000"/>
                </a:solidFill>
              </a:rPr>
              <a:t>0.125 mg/j sujet âgé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744216"/>
            <a:ext cx="4028256" cy="233285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Effets du traitement</a:t>
            </a:r>
          </a:p>
          <a:p>
            <a:r>
              <a:rPr lang="fr-FR" dirty="0" smtClean="0"/>
              <a:t>Fréquence cardiaque</a:t>
            </a:r>
          </a:p>
          <a:p>
            <a:r>
              <a:rPr lang="fr-FR" dirty="0" smtClean="0"/>
              <a:t>PR</a:t>
            </a:r>
          </a:p>
          <a:p>
            <a:r>
              <a:rPr lang="fr-FR" dirty="0" smtClean="0"/>
              <a:t>Cupule </a:t>
            </a:r>
            <a:r>
              <a:rPr lang="fr-FR" dirty="0" err="1" smtClean="0"/>
              <a:t>digitalique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254888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Inefficacité </a:t>
            </a:r>
          </a:p>
          <a:p>
            <a:r>
              <a:rPr lang="fr-FR" dirty="0" smtClean="0"/>
              <a:t>Observance</a:t>
            </a:r>
          </a:p>
          <a:p>
            <a:r>
              <a:rPr lang="fr-FR" dirty="0" smtClean="0"/>
              <a:t>Posologie</a:t>
            </a:r>
          </a:p>
          <a:p>
            <a:r>
              <a:rPr lang="fr-FR" dirty="0" smtClean="0"/>
              <a:t>Terrain: EP, EI, IDM, hyperthyroïdie, anémie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Surveillance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4365104"/>
            <a:ext cx="590465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Digoxinémie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Thérapeutique: 0.9-2ng/ml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Toxique: &gt; 2ng/ml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Cupule </a:t>
            </a:r>
            <a:r>
              <a:rPr lang="fr-FR" dirty="0" err="1" smtClean="0"/>
              <a:t>digitalique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74263" y="1600200"/>
            <a:ext cx="759547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2000232" y="5500702"/>
            <a:ext cx="28575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 flipH="1" flipV="1">
            <a:off x="2714612" y="5429264"/>
            <a:ext cx="28575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 flipH="1" flipV="1">
            <a:off x="3714744" y="5429264"/>
            <a:ext cx="28575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4964909" y="5422117"/>
            <a:ext cx="314324" cy="1857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ésultat de recherche d'images pour &quot;cupule digitaliqu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Effets secondaires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Intoxication aigue</a:t>
            </a:r>
          </a:p>
          <a:p>
            <a:r>
              <a:rPr lang="fr-FR" dirty="0" smtClean="0"/>
              <a:t>Troubles du rythme cardiaque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Intoxication par surdosage</a:t>
            </a:r>
          </a:p>
          <a:p>
            <a:r>
              <a:rPr lang="fr-FR" dirty="0" smtClean="0"/>
              <a:t>digestifs: </a:t>
            </a:r>
            <a:r>
              <a:rPr lang="fr-FR" dirty="0" smtClean="0">
                <a:solidFill>
                  <a:schemeClr val="accent5"/>
                </a:solidFill>
              </a:rPr>
              <a:t>anorexie</a:t>
            </a:r>
          </a:p>
          <a:p>
            <a:r>
              <a:rPr lang="fr-FR" dirty="0" smtClean="0"/>
              <a:t>oculaires: </a:t>
            </a:r>
            <a:r>
              <a:rPr lang="fr-FR" dirty="0" smtClean="0">
                <a:solidFill>
                  <a:schemeClr val="accent5"/>
                </a:solidFill>
              </a:rPr>
              <a:t>dyschromatopsie</a:t>
            </a:r>
          </a:p>
          <a:p>
            <a:r>
              <a:rPr lang="fr-FR" dirty="0" smtClean="0"/>
              <a:t>Neurologique</a:t>
            </a:r>
          </a:p>
          <a:p>
            <a:r>
              <a:rPr lang="fr-FR" dirty="0" smtClean="0"/>
              <a:t>IDM</a:t>
            </a:r>
          </a:p>
          <a:p>
            <a:r>
              <a:rPr lang="fr-FR" dirty="0" smtClean="0"/>
              <a:t>Trouble du rythme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Traitement de l’intoxication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8432" cy="2980927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Préventif+++</a:t>
            </a:r>
          </a:p>
          <a:p>
            <a:pPr>
              <a:buNone/>
            </a:pPr>
            <a:r>
              <a:rPr lang="fr-FR" dirty="0" smtClean="0"/>
              <a:t>Symptomatique: </a:t>
            </a:r>
          </a:p>
          <a:p>
            <a:r>
              <a:rPr lang="fr-FR" dirty="0" err="1" smtClean="0"/>
              <a:t>Antiarythmique</a:t>
            </a:r>
            <a:endParaRPr lang="fr-FR" dirty="0" smtClean="0"/>
          </a:p>
          <a:p>
            <a:r>
              <a:rPr lang="fr-FR" dirty="0" smtClean="0"/>
              <a:t>Sonde de stimulation cardiaque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1"/>
            <a:ext cx="3970784" cy="298092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Curatif </a:t>
            </a:r>
          </a:p>
          <a:p>
            <a:r>
              <a:rPr lang="fr-FR" dirty="0" smtClean="0"/>
              <a:t>Antidote: </a:t>
            </a:r>
            <a:r>
              <a:rPr lang="fr-FR" dirty="0" err="1"/>
              <a:t>A</a:t>
            </a:r>
            <a:r>
              <a:rPr lang="fr-FR" dirty="0" err="1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antidigitalique</a:t>
            </a:r>
            <a:r>
              <a:rPr lang="fr-FR" dirty="0" smtClean="0"/>
              <a:t> (</a:t>
            </a:r>
            <a:r>
              <a:rPr lang="fr-FR" dirty="0" err="1" smtClean="0"/>
              <a:t>Digibind</a:t>
            </a:r>
            <a:r>
              <a:rPr lang="fr-FR" dirty="0" smtClean="0"/>
              <a:t> ou </a:t>
            </a:r>
            <a:r>
              <a:rPr lang="fr-FR" dirty="0" err="1" smtClean="0"/>
              <a:t>Digidot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5301208"/>
            <a:ext cx="750846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[] sérique en </a:t>
            </a:r>
            <a:r>
              <a:rPr lang="fr-FR" sz="2000" b="1" dirty="0" err="1" smtClean="0">
                <a:solidFill>
                  <a:srgbClr val="FF0000"/>
                </a:solidFill>
              </a:rPr>
              <a:t>digitalique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ng</a:t>
            </a:r>
            <a:r>
              <a:rPr lang="fr-FR" sz="2000" b="1" dirty="0" smtClean="0">
                <a:solidFill>
                  <a:srgbClr val="FF0000"/>
                </a:solidFill>
              </a:rPr>
              <a:t>/ml × poids Kg× volume de distribution (5.6 l/kg)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Un flacon=36 mg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Chez ce patient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600332"/>
            <a:ext cx="8258204" cy="1828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Insuffisance rénale </a:t>
            </a:r>
          </a:p>
          <a:p>
            <a:r>
              <a:rPr lang="fr-FR" dirty="0" smtClean="0"/>
              <a:t>Troubles digestifs mal interprétés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sz="4400" dirty="0" smtClean="0"/>
              <a:t>Conclusion</a:t>
            </a:r>
            <a:endParaRPr lang="fr-FR" sz="44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85953"/>
            <a:ext cx="8186766" cy="340043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fr-FR" dirty="0" smtClean="0"/>
              <a:t>Attention à l’association régime désodé strict + diurétique</a:t>
            </a:r>
          </a:p>
          <a:p>
            <a:pPr eaLnBrk="1" hangingPunct="1">
              <a:lnSpc>
                <a:spcPct val="140000"/>
              </a:lnSpc>
            </a:pPr>
            <a:r>
              <a:rPr lang="fr-FR" dirty="0" smtClean="0"/>
              <a:t>Attention à la kaliémie</a:t>
            </a:r>
          </a:p>
          <a:p>
            <a:r>
              <a:rPr lang="fr-FR" dirty="0" smtClean="0"/>
              <a:t>Attention: posologie (toxicité+++)</a:t>
            </a:r>
          </a:p>
          <a:p>
            <a:r>
              <a:rPr lang="fr-FR" dirty="0" smtClean="0"/>
              <a:t>Attention: troubles digestifs et </a:t>
            </a:r>
            <a:r>
              <a:rPr lang="fr-FR" dirty="0" err="1" smtClean="0"/>
              <a:t>digitaliques</a:t>
            </a:r>
            <a:r>
              <a:rPr lang="fr-FR" dirty="0" smtClean="0"/>
              <a:t> (intoxication +++)</a:t>
            </a:r>
          </a:p>
          <a:p>
            <a:pPr eaLnBrk="1" hangingPunct="1">
              <a:lnSpc>
                <a:spcPct val="14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Généralité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         </a:t>
            </a:r>
          </a:p>
          <a:p>
            <a:pPr>
              <a:buNone/>
            </a:pPr>
            <a:r>
              <a:rPr lang="fr-FR" sz="2800" dirty="0" smtClean="0"/>
              <a:t>            Propriété principale: augmentent la diurèse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auto">
          <a:xfrm flipH="1">
            <a:off x="1285852" y="4620292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Augmentent l’excrétion du Na et de l’eau libre </a:t>
            </a:r>
            <a:endParaRPr lang="fr-FR" sz="2800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500034" y="2500306"/>
            <a:ext cx="936104" cy="2357454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14620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Classification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ephron"/>
          <p:cNvPicPr>
            <a:picLocks noChangeAspect="1" noChangeArrowheads="1"/>
          </p:cNvPicPr>
          <p:nvPr/>
        </p:nvPicPr>
        <p:blipFill>
          <a:blip r:embed="rId2"/>
          <a:srcRect l="8896" t="2838" r="9488" b="24332"/>
          <a:stretch>
            <a:fillRect/>
          </a:stretch>
        </p:blipFill>
        <p:spPr bwMode="auto">
          <a:xfrm>
            <a:off x="285720" y="432448"/>
            <a:ext cx="5429288" cy="6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 bwMode="auto">
          <a:xfrm>
            <a:off x="5857884" y="428604"/>
            <a:ext cx="316586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TCP: </a:t>
            </a:r>
            <a:r>
              <a:rPr lang="fr-FR" sz="2000" b="1" dirty="0" smtClean="0"/>
              <a:t>réabsorption active du </a:t>
            </a:r>
          </a:p>
          <a:p>
            <a:r>
              <a:rPr lang="fr-FR" sz="2000" b="1" dirty="0" smtClean="0"/>
              <a:t>Na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 et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5786446" y="3786190"/>
            <a:ext cx="327083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TCD: </a:t>
            </a:r>
            <a:r>
              <a:rPr lang="fr-FR" sz="2000" b="1" dirty="0" smtClean="0"/>
              <a:t>réabsorption Na</a:t>
            </a:r>
            <a:r>
              <a:rPr lang="fr-FR" sz="2000" b="1" baseline="30000" dirty="0" smtClean="0"/>
              <a:t>+</a:t>
            </a:r>
            <a:r>
              <a:rPr lang="fr-FR" sz="2000" b="1" dirty="0" smtClean="0"/>
              <a:t>Cl</a:t>
            </a:r>
            <a:r>
              <a:rPr lang="fr-FR" sz="2000" b="1" baseline="30000" dirty="0" smtClean="0"/>
              <a:t>- </a:t>
            </a:r>
            <a:r>
              <a:rPr lang="fr-FR" sz="2000" b="1" dirty="0" smtClean="0"/>
              <a:t>Ca</a:t>
            </a:r>
            <a:r>
              <a:rPr lang="fr-FR" sz="2000" b="1" baseline="30000" dirty="0" smtClean="0"/>
              <a:t>2+</a:t>
            </a:r>
          </a:p>
          <a:p>
            <a:r>
              <a:rPr lang="fr-FR" sz="2000" b="1" dirty="0" smtClean="0"/>
              <a:t> excrétion de l’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500166" y="1857364"/>
            <a:ext cx="914400" cy="4286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2071670" y="1714488"/>
            <a:ext cx="6952017" cy="2214578"/>
            <a:chOff x="2071670" y="1714488"/>
            <a:chExt cx="6952017" cy="2214578"/>
          </a:xfrm>
        </p:grpSpPr>
        <p:sp>
          <p:nvSpPr>
            <p:cNvPr id="4" name="ZoneTexte 3"/>
            <p:cNvSpPr txBox="1"/>
            <p:nvPr/>
          </p:nvSpPr>
          <p:spPr bwMode="auto">
            <a:xfrm>
              <a:off x="5857884" y="1714488"/>
              <a:ext cx="3165803" cy="13234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C00000"/>
                  </a:solidFill>
                </a:rPr>
                <a:t>BDH: </a:t>
              </a:r>
              <a:r>
                <a:rPr lang="fr-FR" sz="2000" b="1" dirty="0" smtClean="0"/>
                <a:t>réabsorption passive </a:t>
              </a:r>
            </a:p>
            <a:p>
              <a:r>
                <a:rPr lang="fr-FR" sz="2000" b="1" dirty="0" smtClean="0"/>
                <a:t>de H</a:t>
              </a:r>
              <a:r>
                <a:rPr lang="fr-FR" sz="2000" b="1" baseline="-25000" dirty="0" smtClean="0"/>
                <a:t>2</a:t>
              </a:r>
              <a:r>
                <a:rPr lang="fr-FR" sz="2000" b="1" dirty="0" smtClean="0"/>
                <a:t>O</a:t>
              </a:r>
            </a:p>
            <a:p>
              <a:r>
                <a:rPr lang="fr-FR" sz="2000" b="1" dirty="0" smtClean="0">
                  <a:solidFill>
                    <a:srgbClr val="C00000"/>
                  </a:solidFill>
                </a:rPr>
                <a:t>BAH</a:t>
              </a:r>
              <a:r>
                <a:rPr lang="fr-FR" sz="2000" b="1" dirty="0" smtClean="0"/>
                <a:t>: réabsorption active de</a:t>
              </a:r>
            </a:p>
            <a:p>
              <a:r>
                <a:rPr lang="fr-FR" sz="2000" b="1" dirty="0" smtClean="0"/>
                <a:t>Na</a:t>
              </a:r>
              <a:r>
                <a:rPr lang="fr-FR" sz="2000" b="1" baseline="30000" dirty="0" smtClean="0"/>
                <a:t>+</a:t>
              </a:r>
              <a:r>
                <a:rPr lang="fr-FR" sz="2000" b="1" dirty="0" smtClean="0"/>
                <a:t>K</a:t>
              </a:r>
              <a:r>
                <a:rPr lang="fr-FR" sz="2000" b="1" baseline="30000" dirty="0" smtClean="0"/>
                <a:t>+</a:t>
              </a:r>
              <a:r>
                <a:rPr lang="fr-FR" sz="2000" b="1" dirty="0" smtClean="0"/>
                <a:t>Cl</a:t>
              </a:r>
              <a:r>
                <a:rPr lang="fr-FR" sz="2000" b="1" baseline="30000" dirty="0" smtClean="0"/>
                <a:t>- </a:t>
              </a:r>
            </a:p>
          </p:txBody>
        </p:sp>
        <p:cxnSp>
          <p:nvCxnSpPr>
            <p:cNvPr id="12" name="Connecteur droit avec flèche 11"/>
            <p:cNvCxnSpPr>
              <a:stCxn id="4" idx="1"/>
            </p:cNvCxnSpPr>
            <p:nvPr/>
          </p:nvCxnSpPr>
          <p:spPr>
            <a:xfrm rot="10800000" flipV="1">
              <a:off x="2071670" y="2376208"/>
              <a:ext cx="3786214" cy="1552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Connecteur droit avec flèche 15"/>
          <p:cNvCxnSpPr/>
          <p:nvPr/>
        </p:nvCxnSpPr>
        <p:spPr>
          <a:xfrm rot="10800000" flipV="1">
            <a:off x="2857488" y="2571744"/>
            <a:ext cx="3000396" cy="1695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14612" y="1357298"/>
            <a:ext cx="914400" cy="50006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714876" y="4500571"/>
            <a:ext cx="4357686" cy="1207951"/>
            <a:chOff x="4714876" y="4500571"/>
            <a:chExt cx="4357686" cy="1207951"/>
          </a:xfrm>
        </p:grpSpPr>
        <p:sp>
          <p:nvSpPr>
            <p:cNvPr id="7" name="ZoneTexte 6"/>
            <p:cNvSpPr txBox="1"/>
            <p:nvPr/>
          </p:nvSpPr>
          <p:spPr bwMode="auto">
            <a:xfrm>
              <a:off x="5786446" y="5000636"/>
              <a:ext cx="3286116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C00000"/>
                  </a:solidFill>
                </a:rPr>
                <a:t>TC: </a:t>
              </a:r>
              <a:r>
                <a:rPr lang="fr-FR" sz="2000" b="1" dirty="0" smtClean="0"/>
                <a:t>réabsorption de Na</a:t>
              </a:r>
              <a:r>
                <a:rPr lang="fr-FR" sz="2000" b="1" baseline="30000" dirty="0" smtClean="0"/>
                <a:t>+ </a:t>
              </a:r>
              <a:r>
                <a:rPr lang="fr-FR" sz="2000" b="1" dirty="0" smtClean="0">
                  <a:solidFill>
                    <a:prstClr val="black"/>
                  </a:solidFill>
                </a:rPr>
                <a:t>H</a:t>
              </a:r>
              <a:r>
                <a:rPr lang="fr-FR" sz="2000" b="1" baseline="-25000" dirty="0" smtClean="0">
                  <a:solidFill>
                    <a:prstClr val="black"/>
                  </a:solidFill>
                </a:rPr>
                <a:t>2</a:t>
              </a:r>
              <a:r>
                <a:rPr lang="fr-FR" sz="2000" b="1" dirty="0" smtClean="0">
                  <a:solidFill>
                    <a:prstClr val="black"/>
                  </a:solidFill>
                </a:rPr>
                <a:t>O</a:t>
              </a:r>
              <a:endParaRPr lang="fr-FR" sz="2000" dirty="0" smtClean="0"/>
            </a:p>
            <a:p>
              <a:r>
                <a:rPr lang="fr-FR" sz="2000" b="1" dirty="0" smtClean="0"/>
                <a:t>excrétion de  K</a:t>
              </a:r>
              <a:r>
                <a:rPr lang="fr-FR" sz="2000" b="1" baseline="30000" dirty="0" smtClean="0"/>
                <a:t>+</a:t>
              </a:r>
              <a:r>
                <a:rPr lang="fr-FR" sz="2000" b="1" dirty="0" smtClean="0"/>
                <a:t> HCL</a:t>
              </a:r>
            </a:p>
          </p:txBody>
        </p:sp>
        <p:cxnSp>
          <p:nvCxnSpPr>
            <p:cNvPr id="20" name="Connecteur droit avec flèche 19"/>
            <p:cNvCxnSpPr>
              <a:stCxn id="7" idx="1"/>
            </p:cNvCxnSpPr>
            <p:nvPr/>
          </p:nvCxnSpPr>
          <p:spPr>
            <a:xfrm rot="10800000">
              <a:off x="4714876" y="4500571"/>
              <a:ext cx="1071570" cy="8540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00146" y="71414"/>
            <a:ext cx="277178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NEPHRON /RAPPEL 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Classification selon le site d’action</a:t>
            </a:r>
            <a:endParaRPr lang="fr-FR" sz="4000" dirty="0"/>
          </a:p>
        </p:txBody>
      </p:sp>
      <p:pic>
        <p:nvPicPr>
          <p:cNvPr id="4" name="Picture 6" descr="Sans titr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 l="2365" t="3339" r="5911" b="5341"/>
          <a:stretch>
            <a:fillRect/>
          </a:stretch>
        </p:blipFill>
        <p:spPr bwMode="auto">
          <a:xfrm>
            <a:off x="928662" y="1142984"/>
            <a:ext cx="7143800" cy="538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1643042" y="1357298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643438" y="4071942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57686" y="3071810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643570" y="1142984"/>
            <a:ext cx="157163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71538" y="4071942"/>
            <a:ext cx="164307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500826" y="3071810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0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1483</Words>
  <Application>Microsoft Office PowerPoint</Application>
  <PresentationFormat>Affichage à l'écran (4:3)</PresentationFormat>
  <Paragraphs>407</Paragraphs>
  <Slides>57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Thème Office</vt:lpstr>
      <vt:lpstr>Atelier   Diurétiques/Digitaliques </vt:lpstr>
      <vt:lpstr>Cas clinique </vt:lpstr>
      <vt:lpstr>Pré requis </vt:lpstr>
      <vt:lpstr>Les diurétiques </vt:lpstr>
      <vt:lpstr>Les objectifs </vt:lpstr>
      <vt:lpstr>Généralité</vt:lpstr>
      <vt:lpstr>Classification </vt:lpstr>
      <vt:lpstr>Diapositive 8</vt:lpstr>
      <vt:lpstr>Classification selon le site d’action</vt:lpstr>
      <vt:lpstr>Inhibiteurs de l’anhydrase carbonique tube contourné proximal/ D.Osmotiques</vt:lpstr>
      <vt:lpstr>Diapositive 11</vt:lpstr>
      <vt:lpstr>Diurétiques de l’anse</vt:lpstr>
      <vt:lpstr>Furosémide: lasilix* Bumétanide: burinex* Pirétanide: eurelix*</vt:lpstr>
      <vt:lpstr>Thiazidiques</vt:lpstr>
      <vt:lpstr>Chlorothiazide: diurilix* hydrochlorothiazide: esidrex* Indapamide: fludex* Acide thiélénique: diflurex*</vt:lpstr>
      <vt:lpstr>Epargneurs de potassium Tube collecteur </vt:lpstr>
      <vt:lpstr>Antialdostérone vrai:  Spironolactone: aldactone* soludactone* conrénone* eplérénone</vt:lpstr>
      <vt:lpstr>Association de diurétiques</vt:lpstr>
      <vt:lpstr>Utilisation/Indications  </vt:lpstr>
      <vt:lpstr>La rétention hydro sodée </vt:lpstr>
      <vt:lpstr>HTA</vt:lpstr>
      <vt:lpstr>Insuffisance rénale </vt:lpstr>
      <vt:lpstr>Autre </vt:lpstr>
      <vt:lpstr>Conduite pratique du traitement</vt:lpstr>
      <vt:lpstr>Choix du traitement </vt:lpstr>
      <vt:lpstr>Bilan pré thérapeutique</vt:lpstr>
      <vt:lpstr>Posologie </vt:lpstr>
      <vt:lpstr>Cas clinique </vt:lpstr>
      <vt:lpstr>Bilans?? </vt:lpstr>
      <vt:lpstr>Traitement </vt:lpstr>
      <vt:lpstr>Résultat du bilan: biologie </vt:lpstr>
      <vt:lpstr>Résultat du bilan </vt:lpstr>
      <vt:lpstr>Complément de traitement </vt:lpstr>
      <vt:lpstr>Surveillance du traitement diurétique  </vt:lpstr>
      <vt:lpstr>Effets secondaires </vt:lpstr>
      <vt:lpstr>Cas clinique Diagnostic </vt:lpstr>
      <vt:lpstr>Ordonnance </vt:lpstr>
      <vt:lpstr>Diapositive 38</vt:lpstr>
      <vt:lpstr>Evolution </vt:lpstr>
      <vt:lpstr>Bilan d’urgence est fait </vt:lpstr>
      <vt:lpstr>Les digitaliques</vt:lpstr>
      <vt:lpstr>Définition </vt:lpstr>
      <vt:lpstr>Mécanisme d’action</vt:lpstr>
      <vt:lpstr>Utilisation </vt:lpstr>
      <vt:lpstr>Indication </vt:lpstr>
      <vt:lpstr>Bilan pré thérapeutique</vt:lpstr>
      <vt:lpstr>Contre indications</vt:lpstr>
      <vt:lpstr>Terrain </vt:lpstr>
      <vt:lpstr>Interactions médicamenteuses</vt:lpstr>
      <vt:lpstr>Conduite pratique du traitement</vt:lpstr>
      <vt:lpstr>Posologie </vt:lpstr>
      <vt:lpstr>Surveillance </vt:lpstr>
      <vt:lpstr>Cupule digitalique </vt:lpstr>
      <vt:lpstr>Effets secondaires</vt:lpstr>
      <vt:lpstr>Traitement de l’intoxication </vt:lpstr>
      <vt:lpstr>Chez ce patient 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diurétiques</dc:title>
  <dc:creator>pc</dc:creator>
  <cp:lastModifiedBy>Imagination Boy</cp:lastModifiedBy>
  <cp:revision>131</cp:revision>
  <dcterms:created xsi:type="dcterms:W3CDTF">2013-01-29T19:39:00Z</dcterms:created>
  <dcterms:modified xsi:type="dcterms:W3CDTF">2020-04-05T14:53:37Z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