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97" r:id="rId2"/>
    <p:sldId id="330" r:id="rId3"/>
    <p:sldId id="274" r:id="rId4"/>
    <p:sldId id="270" r:id="rId5"/>
    <p:sldId id="313" r:id="rId6"/>
    <p:sldId id="316" r:id="rId7"/>
    <p:sldId id="271" r:id="rId8"/>
    <p:sldId id="344" r:id="rId9"/>
    <p:sldId id="273" r:id="rId10"/>
    <p:sldId id="338" r:id="rId11"/>
    <p:sldId id="310" r:id="rId12"/>
    <p:sldId id="322" r:id="rId13"/>
    <p:sldId id="341" r:id="rId14"/>
    <p:sldId id="323" r:id="rId15"/>
    <p:sldId id="335" r:id="rId16"/>
    <p:sldId id="340" r:id="rId17"/>
    <p:sldId id="339" r:id="rId18"/>
    <p:sldId id="337" r:id="rId19"/>
    <p:sldId id="320" r:id="rId20"/>
    <p:sldId id="319" r:id="rId21"/>
    <p:sldId id="301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D91"/>
    <a:srgbClr val="663300"/>
    <a:srgbClr val="517D21"/>
    <a:srgbClr val="320FB1"/>
    <a:srgbClr val="D7DFCE"/>
    <a:srgbClr val="FF9900"/>
    <a:srgbClr val="00CC00"/>
    <a:srgbClr val="FFCCFF"/>
    <a:srgbClr val="FFCC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8" autoAdjust="0"/>
    <p:restoredTop sz="98723" autoAdjust="0"/>
  </p:normalViewPr>
  <p:slideViewPr>
    <p:cSldViewPr>
      <p:cViewPr varScale="1">
        <p:scale>
          <a:sx n="69" d="100"/>
          <a:sy n="6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01871-8FBF-432C-B60D-E591ACC363BF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32DF6-033E-42C8-9481-31813DA5E3A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DC1-29CC-4D74-BD48-CCF5301851E0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DE66-F659-4806-9C11-506C7010DD80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9A3D-51F7-4BCD-9DBC-5EBCE932697D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DF9B-6F2F-48C7-9A59-4CE087E75222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59A5B-8593-45D1-9230-81F6337B723D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9B3C-967F-422D-AB6B-BB8F0231E8FD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246E-8D4C-4691-8D2D-5061147C3305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CB99-B1AF-48CF-A63E-3351C23793B6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41C4-2D2D-4DE8-A78F-DE3286FA4362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F7D7-AF87-4C94-8793-6A53002C0186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6A9E-6640-4B54-8996-6015700A60E7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C3A34D-03E3-42C5-807E-C790BDCFDE2C}" type="datetime1">
              <a:rPr lang="fr-FR" smtClean="0"/>
              <a:pPr/>
              <a:t>24/04/2020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A3299E-893A-4323-B98F-D36BB5E01EF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 spokes="2"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INCLUSOL_Colonnes_Ballast&#233;es(360P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68560" y="1600200"/>
            <a:ext cx="9155360" cy="470916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 renforcement des sols est un domaine récent et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particulier de l'amélioration des sols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consiste , dans son principe, à associer un sol à des éléments résistants de manière à former un matériau composite.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Après une présentation des différents types de renforcement et des techniques correspondantes,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on étudie le comportement élémentaire entre le sol et un élément de renforcement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comportement qui est commun à toutes les techniques de sol renforcé.</a:t>
            </a:r>
          </a:p>
          <a:p>
            <a:endParaRPr lang="fr-FR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80720" cy="1143000"/>
          </a:xfrm>
          <a:prstGeom prst="wave">
            <a:avLst>
              <a:gd name="adj1" fmla="val 12500"/>
              <a:gd name="adj2" fmla="val -709"/>
            </a:avLst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i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RENFORCEMENT DU SOL</a:t>
            </a:r>
            <a:endParaRPr lang="fr-FR" sz="3600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751656" cy="365125"/>
          </a:xfrm>
        </p:spPr>
        <p:txBody>
          <a:bodyPr/>
          <a:lstStyle/>
          <a:p>
            <a:fld id="{6EA3299E-893A-4323-B98F-D36BB5E01EFB}" type="slidenum">
              <a:rPr lang="fr-FR" sz="1600" b="1" smtClean="0"/>
              <a:pPr/>
              <a:t>10</a:t>
            </a:fld>
            <a:endParaRPr lang="fr-FR" sz="1400" b="1" dirty="0"/>
          </a:p>
        </p:txBody>
      </p:sp>
      <p:sp>
        <p:nvSpPr>
          <p:cNvPr id="7" name="Pensées 6"/>
          <p:cNvSpPr/>
          <p:nvPr/>
        </p:nvSpPr>
        <p:spPr>
          <a:xfrm>
            <a:off x="251520" y="188640"/>
            <a:ext cx="2304256" cy="1008112"/>
          </a:xfrm>
          <a:prstGeom prst="cloudCallout">
            <a:avLst>
              <a:gd name="adj1" fmla="val -52735"/>
              <a:gd name="adj2" fmla="val 709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9792" y="260648"/>
            <a:ext cx="31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/>
              <a:t>Inclusions rigides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z="1800" b="1" smtClean="0"/>
              <a:pPr/>
              <a:t>11</a:t>
            </a:fld>
            <a:endParaRPr lang="fr-FR" sz="1800" b="1" dirty="0"/>
          </a:p>
        </p:txBody>
      </p:sp>
      <p:sp>
        <p:nvSpPr>
          <p:cNvPr id="6" name="Pensées 5"/>
          <p:cNvSpPr/>
          <p:nvPr/>
        </p:nvSpPr>
        <p:spPr>
          <a:xfrm>
            <a:off x="0" y="0"/>
            <a:ext cx="2592288" cy="836712"/>
          </a:xfrm>
          <a:prstGeom prst="cloudCallout">
            <a:avLst>
              <a:gd name="adj1" fmla="val -47288"/>
              <a:gd name="adj2" fmla="val 69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7824" y="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Matériels de mise en œuvre de</a:t>
            </a:r>
          </a:p>
          <a:p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l’Inclusions </a:t>
            </a:r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rigides</a:t>
            </a:r>
            <a:endParaRPr lang="fr-FR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0200303_220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332656" y="404664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2.1.Colonnes de Jet </a:t>
            </a:r>
            <a:r>
              <a:rPr lang="fr-FR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Grouting</a:t>
            </a:r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68560" y="1268760"/>
            <a:ext cx="9155360" cy="4709160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Cette méthode consiste à mélanger et déstructurer le sol «  in situ » avec un coulis de ciment injecté sous haute pression. Pour ce faire , une tige de forage de diamètre réduit  ( une colonne de béton de sol) est enfoncée dans terrain jusqu’à la profondeur désirée.</a:t>
            </a:r>
          </a:p>
          <a:p>
            <a:pPr algn="ctr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Mise en œuvre de _ jet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grouting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_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z="1400" b="1" smtClean="0"/>
              <a:pPr/>
              <a:t>12</a:t>
            </a:fld>
            <a:endParaRPr lang="fr-FR" sz="1400" b="1" dirty="0"/>
          </a:p>
        </p:txBody>
      </p:sp>
      <p:sp>
        <p:nvSpPr>
          <p:cNvPr id="7" name="Pensées 6"/>
          <p:cNvSpPr/>
          <p:nvPr/>
        </p:nvSpPr>
        <p:spPr>
          <a:xfrm>
            <a:off x="323528" y="2996952"/>
            <a:ext cx="1728192" cy="648072"/>
          </a:xfrm>
          <a:prstGeom prst="cloudCallout">
            <a:avLst>
              <a:gd name="adj1" fmla="val -55776"/>
              <a:gd name="adj2" fmla="val 711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sées 8"/>
          <p:cNvSpPr/>
          <p:nvPr/>
        </p:nvSpPr>
        <p:spPr>
          <a:xfrm>
            <a:off x="0" y="260648"/>
            <a:ext cx="1872208" cy="836712"/>
          </a:xfrm>
          <a:prstGeom prst="cloudCallout">
            <a:avLst>
              <a:gd name="adj1" fmla="val -47288"/>
              <a:gd name="adj2" fmla="val 69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939336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Mise en œuvre de la colonne _ jet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grouting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20200303_220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z="1400" b="1" smtClean="0"/>
              <a:pPr/>
              <a:t>13</a:t>
            </a:fld>
            <a:endParaRPr lang="fr-FR" sz="1400" b="1" dirty="0"/>
          </a:p>
        </p:txBody>
      </p:sp>
      <p:pic>
        <p:nvPicPr>
          <p:cNvPr id="7" name="Image 6" descr="20200303_22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Espace réservé du contenu 4" descr="20200303_2206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0200303_185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950" y="3573016"/>
            <a:ext cx="4591050" cy="3284984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33265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2.2.Colonnes de </a:t>
            </a:r>
            <a:r>
              <a:rPr lang="fr-FR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mixing</a:t>
            </a:r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68560" y="836712"/>
            <a:ext cx="9011344" cy="4709160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Le «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mixing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» a été développé aux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Etats–Unis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(1950),selon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Bruce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(1996),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Elle consiste à fabriquer des colonnes en matériau «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-mix » en profondeur grâce au malaxage in situ du sol déstructuré en place avec un liant hydraulique (ciment ,la chaux ou les deux à la fois).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 voie sèche) ou coulis ( voie humide) formant </a:t>
            </a:r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 colonne verticale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cylindrique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762000" cy="365125"/>
          </a:xfrm>
        </p:spPr>
        <p:txBody>
          <a:bodyPr/>
          <a:lstStyle/>
          <a:p>
            <a:fld id="{6EA3299E-893A-4323-B98F-D36BB5E01EFB}" type="slidenum">
              <a:rPr lang="fr-FR" sz="1400" b="1" smtClean="0"/>
              <a:pPr/>
              <a:t>14</a:t>
            </a:fld>
            <a:endParaRPr lang="fr-F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1331640" y="4293096"/>
            <a:ext cx="529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Colonnes en «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-mix»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réalisées en laboratoire :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- (a) argile très molle ;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-(b) argile organique; 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-(c) tourbe ;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Hernandez-Martinez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Pensées 6"/>
          <p:cNvSpPr/>
          <p:nvPr/>
        </p:nvSpPr>
        <p:spPr>
          <a:xfrm>
            <a:off x="0" y="4149080"/>
            <a:ext cx="1368152" cy="836712"/>
          </a:xfrm>
          <a:prstGeom prst="cloudCallout">
            <a:avLst>
              <a:gd name="adj1" fmla="val -47288"/>
              <a:gd name="adj2" fmla="val 69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6588224" y="3212976"/>
            <a:ext cx="288032" cy="1080120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492875"/>
            <a:ext cx="762000" cy="365125"/>
          </a:xfrm>
        </p:spPr>
        <p:txBody>
          <a:bodyPr/>
          <a:lstStyle/>
          <a:p>
            <a:fld id="{6EA3299E-893A-4323-B98F-D36BB5E01EFB}" type="slidenum">
              <a:rPr lang="fr-FR" sz="1400" b="1" smtClean="0"/>
              <a:pPr/>
              <a:t>15</a:t>
            </a:fld>
            <a:endParaRPr lang="fr-FR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1907704" y="188640"/>
            <a:ext cx="7236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/>
              <a:t>     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Principe général d’exécution d’une colonne de «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mixing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»</a:t>
            </a:r>
          </a:p>
        </p:txBody>
      </p:sp>
      <p:sp>
        <p:nvSpPr>
          <p:cNvPr id="11" name="Pensées 10"/>
          <p:cNvSpPr/>
          <p:nvPr/>
        </p:nvSpPr>
        <p:spPr>
          <a:xfrm>
            <a:off x="251520" y="188640"/>
            <a:ext cx="1872208" cy="836712"/>
          </a:xfrm>
          <a:prstGeom prst="cloudCallout">
            <a:avLst>
              <a:gd name="adj1" fmla="val -47288"/>
              <a:gd name="adj2" fmla="val 69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  <p:pic>
        <p:nvPicPr>
          <p:cNvPr id="7" name="Image 6" descr="20200303_185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Espace réservé du contenu 4" descr="20200303_1857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7"/>
          </a:xfrm>
          <a:prstGeom prst="rect">
            <a:avLst/>
          </a:prstGeom>
        </p:spPr>
      </p:pic>
      <p:sp>
        <p:nvSpPr>
          <p:cNvPr id="8" name="Pensées 7"/>
          <p:cNvSpPr/>
          <p:nvPr/>
        </p:nvSpPr>
        <p:spPr>
          <a:xfrm>
            <a:off x="251520" y="0"/>
            <a:ext cx="1800200" cy="836712"/>
          </a:xfrm>
          <a:prstGeom prst="cloudCallout">
            <a:avLst>
              <a:gd name="adj1" fmla="val -55776"/>
              <a:gd name="adj2" fmla="val 711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1720" y="260648"/>
            <a:ext cx="709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Outils et machine d’exécution des colonnes en </a:t>
            </a: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-mix» réalisé en dessous d'une voie ferrée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200303_19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Pensées 5"/>
          <p:cNvSpPr/>
          <p:nvPr/>
        </p:nvSpPr>
        <p:spPr>
          <a:xfrm>
            <a:off x="3131840" y="0"/>
            <a:ext cx="2051720" cy="620688"/>
          </a:xfrm>
          <a:prstGeom prst="cloudCallout">
            <a:avLst>
              <a:gd name="adj1" fmla="val -47288"/>
              <a:gd name="adj2" fmla="val 69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9361040" cy="1872208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Outils de malaxage dans le cas du projet INNOTRACK :</a:t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-(a) outil développé par </a:t>
            </a:r>
            <a:r>
              <a:rPr lang="fr-F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Keller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-Fondation</a:t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-(b) outil développé par </a:t>
            </a:r>
            <a:r>
              <a:rPr lang="fr-FR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Soletanche</a:t>
            </a:r>
            <a:r>
              <a:rPr lang="fr-F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Bachy 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nsées 16"/>
          <p:cNvSpPr/>
          <p:nvPr/>
        </p:nvSpPr>
        <p:spPr>
          <a:xfrm>
            <a:off x="0" y="4149080"/>
            <a:ext cx="1619672" cy="792088"/>
          </a:xfrm>
          <a:prstGeom prst="cloudCallout">
            <a:avLst>
              <a:gd name="adj1" fmla="val -47288"/>
              <a:gd name="adj2" fmla="val 69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  <p:sp>
        <p:nvSpPr>
          <p:cNvPr id="15" name="Pensées 14"/>
          <p:cNvSpPr/>
          <p:nvPr/>
        </p:nvSpPr>
        <p:spPr>
          <a:xfrm>
            <a:off x="0" y="188640"/>
            <a:ext cx="1619672" cy="792088"/>
          </a:xfrm>
          <a:prstGeom prst="cloudCallout">
            <a:avLst>
              <a:gd name="adj1" fmla="val -47288"/>
              <a:gd name="adj2" fmla="val 695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3688" y="4149080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Outils développés dans les pays scandinaves de mise en œuvre des colonnes en «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mixing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»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Equipements spécifiques pour la mise en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oeuvre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des groupes de colonnes en « </a:t>
            </a:r>
            <a:r>
              <a:rPr lang="fr-FR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soil</a:t>
            </a: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-mix »</a:t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20200303_19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62375"/>
            <a:ext cx="9144000" cy="3095625"/>
          </a:xfrm>
          <a:prstGeom prst="rect">
            <a:avLst/>
          </a:prstGeom>
        </p:spPr>
      </p:pic>
      <p:pic>
        <p:nvPicPr>
          <p:cNvPr id="5" name="Espace réservé du contenu 4" descr="20200303_1901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96044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6EA3299E-893A-4323-B98F-D36BB5E01EFB}" type="slidenum">
              <a:rPr lang="fr-FR" sz="1400" b="1" smtClean="0">
                <a:solidFill>
                  <a:schemeClr val="tx1"/>
                </a:solidFill>
              </a:rPr>
              <a:pPr/>
              <a:t>18</a:t>
            </a:fld>
            <a:endParaRPr lang="fr-F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508918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800" u="sng" dirty="0" smtClean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  <a:t>Les avantage des techniques de renforcement et d’amélioration des sols</a:t>
            </a:r>
            <a:r>
              <a:rPr lang="fr-FR" sz="2800" dirty="0" smtClean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dirty="0" smtClean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800" dirty="0">
              <a:solidFill>
                <a:srgbClr val="517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développement rapide des tassement 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Augmenter la résistance au cisaillement  et capacité portante du massif de sol et durabilité;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Réduire la potentiel de liquéfaction des sols pour la zone sismique;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Rendre les sols imperméable.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467544" y="548680"/>
            <a:ext cx="935088" cy="648072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24622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fr-FR" sz="4400" u="sng" dirty="0" smtClean="0">
                <a:ln>
                  <a:noFill/>
                </a:ln>
                <a:solidFill>
                  <a:srgbClr val="517D21"/>
                </a:solidFill>
                <a:effectLst/>
                <a:latin typeface="Times New Roman" pitchFamily="18" charset="0"/>
                <a:cs typeface="Times New Roman" pitchFamily="18" charset="0"/>
              </a:rPr>
              <a:t>  Objectif de renforcement du sol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68560" y="1600200"/>
            <a:ext cx="9155360" cy="4709160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De tout temps les techniques de renforcement des sols ont été utilisées , que ce soit pour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renforcer les sols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place par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l’ajout d’inclusions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des éléments verticaux ou foncées dans le sol, ou pour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réaliser des massifs de soutènement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utilisation de sols remaniées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renforcés par des armatures horizontales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Dans le cas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d’une construction n’ayant pas toutes les qualités nécessaires pour recevoir les charges de cette construction.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251520" y="548680"/>
            <a:ext cx="935088" cy="648072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900592" cy="1143000"/>
          </a:xfrm>
        </p:spPr>
        <p:txBody>
          <a:bodyPr>
            <a:normAutofit fontScale="90000"/>
          </a:bodyPr>
          <a:lstStyle/>
          <a:p>
            <a:r>
              <a:rPr lang="fr-FR" sz="3100" dirty="0" smtClean="0">
                <a:solidFill>
                  <a:srgbClr val="130D91"/>
                </a:solidFill>
                <a:latin typeface="Times New Roman" pitchFamily="18" charset="0"/>
                <a:cs typeface="Times New Roman" pitchFamily="18" charset="0"/>
              </a:rPr>
              <a:t>     Remarque</a:t>
            </a:r>
            <a:r>
              <a:rPr lang="fr-FR" sz="3100" dirty="0" smtClean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100" dirty="0" smtClean="0">
                <a:solidFill>
                  <a:srgbClr val="130D9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31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100" u="sng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différence  entre le renforcement et </a:t>
            </a:r>
            <a:r>
              <a:rPr lang="fr-FR" sz="3100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l’amélioration</a:t>
            </a:r>
            <a:r>
              <a:rPr lang="fr-FR" sz="3700" dirty="0" smtClean="0">
                <a:solidFill>
                  <a:srgbClr val="320FB1"/>
                </a:solidFill>
              </a:rPr>
              <a:t/>
            </a:r>
            <a:br>
              <a:rPr lang="fr-FR" sz="3700" dirty="0" smtClean="0">
                <a:solidFill>
                  <a:srgbClr val="320FB1"/>
                </a:solidFill>
              </a:rPr>
            </a:br>
            <a:endParaRPr lang="fr-FR" dirty="0">
              <a:solidFill>
                <a:srgbClr val="320FB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68560" y="1700808"/>
            <a:ext cx="9612560" cy="470916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renforcement </a:t>
            </a:r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L’ensemble des techniques conduisant à inclure des élément verticaux dans le sol  (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inclusion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 afin d’en améliorer la tenue sous l’effet d’une  charge statique ou dynamique apportée par un ouvrage. </a:t>
            </a:r>
          </a:p>
          <a:p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Amelioration</a:t>
            </a:r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Peut se comprendre comme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l’augmentation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certaines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caractéristique mécanique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avec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sans ajout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matériaux en agissant sur la réduction de l’indice des vides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251520" y="188640"/>
            <a:ext cx="935088" cy="648072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39151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20200226_174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0"/>
            <a:ext cx="4032448" cy="1800200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600" dirty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96552" y="2148840"/>
            <a:ext cx="9155360" cy="470916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 Les techniques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d’amélioration et de renforcement des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sols sont très importantes. L’application d’une de ces méthodes nécessite une bonne connaissance du sol à traité (granulométrie, composition, teneur en eau). Il existe un grand de procédés différents,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le but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est de trouver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la solution la plus efficace et la plus économique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traitements peuvent avoir un caractère définitif ou provisoire pendant la phase chantier. Ces techniques restent assez onéreuses car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il faut des entreprises spécialisées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20200227_234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reflection blurRad="6350" stA="50000" endA="300" endPos="55500" dist="50800" dir="5400000" sy="-100000" algn="bl" rotWithShape="0"/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600" dirty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4400" dirty="0">
              <a:solidFill>
                <a:srgbClr val="FFC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23728" y="1844824"/>
            <a:ext cx="5256584" cy="3384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☺ </a:t>
            </a:r>
          </a:p>
          <a:p>
            <a:pPr algn="ctr"/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Wide Latin" pitchFamily="18" charset="0"/>
              </a:rPr>
              <a:t>Thank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Wide Latin" pitchFamily="18" charset="0"/>
              </a:rPr>
              <a:t>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Wide Latin" pitchFamily="18" charset="0"/>
              </a:rPr>
              <a:t>you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Wide Latin" pitchFamily="18" charset="0"/>
              </a:rPr>
              <a:t> </a:t>
            </a:r>
          </a:p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Wide Latin" pitchFamily="18" charset="0"/>
              </a:rPr>
              <a:t>for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Wide Latin" pitchFamily="18" charset="0"/>
              </a:rPr>
              <a:t>your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Wide Latin" pitchFamily="18" charset="0"/>
              </a:rPr>
              <a:t>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Wide Latin" pitchFamily="18" charset="0"/>
              </a:rPr>
              <a:t>atention</a:t>
            </a:r>
            <a:endParaRPr lang="fr-FR" sz="32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Wide Latin" pitchFamily="18" charset="0"/>
            </a:endParaRPr>
          </a:p>
        </p:txBody>
      </p:sp>
      <p:sp>
        <p:nvSpPr>
          <p:cNvPr id="10" name="Demi-cadre 9"/>
          <p:cNvSpPr/>
          <p:nvPr/>
        </p:nvSpPr>
        <p:spPr>
          <a:xfrm>
            <a:off x="0" y="0"/>
            <a:ext cx="1619672" cy="1556792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Demi-cadre 10"/>
          <p:cNvSpPr/>
          <p:nvPr/>
        </p:nvSpPr>
        <p:spPr>
          <a:xfrm rot="10800000">
            <a:off x="7524328" y="5301208"/>
            <a:ext cx="1619672" cy="1556792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32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1.Par </a:t>
            </a:r>
            <a:r>
              <a:rPr lang="fr-FR" sz="2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inclusions souples: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540568" y="2924944"/>
            <a:ext cx="9155360" cy="4709160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Elles se font principalement à base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gravier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ou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sable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pour obtenir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un sol élastique qui 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résiste au cisaillement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On réalise alors des éléments verticaux de ballast dans le sol. Pour ce faire, un tube est descendu à l’aide d’une foreuse pour injecter le ballast. L’objectif est d’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acco</a:t>
            </a:r>
            <a:r>
              <a:rPr lang="fr-FR" sz="2400" dirty="0" err="1" smtClean="0">
                <a:latin typeface="Calibri"/>
                <a:cs typeface="Times New Roman" pitchFamily="18" charset="0"/>
              </a:rPr>
              <a:t>î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la portance du sol, de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réduire sa compressibilité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et donc de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réduire les risques de liquéfaction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67544" y="476672"/>
            <a:ext cx="935088" cy="648072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19672" y="404664"/>
            <a:ext cx="640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517D21"/>
                </a:solidFill>
                <a:latin typeface="Times New Roman" pitchFamily="18" charset="0"/>
                <a:cs typeface="Times New Roman" pitchFamily="18" charset="0"/>
              </a:rPr>
              <a:t>Les techniques de renforcement des sols:</a:t>
            </a:r>
            <a:endParaRPr lang="fr-F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51520" y="1124744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Les inclusions utilisées pour le renforcement des sols sont des éléments résistants qui sont en général soit linéaires, soit plans. Selon leur rigidité relative par rapport au sol.</a:t>
            </a:r>
          </a:p>
          <a:p>
            <a:pPr>
              <a:buBlip>
                <a:blip r:embed="rId2"/>
              </a:buBlip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937" y="3356993"/>
            <a:ext cx="382106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468560" y="332656"/>
            <a:ext cx="9612560" cy="5400640"/>
          </a:xfrm>
        </p:spPr>
        <p:txBody>
          <a:bodyPr>
            <a:normAutofit/>
          </a:bodyPr>
          <a:lstStyle/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 Pour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les sols cohérents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tels que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limons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argiles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Mise en place de colonnes de ballast compacté dans un sol cohérent.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colonnes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renforcent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drainent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sol, améliorer le sol encaissant.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But principal pour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la diminution du risque de liquéfaction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-Domaine de profondeur : 3 m à 30 m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-Maille de traitement : 1,0 m à 3,0 m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-Diamètre de colonne : 0,6 m à 1,5 m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z="1400" b="1" smtClean="0"/>
              <a:pPr/>
              <a:t>4</a:t>
            </a:fld>
            <a:endParaRPr lang="fr-FR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467544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1.1.Colonnes </a:t>
            </a:r>
            <a:r>
              <a:rPr lang="fr-FR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ballastées :</a:t>
            </a:r>
          </a:p>
          <a:p>
            <a:endParaRPr lang="fr-FR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385192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3717032"/>
            <a:ext cx="1823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Voie humide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8" y="3717032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Voie sèche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0"/>
            <a:ext cx="889248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793088" cy="1143000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Mise en œuvre colonne ballastées(</a:t>
            </a:r>
            <a:r>
              <a:rPr lang="fr-F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Keller_France</a:t>
            </a:r>
            <a:r>
              <a:rPr lang="fr-F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z="1400" b="1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sées 5"/>
          <p:cNvSpPr/>
          <p:nvPr/>
        </p:nvSpPr>
        <p:spPr>
          <a:xfrm>
            <a:off x="0" y="0"/>
            <a:ext cx="2448272" cy="1052736"/>
          </a:xfrm>
          <a:prstGeom prst="cloudCallout">
            <a:avLst>
              <a:gd name="adj1" fmla="val -42254"/>
              <a:gd name="adj2" fmla="val 762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  <a:endParaRPr lang="fr-FR" sz="32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b="1" smtClean="0"/>
              <a:pPr/>
              <a:t>6</a:t>
            </a:fld>
            <a:endParaRPr lang="fr-F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0598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32403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987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237312"/>
            <a:ext cx="291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Figure:</a:t>
            </a:r>
            <a:r>
              <a:rPr lang="fr-FR" b="1" dirty="0"/>
              <a:t> Fonçage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824" y="6165305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Figure :</a:t>
            </a:r>
            <a:r>
              <a:rPr lang="fr-FR" b="1" dirty="0"/>
              <a:t> Compactage</a:t>
            </a:r>
          </a:p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444208" y="6237312"/>
            <a:ext cx="327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/>
              <a:t>Figure:</a:t>
            </a:r>
            <a:r>
              <a:rPr lang="fr-FR" b="1" dirty="0"/>
              <a:t> Finition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419872" y="188640"/>
            <a:ext cx="3166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Colonnes ballastées</a:t>
            </a:r>
            <a:endParaRPr lang="fr-FR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ensées 11"/>
          <p:cNvSpPr/>
          <p:nvPr/>
        </p:nvSpPr>
        <p:spPr>
          <a:xfrm>
            <a:off x="179512" y="0"/>
            <a:ext cx="2808312" cy="1008112"/>
          </a:xfrm>
          <a:prstGeom prst="cloudCallout">
            <a:avLst>
              <a:gd name="adj1" fmla="val -36634"/>
              <a:gd name="adj2" fmla="val 745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Figure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677472" y="2348880"/>
            <a:ext cx="8229600" cy="922114"/>
          </a:xfrm>
        </p:spPr>
        <p:txBody>
          <a:bodyPr>
            <a:normAutofit/>
          </a:bodyPr>
          <a:lstStyle/>
          <a:p>
            <a:r>
              <a:rPr lang="fr-FR" sz="3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740352" y="6529536"/>
            <a:ext cx="1219200" cy="328464"/>
          </a:xfrm>
        </p:spPr>
        <p:txBody>
          <a:bodyPr/>
          <a:lstStyle/>
          <a:p>
            <a:fld id="{6EA3299E-893A-4323-B98F-D36BB5E01EFB}" type="slidenum">
              <a:rPr lang="fr-FR" sz="1600" b="1" smtClean="0"/>
              <a:pPr/>
              <a:t>7</a:t>
            </a:fld>
            <a:endParaRPr lang="fr-FR" sz="1600" b="1" dirty="0"/>
          </a:p>
        </p:txBody>
      </p:sp>
      <p:sp>
        <p:nvSpPr>
          <p:cNvPr id="4101" name="AutoShape 5"/>
          <p:cNvSpPr>
            <a:spLocks noChangeAspect="1" noChangeArrowheads="1" noTextEdit="1"/>
          </p:cNvSpPr>
          <p:nvPr/>
        </p:nvSpPr>
        <p:spPr bwMode="auto">
          <a:xfrm>
            <a:off x="-6013176" y="1196752"/>
            <a:ext cx="47910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Pensées 9"/>
          <p:cNvSpPr/>
          <p:nvPr/>
        </p:nvSpPr>
        <p:spPr>
          <a:xfrm>
            <a:off x="539552" y="0"/>
            <a:ext cx="8136904" cy="76470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Schéma de principe du procédé</a:t>
            </a:r>
            <a:endParaRPr lang="fr-FR" sz="28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CLUSOL_Colonnes_Ballastées(360P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268760" y="-387424"/>
            <a:ext cx="13753528" cy="741682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z="1400" b="1" smtClean="0"/>
              <a:pPr/>
              <a:t>8</a:t>
            </a:fld>
            <a:endParaRPr lang="fr-FR" sz="14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200303_185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96552" y="548680"/>
            <a:ext cx="9540552" cy="4709160"/>
          </a:xfrm>
        </p:spPr>
        <p:txBody>
          <a:bodyPr>
            <a:norm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2.Par </a:t>
            </a:r>
            <a:r>
              <a:rPr lang="fr-FR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inclusions rigides: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Elles trouve son origine en </a:t>
            </a:r>
            <a:r>
              <a:rPr lang="fr-FR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Angleterre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Le renforcement est réalisé essentiellement à l’aide de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mortier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béton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ou de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résine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s, en mettant en place un maillage d’éléments verticaux cylindriques de diamètre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600 mm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La charge de l’ouvrage est transférée sur un horizon porteur en profondeur, conjugué à un frottement le long de chaque élément vertical. Cette technique est </a:t>
            </a:r>
            <a:r>
              <a:rPr lang="fr-FR" sz="2400" u="sng" dirty="0">
                <a:latin typeface="Times New Roman" pitchFamily="18" charset="0"/>
                <a:cs typeface="Times New Roman" pitchFamily="18" charset="0"/>
              </a:rPr>
              <a:t>une solution alternative aux fondations </a:t>
            </a:r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profondes.                                                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Principe de fonctionnement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299E-893A-4323-B98F-D36BB5E01EF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Pensées 9"/>
          <p:cNvSpPr/>
          <p:nvPr/>
        </p:nvSpPr>
        <p:spPr>
          <a:xfrm>
            <a:off x="3491880" y="3140968"/>
            <a:ext cx="1728192" cy="648072"/>
          </a:xfrm>
          <a:prstGeom prst="cloudCallout">
            <a:avLst>
              <a:gd name="adj1" fmla="val -37951"/>
              <a:gd name="adj2" fmla="val 896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2844</TotalTime>
  <Words>1029</Words>
  <Application>Microsoft Office PowerPoint</Application>
  <PresentationFormat>On-screen Show (4:3)</PresentationFormat>
  <Paragraphs>106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Book Antiqua</vt:lpstr>
      <vt:lpstr>Calibri</vt:lpstr>
      <vt:lpstr>Lucida Sans</vt:lpstr>
      <vt:lpstr>Times New Roman</vt:lpstr>
      <vt:lpstr>Wide Latin</vt:lpstr>
      <vt:lpstr>Wingdings</vt:lpstr>
      <vt:lpstr>Wingdings 2</vt:lpstr>
      <vt:lpstr>Wingdings 3</vt:lpstr>
      <vt:lpstr>Apex</vt:lpstr>
      <vt:lpstr>RENFORCEMENT DU SOL</vt:lpstr>
      <vt:lpstr>  Objectif de renforcement du sol</vt:lpstr>
      <vt:lpstr>1.Par inclusions souples:</vt:lpstr>
      <vt:lpstr>PowerPoint Presentation</vt:lpstr>
      <vt:lpstr>                             Mise en œuvre colonne ballastées( Keller_France)  </vt:lpstr>
      <vt:lpstr>   </vt:lpstr>
      <vt:lpstr>          </vt:lpstr>
      <vt:lpstr>PowerPoint Presentation</vt:lpstr>
      <vt:lpstr>PowerPoint Presentation</vt:lpstr>
      <vt:lpstr>PowerPoint Presentation</vt:lpstr>
      <vt:lpstr>PowerPoint Presentation</vt:lpstr>
      <vt:lpstr>2.1.Colonnes de Jet Grouting:</vt:lpstr>
      <vt:lpstr>          Mise en œuvre de la colonne _ jet grouting _</vt:lpstr>
      <vt:lpstr>2.2.Colonnes de soil mixing:</vt:lpstr>
      <vt:lpstr>PowerPoint Presentation</vt:lpstr>
      <vt:lpstr>PowerPoint Presentation</vt:lpstr>
      <vt:lpstr>         Outils de malaxage dans le cas du projet INNOTRACK :          -(a) outil développé par Keller-Fondation  -(b) outil développé par Soletanche Bachy  </vt:lpstr>
      <vt:lpstr>        Equipements spécifiques pour la mise en oeuvre des groupes de colonnes en « soil-mix »  </vt:lpstr>
      <vt:lpstr>          Les avantage des techniques de renforcement et d’amélioration des sols </vt:lpstr>
      <vt:lpstr>     Remarque :La différence  entre le renforcement et l’amélioration </vt:lpstr>
      <vt:lpstr> Conclusion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Amar</cp:lastModifiedBy>
  <cp:revision>279</cp:revision>
  <dcterms:created xsi:type="dcterms:W3CDTF">2010-04-14T01:55:50Z</dcterms:created>
  <dcterms:modified xsi:type="dcterms:W3CDTF">2020-04-24T03:32:00Z</dcterms:modified>
</cp:coreProperties>
</file>