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5"/>
  </p:notesMasterIdLst>
  <p:sldIdLst>
    <p:sldId id="256" r:id="rId2"/>
    <p:sldId id="258" r:id="rId3"/>
    <p:sldId id="259" r:id="rId4"/>
    <p:sldId id="260" r:id="rId5"/>
    <p:sldId id="321" r:id="rId6"/>
    <p:sldId id="329" r:id="rId7"/>
    <p:sldId id="261" r:id="rId8"/>
    <p:sldId id="282" r:id="rId9"/>
    <p:sldId id="315" r:id="rId10"/>
    <p:sldId id="292" r:id="rId11"/>
    <p:sldId id="293" r:id="rId12"/>
    <p:sldId id="294" r:id="rId13"/>
    <p:sldId id="295" r:id="rId14"/>
    <p:sldId id="263" r:id="rId15"/>
    <p:sldId id="279" r:id="rId16"/>
    <p:sldId id="311" r:id="rId17"/>
    <p:sldId id="264" r:id="rId18"/>
    <p:sldId id="265" r:id="rId19"/>
    <p:sldId id="266" r:id="rId20"/>
    <p:sldId id="267" r:id="rId21"/>
    <p:sldId id="327" r:id="rId22"/>
    <p:sldId id="328" r:id="rId23"/>
    <p:sldId id="268" r:id="rId24"/>
    <p:sldId id="298" r:id="rId25"/>
    <p:sldId id="299" r:id="rId26"/>
    <p:sldId id="284" r:id="rId27"/>
    <p:sldId id="332" r:id="rId28"/>
    <p:sldId id="288" r:id="rId29"/>
    <p:sldId id="334" r:id="rId30"/>
    <p:sldId id="333" r:id="rId31"/>
    <p:sldId id="287" r:id="rId32"/>
    <p:sldId id="290" r:id="rId33"/>
    <p:sldId id="291"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D91"/>
    <a:srgbClr val="663300"/>
    <a:srgbClr val="517D21"/>
    <a:srgbClr val="320FB1"/>
    <a:srgbClr val="D7DFCE"/>
    <a:srgbClr val="FF9900"/>
    <a:srgbClr val="00CC00"/>
    <a:srgbClr val="FFCCFF"/>
    <a:srgbClr val="FF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8" autoAdjust="0"/>
    <p:restoredTop sz="98723" autoAdjust="0"/>
  </p:normalViewPr>
  <p:slideViewPr>
    <p:cSldViewPr>
      <p:cViewPr varScale="1">
        <p:scale>
          <a:sx n="69" d="100"/>
          <a:sy n="69" d="100"/>
        </p:scale>
        <p:origin x="13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201871-8FBF-432C-B60D-E591ACC363BF}" type="datetimeFigureOut">
              <a:rPr lang="fr-FR" smtClean="0"/>
              <a:pPr/>
              <a:t>24/04/2020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32DF6-033E-42C8-9481-31813DA5E3AE}"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a:t>Cliquez pour modifier le style du titre</a:t>
            </a:r>
            <a:endParaRPr kumimoji="0" lang="en-US"/>
          </a:p>
        </p:txBody>
      </p:sp>
      <p:sp>
        <p:nvSpPr>
          <p:cNvPr id="28" name="Espace réservé de la date 27"/>
          <p:cNvSpPr>
            <a:spLocks noGrp="1"/>
          </p:cNvSpPr>
          <p:nvPr>
            <p:ph type="dt" sz="half" idx="10"/>
          </p:nvPr>
        </p:nvSpPr>
        <p:spPr/>
        <p:txBody>
          <a:bodyPr/>
          <a:lstStyle/>
          <a:p>
            <a:fld id="{1D8CCDC1-29CC-4D74-BD48-CCF5301851E0}" type="datetime1">
              <a:rPr lang="fr-FR" smtClean="0"/>
              <a:pPr/>
              <a:t>24/04/2020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6EA3299E-893A-4323-B98F-D36BB5E01EFB}" type="slidenum">
              <a:rPr lang="fr-FR" smtClean="0"/>
              <a:pPr/>
              <a:t>‹#›</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Tree>
  </p:cSld>
  <p:clrMapOvr>
    <a:masterClrMapping/>
  </p:clrMapOvr>
  <p:transition>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F4BDDE66-F659-4806-9C11-506C7010DD80}" type="datetime1">
              <a:rPr lang="fr-FR" smtClean="0"/>
              <a:pPr/>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A3299E-893A-4323-B98F-D36BB5E01EFB}" type="slidenum">
              <a:rPr lang="fr-FR" smtClean="0"/>
              <a:pPr/>
              <a:t>‹#›</a:t>
            </a:fld>
            <a:endParaRPr lang="fr-FR"/>
          </a:p>
        </p:txBody>
      </p:sp>
    </p:spTree>
  </p:cSld>
  <p:clrMapOvr>
    <a:masterClrMapping/>
  </p:clrMapOvr>
  <p:transition>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3299A3D-51F7-4BCD-9DBC-5EBCE932697D}" type="datetime1">
              <a:rPr lang="fr-FR" smtClean="0"/>
              <a:pPr/>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A3299E-893A-4323-B98F-D36BB5E01EFB}" type="slidenum">
              <a:rPr lang="fr-FR" smtClean="0"/>
              <a:pPr/>
              <a:t>‹#›</a:t>
            </a:fld>
            <a:endParaRPr lang="fr-FR"/>
          </a:p>
        </p:txBody>
      </p:sp>
    </p:spTree>
  </p:cSld>
  <p:clrMapOvr>
    <a:masterClrMapping/>
  </p:clrMapOvr>
  <p:transition>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34CDF9B-6F2F-48C7-9A59-4CE087E75222}" type="datetime1">
              <a:rPr lang="fr-FR" smtClean="0"/>
              <a:pPr/>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A3299E-893A-4323-B98F-D36BB5E01EFB}" type="slidenum">
              <a:rPr lang="fr-FR" smtClean="0"/>
              <a:pPr/>
              <a:t>‹#›</a:t>
            </a:fld>
            <a:endParaRPr lang="fr-FR"/>
          </a:p>
        </p:txBody>
      </p:sp>
    </p:spTree>
  </p:cSld>
  <p:clrMapOvr>
    <a:masterClrMapping/>
  </p:clrMapOvr>
  <p:transition>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A4659A5B-8593-45D1-9230-81F6337B723D}" type="datetime1">
              <a:rPr lang="fr-FR" smtClean="0"/>
              <a:pPr/>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6EA3299E-893A-4323-B98F-D36BB5E01EFB}" type="slidenum">
              <a:rPr lang="fr-FR" smtClean="0"/>
              <a:pPr/>
              <a:t>‹#›</a:t>
            </a:fld>
            <a:endParaRPr lang="fr-FR"/>
          </a:p>
        </p:txBody>
      </p:sp>
    </p:spTree>
  </p:cSld>
  <p:clrMapOvr>
    <a:masterClrMapping/>
  </p:clrMapOvr>
  <p:transition>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E33B9B3C-967F-422D-AB6B-BB8F0231E8FD}" type="datetime1">
              <a:rPr lang="fr-FR" smtClean="0"/>
              <a:pPr/>
              <a:t>24/04/2020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A3299E-893A-4323-B98F-D36BB5E01EFB}" type="slidenum">
              <a:rPr lang="fr-FR" smtClean="0"/>
              <a:pPr/>
              <a:t>‹#›</a:t>
            </a:fld>
            <a:endParaRPr lang="fr-FR"/>
          </a:p>
        </p:txBody>
      </p:sp>
    </p:spTree>
  </p:cSld>
  <p:clrMapOvr>
    <a:masterClrMapping/>
  </p:clrMapOvr>
  <p:transition>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16ED246E-8D4C-4691-8D2D-5061147C3305}" type="datetime1">
              <a:rPr lang="fr-FR" smtClean="0"/>
              <a:pPr/>
              <a:t>24/04/2020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A3299E-893A-4323-B98F-D36BB5E01EFB}" type="slidenum">
              <a:rPr lang="fr-FR" smtClean="0"/>
              <a:pPr/>
              <a:t>‹#›</a:t>
            </a:fld>
            <a:endParaRPr lang="fr-FR"/>
          </a:p>
        </p:txBody>
      </p:sp>
    </p:spTree>
  </p:cSld>
  <p:clrMapOvr>
    <a:masterClrMapping/>
  </p:clrMapOvr>
  <p:transition>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586ECB99-B1AF-48CF-A63E-3351C23793B6}" type="datetime1">
              <a:rPr lang="fr-FR" smtClean="0"/>
              <a:pPr/>
              <a:t>24/04/2020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A3299E-893A-4323-B98F-D36BB5E01EFB}" type="slidenum">
              <a:rPr lang="fr-FR" smtClean="0"/>
              <a:pPr/>
              <a:t>‹#›</a:t>
            </a:fld>
            <a:endParaRPr lang="fr-FR"/>
          </a:p>
        </p:txBody>
      </p:sp>
    </p:spTree>
  </p:cSld>
  <p:clrMapOvr>
    <a:masterClrMapping/>
  </p:clrMapOvr>
  <p:transition>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6341C4-2D2D-4DE8-A78F-DE3286FA4362}" type="datetime1">
              <a:rPr lang="fr-FR" smtClean="0"/>
              <a:pPr/>
              <a:t>24/04/2020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A3299E-893A-4323-B98F-D36BB5E01EFB}" type="slidenum">
              <a:rPr lang="fr-FR" smtClean="0"/>
              <a:pPr/>
              <a:t>‹#›</a:t>
            </a:fld>
            <a:endParaRPr lang="fr-FR"/>
          </a:p>
        </p:txBody>
      </p:sp>
    </p:spTree>
  </p:cSld>
  <p:clrMapOvr>
    <a:masterClrMapping/>
  </p:clrMapOvr>
  <p:transition>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7A5F7D7-AF87-4C94-8793-6A53002C0186}" type="datetime1">
              <a:rPr lang="fr-FR" smtClean="0"/>
              <a:pPr/>
              <a:t>24/04/2020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A3299E-893A-4323-B98F-D36BB5E01EFB}" type="slidenum">
              <a:rPr lang="fr-FR" smtClean="0"/>
              <a:pPr/>
              <a:t>‹#›</a:t>
            </a:fld>
            <a:endParaRPr lang="fr-FR"/>
          </a:p>
        </p:txBody>
      </p:sp>
    </p:spTree>
  </p:cSld>
  <p:clrMapOvr>
    <a:masterClrMapping/>
  </p:clrMapOvr>
  <p:transition>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23B26A9E-6640-4B54-8996-6015700A60E7}" type="datetime1">
              <a:rPr lang="fr-FR" smtClean="0"/>
              <a:pPr/>
              <a:t>24/04/2020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A3299E-893A-4323-B98F-D36BB5E01EFB}" type="slidenum">
              <a:rPr lang="fr-FR" smtClean="0"/>
              <a:pPr/>
              <a:t>‹#›</a:t>
            </a:fld>
            <a:endParaRPr lang="fr-FR"/>
          </a:p>
        </p:txBody>
      </p:sp>
    </p:spTree>
  </p:cSld>
  <p:clrMapOvr>
    <a:masterClrMapping/>
  </p:clrMapOvr>
  <p:transition>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7C3A34D-03E3-42C5-807E-C790BDCFDE2C}" type="datetime1">
              <a:rPr lang="fr-FR" smtClean="0"/>
              <a:pPr/>
              <a:t>24/04/2020</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EA3299E-893A-4323-B98F-D36BB5E01EFB}"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heel spokes="2"/>
  </p:transition>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file:///D:\Injection_de_r&#233;sine___Explication_de_la_r&#233;alisatio(360P).mp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20200226_211027.jpg"/>
          <p:cNvPicPr>
            <a:picLocks noChangeAspect="1"/>
          </p:cNvPicPr>
          <p:nvPr/>
        </p:nvPicPr>
        <p:blipFill>
          <a:blip r:embed="rId2" cstate="print"/>
          <a:stretch>
            <a:fillRect/>
          </a:stretch>
        </p:blipFill>
        <p:spPr>
          <a:xfrm>
            <a:off x="0" y="0"/>
            <a:ext cx="9144000" cy="6858000"/>
          </a:xfrm>
          <a:prstGeom prst="rect">
            <a:avLst/>
          </a:prstGeom>
        </p:spPr>
      </p:pic>
      <p:sp>
        <p:nvSpPr>
          <p:cNvPr id="3" name="Sous-titre 2"/>
          <p:cNvSpPr>
            <a:spLocks noGrp="1"/>
          </p:cNvSpPr>
          <p:nvPr>
            <p:ph type="subTitle" idx="1"/>
          </p:nvPr>
        </p:nvSpPr>
        <p:spPr>
          <a:xfrm>
            <a:off x="467544" y="1052736"/>
            <a:ext cx="8424936" cy="7200800"/>
          </a:xfrm>
          <a:effectLst>
            <a:outerShdw blurRad="76200" dir="13500000" sy="23000" kx="1200000" algn="br" rotWithShape="0">
              <a:prstClr val="black">
                <a:alpha val="20000"/>
              </a:prstClr>
            </a:outerShdw>
          </a:effectLst>
        </p:spPr>
        <p:txBody>
          <a:bodyPr>
            <a:normAutofit/>
          </a:bodyPr>
          <a:lstStyle/>
          <a:p>
            <a:pPr algn="l"/>
            <a:endParaRPr lang="fr-FR" sz="2400" dirty="0">
              <a:latin typeface="Times New Roman" pitchFamily="18" charset="0"/>
              <a:cs typeface="Times New Roman" pitchFamily="18" charset="0"/>
            </a:endParaRPr>
          </a:p>
          <a:p>
            <a:pPr algn="l">
              <a:buFont typeface="Wingdings" pitchFamily="2" charset="2"/>
              <a:buChar char="v"/>
            </a:pPr>
            <a:r>
              <a:rPr lang="fr-FR" sz="2400" u="sng" dirty="0">
                <a:latin typeface="Times New Roman" pitchFamily="18" charset="0"/>
                <a:cs typeface="Times New Roman" pitchFamily="18" charset="0"/>
              </a:rPr>
              <a:t>  Module:                                                                                                              </a:t>
            </a:r>
            <a:r>
              <a:rPr lang="fr-FR" sz="2400" dirty="0">
                <a:latin typeface="Times New Roman" pitchFamily="18" charset="0"/>
                <a:cs typeface="Times New Roman" pitchFamily="18" charset="0"/>
              </a:rPr>
              <a:t>Bâtiment</a:t>
            </a:r>
          </a:p>
          <a:p>
            <a:pPr algn="l"/>
            <a:r>
              <a:rPr lang="fr-FR" sz="2400" dirty="0">
                <a:latin typeface="Times New Roman" pitchFamily="18" charset="0"/>
                <a:cs typeface="Times New Roman" pitchFamily="18" charset="0"/>
              </a:rPr>
              <a:t>                                                                                                </a:t>
            </a:r>
          </a:p>
          <a:p>
            <a:pPr algn="l">
              <a:buFont typeface="Wingdings" pitchFamily="2" charset="2"/>
              <a:buChar char="v"/>
            </a:pPr>
            <a:r>
              <a:rPr lang="fr-FR" sz="2400" u="sng" dirty="0">
                <a:latin typeface="Times New Roman" pitchFamily="18" charset="0"/>
                <a:cs typeface="Times New Roman" pitchFamily="18" charset="0"/>
              </a:rPr>
              <a:t> Présenté par: </a:t>
            </a:r>
          </a:p>
          <a:p>
            <a:pPr algn="l"/>
            <a:r>
              <a:rPr lang="fr-FR" sz="2400" dirty="0">
                <a:latin typeface="Times New Roman" pitchFamily="18" charset="0"/>
                <a:cs typeface="Times New Roman" pitchFamily="18" charset="0"/>
              </a:rPr>
              <a:t>                </a:t>
            </a:r>
            <a:r>
              <a:rPr lang="fr-FR" sz="2600" b="1" dirty="0">
                <a:latin typeface="Times New Roman" pitchFamily="18" charset="0"/>
                <a:cs typeface="Times New Roman" pitchFamily="18" charset="0"/>
              </a:rPr>
              <a:t>Tarfaya</a:t>
            </a:r>
            <a:r>
              <a:rPr lang="fr-FR" sz="2400" dirty="0">
                <a:latin typeface="Calibri"/>
                <a:cs typeface="Times New Roman" pitchFamily="18" charset="0"/>
              </a:rPr>
              <a:t> </a:t>
            </a:r>
            <a:r>
              <a:rPr lang="fr-FR" sz="2400" b="1" dirty="0">
                <a:latin typeface="Calibri"/>
                <a:cs typeface="Times New Roman" pitchFamily="18" charset="0"/>
              </a:rPr>
              <a:t>Ǹ</a:t>
            </a:r>
            <a:r>
              <a:rPr lang="fr-FR" sz="2400" b="1" dirty="0" err="1">
                <a:latin typeface="Times New Roman" pitchFamily="18" charset="0"/>
                <a:cs typeface="Times New Roman" pitchFamily="18" charset="0"/>
              </a:rPr>
              <a:t>ǿǜ</a:t>
            </a:r>
            <a:r>
              <a:rPr lang="fr-FR" sz="2400" b="1" dirty="0" err="1">
                <a:latin typeface="Calibri"/>
                <a:cs typeface="Times New Roman" pitchFamily="18" charset="0"/>
              </a:rPr>
              <a:t>Ṟ</a:t>
            </a:r>
            <a:r>
              <a:rPr lang="fr-FR" sz="2400" b="1" dirty="0">
                <a:latin typeface="Calibri"/>
                <a:cs typeface="Times New Roman" pitchFamily="18" charset="0"/>
              </a:rPr>
              <a:t>  </a:t>
            </a:r>
            <a:r>
              <a:rPr lang="fr-FR" sz="2400" b="1" dirty="0" err="1">
                <a:latin typeface="Calibri"/>
                <a:cs typeface="Times New Roman" pitchFamily="18" charset="0"/>
              </a:rPr>
              <a:t>Ẽl</a:t>
            </a:r>
            <a:r>
              <a:rPr lang="fr-FR" sz="2400" b="1" dirty="0">
                <a:latin typeface="Calibri"/>
                <a:cs typeface="Times New Roman" pitchFamily="18" charset="0"/>
              </a:rPr>
              <a:t> </a:t>
            </a:r>
            <a:r>
              <a:rPr lang="fr-FR" sz="2400" b="1" dirty="0" err="1">
                <a:latin typeface="Calibri"/>
                <a:cs typeface="Times New Roman" pitchFamily="18" charset="0"/>
              </a:rPr>
              <a:t>ḦṌũḐą</a:t>
            </a:r>
            <a:r>
              <a:rPr lang="fr-FR" sz="2600" b="1" dirty="0">
                <a:latin typeface="Times New Roman" pitchFamily="18" charset="0"/>
                <a:cs typeface="Times New Roman" pitchFamily="18" charset="0"/>
              </a:rPr>
              <a:t>            </a:t>
            </a:r>
            <a:r>
              <a:rPr lang="fr-FR" sz="2600" b="1" dirty="0">
                <a:latin typeface="Algerian"/>
                <a:cs typeface="Times New Roman" pitchFamily="18" charset="0"/>
              </a:rPr>
              <a:t>◊ </a:t>
            </a:r>
            <a:r>
              <a:rPr lang="fr-FR" sz="2600" u="sng" dirty="0">
                <a:latin typeface="Times New Roman" pitchFamily="18" charset="0"/>
                <a:cs typeface="Times New Roman" pitchFamily="18" charset="0"/>
              </a:rPr>
              <a:t>Sujet proposé par:</a:t>
            </a:r>
          </a:p>
          <a:p>
            <a:pPr algn="l"/>
            <a:r>
              <a:rPr lang="fr-FR" sz="2600" dirty="0">
                <a:latin typeface="Times New Roman" pitchFamily="18" charset="0"/>
                <a:cs typeface="Times New Roman" pitchFamily="18" charset="0"/>
              </a:rPr>
              <a:t>           </a:t>
            </a:r>
            <a:r>
              <a:rPr lang="fr-FR" sz="2600" b="1" dirty="0" err="1">
                <a:latin typeface="Times New Roman" pitchFamily="18" charset="0"/>
                <a:cs typeface="Times New Roman" pitchFamily="18" charset="0"/>
              </a:rPr>
              <a:t>Touahria</a:t>
            </a:r>
            <a:r>
              <a:rPr lang="fr-FR" sz="2600" b="1" dirty="0">
                <a:latin typeface="Times New Roman" pitchFamily="18" charset="0"/>
                <a:cs typeface="Times New Roman" pitchFamily="18" charset="0"/>
              </a:rPr>
              <a:t> Sabah                                 </a:t>
            </a:r>
            <a:r>
              <a:rPr lang="fr-FR" sz="2600" b="1" dirty="0" err="1">
                <a:latin typeface="Times New Roman" pitchFamily="18" charset="0"/>
                <a:cs typeface="Times New Roman" pitchFamily="18" charset="0"/>
              </a:rPr>
              <a:t>Mr.Athmani</a:t>
            </a:r>
            <a:endParaRPr lang="fr-FR" sz="2600" b="1" dirty="0">
              <a:latin typeface="Times New Roman" pitchFamily="18" charset="0"/>
              <a:cs typeface="Times New Roman" pitchFamily="18" charset="0"/>
            </a:endParaRPr>
          </a:p>
          <a:p>
            <a:pPr algn="l"/>
            <a:r>
              <a:rPr lang="fr-FR" sz="2600" dirty="0">
                <a:latin typeface="Times New Roman" pitchFamily="18" charset="0"/>
                <a:cs typeface="Times New Roman" pitchFamily="18" charset="0"/>
              </a:rPr>
              <a:t>       </a:t>
            </a:r>
            <a:r>
              <a:rPr lang="fr-FR" sz="2600" b="1" dirty="0" err="1">
                <a:latin typeface="Times New Roman" pitchFamily="18" charset="0"/>
                <a:cs typeface="Times New Roman" pitchFamily="18" charset="0"/>
              </a:rPr>
              <a:t>Redjati</a:t>
            </a:r>
            <a:r>
              <a:rPr lang="fr-FR" sz="2600" b="1" dirty="0">
                <a:latin typeface="Times New Roman" pitchFamily="18" charset="0"/>
                <a:cs typeface="Times New Roman" pitchFamily="18" charset="0"/>
              </a:rPr>
              <a:t> </a:t>
            </a:r>
            <a:r>
              <a:rPr lang="fr-FR" sz="2600" b="1" dirty="0" err="1">
                <a:latin typeface="Times New Roman" pitchFamily="18" charset="0"/>
                <a:cs typeface="Times New Roman" pitchFamily="18" charset="0"/>
              </a:rPr>
              <a:t>Khadidja</a:t>
            </a:r>
            <a:endParaRPr lang="fr-FR" sz="2600" b="1" dirty="0">
              <a:latin typeface="Times New Roman" pitchFamily="18" charset="0"/>
              <a:cs typeface="Times New Roman" pitchFamily="18" charset="0"/>
            </a:endParaRPr>
          </a:p>
          <a:p>
            <a:pPr algn="l"/>
            <a:r>
              <a:rPr lang="fr-FR" sz="2600" dirty="0">
                <a:latin typeface="Times New Roman" pitchFamily="18" charset="0"/>
                <a:cs typeface="Times New Roman" pitchFamily="18" charset="0"/>
              </a:rPr>
              <a:t>    </a:t>
            </a:r>
            <a:r>
              <a:rPr lang="fr-FR" sz="2600" b="1" dirty="0" err="1">
                <a:latin typeface="Times New Roman" pitchFamily="18" charset="0"/>
                <a:cs typeface="Times New Roman" pitchFamily="18" charset="0"/>
              </a:rPr>
              <a:t>Boulahlib</a:t>
            </a:r>
            <a:r>
              <a:rPr lang="fr-FR" sz="2600" b="1" dirty="0">
                <a:latin typeface="Times New Roman" pitchFamily="18" charset="0"/>
                <a:cs typeface="Times New Roman" pitchFamily="18" charset="0"/>
              </a:rPr>
              <a:t> </a:t>
            </a:r>
            <a:r>
              <a:rPr lang="fr-FR" sz="2600" b="1" dirty="0" err="1">
                <a:latin typeface="Times New Roman" pitchFamily="18" charset="0"/>
                <a:cs typeface="Times New Roman" pitchFamily="18" charset="0"/>
              </a:rPr>
              <a:t>Ibtissem</a:t>
            </a:r>
            <a:r>
              <a:rPr lang="fr-FR" sz="2600" b="1" dirty="0">
                <a:latin typeface="Times New Roman" pitchFamily="18" charset="0"/>
                <a:cs typeface="Times New Roman" pitchFamily="18" charset="0"/>
              </a:rPr>
              <a:t>  </a:t>
            </a:r>
          </a:p>
          <a:p>
            <a:pPr algn="l"/>
            <a:r>
              <a:rPr lang="fr-FR" sz="2600" dirty="0">
                <a:latin typeface="Times New Roman" pitchFamily="18" charset="0"/>
                <a:cs typeface="Times New Roman" pitchFamily="18" charset="0"/>
              </a:rPr>
              <a:t> </a:t>
            </a:r>
            <a:r>
              <a:rPr lang="fr-FR" sz="2600" b="1" dirty="0">
                <a:latin typeface="Times New Roman" pitchFamily="18" charset="0"/>
                <a:cs typeface="Times New Roman" pitchFamily="18" charset="0"/>
              </a:rPr>
              <a:t>Ati Khaled</a:t>
            </a:r>
          </a:p>
          <a:p>
            <a:pPr algn="l"/>
            <a:endParaRPr lang="fr-FR" sz="2600" dirty="0">
              <a:latin typeface="Times New Roman" pitchFamily="18" charset="0"/>
              <a:cs typeface="Times New Roman" pitchFamily="18" charset="0"/>
            </a:endParaRPr>
          </a:p>
          <a:p>
            <a:pPr algn="l">
              <a:buBlip>
                <a:blip r:embed="rId3"/>
              </a:buBlip>
            </a:pPr>
            <a:endParaRPr lang="fr-FR" sz="3200" dirty="0">
              <a:latin typeface="Times New Roman" pitchFamily="18" charset="0"/>
              <a:cs typeface="Times New Roman" pitchFamily="18" charset="0"/>
            </a:endParaRPr>
          </a:p>
          <a:p>
            <a:pPr algn="l"/>
            <a:r>
              <a:rPr lang="fr-FR" sz="3200" dirty="0">
                <a:latin typeface="Times New Roman" pitchFamily="18" charset="0"/>
                <a:cs typeface="Times New Roman" pitchFamily="18" charset="0"/>
              </a:rPr>
              <a:t> </a:t>
            </a:r>
          </a:p>
          <a:p>
            <a:pPr algn="l"/>
            <a:r>
              <a:rPr lang="fr-FR" sz="3200" dirty="0">
                <a:latin typeface="Times New Roman" pitchFamily="18" charset="0"/>
                <a:cs typeface="Times New Roman" pitchFamily="18" charset="0"/>
              </a:rPr>
              <a:t> </a:t>
            </a:r>
            <a:endParaRPr lang="fr-FR" sz="6000" dirty="0">
              <a:latin typeface="Times New Roman" pitchFamily="18" charset="0"/>
              <a:cs typeface="Times New Roman" pitchFamily="18" charset="0"/>
            </a:endParaRPr>
          </a:p>
        </p:txBody>
      </p:sp>
      <p:sp>
        <p:nvSpPr>
          <p:cNvPr id="4" name="Ellipse 3"/>
          <p:cNvSpPr/>
          <p:nvPr/>
        </p:nvSpPr>
        <p:spPr>
          <a:xfrm>
            <a:off x="179512" y="0"/>
            <a:ext cx="8964488" cy="1628800"/>
          </a:xfrm>
          <a:prstGeom prst="ellipse">
            <a:avLst/>
          </a:prstGeom>
          <a:effectLst>
            <a:outerShdw blurRad="190500" dist="228600" dir="2700000" sy="90000" rotWithShape="0">
              <a:srgbClr val="000000">
                <a:alpha val="25500"/>
              </a:srgbClr>
            </a:outerShdw>
            <a:softEdge rad="127000"/>
          </a:effectLst>
        </p:spPr>
        <p:style>
          <a:lnRef idx="1">
            <a:schemeClr val="accent3"/>
          </a:lnRef>
          <a:fillRef idx="3">
            <a:schemeClr val="accent3"/>
          </a:fillRef>
          <a:effectRef idx="2">
            <a:schemeClr val="accent3"/>
          </a:effectRef>
          <a:fontRef idx="minor">
            <a:schemeClr val="lt1"/>
          </a:fontRef>
        </p:style>
        <p:txBody>
          <a:bodyPr rtlCol="0" anchor="ctr">
            <a:prstTxWarp prst="textWave2">
              <a:avLst>
                <a:gd name="adj1" fmla="val 12500"/>
                <a:gd name="adj2" fmla="val 815"/>
              </a:avLst>
            </a:prstTxWarp>
          </a:bodyPr>
          <a:lstStyle/>
          <a:p>
            <a:pPr lvl="0" fontAlgn="base">
              <a:spcBef>
                <a:spcPct val="0"/>
              </a:spcBef>
              <a:spcAft>
                <a:spcPct val="0"/>
              </a:spcAft>
            </a:pPr>
            <a:endParaRPr lang="fr-FR" sz="2000" dirty="0">
              <a:solidFill>
                <a:schemeClr val="tx1"/>
              </a:solidFill>
              <a:latin typeface="Arial" pitchFamily="34" charset="0"/>
              <a:cs typeface="Arial" pitchFamily="34" charset="0"/>
            </a:endParaRPr>
          </a:p>
        </p:txBody>
      </p:sp>
      <p:sp>
        <p:nvSpPr>
          <p:cNvPr id="5" name="Parchemin vertical 4"/>
          <p:cNvSpPr/>
          <p:nvPr/>
        </p:nvSpPr>
        <p:spPr>
          <a:xfrm>
            <a:off x="-12925944" y="1772816"/>
            <a:ext cx="8604448" cy="4176464"/>
          </a:xfrm>
          <a:prstGeom prst="verticalScroll">
            <a:avLst/>
          </a:prstGeom>
          <a:effectLst>
            <a:glow rad="139700">
              <a:schemeClr val="accent1">
                <a:satMod val="175000"/>
                <a:alpha val="40000"/>
              </a:schemeClr>
            </a:glow>
            <a:outerShdw blurRad="190500" dist="228600" dir="2700000" sy="90000" rotWithShape="0">
              <a:srgbClr val="000000">
                <a:alpha val="25500"/>
              </a:srgbClr>
            </a:outerShdw>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7" name="Image 6" descr="IMG_20191202_183548.jpg"/>
          <p:cNvPicPr>
            <a:picLocks noChangeAspect="1"/>
          </p:cNvPicPr>
          <p:nvPr/>
        </p:nvPicPr>
        <p:blipFill>
          <a:blip r:embed="rId4" cstate="print"/>
          <a:stretch>
            <a:fillRect/>
          </a:stretch>
        </p:blipFill>
        <p:spPr>
          <a:xfrm>
            <a:off x="-6733256" y="332656"/>
            <a:ext cx="971600" cy="792088"/>
          </a:xfrm>
          <a:prstGeom prst="rect">
            <a:avLst/>
          </a:prstGeom>
        </p:spPr>
      </p:pic>
      <p:sp>
        <p:nvSpPr>
          <p:cNvPr id="1025" name="Rectangle 1"/>
          <p:cNvSpPr>
            <a:spLocks noChangeArrowheads="1"/>
          </p:cNvSpPr>
          <p:nvPr/>
        </p:nvSpPr>
        <p:spPr bwMode="auto">
          <a:xfrm>
            <a:off x="611560" y="548680"/>
            <a:ext cx="82234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1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REPUBLIQUE  ALGERIENNE  DEMOCRATIQUE  ET  POPULAIRE</a:t>
            </a:r>
            <a:endParaRPr kumimoji="0" 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1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MINISTERE   DE  L</a:t>
            </a:r>
            <a:r>
              <a:rPr kumimoji="0" lang="fr-FR" sz="1400" b="1"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sz="1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ENSEIGNEMENT  SUPERIEUR  ET  DE  LA  RECHERCHE   SCIENTIFIQUE</a:t>
            </a:r>
            <a:endParaRPr kumimoji="0" 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a:ln>
                  <a:noFill/>
                </a:ln>
                <a:solidFill>
                  <a:schemeClr val="tx1"/>
                </a:solidFill>
                <a:effectLst/>
                <a:latin typeface="Arial Black" pitchFamily="34" charset="0"/>
                <a:ea typeface="Calibri" pitchFamily="34" charset="0"/>
                <a:cs typeface="Arial" pitchFamily="34" charset="0"/>
              </a:rPr>
              <a:t>                               </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pic>
        <p:nvPicPr>
          <p:cNvPr id="9" name="Image 8" descr="IMG_20191202_183548.jpg"/>
          <p:cNvPicPr>
            <a:picLocks noChangeAspect="1"/>
          </p:cNvPicPr>
          <p:nvPr/>
        </p:nvPicPr>
        <p:blipFill>
          <a:blip r:embed="rId4" cstate="print"/>
          <a:stretch>
            <a:fillRect/>
          </a:stretch>
        </p:blipFill>
        <p:spPr>
          <a:xfrm>
            <a:off x="4211960" y="0"/>
            <a:ext cx="1080120" cy="576064"/>
          </a:xfrm>
          <a:prstGeom prst="ellipse">
            <a:avLst/>
          </a:prstGeom>
          <a:ln>
            <a:noFill/>
          </a:ln>
          <a:effectLst>
            <a:outerShdw blurRad="190500" algn="tl" rotWithShape="0">
              <a:srgbClr val="000000">
                <a:alpha val="70000"/>
              </a:srgbClr>
            </a:outerShdw>
            <a:softEdge rad="31750"/>
          </a:effectLst>
        </p:spPr>
      </p:pic>
      <p:sp>
        <p:nvSpPr>
          <p:cNvPr id="20" name="Parchemin horizontal 19"/>
          <p:cNvSpPr/>
          <p:nvPr/>
        </p:nvSpPr>
        <p:spPr>
          <a:xfrm>
            <a:off x="2339752" y="1556792"/>
            <a:ext cx="5328592" cy="1296144"/>
          </a:xfrm>
          <a:prstGeom prst="horizontalScroll">
            <a:avLst/>
          </a:prstGeom>
          <a:effectLst>
            <a:glow rad="139700">
              <a:schemeClr val="accent3">
                <a:satMod val="175000"/>
                <a:alpha val="40000"/>
              </a:schemeClr>
            </a:glow>
            <a:outerShdw blurRad="130000" dist="101600" dir="2700000" algn="tl" rotWithShape="0">
              <a:srgbClr val="000000">
                <a:alpha val="35000"/>
              </a:srgbClr>
            </a:outerShdw>
            <a:reflection blurRad="6350" stA="52000" endA="300" endPos="35000" dir="5400000" sy="-100000" algn="bl" rotWithShape="0"/>
            <a:softEdge rad="12700"/>
          </a:effectLst>
        </p:spPr>
        <p:style>
          <a:lnRef idx="1">
            <a:schemeClr val="accent3"/>
          </a:lnRef>
          <a:fillRef idx="2">
            <a:schemeClr val="accent3"/>
          </a:fillRef>
          <a:effectRef idx="1">
            <a:schemeClr val="accent3"/>
          </a:effectRef>
          <a:fontRef idx="minor">
            <a:schemeClr val="dk1"/>
          </a:fontRef>
        </p:style>
        <p:txBody>
          <a:bodyPr rtlCol="0" anchor="ctr"/>
          <a:lstStyle/>
          <a:p>
            <a:pPr algn="ctr">
              <a:buFont typeface="Wingdings" pitchFamily="2" charset="2"/>
              <a:buChar char="v"/>
            </a:pPr>
            <a:r>
              <a:rPr lang="fr-FR" sz="2400" u="sng" dirty="0">
                <a:latin typeface="Times New Roman" pitchFamily="18" charset="0"/>
                <a:cs typeface="Times New Roman" pitchFamily="18" charset="0"/>
              </a:rPr>
              <a:t>Thème: </a:t>
            </a:r>
            <a:r>
              <a:rPr lang="fr-FR" sz="2400" dirty="0">
                <a:latin typeface="Times New Roman" pitchFamily="18" charset="0"/>
                <a:cs typeface="Times New Roman" pitchFamily="18" charset="0"/>
              </a:rPr>
              <a:t> </a:t>
            </a: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Renforcement </a:t>
            </a:r>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et amélioration  </a:t>
            </a: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du sol </a:t>
            </a:r>
            <a:endParaRPr lang="fr-FR" sz="2400" dirty="0"/>
          </a:p>
        </p:txBody>
      </p:sp>
      <p:sp>
        <p:nvSpPr>
          <p:cNvPr id="28" name="Espace réservé du numéro de diapositive 27"/>
          <p:cNvSpPr>
            <a:spLocks noGrp="1"/>
          </p:cNvSpPr>
          <p:nvPr>
            <p:ph type="sldNum" sz="quarter" idx="12"/>
          </p:nvPr>
        </p:nvSpPr>
        <p:spPr/>
        <p:txBody>
          <a:bodyPr/>
          <a:lstStyle/>
          <a:p>
            <a:fld id="{6EA3299E-893A-4323-B98F-D36BB5E01EFB}" type="slidenum">
              <a:rPr lang="fr-FR" sz="2000" b="1" smtClean="0">
                <a:solidFill>
                  <a:srgbClr val="FFFF00"/>
                </a:solidFill>
              </a:rPr>
              <a:pPr/>
              <a:t>1</a:t>
            </a:fld>
            <a:endParaRPr lang="fr-FR" sz="2000" b="1" dirty="0">
              <a:solidFill>
                <a:srgbClr val="FFFF00"/>
              </a:solidFill>
            </a:endParaRPr>
          </a:p>
        </p:txBody>
      </p:sp>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229600" cy="1143000"/>
          </a:xfrm>
        </p:spPr>
        <p:txBody>
          <a:bodyPr>
            <a:noAutofit/>
          </a:bodyPr>
          <a:lstStyle/>
          <a:p>
            <a:pPr algn="l"/>
            <a:r>
              <a:rPr lang="fr-FR" sz="2400" u="sng" dirty="0">
                <a:ln>
                  <a:noFill/>
                </a:ln>
                <a:solidFill>
                  <a:srgbClr val="C00000"/>
                </a:solidFill>
                <a:effectLst/>
                <a:latin typeface="Times New Roman" pitchFamily="18" charset="0"/>
                <a:cs typeface="Times New Roman" pitchFamily="18" charset="0"/>
              </a:rPr>
              <a:t>1.1.1.Surcharge en terre :</a:t>
            </a:r>
            <a:br>
              <a:rPr lang="fr-FR" sz="2400" u="sng" dirty="0">
                <a:ln>
                  <a:noFill/>
                </a:ln>
                <a:solidFill>
                  <a:srgbClr val="C00000"/>
                </a:solidFill>
                <a:effectLst/>
                <a:latin typeface="Times New Roman" pitchFamily="18" charset="0"/>
                <a:cs typeface="Times New Roman" pitchFamily="18" charset="0"/>
              </a:rPr>
            </a:br>
            <a:endParaRPr lang="fr-FR" sz="2400" u="sng" dirty="0">
              <a:ln>
                <a:noFill/>
              </a:ln>
              <a:solidFill>
                <a:srgbClr val="C00000"/>
              </a:solidFill>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468560" y="1052736"/>
            <a:ext cx="9612560" cy="4709160"/>
          </a:xfrm>
        </p:spPr>
        <p:txBody>
          <a:bodyPr>
            <a:noAutofit/>
          </a:bodyPr>
          <a:lstStyle/>
          <a:p>
            <a:r>
              <a:rPr lang="fr-FR" sz="2000" dirty="0">
                <a:latin typeface="Times New Roman" pitchFamily="18" charset="0"/>
                <a:cs typeface="Times New Roman" pitchFamily="18" charset="0"/>
              </a:rPr>
              <a:t>   Sur des </a:t>
            </a:r>
            <a:r>
              <a:rPr lang="fr-FR" sz="2000" b="1" dirty="0">
                <a:latin typeface="Times New Roman" pitchFamily="18" charset="0"/>
                <a:cs typeface="Times New Roman" pitchFamily="18" charset="0"/>
              </a:rPr>
              <a:t>sols saturés à très faible perméabilité</a:t>
            </a:r>
            <a:r>
              <a:rPr lang="fr-FR" sz="2000" dirty="0">
                <a:latin typeface="Times New Roman" pitchFamily="18" charset="0"/>
                <a:cs typeface="Times New Roman" pitchFamily="18" charset="0"/>
              </a:rPr>
              <a:t>, on met en place sur le terrain un volume de remblai correspondant à la future charge de l'ouvrage. ce procédé va permettre l'évacuation de l'eau interstitielle du terrain. La qualité du tassement est directement proportionnelle à la durée du </a:t>
            </a:r>
            <a:r>
              <a:rPr lang="fr-FR" sz="2000" dirty="0" smtClean="0">
                <a:latin typeface="Times New Roman" pitchFamily="18" charset="0"/>
                <a:cs typeface="Times New Roman" pitchFamily="18" charset="0"/>
              </a:rPr>
              <a:t>pré chargement. </a:t>
            </a:r>
            <a:r>
              <a:rPr lang="fr-FR" sz="2000" dirty="0">
                <a:latin typeface="Times New Roman" pitchFamily="18" charset="0"/>
                <a:cs typeface="Times New Roman" pitchFamily="18" charset="0"/>
              </a:rPr>
              <a:t>De plus, la lenteur des phénomènes permet le déchargement du terrain pendant la construction sans risque de gonflement et de retour a l'état initial du terrain (phénomènes élastiques). Lors de la mise en place de ce procédé, une couche de sable est préalablement installée pour épouser les déformations du sol sous jacent et contribue a l'évacuation de l'eau qui peut arriver a la surface. Sur des sols très peu perméables, on peut associé le </a:t>
            </a:r>
            <a:r>
              <a:rPr lang="fr-FR" sz="2000" dirty="0" smtClean="0">
                <a:latin typeface="Times New Roman" pitchFamily="18" charset="0"/>
                <a:cs typeface="Times New Roman" pitchFamily="18" charset="0"/>
              </a:rPr>
              <a:t>pré chargement </a:t>
            </a:r>
            <a:r>
              <a:rPr lang="fr-FR" sz="2000" dirty="0">
                <a:latin typeface="Times New Roman" pitchFamily="18" charset="0"/>
                <a:cs typeface="Times New Roman" pitchFamily="18" charset="0"/>
              </a:rPr>
              <a:t>a un réseau de drains verticaux afin de faciliter l'évacuation de l'eau. Avec un repère préalablement fixé, on mesure régulièrement le tassement du sol et, lorsqu'il a atteint une valeur considérée acceptable, on peut décharger et exécuter la construction des fondations superficielles. En général, si la hauteur du mauvais terrain dépasse 5 mètres, on prévoit après le chargement un système de fondation en radier car il reste des risques de tassement différentiels.</a:t>
            </a:r>
          </a:p>
        </p:txBody>
      </p:sp>
      <p:sp>
        <p:nvSpPr>
          <p:cNvPr id="4" name="Espace réservé du numéro de diapositive 3"/>
          <p:cNvSpPr>
            <a:spLocks noGrp="1"/>
          </p:cNvSpPr>
          <p:nvPr>
            <p:ph type="sldNum" sz="quarter" idx="12"/>
          </p:nvPr>
        </p:nvSpPr>
        <p:spPr/>
        <p:txBody>
          <a:bodyPr/>
          <a:lstStyle/>
          <a:p>
            <a:fld id="{6EA3299E-893A-4323-B98F-D36BB5E01EFB}" type="slidenum">
              <a:rPr lang="fr-FR" smtClean="0"/>
              <a:pPr/>
              <a:t>10</a:t>
            </a:fld>
            <a:endParaRPr lang="fr-F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ln>
                  <a:noFill/>
                </a:ln>
                <a:solidFill>
                  <a:schemeClr val="tx1"/>
                </a:solidFill>
                <a:effectLst/>
                <a:latin typeface="Times New Roman" pitchFamily="18" charset="0"/>
                <a:cs typeface="Times New Roman" pitchFamily="18" charset="0"/>
              </a:rPr>
              <a:t>       Réseaux de drains verticaux</a:t>
            </a:r>
            <a:br>
              <a:rPr lang="fr-FR" sz="2800" dirty="0">
                <a:ln>
                  <a:noFill/>
                </a:ln>
                <a:solidFill>
                  <a:schemeClr val="tx1"/>
                </a:solidFill>
                <a:effectLst/>
                <a:latin typeface="Times New Roman" pitchFamily="18" charset="0"/>
                <a:cs typeface="Times New Roman" pitchFamily="18" charset="0"/>
              </a:rPr>
            </a:br>
            <a:r>
              <a:rPr lang="fr-FR" sz="2800" dirty="0">
                <a:ln>
                  <a:noFill/>
                </a:ln>
                <a:solidFill>
                  <a:schemeClr val="tx1"/>
                </a:solidFill>
                <a:effectLst/>
                <a:latin typeface="Times New Roman" pitchFamily="18" charset="0"/>
                <a:cs typeface="Times New Roman" pitchFamily="18" charset="0"/>
              </a:rPr>
              <a:t>       ( </a:t>
            </a:r>
            <a:r>
              <a:rPr lang="fr-FR" sz="2800" dirty="0">
                <a:ln>
                  <a:noFill/>
                </a:ln>
                <a:solidFill>
                  <a:srgbClr val="C00000"/>
                </a:solidFill>
                <a:effectLst/>
                <a:latin typeface="Times New Roman" pitchFamily="18" charset="0"/>
                <a:cs typeface="Times New Roman" pitchFamily="18" charset="0"/>
              </a:rPr>
              <a:t>Magnan J.P.&amp; pilot, G.1988</a:t>
            </a:r>
            <a:r>
              <a:rPr lang="fr-FR" sz="2800" dirty="0">
                <a:ln>
                  <a:noFill/>
                </a:ln>
                <a:solidFill>
                  <a:schemeClr val="tx1"/>
                </a:solidFill>
                <a:effectLst/>
                <a:latin typeface="Times New Roman" pitchFamily="18" charset="0"/>
                <a:cs typeface="Times New Roman" pitchFamily="18" charset="0"/>
              </a:rPr>
              <a:t>)</a:t>
            </a:r>
          </a:p>
        </p:txBody>
      </p:sp>
      <p:sp>
        <p:nvSpPr>
          <p:cNvPr id="4" name="Espace réservé du numéro de diapositive 3"/>
          <p:cNvSpPr>
            <a:spLocks noGrp="1"/>
          </p:cNvSpPr>
          <p:nvPr>
            <p:ph type="sldNum" sz="quarter" idx="12"/>
          </p:nvPr>
        </p:nvSpPr>
        <p:spPr/>
        <p:txBody>
          <a:bodyPr/>
          <a:lstStyle/>
          <a:p>
            <a:fld id="{6EA3299E-893A-4323-B98F-D36BB5E01EFB}" type="slidenum">
              <a:rPr lang="fr-FR" smtClean="0"/>
              <a:pPr/>
              <a:t>11</a:t>
            </a:fld>
            <a:endParaRPr lang="fr-FR"/>
          </a:p>
        </p:txBody>
      </p:sp>
      <p:pic>
        <p:nvPicPr>
          <p:cNvPr id="5" name="Picture 2"/>
          <p:cNvPicPr>
            <a:picLocks noGrp="1" noChangeAspect="1" noChangeArrowheads="1"/>
          </p:cNvPicPr>
          <p:nvPr>
            <p:ph idx="1"/>
          </p:nvPr>
        </p:nvPicPr>
        <p:blipFill>
          <a:blip r:embed="rId2" cstate="print"/>
          <a:srcRect/>
          <a:stretch>
            <a:fillRect/>
          </a:stretch>
        </p:blipFill>
        <p:spPr bwMode="auto">
          <a:xfrm>
            <a:off x="395536" y="1412776"/>
            <a:ext cx="8352928" cy="5112568"/>
          </a:xfrm>
          <a:prstGeom prst="rect">
            <a:avLst/>
          </a:prstGeom>
          <a:ln>
            <a:noFill/>
          </a:ln>
          <a:effectLst>
            <a:softEdge rad="112500"/>
          </a:effectLst>
        </p:spPr>
      </p:pic>
      <p:sp>
        <p:nvSpPr>
          <p:cNvPr id="6" name="Pensées 5"/>
          <p:cNvSpPr/>
          <p:nvPr/>
        </p:nvSpPr>
        <p:spPr>
          <a:xfrm>
            <a:off x="179512" y="332656"/>
            <a:ext cx="2249996" cy="792088"/>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a:solidFill>
                  <a:schemeClr val="tx1"/>
                </a:solidFill>
                <a:latin typeface="Times New Roman" pitchFamily="18" charset="0"/>
                <a:cs typeface="Times New Roman" pitchFamily="18" charset="0"/>
              </a:rPr>
              <a:t>Figure</a:t>
            </a:r>
            <a:endParaRPr lang="fr-FR" sz="2800" b="1" dirty="0"/>
          </a:p>
        </p:txBody>
      </p:sp>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pPr algn="l"/>
            <a:r>
              <a:rPr lang="fr-FR" sz="2400" u="sng" dirty="0">
                <a:solidFill>
                  <a:srgbClr val="C00000"/>
                </a:solidFill>
                <a:latin typeface="Times New Roman" pitchFamily="18" charset="0"/>
                <a:cs typeface="Times New Roman" pitchFamily="18" charset="0"/>
              </a:rPr>
              <a:t>1.1.2.consolidation atmosphérique :</a:t>
            </a:r>
          </a:p>
        </p:txBody>
      </p:sp>
      <p:sp>
        <p:nvSpPr>
          <p:cNvPr id="3" name="Espace réservé du contenu 2"/>
          <p:cNvSpPr>
            <a:spLocks noGrp="1"/>
          </p:cNvSpPr>
          <p:nvPr>
            <p:ph idx="1"/>
          </p:nvPr>
        </p:nvSpPr>
        <p:spPr>
          <a:xfrm>
            <a:off x="-468560" y="908720"/>
            <a:ext cx="9155360" cy="4709160"/>
          </a:xfrm>
        </p:spPr>
        <p:txBody>
          <a:bodyPr>
            <a:normAutofit/>
          </a:bodyPr>
          <a:lstStyle/>
          <a:p>
            <a:r>
              <a:rPr lang="fr-FR" sz="2400" dirty="0">
                <a:latin typeface="Times New Roman" pitchFamily="18" charset="0"/>
                <a:cs typeface="Times New Roman" pitchFamily="18" charset="0"/>
              </a:rPr>
              <a:t>   C'est une variante du </a:t>
            </a:r>
            <a:r>
              <a:rPr lang="fr-FR" sz="2400" dirty="0" err="1">
                <a:latin typeface="Times New Roman" pitchFamily="18" charset="0"/>
                <a:cs typeface="Times New Roman" pitchFamily="18" charset="0"/>
              </a:rPr>
              <a:t>préchargement</a:t>
            </a:r>
            <a:r>
              <a:rPr lang="fr-FR" sz="2400" dirty="0">
                <a:latin typeface="Times New Roman" pitchFamily="18" charset="0"/>
                <a:cs typeface="Times New Roman" pitchFamily="18" charset="0"/>
              </a:rPr>
              <a:t> par du remblai. Cette méthode est de type isotrope. Elle permet une amélioration des caractéristiques du sol et la rupture et le fluage latéral sont impossibles. Le terrain est recouvert par une membrane étanche sous laquelle on fait le vide : le sol est ainsi chargé par la pression atmosphérique. Ce système est toujours couplé à un réseau de drainage vertical et parfois horizontal.</a:t>
            </a:r>
          </a:p>
        </p:txBody>
      </p:sp>
      <p:sp>
        <p:nvSpPr>
          <p:cNvPr id="4" name="Espace réservé du numéro de diapositive 3"/>
          <p:cNvSpPr>
            <a:spLocks noGrp="1"/>
          </p:cNvSpPr>
          <p:nvPr>
            <p:ph type="sldNum" sz="quarter" idx="12"/>
          </p:nvPr>
        </p:nvSpPr>
        <p:spPr/>
        <p:txBody>
          <a:bodyPr/>
          <a:lstStyle/>
          <a:p>
            <a:fld id="{6EA3299E-893A-4323-B98F-D36BB5E01EFB}" type="slidenum">
              <a:rPr lang="fr-FR" smtClean="0"/>
              <a:pPr/>
              <a:t>12</a:t>
            </a:fld>
            <a:endParaRPr lang="fr-FR"/>
          </a:p>
        </p:txBody>
      </p:sp>
      <p:pic>
        <p:nvPicPr>
          <p:cNvPr id="5" name="Picture 2">
            <a:hlinkClick r:id="" action="ppaction://noaction" highlightClick="1"/>
          </p:cNvPr>
          <p:cNvPicPr>
            <a:picLocks noChangeAspect="1" noChangeArrowheads="1"/>
          </p:cNvPicPr>
          <p:nvPr/>
        </p:nvPicPr>
        <p:blipFill>
          <a:blip r:embed="rId2" cstate="print"/>
          <a:srcRect/>
          <a:stretch>
            <a:fillRect/>
          </a:stretch>
        </p:blipFill>
        <p:spPr bwMode="auto">
          <a:xfrm>
            <a:off x="1475656" y="3573016"/>
            <a:ext cx="5616624" cy="2736304"/>
          </a:xfrm>
          <a:prstGeom prst="roundRect">
            <a:avLst/>
          </a:prstGeom>
          <a:ln>
            <a:noFill/>
          </a:ln>
          <a:effectLst>
            <a:softEdge rad="112500"/>
          </a:effectLst>
        </p:spPr>
      </p:pic>
      <p:sp>
        <p:nvSpPr>
          <p:cNvPr id="6" name="Rectangle 5"/>
          <p:cNvSpPr/>
          <p:nvPr/>
        </p:nvSpPr>
        <p:spPr>
          <a:xfrm>
            <a:off x="611560" y="6309320"/>
            <a:ext cx="7776864" cy="369332"/>
          </a:xfrm>
          <a:prstGeom prst="rect">
            <a:avLst/>
          </a:prstGeom>
        </p:spPr>
        <p:txBody>
          <a:bodyPr wrap="square">
            <a:spAutoFit/>
          </a:bodyPr>
          <a:lstStyle/>
          <a:p>
            <a:pPr algn="ctr"/>
            <a:r>
              <a:rPr lang="fr-FR" b="1" dirty="0"/>
              <a:t>          Technique de </a:t>
            </a:r>
            <a:r>
              <a:rPr lang="fr-FR" b="1" dirty="0" err="1"/>
              <a:t>préchargement</a:t>
            </a:r>
            <a:r>
              <a:rPr lang="fr-FR" b="1" dirty="0"/>
              <a:t> ( </a:t>
            </a:r>
            <a:r>
              <a:rPr lang="fr-FR" b="1" dirty="0">
                <a:solidFill>
                  <a:srgbClr val="C00000"/>
                </a:solidFill>
              </a:rPr>
              <a:t>Magnan J.P.&amp; pilot, G.1988</a:t>
            </a:r>
            <a:r>
              <a:rPr lang="fr-FR" b="1" dirty="0"/>
              <a:t>)</a:t>
            </a:r>
            <a:endParaRPr lang="fr-FR" dirty="0"/>
          </a:p>
        </p:txBody>
      </p:sp>
      <p:sp>
        <p:nvSpPr>
          <p:cNvPr id="7" name="Pensées 6"/>
          <p:cNvSpPr/>
          <p:nvPr/>
        </p:nvSpPr>
        <p:spPr>
          <a:xfrm>
            <a:off x="0" y="6021288"/>
            <a:ext cx="1656184" cy="620688"/>
          </a:xfrm>
          <a:prstGeom prst="cloudCallout">
            <a:avLst>
              <a:gd name="adj1" fmla="val -46815"/>
              <a:gd name="adj2" fmla="val 798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solidFill>
                  <a:schemeClr val="tx1"/>
                </a:solidFill>
              </a:rPr>
              <a:t>Figure</a:t>
            </a:r>
            <a:endParaRPr lang="fr-FR" dirty="0">
              <a:solidFill>
                <a:schemeClr val="tx1"/>
              </a:solidFill>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71400"/>
            <a:ext cx="8229600" cy="1143000"/>
          </a:xfrm>
        </p:spPr>
        <p:txBody>
          <a:bodyPr>
            <a:normAutofit/>
          </a:bodyPr>
          <a:lstStyle/>
          <a:p>
            <a:pPr algn="l"/>
            <a:r>
              <a:rPr lang="fr-FR" sz="2400" u="sng" dirty="0">
                <a:solidFill>
                  <a:srgbClr val="C00000"/>
                </a:solidFill>
                <a:latin typeface="Times New Roman" pitchFamily="18" charset="0"/>
                <a:cs typeface="Times New Roman" pitchFamily="18" charset="0"/>
              </a:rPr>
              <a:t>1.1.3.L’inondation :</a:t>
            </a:r>
          </a:p>
        </p:txBody>
      </p:sp>
      <p:sp>
        <p:nvSpPr>
          <p:cNvPr id="3" name="Espace réservé du contenu 2"/>
          <p:cNvSpPr>
            <a:spLocks noGrp="1"/>
          </p:cNvSpPr>
          <p:nvPr>
            <p:ph idx="1"/>
          </p:nvPr>
        </p:nvSpPr>
        <p:spPr>
          <a:xfrm>
            <a:off x="-396552" y="908720"/>
            <a:ext cx="9299376" cy="4709160"/>
          </a:xfrm>
        </p:spPr>
        <p:txBody>
          <a:bodyPr>
            <a:normAutofit/>
          </a:bodyPr>
          <a:lstStyle/>
          <a:p>
            <a:r>
              <a:rPr lang="fr-FR" sz="2400" dirty="0">
                <a:latin typeface="Times New Roman" pitchFamily="18" charset="0"/>
                <a:cs typeface="Times New Roman" pitchFamily="18" charset="0"/>
              </a:rPr>
              <a:t>   Une digue en terre est édifiée autour de la zone a surcharger et le bassin ainsi créé est étanché par une membrane souple (élastomère ou plastique armé) puis rempli d'eau. Ce système nécessite une hauteur d'eau deux fois supérieure a la hauteur de remblai qui aurait été nécessaire, c'est pourquoi cette méthode est intéressante que si l'eau est gratuite et a faible distance (eau de mer par exemple)</a:t>
            </a:r>
          </a:p>
        </p:txBody>
      </p:sp>
      <p:sp>
        <p:nvSpPr>
          <p:cNvPr id="4" name="Espace réservé du numéro de diapositive 3"/>
          <p:cNvSpPr>
            <a:spLocks noGrp="1"/>
          </p:cNvSpPr>
          <p:nvPr>
            <p:ph type="sldNum" sz="quarter" idx="12"/>
          </p:nvPr>
        </p:nvSpPr>
        <p:spPr/>
        <p:txBody>
          <a:bodyPr/>
          <a:lstStyle/>
          <a:p>
            <a:fld id="{6EA3299E-893A-4323-B98F-D36BB5E01EFB}" type="slidenum">
              <a:rPr lang="fr-FR" smtClean="0"/>
              <a:pPr/>
              <a:t>13</a:t>
            </a:fld>
            <a:endParaRPr lang="fr-FR"/>
          </a:p>
        </p:txBody>
      </p:sp>
      <p:pic>
        <p:nvPicPr>
          <p:cNvPr id="5" name="Picture 3"/>
          <p:cNvPicPr>
            <a:picLocks noChangeAspect="1" noChangeArrowheads="1"/>
          </p:cNvPicPr>
          <p:nvPr/>
        </p:nvPicPr>
        <p:blipFill>
          <a:blip r:embed="rId2" cstate="print"/>
          <a:srcRect/>
          <a:stretch>
            <a:fillRect/>
          </a:stretch>
        </p:blipFill>
        <p:spPr bwMode="auto">
          <a:xfrm>
            <a:off x="1619672" y="3212976"/>
            <a:ext cx="5652120" cy="2880320"/>
          </a:xfrm>
          <a:prstGeom prst="roundRect">
            <a:avLst/>
          </a:prstGeom>
          <a:ln>
            <a:noFill/>
          </a:ln>
          <a:effectLst>
            <a:softEdge rad="112500"/>
          </a:effectLst>
        </p:spPr>
      </p:pic>
      <p:sp>
        <p:nvSpPr>
          <p:cNvPr id="6" name="Rectangle 5"/>
          <p:cNvSpPr/>
          <p:nvPr/>
        </p:nvSpPr>
        <p:spPr>
          <a:xfrm>
            <a:off x="0" y="6093296"/>
            <a:ext cx="9144000" cy="369332"/>
          </a:xfrm>
          <a:prstGeom prst="rect">
            <a:avLst/>
          </a:prstGeom>
        </p:spPr>
        <p:txBody>
          <a:bodyPr wrap="square">
            <a:spAutoFit/>
          </a:bodyPr>
          <a:lstStyle/>
          <a:p>
            <a:pPr algn="ctr"/>
            <a:r>
              <a:rPr lang="fr-FR" b="1" dirty="0"/>
              <a:t>                        Chargement par remblais ou par réservoir ( </a:t>
            </a:r>
            <a:r>
              <a:rPr lang="fr-FR" b="1" dirty="0">
                <a:solidFill>
                  <a:srgbClr val="C00000"/>
                </a:solidFill>
              </a:rPr>
              <a:t>magnan J.P.&amp; Pilot, G.1988</a:t>
            </a:r>
            <a:r>
              <a:rPr lang="fr-FR" b="1" dirty="0"/>
              <a:t>)</a:t>
            </a:r>
            <a:endParaRPr lang="fr-FR" dirty="0"/>
          </a:p>
        </p:txBody>
      </p:sp>
      <p:sp>
        <p:nvSpPr>
          <p:cNvPr id="7" name="Pensées 6"/>
          <p:cNvSpPr/>
          <p:nvPr/>
        </p:nvSpPr>
        <p:spPr>
          <a:xfrm>
            <a:off x="0" y="6021288"/>
            <a:ext cx="1403648" cy="648072"/>
          </a:xfrm>
          <a:prstGeom prst="cloudCallout">
            <a:avLst>
              <a:gd name="adj1" fmla="val -38077"/>
              <a:gd name="adj2" fmla="val 749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solidFill>
                  <a:schemeClr val="tx1"/>
                </a:solidFill>
              </a:rPr>
              <a:t>Figure</a:t>
            </a:r>
            <a:endParaRPr lang="fr-FR" dirty="0">
              <a:solidFill>
                <a:schemeClr val="tx1"/>
              </a:solidFill>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i="1" dirty="0">
                <a:ln>
                  <a:solidFill>
                    <a:schemeClr val="accent3">
                      <a:lumMod val="75000"/>
                    </a:schemeClr>
                  </a:solidFill>
                </a:ln>
                <a:solidFill>
                  <a:schemeClr val="tx1"/>
                </a:solidFill>
                <a:effectLst/>
                <a:latin typeface="Times New Roman" pitchFamily="18" charset="0"/>
                <a:cs typeface="Times New Roman" pitchFamily="18" charset="0"/>
              </a:rPr>
              <a:t>   </a:t>
            </a:r>
          </a:p>
        </p:txBody>
      </p:sp>
      <p:sp>
        <p:nvSpPr>
          <p:cNvPr id="3" name="Espace réservé du contenu 2"/>
          <p:cNvSpPr>
            <a:spLocks noGrp="1"/>
          </p:cNvSpPr>
          <p:nvPr>
            <p:ph idx="1"/>
          </p:nvPr>
        </p:nvSpPr>
        <p:spPr>
          <a:xfrm>
            <a:off x="-468560" y="548680"/>
            <a:ext cx="9612560" cy="4709160"/>
          </a:xfrm>
        </p:spPr>
        <p:txBody>
          <a:bodyPr>
            <a:normAutofit/>
          </a:bodyPr>
          <a:lstStyle/>
          <a:p>
            <a:pPr marL="1042416" lvl="1" indent="-457200">
              <a:buNone/>
            </a:pPr>
            <a:r>
              <a:rPr lang="fr-FR" b="1" u="sng" dirty="0" smtClean="0">
                <a:solidFill>
                  <a:srgbClr val="C00000"/>
                </a:solidFill>
              </a:rPr>
              <a:t>1.2.</a:t>
            </a:r>
            <a:r>
              <a:rPr lang="fr-FR" b="1" u="sng" dirty="0" err="1" smtClean="0">
                <a:solidFill>
                  <a:srgbClr val="C00000"/>
                </a:solidFill>
              </a:rPr>
              <a:t>Vibro</a:t>
            </a:r>
            <a:r>
              <a:rPr lang="fr-FR" b="1" u="sng" dirty="0" smtClean="0">
                <a:solidFill>
                  <a:srgbClr val="C00000"/>
                </a:solidFill>
              </a:rPr>
              <a:t>-compactage </a:t>
            </a:r>
            <a:r>
              <a:rPr lang="fr-FR" u="sng" dirty="0">
                <a:solidFill>
                  <a:srgbClr val="C00000"/>
                </a:solidFill>
              </a:rPr>
              <a:t>(ou </a:t>
            </a:r>
            <a:r>
              <a:rPr lang="fr-FR" b="1" u="sng" dirty="0" err="1" smtClean="0">
                <a:solidFill>
                  <a:srgbClr val="C00000"/>
                </a:solidFill>
              </a:rPr>
              <a:t>vibro</a:t>
            </a:r>
            <a:r>
              <a:rPr lang="fr-FR" b="1" u="sng" dirty="0" smtClean="0">
                <a:solidFill>
                  <a:srgbClr val="C00000"/>
                </a:solidFill>
              </a:rPr>
              <a:t>-flottation</a:t>
            </a:r>
            <a:r>
              <a:rPr lang="fr-FR" u="sng" dirty="0" smtClean="0">
                <a:solidFill>
                  <a:srgbClr val="C00000"/>
                </a:solidFill>
              </a:rPr>
              <a:t> </a:t>
            </a:r>
            <a:r>
              <a:rPr lang="fr-FR" u="sng" dirty="0">
                <a:solidFill>
                  <a:srgbClr val="C00000"/>
                </a:solidFill>
              </a:rPr>
              <a:t>):</a:t>
            </a:r>
          </a:p>
          <a:p>
            <a:r>
              <a:rPr lang="fr-FR" sz="2400" dirty="0"/>
              <a:t>   Elle permet de compacter  localement ou dans la masse </a:t>
            </a:r>
            <a:r>
              <a:rPr lang="fr-FR" sz="2400" b="1" dirty="0"/>
              <a:t>les sols grenus sans cohésion </a:t>
            </a:r>
            <a:r>
              <a:rPr lang="fr-FR" sz="2400" dirty="0"/>
              <a:t>(</a:t>
            </a:r>
            <a:r>
              <a:rPr lang="fr-FR" sz="2400" b="1" dirty="0"/>
              <a:t>sables</a:t>
            </a:r>
            <a:r>
              <a:rPr lang="fr-FR" sz="2400" dirty="0"/>
              <a:t>, </a:t>
            </a:r>
            <a:r>
              <a:rPr lang="fr-FR" sz="2400" b="1" dirty="0"/>
              <a:t>graviers</a:t>
            </a:r>
            <a:r>
              <a:rPr lang="fr-FR" sz="2400" dirty="0"/>
              <a:t>, </a:t>
            </a:r>
            <a:r>
              <a:rPr lang="fr-FR" sz="2400" b="1" dirty="0"/>
              <a:t>cailloux</a:t>
            </a:r>
            <a:r>
              <a:rPr lang="fr-FR" sz="2400" dirty="0"/>
              <a:t> par exemple </a:t>
            </a:r>
            <a:r>
              <a:rPr lang="fr-FR" sz="2400" b="1" dirty="0"/>
              <a:t>sols pulvérulents </a:t>
            </a:r>
            <a:r>
              <a:rPr lang="fr-FR" sz="2400" dirty="0"/>
              <a:t>) en place ou mis en remblai au-dessus ou en-dessous de la nappe et ceci jusqu’à des profondeurs maximum de plus de 50 m . </a:t>
            </a:r>
          </a:p>
          <a:p>
            <a:r>
              <a:rPr lang="fr-FR" sz="2400" dirty="0"/>
              <a:t>Elle consiste à foncer dans le sol un vibreur relativement puissant, qui densifie l’empilement des particules du sol, et à procéder à un apport de matériaux pour atteindre le niveau final de la plate-forme.</a:t>
            </a:r>
          </a:p>
        </p:txBody>
      </p:sp>
      <p:sp>
        <p:nvSpPr>
          <p:cNvPr id="11" name="Espace réservé du numéro de diapositive 10"/>
          <p:cNvSpPr>
            <a:spLocks noGrp="1"/>
          </p:cNvSpPr>
          <p:nvPr>
            <p:ph type="sldNum" sz="quarter" idx="12"/>
          </p:nvPr>
        </p:nvSpPr>
        <p:spPr/>
        <p:txBody>
          <a:bodyPr/>
          <a:lstStyle/>
          <a:p>
            <a:fld id="{6EA3299E-893A-4323-B98F-D36BB5E01EFB}" type="slidenum">
              <a:rPr lang="fr-FR" smtClean="0"/>
              <a:pPr/>
              <a:t>14</a:t>
            </a:fld>
            <a:endParaRPr lang="fr-F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07704" y="908720"/>
            <a:ext cx="7236296" cy="5949280"/>
          </a:xfrm>
          <a:prstGeom prst="round2DiagRect">
            <a:avLst/>
          </a:prstGeom>
          <a:ln>
            <a:noFill/>
          </a:ln>
          <a:effectLst>
            <a:softEdge rad="112500"/>
          </a:effectLst>
        </p:spPr>
      </p:pic>
      <p:sp>
        <p:nvSpPr>
          <p:cNvPr id="4" name="Espace réservé du numéro de diapositive 3"/>
          <p:cNvSpPr>
            <a:spLocks noGrp="1"/>
          </p:cNvSpPr>
          <p:nvPr>
            <p:ph type="sldNum" sz="quarter" idx="12"/>
          </p:nvPr>
        </p:nvSpPr>
        <p:spPr/>
        <p:txBody>
          <a:bodyPr/>
          <a:lstStyle/>
          <a:p>
            <a:fld id="{6EA3299E-893A-4323-B98F-D36BB5E01EFB}" type="slidenum">
              <a:rPr lang="fr-FR" sz="1400" b="1" smtClean="0"/>
              <a:pPr/>
              <a:t>15</a:t>
            </a:fld>
            <a:endParaRPr lang="fr-FR" sz="1400" b="1" dirty="0"/>
          </a:p>
        </p:txBody>
      </p:sp>
      <p:sp>
        <p:nvSpPr>
          <p:cNvPr id="57" name="Rectangle 56"/>
          <p:cNvSpPr/>
          <p:nvPr/>
        </p:nvSpPr>
        <p:spPr>
          <a:xfrm>
            <a:off x="395536" y="1052736"/>
            <a:ext cx="1458733" cy="369332"/>
          </a:xfrm>
          <a:prstGeom prst="rect">
            <a:avLst/>
          </a:prstGeom>
        </p:spPr>
        <p:txBody>
          <a:bodyPr wrap="none">
            <a:spAutoFit/>
          </a:bodyPr>
          <a:lstStyle/>
          <a:p>
            <a:r>
              <a:rPr lang="fr-FR" b="1" dirty="0">
                <a:solidFill>
                  <a:srgbClr val="0070C0"/>
                </a:solidFill>
                <a:latin typeface="Times New Roman" pitchFamily="18" charset="0"/>
                <a:cs typeface="Times New Roman" pitchFamily="18" charset="0"/>
              </a:rPr>
              <a:t>Tube-allonge</a:t>
            </a:r>
          </a:p>
        </p:txBody>
      </p:sp>
      <p:sp>
        <p:nvSpPr>
          <p:cNvPr id="58" name="Rectangle 57"/>
          <p:cNvSpPr/>
          <p:nvPr/>
        </p:nvSpPr>
        <p:spPr>
          <a:xfrm>
            <a:off x="323528" y="1772816"/>
            <a:ext cx="4590256" cy="646331"/>
          </a:xfrm>
          <a:prstGeom prst="rect">
            <a:avLst/>
          </a:prstGeom>
        </p:spPr>
        <p:txBody>
          <a:bodyPr wrap="square">
            <a:spAutoFit/>
          </a:bodyPr>
          <a:lstStyle/>
          <a:p>
            <a:r>
              <a:rPr lang="fr-FR" b="1" dirty="0">
                <a:solidFill>
                  <a:srgbClr val="0070C0"/>
                </a:solidFill>
                <a:latin typeface="Times New Roman" pitchFamily="18" charset="0"/>
                <a:cs typeface="Times New Roman" pitchFamily="18" charset="0"/>
              </a:rPr>
              <a:t>Joint</a:t>
            </a:r>
          </a:p>
          <a:p>
            <a:r>
              <a:rPr lang="fr-FR" b="1" dirty="0">
                <a:solidFill>
                  <a:srgbClr val="0070C0"/>
                </a:solidFill>
                <a:latin typeface="Times New Roman" pitchFamily="18" charset="0"/>
                <a:cs typeface="Times New Roman" pitchFamily="18" charset="0"/>
              </a:rPr>
              <a:t>anti-vibratile</a:t>
            </a:r>
          </a:p>
        </p:txBody>
      </p:sp>
      <p:sp>
        <p:nvSpPr>
          <p:cNvPr id="59" name="Rectangle 58"/>
          <p:cNvSpPr/>
          <p:nvPr/>
        </p:nvSpPr>
        <p:spPr>
          <a:xfrm>
            <a:off x="395536" y="2420888"/>
            <a:ext cx="4572000" cy="923330"/>
          </a:xfrm>
          <a:prstGeom prst="rect">
            <a:avLst/>
          </a:prstGeom>
        </p:spPr>
        <p:txBody>
          <a:bodyPr wrap="square">
            <a:spAutoFit/>
          </a:bodyPr>
          <a:lstStyle/>
          <a:p>
            <a:r>
              <a:rPr lang="fr-FR" b="1" dirty="0">
                <a:solidFill>
                  <a:srgbClr val="0070C0"/>
                </a:solidFill>
                <a:latin typeface="Times New Roman" pitchFamily="18" charset="0"/>
                <a:cs typeface="Times New Roman" pitchFamily="18" charset="0"/>
              </a:rPr>
              <a:t>Moteur</a:t>
            </a:r>
          </a:p>
          <a:p>
            <a:r>
              <a:rPr lang="fr-FR" b="1" dirty="0">
                <a:solidFill>
                  <a:srgbClr val="0070C0"/>
                </a:solidFill>
                <a:latin typeface="Times New Roman" pitchFamily="18" charset="0"/>
                <a:cs typeface="Times New Roman" pitchFamily="18" charset="0"/>
              </a:rPr>
              <a:t>électrique ou</a:t>
            </a:r>
          </a:p>
          <a:p>
            <a:r>
              <a:rPr lang="fr-FR" b="1" dirty="0">
                <a:solidFill>
                  <a:srgbClr val="0070C0"/>
                </a:solidFill>
                <a:latin typeface="Times New Roman" pitchFamily="18" charset="0"/>
                <a:cs typeface="Times New Roman" pitchFamily="18" charset="0"/>
              </a:rPr>
              <a:t>hydraulique</a:t>
            </a:r>
          </a:p>
        </p:txBody>
      </p:sp>
      <p:sp>
        <p:nvSpPr>
          <p:cNvPr id="60" name="Rectangle 59"/>
          <p:cNvSpPr/>
          <p:nvPr/>
        </p:nvSpPr>
        <p:spPr>
          <a:xfrm>
            <a:off x="395536" y="3429000"/>
            <a:ext cx="1261884" cy="369332"/>
          </a:xfrm>
          <a:prstGeom prst="rect">
            <a:avLst/>
          </a:prstGeom>
        </p:spPr>
        <p:txBody>
          <a:bodyPr wrap="none">
            <a:spAutoFit/>
          </a:bodyPr>
          <a:lstStyle/>
          <a:p>
            <a:r>
              <a:rPr lang="fr-FR" b="1" dirty="0">
                <a:solidFill>
                  <a:srgbClr val="0070C0"/>
                </a:solidFill>
                <a:latin typeface="Times New Roman" pitchFamily="18" charset="0"/>
                <a:cs typeface="Times New Roman" pitchFamily="18" charset="0"/>
              </a:rPr>
              <a:t>Roulement</a:t>
            </a:r>
          </a:p>
        </p:txBody>
      </p:sp>
      <p:sp>
        <p:nvSpPr>
          <p:cNvPr id="61" name="Rectangle 60"/>
          <p:cNvSpPr/>
          <p:nvPr/>
        </p:nvSpPr>
        <p:spPr>
          <a:xfrm>
            <a:off x="323528" y="4293096"/>
            <a:ext cx="1390124" cy="369332"/>
          </a:xfrm>
          <a:prstGeom prst="rect">
            <a:avLst/>
          </a:prstGeom>
        </p:spPr>
        <p:txBody>
          <a:bodyPr wrap="none">
            <a:spAutoFit/>
          </a:bodyPr>
          <a:lstStyle/>
          <a:p>
            <a:r>
              <a:rPr lang="fr-FR" b="1" dirty="0">
                <a:solidFill>
                  <a:srgbClr val="0070C0"/>
                </a:solidFill>
                <a:latin typeface="Times New Roman" pitchFamily="18" charset="0"/>
                <a:cs typeface="Times New Roman" pitchFamily="18" charset="0"/>
              </a:rPr>
              <a:t>Excentrique</a:t>
            </a:r>
          </a:p>
        </p:txBody>
      </p:sp>
      <p:sp>
        <p:nvSpPr>
          <p:cNvPr id="62" name="Rectangle 61"/>
          <p:cNvSpPr/>
          <p:nvPr/>
        </p:nvSpPr>
        <p:spPr>
          <a:xfrm>
            <a:off x="683568" y="5013176"/>
            <a:ext cx="603050" cy="369332"/>
          </a:xfrm>
          <a:prstGeom prst="rect">
            <a:avLst/>
          </a:prstGeom>
        </p:spPr>
        <p:txBody>
          <a:bodyPr wrap="square">
            <a:spAutoFit/>
          </a:bodyPr>
          <a:lstStyle/>
          <a:p>
            <a:r>
              <a:rPr lang="fr-FR" b="1" dirty="0">
                <a:solidFill>
                  <a:srgbClr val="0070C0"/>
                </a:solidFill>
                <a:latin typeface="Times New Roman" pitchFamily="18" charset="0"/>
                <a:cs typeface="Times New Roman" pitchFamily="18" charset="0"/>
              </a:rPr>
              <a:t>Nez</a:t>
            </a:r>
          </a:p>
        </p:txBody>
      </p:sp>
      <p:sp>
        <p:nvSpPr>
          <p:cNvPr id="64" name="Rectangle 63"/>
          <p:cNvSpPr/>
          <p:nvPr/>
        </p:nvSpPr>
        <p:spPr>
          <a:xfrm>
            <a:off x="755576" y="260648"/>
            <a:ext cx="8388424" cy="523220"/>
          </a:xfrm>
          <a:prstGeom prst="rect">
            <a:avLst/>
          </a:prstGeom>
        </p:spPr>
        <p:txBody>
          <a:bodyPr wrap="square">
            <a:spAutoFit/>
          </a:bodyPr>
          <a:lstStyle/>
          <a:p>
            <a:pPr algn="ctr"/>
            <a:r>
              <a:rPr lang="fr-FR" sz="2800" b="1" i="1" dirty="0">
                <a:latin typeface="Times New Roman" pitchFamily="18" charset="0"/>
                <a:cs typeface="Times New Roman" pitchFamily="18" charset="0"/>
              </a:rPr>
              <a:t>                </a:t>
            </a:r>
            <a:r>
              <a:rPr lang="fr-FR" sz="2800" b="1" dirty="0">
                <a:latin typeface="Times New Roman" pitchFamily="18" charset="0"/>
                <a:cs typeface="Times New Roman" pitchFamily="18" charset="0"/>
              </a:rPr>
              <a:t>Tassements causés par le </a:t>
            </a:r>
            <a:r>
              <a:rPr lang="fr-FR" sz="2800" b="1" dirty="0" err="1" smtClean="0">
                <a:latin typeface="Times New Roman" pitchFamily="18" charset="0"/>
                <a:cs typeface="Times New Roman" pitchFamily="18" charset="0"/>
              </a:rPr>
              <a:t>vibro</a:t>
            </a:r>
            <a:r>
              <a:rPr lang="fr-FR" sz="2800" b="1" dirty="0" smtClean="0">
                <a:latin typeface="Times New Roman" pitchFamily="18" charset="0"/>
                <a:cs typeface="Times New Roman" pitchFamily="18" charset="0"/>
              </a:rPr>
              <a:t>-compactage</a:t>
            </a:r>
            <a:endParaRPr lang="fr-FR" sz="2800" b="1" dirty="0">
              <a:latin typeface="Times New Roman" pitchFamily="18" charset="0"/>
              <a:cs typeface="Times New Roman" pitchFamily="18" charset="0"/>
            </a:endParaRPr>
          </a:p>
        </p:txBody>
      </p:sp>
      <p:cxnSp>
        <p:nvCxnSpPr>
          <p:cNvPr id="7" name="Connecteur droit avec flèche 6"/>
          <p:cNvCxnSpPr/>
          <p:nvPr/>
        </p:nvCxnSpPr>
        <p:spPr>
          <a:xfrm>
            <a:off x="1979712" y="1268760"/>
            <a:ext cx="17385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cteur droit avec flèche 13"/>
          <p:cNvCxnSpPr/>
          <p:nvPr/>
        </p:nvCxnSpPr>
        <p:spPr>
          <a:xfrm>
            <a:off x="1763688" y="2132856"/>
            <a:ext cx="183671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Connecteur droit avec flèche 34"/>
          <p:cNvCxnSpPr/>
          <p:nvPr/>
        </p:nvCxnSpPr>
        <p:spPr>
          <a:xfrm>
            <a:off x="1835696" y="2924944"/>
            <a:ext cx="1800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Connecteur droit avec flèche 20"/>
          <p:cNvCxnSpPr/>
          <p:nvPr/>
        </p:nvCxnSpPr>
        <p:spPr>
          <a:xfrm>
            <a:off x="1835696" y="3645024"/>
            <a:ext cx="1800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Connecteur droit avec flèche 16"/>
          <p:cNvCxnSpPr/>
          <p:nvPr/>
        </p:nvCxnSpPr>
        <p:spPr>
          <a:xfrm>
            <a:off x="1691680" y="4509120"/>
            <a:ext cx="187220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Connecteur droit avec flèche 28"/>
          <p:cNvCxnSpPr/>
          <p:nvPr/>
        </p:nvCxnSpPr>
        <p:spPr>
          <a:xfrm>
            <a:off x="1547664" y="5229200"/>
            <a:ext cx="20162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Pensées 17"/>
          <p:cNvSpPr/>
          <p:nvPr/>
        </p:nvSpPr>
        <p:spPr>
          <a:xfrm>
            <a:off x="179512" y="188640"/>
            <a:ext cx="2016224" cy="864096"/>
          </a:xfrm>
          <a:prstGeom prst="cloudCallout">
            <a:avLst>
              <a:gd name="adj1" fmla="val -48844"/>
              <a:gd name="adj2" fmla="val 687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a:solidFill>
                  <a:schemeClr val="tx1"/>
                </a:solidFill>
                <a:latin typeface="Times New Roman" pitchFamily="18" charset="0"/>
                <a:cs typeface="Times New Roman" pitchFamily="18" charset="0"/>
              </a:rPr>
              <a:t>Figure</a:t>
            </a:r>
            <a:endParaRPr lang="fr-FR" sz="2800" dirty="0">
              <a:solidFill>
                <a:schemeClr val="tx1"/>
              </a:solidFill>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1000" fill="hold"/>
                                        <p:tgtEl>
                                          <p:spTgt spid="64"/>
                                        </p:tgtEl>
                                        <p:attrNameLst>
                                          <p:attrName>ppt_w</p:attrName>
                                        </p:attrNameLst>
                                      </p:cBhvr>
                                      <p:tavLst>
                                        <p:tav tm="0">
                                          <p:val>
                                            <p:fltVal val="0"/>
                                          </p:val>
                                        </p:tav>
                                        <p:tav tm="100000">
                                          <p:val>
                                            <p:strVal val="#ppt_w"/>
                                          </p:val>
                                        </p:tav>
                                      </p:tavLst>
                                    </p:anim>
                                    <p:anim calcmode="lin" valueType="num">
                                      <p:cBhvr>
                                        <p:cTn id="8" dur="1000" fill="hold"/>
                                        <p:tgtEl>
                                          <p:spTgt spid="64"/>
                                        </p:tgtEl>
                                        <p:attrNameLst>
                                          <p:attrName>ppt_h</p:attrName>
                                        </p:attrNameLst>
                                      </p:cBhvr>
                                      <p:tavLst>
                                        <p:tav tm="0">
                                          <p:val>
                                            <p:fltVal val="0"/>
                                          </p:val>
                                        </p:tav>
                                        <p:tav tm="100000">
                                          <p:val>
                                            <p:strVal val="#ppt_h"/>
                                          </p:val>
                                        </p:tav>
                                      </p:tavLst>
                                    </p:anim>
                                    <p:animEffect transition="in" filter="fade">
                                      <p:cBhvr>
                                        <p:cTn id="9" dur="1000"/>
                                        <p:tgtEl>
                                          <p:spTgt spid="64"/>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iterate type="lt">
                                    <p:tmPct val="10000"/>
                                  </p:iterate>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anim calcmode="lin" valueType="num">
                                      <p:cBhvr>
                                        <p:cTn id="21" dur="500" fill="hold"/>
                                        <p:tgtEl>
                                          <p:spTgt spid="57"/>
                                        </p:tgtEl>
                                        <p:attrNameLst>
                                          <p:attrName>ppt_w</p:attrName>
                                        </p:attrNameLst>
                                      </p:cBhvr>
                                      <p:tavLst>
                                        <p:tav tm="0" fmla="#ppt_w*sin(2.5*pi*$)">
                                          <p:val>
                                            <p:fltVal val="0"/>
                                          </p:val>
                                        </p:tav>
                                        <p:tav tm="100000">
                                          <p:val>
                                            <p:fltVal val="1"/>
                                          </p:val>
                                        </p:tav>
                                      </p:tavLst>
                                    </p:anim>
                                    <p:anim calcmode="lin" valueType="num">
                                      <p:cBhvr>
                                        <p:cTn id="22" dur="500" fill="hold"/>
                                        <p:tgtEl>
                                          <p:spTgt spid="5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iterate type="lt">
                                    <p:tmPct val="10000"/>
                                  </p:iterate>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anim calcmode="lin" valueType="num">
                                      <p:cBhvr>
                                        <p:cTn id="28" dur="500" fill="hold"/>
                                        <p:tgtEl>
                                          <p:spTgt spid="58"/>
                                        </p:tgtEl>
                                        <p:attrNameLst>
                                          <p:attrName>ppt_w</p:attrName>
                                        </p:attrNameLst>
                                      </p:cBhvr>
                                      <p:tavLst>
                                        <p:tav tm="0" fmla="#ppt_w*sin(2.5*pi*$)">
                                          <p:val>
                                            <p:fltVal val="0"/>
                                          </p:val>
                                        </p:tav>
                                        <p:tav tm="100000">
                                          <p:val>
                                            <p:fltVal val="1"/>
                                          </p:val>
                                        </p:tav>
                                      </p:tavLst>
                                    </p:anim>
                                    <p:anim calcmode="lin" valueType="num">
                                      <p:cBhvr>
                                        <p:cTn id="29" dur="5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anim calcmode="lin" valueType="num">
                                      <p:cBhvr>
                                        <p:cTn id="35" dur="500" fill="hold"/>
                                        <p:tgtEl>
                                          <p:spTgt spid="59"/>
                                        </p:tgtEl>
                                        <p:attrNameLst>
                                          <p:attrName>ppt_w</p:attrName>
                                        </p:attrNameLst>
                                      </p:cBhvr>
                                      <p:tavLst>
                                        <p:tav tm="0" fmla="#ppt_w*sin(2.5*pi*$)">
                                          <p:val>
                                            <p:fltVal val="0"/>
                                          </p:val>
                                        </p:tav>
                                        <p:tav tm="100000">
                                          <p:val>
                                            <p:fltVal val="1"/>
                                          </p:val>
                                        </p:tav>
                                      </p:tavLst>
                                    </p:anim>
                                    <p:anim calcmode="lin" valueType="num">
                                      <p:cBhvr>
                                        <p:cTn id="36" dur="5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iterate type="lt">
                                    <p:tmPct val="10000"/>
                                  </p:iterate>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anim calcmode="lin" valueType="num">
                                      <p:cBhvr>
                                        <p:cTn id="42" dur="500" fill="hold"/>
                                        <p:tgtEl>
                                          <p:spTgt spid="60"/>
                                        </p:tgtEl>
                                        <p:attrNameLst>
                                          <p:attrName>ppt_w</p:attrName>
                                        </p:attrNameLst>
                                      </p:cBhvr>
                                      <p:tavLst>
                                        <p:tav tm="0" fmla="#ppt_w*sin(2.5*pi*$)">
                                          <p:val>
                                            <p:fltVal val="0"/>
                                          </p:val>
                                        </p:tav>
                                        <p:tav tm="100000">
                                          <p:val>
                                            <p:fltVal val="1"/>
                                          </p:val>
                                        </p:tav>
                                      </p:tavLst>
                                    </p:anim>
                                    <p:anim calcmode="lin" valueType="num">
                                      <p:cBhvr>
                                        <p:cTn id="43" dur="5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iterate type="lt">
                                    <p:tmPct val="10000"/>
                                  </p:iterate>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anim calcmode="lin" valueType="num">
                                      <p:cBhvr>
                                        <p:cTn id="49" dur="500" fill="hold"/>
                                        <p:tgtEl>
                                          <p:spTgt spid="61"/>
                                        </p:tgtEl>
                                        <p:attrNameLst>
                                          <p:attrName>ppt_w</p:attrName>
                                        </p:attrNameLst>
                                      </p:cBhvr>
                                      <p:tavLst>
                                        <p:tav tm="0" fmla="#ppt_w*sin(2.5*pi*$)">
                                          <p:val>
                                            <p:fltVal val="0"/>
                                          </p:val>
                                        </p:tav>
                                        <p:tav tm="100000">
                                          <p:val>
                                            <p:fltVal val="1"/>
                                          </p:val>
                                        </p:tav>
                                      </p:tavLst>
                                    </p:anim>
                                    <p:anim calcmode="lin" valueType="num">
                                      <p:cBhvr>
                                        <p:cTn id="50" dur="500" fill="hold"/>
                                        <p:tgtEl>
                                          <p:spTgt spid="61"/>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iterate type="lt">
                                    <p:tmPct val="10000"/>
                                  </p:iterate>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anim calcmode="lin" valueType="num">
                                      <p:cBhvr>
                                        <p:cTn id="56" dur="500" fill="hold"/>
                                        <p:tgtEl>
                                          <p:spTgt spid="62"/>
                                        </p:tgtEl>
                                        <p:attrNameLst>
                                          <p:attrName>ppt_w</p:attrName>
                                        </p:attrNameLst>
                                      </p:cBhvr>
                                      <p:tavLst>
                                        <p:tav tm="0" fmla="#ppt_w*sin(2.5*pi*$)">
                                          <p:val>
                                            <p:fltVal val="0"/>
                                          </p:val>
                                        </p:tav>
                                        <p:tav tm="100000">
                                          <p:val>
                                            <p:fltVal val="1"/>
                                          </p:val>
                                        </p:tav>
                                      </p:tavLst>
                                    </p:anim>
                                    <p:anim calcmode="lin" valueType="num">
                                      <p:cBhvr>
                                        <p:cTn id="57" dur="500" fill="hold"/>
                                        <p:tgtEl>
                                          <p:spTgt spid="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2051720" y="-531440"/>
            <a:ext cx="5987008" cy="1728192"/>
          </a:xfrm>
        </p:spPr>
        <p:txBody>
          <a:bodyPr>
            <a:normAutofit/>
          </a:bodyPr>
          <a:lstStyle/>
          <a:p>
            <a:r>
              <a:rPr lang="fr-FR" sz="4000" dirty="0" err="1" smtClean="0">
                <a:solidFill>
                  <a:schemeClr val="tx1"/>
                </a:solidFill>
                <a:latin typeface="Times New Roman" pitchFamily="18" charset="0"/>
                <a:cs typeface="Times New Roman" pitchFamily="18" charset="0"/>
              </a:rPr>
              <a:t>Vibro</a:t>
            </a:r>
            <a:r>
              <a:rPr lang="fr-FR" sz="4000" dirty="0" smtClean="0">
                <a:solidFill>
                  <a:schemeClr val="tx1"/>
                </a:solidFill>
                <a:latin typeface="Times New Roman" pitchFamily="18" charset="0"/>
                <a:cs typeface="Times New Roman" pitchFamily="18" charset="0"/>
              </a:rPr>
              <a:t>-compactage</a:t>
            </a:r>
            <a:endParaRPr lang="fr-FR" sz="4000" dirty="0">
              <a:solidFill>
                <a:schemeClr val="tx1"/>
              </a:solidFill>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6EA3299E-893A-4323-B98F-D36BB5E01EFB}" type="slidenum">
              <a:rPr lang="fr-FR" sz="1800" b="1" smtClean="0"/>
              <a:pPr/>
              <a:t>16</a:t>
            </a:fld>
            <a:endParaRPr lang="fr-FR" sz="1800" b="1" dirty="0"/>
          </a:p>
        </p:txBody>
      </p:sp>
      <p:sp>
        <p:nvSpPr>
          <p:cNvPr id="6" name="Pensées 5"/>
          <p:cNvSpPr/>
          <p:nvPr/>
        </p:nvSpPr>
        <p:spPr>
          <a:xfrm>
            <a:off x="539552" y="0"/>
            <a:ext cx="2520280" cy="1124744"/>
          </a:xfrm>
          <a:prstGeom prst="cloudCallout">
            <a:avLst>
              <a:gd name="adj1" fmla="val -56276"/>
              <a:gd name="adj2" fmla="val 582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dirty="0">
                <a:solidFill>
                  <a:schemeClr val="tx1"/>
                </a:solidFill>
                <a:latin typeface="Times New Roman" pitchFamily="18" charset="0"/>
                <a:cs typeface="Times New Roman" pitchFamily="18" charset="0"/>
              </a:rPr>
              <a:t>Figure</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4664"/>
            <a:ext cx="8892480" cy="1143000"/>
          </a:xfrm>
        </p:spPr>
        <p:txBody>
          <a:bodyPr>
            <a:noAutofit/>
          </a:bodyPr>
          <a:lstStyle/>
          <a:p>
            <a:r>
              <a:rPr lang="fr-FR" sz="2800" dirty="0">
                <a:ln>
                  <a:noFill/>
                </a:ln>
                <a:solidFill>
                  <a:schemeClr val="tx1"/>
                </a:solidFill>
                <a:effectLst/>
                <a:latin typeface="Times New Roman"/>
              </a:rPr>
              <a:t>              Étapes du </a:t>
            </a:r>
            <a:r>
              <a:rPr lang="fr-FR" sz="2800" dirty="0" err="1">
                <a:ln>
                  <a:noFill/>
                </a:ln>
                <a:solidFill>
                  <a:schemeClr val="tx1"/>
                </a:solidFill>
                <a:effectLst/>
                <a:latin typeface="Times New Roman"/>
              </a:rPr>
              <a:t>vibrocompactage</a:t>
            </a:r>
            <a:r>
              <a:rPr lang="fr-FR" sz="2800" dirty="0">
                <a:ln>
                  <a:noFill/>
                </a:ln>
                <a:solidFill>
                  <a:schemeClr val="tx1"/>
                </a:solidFill>
                <a:effectLst/>
                <a:latin typeface="Times New Roman"/>
              </a:rPr>
              <a:t> des sables et graviers (</a:t>
            </a:r>
            <a:r>
              <a:rPr lang="fr-FR" sz="2800" dirty="0">
                <a:ln>
                  <a:noFill/>
                </a:ln>
                <a:solidFill>
                  <a:srgbClr val="C00000"/>
                </a:solidFill>
                <a:effectLst/>
                <a:latin typeface="Times New Roman"/>
              </a:rPr>
              <a:t>Document Keller</a:t>
            </a:r>
            <a:r>
              <a:rPr lang="fr-FR" sz="2800" dirty="0">
                <a:ln>
                  <a:noFill/>
                </a:ln>
                <a:solidFill>
                  <a:schemeClr val="tx1"/>
                </a:solidFill>
                <a:effectLst/>
                <a:latin typeface="Times New Roman"/>
              </a:rPr>
              <a:t>)</a:t>
            </a:r>
            <a:r>
              <a:rPr lang="fr-FR" sz="2800" dirty="0"/>
              <a:t/>
            </a:r>
            <a:br>
              <a:rPr lang="fr-FR" sz="2800" dirty="0"/>
            </a:br>
            <a:endParaRPr lang="fr-FR" sz="2800" dirty="0"/>
          </a:p>
        </p:txBody>
      </p:sp>
      <p:sp>
        <p:nvSpPr>
          <p:cNvPr id="11" name="Espace réservé du numéro de diapositive 10"/>
          <p:cNvSpPr>
            <a:spLocks noGrp="1"/>
          </p:cNvSpPr>
          <p:nvPr>
            <p:ph type="sldNum" sz="quarter" idx="12"/>
          </p:nvPr>
        </p:nvSpPr>
        <p:spPr/>
        <p:txBody>
          <a:bodyPr/>
          <a:lstStyle/>
          <a:p>
            <a:fld id="{6EA3299E-893A-4323-B98F-D36BB5E01EFB}" type="slidenum">
              <a:rPr lang="fr-FR" smtClean="0"/>
              <a:pPr/>
              <a:t>17</a:t>
            </a:fld>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1484784"/>
            <a:ext cx="8077200" cy="4320480"/>
          </a:xfrm>
          <a:prstGeom prst="roundRect">
            <a:avLst/>
          </a:prstGeom>
          <a:ln>
            <a:noFill/>
          </a:ln>
          <a:effectLst>
            <a:softEdge rad="112500"/>
          </a:effectLst>
        </p:spPr>
      </p:pic>
      <p:sp>
        <p:nvSpPr>
          <p:cNvPr id="7" name="Rectangle 6"/>
          <p:cNvSpPr/>
          <p:nvPr/>
        </p:nvSpPr>
        <p:spPr>
          <a:xfrm>
            <a:off x="216024" y="5877272"/>
            <a:ext cx="8927976" cy="646331"/>
          </a:xfrm>
          <a:prstGeom prst="rect">
            <a:avLst/>
          </a:prstGeom>
        </p:spPr>
        <p:txBody>
          <a:bodyPr wrap="square">
            <a:spAutoFit/>
          </a:bodyPr>
          <a:lstStyle/>
          <a:p>
            <a:r>
              <a:rPr lang="fr-FR" b="1" dirty="0">
                <a:latin typeface="Times New Roman"/>
              </a:rPr>
              <a:t>1 : Fonçage du vibreur     2 Compactage des sols       3 Apport des matériaux et finition</a:t>
            </a:r>
          </a:p>
          <a:p>
            <a:endParaRPr lang="fr-FR" dirty="0"/>
          </a:p>
        </p:txBody>
      </p:sp>
      <p:sp>
        <p:nvSpPr>
          <p:cNvPr id="6" name="Pensées 5"/>
          <p:cNvSpPr/>
          <p:nvPr/>
        </p:nvSpPr>
        <p:spPr>
          <a:xfrm>
            <a:off x="0" y="260648"/>
            <a:ext cx="2088232" cy="1008112"/>
          </a:xfrm>
          <a:prstGeom prst="cloudCallout">
            <a:avLst>
              <a:gd name="adj1" fmla="val -35000"/>
              <a:gd name="adj2" fmla="val 8250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a:solidFill>
                  <a:schemeClr val="tx1"/>
                </a:solidFill>
                <a:latin typeface="Times New Roman"/>
              </a:rPr>
              <a:t>Figure</a:t>
            </a:r>
            <a:endParaRPr lang="fr-FR" sz="2800" b="1" dirty="0"/>
          </a:p>
        </p:txBody>
      </p:sp>
    </p:spTree>
  </p:cSld>
  <p:clrMapOvr>
    <a:masterClrMapping/>
  </p:clrMapOvr>
  <p:transition>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9011344" cy="2218258"/>
          </a:xfrm>
        </p:spPr>
        <p:txBody>
          <a:bodyPr>
            <a:noAutofit/>
          </a:bodyPr>
          <a:lstStyle/>
          <a:p>
            <a:r>
              <a:rPr lang="fr-FR" sz="2800" dirty="0">
                <a:ln>
                  <a:noFill/>
                </a:ln>
                <a:solidFill>
                  <a:schemeClr val="tx1"/>
                </a:solidFill>
                <a:effectLst/>
                <a:latin typeface="Times New Roman" pitchFamily="18" charset="0"/>
                <a:cs typeface="Times New Roman" pitchFamily="18" charset="0"/>
              </a:rPr>
              <a:t>  </a:t>
            </a:r>
            <a:r>
              <a:rPr lang="fr-FR" sz="2800" dirty="0" err="1" smtClean="0">
                <a:ln>
                  <a:noFill/>
                </a:ln>
                <a:solidFill>
                  <a:schemeClr val="tx1"/>
                </a:solidFill>
                <a:effectLst/>
                <a:latin typeface="Times New Roman" pitchFamily="18" charset="0"/>
                <a:cs typeface="Times New Roman" pitchFamily="18" charset="0"/>
              </a:rPr>
              <a:t>vibro</a:t>
            </a:r>
            <a:r>
              <a:rPr lang="fr-FR" sz="2800" dirty="0" smtClean="0">
                <a:ln>
                  <a:noFill/>
                </a:ln>
                <a:solidFill>
                  <a:schemeClr val="tx1"/>
                </a:solidFill>
                <a:effectLst/>
                <a:latin typeface="Times New Roman" pitchFamily="18" charset="0"/>
                <a:cs typeface="Times New Roman" pitchFamily="18" charset="0"/>
              </a:rPr>
              <a:t>-compactage </a:t>
            </a:r>
            <a:r>
              <a:rPr lang="fr-FR" sz="2800" dirty="0">
                <a:ln>
                  <a:noFill/>
                </a:ln>
                <a:solidFill>
                  <a:schemeClr val="tx1"/>
                </a:solidFill>
                <a:effectLst/>
                <a:latin typeface="Times New Roman" pitchFamily="18" charset="0"/>
                <a:cs typeface="Times New Roman" pitchFamily="18" charset="0"/>
              </a:rPr>
              <a:t>– mise en œuvre</a:t>
            </a:r>
            <a:br>
              <a:rPr lang="fr-FR" sz="2800" dirty="0">
                <a:ln>
                  <a:noFill/>
                </a:ln>
                <a:solidFill>
                  <a:schemeClr val="tx1"/>
                </a:solidFill>
                <a:effectLst/>
                <a:latin typeface="Times New Roman" pitchFamily="18" charset="0"/>
                <a:cs typeface="Times New Roman" pitchFamily="18" charset="0"/>
              </a:rPr>
            </a:br>
            <a:r>
              <a:rPr lang="fr-FR" sz="2800" dirty="0">
                <a:ln>
                  <a:noFill/>
                </a:ln>
                <a:solidFill>
                  <a:schemeClr val="tx1"/>
                </a:solidFill>
                <a:effectLst/>
                <a:latin typeface="Times New Roman" pitchFamily="18" charset="0"/>
                <a:cs typeface="Times New Roman" pitchFamily="18" charset="0"/>
              </a:rPr>
              <a:t>   (DESCRIPTIFS DES PROCE D’AMELIORATION       DE SOL </a:t>
            </a:r>
            <a:r>
              <a:rPr lang="fr-FR" sz="2800" dirty="0">
                <a:ln>
                  <a:noFill/>
                </a:ln>
                <a:solidFill>
                  <a:srgbClr val="C00000"/>
                </a:solidFill>
                <a:effectLst/>
                <a:latin typeface="Times New Roman" pitchFamily="18" charset="0"/>
                <a:cs typeface="Times New Roman" pitchFamily="18" charset="0"/>
              </a:rPr>
              <a:t>JEAN-MARC DEBATS</a:t>
            </a:r>
            <a:r>
              <a:rPr lang="fr-FR" sz="2800" dirty="0">
                <a:ln>
                  <a:noFill/>
                </a:ln>
                <a:solidFill>
                  <a:schemeClr val="tx1"/>
                </a:solidFill>
                <a:effectLst/>
                <a:latin typeface="Times New Roman" pitchFamily="18" charset="0"/>
                <a:cs typeface="Times New Roman" pitchFamily="18" charset="0"/>
              </a:rPr>
              <a:t>)</a:t>
            </a:r>
            <a:r>
              <a:rPr lang="fr-FR" sz="2800" b="0" dirty="0">
                <a:ln>
                  <a:noFill/>
                </a:ln>
                <a:solidFill>
                  <a:schemeClr val="tx1"/>
                </a:solidFill>
                <a:effectLst/>
              </a:rPr>
              <a:t/>
            </a:r>
            <a:br>
              <a:rPr lang="fr-FR" sz="2800" b="0" dirty="0">
                <a:ln>
                  <a:noFill/>
                </a:ln>
                <a:solidFill>
                  <a:schemeClr val="tx1"/>
                </a:solidFill>
                <a:effectLst/>
              </a:rPr>
            </a:br>
            <a:endParaRPr lang="fr-FR" sz="2800" b="0" dirty="0">
              <a:ln>
                <a:noFill/>
              </a:ln>
              <a:solidFill>
                <a:schemeClr val="tx1"/>
              </a:solidFill>
              <a:effectLst/>
            </a:endParaRPr>
          </a:p>
        </p:txBody>
      </p:sp>
      <p:sp>
        <p:nvSpPr>
          <p:cNvPr id="11" name="Espace réservé du numéro de diapositive 10"/>
          <p:cNvSpPr>
            <a:spLocks noGrp="1"/>
          </p:cNvSpPr>
          <p:nvPr>
            <p:ph type="sldNum" sz="quarter" idx="12"/>
          </p:nvPr>
        </p:nvSpPr>
        <p:spPr/>
        <p:txBody>
          <a:bodyPr/>
          <a:lstStyle/>
          <a:p>
            <a:fld id="{6EA3299E-893A-4323-B98F-D36BB5E01EFB}" type="slidenum">
              <a:rPr lang="fr-FR" smtClean="0"/>
              <a:pPr/>
              <a:t>18</a:t>
            </a:fld>
            <a:endParaRPr lang="fr-FR"/>
          </a:p>
        </p:txBody>
      </p:sp>
      <p:pic>
        <p:nvPicPr>
          <p:cNvPr id="2050" name="Picture 2"/>
          <p:cNvPicPr>
            <a:picLocks noGrp="1" noChangeAspect="1" noChangeArrowheads="1"/>
          </p:cNvPicPr>
          <p:nvPr>
            <p:ph idx="1"/>
          </p:nvPr>
        </p:nvPicPr>
        <p:blipFill>
          <a:blip r:embed="rId2" cstate="print"/>
          <a:srcRect/>
          <a:stretch>
            <a:fillRect/>
          </a:stretch>
        </p:blipFill>
        <p:spPr bwMode="auto">
          <a:xfrm>
            <a:off x="395536" y="1916832"/>
            <a:ext cx="8424936" cy="4680520"/>
          </a:xfrm>
          <a:prstGeom prst="roundRect">
            <a:avLst/>
          </a:prstGeom>
          <a:ln>
            <a:noFill/>
          </a:ln>
          <a:effectLst>
            <a:softEdge rad="112500"/>
          </a:effectLst>
        </p:spPr>
      </p:pic>
      <p:sp>
        <p:nvSpPr>
          <p:cNvPr id="5" name="Pensées 4"/>
          <p:cNvSpPr/>
          <p:nvPr/>
        </p:nvSpPr>
        <p:spPr>
          <a:xfrm>
            <a:off x="467544" y="0"/>
            <a:ext cx="1944216" cy="792088"/>
          </a:xfrm>
          <a:prstGeom prst="cloudCallout">
            <a:avLst>
              <a:gd name="adj1" fmla="val -37352"/>
              <a:gd name="adj2" fmla="val 8169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a:solidFill>
                  <a:schemeClr val="tx1"/>
                </a:solidFill>
                <a:latin typeface="Times New Roman" pitchFamily="18" charset="0"/>
                <a:cs typeface="Times New Roman" pitchFamily="18" charset="0"/>
              </a:rPr>
              <a:t>Figure</a:t>
            </a:r>
            <a:endParaRPr lang="fr-FR" sz="2800" b="1" dirty="0"/>
          </a:p>
        </p:txBody>
      </p:sp>
      <p:sp>
        <p:nvSpPr>
          <p:cNvPr id="6" name="Rectangle à coins arrondis 5"/>
          <p:cNvSpPr/>
          <p:nvPr/>
        </p:nvSpPr>
        <p:spPr>
          <a:xfrm>
            <a:off x="467544" y="5085184"/>
            <a:ext cx="8280920" cy="1512168"/>
          </a:xfrm>
          <a:prstGeom prst="roundRect">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76672"/>
            <a:ext cx="8229600" cy="1143000"/>
          </a:xfrm>
        </p:spPr>
        <p:txBody>
          <a:bodyPr>
            <a:noAutofit/>
          </a:bodyPr>
          <a:lstStyle/>
          <a:p>
            <a:r>
              <a:rPr lang="fr-FR" sz="2800" dirty="0">
                <a:ln>
                  <a:noFill/>
                </a:ln>
                <a:solidFill>
                  <a:schemeClr val="tx1"/>
                </a:solidFill>
                <a:effectLst/>
                <a:latin typeface="Times New Roman" pitchFamily="18" charset="0"/>
                <a:cs typeface="Times New Roman" pitchFamily="18" charset="0"/>
              </a:rPr>
              <a:t>        </a:t>
            </a:r>
            <a:r>
              <a:rPr lang="fr-FR" sz="2800" dirty="0" err="1">
                <a:ln>
                  <a:noFill/>
                </a:ln>
                <a:solidFill>
                  <a:schemeClr val="tx1"/>
                </a:solidFill>
                <a:effectLst/>
                <a:latin typeface="Times New Roman" pitchFamily="18" charset="0"/>
                <a:cs typeface="Times New Roman" pitchFamily="18" charset="0"/>
              </a:rPr>
              <a:t>vibrocompactage</a:t>
            </a:r>
            <a:r>
              <a:rPr lang="fr-FR" sz="2800" dirty="0">
                <a:ln>
                  <a:noFill/>
                </a:ln>
                <a:solidFill>
                  <a:schemeClr val="tx1"/>
                </a:solidFill>
                <a:effectLst/>
                <a:latin typeface="Times New Roman" pitchFamily="18" charset="0"/>
                <a:cs typeface="Times New Roman" pitchFamily="18" charset="0"/>
              </a:rPr>
              <a:t>–mode d’action  </a:t>
            </a:r>
            <a:br>
              <a:rPr lang="fr-FR" sz="2800" dirty="0">
                <a:ln>
                  <a:noFill/>
                </a:ln>
                <a:solidFill>
                  <a:schemeClr val="tx1"/>
                </a:solidFill>
                <a:effectLst/>
                <a:latin typeface="Times New Roman" pitchFamily="18" charset="0"/>
                <a:cs typeface="Times New Roman" pitchFamily="18" charset="0"/>
              </a:rPr>
            </a:br>
            <a:r>
              <a:rPr lang="fr-FR" sz="2800" dirty="0">
                <a:ln>
                  <a:noFill/>
                </a:ln>
                <a:solidFill>
                  <a:schemeClr val="tx1"/>
                </a:solidFill>
                <a:effectLst/>
                <a:latin typeface="Times New Roman" pitchFamily="18" charset="0"/>
                <a:cs typeface="Times New Roman" pitchFamily="18" charset="0"/>
              </a:rPr>
              <a:t>      (DESCRIPTIFS DES PROCEDES</a:t>
            </a:r>
            <a:br>
              <a:rPr lang="fr-FR" sz="2800" dirty="0">
                <a:ln>
                  <a:noFill/>
                </a:ln>
                <a:solidFill>
                  <a:schemeClr val="tx1"/>
                </a:solidFill>
                <a:effectLst/>
                <a:latin typeface="Times New Roman" pitchFamily="18" charset="0"/>
                <a:cs typeface="Times New Roman" pitchFamily="18" charset="0"/>
              </a:rPr>
            </a:br>
            <a:r>
              <a:rPr lang="fr-FR" sz="2800" dirty="0">
                <a:ln>
                  <a:noFill/>
                </a:ln>
                <a:solidFill>
                  <a:schemeClr val="tx1"/>
                </a:solidFill>
                <a:effectLst/>
                <a:latin typeface="Times New Roman" pitchFamily="18" charset="0"/>
                <a:cs typeface="Times New Roman" pitchFamily="18" charset="0"/>
              </a:rPr>
              <a:t>D’AMELIORATION ET RENFORCEMENT DE SOL </a:t>
            </a:r>
            <a:r>
              <a:rPr lang="fr-FR" sz="2800" dirty="0">
                <a:ln>
                  <a:noFill/>
                </a:ln>
                <a:solidFill>
                  <a:srgbClr val="C00000"/>
                </a:solidFill>
                <a:effectLst/>
                <a:latin typeface="Times New Roman" pitchFamily="18" charset="0"/>
                <a:cs typeface="Times New Roman" pitchFamily="18" charset="0"/>
              </a:rPr>
              <a:t>JEAN-MARC DEBATS</a:t>
            </a:r>
            <a:r>
              <a:rPr lang="fr-FR" sz="2800" dirty="0">
                <a:ln>
                  <a:noFill/>
                </a:ln>
                <a:solidFill>
                  <a:schemeClr val="tx1"/>
                </a:solidFill>
                <a:effectLst/>
                <a:latin typeface="Times New Roman" pitchFamily="18" charset="0"/>
                <a:cs typeface="Times New Roman" pitchFamily="18" charset="0"/>
              </a:rPr>
              <a:t>)</a:t>
            </a:r>
          </a:p>
        </p:txBody>
      </p:sp>
      <p:sp>
        <p:nvSpPr>
          <p:cNvPr id="11" name="Espace réservé du numéro de diapositive 10"/>
          <p:cNvSpPr>
            <a:spLocks noGrp="1"/>
          </p:cNvSpPr>
          <p:nvPr>
            <p:ph type="sldNum" sz="quarter" idx="12"/>
          </p:nvPr>
        </p:nvSpPr>
        <p:spPr/>
        <p:txBody>
          <a:bodyPr/>
          <a:lstStyle/>
          <a:p>
            <a:fld id="{6EA3299E-893A-4323-B98F-D36BB5E01EFB}" type="slidenum">
              <a:rPr lang="fr-FR" smtClean="0"/>
              <a:pPr/>
              <a:t>19</a:t>
            </a:fld>
            <a:endParaRPr lang="fr-FR"/>
          </a:p>
        </p:txBody>
      </p:sp>
      <p:pic>
        <p:nvPicPr>
          <p:cNvPr id="3074" name="Picture 2"/>
          <p:cNvPicPr>
            <a:picLocks noGrp="1" noChangeAspect="1" noChangeArrowheads="1"/>
          </p:cNvPicPr>
          <p:nvPr>
            <p:ph idx="1"/>
          </p:nvPr>
        </p:nvPicPr>
        <p:blipFill>
          <a:blip r:embed="rId2" cstate="print"/>
          <a:srcRect/>
          <a:stretch>
            <a:fillRect/>
          </a:stretch>
        </p:blipFill>
        <p:spPr bwMode="auto">
          <a:xfrm>
            <a:off x="395536" y="2132856"/>
            <a:ext cx="8229600" cy="4725144"/>
          </a:xfrm>
          <a:prstGeom prst="roundRect">
            <a:avLst/>
          </a:prstGeom>
          <a:ln>
            <a:noFill/>
          </a:ln>
          <a:effectLst>
            <a:softEdge rad="112500"/>
          </a:effectLst>
        </p:spPr>
      </p:pic>
      <p:sp>
        <p:nvSpPr>
          <p:cNvPr id="5" name="Pensées 4"/>
          <p:cNvSpPr/>
          <p:nvPr/>
        </p:nvSpPr>
        <p:spPr>
          <a:xfrm>
            <a:off x="0" y="0"/>
            <a:ext cx="2123728" cy="1080120"/>
          </a:xfrm>
          <a:prstGeom prst="cloudCallout">
            <a:avLst>
              <a:gd name="adj1" fmla="val -33497"/>
              <a:gd name="adj2" fmla="val 749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a:solidFill>
                  <a:schemeClr val="tx1"/>
                </a:solidFill>
                <a:latin typeface="Times New Roman" pitchFamily="18" charset="0"/>
                <a:cs typeface="Times New Roman" pitchFamily="18" charset="0"/>
              </a:rPr>
              <a:t>Figure</a:t>
            </a:r>
            <a:endParaRPr lang="fr-FR" sz="2800" b="1" dirty="0"/>
          </a:p>
        </p:txBody>
      </p:sp>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0568" y="2148840"/>
            <a:ext cx="9468544" cy="4709160"/>
          </a:xfrm>
        </p:spPr>
        <p:txBody>
          <a:bodyPr>
            <a:normAutofit/>
          </a:bodyPr>
          <a:lstStyle/>
          <a:p>
            <a:pPr lvl="0">
              <a:buFont typeface="Wingdings" pitchFamily="2" charset="2"/>
              <a:buChar char="§"/>
            </a:pPr>
            <a:r>
              <a:rPr lang="fr-FR" sz="2400" dirty="0">
                <a:latin typeface="Times New Roman" pitchFamily="18" charset="0"/>
                <a:cs typeface="Times New Roman" pitchFamily="18" charset="0"/>
              </a:rPr>
              <a:t>   Pour réaliser une construction, la première étape à faire est d’étudier </a:t>
            </a:r>
            <a:r>
              <a:rPr lang="fr-FR" sz="2400" dirty="0" smtClean="0">
                <a:latin typeface="Times New Roman" pitchFamily="18" charset="0"/>
                <a:cs typeface="Times New Roman" pitchFamily="18" charset="0"/>
              </a:rPr>
              <a:t>   le sol (étude géotechnique) </a:t>
            </a:r>
            <a:r>
              <a:rPr lang="fr-FR" sz="2400" dirty="0">
                <a:latin typeface="Times New Roman" pitchFamily="18" charset="0"/>
                <a:cs typeface="Times New Roman" pitchFamily="18" charset="0"/>
              </a:rPr>
              <a:t>qui lui est destiné. Cette étude a pour but de tenir compte des risque que </a:t>
            </a:r>
            <a:r>
              <a:rPr lang="fr-FR" sz="2400" dirty="0" smtClean="0">
                <a:latin typeface="Times New Roman" pitchFamily="18" charset="0"/>
                <a:cs typeface="Times New Roman" pitchFamily="18" charset="0"/>
              </a:rPr>
              <a:t>pourraient </a:t>
            </a:r>
            <a:r>
              <a:rPr lang="fr-FR" sz="2400" dirty="0">
                <a:latin typeface="Times New Roman" pitchFamily="18" charset="0"/>
                <a:cs typeface="Times New Roman" pitchFamily="18" charset="0"/>
              </a:rPr>
              <a:t>causer notre terrain mais également de concevoir et dimensionner en conséquence notre fondation.</a:t>
            </a:r>
          </a:p>
          <a:p>
            <a:pPr lvl="0">
              <a:buFont typeface="Wingdings" pitchFamily="2" charset="2"/>
              <a:buChar char="§"/>
            </a:pPr>
            <a:endParaRPr lang="fr-FR" sz="2400" dirty="0">
              <a:latin typeface="Times New Roman" pitchFamily="18" charset="0"/>
              <a:cs typeface="Times New Roman" pitchFamily="18" charset="0"/>
            </a:endParaRPr>
          </a:p>
        </p:txBody>
      </p:sp>
      <p:sp>
        <p:nvSpPr>
          <p:cNvPr id="10" name="Espace réservé du numéro de diapositive 9"/>
          <p:cNvSpPr>
            <a:spLocks noGrp="1"/>
          </p:cNvSpPr>
          <p:nvPr>
            <p:ph type="sldNum" sz="quarter" idx="12"/>
          </p:nvPr>
        </p:nvSpPr>
        <p:spPr>
          <a:xfrm>
            <a:off x="7924800" y="6381328"/>
            <a:ext cx="628328" cy="365125"/>
          </a:xfrm>
        </p:spPr>
        <p:txBody>
          <a:bodyPr/>
          <a:lstStyle/>
          <a:p>
            <a:r>
              <a:rPr lang="fr-FR" dirty="0"/>
              <a:t>3</a:t>
            </a:r>
          </a:p>
        </p:txBody>
      </p:sp>
      <p:sp>
        <p:nvSpPr>
          <p:cNvPr id="6" name="Vague 5"/>
          <p:cNvSpPr/>
          <p:nvPr/>
        </p:nvSpPr>
        <p:spPr>
          <a:xfrm>
            <a:off x="1115616" y="260648"/>
            <a:ext cx="6840760" cy="1368152"/>
          </a:xfrm>
          <a:prstGeom prst="wave">
            <a:avLst/>
          </a:prstGeom>
          <a:effectLst>
            <a:outerShdw blurRad="130000" dist="101600" dir="2700000" algn="tl" rotWithShape="0">
              <a:srgbClr val="000000">
                <a:alpha val="35000"/>
              </a:srgbClr>
            </a:outerShdw>
            <a:reflection blurRad="6350" stA="50000" endA="275" endPos="40000" dist="1016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600" b="1" i="1" cap="all" dirty="0">
                <a:ln w="0"/>
                <a:solidFill>
                  <a:schemeClr val="accent1">
                    <a:lumMod val="50000"/>
                  </a:schemeClr>
                </a:solidFill>
                <a:effectLst>
                  <a:reflection blurRad="12700" stA="50000" endPos="50000" dist="5000" dir="5400000" sy="-100000" rotWithShape="0"/>
                </a:effectLst>
                <a:latin typeface="Times New Roman" pitchFamily="18" charset="0"/>
                <a:cs typeface="Times New Roman" pitchFamily="18" charset="0"/>
              </a:rPr>
              <a:t>INTRODUCTION GENERALE</a:t>
            </a:r>
            <a:endParaRPr lang="fr-FR" sz="3600" b="1" i="1" cap="all" dirty="0">
              <a:ln w="0"/>
              <a:solidFill>
                <a:schemeClr val="accent1">
                  <a:lumMod val="50000"/>
                </a:schemeClr>
              </a:solidFill>
              <a:effectLst>
                <a:reflection blurRad="12700" stA="50000" endPos="50000" dist="5000" dir="5400000" sy="-100000" rotWithShape="0"/>
              </a:effectLst>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ppt_w</p:attrName>
                                        </p:attrNameLst>
                                      </p:cBhvr>
                                      <p:tavLst>
                                        <p:tav tm="0" fmla="#ppt_w*sin(2.5*pi*$)">
                                          <p:val>
                                            <p:fltVal val="0"/>
                                          </p:val>
                                        </p:tav>
                                        <p:tav tm="100000">
                                          <p:val>
                                            <p:fltVal val="1"/>
                                          </p:val>
                                        </p:tav>
                                      </p:tavLst>
                                    </p:anim>
                                    <p:anim calcmode="lin" valueType="num">
                                      <p:cBhvr>
                                        <p:cTn id="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6792" y="188640"/>
            <a:ext cx="11988824" cy="1143000"/>
          </a:xfrm>
        </p:spPr>
        <p:txBody>
          <a:bodyPr>
            <a:normAutofit/>
          </a:bodyPr>
          <a:lstStyle/>
          <a:p>
            <a:r>
              <a:rPr lang="fr-FR" sz="2400" u="sng" dirty="0">
                <a:solidFill>
                  <a:srgbClr val="C00000"/>
                </a:solidFill>
                <a:latin typeface="Times New Roman" pitchFamily="18" charset="0"/>
                <a:cs typeface="Times New Roman" pitchFamily="18" charset="0"/>
              </a:rPr>
              <a:t>1.3.le compactage dynamique(ou pilonnage) :</a:t>
            </a:r>
          </a:p>
        </p:txBody>
      </p:sp>
      <p:sp>
        <p:nvSpPr>
          <p:cNvPr id="11" name="Espace réservé du numéro de diapositive 10"/>
          <p:cNvSpPr>
            <a:spLocks noGrp="1"/>
          </p:cNvSpPr>
          <p:nvPr>
            <p:ph type="sldNum" sz="quarter" idx="12"/>
          </p:nvPr>
        </p:nvSpPr>
        <p:spPr/>
        <p:txBody>
          <a:bodyPr/>
          <a:lstStyle/>
          <a:p>
            <a:fld id="{6EA3299E-893A-4323-B98F-D36BB5E01EFB}" type="slidenum">
              <a:rPr lang="fr-FR" smtClean="0"/>
              <a:pPr/>
              <a:t>20</a:t>
            </a:fld>
            <a:endParaRPr lang="fr-FR" dirty="0"/>
          </a:p>
        </p:txBody>
      </p:sp>
      <p:sp>
        <p:nvSpPr>
          <p:cNvPr id="3" name="Espace réservé du contenu 2"/>
          <p:cNvSpPr>
            <a:spLocks noGrp="1"/>
          </p:cNvSpPr>
          <p:nvPr>
            <p:ph idx="1"/>
          </p:nvPr>
        </p:nvSpPr>
        <p:spPr>
          <a:xfrm>
            <a:off x="-468560" y="1556792"/>
            <a:ext cx="9144000" cy="6192688"/>
          </a:xfrm>
        </p:spPr>
        <p:txBody>
          <a:bodyPr>
            <a:normAutofit/>
          </a:bodyPr>
          <a:lstStyle/>
          <a:p>
            <a:r>
              <a:rPr lang="fr-FR" sz="2600" dirty="0"/>
              <a:t>   </a:t>
            </a:r>
            <a:r>
              <a:rPr lang="fr-FR" sz="2400" dirty="0"/>
              <a:t>Le compactage dynamique vise l’amélioration des propriétés géotechniques de sols </a:t>
            </a:r>
            <a:r>
              <a:rPr lang="fr-FR" sz="2400" b="1" dirty="0"/>
              <a:t>lâches</a:t>
            </a:r>
            <a:r>
              <a:rPr lang="fr-FR" sz="2400" dirty="0"/>
              <a:t>, </a:t>
            </a:r>
            <a:r>
              <a:rPr lang="fr-FR" sz="2400" b="1" dirty="0"/>
              <a:t>sablo- graveleux </a:t>
            </a:r>
            <a:r>
              <a:rPr lang="fr-FR" sz="2400" dirty="0"/>
              <a:t>, </a:t>
            </a:r>
            <a:r>
              <a:rPr lang="fr-FR" sz="2400" b="1" dirty="0"/>
              <a:t>argilo-limoneux saturés </a:t>
            </a:r>
            <a:r>
              <a:rPr lang="fr-FR" sz="2400" dirty="0"/>
              <a:t>sur de grandes profondeurs par l’application d’impacts de très fort intensité.</a:t>
            </a:r>
          </a:p>
          <a:p>
            <a:r>
              <a:rPr lang="fr-FR" sz="2400" dirty="0"/>
              <a:t>Il consiste à laisser tomber une masse de plusieurs tonnes à l’aide d’une grue selon un mélange prédéfini .</a:t>
            </a:r>
          </a:p>
          <a:p>
            <a:endParaRPr lang="fr-FR" sz="2400" dirty="0"/>
          </a:p>
          <a:p>
            <a:endParaRPr lang="fr-FR" sz="2400" dirty="0"/>
          </a:p>
          <a:p>
            <a:endParaRPr lang="fr-FR" sz="2400" dirty="0"/>
          </a:p>
          <a:p>
            <a:endParaRPr lang="fr-FR" sz="2400" dirty="0"/>
          </a:p>
          <a:p>
            <a:endParaRPr lang="fr-FR" sz="2400" dirty="0"/>
          </a:p>
          <a:p>
            <a:endParaRPr lang="fr-FR" sz="2400" dirty="0"/>
          </a:p>
          <a:p>
            <a:pPr>
              <a:buNone/>
            </a:pPr>
            <a:endParaRPr lang="fr-FR" sz="2400" dirty="0"/>
          </a:p>
          <a:p>
            <a:r>
              <a:rPr lang="fr-FR" sz="2000" dirty="0"/>
              <a:t>                                                                                 </a:t>
            </a:r>
          </a:p>
          <a:p>
            <a:r>
              <a:rPr lang="fr-FR" sz="1900" b="1" dirty="0">
                <a:latin typeface="Times New Roman" pitchFamily="18" charset="0"/>
                <a:cs typeface="Times New Roman" pitchFamily="18" charset="0"/>
              </a:rPr>
              <a:t>                                                                                                       </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200227_224719.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4" name="Espace réservé du numéro de diapositive 3"/>
          <p:cNvSpPr>
            <a:spLocks noGrp="1"/>
          </p:cNvSpPr>
          <p:nvPr>
            <p:ph type="sldNum" sz="quarter" idx="12"/>
          </p:nvPr>
        </p:nvSpPr>
        <p:spPr/>
        <p:txBody>
          <a:bodyPr/>
          <a:lstStyle/>
          <a:p>
            <a:fld id="{6EA3299E-893A-4323-B98F-D36BB5E01EFB}" type="slidenum">
              <a:rPr lang="fr-FR" sz="1400" b="1" smtClean="0"/>
              <a:pPr/>
              <a:t>21</a:t>
            </a:fld>
            <a:endParaRPr lang="fr-FR" sz="1400" b="1" dirty="0"/>
          </a:p>
        </p:txBody>
      </p:sp>
      <p:pic>
        <p:nvPicPr>
          <p:cNvPr id="2050" name="Picture 2"/>
          <p:cNvPicPr>
            <a:picLocks noChangeAspect="1" noChangeArrowheads="1"/>
          </p:cNvPicPr>
          <p:nvPr/>
        </p:nvPicPr>
        <p:blipFill>
          <a:blip r:embed="rId3" cstate="print"/>
          <a:stretch>
            <a:fillRect/>
          </a:stretch>
        </p:blipFill>
        <p:spPr bwMode="auto">
          <a:xfrm>
            <a:off x="755576" y="188640"/>
            <a:ext cx="2088232" cy="1008112"/>
          </a:xfrm>
          <a:prstGeom prst="cloudCallout">
            <a:avLst>
              <a:gd name="adj1" fmla="val -55915"/>
              <a:gd name="adj2" fmla="val 76630"/>
            </a:avLst>
          </a:prstGeom>
          <a:ln>
            <a:solidFill>
              <a:schemeClr val="tx1"/>
            </a:solidFill>
          </a:ln>
          <a:effectLst>
            <a:outerShdw blurRad="292100" dist="139700" dir="2700000" algn="tl" rotWithShape="0">
              <a:srgbClr val="333333">
                <a:alpha val="65000"/>
              </a:srgbClr>
            </a:outerShdw>
          </a:effectLst>
        </p:spPr>
      </p:pic>
      <p:sp>
        <p:nvSpPr>
          <p:cNvPr id="11" name="Rectangle 10"/>
          <p:cNvSpPr/>
          <p:nvPr/>
        </p:nvSpPr>
        <p:spPr>
          <a:xfrm>
            <a:off x="971600" y="476672"/>
            <a:ext cx="1728192" cy="584775"/>
          </a:xfrm>
          <a:prstGeom prst="rect">
            <a:avLst/>
          </a:prstGeom>
        </p:spPr>
        <p:txBody>
          <a:bodyPr wrap="square">
            <a:spAutoFit/>
          </a:bodyPr>
          <a:lstStyle/>
          <a:p>
            <a:pPr algn="ctr"/>
            <a:r>
              <a:rPr lang="fr-FR" sz="3200" b="1" dirty="0" smtClean="0">
                <a:latin typeface="Times New Roman" pitchFamily="18" charset="0"/>
                <a:cs typeface="Times New Roman" pitchFamily="18" charset="0"/>
              </a:rPr>
              <a:t>Figure</a:t>
            </a:r>
            <a:endParaRPr lang="fr-FR" sz="3200" b="1" dirty="0"/>
          </a:p>
        </p:txBody>
      </p:sp>
      <p:sp>
        <p:nvSpPr>
          <p:cNvPr id="12" name="Rectangle 11"/>
          <p:cNvSpPr/>
          <p:nvPr/>
        </p:nvSpPr>
        <p:spPr>
          <a:xfrm>
            <a:off x="3131840" y="188640"/>
            <a:ext cx="6012160" cy="707886"/>
          </a:xfrm>
          <a:prstGeom prst="rect">
            <a:avLst/>
          </a:prstGeom>
        </p:spPr>
        <p:txBody>
          <a:bodyPr wrap="square">
            <a:spAutoFit/>
          </a:bodyPr>
          <a:lstStyle/>
          <a:p>
            <a:r>
              <a:rPr lang="fr-FR" sz="2000" b="1" dirty="0" smtClean="0">
                <a:latin typeface="Times New Roman" pitchFamily="18" charset="0"/>
                <a:cs typeface="Times New Roman" pitchFamily="18" charset="0"/>
              </a:rPr>
              <a:t>Chantier de construction d’un parc d’activités de</a:t>
            </a:r>
          </a:p>
          <a:p>
            <a:r>
              <a:rPr lang="fr-FR" sz="2000" b="1" dirty="0" smtClean="0">
                <a:latin typeface="Times New Roman" pitchFamily="18" charset="0"/>
                <a:cs typeface="Times New Roman" pitchFamily="18" charset="0"/>
              </a:rPr>
              <a:t> la comète à l’aide d’une </a:t>
            </a:r>
            <a:r>
              <a:rPr lang="fr-FR" sz="2000" b="1" dirty="0" smtClean="0">
                <a:solidFill>
                  <a:srgbClr val="C00000"/>
                </a:solidFill>
                <a:latin typeface="Times New Roman" pitchFamily="18" charset="0"/>
                <a:cs typeface="Times New Roman" pitchFamily="18" charset="0"/>
              </a:rPr>
              <a:t>grue </a:t>
            </a:r>
            <a:endParaRPr lang="fr-FR" sz="2000"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20200227_214152.jpg"/>
          <p:cNvPicPr>
            <a:picLocks noGrp="1" noChangeAspect="1"/>
          </p:cNvPicPr>
          <p:nvPr>
            <p:ph idx="1"/>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4" name="Espace réservé du numéro de diapositive 3"/>
          <p:cNvSpPr>
            <a:spLocks noGrp="1"/>
          </p:cNvSpPr>
          <p:nvPr>
            <p:ph type="sldNum" sz="quarter" idx="12"/>
          </p:nvPr>
        </p:nvSpPr>
        <p:spPr/>
        <p:txBody>
          <a:bodyPr/>
          <a:lstStyle/>
          <a:p>
            <a:fld id="{6EA3299E-893A-4323-B98F-D36BB5E01EFB}" type="slidenum">
              <a:rPr lang="fr-FR" sz="1400" b="1" smtClean="0"/>
              <a:pPr/>
              <a:t>22</a:t>
            </a:fld>
            <a:endParaRPr lang="fr-FR" sz="1400" b="1" dirty="0"/>
          </a:p>
        </p:txBody>
      </p:sp>
      <p:pic>
        <p:nvPicPr>
          <p:cNvPr id="7" name="Picture 2"/>
          <p:cNvPicPr>
            <a:picLocks noChangeAspect="1" noChangeArrowheads="1"/>
          </p:cNvPicPr>
          <p:nvPr/>
        </p:nvPicPr>
        <p:blipFill>
          <a:blip r:embed="rId3" cstate="print"/>
          <a:stretch>
            <a:fillRect/>
          </a:stretch>
        </p:blipFill>
        <p:spPr bwMode="auto">
          <a:xfrm>
            <a:off x="323528" y="0"/>
            <a:ext cx="2880320" cy="1296144"/>
          </a:xfrm>
          <a:prstGeom prst="cloudCallout">
            <a:avLst>
              <a:gd name="adj1" fmla="val -55915"/>
              <a:gd name="adj2" fmla="val 76630"/>
            </a:avLst>
          </a:prstGeom>
          <a:ln>
            <a:solidFill>
              <a:schemeClr val="tx1"/>
            </a:solidFill>
          </a:ln>
          <a:effectLst>
            <a:outerShdw blurRad="292100" dist="139700" dir="2700000" algn="tl" rotWithShape="0">
              <a:srgbClr val="333333">
                <a:alpha val="65000"/>
              </a:srgbClr>
            </a:outerShdw>
          </a:effectLst>
        </p:spPr>
      </p:pic>
      <p:sp>
        <p:nvSpPr>
          <p:cNvPr id="8" name="Rectangle 7"/>
          <p:cNvSpPr/>
          <p:nvPr/>
        </p:nvSpPr>
        <p:spPr>
          <a:xfrm>
            <a:off x="1187624" y="260648"/>
            <a:ext cx="1339406" cy="584775"/>
          </a:xfrm>
          <a:prstGeom prst="rect">
            <a:avLst/>
          </a:prstGeom>
        </p:spPr>
        <p:txBody>
          <a:bodyPr wrap="none">
            <a:spAutoFit/>
          </a:bodyPr>
          <a:lstStyle/>
          <a:p>
            <a:r>
              <a:rPr lang="fr-FR" sz="3200" b="1" dirty="0" smtClean="0">
                <a:latin typeface="Times New Roman" pitchFamily="18" charset="0"/>
                <a:cs typeface="Times New Roman" pitchFamily="18" charset="0"/>
              </a:rPr>
              <a:t>Figure</a:t>
            </a:r>
            <a:endParaRPr lang="fr-FR" sz="3200" dirty="0"/>
          </a:p>
        </p:txBody>
      </p:sp>
      <p:sp>
        <p:nvSpPr>
          <p:cNvPr id="9" name="Rectangle 8"/>
          <p:cNvSpPr/>
          <p:nvPr/>
        </p:nvSpPr>
        <p:spPr>
          <a:xfrm>
            <a:off x="2627784" y="0"/>
            <a:ext cx="8712968" cy="1015663"/>
          </a:xfrm>
          <a:prstGeom prst="rect">
            <a:avLst/>
          </a:prstGeom>
        </p:spPr>
        <p:txBody>
          <a:bodyPr wrap="square">
            <a:spAutoFit/>
          </a:bodyPr>
          <a:lstStyle/>
          <a:p>
            <a:r>
              <a:rPr lang="fr-FR"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Extension de la plate </a:t>
            </a:r>
            <a:r>
              <a:rPr lang="fr-FR" sz="2000" b="1" dirty="0" err="1" smtClean="0">
                <a:latin typeface="Times New Roman" pitchFamily="18" charset="0"/>
                <a:cs typeface="Times New Roman" pitchFamily="18" charset="0"/>
              </a:rPr>
              <a:t>formeN</a:t>
            </a:r>
            <a:r>
              <a:rPr lang="fr-FR" sz="2000" b="1" dirty="0" smtClean="0">
                <a:latin typeface="Times New Roman" pitchFamily="18" charset="0"/>
                <a:cs typeface="Times New Roman" pitchFamily="18" charset="0"/>
              </a:rPr>
              <a:t>( Houhehot de </a:t>
            </a:r>
          </a:p>
          <a:p>
            <a:r>
              <a:rPr lang="fr-FR" sz="2000" b="1" dirty="0" smtClean="0">
                <a:latin typeface="Times New Roman" pitchFamily="18" charset="0"/>
                <a:cs typeface="Times New Roman" pitchFamily="18" charset="0"/>
              </a:rPr>
              <a:t>          l’aéroport du Findel à l’aide d’ un </a:t>
            </a:r>
            <a:r>
              <a:rPr lang="fr-FR" sz="2000" b="1" dirty="0" smtClean="0">
                <a:solidFill>
                  <a:srgbClr val="C00000"/>
                </a:solidFill>
                <a:latin typeface="Times New Roman" pitchFamily="18" charset="0"/>
                <a:cs typeface="Times New Roman" pitchFamily="18" charset="0"/>
              </a:rPr>
              <a:t>marteau-pilon</a:t>
            </a:r>
            <a:r>
              <a:rPr lang="fr-FR" sz="2000" b="1" dirty="0" smtClean="0">
                <a:latin typeface="Times New Roman" pitchFamily="18" charset="0"/>
                <a:cs typeface="Times New Roman" pitchFamily="18" charset="0"/>
              </a:rPr>
              <a:t> </a:t>
            </a:r>
          </a:p>
          <a:p>
            <a:pPr algn="ctr"/>
            <a:r>
              <a:rPr lang="fr-FR" sz="2000" b="1" dirty="0" smtClean="0">
                <a:latin typeface="Times New Roman" pitchFamily="18" charset="0"/>
                <a:cs typeface="Times New Roman" pitchFamily="18" charset="0"/>
              </a:rPr>
              <a:t>          pour compactage</a:t>
            </a:r>
            <a:endParaRPr lang="fr-FR" sz="2000"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a:xfrm>
            <a:off x="-396552" y="0"/>
            <a:ext cx="10441160" cy="1143000"/>
          </a:xfrm>
        </p:spPr>
        <p:txBody>
          <a:bodyPr>
            <a:noAutofit/>
          </a:bodyPr>
          <a:lstStyle/>
          <a:p>
            <a:r>
              <a:rPr lang="fr-FR" sz="2000" dirty="0">
                <a:ln>
                  <a:noFill/>
                </a:ln>
                <a:solidFill>
                  <a:schemeClr val="tx1"/>
                </a:solidFill>
                <a:effectLst/>
                <a:latin typeface="Times New Roman" pitchFamily="18" charset="0"/>
                <a:cs typeface="Times New Roman" pitchFamily="18" charset="0"/>
              </a:rPr>
              <a:t>                      </a:t>
            </a:r>
            <a:r>
              <a:rPr lang="fr-FR" sz="2400" dirty="0">
                <a:ln>
                  <a:noFill/>
                </a:ln>
                <a:solidFill>
                  <a:schemeClr val="tx1"/>
                </a:solidFill>
                <a:effectLst/>
                <a:latin typeface="Times New Roman" pitchFamily="18" charset="0"/>
                <a:cs typeface="Times New Roman" pitchFamily="18" charset="0"/>
              </a:rPr>
              <a:t>Exemples de chantiers de compactage dynamique </a:t>
            </a:r>
            <a:r>
              <a:rPr lang="fr-FR" sz="2400" dirty="0" smtClean="0">
                <a:ln>
                  <a:noFill/>
                </a:ln>
                <a:solidFill>
                  <a:schemeClr val="tx1"/>
                </a:solidFill>
                <a:effectLst/>
                <a:latin typeface="Times New Roman" pitchFamily="18" charset="0"/>
                <a:cs typeface="Times New Roman" pitchFamily="18" charset="0"/>
              </a:rPr>
              <a:t>  </a:t>
            </a:r>
            <a:br>
              <a:rPr lang="fr-FR" sz="2400" dirty="0" smtClean="0">
                <a:ln>
                  <a:noFill/>
                </a:ln>
                <a:solidFill>
                  <a:schemeClr val="tx1"/>
                </a:solidFill>
                <a:effectLst/>
                <a:latin typeface="Times New Roman" pitchFamily="18" charset="0"/>
                <a:cs typeface="Times New Roman" pitchFamily="18" charset="0"/>
              </a:rPr>
            </a:br>
            <a:r>
              <a:rPr lang="fr-FR" sz="2400" dirty="0" smtClean="0">
                <a:ln>
                  <a:noFill/>
                </a:ln>
                <a:solidFill>
                  <a:schemeClr val="tx1"/>
                </a:solidFill>
                <a:effectLst/>
                <a:latin typeface="Times New Roman" pitchFamily="18" charset="0"/>
                <a:cs typeface="Times New Roman" pitchFamily="18" charset="0"/>
              </a:rPr>
              <a:t>             (</a:t>
            </a:r>
            <a:r>
              <a:rPr lang="fr-FR" sz="2400" dirty="0">
                <a:ln>
                  <a:noFill/>
                </a:ln>
                <a:solidFill>
                  <a:schemeClr val="tx1"/>
                </a:solidFill>
                <a:effectLst/>
                <a:latin typeface="Times New Roman" pitchFamily="18" charset="0"/>
                <a:cs typeface="Times New Roman" pitchFamily="18" charset="0"/>
              </a:rPr>
              <a:t>documents de </a:t>
            </a:r>
            <a:r>
              <a:rPr lang="fr-FR" sz="2400" dirty="0" err="1">
                <a:ln>
                  <a:noFill/>
                </a:ln>
                <a:solidFill>
                  <a:schemeClr val="tx1"/>
                </a:solidFill>
                <a:effectLst/>
                <a:latin typeface="Times New Roman" pitchFamily="18" charset="0"/>
                <a:cs typeface="Times New Roman" pitchFamily="18" charset="0"/>
              </a:rPr>
              <a:t>géopac</a:t>
            </a:r>
            <a:r>
              <a:rPr lang="fr-FR" sz="2400" dirty="0">
                <a:ln>
                  <a:noFill/>
                </a:ln>
                <a:solidFill>
                  <a:schemeClr val="tx1"/>
                </a:solidFill>
                <a:effectLst/>
                <a:latin typeface="Times New Roman" pitchFamily="18" charset="0"/>
                <a:cs typeface="Times New Roman" pitchFamily="18" charset="0"/>
              </a:rPr>
              <a:t>® et </a:t>
            </a:r>
            <a:r>
              <a:rPr lang="fr-FR" sz="2400" dirty="0" err="1">
                <a:ln>
                  <a:noFill/>
                </a:ln>
                <a:solidFill>
                  <a:schemeClr val="tx1"/>
                </a:solidFill>
                <a:effectLst/>
                <a:latin typeface="Times New Roman" pitchFamily="18" charset="0"/>
                <a:cs typeface="Times New Roman" pitchFamily="18" charset="0"/>
              </a:rPr>
              <a:t>ménard</a:t>
            </a:r>
            <a:r>
              <a:rPr lang="fr-FR" sz="2400" dirty="0">
                <a:ln>
                  <a:noFill/>
                </a:ln>
                <a:solidFill>
                  <a:schemeClr val="tx1"/>
                </a:solidFill>
                <a:effectLst/>
                <a:latin typeface="Times New Roman" pitchFamily="18" charset="0"/>
                <a:cs typeface="Times New Roman" pitchFamily="18" charset="0"/>
              </a:rPr>
              <a:t> et </a:t>
            </a:r>
            <a:r>
              <a:rPr lang="fr-FR" sz="2400" dirty="0" err="1">
                <a:ln>
                  <a:noFill/>
                </a:ln>
                <a:solidFill>
                  <a:schemeClr val="tx1"/>
                </a:solidFill>
                <a:effectLst/>
                <a:latin typeface="Times New Roman" pitchFamily="18" charset="0"/>
                <a:cs typeface="Times New Roman" pitchFamily="18" charset="0"/>
              </a:rPr>
              <a:t>soltraitement</a:t>
            </a:r>
            <a:r>
              <a:rPr lang="fr-FR" sz="2400" dirty="0">
                <a:ln>
                  <a:noFill/>
                </a:ln>
                <a:solidFill>
                  <a:schemeClr val="tx1"/>
                </a:solidFill>
                <a:effectLst/>
                <a:latin typeface="Times New Roman" pitchFamily="18" charset="0"/>
                <a:cs typeface="Times New Roman" pitchFamily="18" charset="0"/>
              </a:rPr>
              <a:t>®)</a:t>
            </a:r>
            <a:r>
              <a:rPr lang="fr-FR" sz="2400" b="0" i="1" dirty="0">
                <a:ln>
                  <a:noFill/>
                </a:ln>
                <a:solidFill>
                  <a:schemeClr val="tx1"/>
                </a:solidFill>
                <a:effectLst/>
                <a:latin typeface="Times New Roman" pitchFamily="18" charset="0"/>
                <a:cs typeface="Times New Roman" pitchFamily="18" charset="0"/>
              </a:rPr>
              <a:t/>
            </a:r>
            <a:br>
              <a:rPr lang="fr-FR" sz="2400" b="0" i="1" dirty="0">
                <a:ln>
                  <a:noFill/>
                </a:ln>
                <a:solidFill>
                  <a:schemeClr val="tx1"/>
                </a:solidFill>
                <a:effectLst/>
                <a:latin typeface="Times New Roman" pitchFamily="18" charset="0"/>
                <a:cs typeface="Times New Roman" pitchFamily="18" charset="0"/>
              </a:rPr>
            </a:br>
            <a:endParaRPr lang="fr-FR" sz="2000" i="1" dirty="0">
              <a:ln>
                <a:noFill/>
              </a:ln>
              <a:solidFill>
                <a:schemeClr val="tx1"/>
              </a:solidFill>
              <a:effectLst/>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6EA3299E-893A-4323-B98F-D36BB5E01EFB}" type="slidenum">
              <a:rPr lang="fr-FR" smtClean="0"/>
              <a:pPr/>
              <a:t>23</a:t>
            </a:fld>
            <a:endParaRPr lang="fr-FR"/>
          </a:p>
        </p:txBody>
      </p:sp>
      <p:pic>
        <p:nvPicPr>
          <p:cNvPr id="5" name="Image 4" descr="20200227_220508.jpg"/>
          <p:cNvPicPr>
            <a:picLocks noChangeAspect="1"/>
          </p:cNvPicPr>
          <p:nvPr/>
        </p:nvPicPr>
        <p:blipFill>
          <a:blip r:embed="rId3"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9" name="Image 8" descr="20200227_214827.jpg"/>
          <p:cNvPicPr>
            <a:picLocks noChangeAspect="1"/>
          </p:cNvPicPr>
          <p:nvPr/>
        </p:nvPicPr>
        <p:blipFill>
          <a:blip r:embed="rId4"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8" name="Espace réservé du contenu 7" descr="20200227_213253.jpg"/>
          <p:cNvPicPr>
            <a:picLocks noGrp="1" noChangeAspect="1"/>
          </p:cNvPicPr>
          <p:nvPr>
            <p:ph idx="1"/>
          </p:nvPr>
        </p:nvPicPr>
        <p:blipFill>
          <a:blip r:embed="rId5"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12" name="Pensées 11"/>
          <p:cNvSpPr/>
          <p:nvPr/>
        </p:nvSpPr>
        <p:spPr>
          <a:xfrm>
            <a:off x="0" y="0"/>
            <a:ext cx="1728192" cy="836712"/>
          </a:xfrm>
          <a:prstGeom prst="cloudCallout">
            <a:avLst>
              <a:gd name="adj1" fmla="val -36867"/>
              <a:gd name="adj2" fmla="val 7905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dirty="0">
                <a:solidFill>
                  <a:schemeClr val="tx1"/>
                </a:solidFill>
                <a:latin typeface="Times New Roman" pitchFamily="18" charset="0"/>
                <a:cs typeface="Times New Roman" pitchFamily="18" charset="0"/>
              </a:rPr>
              <a:t>Figure</a:t>
            </a:r>
            <a:endParaRPr lang="fr-FR" sz="2000" b="1"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a:bodyPr>
          <a:lstStyle/>
          <a:p>
            <a:pPr algn="l"/>
            <a:r>
              <a:rPr lang="fr-FR" sz="2800" u="sng" dirty="0">
                <a:solidFill>
                  <a:schemeClr val="tx1"/>
                </a:solidFill>
                <a:latin typeface="Times New Roman" pitchFamily="18" charset="0"/>
                <a:cs typeface="Times New Roman" pitchFamily="18" charset="0"/>
              </a:rPr>
              <a:t>2.Méthodes thermique et électrique :</a:t>
            </a:r>
            <a:endParaRPr lang="fr-FR" sz="2800" u="sng" dirty="0"/>
          </a:p>
        </p:txBody>
      </p:sp>
      <p:sp>
        <p:nvSpPr>
          <p:cNvPr id="3" name="Espace réservé du contenu 2"/>
          <p:cNvSpPr>
            <a:spLocks noGrp="1"/>
          </p:cNvSpPr>
          <p:nvPr>
            <p:ph idx="1"/>
          </p:nvPr>
        </p:nvSpPr>
        <p:spPr>
          <a:xfrm>
            <a:off x="-468560" y="1556792"/>
            <a:ext cx="9227368" cy="4709160"/>
          </a:xfrm>
        </p:spPr>
        <p:txBody>
          <a:bodyPr>
            <a:noAutofit/>
          </a:bodyPr>
          <a:lstStyle/>
          <a:p>
            <a:r>
              <a:rPr lang="fr-FR" sz="2400" b="1" u="sng" dirty="0">
                <a:solidFill>
                  <a:srgbClr val="C00000"/>
                </a:solidFill>
              </a:rPr>
              <a:t>2.1.La congélation :</a:t>
            </a:r>
          </a:p>
          <a:p>
            <a:r>
              <a:rPr lang="fr-FR" sz="2400" dirty="0"/>
              <a:t>   C’est </a:t>
            </a:r>
            <a:r>
              <a:rPr lang="fr-FR" sz="2400" dirty="0">
                <a:latin typeface="Times New Roman" pitchFamily="18" charset="0"/>
                <a:cs typeface="Times New Roman" pitchFamily="18" charset="0"/>
              </a:rPr>
              <a:t>une technique de consolidation provisoire des terrains </a:t>
            </a:r>
            <a:r>
              <a:rPr lang="fr-FR" sz="2400" b="1" dirty="0">
                <a:latin typeface="Times New Roman" pitchFamily="18" charset="0"/>
                <a:cs typeface="Times New Roman" pitchFamily="18" charset="0"/>
              </a:rPr>
              <a:t>aquifères</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pas nécessairement saturés</a:t>
            </a:r>
            <a:r>
              <a:rPr lang="fr-FR" sz="2400" dirty="0">
                <a:latin typeface="Times New Roman" pitchFamily="18" charset="0"/>
                <a:cs typeface="Times New Roman" pitchFamily="18" charset="0"/>
              </a:rPr>
              <a:t>), permettant ainsi de creuser des puits relativement profonds. La congélation de l’eau interstitielle d’un sol produit un matériau dont les propriétés sont temporairement améliorées tant que la congélation est entretenue. Elle est employé pour le creusement de fouilles, de puits ou de galeries.</a:t>
            </a:r>
          </a:p>
        </p:txBody>
      </p:sp>
      <p:sp>
        <p:nvSpPr>
          <p:cNvPr id="4" name="Espace réservé du numéro de diapositive 3"/>
          <p:cNvSpPr>
            <a:spLocks noGrp="1"/>
          </p:cNvSpPr>
          <p:nvPr>
            <p:ph type="sldNum" sz="quarter" idx="12"/>
          </p:nvPr>
        </p:nvSpPr>
        <p:spPr/>
        <p:txBody>
          <a:bodyPr/>
          <a:lstStyle/>
          <a:p>
            <a:fld id="{6EA3299E-893A-4323-B98F-D36BB5E01EFB}" type="slidenum">
              <a:rPr lang="fr-FR" smtClean="0"/>
              <a:pPr/>
              <a:t>24</a:t>
            </a:fld>
            <a:endParaRPr lang="fr-F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a:xfrm>
            <a:off x="539552" y="-387424"/>
            <a:ext cx="8229600" cy="1530424"/>
          </a:xfrm>
        </p:spPr>
        <p:txBody>
          <a:bodyPr>
            <a:noAutofit/>
          </a:bodyPr>
          <a:lstStyle/>
          <a:p>
            <a:r>
              <a:rPr lang="fr-FR" sz="3600" dirty="0">
                <a:solidFill>
                  <a:schemeClr val="tx1"/>
                </a:solidFill>
              </a:rPr>
              <a:t>   </a:t>
            </a:r>
            <a:r>
              <a:rPr lang="fr-FR" sz="3600" dirty="0">
                <a:solidFill>
                  <a:schemeClr val="tx1"/>
                </a:solidFill>
                <a:latin typeface="Times New Roman" pitchFamily="18" charset="0"/>
                <a:cs typeface="Times New Roman" pitchFamily="18" charset="0"/>
              </a:rPr>
              <a:t>La congélation</a:t>
            </a:r>
          </a:p>
        </p:txBody>
      </p:sp>
      <p:sp>
        <p:nvSpPr>
          <p:cNvPr id="4" name="Espace réservé du numéro de diapositive 3"/>
          <p:cNvSpPr>
            <a:spLocks noGrp="1"/>
          </p:cNvSpPr>
          <p:nvPr>
            <p:ph type="sldNum" sz="quarter" idx="12"/>
          </p:nvPr>
        </p:nvSpPr>
        <p:spPr>
          <a:xfrm>
            <a:off x="8172400" y="6492875"/>
            <a:ext cx="762000" cy="365125"/>
          </a:xfrm>
        </p:spPr>
        <p:txBody>
          <a:bodyPr/>
          <a:lstStyle/>
          <a:p>
            <a:pPr lvl="1"/>
            <a:fld id="{6EA3299E-893A-4323-B98F-D36BB5E01EFB}" type="slidenum">
              <a:rPr lang="fr-FR" b="1" smtClean="0"/>
              <a:pPr lvl="1"/>
              <a:t>25</a:t>
            </a:fld>
            <a:endParaRPr lang="fr-FR" b="1" dirty="0"/>
          </a:p>
        </p:txBody>
      </p:sp>
      <p:sp>
        <p:nvSpPr>
          <p:cNvPr id="5" name="Pensées 4"/>
          <p:cNvSpPr/>
          <p:nvPr/>
        </p:nvSpPr>
        <p:spPr>
          <a:xfrm>
            <a:off x="323528" y="0"/>
            <a:ext cx="2880320" cy="936104"/>
          </a:xfrm>
          <a:prstGeom prst="cloudCallout">
            <a:avLst>
              <a:gd name="adj1" fmla="val -32505"/>
              <a:gd name="adj2" fmla="val 7686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b="1" dirty="0">
                <a:solidFill>
                  <a:schemeClr val="tx1"/>
                </a:solidFill>
                <a:latin typeface="Times New Roman" pitchFamily="18" charset="0"/>
                <a:cs typeface="Times New Roman" pitchFamily="18" charset="0"/>
              </a:rPr>
              <a:t>Figure</a:t>
            </a:r>
            <a:endParaRPr lang="fr-FR" sz="3600" b="1" dirty="0">
              <a:latin typeface="Times New Roman" pitchFamily="18" charset="0"/>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20200228_201102.jpg"/>
          <p:cNvPicPr>
            <a:picLocks noChangeAspect="1"/>
          </p:cNvPicPr>
          <p:nvPr/>
        </p:nvPicPr>
        <p:blipFill>
          <a:blip r:embed="rId2" cstate="print"/>
          <a:stretch>
            <a:fillRect/>
          </a:stretch>
        </p:blipFill>
        <p:spPr>
          <a:xfrm>
            <a:off x="0" y="2852936"/>
            <a:ext cx="9144000" cy="4005064"/>
          </a:xfrm>
          <a:prstGeom prst="rect">
            <a:avLst/>
          </a:prstGeom>
          <a:ln>
            <a:noFill/>
          </a:ln>
          <a:effectLst>
            <a:softEdge rad="112500"/>
          </a:effectLst>
        </p:spPr>
      </p:pic>
      <p:sp>
        <p:nvSpPr>
          <p:cNvPr id="2" name="Titre 1"/>
          <p:cNvSpPr>
            <a:spLocks noGrp="1"/>
          </p:cNvSpPr>
          <p:nvPr>
            <p:ph type="title"/>
          </p:nvPr>
        </p:nvSpPr>
        <p:spPr>
          <a:xfrm>
            <a:off x="467544" y="-27384"/>
            <a:ext cx="8229600" cy="1143000"/>
          </a:xfrm>
        </p:spPr>
        <p:txBody>
          <a:bodyPr>
            <a:normAutofit/>
          </a:bodyPr>
          <a:lstStyle/>
          <a:p>
            <a:pPr algn="l"/>
            <a:r>
              <a:rPr lang="fr-FR" sz="2800" u="sng" dirty="0">
                <a:solidFill>
                  <a:schemeClr val="tx1"/>
                </a:solidFill>
                <a:latin typeface="Times New Roman" pitchFamily="18" charset="0"/>
                <a:cs typeface="Times New Roman" pitchFamily="18" charset="0"/>
              </a:rPr>
              <a:t>3.Méthodes chimiques :</a:t>
            </a:r>
          </a:p>
        </p:txBody>
      </p:sp>
      <p:sp>
        <p:nvSpPr>
          <p:cNvPr id="3" name="Espace réservé du contenu 2"/>
          <p:cNvSpPr>
            <a:spLocks noGrp="1"/>
          </p:cNvSpPr>
          <p:nvPr>
            <p:ph idx="1"/>
          </p:nvPr>
        </p:nvSpPr>
        <p:spPr>
          <a:xfrm>
            <a:off x="-1476672" y="908720"/>
            <a:ext cx="10379496" cy="4709160"/>
          </a:xfrm>
        </p:spPr>
        <p:txBody>
          <a:bodyPr>
            <a:normAutofit/>
          </a:bodyPr>
          <a:lstStyle/>
          <a:p>
            <a:pPr lvl="8">
              <a:buNone/>
            </a:pPr>
            <a:r>
              <a:rPr lang="fr-FR" sz="2400" b="1" u="sng" dirty="0">
                <a:solidFill>
                  <a:srgbClr val="C00000"/>
                </a:solidFill>
              </a:rPr>
              <a:t>3.1.Injection Solide :</a:t>
            </a:r>
            <a:endParaRPr lang="fr-FR" sz="2400" u="sng" dirty="0">
              <a:solidFill>
                <a:srgbClr val="C00000"/>
              </a:solidFill>
            </a:endParaRPr>
          </a:p>
        </p:txBody>
      </p:sp>
      <p:sp>
        <p:nvSpPr>
          <p:cNvPr id="4" name="Espace réservé du numéro de diapositive 3"/>
          <p:cNvSpPr>
            <a:spLocks noGrp="1"/>
          </p:cNvSpPr>
          <p:nvPr>
            <p:ph type="sldNum" sz="quarter" idx="12"/>
          </p:nvPr>
        </p:nvSpPr>
        <p:spPr>
          <a:xfrm>
            <a:off x="8100392" y="6309320"/>
            <a:ext cx="762000" cy="328464"/>
          </a:xfrm>
        </p:spPr>
        <p:txBody>
          <a:bodyPr/>
          <a:lstStyle/>
          <a:p>
            <a:fld id="{6EA3299E-893A-4323-B98F-D36BB5E01EFB}" type="slidenum">
              <a:rPr lang="fr-FR" sz="1600" b="1" smtClean="0"/>
              <a:pPr/>
              <a:t>26</a:t>
            </a:fld>
            <a:endParaRPr lang="fr-FR" sz="1600" b="1" dirty="0"/>
          </a:p>
        </p:txBody>
      </p:sp>
      <p:sp>
        <p:nvSpPr>
          <p:cNvPr id="5" name="Rectangle 4"/>
          <p:cNvSpPr/>
          <p:nvPr/>
        </p:nvSpPr>
        <p:spPr>
          <a:xfrm>
            <a:off x="179512" y="1412776"/>
            <a:ext cx="8712968" cy="1938992"/>
          </a:xfrm>
          <a:prstGeom prst="rect">
            <a:avLst/>
          </a:prstGeom>
        </p:spPr>
        <p:txBody>
          <a:bodyPr wrap="square">
            <a:spAutoFit/>
          </a:bodyPr>
          <a:lstStyle/>
          <a:p>
            <a:r>
              <a:rPr lang="fr-FR" sz="2400" dirty="0">
                <a:latin typeface="Times New Roman" pitchFamily="18" charset="0"/>
                <a:cs typeface="Times New Roman" pitchFamily="18" charset="0"/>
              </a:rPr>
              <a:t>   Pour les terrains </a:t>
            </a:r>
            <a:r>
              <a:rPr lang="fr-FR" sz="2400" b="1" dirty="0">
                <a:latin typeface="Times New Roman" pitchFamily="18" charset="0"/>
                <a:cs typeface="Times New Roman" pitchFamily="18" charset="0"/>
              </a:rPr>
              <a:t>sableux</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limoneux </a:t>
            </a:r>
            <a:r>
              <a:rPr lang="fr-FR" sz="2400" dirty="0">
                <a:latin typeface="Times New Roman" pitchFamily="18" charset="0"/>
                <a:cs typeface="Times New Roman" pitchFamily="18" charset="0"/>
              </a:rPr>
              <a:t>ou </a:t>
            </a:r>
            <a:r>
              <a:rPr lang="fr-FR" sz="2400" b="1" dirty="0">
                <a:latin typeface="Times New Roman" pitchFamily="18" charset="0"/>
                <a:cs typeface="Times New Roman" pitchFamily="18" charset="0"/>
              </a:rPr>
              <a:t>argileux</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humides</a:t>
            </a:r>
            <a:r>
              <a:rPr lang="fr-FR" sz="2400" dirty="0">
                <a:latin typeface="Times New Roman" pitchFamily="18" charset="0"/>
                <a:cs typeface="Times New Roman" pitchFamily="18" charset="0"/>
              </a:rPr>
              <a:t> ou </a:t>
            </a:r>
            <a:r>
              <a:rPr lang="fr-FR" sz="2400" b="1" dirty="0">
                <a:latin typeface="Times New Roman" pitchFamily="18" charset="0"/>
                <a:cs typeface="Times New Roman" pitchFamily="18" charset="0"/>
              </a:rPr>
              <a:t>saturés</a:t>
            </a:r>
            <a:r>
              <a:rPr lang="fr-FR" sz="2400" dirty="0">
                <a:latin typeface="Times New Roman" pitchFamily="18" charset="0"/>
                <a:cs typeface="Times New Roman" pitchFamily="18" charset="0"/>
              </a:rPr>
              <a:t>, cette technique consiste à injecter sous pression un mortier très visqueux, suivant un maillage spécifique établi en fonction de la nature du terrain et des objectifs recherchés, de manière à réaliser une densification statique horizontale.</a:t>
            </a:r>
          </a:p>
        </p:txBody>
      </p:sp>
      <p:sp>
        <p:nvSpPr>
          <p:cNvPr id="12" name="Rectangle 11"/>
          <p:cNvSpPr/>
          <p:nvPr/>
        </p:nvSpPr>
        <p:spPr>
          <a:xfrm>
            <a:off x="4067944" y="6457890"/>
            <a:ext cx="2056973" cy="400110"/>
          </a:xfrm>
          <a:prstGeom prst="rect">
            <a:avLst/>
          </a:prstGeom>
        </p:spPr>
        <p:txBody>
          <a:bodyPr wrap="none">
            <a:spAutoFit/>
          </a:bodyPr>
          <a:lstStyle/>
          <a:p>
            <a:r>
              <a:rPr lang="fr-FR" sz="2000" b="1" dirty="0"/>
              <a:t>Injection Solide</a:t>
            </a:r>
          </a:p>
        </p:txBody>
      </p:sp>
      <p:sp>
        <p:nvSpPr>
          <p:cNvPr id="13" name="Rectangle 12"/>
          <p:cNvSpPr/>
          <p:nvPr/>
        </p:nvSpPr>
        <p:spPr>
          <a:xfrm>
            <a:off x="3059832" y="6457890"/>
            <a:ext cx="1008355" cy="400110"/>
          </a:xfrm>
          <a:prstGeom prst="rect">
            <a:avLst/>
          </a:prstGeom>
        </p:spPr>
        <p:txBody>
          <a:bodyPr wrap="square">
            <a:spAutoFit/>
          </a:bodyPr>
          <a:lstStyle/>
          <a:p>
            <a:r>
              <a:rPr lang="fr-FR" sz="2000" b="1" u="sng" dirty="0"/>
              <a:t>Figure:</a:t>
            </a:r>
            <a:endParaRPr lang="fr-FR" sz="2000" u="sng"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200228_203140.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4" name="Espace réservé du numéro de diapositive 3"/>
          <p:cNvSpPr>
            <a:spLocks noGrp="1"/>
          </p:cNvSpPr>
          <p:nvPr>
            <p:ph type="sldNum" sz="quarter" idx="12"/>
          </p:nvPr>
        </p:nvSpPr>
        <p:spPr/>
        <p:txBody>
          <a:bodyPr/>
          <a:lstStyle/>
          <a:p>
            <a:fld id="{6EA3299E-893A-4323-B98F-D36BB5E01EFB}" type="slidenum">
              <a:rPr lang="fr-FR" sz="1400" b="1" smtClean="0"/>
              <a:pPr/>
              <a:t>27</a:t>
            </a:fld>
            <a:endParaRPr lang="fr-FR" sz="1400" b="1" dirty="0"/>
          </a:p>
        </p:txBody>
      </p:sp>
      <p:sp>
        <p:nvSpPr>
          <p:cNvPr id="6" name="Pensées 5"/>
          <p:cNvSpPr/>
          <p:nvPr/>
        </p:nvSpPr>
        <p:spPr>
          <a:xfrm>
            <a:off x="2051720" y="0"/>
            <a:ext cx="2592288" cy="936104"/>
          </a:xfrm>
          <a:prstGeom prst="cloudCallout">
            <a:avLst>
              <a:gd name="adj1" fmla="val -44955"/>
              <a:gd name="adj2" fmla="val 7686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a:solidFill>
                  <a:schemeClr val="tx1"/>
                </a:solidFill>
                <a:latin typeface="Times New Roman" pitchFamily="18" charset="0"/>
                <a:cs typeface="Times New Roman" pitchFamily="18" charset="0"/>
              </a:rPr>
              <a:t>Figure</a:t>
            </a:r>
            <a:endParaRPr lang="fr-FR" sz="2800" b="1" dirty="0">
              <a:latin typeface="Times New Roman" pitchFamily="18" charset="0"/>
              <a:cs typeface="Times New Roman" pitchFamily="18" charset="0"/>
            </a:endParaRPr>
          </a:p>
        </p:txBody>
      </p:sp>
      <p:sp>
        <p:nvSpPr>
          <p:cNvPr id="10" name="Rectangle 9"/>
          <p:cNvSpPr/>
          <p:nvPr/>
        </p:nvSpPr>
        <p:spPr>
          <a:xfrm>
            <a:off x="4716016" y="188640"/>
            <a:ext cx="2811988" cy="523220"/>
          </a:xfrm>
          <a:prstGeom prst="rect">
            <a:avLst/>
          </a:prstGeom>
        </p:spPr>
        <p:txBody>
          <a:bodyPr wrap="none">
            <a:spAutoFit/>
          </a:bodyPr>
          <a:lstStyle/>
          <a:p>
            <a:r>
              <a:rPr lang="fr-FR" sz="2800" b="1" dirty="0" smtClean="0"/>
              <a:t>Injection Solide</a:t>
            </a:r>
            <a:endParaRPr lang="fr-FR" sz="2800" b="1"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052736"/>
          </a:xfrm>
          <a:prstGeom prst="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20200228_204307.jpg"/>
          <p:cNvPicPr>
            <a:picLocks noChangeAspect="1"/>
          </p:cNvPicPr>
          <p:nvPr/>
        </p:nvPicPr>
        <p:blipFill>
          <a:blip r:embed="rId2" cstate="print"/>
          <a:stretch>
            <a:fillRect/>
          </a:stretch>
        </p:blipFill>
        <p:spPr>
          <a:xfrm>
            <a:off x="0" y="980728"/>
            <a:ext cx="9144000" cy="5877272"/>
          </a:xfrm>
          <a:prstGeom prst="rect">
            <a:avLst/>
          </a:prstGeom>
          <a:ln>
            <a:noFill/>
          </a:ln>
          <a:effectLst>
            <a:softEdge rad="112500"/>
          </a:effectLst>
        </p:spPr>
      </p:pic>
      <p:sp>
        <p:nvSpPr>
          <p:cNvPr id="2" name="Titre 1"/>
          <p:cNvSpPr>
            <a:spLocks noGrp="1"/>
          </p:cNvSpPr>
          <p:nvPr>
            <p:ph type="title"/>
          </p:nvPr>
        </p:nvSpPr>
        <p:spPr>
          <a:xfrm>
            <a:off x="539552" y="0"/>
            <a:ext cx="8229600" cy="1143000"/>
          </a:xfrm>
        </p:spPr>
        <p:txBody>
          <a:bodyPr>
            <a:normAutofit/>
          </a:bodyPr>
          <a:lstStyle/>
          <a:p>
            <a:r>
              <a:rPr lang="fr-FR" sz="2800" dirty="0">
                <a:solidFill>
                  <a:schemeClr val="tx1"/>
                </a:solidFill>
                <a:latin typeface="Times New Roman" pitchFamily="18" charset="0"/>
                <a:cs typeface="Times New Roman" pitchFamily="18" charset="0"/>
              </a:rPr>
              <a:t>          Mise en œuvre de l’injection solide</a:t>
            </a:r>
          </a:p>
        </p:txBody>
      </p:sp>
      <p:sp>
        <p:nvSpPr>
          <p:cNvPr id="4" name="Espace réservé du numéro de diapositive 3"/>
          <p:cNvSpPr>
            <a:spLocks noGrp="1"/>
          </p:cNvSpPr>
          <p:nvPr>
            <p:ph type="sldNum" sz="quarter" idx="12"/>
          </p:nvPr>
        </p:nvSpPr>
        <p:spPr>
          <a:xfrm>
            <a:off x="8172400" y="6492875"/>
            <a:ext cx="762000" cy="365125"/>
          </a:xfrm>
        </p:spPr>
        <p:txBody>
          <a:bodyPr/>
          <a:lstStyle/>
          <a:p>
            <a:fld id="{6EA3299E-893A-4323-B98F-D36BB5E01EFB}" type="slidenum">
              <a:rPr lang="fr-FR" sz="1600" b="1" smtClean="0"/>
              <a:pPr/>
              <a:t>28</a:t>
            </a:fld>
            <a:endParaRPr lang="fr-FR" sz="1600" b="1" dirty="0"/>
          </a:p>
        </p:txBody>
      </p:sp>
      <p:sp>
        <p:nvSpPr>
          <p:cNvPr id="6" name="Pensées 5"/>
          <p:cNvSpPr/>
          <p:nvPr/>
        </p:nvSpPr>
        <p:spPr>
          <a:xfrm>
            <a:off x="179512" y="188640"/>
            <a:ext cx="2195736" cy="792088"/>
          </a:xfrm>
          <a:prstGeom prst="cloudCallout">
            <a:avLst>
              <a:gd name="adj1" fmla="val -34919"/>
              <a:gd name="adj2" fmla="val 7438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a:solidFill>
                  <a:schemeClr val="tx1"/>
                </a:solidFill>
                <a:latin typeface="Times New Roman" pitchFamily="18" charset="0"/>
                <a:cs typeface="Times New Roman" pitchFamily="18" charset="0"/>
              </a:rPr>
              <a:t>Figure</a:t>
            </a:r>
            <a:endParaRPr lang="fr-FR" sz="2800" b="1" dirty="0"/>
          </a:p>
        </p:txBody>
      </p:sp>
    </p:spTree>
  </p:cSld>
  <p:clrMapOvr>
    <a:masterClrMapping/>
  </p:clrMapOvr>
  <p:transition>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76672"/>
            <a:ext cx="8229600" cy="1143000"/>
          </a:xfrm>
        </p:spPr>
        <p:txBody>
          <a:bodyPr/>
          <a:lstStyle/>
          <a:p>
            <a:pPr lvl="8" algn="l" rtl="0">
              <a:spcBef>
                <a:spcPct val="0"/>
              </a:spcBef>
            </a:pPr>
            <a:r>
              <a:rPr lang="fr-FR" sz="2400" b="1" dirty="0">
                <a:solidFill>
                  <a:srgbClr val="C00000"/>
                </a:solidFill>
                <a:latin typeface="Times New Roman" pitchFamily="18" charset="0"/>
                <a:cs typeface="Times New Roman" pitchFamily="18" charset="0"/>
              </a:rPr>
              <a:t> </a:t>
            </a:r>
            <a:r>
              <a:rPr lang="fr-FR" sz="2400" b="1" dirty="0" smtClean="0">
                <a:solidFill>
                  <a:srgbClr val="C00000"/>
                </a:solidFill>
                <a:latin typeface="Times New Roman" pitchFamily="18" charset="0"/>
                <a:cs typeface="Times New Roman" pitchFamily="18" charset="0"/>
              </a:rPr>
              <a:t>   </a:t>
            </a:r>
            <a:r>
              <a:rPr lang="fr-FR" sz="2400" b="1" u="sng" dirty="0" smtClean="0">
                <a:solidFill>
                  <a:srgbClr val="C00000"/>
                </a:solidFill>
                <a:latin typeface="Times New Roman" pitchFamily="18" charset="0"/>
                <a:cs typeface="Times New Roman" pitchFamily="18" charset="0"/>
              </a:rPr>
              <a:t>3-1 Définition des injections par résine :</a:t>
            </a:r>
            <a:br>
              <a:rPr lang="fr-FR" sz="2400" b="1" u="sng" dirty="0" smtClean="0">
                <a:solidFill>
                  <a:srgbClr val="C00000"/>
                </a:solidFill>
                <a:latin typeface="Times New Roman" pitchFamily="18" charset="0"/>
                <a:cs typeface="Times New Roman" pitchFamily="18" charset="0"/>
              </a:rPr>
            </a:br>
            <a:endParaRPr lang="fr-FR" b="1" u="sng" dirty="0">
              <a:latin typeface="Times New Roman" pitchFamily="18" charset="0"/>
              <a:cs typeface="Times New Roman" pitchFamily="18" charset="0"/>
            </a:endParaRPr>
          </a:p>
        </p:txBody>
      </p:sp>
      <p:sp>
        <p:nvSpPr>
          <p:cNvPr id="3" name="Espace réservé du contenu 2"/>
          <p:cNvSpPr>
            <a:spLocks noGrp="1"/>
          </p:cNvSpPr>
          <p:nvPr>
            <p:ph idx="1"/>
          </p:nvPr>
        </p:nvSpPr>
        <p:spPr>
          <a:xfrm>
            <a:off x="179512" y="1556792"/>
            <a:ext cx="8229600" cy="4709160"/>
          </a:xfrm>
        </p:spPr>
        <p:txBody>
          <a:bodyPr>
            <a:normAutofit/>
          </a:bodyPr>
          <a:lstStyle/>
          <a:p>
            <a:pPr>
              <a:buNone/>
            </a:pPr>
            <a:r>
              <a:rPr lang="fr-FR" sz="2400" dirty="0" smtClean="0">
                <a:latin typeface="Times New Roman" pitchFamily="18" charset="0"/>
                <a:cs typeface="Times New Roman" pitchFamily="18" charset="0"/>
              </a:rPr>
              <a:t>L’injection de résine est une technique d’amélioration des caractéristique </a:t>
            </a:r>
            <a:r>
              <a:rPr lang="fr-FR" sz="2400" dirty="0" err="1" smtClean="0">
                <a:latin typeface="Times New Roman" pitchFamily="18" charset="0"/>
                <a:cs typeface="Times New Roman" pitchFamily="18" charset="0"/>
              </a:rPr>
              <a:t>physio-mécanique</a:t>
            </a:r>
            <a:r>
              <a:rPr lang="fr-FR" sz="2400" dirty="0" smtClean="0">
                <a:latin typeface="Times New Roman" pitchFamily="18" charset="0"/>
                <a:cs typeface="Times New Roman" pitchFamily="18" charset="0"/>
              </a:rPr>
              <a:t> des sols et des matériaux.</a:t>
            </a:r>
          </a:p>
          <a:p>
            <a:pPr>
              <a:buNone/>
            </a:pPr>
            <a:endParaRPr lang="fr-FR" sz="2400" b="1" u="sng" dirty="0" smtClean="0">
              <a:solidFill>
                <a:srgbClr val="FF0000"/>
              </a:solidFill>
              <a:latin typeface="Times New Roman" pitchFamily="18" charset="0"/>
              <a:cs typeface="Times New Roman" pitchFamily="18" charset="0"/>
            </a:endParaRPr>
          </a:p>
          <a:p>
            <a:pPr>
              <a:buNone/>
            </a:pPr>
            <a:r>
              <a:rPr lang="fr-FR" sz="2400" b="1" u="sng" dirty="0" smtClean="0">
                <a:solidFill>
                  <a:srgbClr val="FF0000"/>
                </a:solidFill>
                <a:latin typeface="Times New Roman" pitchFamily="18" charset="0"/>
                <a:cs typeface="Times New Roman" pitchFamily="18" charset="0"/>
              </a:rPr>
              <a:t>Réalisation d’une injection de résine :</a:t>
            </a:r>
          </a:p>
          <a:p>
            <a:pPr>
              <a:buFont typeface="Wingdings" pitchFamily="2" charset="2"/>
              <a:buChar char="§"/>
            </a:pPr>
            <a:r>
              <a:rPr lang="fr-FR" sz="2400" dirty="0" smtClean="0">
                <a:latin typeface="Times New Roman" pitchFamily="18" charset="0"/>
                <a:cs typeface="Times New Roman" pitchFamily="18" charset="0"/>
              </a:rPr>
              <a:t>Forage des points d’injection ;</a:t>
            </a:r>
          </a:p>
          <a:p>
            <a:pPr>
              <a:buFont typeface="Wingdings" pitchFamily="2" charset="2"/>
              <a:buChar char="§"/>
            </a:pPr>
            <a:r>
              <a:rPr lang="fr-FR" sz="2400" dirty="0" smtClean="0">
                <a:latin typeface="Times New Roman" pitchFamily="18" charset="0"/>
                <a:cs typeface="Times New Roman" pitchFamily="18" charset="0"/>
              </a:rPr>
              <a:t>Mise en </a:t>
            </a:r>
            <a:r>
              <a:rPr lang="fr-FR" sz="2400" dirty="0" err="1" smtClean="0">
                <a:latin typeface="Times New Roman" pitchFamily="18" charset="0"/>
                <a:cs typeface="Times New Roman" pitchFamily="18" charset="0"/>
              </a:rPr>
              <a:t>oeuvre</a:t>
            </a:r>
            <a:r>
              <a:rPr lang="fr-FR" sz="2400" dirty="0" smtClean="0">
                <a:latin typeface="Times New Roman" pitchFamily="18" charset="0"/>
                <a:cs typeface="Times New Roman" pitchFamily="18" charset="0"/>
              </a:rPr>
              <a:t>  des produit des constituant de résine ;</a:t>
            </a:r>
          </a:p>
          <a:p>
            <a:pPr>
              <a:buFont typeface="Wingdings" pitchFamily="2" charset="2"/>
              <a:buChar char="§"/>
            </a:pPr>
            <a:r>
              <a:rPr lang="fr-FR" sz="2400" dirty="0" smtClean="0">
                <a:latin typeface="Times New Roman" pitchFamily="18" charset="0"/>
                <a:cs typeface="Times New Roman" pitchFamily="18" charset="0"/>
              </a:rPr>
              <a:t>Diffusion de résine dans le sols. </a:t>
            </a:r>
            <a:endParaRPr lang="fr-FR" sz="24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6EA3299E-893A-4323-B98F-D36BB5E01EFB}" type="slidenum">
              <a:rPr lang="fr-FR" smtClean="0"/>
              <a:pPr/>
              <a:t>29</a:t>
            </a:fld>
            <a:endParaRPr lang="fr-F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148840"/>
            <a:ext cx="8625136" cy="4709160"/>
          </a:xfrm>
        </p:spPr>
        <p:txBody>
          <a:bodyPr/>
          <a:lstStyle/>
          <a:p>
            <a:pPr marL="137160" indent="0">
              <a:buNone/>
            </a:pPr>
            <a:r>
              <a:rPr lang="fr-FR" sz="2400" dirty="0">
                <a:latin typeface="Times New Roman" pitchFamily="18" charset="0"/>
                <a:cs typeface="Times New Roman" pitchFamily="18" charset="0"/>
              </a:rPr>
              <a:t>Elle permet de :</a:t>
            </a:r>
          </a:p>
          <a:p>
            <a:pPr marL="137160" indent="0">
              <a:buClr>
                <a:schemeClr val="accent1">
                  <a:lumMod val="50000"/>
                </a:schemeClr>
              </a:buClr>
              <a:buFont typeface="Wingdings" pitchFamily="2" charset="2"/>
              <a:buChar char="v"/>
            </a:pPr>
            <a:r>
              <a:rPr lang="fr-FR" sz="2400" dirty="0">
                <a:latin typeface="Times New Roman" pitchFamily="18" charset="0"/>
                <a:cs typeface="Times New Roman" pitchFamily="18" charset="0"/>
              </a:rPr>
              <a:t>Obtenir des renseignements généraux sur le sol:</a:t>
            </a:r>
          </a:p>
          <a:p>
            <a:pPr marL="137160" indent="0">
              <a:buNone/>
            </a:pPr>
            <a:r>
              <a:rPr lang="fr-FR" sz="2400" dirty="0">
                <a:latin typeface="Times New Roman" pitchFamily="18" charset="0"/>
                <a:cs typeface="Times New Roman" pitchFamily="18" charset="0"/>
              </a:rPr>
              <a:t>nature , position , épaisseur et pendage des couches (sable , remblai, argile , marne , rocher ,etc.) ; les caractéristiques de </a:t>
            </a:r>
            <a:r>
              <a:rPr lang="fr-FR" sz="2400" b="1" dirty="0">
                <a:latin typeface="Times New Roman" pitchFamily="18" charset="0"/>
                <a:cs typeface="Times New Roman" pitchFamily="18" charset="0"/>
              </a:rPr>
              <a:t>la nappe           </a:t>
            </a:r>
            <a:r>
              <a:rPr lang="fr-FR" sz="2400" dirty="0">
                <a:latin typeface="Times New Roman" pitchFamily="18" charset="0"/>
                <a:cs typeface="Times New Roman" pitchFamily="18" charset="0"/>
              </a:rPr>
              <a:t>( profondeur , mobilité, </a:t>
            </a:r>
            <a:r>
              <a:rPr lang="fr-FR" sz="2400" b="1" dirty="0">
                <a:latin typeface="Times New Roman" pitchFamily="18" charset="0"/>
                <a:cs typeface="Times New Roman" pitchFamily="18" charset="0"/>
              </a:rPr>
              <a:t>agressivité</a:t>
            </a:r>
            <a:r>
              <a:rPr lang="fr-FR" sz="2400" dirty="0">
                <a:latin typeface="Times New Roman" pitchFamily="18" charset="0"/>
                <a:cs typeface="Times New Roman" pitchFamily="18" charset="0"/>
              </a:rPr>
              <a:t> ,etc.).</a:t>
            </a:r>
          </a:p>
          <a:p>
            <a:pPr marL="137160" indent="0">
              <a:buClr>
                <a:schemeClr val="accent1">
                  <a:lumMod val="50000"/>
                </a:schemeClr>
              </a:buClr>
              <a:buFont typeface="Wingdings" pitchFamily="2" charset="2"/>
              <a:buChar char="v"/>
            </a:pPr>
            <a:r>
              <a:rPr lang="fr-FR" sz="2400" dirty="0">
                <a:latin typeface="Times New Roman" pitchFamily="18" charset="0"/>
                <a:cs typeface="Times New Roman" pitchFamily="18" charset="0"/>
              </a:rPr>
              <a:t>Donner les caractéristiques mécaniques et physiques du sol           ( les relations contraintes et déformations pour </a:t>
            </a:r>
            <a:r>
              <a:rPr lang="fr-FR" sz="2400" b="1" dirty="0">
                <a:latin typeface="Times New Roman" pitchFamily="18" charset="0"/>
                <a:cs typeface="Times New Roman" pitchFamily="18" charset="0"/>
              </a:rPr>
              <a:t>prévoir    </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les tassements</a:t>
            </a:r>
            <a:r>
              <a:rPr lang="fr-FR" sz="2400" dirty="0">
                <a:latin typeface="Times New Roman" pitchFamily="18" charset="0"/>
                <a:cs typeface="Times New Roman" pitchFamily="18" charset="0"/>
              </a:rPr>
              <a:t>).</a:t>
            </a:r>
          </a:p>
          <a:p>
            <a:pPr marL="137160" indent="0">
              <a:buClr>
                <a:schemeClr val="accent1">
                  <a:lumMod val="50000"/>
                </a:schemeClr>
              </a:buClr>
              <a:buFont typeface="Wingdings" pitchFamily="2" charset="2"/>
              <a:buChar char="v"/>
            </a:pPr>
            <a:r>
              <a:rPr lang="fr-FR" sz="2400" dirty="0">
                <a:latin typeface="Times New Roman" pitchFamily="18" charset="0"/>
                <a:cs typeface="Times New Roman" pitchFamily="18" charset="0"/>
              </a:rPr>
              <a:t>Optimiser au maximum le coût du projet .</a:t>
            </a:r>
          </a:p>
          <a:p>
            <a:pPr marL="137160" indent="0">
              <a:buNone/>
            </a:pPr>
            <a:endParaRPr lang="fr-FR" dirty="0"/>
          </a:p>
          <a:p>
            <a:pPr marL="137160" indent="0">
              <a:buNone/>
            </a:pPr>
            <a:endParaRPr lang="fr-FR" dirty="0"/>
          </a:p>
        </p:txBody>
      </p:sp>
      <p:sp>
        <p:nvSpPr>
          <p:cNvPr id="11" name="Espace réservé du numéro de diapositive 10"/>
          <p:cNvSpPr>
            <a:spLocks noGrp="1"/>
          </p:cNvSpPr>
          <p:nvPr>
            <p:ph type="sldNum" sz="quarter" idx="12"/>
          </p:nvPr>
        </p:nvSpPr>
        <p:spPr/>
        <p:txBody>
          <a:bodyPr/>
          <a:lstStyle/>
          <a:p>
            <a:fld id="{6EA3299E-893A-4323-B98F-D36BB5E01EFB}" type="slidenum">
              <a:rPr lang="fr-FR" smtClean="0"/>
              <a:pPr/>
              <a:t>3</a:t>
            </a:fld>
            <a:endParaRPr lang="fr-FR"/>
          </a:p>
        </p:txBody>
      </p:sp>
      <p:sp>
        <p:nvSpPr>
          <p:cNvPr id="5" name="Vague 4"/>
          <p:cNvSpPr/>
          <p:nvPr/>
        </p:nvSpPr>
        <p:spPr>
          <a:xfrm>
            <a:off x="1187624" y="476672"/>
            <a:ext cx="6480720" cy="1296144"/>
          </a:xfrm>
          <a:prstGeom prst="wave">
            <a:avLst>
              <a:gd name="adj1" fmla="val 12500"/>
              <a:gd name="adj2" fmla="val -1368"/>
            </a:avLst>
          </a:prstGeom>
          <a:effectLst>
            <a:outerShdw blurRad="130000" dist="101600" dir="2700000" algn="tl" rotWithShape="0">
              <a:srgbClr val="000000">
                <a:alpha val="35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fr-FR" sz="36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pPr algn="ctr"/>
            <a:r>
              <a:rPr lang="fr-FR" sz="3600" b="1" i="1" cap="all" dirty="0" smtClean="0">
                <a:ln w="0"/>
                <a:solidFill>
                  <a:schemeClr val="accent1">
                    <a:lumMod val="50000"/>
                  </a:schemeClr>
                </a:solidFill>
                <a:effectLst>
                  <a:reflection blurRad="12700" stA="50000" endPos="50000" dist="5000" dir="5400000" sy="-100000" rotWithShape="0"/>
                </a:effectLst>
                <a:latin typeface="Times New Roman" pitchFamily="18" charset="0"/>
                <a:cs typeface="Times New Roman" pitchFamily="18" charset="0"/>
              </a:rPr>
              <a:t>Reconnaissance </a:t>
            </a:r>
            <a:r>
              <a:rPr lang="fr-FR" sz="3600" b="1" i="1" cap="all" dirty="0">
                <a:ln w="0"/>
                <a:solidFill>
                  <a:schemeClr val="accent1">
                    <a:lumMod val="50000"/>
                  </a:schemeClr>
                </a:solidFill>
                <a:effectLst>
                  <a:reflection blurRad="12700" stA="50000" endPos="50000" dist="5000" dir="5400000" sy="-100000" rotWithShape="0"/>
                </a:effectLst>
                <a:latin typeface="Times New Roman" pitchFamily="18" charset="0"/>
                <a:cs typeface="Times New Roman" pitchFamily="18" charset="0"/>
              </a:rPr>
              <a:t>du sol</a:t>
            </a:r>
            <a:br>
              <a:rPr lang="fr-FR" sz="3600" b="1" i="1" cap="all" dirty="0">
                <a:ln w="0"/>
                <a:solidFill>
                  <a:schemeClr val="accent1">
                    <a:lumMod val="50000"/>
                  </a:schemeClr>
                </a:solidFill>
                <a:effectLst>
                  <a:reflection blurRad="12700" stA="50000" endPos="50000" dist="5000" dir="5400000" sy="-100000" rotWithShape="0"/>
                </a:effectLst>
                <a:latin typeface="Times New Roman" pitchFamily="18" charset="0"/>
                <a:cs typeface="Times New Roman" pitchFamily="18" charset="0"/>
              </a:rPr>
            </a:br>
            <a:endParaRPr lang="fr-FR" sz="3600" b="1" cap="all" dirty="0">
              <a:ln w="0"/>
              <a:solidFill>
                <a:schemeClr val="accent1">
                  <a:lumMod val="50000"/>
                </a:schemeClr>
              </a:solidFill>
              <a:effectLst>
                <a:reflection blurRad="12700" stA="50000" endPos="50000" dist="5000" dir="5400000" sy="-100000" rotWithShape="0"/>
              </a:effectLst>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jection_de_résine___Explication_de_la_réalisatio(360P).mp4">
            <a:hlinkClick r:id="" action="ppaction://media"/>
          </p:cNvPr>
          <p:cNvPicPr>
            <a:picLocks noGrp="1" noRot="1" noChangeAspect="1"/>
          </p:cNvPicPr>
          <p:nvPr>
            <p:ph idx="1"/>
            <a:videoFile r:link="rId1"/>
          </p:nvPr>
        </p:nvPicPr>
        <p:blipFill>
          <a:blip r:embed="rId3" cstate="print"/>
          <a:stretch>
            <a:fillRect/>
          </a:stretch>
        </p:blipFill>
        <p:spPr>
          <a:xfrm>
            <a:off x="-2988840" y="-315416"/>
            <a:ext cx="15265696" cy="7560840"/>
          </a:xfrm>
          <a:prstGeom prst="rect">
            <a:avLst/>
          </a:prstGeom>
        </p:spPr>
      </p:pic>
      <p:sp>
        <p:nvSpPr>
          <p:cNvPr id="4" name="Espace réservé du numéro de diapositive 3"/>
          <p:cNvSpPr>
            <a:spLocks noGrp="1"/>
          </p:cNvSpPr>
          <p:nvPr>
            <p:ph type="sldNum" sz="quarter" idx="12"/>
          </p:nvPr>
        </p:nvSpPr>
        <p:spPr>
          <a:xfrm>
            <a:off x="7380312" y="6492875"/>
            <a:ext cx="762000" cy="365125"/>
          </a:xfrm>
        </p:spPr>
        <p:txBody>
          <a:bodyPr/>
          <a:lstStyle/>
          <a:p>
            <a:fld id="{6EA3299E-893A-4323-B98F-D36BB5E01EFB}" type="slidenum">
              <a:rPr lang="fr-FR" sz="1800" b="1" smtClean="0"/>
              <a:pPr/>
              <a:t>30</a:t>
            </a:fld>
            <a:endParaRPr lang="fr-FR" sz="1800" b="1"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32656"/>
            <a:ext cx="8507288" cy="1143000"/>
          </a:xfrm>
        </p:spPr>
        <p:txBody>
          <a:bodyPr>
            <a:noAutofit/>
          </a:bodyPr>
          <a:lstStyle/>
          <a:p>
            <a:pPr algn="l"/>
            <a:r>
              <a:rPr lang="fr-FR" sz="2400" u="sng" dirty="0">
                <a:solidFill>
                  <a:srgbClr val="C00000"/>
                </a:solidFill>
                <a:latin typeface="Times New Roman" pitchFamily="18" charset="0"/>
                <a:cs typeface="Times New Roman" pitchFamily="18" charset="0"/>
              </a:rPr>
              <a:t>3.2.Amélioration des sols par addition d’ajouts minéraux :</a:t>
            </a:r>
          </a:p>
        </p:txBody>
      </p:sp>
      <p:sp>
        <p:nvSpPr>
          <p:cNvPr id="3" name="Espace réservé du contenu 2"/>
          <p:cNvSpPr>
            <a:spLocks noGrp="1"/>
          </p:cNvSpPr>
          <p:nvPr>
            <p:ph idx="1"/>
          </p:nvPr>
        </p:nvSpPr>
        <p:spPr>
          <a:xfrm>
            <a:off x="-396552" y="1340768"/>
            <a:ext cx="9011344" cy="7848872"/>
          </a:xfrm>
        </p:spPr>
        <p:txBody>
          <a:bodyPr>
            <a:noAutofit/>
          </a:bodyPr>
          <a:lstStyle/>
          <a:p>
            <a:r>
              <a:rPr lang="fr-FR" sz="2000" dirty="0">
                <a:latin typeface="Times New Roman" pitchFamily="18" charset="0"/>
                <a:cs typeface="Times New Roman" pitchFamily="18" charset="0"/>
              </a:rPr>
              <a:t>   Pratiquement </a:t>
            </a:r>
            <a:r>
              <a:rPr lang="fr-FR" sz="2000" b="1" dirty="0">
                <a:latin typeface="Times New Roman" pitchFamily="18" charset="0"/>
                <a:cs typeface="Times New Roman" pitchFamily="18" charset="0"/>
              </a:rPr>
              <a:t>tous les sols </a:t>
            </a:r>
            <a:r>
              <a:rPr lang="fr-FR" sz="2000" dirty="0">
                <a:latin typeface="Times New Roman" pitchFamily="18" charset="0"/>
                <a:cs typeface="Times New Roman" pitchFamily="18" charset="0"/>
              </a:rPr>
              <a:t>peuvent être traités avec cette méthode .Elle consiste à mélanger des éléments à une certaine quantité d’addition : </a:t>
            </a:r>
          </a:p>
          <a:p>
            <a:r>
              <a:rPr lang="fr-FR" sz="2000" b="1" dirty="0"/>
              <a:t>-La chaux;</a:t>
            </a:r>
          </a:p>
          <a:p>
            <a:r>
              <a:rPr lang="fr-FR" sz="2000" b="1" dirty="0"/>
              <a:t>-Le ciment;</a:t>
            </a:r>
          </a:p>
          <a:p>
            <a:r>
              <a:rPr lang="fr-FR" sz="2000" b="1" dirty="0"/>
              <a:t>- Les ajoutes cimentaires </a:t>
            </a:r>
            <a:r>
              <a:rPr lang="fr-FR" sz="2000" dirty="0"/>
              <a:t>(laitier , pouzzolane naturelle , cendres </a:t>
            </a:r>
            <a:r>
              <a:rPr lang="fr-FR" sz="2000" dirty="0" smtClean="0"/>
              <a:t>violentes </a:t>
            </a:r>
            <a:r>
              <a:rPr lang="fr-FR" sz="2000" dirty="0"/>
              <a:t>et fumée de silice…etc.).</a:t>
            </a:r>
          </a:p>
          <a:p>
            <a:r>
              <a:rPr lang="fr-FR" sz="2000" dirty="0">
                <a:latin typeface="Times New Roman" pitchFamily="18" charset="0"/>
                <a:cs typeface="Times New Roman" pitchFamily="18" charset="0"/>
              </a:rPr>
              <a:t>Cette opération provoque une modification physico-chimique qui intervient dans la stabilisation du sol tel que, les réactions d’échange de base avec les particules d’argile (cation) et les réactions </a:t>
            </a:r>
            <a:r>
              <a:rPr lang="fr-FR" sz="2000" dirty="0" err="1">
                <a:latin typeface="Times New Roman" pitchFamily="18" charset="0"/>
                <a:cs typeface="Times New Roman" pitchFamily="18" charset="0"/>
              </a:rPr>
              <a:t>pouzzolaniques</a:t>
            </a:r>
            <a:r>
              <a:rPr lang="fr-FR" sz="2000" dirty="0">
                <a:latin typeface="Times New Roman" pitchFamily="18" charset="0"/>
                <a:cs typeface="Times New Roman" pitchFamily="18" charset="0"/>
              </a:rPr>
              <a:t> (cimentation). </a:t>
            </a:r>
          </a:p>
          <a:p>
            <a:r>
              <a:rPr lang="fr-FR" sz="2000" dirty="0">
                <a:latin typeface="Times New Roman" pitchFamily="18" charset="0"/>
                <a:cs typeface="Times New Roman" pitchFamily="18" charset="0"/>
              </a:rPr>
              <a:t> La stabilisation peut être utilisée, avant compactage, in situ ou avec des sols excavés ou amenés d’ailleurs. Cependant une analyse préalable de leur nature est nécessaire avant chaque traitement. Elle détermine la technique et les moyens les plus appropriés à mettre en </a:t>
            </a:r>
            <a:r>
              <a:rPr lang="fr-FR" sz="2000" dirty="0" smtClean="0">
                <a:latin typeface="Times New Roman" pitchFamily="18" charset="0"/>
                <a:cs typeface="Times New Roman" pitchFamily="18" charset="0"/>
              </a:rPr>
              <a:t>œuvre, </a:t>
            </a:r>
            <a:r>
              <a:rPr lang="fr-FR" sz="2000" dirty="0">
                <a:latin typeface="Times New Roman" pitchFamily="18" charset="0"/>
                <a:cs typeface="Times New Roman" pitchFamily="18" charset="0"/>
              </a:rPr>
              <a:t>en fonction des spécificités du terrain:</a:t>
            </a:r>
          </a:p>
          <a:p>
            <a:r>
              <a:rPr lang="fr-FR" sz="2000" dirty="0">
                <a:latin typeface="Times New Roman" pitchFamily="18" charset="0"/>
                <a:cs typeface="Times New Roman" pitchFamily="18" charset="0"/>
              </a:rPr>
              <a:t>- utilisation d’addition (chaux, ciment, ajouts minéraux……);</a:t>
            </a:r>
          </a:p>
          <a:p>
            <a:r>
              <a:rPr lang="fr-FR" sz="2000" dirty="0">
                <a:latin typeface="Times New Roman" pitchFamily="18" charset="0"/>
                <a:cs typeface="Times New Roman" pitchFamily="18" charset="0"/>
              </a:rPr>
              <a:t>- dosages à respecter;</a:t>
            </a:r>
          </a:p>
          <a:p>
            <a:r>
              <a:rPr lang="fr-FR" sz="2000" dirty="0">
                <a:latin typeface="Times New Roman" pitchFamily="18" charset="0"/>
                <a:cs typeface="Times New Roman" pitchFamily="18" charset="0"/>
              </a:rPr>
              <a:t>- épaisseur du sol à traiter.</a:t>
            </a:r>
          </a:p>
          <a:p>
            <a:endParaRPr lang="fr-FR" sz="1400" dirty="0"/>
          </a:p>
          <a:p>
            <a:endParaRPr lang="fr-FR" sz="1400" b="1"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6EA3299E-893A-4323-B98F-D36BB5E01EFB}" type="slidenum">
              <a:rPr lang="fr-FR" smtClean="0"/>
              <a:pPr/>
              <a:t>31</a:t>
            </a:fld>
            <a:endParaRPr lang="fr-F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200228_223622.jpg"/>
          <p:cNvPicPr>
            <a:picLocks noChangeAspect="1"/>
          </p:cNvPicPr>
          <p:nvPr/>
        </p:nvPicPr>
        <p:blipFill>
          <a:blip r:embed="rId2" cstate="print"/>
          <a:stretch>
            <a:fillRect/>
          </a:stretch>
        </p:blipFill>
        <p:spPr>
          <a:xfrm>
            <a:off x="0" y="0"/>
            <a:ext cx="9144000" cy="6858000"/>
          </a:xfrm>
          <a:prstGeom prst="rect">
            <a:avLst/>
          </a:prstGeom>
        </p:spPr>
      </p:pic>
      <p:sp>
        <p:nvSpPr>
          <p:cNvPr id="4" name="Espace réservé du numéro de diapositive 3"/>
          <p:cNvSpPr>
            <a:spLocks noGrp="1"/>
          </p:cNvSpPr>
          <p:nvPr>
            <p:ph type="sldNum" sz="quarter" idx="12"/>
          </p:nvPr>
        </p:nvSpPr>
        <p:spPr>
          <a:xfrm>
            <a:off x="7956376" y="6309320"/>
            <a:ext cx="762000" cy="365125"/>
          </a:xfrm>
        </p:spPr>
        <p:txBody>
          <a:bodyPr/>
          <a:lstStyle/>
          <a:p>
            <a:fld id="{6EA3299E-893A-4323-B98F-D36BB5E01EFB}" type="slidenum">
              <a:rPr lang="fr-FR" sz="1600" b="1" smtClean="0"/>
              <a:pPr/>
              <a:t>32</a:t>
            </a:fld>
            <a:endParaRPr lang="fr-FR" sz="1600" b="1" dirty="0"/>
          </a:p>
        </p:txBody>
      </p:sp>
      <p:sp>
        <p:nvSpPr>
          <p:cNvPr id="6" name="Pensées 5"/>
          <p:cNvSpPr/>
          <p:nvPr/>
        </p:nvSpPr>
        <p:spPr>
          <a:xfrm>
            <a:off x="323528" y="0"/>
            <a:ext cx="2088232" cy="764704"/>
          </a:xfrm>
          <a:prstGeom prst="cloudCallout">
            <a:avLst>
              <a:gd name="adj1" fmla="val -47430"/>
              <a:gd name="adj2" fmla="val 7317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dirty="0">
                <a:latin typeface="Times New Roman" pitchFamily="18" charset="0"/>
                <a:cs typeface="Times New Roman" pitchFamily="18" charset="0"/>
              </a:rPr>
              <a:t>Figure</a:t>
            </a:r>
          </a:p>
        </p:txBody>
      </p:sp>
      <p:sp>
        <p:nvSpPr>
          <p:cNvPr id="7" name="Pensées 6"/>
          <p:cNvSpPr/>
          <p:nvPr/>
        </p:nvSpPr>
        <p:spPr>
          <a:xfrm>
            <a:off x="6012160" y="3861048"/>
            <a:ext cx="2088232" cy="648072"/>
          </a:xfrm>
          <a:prstGeom prst="cloudCallout">
            <a:avLst>
              <a:gd name="adj1" fmla="val -40795"/>
              <a:gd name="adj2" fmla="val 62500"/>
            </a:avLst>
          </a:prstGeom>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dirty="0">
                <a:solidFill>
                  <a:schemeClr val="tx1"/>
                </a:solidFill>
                <a:latin typeface="Times New Roman" pitchFamily="18" charset="0"/>
                <a:cs typeface="Times New Roman" pitchFamily="18" charset="0"/>
              </a:rPr>
              <a:t>Figure</a:t>
            </a:r>
          </a:p>
        </p:txBody>
      </p:sp>
    </p:spTree>
  </p:cSld>
  <p:clrMapOvr>
    <a:masterClrMapping/>
  </p:clrMapOvr>
  <p:transition>
    <p:wheel spokes="2"/>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6583362"/>
          </a:xfrm>
        </p:spPr>
        <p:txBody>
          <a:bodyPr>
            <a:normAutofit/>
          </a:bodyPr>
          <a:lstStyle/>
          <a:p>
            <a:pPr algn="l"/>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sz="1600" dirty="0">
                <a:ln>
                  <a:noFill/>
                </a:ln>
                <a:solidFill>
                  <a:schemeClr val="tx1"/>
                </a:solidFill>
                <a:effectLst/>
                <a:latin typeface="Times New Roman" pitchFamily="18" charset="0"/>
                <a:cs typeface="Times New Roman" pitchFamily="18" charset="0"/>
              </a:rPr>
              <a:t>Matériaux mixtes graniteux        Rotor de et de mélange                                Sol </a:t>
            </a:r>
            <a:r>
              <a:rPr lang="fr-FR" sz="1600" dirty="0" err="1">
                <a:ln>
                  <a:noFill/>
                </a:ln>
                <a:solidFill>
                  <a:schemeClr val="tx1"/>
                </a:solidFill>
                <a:effectLst/>
                <a:latin typeface="Times New Roman" pitchFamily="18" charset="0"/>
                <a:cs typeface="Times New Roman" pitchFamily="18" charset="0"/>
              </a:rPr>
              <a:t>incuillè</a:t>
            </a:r>
            <a:r>
              <a:rPr lang="fr-FR" sz="1600" dirty="0">
                <a:ln>
                  <a:noFill/>
                </a:ln>
                <a:solidFill>
                  <a:schemeClr val="tx1"/>
                </a:solidFill>
                <a:effectLst/>
                <a:latin typeface="Times New Roman" pitchFamily="18" charset="0"/>
                <a:cs typeface="Times New Roman" pitchFamily="18" charset="0"/>
              </a:rPr>
              <a:t>  recouvert</a:t>
            </a:r>
            <a:br>
              <a:rPr lang="fr-FR" sz="1600" dirty="0">
                <a:ln>
                  <a:noFill/>
                </a:ln>
                <a:solidFill>
                  <a:schemeClr val="tx1"/>
                </a:solidFill>
                <a:effectLst/>
                <a:latin typeface="Times New Roman" pitchFamily="18" charset="0"/>
                <a:cs typeface="Times New Roman" pitchFamily="18" charset="0"/>
              </a:rPr>
            </a:br>
            <a:r>
              <a:rPr lang="fr-FR" sz="1600" dirty="0">
                <a:ln>
                  <a:noFill/>
                </a:ln>
                <a:solidFill>
                  <a:schemeClr val="tx1"/>
                </a:solidFill>
                <a:effectLst/>
                <a:latin typeface="Times New Roman" pitchFamily="18" charset="0"/>
                <a:cs typeface="Times New Roman" pitchFamily="18" charset="0"/>
              </a:rPr>
              <a:t>                                                                                                                           de chaux répandue </a:t>
            </a:r>
            <a:br>
              <a:rPr lang="fr-FR" sz="1600" dirty="0">
                <a:ln>
                  <a:noFill/>
                </a:ln>
                <a:solidFill>
                  <a:schemeClr val="tx1"/>
                </a:solidFill>
                <a:effectLst/>
                <a:latin typeface="Times New Roman" pitchFamily="18" charset="0"/>
                <a:cs typeface="Times New Roman" pitchFamily="18" charset="0"/>
              </a:rPr>
            </a:br>
            <a:r>
              <a:rPr lang="fr-FR" sz="1600" dirty="0">
                <a:ln>
                  <a:noFill/>
                </a:ln>
                <a:solidFill>
                  <a:schemeClr val="tx1"/>
                </a:solidFill>
                <a:effectLst/>
                <a:latin typeface="Times New Roman" pitchFamily="18" charset="0"/>
                <a:cs typeface="Times New Roman" pitchFamily="18" charset="0"/>
              </a:rPr>
              <a:t>  à taux d’humidité réduit</a:t>
            </a:r>
            <a:endParaRPr lang="fr-FR" sz="2400" dirty="0">
              <a:solidFill>
                <a:schemeClr val="tx1"/>
              </a:solidFill>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6EA3299E-893A-4323-B98F-D36BB5E01EFB}" type="slidenum">
              <a:rPr lang="fr-FR" smtClean="0"/>
              <a:pPr/>
              <a:t>33</a:t>
            </a:fld>
            <a:endParaRPr lang="fr-FR"/>
          </a:p>
        </p:txBody>
      </p:sp>
      <p:pic>
        <p:nvPicPr>
          <p:cNvPr id="5" name="Espace réservé du contenu 6" descr="20200228_223506.jpg"/>
          <p:cNvPicPr>
            <a:picLocks noGrp="1" noChangeAspect="1"/>
          </p:cNvPicPr>
          <p:nvPr>
            <p:ph idx="1"/>
          </p:nvPr>
        </p:nvPicPr>
        <p:blipFill>
          <a:blip r:embed="rId2" cstate="print"/>
          <a:stretch>
            <a:fillRect/>
          </a:stretch>
        </p:blipFill>
        <p:spPr>
          <a:xfrm>
            <a:off x="0" y="0"/>
            <a:ext cx="9144000" cy="5661248"/>
          </a:xfrm>
          <a:prstGeom prst="rect">
            <a:avLst/>
          </a:prstGeom>
          <a:ln>
            <a:noFill/>
          </a:ln>
          <a:effectLst>
            <a:softEdge rad="112500"/>
          </a:effectLst>
        </p:spPr>
      </p:pic>
      <p:sp>
        <p:nvSpPr>
          <p:cNvPr id="6" name="Pensées 5"/>
          <p:cNvSpPr/>
          <p:nvPr/>
        </p:nvSpPr>
        <p:spPr>
          <a:xfrm>
            <a:off x="323528" y="188640"/>
            <a:ext cx="1944216" cy="720080"/>
          </a:xfrm>
          <a:prstGeom prst="cloudCallout">
            <a:avLst>
              <a:gd name="adj1" fmla="val -36049"/>
              <a:gd name="adj2" fmla="val 7744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solidFill>
                  <a:schemeClr val="tx1"/>
                </a:solidFill>
                <a:latin typeface="Times New Roman" pitchFamily="18" charset="0"/>
                <a:cs typeface="Times New Roman" pitchFamily="18" charset="0"/>
              </a:rPr>
              <a:t>Figure</a:t>
            </a:r>
          </a:p>
        </p:txBody>
      </p:sp>
      <p:sp>
        <p:nvSpPr>
          <p:cNvPr id="7" name="Rectangle 6"/>
          <p:cNvSpPr/>
          <p:nvPr/>
        </p:nvSpPr>
        <p:spPr>
          <a:xfrm>
            <a:off x="2267744" y="260648"/>
            <a:ext cx="7272808" cy="523220"/>
          </a:xfrm>
          <a:prstGeom prst="rect">
            <a:avLst/>
          </a:prstGeom>
        </p:spPr>
        <p:txBody>
          <a:bodyPr wrap="square">
            <a:spAutoFit/>
          </a:bodyPr>
          <a:lstStyle/>
          <a:p>
            <a:r>
              <a:rPr lang="fr-FR" sz="2800" b="1" dirty="0"/>
              <a:t>Epandage du ciment et injection de l’eau</a:t>
            </a:r>
          </a:p>
        </p:txBody>
      </p:sp>
    </p:spTree>
  </p:cSld>
  <p:clrMapOvr>
    <a:masterClrMapping/>
  </p:clrMapOvr>
  <p:transition>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7DFCE">
                <a:alpha val="0"/>
              </a:srgb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11560" y="980728"/>
            <a:ext cx="8229600" cy="562074"/>
          </a:xfrm>
        </p:spPr>
        <p:txBody>
          <a:bodyPr>
            <a:noAutofit/>
          </a:bodyPr>
          <a:lstStyle/>
          <a:p>
            <a:pPr marL="742950" indent="-742950"/>
            <a:r>
              <a:rPr lang="fr-FR" sz="4400" dirty="0" smtClean="0">
                <a:ln>
                  <a:noFill/>
                </a:ln>
                <a:solidFill>
                  <a:srgbClr val="517D21"/>
                </a:solidFill>
                <a:effectLst/>
                <a:latin typeface="Times New Roman" pitchFamily="18" charset="0"/>
                <a:cs typeface="Times New Roman" pitchFamily="18" charset="0"/>
              </a:rPr>
              <a:t>         </a:t>
            </a:r>
            <a:r>
              <a:rPr lang="fr-FR" sz="4400" u="sng" dirty="0" smtClean="0">
                <a:ln>
                  <a:noFill/>
                </a:ln>
                <a:solidFill>
                  <a:srgbClr val="517D21"/>
                </a:solidFill>
                <a:effectLst/>
                <a:latin typeface="Times New Roman" pitchFamily="18" charset="0"/>
                <a:cs typeface="Times New Roman" pitchFamily="18" charset="0"/>
              </a:rPr>
              <a:t>Les </a:t>
            </a:r>
            <a:r>
              <a:rPr lang="fr-FR" sz="4400" u="sng" dirty="0">
                <a:ln>
                  <a:noFill/>
                </a:ln>
                <a:solidFill>
                  <a:srgbClr val="517D21"/>
                </a:solidFill>
                <a:effectLst/>
                <a:latin typeface="Times New Roman" pitchFamily="18" charset="0"/>
                <a:cs typeface="Times New Roman" pitchFamily="18" charset="0"/>
              </a:rPr>
              <a:t>risques du sol</a:t>
            </a:r>
            <a:r>
              <a:rPr lang="fr-FR" sz="6600" i="1" u="sng" dirty="0">
                <a:ln>
                  <a:noFill/>
                </a:ln>
                <a:solidFill>
                  <a:srgbClr val="517D21"/>
                </a:solidFill>
                <a:effectLst/>
              </a:rPr>
              <a:t/>
            </a:r>
            <a:br>
              <a:rPr lang="fr-FR" sz="6600" i="1" u="sng" dirty="0">
                <a:ln>
                  <a:noFill/>
                </a:ln>
                <a:solidFill>
                  <a:srgbClr val="517D21"/>
                </a:solidFill>
                <a:effectLst/>
              </a:rPr>
            </a:br>
            <a:endParaRPr lang="fr-FR" sz="6600" i="1" u="sng" dirty="0">
              <a:ln>
                <a:noFill/>
              </a:ln>
              <a:solidFill>
                <a:srgbClr val="517D21"/>
              </a:solidFill>
              <a:effectLst/>
            </a:endParaRPr>
          </a:p>
        </p:txBody>
      </p:sp>
      <p:sp>
        <p:nvSpPr>
          <p:cNvPr id="3" name="Espace réservé du contenu 2"/>
          <p:cNvSpPr>
            <a:spLocks noGrp="1"/>
          </p:cNvSpPr>
          <p:nvPr>
            <p:ph idx="1"/>
          </p:nvPr>
        </p:nvSpPr>
        <p:spPr/>
        <p:txBody>
          <a:bodyPr/>
          <a:lstStyle/>
          <a:p>
            <a:pPr marL="137160" indent="0">
              <a:buFont typeface="Arial" pitchFamily="34" charset="0"/>
              <a:buChar char="•"/>
            </a:pPr>
            <a:r>
              <a:rPr lang="fr-FR" sz="2400" dirty="0">
                <a:latin typeface="Times New Roman" pitchFamily="18" charset="0"/>
                <a:cs typeface="Times New Roman" pitchFamily="18" charset="0"/>
              </a:rPr>
              <a:t>Gonflement dans un terrain argileux;</a:t>
            </a:r>
          </a:p>
          <a:p>
            <a:pPr marL="137160" indent="0">
              <a:buFont typeface="Arial" pitchFamily="34" charset="0"/>
              <a:buChar char="•"/>
            </a:pPr>
            <a:r>
              <a:rPr lang="fr-FR" sz="2400" dirty="0">
                <a:latin typeface="Times New Roman" pitchFamily="18" charset="0"/>
                <a:cs typeface="Times New Roman" pitchFamily="18" charset="0"/>
              </a:rPr>
              <a:t> Glissements;</a:t>
            </a:r>
          </a:p>
          <a:p>
            <a:pPr marL="137160" indent="0">
              <a:buFont typeface="Arial" pitchFamily="34" charset="0"/>
              <a:buChar char="•"/>
            </a:pPr>
            <a:r>
              <a:rPr lang="fr-FR" sz="2400" dirty="0">
                <a:latin typeface="Times New Roman" pitchFamily="18" charset="0"/>
                <a:cs typeface="Times New Roman" pitchFamily="18" charset="0"/>
              </a:rPr>
              <a:t> Présence d’eau dans le sol;</a:t>
            </a:r>
          </a:p>
          <a:p>
            <a:pPr marL="137160" indent="0">
              <a:buFont typeface="Arial" pitchFamily="34" charset="0"/>
              <a:buChar char="•"/>
            </a:pPr>
            <a:r>
              <a:rPr lang="fr-FR" sz="2400" dirty="0">
                <a:latin typeface="Times New Roman" pitchFamily="18" charset="0"/>
                <a:cs typeface="Times New Roman" pitchFamily="18" charset="0"/>
              </a:rPr>
              <a:t>Zone inondable ou sismique;</a:t>
            </a:r>
          </a:p>
          <a:p>
            <a:pPr marL="137160" indent="0">
              <a:buFont typeface="Arial" pitchFamily="34" charset="0"/>
              <a:buChar char="•"/>
            </a:pPr>
            <a:r>
              <a:rPr lang="fr-FR" sz="2400" dirty="0">
                <a:latin typeface="Times New Roman" pitchFamily="18" charset="0"/>
                <a:cs typeface="Times New Roman" pitchFamily="18" charset="0"/>
              </a:rPr>
              <a:t> L’agression chimique (sel , sulfate);</a:t>
            </a:r>
          </a:p>
          <a:p>
            <a:pPr marL="137160" indent="0">
              <a:buFont typeface="Arial" pitchFamily="34" charset="0"/>
              <a:buChar char="•"/>
            </a:pPr>
            <a:r>
              <a:rPr lang="fr-FR" sz="2400" dirty="0">
                <a:latin typeface="Times New Roman" pitchFamily="18" charset="0"/>
                <a:cs typeface="Times New Roman" pitchFamily="18" charset="0"/>
              </a:rPr>
              <a:t>Etc.</a:t>
            </a:r>
          </a:p>
          <a:p>
            <a:pPr marL="137160" indent="0">
              <a:buFont typeface="Arial" pitchFamily="34" charset="0"/>
              <a:buChar char="•"/>
            </a:pPr>
            <a:endParaRPr lang="fr-FR" sz="2400" dirty="0">
              <a:latin typeface="Times New Roman" pitchFamily="18" charset="0"/>
              <a:cs typeface="Times New Roman" pitchFamily="18" charset="0"/>
            </a:endParaRPr>
          </a:p>
          <a:p>
            <a:pPr marL="137160" indent="0" algn="ctr">
              <a:buNone/>
            </a:pPr>
            <a:r>
              <a:rPr lang="fr-FR" sz="2400" dirty="0">
                <a:latin typeface="Times New Roman" pitchFamily="18" charset="0"/>
                <a:cs typeface="Times New Roman" pitchFamily="18" charset="0"/>
              </a:rPr>
              <a:t>   Pour résoudre ces problèmes on utilise les méthodes de        renforcements et d’amélioration des sols.  </a:t>
            </a:r>
          </a:p>
          <a:p>
            <a:pPr marL="137160" indent="0" algn="ctr">
              <a:buNone/>
            </a:pPr>
            <a:r>
              <a:rPr lang="fr-FR" dirty="0">
                <a:latin typeface="Times New Roman" pitchFamily="18" charset="0"/>
                <a:cs typeface="Times New Roman" pitchFamily="18" charset="0"/>
              </a:rPr>
              <a:t>                                                         </a:t>
            </a:r>
          </a:p>
        </p:txBody>
      </p:sp>
      <p:sp>
        <p:nvSpPr>
          <p:cNvPr id="11" name="Espace réservé du numéro de diapositive 10"/>
          <p:cNvSpPr>
            <a:spLocks noGrp="1"/>
          </p:cNvSpPr>
          <p:nvPr>
            <p:ph type="sldNum" sz="quarter" idx="12"/>
          </p:nvPr>
        </p:nvSpPr>
        <p:spPr/>
        <p:txBody>
          <a:bodyPr/>
          <a:lstStyle/>
          <a:p>
            <a:fld id="{6EA3299E-893A-4323-B98F-D36BB5E01EFB}" type="slidenum">
              <a:rPr lang="fr-FR" smtClean="0"/>
              <a:pPr/>
              <a:t>4</a:t>
            </a:fld>
            <a:endParaRPr lang="fr-FR"/>
          </a:p>
        </p:txBody>
      </p:sp>
      <p:pic>
        <p:nvPicPr>
          <p:cNvPr id="12" name="Image 11" descr="IMG_20191211_164756.jpg"/>
          <p:cNvPicPr>
            <a:picLocks noChangeAspect="1"/>
          </p:cNvPicPr>
          <p:nvPr/>
        </p:nvPicPr>
        <p:blipFill>
          <a:blip r:embed="rId2" cstate="print"/>
          <a:stretch>
            <a:fillRect/>
          </a:stretch>
        </p:blipFill>
        <p:spPr>
          <a:xfrm>
            <a:off x="611560" y="4365104"/>
            <a:ext cx="576064" cy="648072"/>
          </a:xfrm>
          <a:prstGeom prst="foldedCorner">
            <a:avLst/>
          </a:prstGeom>
          <a:effectLst>
            <a:reflection blurRad="6350" stA="50000" endA="300" endPos="55500" dist="50800" dir="5400000" sy="-100000" algn="bl" rotWithShape="0"/>
          </a:effectLst>
        </p:spPr>
      </p:pic>
      <p:pic>
        <p:nvPicPr>
          <p:cNvPr id="14" name="Image 13" descr="IMG_20191211_164756.jpg"/>
          <p:cNvPicPr>
            <a:picLocks noChangeAspect="1"/>
          </p:cNvPicPr>
          <p:nvPr/>
        </p:nvPicPr>
        <p:blipFill>
          <a:blip r:embed="rId2" cstate="print"/>
          <a:stretch>
            <a:fillRect/>
          </a:stretch>
        </p:blipFill>
        <p:spPr>
          <a:xfrm>
            <a:off x="8316416" y="4365104"/>
            <a:ext cx="576064" cy="648072"/>
          </a:xfrm>
          <a:prstGeom prst="foldedCorner">
            <a:avLst/>
          </a:prstGeom>
          <a:effectLst>
            <a:reflection blurRad="6350" stA="50000" endA="300" endPos="55500" dist="50800" dir="5400000" sy="-100000" algn="bl" rotWithShape="0"/>
          </a:effectLst>
        </p:spPr>
      </p:pic>
      <p:sp>
        <p:nvSpPr>
          <p:cNvPr id="15" name="Flèche droite 14"/>
          <p:cNvSpPr/>
          <p:nvPr/>
        </p:nvSpPr>
        <p:spPr>
          <a:xfrm rot="20451413">
            <a:off x="258219" y="1125415"/>
            <a:ext cx="991571" cy="647229"/>
          </a:xfrm>
          <a:prstGeom prst="rightArrow">
            <a:avLst/>
          </a:prstGeom>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Arrondir un rectangle avec un coin diagonal 7"/>
          <p:cNvSpPr/>
          <p:nvPr/>
        </p:nvSpPr>
        <p:spPr>
          <a:xfrm>
            <a:off x="1259632" y="332656"/>
            <a:ext cx="1619672" cy="980728"/>
          </a:xfrm>
          <a:prstGeom prst="round2DiagRect">
            <a:avLst/>
          </a:prstGeom>
          <a:blipFill>
            <a:blip r:embed="rId3" cstate="prin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ppt_w</p:attrName>
                                        </p:attrNameLst>
                                      </p:cBhvr>
                                      <p:tavLst>
                                        <p:tav tm="0" fmla="#ppt_w*sin(2.5*pi*$)">
                                          <p:val>
                                            <p:fltVal val="0"/>
                                          </p:val>
                                        </p:tav>
                                        <p:tav tm="100000">
                                          <p:val>
                                            <p:fltVal val="1"/>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500" fill="hold"/>
                                        <p:tgtEl>
                                          <p:spTgt spid="12"/>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500" fill="hold"/>
                                        <p:tgtEl>
                                          <p:spTgt spid="1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20200302_200649.jpg"/>
          <p:cNvPicPr>
            <a:picLocks noGrp="1" noChangeAspect="1"/>
          </p:cNvPicPr>
          <p:nvPr>
            <p:ph idx="1"/>
          </p:nvPr>
        </p:nvPicPr>
        <p:blipFill>
          <a:blip r:embed="rId2" cstate="print"/>
          <a:stretch>
            <a:fillRect/>
          </a:stretch>
        </p:blipFill>
        <p:spPr>
          <a:xfrm>
            <a:off x="0" y="836712"/>
            <a:ext cx="9144000" cy="6021288"/>
          </a:xfrm>
          <a:prstGeom prst="rect">
            <a:avLst/>
          </a:prstGeom>
          <a:ln>
            <a:noFill/>
          </a:ln>
          <a:effectLst>
            <a:softEdge rad="112500"/>
          </a:effectLst>
        </p:spPr>
      </p:pic>
      <p:sp>
        <p:nvSpPr>
          <p:cNvPr id="4" name="Espace réservé du numéro de diapositive 3"/>
          <p:cNvSpPr>
            <a:spLocks noGrp="1"/>
          </p:cNvSpPr>
          <p:nvPr>
            <p:ph type="sldNum" sz="quarter" idx="12"/>
          </p:nvPr>
        </p:nvSpPr>
        <p:spPr>
          <a:xfrm>
            <a:off x="8172400" y="6309320"/>
            <a:ext cx="762000" cy="365125"/>
          </a:xfrm>
        </p:spPr>
        <p:txBody>
          <a:bodyPr/>
          <a:lstStyle/>
          <a:p>
            <a:fld id="{6EA3299E-893A-4323-B98F-D36BB5E01EFB}" type="slidenum">
              <a:rPr lang="fr-FR" sz="1600" b="1" smtClean="0"/>
              <a:pPr/>
              <a:t>5</a:t>
            </a:fld>
            <a:endParaRPr lang="fr-FR" sz="1600" b="1" dirty="0"/>
          </a:p>
        </p:txBody>
      </p:sp>
      <p:sp>
        <p:nvSpPr>
          <p:cNvPr id="6" name="Rectangle 5"/>
          <p:cNvSpPr/>
          <p:nvPr/>
        </p:nvSpPr>
        <p:spPr>
          <a:xfrm>
            <a:off x="0" y="0"/>
            <a:ext cx="9144000" cy="908720"/>
          </a:xfrm>
          <a:prstGeom prst="rect">
            <a:avLst/>
          </a:prstGeom>
          <a:solidFill>
            <a:schemeClr val="bg1"/>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Domaine d’application des différentes techniques d’amélioration</a:t>
            </a:r>
            <a:endParaRPr lang="fr-FR" sz="2800" b="1" dirty="0">
              <a:solidFill>
                <a:schemeClr val="tx1"/>
              </a:solidFill>
              <a:latin typeface="Times New Roman" pitchFamily="18" charset="0"/>
              <a:cs typeface="Times New Roman" pitchFamily="18" charset="0"/>
            </a:endParaRPr>
          </a:p>
        </p:txBody>
      </p:sp>
      <p:sp>
        <p:nvSpPr>
          <p:cNvPr id="7" name="Étoile à 4 branches 6"/>
          <p:cNvSpPr/>
          <p:nvPr/>
        </p:nvSpPr>
        <p:spPr>
          <a:xfrm>
            <a:off x="395536" y="260648"/>
            <a:ext cx="288032" cy="288032"/>
          </a:xfrm>
          <a:prstGeom prst="star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à 4 branches 7"/>
          <p:cNvSpPr/>
          <p:nvPr/>
        </p:nvSpPr>
        <p:spPr>
          <a:xfrm>
            <a:off x="8532440" y="260648"/>
            <a:ext cx="288032" cy="288032"/>
          </a:xfrm>
          <a:prstGeom prst="star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3347864" y="3933056"/>
            <a:ext cx="0" cy="1008112"/>
          </a:xfrm>
          <a:prstGeom prst="line">
            <a:avLst/>
          </a:prstGeom>
        </p:spPr>
        <p:style>
          <a:lnRef idx="3">
            <a:schemeClr val="dk1"/>
          </a:lnRef>
          <a:fillRef idx="0">
            <a:schemeClr val="dk1"/>
          </a:fillRef>
          <a:effectRef idx="2">
            <a:schemeClr val="dk1"/>
          </a:effectRef>
          <a:fontRef idx="minor">
            <a:schemeClr val="tx1"/>
          </a:fontRef>
        </p:style>
      </p:cxnSp>
      <p:cxnSp>
        <p:nvCxnSpPr>
          <p:cNvPr id="13" name="Connecteur droit 12"/>
          <p:cNvCxnSpPr/>
          <p:nvPr/>
        </p:nvCxnSpPr>
        <p:spPr>
          <a:xfrm flipV="1">
            <a:off x="4427984" y="3933056"/>
            <a:ext cx="0" cy="1008112"/>
          </a:xfrm>
          <a:prstGeom prst="line">
            <a:avLst/>
          </a:prstGeom>
        </p:spPr>
        <p:style>
          <a:lnRef idx="3">
            <a:schemeClr val="dk1"/>
          </a:lnRef>
          <a:fillRef idx="0">
            <a:schemeClr val="dk1"/>
          </a:fillRef>
          <a:effectRef idx="2">
            <a:schemeClr val="dk1"/>
          </a:effectRef>
          <a:fontRef idx="minor">
            <a:schemeClr val="tx1"/>
          </a:fontRef>
        </p:style>
      </p:cxnSp>
      <p:cxnSp>
        <p:nvCxnSpPr>
          <p:cNvPr id="16" name="Connecteur droit 15"/>
          <p:cNvCxnSpPr>
            <a:endCxn id="9" idx="2"/>
          </p:cNvCxnSpPr>
          <p:nvPr/>
        </p:nvCxnSpPr>
        <p:spPr>
          <a:xfrm>
            <a:off x="5616116" y="3933056"/>
            <a:ext cx="0" cy="1008112"/>
          </a:xfrm>
          <a:prstGeom prst="line">
            <a:avLst/>
          </a:prstGeom>
        </p:spPr>
        <p:style>
          <a:lnRef idx="3">
            <a:schemeClr val="dk1"/>
          </a:lnRef>
          <a:fillRef idx="0">
            <a:schemeClr val="dk1"/>
          </a:fillRef>
          <a:effectRef idx="2">
            <a:schemeClr val="dk1"/>
          </a:effectRef>
          <a:fontRef idx="minor">
            <a:schemeClr val="tx1"/>
          </a:fontRef>
        </p:style>
      </p:cxnSp>
      <p:cxnSp>
        <p:nvCxnSpPr>
          <p:cNvPr id="19" name="Connecteur droit 18"/>
          <p:cNvCxnSpPr/>
          <p:nvPr/>
        </p:nvCxnSpPr>
        <p:spPr>
          <a:xfrm>
            <a:off x="6732240" y="3933056"/>
            <a:ext cx="0" cy="1008112"/>
          </a:xfrm>
          <a:prstGeom prst="line">
            <a:avLst/>
          </a:prstGeom>
        </p:spPr>
        <p:style>
          <a:lnRef idx="3">
            <a:schemeClr val="dk1"/>
          </a:lnRef>
          <a:fillRef idx="0">
            <a:schemeClr val="dk1"/>
          </a:fillRef>
          <a:effectRef idx="2">
            <a:schemeClr val="dk1"/>
          </a:effectRef>
          <a:fontRef idx="minor">
            <a:schemeClr val="tx1"/>
          </a:fontRef>
        </p:style>
      </p:cxnSp>
      <p:cxnSp>
        <p:nvCxnSpPr>
          <p:cNvPr id="22" name="Connecteur droit 21"/>
          <p:cNvCxnSpPr/>
          <p:nvPr/>
        </p:nvCxnSpPr>
        <p:spPr>
          <a:xfrm>
            <a:off x="7884368" y="3933056"/>
            <a:ext cx="0" cy="1008112"/>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u="sng" dirty="0" smtClean="0">
                <a:solidFill>
                  <a:srgbClr val="517D21"/>
                </a:solidFill>
                <a:latin typeface="Times New Roman" pitchFamily="18" charset="0"/>
                <a:cs typeface="Times New Roman" pitchFamily="18" charset="0"/>
              </a:rPr>
              <a:t>Principe de réalisation </a:t>
            </a:r>
            <a:endParaRPr lang="fr-FR" sz="4000" u="sng" dirty="0">
              <a:solidFill>
                <a:srgbClr val="517D2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68560" y="1628800"/>
            <a:ext cx="9612560" cy="4709160"/>
          </a:xfrm>
        </p:spPr>
        <p:txBody>
          <a:bodyPr>
            <a:normAutofit/>
          </a:bodyPr>
          <a:lstStyle/>
          <a:p>
            <a:r>
              <a:rPr lang="fr-FR" sz="2400" dirty="0" smtClean="0">
                <a:latin typeface="Times New Roman" pitchFamily="18" charset="0"/>
                <a:cs typeface="Times New Roman" pitchFamily="18" charset="0"/>
              </a:rPr>
              <a:t>   Le choix de la solution de renforcement ou d’amélioration du sol est suivant </a:t>
            </a:r>
            <a:r>
              <a:rPr lang="fr-FR" sz="2400" b="1" dirty="0" smtClean="0">
                <a:latin typeface="Times New Roman" pitchFamily="18" charset="0"/>
                <a:cs typeface="Times New Roman" pitchFamily="18" charset="0"/>
              </a:rPr>
              <a:t>le type de sol </a:t>
            </a:r>
            <a:r>
              <a:rPr lang="fr-FR" sz="2400" dirty="0" smtClean="0">
                <a:latin typeface="Times New Roman" pitchFamily="18" charset="0"/>
                <a:cs typeface="Times New Roman" pitchFamily="18" charset="0"/>
              </a:rPr>
              <a:t>considéré et </a:t>
            </a:r>
            <a:r>
              <a:rPr lang="fr-FR" sz="2400" b="1" dirty="0" smtClean="0">
                <a:latin typeface="Times New Roman" pitchFamily="18" charset="0"/>
                <a:cs typeface="Times New Roman" pitchFamily="18" charset="0"/>
              </a:rPr>
              <a:t>le type d’ouvrage</a:t>
            </a:r>
            <a:r>
              <a:rPr lang="fr-FR" sz="2400" dirty="0" smtClean="0">
                <a:latin typeface="Times New Roman" pitchFamily="18" charset="0"/>
                <a:cs typeface="Times New Roman" pitchFamily="18" charset="0"/>
              </a:rPr>
              <a:t> à réaliser. </a:t>
            </a:r>
            <a:endParaRPr lang="fr-FR" sz="24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6EA3299E-893A-4323-B98F-D36BB5E01EFB}" type="slidenum">
              <a:rPr lang="fr-FR" smtClean="0"/>
              <a:pPr/>
              <a:t>6</a:t>
            </a:fld>
            <a:endParaRPr lang="fr-FR"/>
          </a:p>
        </p:txBody>
      </p:sp>
      <p:sp>
        <p:nvSpPr>
          <p:cNvPr id="5" name="Flèche droite 4"/>
          <p:cNvSpPr/>
          <p:nvPr/>
        </p:nvSpPr>
        <p:spPr>
          <a:xfrm>
            <a:off x="1115616" y="692696"/>
            <a:ext cx="863080" cy="576064"/>
          </a:xfrm>
          <a:prstGeom prst="rightArrow">
            <a:avLst/>
          </a:prstGeom>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ppt_w</p:attrName>
                                        </p:attrNameLst>
                                      </p:cBhvr>
                                      <p:tavLst>
                                        <p:tav tm="0" fmla="#ppt_w*sin(2.5*pi*$)">
                                          <p:val>
                                            <p:fltVal val="0"/>
                                          </p:val>
                                        </p:tav>
                                        <p:tav tm="100000">
                                          <p:val>
                                            <p:fltVal val="1"/>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560" y="1772816"/>
            <a:ext cx="9378993" cy="5616623"/>
          </a:xfrm>
        </p:spPr>
        <p:txBody>
          <a:bodyPr anchor="t">
            <a:normAutofit/>
          </a:bodyPr>
          <a:lstStyle/>
          <a:p>
            <a:pPr>
              <a:buNone/>
            </a:pPr>
            <a:r>
              <a:rPr lang="fr-FR" b="1" i="1" dirty="0">
                <a:solidFill>
                  <a:srgbClr val="FF0000"/>
                </a:solidFill>
                <a:latin typeface="Times New Roman" pitchFamily="18" charset="0"/>
                <a:cs typeface="Times New Roman" pitchFamily="18" charset="0"/>
              </a:rPr>
              <a:t>              </a:t>
            </a:r>
            <a:r>
              <a:rPr lang="fr-FR" b="1" i="1" dirty="0" smtClean="0">
                <a:solidFill>
                  <a:srgbClr val="FF0000"/>
                </a:solidFill>
                <a:latin typeface="Times New Roman" pitchFamily="18" charset="0"/>
                <a:cs typeface="Times New Roman" pitchFamily="18" charset="0"/>
              </a:rPr>
              <a:t>   </a:t>
            </a:r>
            <a:r>
              <a:rPr lang="fr-FR" b="1" u="sng" dirty="0" smtClean="0">
                <a:solidFill>
                  <a:srgbClr val="517D21"/>
                </a:solidFill>
                <a:latin typeface="Times New Roman" pitchFamily="18" charset="0"/>
                <a:cs typeface="Times New Roman" pitchFamily="18" charset="0"/>
              </a:rPr>
              <a:t>Introduction</a:t>
            </a:r>
            <a:endParaRPr lang="fr-FR" b="1" u="sng" dirty="0">
              <a:solidFill>
                <a:srgbClr val="517D21"/>
              </a:solidFill>
              <a:latin typeface="Times New Roman" pitchFamily="18" charset="0"/>
              <a:cs typeface="Times New Roman" pitchFamily="18" charset="0"/>
            </a:endParaRPr>
          </a:p>
          <a:p>
            <a:pPr>
              <a:buNone/>
            </a:pP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Les </a:t>
            </a:r>
            <a:r>
              <a:rPr lang="fr-FR" sz="2400" dirty="0">
                <a:latin typeface="Times New Roman" pitchFamily="18" charset="0"/>
                <a:cs typeface="Times New Roman" pitchFamily="18" charset="0"/>
              </a:rPr>
              <a:t>méthodes d’</a:t>
            </a:r>
            <a:r>
              <a:rPr lang="fr-FR" sz="2400" dirty="0">
                <a:solidFill>
                  <a:srgbClr val="C00000"/>
                </a:solidFill>
                <a:latin typeface="Times New Roman" pitchFamily="18" charset="0"/>
                <a:cs typeface="Times New Roman" pitchFamily="18" charset="0"/>
              </a:rPr>
              <a:t>amélioration</a:t>
            </a:r>
            <a:r>
              <a:rPr lang="fr-FR" sz="2400" dirty="0">
                <a:latin typeface="Times New Roman" pitchFamily="18" charset="0"/>
                <a:cs typeface="Times New Roman" pitchFamily="18" charset="0"/>
              </a:rPr>
              <a:t> des sols sont l’un des outils dont dispose l’ingénieur pour </a:t>
            </a:r>
            <a:r>
              <a:rPr lang="fr-FR" sz="2400" dirty="0">
                <a:solidFill>
                  <a:srgbClr val="C00000"/>
                </a:solidFill>
                <a:latin typeface="Times New Roman" pitchFamily="18" charset="0"/>
                <a:cs typeface="Times New Roman" pitchFamily="18" charset="0"/>
              </a:rPr>
              <a:t>résoudre</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les problèmes de stabilité </a:t>
            </a:r>
            <a:r>
              <a:rPr lang="fr-FR" sz="2400" dirty="0">
                <a:latin typeface="Times New Roman" pitchFamily="18" charset="0"/>
                <a:cs typeface="Times New Roman" pitchFamily="18" charset="0"/>
              </a:rPr>
              <a:t>ou </a:t>
            </a:r>
          </a:p>
          <a:p>
            <a:pPr>
              <a:buFont typeface="Wingdings" pitchFamily="2" charset="2"/>
              <a:buChar char="q"/>
            </a:pPr>
            <a:r>
              <a:rPr lang="fr-FR" sz="2400" b="1" dirty="0">
                <a:latin typeface="Times New Roman" pitchFamily="18" charset="0"/>
                <a:cs typeface="Times New Roman" pitchFamily="18" charset="0"/>
              </a:rPr>
              <a:t>de déformation</a:t>
            </a:r>
            <a:r>
              <a:rPr lang="fr-FR" sz="2400" dirty="0">
                <a:latin typeface="Times New Roman" pitchFamily="18" charset="0"/>
                <a:cs typeface="Times New Roman" pitchFamily="18" charset="0"/>
              </a:rPr>
              <a:t> </a:t>
            </a:r>
            <a:r>
              <a:rPr lang="fr-FR" sz="2400" dirty="0"/>
              <a:t>qu’il rencontre lors de l’élaboration d’un projet.</a:t>
            </a:r>
          </a:p>
          <a:p>
            <a:pPr>
              <a:buFont typeface="Wingdings" pitchFamily="2" charset="2"/>
              <a:buChar char="q"/>
            </a:pPr>
            <a:r>
              <a:rPr lang="fr-FR" sz="2400" dirty="0"/>
              <a:t>Les techniques d’amélioration des sols consistent à </a:t>
            </a:r>
            <a:r>
              <a:rPr lang="fr-FR" sz="2400" dirty="0">
                <a:solidFill>
                  <a:srgbClr val="C00000"/>
                </a:solidFill>
              </a:rPr>
              <a:t>modifier</a:t>
            </a:r>
            <a:r>
              <a:rPr lang="fr-FR" sz="2400" dirty="0"/>
              <a:t> les caractéristiques d’un sol par une action  mécanique , une action chimique et action </a:t>
            </a:r>
            <a:r>
              <a:rPr lang="fr-FR" sz="2400" dirty="0">
                <a:latin typeface="Times New Roman" pitchFamily="18" charset="0"/>
                <a:cs typeface="Times New Roman" pitchFamily="18" charset="0"/>
              </a:rPr>
              <a:t>thermique et électrique</a:t>
            </a:r>
            <a:r>
              <a:rPr lang="fr-FR" sz="2400" dirty="0" smtClean="0"/>
              <a:t>.</a:t>
            </a:r>
            <a:endParaRPr lang="fr-FR" sz="2400" dirty="0"/>
          </a:p>
        </p:txBody>
      </p:sp>
      <p:sp>
        <p:nvSpPr>
          <p:cNvPr id="11" name="Espace réservé du numéro de diapositive 10"/>
          <p:cNvSpPr>
            <a:spLocks noGrp="1"/>
          </p:cNvSpPr>
          <p:nvPr>
            <p:ph type="sldNum" sz="quarter" idx="12"/>
          </p:nvPr>
        </p:nvSpPr>
        <p:spPr/>
        <p:txBody>
          <a:bodyPr/>
          <a:lstStyle/>
          <a:p>
            <a:fld id="{6EA3299E-893A-4323-B98F-D36BB5E01EFB}" type="slidenum">
              <a:rPr lang="fr-FR" smtClean="0"/>
              <a:pPr/>
              <a:t>7</a:t>
            </a:fld>
            <a:endParaRPr lang="fr-FR"/>
          </a:p>
        </p:txBody>
      </p:sp>
      <p:sp>
        <p:nvSpPr>
          <p:cNvPr id="6" name="Vague 5"/>
          <p:cNvSpPr/>
          <p:nvPr/>
        </p:nvSpPr>
        <p:spPr>
          <a:xfrm>
            <a:off x="1331640" y="332656"/>
            <a:ext cx="6264696" cy="1278904"/>
          </a:xfrm>
          <a:prstGeom prst="wave">
            <a:avLst>
              <a:gd name="adj1" fmla="val 12500"/>
              <a:gd name="adj2" fmla="val -709"/>
            </a:avLst>
          </a:prstGeom>
          <a:effectLst>
            <a:outerShdw blurRad="130000" dist="101600" dir="2700000" algn="tl" rotWithShape="0">
              <a:srgbClr val="000000">
                <a:alpha val="35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600" b="1" i="1" cap="all" dirty="0" smtClean="0">
                <a:ln w="0"/>
                <a:solidFill>
                  <a:schemeClr val="accent1">
                    <a:lumMod val="50000"/>
                  </a:schemeClr>
                </a:solidFill>
                <a:effectLst>
                  <a:reflection blurRad="12700" stA="50000" endPos="50000" dist="5000" dir="5400000" sy="-100000" rotWithShape="0"/>
                </a:effectLst>
                <a:latin typeface="Times New Roman" pitchFamily="18" charset="0"/>
                <a:cs typeface="Times New Roman" pitchFamily="18" charset="0"/>
              </a:rPr>
              <a:t>AMELIORATION  </a:t>
            </a:r>
            <a:r>
              <a:rPr lang="fr-FR" sz="3600" b="1" i="1" cap="all" dirty="0">
                <a:ln w="0"/>
                <a:solidFill>
                  <a:schemeClr val="accent1">
                    <a:lumMod val="50000"/>
                  </a:schemeClr>
                </a:solidFill>
                <a:effectLst>
                  <a:reflection blurRad="12700" stA="50000" endPos="50000" dist="5000" dir="5400000" sy="-100000" rotWithShape="0"/>
                </a:effectLst>
                <a:latin typeface="Times New Roman" pitchFamily="18" charset="0"/>
                <a:cs typeface="Times New Roman" pitchFamily="18" charset="0"/>
              </a:rPr>
              <a:t>DU SOL</a:t>
            </a:r>
            <a:endParaRPr lang="fr-FR" sz="3600" b="1" cap="all" dirty="0">
              <a:ln w="0"/>
              <a:solidFill>
                <a:schemeClr val="accent1">
                  <a:lumMod val="50000"/>
                </a:schemeClr>
              </a:solidFill>
              <a:effectLst>
                <a:reflection blurRad="12700" stA="50000" endPos="50000" dist="5000" dir="5400000" sy="-100000" rotWithShape="0"/>
              </a:effectLst>
            </a:endParaRPr>
          </a:p>
        </p:txBody>
      </p:sp>
      <p:sp>
        <p:nvSpPr>
          <p:cNvPr id="8" name="Flèche droite 7"/>
          <p:cNvSpPr/>
          <p:nvPr/>
        </p:nvSpPr>
        <p:spPr>
          <a:xfrm>
            <a:off x="251520" y="1700808"/>
            <a:ext cx="863080" cy="576064"/>
          </a:xfrm>
          <a:prstGeom prst="rightArrow">
            <a:avLst/>
          </a:prstGeom>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60648"/>
            <a:ext cx="8229600" cy="1143000"/>
          </a:xfrm>
        </p:spPr>
        <p:txBody>
          <a:bodyPr>
            <a:normAutofit/>
          </a:bodyPr>
          <a:lstStyle/>
          <a:p>
            <a:r>
              <a:rPr lang="fr-FR" sz="3200" u="sng" dirty="0" smtClean="0">
                <a:ln>
                  <a:noFill/>
                </a:ln>
                <a:solidFill>
                  <a:srgbClr val="517D21"/>
                </a:solidFill>
                <a:effectLst/>
                <a:latin typeface="Times New Roman" pitchFamily="18" charset="0"/>
                <a:cs typeface="Times New Roman" pitchFamily="18" charset="0"/>
              </a:rPr>
              <a:t>Les </a:t>
            </a:r>
            <a:r>
              <a:rPr lang="fr-FR" sz="3200" u="sng" dirty="0">
                <a:ln>
                  <a:noFill/>
                </a:ln>
                <a:solidFill>
                  <a:srgbClr val="517D21"/>
                </a:solidFill>
                <a:effectLst/>
                <a:latin typeface="Times New Roman" pitchFamily="18" charset="0"/>
                <a:cs typeface="Times New Roman" pitchFamily="18" charset="0"/>
              </a:rPr>
              <a:t>techniques </a:t>
            </a:r>
            <a:r>
              <a:rPr lang="fr-FR" sz="3200" u="sng" dirty="0" smtClean="0">
                <a:ln>
                  <a:noFill/>
                </a:ln>
                <a:solidFill>
                  <a:srgbClr val="517D21"/>
                </a:solidFill>
                <a:effectLst/>
                <a:latin typeface="Times New Roman" pitchFamily="18" charset="0"/>
                <a:cs typeface="Times New Roman" pitchFamily="18" charset="0"/>
              </a:rPr>
              <a:t>d’amélioration </a:t>
            </a:r>
            <a:r>
              <a:rPr lang="fr-FR" sz="3200" u="sng" dirty="0">
                <a:ln>
                  <a:noFill/>
                </a:ln>
                <a:solidFill>
                  <a:srgbClr val="517D21"/>
                </a:solidFill>
                <a:effectLst/>
                <a:latin typeface="Times New Roman" pitchFamily="18" charset="0"/>
                <a:cs typeface="Times New Roman" pitchFamily="18" charset="0"/>
              </a:rPr>
              <a:t>des sols</a:t>
            </a:r>
            <a:endParaRPr lang="fr-FR" sz="3200" u="sng" dirty="0">
              <a:ln>
                <a:noFill/>
              </a:ln>
              <a:solidFill>
                <a:srgbClr val="517D21"/>
              </a:solidFill>
              <a:effectLst/>
            </a:endParaRPr>
          </a:p>
        </p:txBody>
      </p:sp>
      <p:sp>
        <p:nvSpPr>
          <p:cNvPr id="3" name="Espace réservé du contenu 2"/>
          <p:cNvSpPr>
            <a:spLocks noGrp="1"/>
          </p:cNvSpPr>
          <p:nvPr>
            <p:ph idx="1"/>
          </p:nvPr>
        </p:nvSpPr>
        <p:spPr>
          <a:xfrm>
            <a:off x="-468560" y="1600200"/>
            <a:ext cx="9155360" cy="4709160"/>
          </a:xfrm>
        </p:spPr>
        <p:txBody>
          <a:bodyPr>
            <a:normAutofit lnSpcReduction="10000"/>
          </a:bodyPr>
          <a:lstStyle/>
          <a:p>
            <a:r>
              <a:rPr lang="fr-FR" b="1" dirty="0"/>
              <a:t>    1.</a:t>
            </a:r>
            <a:r>
              <a:rPr lang="fr-FR" b="1" u="sng" dirty="0">
                <a:solidFill>
                  <a:schemeClr val="tx1">
                    <a:lumMod val="95000"/>
                    <a:lumOff val="5000"/>
                  </a:schemeClr>
                </a:solidFill>
              </a:rPr>
              <a:t>Méthodes mécaniques :</a:t>
            </a:r>
          </a:p>
          <a:p>
            <a:r>
              <a:rPr lang="fr-FR" sz="2400" dirty="0"/>
              <a:t>   </a:t>
            </a:r>
            <a:r>
              <a:rPr lang="fr-FR" sz="2400" b="1" dirty="0">
                <a:solidFill>
                  <a:srgbClr val="C00000"/>
                </a:solidFill>
              </a:rPr>
              <a:t>1.1.</a:t>
            </a:r>
            <a:r>
              <a:rPr lang="fr-FR" sz="2400" dirty="0"/>
              <a:t> </a:t>
            </a:r>
            <a:r>
              <a:rPr lang="fr-FR" sz="2400" b="1" u="sng" dirty="0" smtClean="0">
                <a:solidFill>
                  <a:srgbClr val="C00000"/>
                </a:solidFill>
              </a:rPr>
              <a:t>Pré-chargement </a:t>
            </a:r>
            <a:r>
              <a:rPr lang="fr-FR" sz="2400" b="1" u="sng" dirty="0">
                <a:solidFill>
                  <a:srgbClr val="C00000"/>
                </a:solidFill>
              </a:rPr>
              <a:t>:</a:t>
            </a:r>
          </a:p>
          <a:p>
            <a:r>
              <a:rPr lang="fr-FR" sz="2400" dirty="0">
                <a:latin typeface="Times New Roman" pitchFamily="18" charset="0"/>
                <a:cs typeface="Times New Roman" pitchFamily="18" charset="0"/>
              </a:rPr>
              <a:t>    Cette méthode est utilisée sur des terrains </a:t>
            </a:r>
            <a:r>
              <a:rPr lang="fr-FR" sz="2400" dirty="0" smtClean="0">
                <a:latin typeface="Times New Roman" pitchFamily="18" charset="0"/>
                <a:cs typeface="Times New Roman" pitchFamily="18" charset="0"/>
              </a:rPr>
              <a:t>généralement </a:t>
            </a:r>
            <a:r>
              <a:rPr lang="fr-FR" sz="2400" b="1" dirty="0">
                <a:latin typeface="Times New Roman" pitchFamily="18" charset="0"/>
                <a:cs typeface="Times New Roman" pitchFamily="18" charset="0"/>
              </a:rPr>
              <a:t>argileux</a:t>
            </a:r>
            <a:r>
              <a:rPr lang="fr-FR" sz="2400" dirty="0">
                <a:latin typeface="Times New Roman" pitchFamily="18" charset="0"/>
                <a:cs typeface="Times New Roman" pitchFamily="18" charset="0"/>
              </a:rPr>
              <a:t> dont le tassement va se prolonger durant plusieurs années. </a:t>
            </a:r>
          </a:p>
          <a:p>
            <a:r>
              <a:rPr lang="fr-FR" sz="2400" dirty="0">
                <a:latin typeface="Times New Roman" pitchFamily="18" charset="0"/>
                <a:cs typeface="Times New Roman" pitchFamily="18" charset="0"/>
              </a:rPr>
              <a:t>Le principe consiste à surcharger le terrain afin qu'il se tasse naturellement ,le </a:t>
            </a:r>
            <a:r>
              <a:rPr lang="fr-FR" sz="2400" dirty="0" smtClean="0">
                <a:latin typeface="Times New Roman" pitchFamily="18" charset="0"/>
                <a:cs typeface="Times New Roman" pitchFamily="18" charset="0"/>
              </a:rPr>
              <a:t>pré chargement </a:t>
            </a:r>
            <a:r>
              <a:rPr lang="fr-FR" sz="2400" dirty="0">
                <a:latin typeface="Times New Roman" pitchFamily="18" charset="0"/>
                <a:cs typeface="Times New Roman" pitchFamily="18" charset="0"/>
              </a:rPr>
              <a:t>des sols s’opère selon les mêmes principes dans le cas des </a:t>
            </a:r>
            <a:r>
              <a:rPr lang="fr-FR" sz="2400" b="1" dirty="0">
                <a:latin typeface="Times New Roman" pitchFamily="18" charset="0"/>
                <a:cs typeface="Times New Roman" pitchFamily="18" charset="0"/>
              </a:rPr>
              <a:t>sols fins </a:t>
            </a:r>
            <a:r>
              <a:rPr lang="fr-FR" sz="2400" dirty="0">
                <a:latin typeface="Times New Roman" pitchFamily="18" charset="0"/>
                <a:cs typeface="Times New Roman" pitchFamily="18" charset="0"/>
              </a:rPr>
              <a:t>ou </a:t>
            </a:r>
            <a:r>
              <a:rPr lang="fr-FR" sz="2400" b="1" dirty="0">
                <a:latin typeface="Times New Roman" pitchFamily="18" charset="0"/>
                <a:cs typeface="Times New Roman" pitchFamily="18" charset="0"/>
              </a:rPr>
              <a:t>grenus</a:t>
            </a:r>
            <a:r>
              <a:rPr lang="fr-FR" sz="2400" dirty="0">
                <a:latin typeface="Times New Roman" pitchFamily="18" charset="0"/>
                <a:cs typeface="Times New Roman" pitchFamily="18" charset="0"/>
              </a:rPr>
              <a:t>. Le mode de réalisation est le même, mais la perméabilité élevée des </a:t>
            </a:r>
            <a:r>
              <a:rPr lang="fr-FR" sz="2400" b="1" dirty="0">
                <a:latin typeface="Times New Roman" pitchFamily="18" charset="0"/>
                <a:cs typeface="Times New Roman" pitchFamily="18" charset="0"/>
              </a:rPr>
              <a:t>sols grenus</a:t>
            </a:r>
            <a:r>
              <a:rPr lang="fr-FR" sz="2400" dirty="0">
                <a:latin typeface="Times New Roman" pitchFamily="18" charset="0"/>
                <a:cs typeface="Times New Roman" pitchFamily="18" charset="0"/>
              </a:rPr>
              <a:t> permet d’obtenir l’amélioration souhaitée dans des délais beaucoup plus brefs que </a:t>
            </a:r>
            <a:r>
              <a:rPr lang="fr-FR" sz="2400" b="1" dirty="0">
                <a:latin typeface="Times New Roman" pitchFamily="18" charset="0"/>
                <a:cs typeface="Times New Roman" pitchFamily="18" charset="0"/>
              </a:rPr>
              <a:t>les sols fin </a:t>
            </a:r>
            <a:r>
              <a:rPr lang="fr-FR" sz="2400" dirty="0">
                <a:latin typeface="Times New Roman" pitchFamily="18" charset="0"/>
                <a:cs typeface="Times New Roman" pitchFamily="18" charset="0"/>
              </a:rPr>
              <a:t>et surtout </a:t>
            </a:r>
            <a:r>
              <a:rPr lang="fr-FR" sz="2400" b="1" dirty="0">
                <a:latin typeface="Times New Roman" pitchFamily="18" charset="0"/>
                <a:cs typeface="Times New Roman" pitchFamily="18" charset="0"/>
              </a:rPr>
              <a:t>argileux</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Pré chargement, </a:t>
            </a:r>
            <a:r>
              <a:rPr lang="fr-FR" sz="2400" dirty="0">
                <a:latin typeface="Times New Roman" pitchFamily="18" charset="0"/>
                <a:cs typeface="Times New Roman" pitchFamily="18" charset="0"/>
              </a:rPr>
              <a:t>en essayant d’obtenir par avance une partie au moins des déformations de fluage.</a:t>
            </a:r>
          </a:p>
        </p:txBody>
      </p:sp>
      <p:sp>
        <p:nvSpPr>
          <p:cNvPr id="4" name="Espace réservé du numéro de diapositive 3"/>
          <p:cNvSpPr>
            <a:spLocks noGrp="1"/>
          </p:cNvSpPr>
          <p:nvPr>
            <p:ph type="sldNum" sz="quarter" idx="12"/>
          </p:nvPr>
        </p:nvSpPr>
        <p:spPr/>
        <p:txBody>
          <a:bodyPr/>
          <a:lstStyle/>
          <a:p>
            <a:fld id="{6EA3299E-893A-4323-B98F-D36BB5E01EFB}" type="slidenum">
              <a:rPr lang="fr-FR" smtClean="0"/>
              <a:pPr/>
              <a:t>8</a:t>
            </a:fld>
            <a:endParaRPr lang="fr-FR"/>
          </a:p>
        </p:txBody>
      </p:sp>
      <p:sp>
        <p:nvSpPr>
          <p:cNvPr id="5" name="Flèche droite 4"/>
          <p:cNvSpPr/>
          <p:nvPr/>
        </p:nvSpPr>
        <p:spPr>
          <a:xfrm>
            <a:off x="467544" y="692696"/>
            <a:ext cx="935088" cy="648072"/>
          </a:xfrm>
          <a:prstGeom prst="rightArrow">
            <a:avLst/>
          </a:prstGeom>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ppt_w</p:attrName>
                                        </p:attrNameLst>
                                      </p:cBhvr>
                                      <p:tavLst>
                                        <p:tav tm="0" fmla="#ppt_w*sin(2.5*pi*$)">
                                          <p:val>
                                            <p:fltVal val="0"/>
                                          </p:val>
                                        </p:tav>
                                        <p:tav tm="100000">
                                          <p:val>
                                            <p:fltVal val="1"/>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anim calcmode="lin" valueType="num">
                                      <p:cBhvr>
                                        <p:cTn id="21"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anim calcmode="lin" valueType="num">
                                      <p:cBhvr>
                                        <p:cTn id="28"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9"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200302_200453.jpg"/>
          <p:cNvPicPr>
            <a:picLocks noChangeAspect="1"/>
          </p:cNvPicPr>
          <p:nvPr/>
        </p:nvPicPr>
        <p:blipFill>
          <a:blip r:embed="rId2" cstate="print"/>
          <a:stretch>
            <a:fillRect/>
          </a:stretch>
        </p:blipFill>
        <p:spPr>
          <a:xfrm>
            <a:off x="0" y="908720"/>
            <a:ext cx="9144000" cy="5949280"/>
          </a:xfrm>
          <a:prstGeom prst="rect">
            <a:avLst/>
          </a:prstGeom>
        </p:spPr>
      </p:pic>
      <p:sp>
        <p:nvSpPr>
          <p:cNvPr id="4" name="Espace réservé du numéro de diapositive 3"/>
          <p:cNvSpPr>
            <a:spLocks noGrp="1"/>
          </p:cNvSpPr>
          <p:nvPr>
            <p:ph type="sldNum" sz="quarter" idx="12"/>
          </p:nvPr>
        </p:nvSpPr>
        <p:spPr/>
        <p:txBody>
          <a:bodyPr/>
          <a:lstStyle/>
          <a:p>
            <a:fld id="{6EA3299E-893A-4323-B98F-D36BB5E01EFB}" type="slidenum">
              <a:rPr lang="fr-FR" sz="1400" b="1" smtClean="0"/>
              <a:pPr/>
              <a:t>9</a:t>
            </a:fld>
            <a:endParaRPr lang="fr-FR" sz="1400" b="1" dirty="0"/>
          </a:p>
        </p:txBody>
      </p:sp>
      <p:sp>
        <p:nvSpPr>
          <p:cNvPr id="8" name="Rectangle 7"/>
          <p:cNvSpPr/>
          <p:nvPr/>
        </p:nvSpPr>
        <p:spPr>
          <a:xfrm>
            <a:off x="0" y="0"/>
            <a:ext cx="9144000" cy="914400"/>
          </a:xfrm>
          <a:prstGeom prst="rect">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Pré-chargement </a:t>
            </a:r>
            <a:endParaRPr lang="fr-FR" sz="2800" dirty="0">
              <a:solidFill>
                <a:schemeClr val="tx1"/>
              </a:solidFill>
              <a:latin typeface="Times New Roman" pitchFamily="18" charset="0"/>
              <a:cs typeface="Times New Roman" pitchFamily="18" charset="0"/>
            </a:endParaRPr>
          </a:p>
        </p:txBody>
      </p:sp>
      <p:sp>
        <p:nvSpPr>
          <p:cNvPr id="9" name="Pensées 8"/>
          <p:cNvSpPr/>
          <p:nvPr/>
        </p:nvSpPr>
        <p:spPr>
          <a:xfrm>
            <a:off x="251520" y="0"/>
            <a:ext cx="2249996" cy="792088"/>
          </a:xfrm>
          <a:prstGeom prst="cloudCallout">
            <a:avLst>
              <a:gd name="adj1" fmla="val -42348"/>
              <a:gd name="adj2" fmla="val 862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a:solidFill>
                  <a:schemeClr val="tx1"/>
                </a:solidFill>
                <a:latin typeface="Times New Roman" pitchFamily="18" charset="0"/>
                <a:cs typeface="Times New Roman" pitchFamily="18" charset="0"/>
              </a:rPr>
              <a:t>Figure</a:t>
            </a:r>
            <a:endParaRPr lang="fr-FR" sz="2800" b="1" dirty="0"/>
          </a:p>
        </p:txBody>
      </p:sp>
    </p:spTree>
  </p:cSld>
  <p:clrMapOvr>
    <a:masterClrMapping/>
  </p:clrMapOvr>
  <p:transition>
    <p:wheel spokes="2"/>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2844</TotalTime>
  <Words>1620</Words>
  <Application>Microsoft Office PowerPoint</Application>
  <PresentationFormat>On-screen Show (4:3)</PresentationFormat>
  <Paragraphs>178</Paragraphs>
  <Slides>33</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Algerian</vt:lpstr>
      <vt:lpstr>Arial</vt:lpstr>
      <vt:lpstr>Arial Black</vt:lpstr>
      <vt:lpstr>Book Antiqua</vt:lpstr>
      <vt:lpstr>Calibri</vt:lpstr>
      <vt:lpstr>Lucida Sans</vt:lpstr>
      <vt:lpstr>Times New Roman</vt:lpstr>
      <vt:lpstr>Wingdings</vt:lpstr>
      <vt:lpstr>Wingdings 2</vt:lpstr>
      <vt:lpstr>Wingdings 3</vt:lpstr>
      <vt:lpstr>Apex</vt:lpstr>
      <vt:lpstr>PowerPoint Presentation</vt:lpstr>
      <vt:lpstr>PowerPoint Presentation</vt:lpstr>
      <vt:lpstr>PowerPoint Presentation</vt:lpstr>
      <vt:lpstr>         Les risques du sol </vt:lpstr>
      <vt:lpstr>PowerPoint Presentation</vt:lpstr>
      <vt:lpstr>Principe de réalisation </vt:lpstr>
      <vt:lpstr>PowerPoint Presentation</vt:lpstr>
      <vt:lpstr>Les techniques d’amélioration des sols</vt:lpstr>
      <vt:lpstr>PowerPoint Presentation</vt:lpstr>
      <vt:lpstr>1.1.1.Surcharge en terre : </vt:lpstr>
      <vt:lpstr>       Réseaux de drains verticaux        ( Magnan J.P.&amp; pilot, G.1988)</vt:lpstr>
      <vt:lpstr>1.1.2.consolidation atmosphérique :</vt:lpstr>
      <vt:lpstr>1.1.3.L’inondation :</vt:lpstr>
      <vt:lpstr>   </vt:lpstr>
      <vt:lpstr>PowerPoint Presentation</vt:lpstr>
      <vt:lpstr>Vibro-compactage</vt:lpstr>
      <vt:lpstr>              Étapes du vibrocompactage des sables et graviers (Document Keller) </vt:lpstr>
      <vt:lpstr>  vibro-compactage – mise en œuvre    (DESCRIPTIFS DES PROCE D’AMELIORATION       DE SOL JEAN-MARC DEBATS) </vt:lpstr>
      <vt:lpstr>        vibrocompactage–mode d’action         (DESCRIPTIFS DES PROCEDES D’AMELIORATION ET RENFORCEMENT DE SOL JEAN-MARC DEBATS)</vt:lpstr>
      <vt:lpstr>1.3.le compactage dynamique(ou pilonnage) :</vt:lpstr>
      <vt:lpstr>PowerPoint Presentation</vt:lpstr>
      <vt:lpstr>PowerPoint Presentation</vt:lpstr>
      <vt:lpstr>                      Exemples de chantiers de compactage dynamique                 (documents de géopac® et ménard et soltraitement®) </vt:lpstr>
      <vt:lpstr>2.Méthodes thermique et électrique :</vt:lpstr>
      <vt:lpstr>   La congélation</vt:lpstr>
      <vt:lpstr>3.Méthodes chimiques :</vt:lpstr>
      <vt:lpstr>PowerPoint Presentation</vt:lpstr>
      <vt:lpstr>          Mise en œuvre de l’injection solide</vt:lpstr>
      <vt:lpstr>    3-1 Définition des injections par résine : </vt:lpstr>
      <vt:lpstr>PowerPoint Presentation</vt:lpstr>
      <vt:lpstr>3.2.Amélioration des sols par addition d’ajouts minéraux :</vt:lpstr>
      <vt:lpstr>PowerPoint Presentation</vt:lpstr>
      <vt:lpstr>        Matériaux mixtes graniteux        Rotor de et de mélange                                Sol incuillè  recouvert                                                                                                                            de chaux répandue    à taux d’humidité réduit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Amar</cp:lastModifiedBy>
  <cp:revision>281</cp:revision>
  <dcterms:created xsi:type="dcterms:W3CDTF">2010-04-14T01:55:50Z</dcterms:created>
  <dcterms:modified xsi:type="dcterms:W3CDTF">2020-04-24T03:28:36Z</dcterms:modified>
</cp:coreProperties>
</file>