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4"/>
  </p:notesMasterIdLst>
  <p:sldIdLst>
    <p:sldId id="256" r:id="rId2"/>
    <p:sldId id="257" r:id="rId3"/>
    <p:sldId id="258" r:id="rId4"/>
    <p:sldId id="276"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2982C8-F095-4704-B587-3A31E9EACEFC}" type="datetimeFigureOut">
              <a:rPr lang="fr-FR" smtClean="0"/>
              <a:pPr/>
              <a:t>23/04/2020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375C9E-6E59-4AF1-9A67-6272D9469C73}"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3907E8B2-26B9-4328-9BF5-ECC66872848B}" type="datetime1">
              <a:rPr lang="fr-FR" smtClean="0"/>
              <a:pPr/>
              <a:t>23/04/2020</a:t>
            </a:fld>
            <a:endParaRPr lang="fr-FR"/>
          </a:p>
        </p:txBody>
      </p:sp>
      <p:sp>
        <p:nvSpPr>
          <p:cNvPr id="17" name="Espace réservé du pied de page 16"/>
          <p:cNvSpPr>
            <a:spLocks noGrp="1"/>
          </p:cNvSpPr>
          <p:nvPr>
            <p:ph type="ftr" sz="quarter" idx="11"/>
          </p:nvPr>
        </p:nvSpPr>
        <p:spPr/>
        <p:txBody>
          <a:bodyPr/>
          <a:lstStyle/>
          <a:p>
            <a:r>
              <a:rPr lang="fr-FR" smtClean="0"/>
              <a:t>cours de Informatique/ Biologie Pr. H.F.MEROUANI                                  2020</a:t>
            </a:r>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C6155928-763D-498E-802B-8E8D3FFB0F79}"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7838CCE-6145-4FEE-B603-522BF11B8801}" type="datetime1">
              <a:rPr lang="fr-FR" smtClean="0"/>
              <a:pPr/>
              <a:t>23/04/2020</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
        <p:nvSpPr>
          <p:cNvPr id="6" name="Espace réservé du numéro de diapositive 5"/>
          <p:cNvSpPr>
            <a:spLocks noGrp="1"/>
          </p:cNvSpPr>
          <p:nvPr>
            <p:ph type="sldNum" sz="quarter" idx="12"/>
          </p:nvPr>
        </p:nvSpPr>
        <p:spPr/>
        <p:txBody>
          <a:bodyPr/>
          <a:lstStyle/>
          <a:p>
            <a:fld id="{C6155928-763D-498E-802B-8E8D3FFB0F7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48F57C6-146A-4903-9A7F-6D9D430E0333}" type="datetime1">
              <a:rPr lang="fr-FR" smtClean="0"/>
              <a:pPr/>
              <a:t>23/04/2020</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
        <p:nvSpPr>
          <p:cNvPr id="6" name="Espace réservé du numéro de diapositive 5"/>
          <p:cNvSpPr>
            <a:spLocks noGrp="1"/>
          </p:cNvSpPr>
          <p:nvPr>
            <p:ph type="sldNum" sz="quarter" idx="12"/>
          </p:nvPr>
        </p:nvSpPr>
        <p:spPr/>
        <p:txBody>
          <a:bodyPr/>
          <a:lstStyle/>
          <a:p>
            <a:fld id="{C6155928-763D-498E-802B-8E8D3FFB0F7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25881366-D410-4FE8-B35D-76EFAA92E6DB}" type="datetime1">
              <a:rPr lang="fr-FR" smtClean="0"/>
              <a:pPr/>
              <a:t>23/04/2020</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
        <p:nvSpPr>
          <p:cNvPr id="6" name="Espace réservé du numéro de diapositive 5"/>
          <p:cNvSpPr>
            <a:spLocks noGrp="1"/>
          </p:cNvSpPr>
          <p:nvPr>
            <p:ph type="sldNum" sz="quarter" idx="12"/>
          </p:nvPr>
        </p:nvSpPr>
        <p:spPr/>
        <p:txBody>
          <a:bodyPr/>
          <a:lstStyle/>
          <a:p>
            <a:fld id="{C6155928-763D-498E-802B-8E8D3FFB0F79}"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87483D80-AAF8-435B-A666-E207F871633F}" type="datetime1">
              <a:rPr lang="fr-FR" smtClean="0"/>
              <a:pPr/>
              <a:t>23/04/2020</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r>
              <a:rPr lang="fr-FR" smtClean="0"/>
              <a:t>cours de Informatique/ Biologie Pr. H.F.MEROUANI                                  2020</a:t>
            </a:r>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C6155928-763D-498E-802B-8E8D3FFB0F7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7FB616DA-8E60-4860-BDC9-02D988196D72}" type="datetime1">
              <a:rPr lang="fr-FR" smtClean="0"/>
              <a:pPr/>
              <a:t>23/04/2020</a:t>
            </a:fld>
            <a:endParaRPr lang="fr-FR"/>
          </a:p>
        </p:txBody>
      </p:sp>
      <p:sp>
        <p:nvSpPr>
          <p:cNvPr id="6" name="Espace réservé du pied de page 5"/>
          <p:cNvSpPr>
            <a:spLocks noGrp="1"/>
          </p:cNvSpPr>
          <p:nvPr>
            <p:ph type="ftr" sz="quarter" idx="11"/>
          </p:nvPr>
        </p:nvSpPr>
        <p:spPr/>
        <p:txBody>
          <a:bodyPr/>
          <a:lstStyle/>
          <a:p>
            <a:r>
              <a:rPr lang="fr-FR" smtClean="0"/>
              <a:t>cours de Informatique/ Biologie Pr. H.F.MEROUANI                                  2020</a:t>
            </a:r>
            <a:endParaRPr lang="fr-FR"/>
          </a:p>
        </p:txBody>
      </p:sp>
      <p:sp>
        <p:nvSpPr>
          <p:cNvPr id="7" name="Espace réservé du numéro de diapositive 6"/>
          <p:cNvSpPr>
            <a:spLocks noGrp="1"/>
          </p:cNvSpPr>
          <p:nvPr>
            <p:ph type="sldNum" sz="quarter" idx="12"/>
          </p:nvPr>
        </p:nvSpPr>
        <p:spPr/>
        <p:txBody>
          <a:bodyPr/>
          <a:lstStyle/>
          <a:p>
            <a:fld id="{C6155928-763D-498E-802B-8E8D3FFB0F79}"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7E7BFEE4-A694-4389-AD15-7B3F446E4560}" type="datetime1">
              <a:rPr lang="fr-FR" smtClean="0"/>
              <a:pPr/>
              <a:t>23/04/2020</a:t>
            </a:fld>
            <a:endParaRPr lang="fr-FR"/>
          </a:p>
        </p:txBody>
      </p:sp>
      <p:sp>
        <p:nvSpPr>
          <p:cNvPr id="8" name="Espace réservé du pied de page 7"/>
          <p:cNvSpPr>
            <a:spLocks noGrp="1"/>
          </p:cNvSpPr>
          <p:nvPr>
            <p:ph type="ftr" sz="quarter" idx="11"/>
          </p:nvPr>
        </p:nvSpPr>
        <p:spPr/>
        <p:txBody>
          <a:bodyPr/>
          <a:lstStyle/>
          <a:p>
            <a:r>
              <a:rPr lang="fr-FR" smtClean="0"/>
              <a:t>cours de Informatique/ Biologie Pr. H.F.MEROUANI                                  2020</a:t>
            </a:r>
            <a:endParaRPr lang="fr-FR"/>
          </a:p>
        </p:txBody>
      </p:sp>
      <p:sp>
        <p:nvSpPr>
          <p:cNvPr id="9" name="Espace réservé du numéro de diapositive 8"/>
          <p:cNvSpPr>
            <a:spLocks noGrp="1"/>
          </p:cNvSpPr>
          <p:nvPr>
            <p:ph type="sldNum" sz="quarter" idx="12"/>
          </p:nvPr>
        </p:nvSpPr>
        <p:spPr/>
        <p:txBody>
          <a:bodyPr/>
          <a:lstStyle/>
          <a:p>
            <a:fld id="{C6155928-763D-498E-802B-8E8D3FFB0F79}"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B46B5D2-3C36-4F08-960A-FDD2CF8D7962}" type="datetime1">
              <a:rPr lang="fr-FR" smtClean="0"/>
              <a:pPr/>
              <a:t>23/04/2020</a:t>
            </a:fld>
            <a:endParaRPr lang="fr-FR"/>
          </a:p>
        </p:txBody>
      </p:sp>
      <p:sp>
        <p:nvSpPr>
          <p:cNvPr id="4" name="Espace réservé du pied de page 3"/>
          <p:cNvSpPr>
            <a:spLocks noGrp="1"/>
          </p:cNvSpPr>
          <p:nvPr>
            <p:ph type="ftr" sz="quarter" idx="11"/>
          </p:nvPr>
        </p:nvSpPr>
        <p:spPr/>
        <p:txBody>
          <a:bodyPr/>
          <a:lstStyle/>
          <a:p>
            <a:r>
              <a:rPr lang="fr-FR" smtClean="0"/>
              <a:t>cours de Informatique/ Biologie Pr. H.F.MEROUANI                                  2020</a:t>
            </a:r>
            <a:endParaRPr lang="fr-FR"/>
          </a:p>
        </p:txBody>
      </p:sp>
      <p:sp>
        <p:nvSpPr>
          <p:cNvPr id="5" name="Espace réservé du numéro de diapositive 4"/>
          <p:cNvSpPr>
            <a:spLocks noGrp="1"/>
          </p:cNvSpPr>
          <p:nvPr>
            <p:ph type="sldNum" sz="quarter" idx="12"/>
          </p:nvPr>
        </p:nvSpPr>
        <p:spPr/>
        <p:txBody>
          <a:bodyPr/>
          <a:lstStyle/>
          <a:p>
            <a:fld id="{C6155928-763D-498E-802B-8E8D3FFB0F7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0BC3DC-B7A3-47EE-A10E-906C825E12AC}" type="datetime1">
              <a:rPr lang="fr-FR" smtClean="0"/>
              <a:pPr/>
              <a:t>23/04/2020</a:t>
            </a:fld>
            <a:endParaRPr lang="fr-F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619B1F4D-D07F-4F1E-8FAC-0331D65A3FAB}" type="datetime1">
              <a:rPr lang="fr-FR" smtClean="0"/>
              <a:pPr/>
              <a:t>23/04/2020</a:t>
            </a:fld>
            <a:endParaRPr lang="fr-FR"/>
          </a:p>
        </p:txBody>
      </p:sp>
      <p:sp>
        <p:nvSpPr>
          <p:cNvPr id="6" name="Espace réservé du pied de page 5"/>
          <p:cNvSpPr>
            <a:spLocks noGrp="1"/>
          </p:cNvSpPr>
          <p:nvPr>
            <p:ph type="ftr" sz="quarter" idx="11"/>
          </p:nvPr>
        </p:nvSpPr>
        <p:spPr/>
        <p:txBody>
          <a:bodyPr/>
          <a:lstStyle/>
          <a:p>
            <a:r>
              <a:rPr lang="fr-FR" smtClean="0"/>
              <a:t>cours de Informatique/ Biologie Pr. H.F.MEROUANI                                  2020</a:t>
            </a:r>
            <a:endParaRPr lang="fr-FR"/>
          </a:p>
        </p:txBody>
      </p:sp>
      <p:sp>
        <p:nvSpPr>
          <p:cNvPr id="7" name="Espace réservé du numéro de diapositive 6"/>
          <p:cNvSpPr>
            <a:spLocks noGrp="1"/>
          </p:cNvSpPr>
          <p:nvPr>
            <p:ph type="sldNum" sz="quarter" idx="12"/>
          </p:nvPr>
        </p:nvSpPr>
        <p:spPr/>
        <p:txBody>
          <a:bodyPr/>
          <a:lstStyle/>
          <a:p>
            <a:fld id="{C6155928-763D-498E-802B-8E8D3FFB0F79}"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5EBD95D-DB6A-4E8E-9EA4-9A882DAED112}" type="datetime1">
              <a:rPr lang="fr-FR" smtClean="0"/>
              <a:pPr/>
              <a:t>23/04/2020</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r>
              <a:rPr lang="fr-FR" smtClean="0"/>
              <a:t>cours de Informatique/ Biologie Pr. H.F.MEROUANI                                  2020</a:t>
            </a:r>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C6155928-763D-498E-802B-8E8D3FFB0F79}"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F501FF3-EAA2-4007-A8C7-1D0FC7490F5F}" type="datetime1">
              <a:rPr lang="fr-FR" smtClean="0"/>
              <a:pPr/>
              <a:t>23/04/2020</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fr-FR" smtClean="0"/>
              <a:t>cours de Informatique/ Biologie Pr. H.F.MEROUANI                                  2020</a:t>
            </a:r>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6155928-763D-498E-802B-8E8D3FFB0F7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fr.wikipedia.org/wiki/Partition_de_disque_du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r.wikipedia.org/wiki/Interblocag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t>PAR: Pr. MEROUANI H.F</a:t>
            </a:r>
          </a:p>
          <a:p>
            <a:r>
              <a:rPr lang="fr-FR" dirty="0" smtClean="0"/>
              <a:t>DJEMMAM Y.</a:t>
            </a:r>
          </a:p>
          <a:p>
            <a:r>
              <a:rPr lang="fr-FR" dirty="0" smtClean="0"/>
              <a:t>2019/2020  </a:t>
            </a:r>
            <a:endParaRPr lang="fr-FR" dirty="0"/>
          </a:p>
        </p:txBody>
      </p:sp>
      <p:sp>
        <p:nvSpPr>
          <p:cNvPr id="2" name="Titre 1"/>
          <p:cNvSpPr>
            <a:spLocks noGrp="1"/>
          </p:cNvSpPr>
          <p:nvPr>
            <p:ph type="ctrTitle"/>
          </p:nvPr>
        </p:nvSpPr>
        <p:spPr/>
        <p:txBody>
          <a:bodyPr>
            <a:normAutofit fontScale="90000"/>
          </a:bodyPr>
          <a:lstStyle/>
          <a:p>
            <a:r>
              <a:rPr lang="fr-FR" dirty="0" smtClean="0"/>
              <a:t>COURS  NOTIONS INFORMATIQUE POUR ECOLOGIE ET ENVIRONNEMENT</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Mémoire (1)</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10</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55000" lnSpcReduction="20000"/>
          </a:bodyPr>
          <a:lstStyle/>
          <a:p>
            <a:pPr algn="just"/>
            <a:r>
              <a:rPr lang="fr-FR" sz="6400" dirty="0" smtClean="0"/>
              <a:t>Le système d'exploitation dirige l'utilisation de la mémoire. Il retient la liste des emplacements de mémoire utilisés,  ainsi que la liste des emplacements libres. Le système d'exploitation réserve un emplacement de mémoire lorsqu'un processus le demande, et le libère lorsqu'il n'est plus utilisé, par exemple lorsque le processus s'est arrêté.</a:t>
            </a:r>
            <a:r>
              <a:rPr lang="fr-FR" sz="5100" dirty="0" smtClean="0"/>
              <a:t> </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Mémoire (2)</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11</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r>
              <a:rPr lang="fr-FR" sz="3200" dirty="0" smtClean="0"/>
              <a:t>Les fonctions de contrôle de l'utilisation de la mémoire vont en particulier suivre l'utilisation de celle-ci, quels emplacement sont libres, sont utilisés, et par qui. Ces fonctions vont également décider quel programme reçoit de la mémoire, quand et quelle quantité est mise à disposition et récupérer la mémoire qui était utilisée par un programme après son exécution, que le programme se soit arrêté volontairement ou accidentellement.</a:t>
            </a:r>
            <a:endParaRPr lang="fr-FR"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Mémoire (3)</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12</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algn="just"/>
            <a:r>
              <a:rPr lang="fr-FR" dirty="0" smtClean="0"/>
              <a:t>La quantité de mémoire utilisée par l'ensemble du système informatique dépend essentiellement de la manière dont le système d'exploitation effectue les réservations. </a:t>
            </a:r>
          </a:p>
          <a:p>
            <a:pPr algn="just"/>
            <a:r>
              <a:rPr lang="fr-FR" dirty="0" smtClean="0"/>
              <a:t>Dans les systèmes d'exploitation contemporains, plusieurs programmes sont exécutés en même temps et utilisent simultanément la mémoire centrale. Si un processus modifie - accidentellement ou intentionnellement - un emplacement de mémoire utilisée par un autre processus, il met celui-ci en danger. S'il modifie un emplacement utilisé par le système d'exploitation il met en danger l'ensemble du système informatique.</a:t>
            </a: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Mémoire (4)</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13</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r>
              <a:rPr lang="fr-FR" sz="3600" dirty="0" smtClean="0"/>
              <a:t>Pour éviter un tel incident, le système d'exploitation réserve à chaque programme un </a:t>
            </a:r>
            <a:r>
              <a:rPr lang="fr-FR" sz="3600" i="1" dirty="0" smtClean="0"/>
              <a:t>espace d'adressage</a:t>
            </a:r>
            <a:r>
              <a:rPr lang="fr-FR" sz="3600" dirty="0" smtClean="0"/>
              <a:t> — un emplacement en mémoire que seul le programme en question peut manipuler. Le système d'exploitation détecte toute tentative d'accès en dehors de l'espace d'adressage et provoque l'arrêt immédiat du programme qui tente d'effectuer telles opérations, par le biais d'une erreur de protection générale</a:t>
            </a:r>
            <a:r>
              <a:rPr lang="fr-FR" dirty="0" smtClean="0"/>
              <a:t>.</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Mémoire</a:t>
            </a:r>
            <a:r>
              <a:rPr lang="fr-FR" dirty="0" smtClean="0"/>
              <a:t> </a:t>
            </a:r>
            <a:r>
              <a:rPr lang="fr-FR" sz="6000" dirty="0" smtClean="0">
                <a:solidFill>
                  <a:srgbClr val="C00000"/>
                </a:solidFill>
              </a:rPr>
              <a:t>Virtuelle</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14</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r>
              <a:rPr lang="fr-FR" sz="3600" dirty="0" smtClean="0"/>
              <a:t>La mémoire virtuelle permet d'exécuter simultanément plus de programmes que ce que la mémoire centrale peut contenir. Chaque programme n'ayant pas besoin que la totalité des informations qu'il manipule soit présente dans la mémoire centrale, une partie des informations est stockée dans la mémoire de masse (en général dans un fichier ou une </a:t>
            </a:r>
            <a:r>
              <a:rPr lang="fr-FR" sz="3600" dirty="0" smtClean="0">
                <a:hlinkClick r:id="rId2" tooltip="Partition de disque dur"/>
              </a:rPr>
              <a:t>partition de disque dur</a:t>
            </a:r>
            <a:r>
              <a:rPr lang="fr-FR" sz="3600" dirty="0" smtClean="0"/>
              <a:t>) habituellement plus importante mais plus lente et sont transférées en mémoire centrale lorsque le programme en a besoin</a:t>
            </a:r>
            <a:endParaRPr lang="fr-FR" sz="3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Périphériques(1)</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15</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r>
              <a:rPr lang="fr-FR" sz="3600" dirty="0" smtClean="0"/>
              <a:t>Les périphériques sont tous les dispositifs informatiques qui permettent au processeur de communiquer avec l'extérieur : clavier, imprimante, carte réseau, mémoire, disque dur. Ils permettent en particulier de recevoir des informations, d'en envoyer, ainsi que de stocker des informations — les collecter dans le but de les renvoyer plus tard.</a:t>
            </a:r>
            <a:endParaRPr lang="fr-FR"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6000" dirty="0" smtClean="0">
                <a:solidFill>
                  <a:srgbClr val="C00000"/>
                </a:solidFill>
              </a:rPr>
              <a:t>Périphériques (2)</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16</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r>
              <a:rPr lang="fr-FR" sz="3600" dirty="0" smtClean="0"/>
              <a:t>Une des responsabilités du système d'exploitation est de suivre l'état d'utilisation — libre ou réservé — de tout le matériel du système informatique. Lorsqu'un matériel libre est demandé par un processus, il est alors réservé à ce processus. Pour utiliser un périphérique, le système d'exploitation se sert d'un contrôleur et d'un pilote de périphérique. </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1"/>
          </p:nvPr>
        </p:nvSpPr>
        <p:spPr/>
        <p:txBody>
          <a:bodyPr/>
          <a:lstStyle/>
          <a:p>
            <a:r>
              <a:rPr lang="fr-FR" dirty="0" smtClean="0"/>
              <a:t>cours de Informatique/ Biologie Pr. H.F.MEROUANI                                  2020</a:t>
            </a:r>
            <a:endParaRPr lang="fr-FR" dirty="0"/>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17</a:t>
            </a:fld>
            <a:endParaRPr lang="fr-FR"/>
          </a:p>
        </p:txBody>
      </p:sp>
      <p:sp>
        <p:nvSpPr>
          <p:cNvPr id="5" name="Espace réservé du contenu 4"/>
          <p:cNvSpPr>
            <a:spLocks noGrp="1"/>
          </p:cNvSpPr>
          <p:nvPr>
            <p:ph sz="quarter" idx="1"/>
          </p:nvPr>
        </p:nvSpPr>
        <p:spPr>
          <a:xfrm>
            <a:off x="914400" y="1500174"/>
            <a:ext cx="7772400" cy="4572000"/>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lgn="just"/>
            <a:r>
              <a:rPr lang="fr-FR" dirty="0" smtClean="0"/>
              <a:t> </a:t>
            </a:r>
            <a:r>
              <a:rPr lang="fr-FR" sz="3200" dirty="0" smtClean="0"/>
              <a:t>En 2010 les deux familles de systèmes d'exploitation les plus populaires   sont Unix (dont Mac OS X et Linux) et Windows.</a:t>
            </a:r>
          </a:p>
          <a:p>
            <a:pPr algn="just"/>
            <a:r>
              <a:rPr lang="fr-FR" sz="3200" dirty="0" smtClean="0"/>
              <a:t> La gamme des systèmes Windows équipe aujourd'hui 38 % des serveurs</a:t>
            </a:r>
          </a:p>
          <a:p>
            <a:pPr algn="just"/>
            <a:r>
              <a:rPr lang="fr-FR" sz="3200" dirty="0" smtClean="0"/>
              <a:t>et 90 % des ordinateurs personnels, ce qui la place en situation de monopole notamment auprès du grand public. En 2008 ses parts de marché sont descendues en dessous de 90 % pour la première fois depuis 15 ans.</a:t>
            </a:r>
          </a:p>
          <a:p>
            <a:pPr algn="just"/>
            <a:endParaRPr lang="fr-FR" dirty="0"/>
          </a:p>
        </p:txBody>
      </p:sp>
      <p:sp>
        <p:nvSpPr>
          <p:cNvPr id="6" name="Rectangle 5"/>
          <p:cNvSpPr/>
          <p:nvPr/>
        </p:nvSpPr>
        <p:spPr>
          <a:xfrm>
            <a:off x="1785918" y="3500438"/>
            <a:ext cx="6643734" cy="1754326"/>
          </a:xfrm>
          <a:prstGeom prst="rect">
            <a:avLst/>
          </a:prstGeom>
        </p:spPr>
        <p:txBody>
          <a:bodyPr wrap="square">
            <a:spAutoFit/>
          </a:bodyPr>
          <a:lstStyle/>
          <a:p>
            <a:endParaRPr lang="fr-FR" dirty="0" smtClean="0"/>
          </a:p>
          <a:p>
            <a:endParaRPr lang="fr-FR" dirty="0"/>
          </a:p>
          <a:p>
            <a:endParaRPr lang="fr-FR" dirty="0" smtClean="0"/>
          </a:p>
          <a:p>
            <a:endParaRPr lang="fr-FR" dirty="0"/>
          </a:p>
          <a:p>
            <a:endParaRPr lang="fr-FR" dirty="0" smtClean="0"/>
          </a:p>
          <a:p>
            <a:endParaRPr lang="fr-FR" dirty="0"/>
          </a:p>
        </p:txBody>
      </p:sp>
      <p:sp>
        <p:nvSpPr>
          <p:cNvPr id="7" name="Titre 6"/>
          <p:cNvSpPr>
            <a:spLocks noGrp="1"/>
          </p:cNvSpPr>
          <p:nvPr>
            <p:ph type="title"/>
          </p:nvPr>
        </p:nvSpPr>
        <p:spPr/>
        <p:txBody>
          <a:bodyPr/>
          <a:lstStyle/>
          <a:p>
            <a:r>
              <a:rPr lang="fr-FR" sz="6000" dirty="0" smtClean="0">
                <a:solidFill>
                  <a:srgbClr val="C00000"/>
                </a:solidFill>
              </a:rPr>
              <a:t>De</a:t>
            </a:r>
            <a:r>
              <a:rPr lang="fr-FR" sz="6000" dirty="0" smtClean="0"/>
              <a:t> </a:t>
            </a:r>
            <a:r>
              <a:rPr lang="fr-FR" sz="6000" dirty="0" smtClean="0">
                <a:solidFill>
                  <a:srgbClr val="C00000"/>
                </a:solidFill>
              </a:rPr>
              <a:t>nos</a:t>
            </a:r>
            <a:r>
              <a:rPr lang="fr-FR" sz="6000" dirty="0" smtClean="0"/>
              <a:t> </a:t>
            </a:r>
            <a:r>
              <a:rPr lang="fr-FR" sz="6000" dirty="0" smtClean="0">
                <a:solidFill>
                  <a:srgbClr val="C00000"/>
                </a:solidFill>
              </a:rPr>
              <a:t>jours…..(1)</a:t>
            </a:r>
            <a:endParaRPr lang="fr-FR" sz="6000" dirty="0">
              <a:solidFill>
                <a:srgbClr val="C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De</a:t>
            </a:r>
            <a:r>
              <a:rPr lang="fr-FR" sz="6000" dirty="0" smtClean="0"/>
              <a:t> </a:t>
            </a:r>
            <a:r>
              <a:rPr lang="fr-FR" sz="6000" dirty="0" smtClean="0">
                <a:solidFill>
                  <a:srgbClr val="C00000"/>
                </a:solidFill>
              </a:rPr>
              <a:t>nos</a:t>
            </a:r>
            <a:r>
              <a:rPr lang="fr-FR" sz="6000" dirty="0" smtClean="0"/>
              <a:t> </a:t>
            </a:r>
            <a:r>
              <a:rPr lang="fr-FR" sz="6000" dirty="0" smtClean="0">
                <a:solidFill>
                  <a:srgbClr val="C00000"/>
                </a:solidFill>
              </a:rPr>
              <a:t>jours…..(2)</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18</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algn="just"/>
            <a:r>
              <a:rPr lang="fr-FR" sz="3600" dirty="0" smtClean="0"/>
              <a:t>La famille de systèmes d'exploitation Unix compte plus de 25 membres et les parts de marché de ces systèmes d'exploitation Unix sont de presque 50% sur les serveurs. La famille Unix anime 60 % des sites web dans le monde et Linux équipe 95 % des 500 </a:t>
            </a:r>
            <a:r>
              <a:rPr lang="fr-FR" sz="3600" dirty="0" err="1" smtClean="0"/>
              <a:t>super-ordinateurs</a:t>
            </a:r>
            <a:r>
              <a:rPr lang="fr-FR" sz="3600" dirty="0" smtClean="0"/>
              <a:t> du monde.</a:t>
            </a:r>
          </a:p>
          <a:p>
            <a:pPr algn="just"/>
            <a:r>
              <a:rPr lang="fr-FR" sz="3600" dirty="0" smtClean="0"/>
              <a:t>On dénombre plus d'une centaine de systèmes d'exploitation dans le monde</a:t>
            </a:r>
            <a:endParaRPr lang="fr-FR"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6000" dirty="0" smtClean="0">
                <a:solidFill>
                  <a:srgbClr val="C00000"/>
                </a:solidFill>
              </a:rPr>
              <a:t>Architecture</a:t>
            </a:r>
            <a:r>
              <a:rPr lang="fr-FR" sz="6000" dirty="0" smtClean="0"/>
              <a:t> </a:t>
            </a:r>
            <a:r>
              <a:rPr lang="fr-FR" sz="6000" dirty="0" smtClean="0">
                <a:solidFill>
                  <a:srgbClr val="C00000"/>
                </a:solidFill>
              </a:rPr>
              <a:t>d’un</a:t>
            </a:r>
            <a:r>
              <a:rPr lang="fr-FR" sz="6000" dirty="0" smtClean="0"/>
              <a:t> </a:t>
            </a:r>
            <a:r>
              <a:rPr lang="fr-FR" sz="6000" dirty="0" smtClean="0">
                <a:solidFill>
                  <a:srgbClr val="C00000"/>
                </a:solidFill>
              </a:rPr>
              <a:t>SE</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19</a:t>
            </a:fld>
            <a:endParaRPr lang="fr-F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785786" y="1260561"/>
            <a:ext cx="7429552" cy="4954521"/>
          </a:xfrm>
          <a:prstGeom prst="rect">
            <a:avLst/>
          </a:prstGeom>
          <a:ln>
            <a:headEnd/>
            <a:tailEnd/>
          </a:ln>
        </p:spPr>
        <p:style>
          <a:lnRef idx="1">
            <a:schemeClr val="accent1"/>
          </a:lnRef>
          <a:fillRef idx="2">
            <a:schemeClr val="accent1"/>
          </a:fillRef>
          <a:effectRef idx="1">
            <a:schemeClr val="accent1"/>
          </a:effectRef>
          <a:fontRef idx="minor">
            <a:schemeClr val="dk1"/>
          </a:fontRef>
        </p:style>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fr-FR" sz="4800" dirty="0" smtClean="0"/>
              <a:t>PLAN DU COURS</a:t>
            </a:r>
            <a:endParaRPr lang="fr-FR" sz="4800" dirty="0"/>
          </a:p>
        </p:txBody>
      </p:sp>
      <p:sp>
        <p:nvSpPr>
          <p:cNvPr id="3" name="Espace réservé du contenu 2"/>
          <p:cNvSpPr>
            <a:spLocks noGrp="1"/>
          </p:cNvSpPr>
          <p:nvPr>
            <p:ph sz="quarter" idx="1"/>
          </p:nvPr>
        </p:nvSpPr>
        <p:spPr/>
        <p:style>
          <a:lnRef idx="1">
            <a:schemeClr val="dk1"/>
          </a:lnRef>
          <a:fillRef idx="2">
            <a:schemeClr val="dk1"/>
          </a:fillRef>
          <a:effectRef idx="1">
            <a:schemeClr val="dk1"/>
          </a:effectRef>
          <a:fontRef idx="minor">
            <a:schemeClr val="dk1"/>
          </a:fontRef>
        </p:style>
        <p:txBody>
          <a:bodyPr/>
          <a:lstStyle/>
          <a:p>
            <a:r>
              <a:rPr lang="fr-FR" sz="4400" dirty="0" smtClean="0"/>
              <a:t>Découverte du système d’exploitation</a:t>
            </a:r>
          </a:p>
          <a:p>
            <a:r>
              <a:rPr lang="fr-FR" sz="4400" dirty="0" smtClean="0"/>
              <a:t>Découverte de la suite bureautique</a:t>
            </a:r>
          </a:p>
          <a:p>
            <a:r>
              <a:rPr lang="fr-FR" sz="4400" dirty="0" smtClean="0"/>
              <a:t>Les logiciels et algorithmes</a:t>
            </a:r>
            <a:endParaRPr lang="fr-FR" sz="4400" dirty="0"/>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2</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Architecture (1)</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20</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a:bodyPr>
          <a:lstStyle/>
          <a:p>
            <a:pPr algn="just"/>
            <a:r>
              <a:rPr lang="fr-FR" sz="3600" dirty="0" smtClean="0"/>
              <a:t>Un système d'exploitation est typiquement organisé en couches distinctes.</a:t>
            </a:r>
          </a:p>
          <a:p>
            <a:pPr algn="just"/>
            <a:r>
              <a:rPr lang="fr-FR" sz="3600" dirty="0" smtClean="0"/>
              <a:t>La couche supérieure est l'interface de programmation avec les logiciels applicatifs (dont font partie les logiciels utilitaires et les bibliothèques fournis avec le système d'exploitation).</a:t>
            </a:r>
          </a:p>
          <a:p>
            <a:pPr algn="just"/>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Architecture (2)</a:t>
            </a:r>
            <a:endParaRPr lang="fr-FR" sz="6000"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21</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r>
              <a:rPr lang="fr-FR" sz="3600" dirty="0" smtClean="0"/>
              <a:t>Au centre, on trouve une ou plusieurs couches qui contiennent les composants principaux du système d'exploitation tels que : la gestion des systèmes de fichiers et du réseau, la gestion de mémoire, les pilotes, l'ordonnanceur, le gestionnaire d'interruption.</a:t>
            </a:r>
          </a:p>
          <a:p>
            <a:pPr algn="just"/>
            <a:r>
              <a:rPr lang="fr-FR" sz="3600" dirty="0" smtClean="0"/>
              <a:t>La couche inférieure, appelée couche d'abstraction matérielle HAL (Hardware Abstraction Layer), est chargée de masquer les particularités matérielles</a:t>
            </a:r>
            <a:endParaRPr lang="fr-FR"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OS ????</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22</a:t>
            </a:fld>
            <a:endParaRPr lang="fr-FR"/>
          </a:p>
        </p:txBody>
      </p:sp>
      <p:sp>
        <p:nvSpPr>
          <p:cNvPr id="5" name="Espace réservé du contenu 4"/>
          <p:cNvSpPr>
            <a:spLocks noGrp="1"/>
          </p:cNvSpPr>
          <p:nvPr>
            <p:ph sz="quarter" idx="1"/>
          </p:nvPr>
        </p:nvSpPr>
        <p:spPr/>
        <p:txBody>
          <a:bodyPr>
            <a:normAutofit fontScale="92500" lnSpcReduction="10000"/>
          </a:bodyPr>
          <a:lstStyle/>
          <a:p>
            <a:r>
              <a:rPr lang="fr-FR" sz="3200" dirty="0" smtClean="0"/>
              <a:t>Deux catégories de logiciels.</a:t>
            </a:r>
          </a:p>
          <a:p>
            <a:pPr>
              <a:buNone/>
            </a:pPr>
            <a:r>
              <a:rPr lang="fr-FR" sz="3200" dirty="0" smtClean="0"/>
              <a:t>  Les programmes systèmes qui s’occupent du fonctionnement de l’ordinateur.</a:t>
            </a:r>
          </a:p>
          <a:p>
            <a:pPr>
              <a:buNone/>
            </a:pPr>
            <a:r>
              <a:rPr lang="fr-FR" sz="3200" dirty="0" smtClean="0"/>
              <a:t>  Les programmes d’applications qui rendent service aux utilisateurs. Lecture du courrier, traitement de texte, jeux.</a:t>
            </a:r>
          </a:p>
          <a:p>
            <a:r>
              <a:rPr lang="fr-FR" sz="3200" dirty="0" smtClean="0"/>
              <a:t>Système d’exploitation: programme fondamental des programmes systèmes. Contrôle les ressources systèmes. Fournit les bases des programmes d’applications</a:t>
            </a:r>
            <a:endParaRPr lang="fr-F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332656"/>
            <a:ext cx="7772400" cy="652934"/>
          </a:xfrm>
        </p:spPr>
        <p:txBody>
          <a:bodyPr>
            <a:noAutofit/>
          </a:bodyPr>
          <a:lstStyle/>
          <a:p>
            <a:r>
              <a:rPr lang="fr-FR" sz="3200" b="1" dirty="0" smtClean="0">
                <a:solidFill>
                  <a:srgbClr val="C00000"/>
                </a:solidFill>
              </a:rPr>
              <a:t>Qu’est ce qu’un </a:t>
            </a:r>
            <a:r>
              <a:rPr lang="fr-FR" sz="2800" b="1" dirty="0" smtClean="0">
                <a:solidFill>
                  <a:srgbClr val="C00000"/>
                </a:solidFill>
              </a:rPr>
              <a:t>système</a:t>
            </a:r>
            <a:r>
              <a:rPr lang="fr-FR" sz="3200" b="1" dirty="0" smtClean="0">
                <a:solidFill>
                  <a:srgbClr val="C00000"/>
                </a:solidFill>
              </a:rPr>
              <a:t> d’exploitation?(1)</a:t>
            </a:r>
            <a:endParaRPr lang="fr-FR" sz="3200" b="1" dirty="0">
              <a:solidFill>
                <a:srgbClr val="C00000"/>
              </a:solidFill>
            </a:endParaRPr>
          </a:p>
        </p:txBody>
      </p:sp>
      <p:sp>
        <p:nvSpPr>
          <p:cNvPr id="3" name="Espace réservé du contenu 2"/>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a:bodyPr>
          <a:lstStyle/>
          <a:p>
            <a:r>
              <a:rPr lang="fr-FR" sz="3600" dirty="0" smtClean="0"/>
              <a:t>Un Système peut être définit comme un ensemble de programmes qui contrôle et dirige l’utilisation d’un ordinateur à travers différentes applications.</a:t>
            </a:r>
          </a:p>
          <a:p>
            <a:r>
              <a:rPr lang="fr-FR" sz="3600" dirty="0" smtClean="0"/>
              <a:t>En d’autres mots, c’est un système qui exploite les ressources matérielles d’un ordinateur et assure la liaison entre les utilisateurs et les applications. </a:t>
            </a:r>
          </a:p>
          <a:p>
            <a:endParaRPr lang="fr-FR" sz="2800" dirty="0"/>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3</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60648"/>
            <a:ext cx="7772400" cy="724942"/>
          </a:xfrm>
        </p:spPr>
        <p:txBody>
          <a:bodyPr>
            <a:noAutofit/>
          </a:bodyPr>
          <a:lstStyle/>
          <a:p>
            <a:r>
              <a:rPr lang="fr-FR" sz="2800" b="1" dirty="0" smtClean="0">
                <a:solidFill>
                  <a:srgbClr val="C00000"/>
                </a:solidFill>
              </a:rPr>
              <a:t>Qu’est ce qu’un système d’exploitation?(2</a:t>
            </a:r>
            <a:r>
              <a:rPr lang="fr-FR" sz="3200" b="1" dirty="0" smtClean="0">
                <a:solidFill>
                  <a:srgbClr val="C00000"/>
                </a:solidFill>
              </a:rPr>
              <a:t>)</a:t>
            </a:r>
            <a:endParaRPr lang="fr-FR" sz="3200" b="1" dirty="0"/>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4</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algn="just"/>
            <a:r>
              <a:rPr lang="fr-FR" sz="4000" dirty="0" smtClean="0"/>
              <a:t>C’est le premier programme exécuté lors du démarrage de l’ordinateur.</a:t>
            </a:r>
          </a:p>
          <a:p>
            <a:pPr algn="just"/>
            <a:r>
              <a:rPr lang="fr-FR" sz="4000" dirty="0" smtClean="0"/>
              <a:t>Le système d’exploitation peut être noté </a:t>
            </a:r>
            <a:r>
              <a:rPr lang="fr-FR" sz="4000" dirty="0" smtClean="0">
                <a:solidFill>
                  <a:srgbClr val="C00000"/>
                </a:solidFill>
              </a:rPr>
              <a:t>SE</a:t>
            </a:r>
            <a:r>
              <a:rPr lang="fr-FR" sz="4000" dirty="0" smtClean="0"/>
              <a:t> ou </a:t>
            </a:r>
            <a:r>
              <a:rPr lang="fr-FR" sz="4000" dirty="0" smtClean="0">
                <a:solidFill>
                  <a:srgbClr val="C00000"/>
                </a:solidFill>
              </a:rPr>
              <a:t>OS</a:t>
            </a:r>
            <a:r>
              <a:rPr lang="fr-FR" sz="4000" dirty="0" smtClean="0"/>
              <a:t> (Operating System: traduction en anglais)</a:t>
            </a:r>
            <a:endParaRPr lang="fr-FR"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332656"/>
            <a:ext cx="7772400" cy="652934"/>
          </a:xfrm>
        </p:spPr>
        <p:txBody>
          <a:bodyPr>
            <a:noAutofit/>
          </a:bodyPr>
          <a:lstStyle/>
          <a:p>
            <a:r>
              <a:rPr lang="fr-FR" sz="3200" b="1" dirty="0" smtClean="0">
                <a:solidFill>
                  <a:srgbClr val="C00000"/>
                </a:solidFill>
              </a:rPr>
              <a:t>Différents Types de Systèmes D’exploitation</a:t>
            </a:r>
            <a:endParaRPr lang="fr-FR" sz="3200" b="1" dirty="0">
              <a:solidFill>
                <a:srgbClr val="C00000"/>
              </a:solidFill>
            </a:endParaRPr>
          </a:p>
        </p:txBody>
      </p:sp>
      <p:sp>
        <p:nvSpPr>
          <p:cNvPr id="3" name="Espace réservé du contenu 2"/>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a:buNone/>
            </a:pPr>
            <a:r>
              <a:rPr lang="fr-FR" sz="3600" dirty="0" smtClean="0"/>
              <a:t>EXEMPLES:</a:t>
            </a:r>
          </a:p>
          <a:p>
            <a:r>
              <a:rPr lang="fr-FR" sz="3600" dirty="0" smtClean="0"/>
              <a:t>CP/M (1974) Digital </a:t>
            </a:r>
            <a:r>
              <a:rPr lang="fr-FR" sz="3600" dirty="0" err="1" smtClean="0"/>
              <a:t>Research</a:t>
            </a:r>
            <a:endParaRPr lang="fr-FR" sz="3600" dirty="0" smtClean="0"/>
          </a:p>
          <a:p>
            <a:r>
              <a:rPr lang="fr-FR" sz="3600" dirty="0" smtClean="0"/>
              <a:t>UNIX (1969-1979) Premier par AT&amp;T</a:t>
            </a:r>
          </a:p>
          <a:p>
            <a:r>
              <a:rPr lang="fr-FR" sz="3600" dirty="0" smtClean="0"/>
              <a:t>MS DOS  (Depuis 1981) Microsoft</a:t>
            </a:r>
          </a:p>
          <a:p>
            <a:r>
              <a:rPr lang="fr-FR" sz="3600" dirty="0" smtClean="0"/>
              <a:t>MAC OS (Depuis 1984) Apple</a:t>
            </a:r>
          </a:p>
          <a:p>
            <a:r>
              <a:rPr lang="fr-FR" sz="3600" dirty="0" smtClean="0"/>
              <a:t>WINDOWS (Depuis 1991) Microsoft</a:t>
            </a:r>
          </a:p>
          <a:p>
            <a:r>
              <a:rPr lang="fr-FR" sz="3600" dirty="0" smtClean="0"/>
              <a:t>LINUX (Depuis 1992) Open Source</a:t>
            </a:r>
            <a:endParaRPr lang="fr-FR" sz="3600" dirty="0"/>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5</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Définitions</a:t>
            </a:r>
            <a:r>
              <a:rPr lang="fr-FR" dirty="0" smtClean="0">
                <a:solidFill>
                  <a:srgbClr val="C00000"/>
                </a:solidFill>
              </a:rPr>
              <a:t> </a:t>
            </a:r>
            <a:endParaRPr lang="fr-FR" dirty="0">
              <a:solidFill>
                <a:srgbClr val="C00000"/>
              </a:solidFill>
            </a:endParaRPr>
          </a:p>
        </p:txBody>
      </p:sp>
      <p:sp>
        <p:nvSpPr>
          <p:cNvPr id="3" name="Espace réservé du contenu 2"/>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r>
              <a:rPr lang="fr-FR" sz="3600" dirty="0" smtClean="0"/>
              <a:t>Machine réelle: L’unité centrale et l’ensemble des périphériques</a:t>
            </a:r>
          </a:p>
          <a:p>
            <a:endParaRPr lang="fr-FR" sz="3600" dirty="0" smtClean="0"/>
          </a:p>
          <a:p>
            <a:r>
              <a:rPr lang="fr-FR" sz="3600" dirty="0" smtClean="0"/>
              <a:t>Machine abstraite: Le fonctionnement de la machine réelle par un système d’exploitation</a:t>
            </a:r>
          </a:p>
          <a:p>
            <a:r>
              <a:rPr lang="fr-FR" sz="3600" dirty="0" smtClean="0"/>
              <a:t>Machine Utilisable: Machine Abstraite+applications</a:t>
            </a:r>
            <a:endParaRPr lang="fr-FR" sz="3600" dirty="0"/>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6</a:t>
            </a:fld>
            <a:endParaRPr lang="fr-FR"/>
          </a:p>
        </p:txBody>
      </p:sp>
      <p:sp>
        <p:nvSpPr>
          <p:cNvPr id="5" name="Espace réservé du pied de page 4"/>
          <p:cNvSpPr>
            <a:spLocks noGrp="1"/>
          </p:cNvSpPr>
          <p:nvPr>
            <p:ph type="ftr" sz="quarter" idx="11"/>
          </p:nvPr>
        </p:nvSpPr>
        <p:spPr/>
        <p:txBody>
          <a:bodyPr/>
          <a:lstStyle/>
          <a:p>
            <a:r>
              <a:rPr lang="fr-FR" smtClean="0"/>
              <a:t>cours de Informatique/ Biologie Pr. H.F.MEROUANI                                  2020</a:t>
            </a: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Processus</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7</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r>
              <a:rPr lang="fr-FR" sz="3600" dirty="0" smtClean="0"/>
              <a:t>Un processus est un </a:t>
            </a:r>
            <a:r>
              <a:rPr lang="fr-FR" sz="3600" u="sng" dirty="0" smtClean="0"/>
              <a:t>ensemble d'instruction</a:t>
            </a:r>
            <a:r>
              <a:rPr lang="fr-FR" sz="3600" dirty="0" smtClean="0"/>
              <a:t>s qui sont en train d'être exécutées. Les instructions proviennent d'un programme, et l'exécution nécessite du </a:t>
            </a:r>
            <a:r>
              <a:rPr lang="fr-FR" sz="3600" u="sng" dirty="0" smtClean="0"/>
              <a:t>temps</a:t>
            </a:r>
            <a:r>
              <a:rPr lang="fr-FR" sz="3600" dirty="0" smtClean="0"/>
              <a:t>, de la </a:t>
            </a:r>
            <a:r>
              <a:rPr lang="fr-FR" sz="3600" u="sng" dirty="0" smtClean="0"/>
              <a:t>mémoire</a:t>
            </a:r>
            <a:r>
              <a:rPr lang="fr-FR" sz="3600" dirty="0" smtClean="0"/>
              <a:t>, des </a:t>
            </a:r>
            <a:r>
              <a:rPr lang="fr-FR" sz="3600" u="sng" dirty="0" smtClean="0"/>
              <a:t>fichiers</a:t>
            </a:r>
            <a:r>
              <a:rPr lang="fr-FR" sz="3600" dirty="0" smtClean="0"/>
              <a:t> et des </a:t>
            </a:r>
            <a:r>
              <a:rPr lang="fr-FR" sz="3600" u="sng" dirty="0" smtClean="0"/>
              <a:t>périphériques</a:t>
            </a:r>
            <a:r>
              <a:rPr lang="fr-FR" sz="3600" dirty="0" smtClean="0"/>
              <a:t>. Le système d'exploitation s'occupe de créer, d'interrompre, et de supprimer des processus. Plusieurs processus se trouvent en mémoire centrale en même temps</a:t>
            </a:r>
            <a:endParaRPr lang="fr-FR"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Rôle du SE</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8</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algn="just"/>
            <a:r>
              <a:rPr lang="fr-FR" sz="4400" dirty="0" smtClean="0"/>
              <a:t>La responsabilité du système d'exploitation et de réserver de la mémoire, et de planifier l'exécution, de s'occuper des </a:t>
            </a:r>
            <a:r>
              <a:rPr lang="fr-FR" sz="4400" dirty="0" err="1" smtClean="0">
                <a:hlinkClick r:id="rId2" tooltip="Interblocage"/>
              </a:rPr>
              <a:t>interblocages</a:t>
            </a:r>
            <a:r>
              <a:rPr lang="fr-FR" sz="4400" dirty="0" smtClean="0"/>
              <a:t> et d'assurer les communications entre les processus</a:t>
            </a:r>
            <a:endParaRPr lang="fr-FR"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6000" dirty="0" smtClean="0">
                <a:solidFill>
                  <a:srgbClr val="C00000"/>
                </a:solidFill>
              </a:rPr>
              <a:t>Protection</a:t>
            </a:r>
            <a:endParaRPr lang="fr-FR" sz="6000" dirty="0">
              <a:solidFill>
                <a:srgbClr val="C00000"/>
              </a:solidFill>
            </a:endParaRPr>
          </a:p>
        </p:txBody>
      </p:sp>
      <p:sp>
        <p:nvSpPr>
          <p:cNvPr id="3" name="Espace réservé du pied de page 2"/>
          <p:cNvSpPr>
            <a:spLocks noGrp="1"/>
          </p:cNvSpPr>
          <p:nvPr>
            <p:ph type="ftr" sz="quarter" idx="11"/>
          </p:nvPr>
        </p:nvSpPr>
        <p:spPr/>
        <p:txBody>
          <a:bodyPr/>
          <a:lstStyle/>
          <a:p>
            <a:r>
              <a:rPr lang="fr-FR" smtClean="0"/>
              <a:t>cours de Informatique/ Biologie Pr. H.F.MEROUANI                                  2020</a:t>
            </a:r>
            <a:endParaRPr lang="fr-FR"/>
          </a:p>
        </p:txBody>
      </p:sp>
      <p:sp>
        <p:nvSpPr>
          <p:cNvPr id="4" name="Espace réservé du numéro de diapositive 3"/>
          <p:cNvSpPr>
            <a:spLocks noGrp="1"/>
          </p:cNvSpPr>
          <p:nvPr>
            <p:ph type="sldNum" sz="quarter" idx="12"/>
          </p:nvPr>
        </p:nvSpPr>
        <p:spPr/>
        <p:txBody>
          <a:bodyPr/>
          <a:lstStyle/>
          <a:p>
            <a:fld id="{C6155928-763D-498E-802B-8E8D3FFB0F79}" type="slidenum">
              <a:rPr lang="fr-FR" smtClean="0"/>
              <a:pPr/>
              <a:t>9</a:t>
            </a:fld>
            <a:endParaRPr lang="fr-FR"/>
          </a:p>
        </p:txBody>
      </p:sp>
      <p:sp>
        <p:nvSpPr>
          <p:cNvPr id="5" name="Espace réservé du contenu 4"/>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r>
              <a:rPr lang="fr-FR" sz="3600" dirty="0" smtClean="0"/>
              <a:t>Par mesure de sécurité, le système d'exploitation réserve à chaque programme un </a:t>
            </a:r>
            <a:r>
              <a:rPr lang="fr-FR" sz="3600" i="1" dirty="0" smtClean="0"/>
              <a:t>espace d'adressage</a:t>
            </a:r>
            <a:r>
              <a:rPr lang="fr-FR" sz="3600" dirty="0" smtClean="0"/>
              <a:t> - un emplacement en mémoire que seul le programme en question peut manipuler. Le système d'exploitation détecte toute tentative d'accès en dehors de l'espace d'adressage et provoque l'arrêt immédiat du programme qui tente d'effectuer de telles opérations. On nomme cela une erreur de protection générale</a:t>
            </a:r>
            <a:endParaRPr lang="fr-FR"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268</TotalTime>
  <Words>1252</Words>
  <Application>Microsoft Office PowerPoint</Application>
  <PresentationFormat>Affichage à l'écran (4:3)</PresentationFormat>
  <Paragraphs>113</Paragraphs>
  <Slides>22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22</vt:i4>
      </vt:variant>
    </vt:vector>
  </HeadingPairs>
  <TitlesOfParts>
    <vt:vector size="27" baseType="lpstr">
      <vt:lpstr>Calibri</vt:lpstr>
      <vt:lpstr>Franklin Gothic Book</vt:lpstr>
      <vt:lpstr>Perpetua</vt:lpstr>
      <vt:lpstr>Wingdings 2</vt:lpstr>
      <vt:lpstr>Capitaux</vt:lpstr>
      <vt:lpstr>COURS  NOTIONS INFORMATIQUE POUR ECOLOGIE ET ENVIRONNEMENT</vt:lpstr>
      <vt:lpstr>PLAN DU COURS</vt:lpstr>
      <vt:lpstr>Qu’est ce qu’un système d’exploitation?(1)</vt:lpstr>
      <vt:lpstr>Qu’est ce qu’un système d’exploitation?(2)</vt:lpstr>
      <vt:lpstr>Différents Types de Systèmes D’exploitation</vt:lpstr>
      <vt:lpstr>Définitions </vt:lpstr>
      <vt:lpstr>Processus</vt:lpstr>
      <vt:lpstr>Rôle du SE</vt:lpstr>
      <vt:lpstr>Protection</vt:lpstr>
      <vt:lpstr>Mémoire (1)</vt:lpstr>
      <vt:lpstr>Mémoire (2)</vt:lpstr>
      <vt:lpstr>Mémoire (3)</vt:lpstr>
      <vt:lpstr>Mémoire (4)</vt:lpstr>
      <vt:lpstr>Mémoire Virtuelle</vt:lpstr>
      <vt:lpstr>Périphériques(1)</vt:lpstr>
      <vt:lpstr>Périphériques (2)</vt:lpstr>
      <vt:lpstr>De nos jours…..(1)</vt:lpstr>
      <vt:lpstr>De nos jours…..(2)</vt:lpstr>
      <vt:lpstr>Architecture d’un SE</vt:lpstr>
      <vt:lpstr>Architecture (1)</vt:lpstr>
      <vt:lpstr>Architecture (2)</vt:lpstr>
      <vt:lpstr>OS ????</vt:lpstr>
    </vt:vector>
  </TitlesOfParts>
  <Company>Sweet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NOTIONS INFORMATIQUE POUR ECOLOGIE ET ENVIRONNEMENT</dc:title>
  <dc:creator>pack</dc:creator>
  <cp:lastModifiedBy>BAC</cp:lastModifiedBy>
  <cp:revision>37</cp:revision>
  <dcterms:created xsi:type="dcterms:W3CDTF">2020-03-10T13:39:44Z</dcterms:created>
  <dcterms:modified xsi:type="dcterms:W3CDTF">2020-04-23T10:44:43Z</dcterms:modified>
</cp:coreProperties>
</file>