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0"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27E4E85B-0E42-4FC5-B2ED-51B11403C5B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E4E85B-0E42-4FC5-B2ED-51B11403C5B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E4E85B-0E42-4FC5-B2ED-51B11403C5B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C120C68-6F23-4621-92A1-B1A23652EE29}"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7E4E85B-0E42-4FC5-B2ED-51B11403C5B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120C68-6F23-4621-92A1-B1A23652EE29}" type="datetimeFigureOut">
              <a:rPr lang="fr-FR" smtClean="0"/>
              <a:pPr/>
              <a:t>20/04/2020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E4E85B-0E42-4FC5-B2ED-51B11403C5B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42910" y="571480"/>
            <a:ext cx="7929618" cy="5539978"/>
          </a:xfrm>
          <a:prstGeom prst="rect">
            <a:avLst/>
          </a:prstGeom>
          <a:noFill/>
        </p:spPr>
        <p:txBody>
          <a:bodyPr wrap="square" rtlCol="0">
            <a:spAutoFit/>
          </a:bodyPr>
          <a:lstStyle/>
          <a:p>
            <a:endParaRPr lang="fr-FR" sz="4800" dirty="0" smtClean="0"/>
          </a:p>
          <a:p>
            <a:endParaRPr lang="fr-FR" sz="4800" dirty="0"/>
          </a:p>
          <a:p>
            <a:r>
              <a:rPr lang="fr-FR" sz="4800" dirty="0" smtClean="0"/>
              <a:t>Les </a:t>
            </a:r>
            <a:r>
              <a:rPr lang="fr-FR" sz="4800" dirty="0"/>
              <a:t>Programmes de </a:t>
            </a:r>
            <a:r>
              <a:rPr lang="fr-FR" sz="4800" dirty="0" smtClean="0"/>
              <a:t>Santé</a:t>
            </a:r>
          </a:p>
          <a:p>
            <a:r>
              <a:rPr lang="fr-FR" sz="4800" dirty="0" smtClean="0"/>
              <a:t>      </a:t>
            </a:r>
          </a:p>
          <a:p>
            <a:endParaRPr lang="fr-FR" sz="4800" dirty="0"/>
          </a:p>
          <a:p>
            <a:endParaRPr lang="fr-FR" sz="4800" dirty="0" smtClean="0"/>
          </a:p>
          <a:p>
            <a:r>
              <a:rPr lang="fr-FR" sz="4800" dirty="0"/>
              <a:t> </a:t>
            </a:r>
            <a:r>
              <a:rPr lang="fr-FR" sz="4800" dirty="0" smtClean="0"/>
              <a:t>                           </a:t>
            </a:r>
            <a:r>
              <a:rPr kumimoji="0" lang="fr-FR" sz="4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Dr.T</a:t>
            </a:r>
            <a:r>
              <a:rPr kumimoji="0" lang="fr-FR"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Bachtarzi</a:t>
            </a:r>
            <a:endParaRPr lang="fr-FR" sz="3600" dirty="0"/>
          </a:p>
          <a:p>
            <a:endParaRPr lang="fr-FR" dirty="0"/>
          </a:p>
        </p:txBody>
      </p:sp>
      <p:sp>
        <p:nvSpPr>
          <p:cNvPr id="15361" name="Rectangle 1"/>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642918"/>
            <a:ext cx="8286808" cy="5293757"/>
          </a:xfrm>
          <a:prstGeom prst="rect">
            <a:avLst/>
          </a:prstGeom>
          <a:noFill/>
        </p:spPr>
        <p:txBody>
          <a:bodyPr wrap="square" rtlCol="0">
            <a:spAutoFit/>
          </a:bodyPr>
          <a:lstStyle/>
          <a:p>
            <a:pPr algn="just"/>
            <a:r>
              <a:rPr lang="fr-FR" sz="3200" b="1" dirty="0">
                <a:solidFill>
                  <a:srgbClr val="FF0000"/>
                </a:solidFill>
              </a:rPr>
              <a:t>Programme :</a:t>
            </a:r>
            <a:endParaRPr lang="fr-FR" sz="3200" dirty="0">
              <a:solidFill>
                <a:srgbClr val="FF0000"/>
              </a:solidFill>
            </a:endParaRPr>
          </a:p>
          <a:p>
            <a:pPr algn="just"/>
            <a:r>
              <a:rPr lang="fr-FR" sz="3200" b="1" dirty="0"/>
              <a:t> </a:t>
            </a:r>
            <a:endParaRPr lang="fr-FR" sz="3200" dirty="0"/>
          </a:p>
          <a:p>
            <a:pPr algn="just"/>
            <a:r>
              <a:rPr lang="fr-FR" sz="3200" dirty="0"/>
              <a:t>« C’est la mise en action d’un ensemble de ressources humaines et </a:t>
            </a:r>
            <a:r>
              <a:rPr lang="fr-FR" sz="3200" dirty="0" smtClean="0"/>
              <a:t>matérielles </a:t>
            </a:r>
            <a:r>
              <a:rPr lang="fr-FR" sz="3200" b="1" u="sng" dirty="0"/>
              <a:t>organisé</a:t>
            </a:r>
            <a:r>
              <a:rPr lang="fr-FR" sz="3200" dirty="0"/>
              <a:t> de façon </a:t>
            </a:r>
            <a:r>
              <a:rPr lang="fr-FR" sz="3200" b="1" u="sng" dirty="0"/>
              <a:t>Cohérente</a:t>
            </a:r>
            <a:r>
              <a:rPr lang="fr-FR" sz="3200" dirty="0"/>
              <a:t> dans le temps et dans</a:t>
            </a:r>
          </a:p>
          <a:p>
            <a:pPr algn="just"/>
            <a:r>
              <a:rPr lang="fr-FR" sz="3200" dirty="0"/>
              <a:t>l’espace afin d’atteindre des objectifs déterminés en rapport </a:t>
            </a:r>
            <a:r>
              <a:rPr lang="fr-FR" sz="3200" dirty="0" smtClean="0"/>
              <a:t>avec un </a:t>
            </a:r>
            <a:r>
              <a:rPr lang="fr-FR" sz="3200" dirty="0"/>
              <a:t>problème de santé déterminé affectant une population déterminée » </a:t>
            </a:r>
          </a:p>
          <a:p>
            <a:r>
              <a:rPr lang="fr-FR" dirty="0"/>
              <a:t>                                                               </a:t>
            </a:r>
            <a:r>
              <a:rPr lang="fr-FR" sz="3200" dirty="0">
                <a:solidFill>
                  <a:schemeClr val="accent1"/>
                </a:solidFill>
              </a:rPr>
              <a:t>Pinault</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714356"/>
            <a:ext cx="8143932" cy="5786199"/>
          </a:xfrm>
          <a:prstGeom prst="rect">
            <a:avLst/>
          </a:prstGeom>
          <a:noFill/>
        </p:spPr>
        <p:txBody>
          <a:bodyPr wrap="square" rtlCol="0">
            <a:spAutoFit/>
          </a:bodyPr>
          <a:lstStyle/>
          <a:p>
            <a:pPr algn="just"/>
            <a:r>
              <a:rPr lang="fr-FR" sz="3200" b="1" dirty="0">
                <a:solidFill>
                  <a:srgbClr val="FF0000"/>
                </a:solidFill>
              </a:rPr>
              <a:t>Programmer une action de santé c’est procéder par </a:t>
            </a:r>
            <a:r>
              <a:rPr lang="fr-FR" sz="3200" b="1" dirty="0" smtClean="0">
                <a:solidFill>
                  <a:srgbClr val="FF0000"/>
                </a:solidFill>
              </a:rPr>
              <a:t>étape en  </a:t>
            </a:r>
            <a:r>
              <a:rPr lang="fr-FR" sz="3200" b="1" dirty="0">
                <a:solidFill>
                  <a:srgbClr val="FF0000"/>
                </a:solidFill>
              </a:rPr>
              <a:t>Suivant les étapes :</a:t>
            </a:r>
            <a:endParaRPr lang="fr-FR" sz="3200" dirty="0">
              <a:solidFill>
                <a:srgbClr val="FF0000"/>
              </a:solidFill>
            </a:endParaRPr>
          </a:p>
          <a:p>
            <a:pPr algn="just"/>
            <a:r>
              <a:rPr lang="fr-FR" sz="3200" dirty="0"/>
              <a:t> </a:t>
            </a:r>
          </a:p>
          <a:p>
            <a:pPr algn="just">
              <a:buFont typeface="Arial" pitchFamily="34" charset="0"/>
              <a:buChar char="•"/>
            </a:pPr>
            <a:r>
              <a:rPr lang="fr-FR" sz="3200" dirty="0" smtClean="0">
                <a:solidFill>
                  <a:srgbClr val="FF0000"/>
                </a:solidFill>
              </a:rPr>
              <a:t> </a:t>
            </a:r>
            <a:r>
              <a:rPr lang="fr-FR" sz="3200" dirty="0" smtClean="0"/>
              <a:t>Identification </a:t>
            </a:r>
            <a:r>
              <a:rPr lang="fr-FR" sz="3200" dirty="0"/>
              <a:t>des problèmes de santé et sélection du </a:t>
            </a:r>
            <a:r>
              <a:rPr lang="fr-FR" sz="3200" dirty="0" smtClean="0"/>
              <a:t>problème </a:t>
            </a:r>
            <a:r>
              <a:rPr lang="fr-FR" sz="3200" dirty="0" err="1" smtClean="0"/>
              <a:t>pioritaire</a:t>
            </a:r>
            <a:r>
              <a:rPr lang="fr-FR" sz="3200" dirty="0" smtClean="0"/>
              <a:t>,</a:t>
            </a:r>
          </a:p>
          <a:p>
            <a:pPr algn="just">
              <a:buFont typeface="Arial" pitchFamily="34" charset="0"/>
              <a:buChar char="•"/>
            </a:pPr>
            <a:r>
              <a:rPr lang="fr-FR" sz="3200" dirty="0">
                <a:solidFill>
                  <a:srgbClr val="FF0000"/>
                </a:solidFill>
              </a:rPr>
              <a:t> </a:t>
            </a:r>
            <a:r>
              <a:rPr lang="fr-FR" sz="3200" dirty="0" smtClean="0"/>
              <a:t>Préciser </a:t>
            </a:r>
            <a:r>
              <a:rPr lang="fr-FR" sz="3200" dirty="0"/>
              <a:t>la population concernée ou </a:t>
            </a:r>
            <a:r>
              <a:rPr lang="fr-FR" sz="3200" dirty="0" smtClean="0"/>
              <a:t>cible</a:t>
            </a:r>
          </a:p>
          <a:p>
            <a:pPr algn="just">
              <a:buFont typeface="Arial" pitchFamily="34" charset="0"/>
              <a:buChar char="•"/>
            </a:pPr>
            <a:r>
              <a:rPr lang="fr-FR" sz="3200" dirty="0">
                <a:solidFill>
                  <a:srgbClr val="FF0000"/>
                </a:solidFill>
              </a:rPr>
              <a:t> </a:t>
            </a:r>
            <a:r>
              <a:rPr lang="fr-FR" sz="3200" dirty="0" smtClean="0"/>
              <a:t>Fixer </a:t>
            </a:r>
            <a:r>
              <a:rPr lang="fr-FR" sz="3200" dirty="0"/>
              <a:t>les objectifs qu’on se propose </a:t>
            </a:r>
            <a:r>
              <a:rPr lang="fr-FR" sz="3200" dirty="0" smtClean="0"/>
              <a:t>d’atteindre</a:t>
            </a:r>
          </a:p>
          <a:p>
            <a:pPr algn="just">
              <a:buFont typeface="Arial" pitchFamily="34" charset="0"/>
              <a:buChar char="•"/>
            </a:pPr>
            <a:r>
              <a:rPr lang="fr-FR" sz="3200" dirty="0">
                <a:solidFill>
                  <a:srgbClr val="FF0000"/>
                </a:solidFill>
              </a:rPr>
              <a:t> </a:t>
            </a:r>
            <a:r>
              <a:rPr lang="fr-FR" sz="3200" dirty="0" smtClean="0"/>
              <a:t>Préciser </a:t>
            </a:r>
            <a:r>
              <a:rPr lang="fr-FR" sz="3200" dirty="0"/>
              <a:t>les activités à </a:t>
            </a:r>
            <a:r>
              <a:rPr lang="fr-FR" sz="3200" dirty="0" smtClean="0"/>
              <a:t>pratiquer</a:t>
            </a:r>
          </a:p>
          <a:p>
            <a:pPr algn="just">
              <a:buFont typeface="Arial" pitchFamily="34" charset="0"/>
              <a:buChar char="•"/>
            </a:pPr>
            <a:r>
              <a:rPr lang="fr-FR" sz="3200" dirty="0">
                <a:solidFill>
                  <a:srgbClr val="FF0000"/>
                </a:solidFill>
              </a:rPr>
              <a:t> </a:t>
            </a:r>
            <a:r>
              <a:rPr lang="fr-FR" sz="3200" dirty="0" smtClean="0"/>
              <a:t>Mobiliser </a:t>
            </a:r>
            <a:r>
              <a:rPr lang="fr-FR" sz="3200" dirty="0"/>
              <a:t>les ressources </a:t>
            </a:r>
            <a:r>
              <a:rPr lang="fr-FR" sz="3200" dirty="0" smtClean="0"/>
              <a:t>nécessaires</a:t>
            </a:r>
          </a:p>
          <a:p>
            <a:pPr algn="just">
              <a:buFont typeface="Arial" pitchFamily="34" charset="0"/>
              <a:buChar char="•"/>
            </a:pPr>
            <a:r>
              <a:rPr lang="fr-FR" sz="3200" dirty="0" smtClean="0">
                <a:solidFill>
                  <a:srgbClr val="FF0000"/>
                </a:solidFill>
              </a:rPr>
              <a:t> </a:t>
            </a:r>
            <a:r>
              <a:rPr lang="fr-FR" sz="3200" dirty="0" smtClean="0"/>
              <a:t>L’évaluation</a:t>
            </a:r>
            <a:r>
              <a:rPr lang="fr-FR" sz="3200" dirty="0"/>
              <a:t>.</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00042"/>
            <a:ext cx="8358246" cy="6555641"/>
          </a:xfrm>
          <a:prstGeom prst="rect">
            <a:avLst/>
          </a:prstGeom>
          <a:noFill/>
        </p:spPr>
        <p:txBody>
          <a:bodyPr wrap="square" rtlCol="0">
            <a:spAutoFit/>
          </a:bodyPr>
          <a:lstStyle/>
          <a:p>
            <a:r>
              <a:rPr lang="fr-FR" sz="3000" dirty="0" smtClean="0"/>
              <a:t> </a:t>
            </a:r>
            <a:r>
              <a:rPr lang="fr-FR" sz="3000" b="1" dirty="0" smtClean="0">
                <a:solidFill>
                  <a:srgbClr val="FF0000"/>
                </a:solidFill>
              </a:rPr>
              <a:t>L’identification </a:t>
            </a:r>
            <a:r>
              <a:rPr lang="fr-FR" sz="3000" b="1" dirty="0">
                <a:solidFill>
                  <a:srgbClr val="FF0000"/>
                </a:solidFill>
              </a:rPr>
              <a:t>des problèmes de  Santé de </a:t>
            </a:r>
            <a:r>
              <a:rPr lang="fr-FR" sz="3000" b="1" dirty="0" smtClean="0">
                <a:solidFill>
                  <a:srgbClr val="FF0000"/>
                </a:solidFill>
              </a:rPr>
              <a:t>la  </a:t>
            </a:r>
            <a:r>
              <a:rPr lang="fr-FR" sz="3000" b="1" dirty="0">
                <a:solidFill>
                  <a:srgbClr val="FF0000"/>
                </a:solidFill>
              </a:rPr>
              <a:t>Population et la Sélection du Problème Sanitaire </a:t>
            </a:r>
            <a:r>
              <a:rPr lang="fr-FR" sz="3000" b="1" dirty="0" smtClean="0">
                <a:solidFill>
                  <a:srgbClr val="FF0000"/>
                </a:solidFill>
              </a:rPr>
              <a:t>Prioritaire:</a:t>
            </a:r>
          </a:p>
          <a:p>
            <a:endParaRPr lang="fr-FR" sz="3000" dirty="0">
              <a:solidFill>
                <a:srgbClr val="FF0000"/>
              </a:solidFill>
            </a:endParaRPr>
          </a:p>
          <a:p>
            <a:r>
              <a:rPr lang="fr-FR" sz="3000" b="1" dirty="0"/>
              <a:t> </a:t>
            </a:r>
            <a:r>
              <a:rPr lang="fr-FR" sz="3000" dirty="0" smtClean="0"/>
              <a:t>En </a:t>
            </a:r>
            <a:r>
              <a:rPr lang="fr-FR" sz="3000" dirty="0"/>
              <a:t>utilisant les données sanitaires existantes  (registre de </a:t>
            </a:r>
            <a:r>
              <a:rPr lang="fr-FR" sz="3000" dirty="0" err="1" smtClean="0"/>
              <a:t>consultation,Hospitalisation</a:t>
            </a:r>
            <a:r>
              <a:rPr lang="fr-FR" sz="3000" dirty="0"/>
              <a:t>, Décès </a:t>
            </a:r>
            <a:r>
              <a:rPr lang="fr-FR" sz="3000" dirty="0" err="1"/>
              <a:t>etc</a:t>
            </a:r>
            <a:r>
              <a:rPr lang="fr-FR" sz="3000" dirty="0"/>
              <a:t>… ) qui sont </a:t>
            </a:r>
            <a:r>
              <a:rPr lang="fr-FR" sz="3000" dirty="0" smtClean="0"/>
              <a:t>insuffisantes </a:t>
            </a:r>
            <a:r>
              <a:rPr lang="fr-FR" sz="3000" dirty="0"/>
              <a:t>et ne reflètent pas </a:t>
            </a:r>
            <a:r>
              <a:rPr lang="fr-FR" sz="3000" dirty="0" smtClean="0"/>
              <a:t>L’état </a:t>
            </a:r>
            <a:r>
              <a:rPr lang="fr-FR" sz="3000" dirty="0"/>
              <a:t>sanitaire ;</a:t>
            </a:r>
          </a:p>
          <a:p>
            <a:r>
              <a:rPr lang="fr-FR" sz="3000" dirty="0"/>
              <a:t> </a:t>
            </a:r>
            <a:r>
              <a:rPr lang="fr-FR" sz="3000" dirty="0" smtClean="0"/>
              <a:t>La </a:t>
            </a:r>
            <a:r>
              <a:rPr lang="fr-FR" sz="3000" dirty="0"/>
              <a:t>plupart du temps on réalise une enquête du type transversale en </a:t>
            </a:r>
            <a:r>
              <a:rPr lang="fr-FR" sz="3000" dirty="0" smtClean="0"/>
              <a:t> sélectionnant </a:t>
            </a:r>
            <a:r>
              <a:rPr lang="fr-FR" sz="3000" dirty="0"/>
              <a:t>un échantillon représentatif des ménages, l’exploration</a:t>
            </a:r>
          </a:p>
          <a:p>
            <a:r>
              <a:rPr lang="fr-FR" sz="3000" dirty="0"/>
              <a:t>des résultats de cette enquête nous permet d’avoir une idée sur </a:t>
            </a:r>
            <a:r>
              <a:rPr lang="fr-FR" sz="3000" dirty="0" smtClean="0"/>
              <a:t>les maladies </a:t>
            </a:r>
            <a:r>
              <a:rPr lang="fr-FR" sz="3000" dirty="0" err="1" smtClean="0"/>
              <a:t>prévalentes</a:t>
            </a:r>
            <a:r>
              <a:rPr lang="fr-FR" sz="3000" dirty="0"/>
              <a:t>.  </a:t>
            </a:r>
          </a:p>
          <a:p>
            <a:r>
              <a:rPr lang="fr-FR" sz="3000" dirty="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71480"/>
            <a:ext cx="8215370" cy="6370975"/>
          </a:xfrm>
          <a:prstGeom prst="rect">
            <a:avLst/>
          </a:prstGeom>
          <a:noFill/>
        </p:spPr>
        <p:txBody>
          <a:bodyPr wrap="square" rtlCol="0">
            <a:spAutoFit/>
          </a:bodyPr>
          <a:lstStyle/>
          <a:p>
            <a:r>
              <a:rPr lang="fr-FR" sz="3000" b="1" dirty="0">
                <a:solidFill>
                  <a:srgbClr val="FF0000"/>
                </a:solidFill>
              </a:rPr>
              <a:t>On applique pour chaque maladie les points suivants :</a:t>
            </a:r>
            <a:endParaRPr lang="fr-FR" sz="3000" dirty="0">
              <a:solidFill>
                <a:srgbClr val="FF0000"/>
              </a:solidFill>
            </a:endParaRPr>
          </a:p>
          <a:p>
            <a:r>
              <a:rPr lang="fr-FR" sz="3000" dirty="0"/>
              <a:t> </a:t>
            </a:r>
          </a:p>
          <a:p>
            <a:pPr>
              <a:buFont typeface="Arial" pitchFamily="34" charset="0"/>
              <a:buChar char="•"/>
            </a:pPr>
            <a:r>
              <a:rPr lang="fr-FR" sz="3000" dirty="0" smtClean="0">
                <a:solidFill>
                  <a:srgbClr val="FF0000"/>
                </a:solidFill>
              </a:rPr>
              <a:t> </a:t>
            </a:r>
            <a:r>
              <a:rPr lang="fr-FR" sz="3000" dirty="0" smtClean="0"/>
              <a:t>Mortalité élevée</a:t>
            </a:r>
          </a:p>
          <a:p>
            <a:pPr>
              <a:buFont typeface="Arial" pitchFamily="34" charset="0"/>
              <a:buChar char="•"/>
            </a:pPr>
            <a:r>
              <a:rPr lang="fr-FR" sz="3000" dirty="0">
                <a:solidFill>
                  <a:srgbClr val="FF0000"/>
                </a:solidFill>
              </a:rPr>
              <a:t> </a:t>
            </a:r>
            <a:r>
              <a:rPr lang="fr-FR" sz="3000" dirty="0" smtClean="0"/>
              <a:t>Morbidité élevée</a:t>
            </a:r>
          </a:p>
          <a:p>
            <a:pPr>
              <a:buFont typeface="Arial" pitchFamily="34" charset="0"/>
              <a:buChar char="•"/>
            </a:pPr>
            <a:r>
              <a:rPr lang="fr-FR" sz="3000" dirty="0">
                <a:solidFill>
                  <a:srgbClr val="FF0000"/>
                </a:solidFill>
              </a:rPr>
              <a:t> </a:t>
            </a:r>
            <a:r>
              <a:rPr lang="fr-FR" sz="3000" dirty="0" smtClean="0"/>
              <a:t>Durée </a:t>
            </a:r>
            <a:r>
              <a:rPr lang="fr-FR" sz="3000" dirty="0"/>
              <a:t>prolongée de la </a:t>
            </a:r>
            <a:r>
              <a:rPr lang="fr-FR" sz="3000" dirty="0" smtClean="0"/>
              <a:t>maladie</a:t>
            </a:r>
          </a:p>
          <a:p>
            <a:pPr>
              <a:buFont typeface="Arial" pitchFamily="34" charset="0"/>
              <a:buChar char="•"/>
            </a:pPr>
            <a:r>
              <a:rPr lang="fr-FR" sz="3000" dirty="0">
                <a:solidFill>
                  <a:srgbClr val="FF0000"/>
                </a:solidFill>
              </a:rPr>
              <a:t> </a:t>
            </a:r>
            <a:r>
              <a:rPr lang="fr-FR" sz="3000" dirty="0" smtClean="0"/>
              <a:t>Incapacité induite </a:t>
            </a:r>
            <a:r>
              <a:rPr lang="fr-FR" sz="3000" dirty="0"/>
              <a:t>par la </a:t>
            </a:r>
            <a:r>
              <a:rPr lang="fr-FR" sz="3000" dirty="0" smtClean="0"/>
              <a:t>maladie</a:t>
            </a:r>
          </a:p>
          <a:p>
            <a:pPr>
              <a:buFont typeface="Arial" pitchFamily="34" charset="0"/>
              <a:buChar char="•"/>
            </a:pPr>
            <a:r>
              <a:rPr lang="fr-FR" sz="3000" dirty="0">
                <a:solidFill>
                  <a:srgbClr val="FF0000"/>
                </a:solidFill>
              </a:rPr>
              <a:t> </a:t>
            </a:r>
            <a:r>
              <a:rPr lang="fr-FR" sz="3000" dirty="0" smtClean="0"/>
              <a:t>coût élevé</a:t>
            </a:r>
          </a:p>
          <a:p>
            <a:pPr>
              <a:buFont typeface="Arial" pitchFamily="34" charset="0"/>
              <a:buChar char="•"/>
            </a:pPr>
            <a:r>
              <a:rPr lang="fr-FR" sz="3000" dirty="0">
                <a:solidFill>
                  <a:srgbClr val="FF0000"/>
                </a:solidFill>
              </a:rPr>
              <a:t> </a:t>
            </a:r>
            <a:r>
              <a:rPr lang="fr-FR" sz="3000" dirty="0" smtClean="0"/>
              <a:t>Danger </a:t>
            </a:r>
            <a:r>
              <a:rPr lang="fr-FR" sz="3000" dirty="0"/>
              <a:t>pour les </a:t>
            </a:r>
            <a:r>
              <a:rPr lang="fr-FR" sz="3000" dirty="0" smtClean="0"/>
              <a:t>proches</a:t>
            </a:r>
          </a:p>
          <a:p>
            <a:pPr>
              <a:buFont typeface="Arial" pitchFamily="34" charset="0"/>
              <a:buChar char="•"/>
            </a:pPr>
            <a:r>
              <a:rPr lang="fr-FR" sz="3000" dirty="0">
                <a:solidFill>
                  <a:srgbClr val="FF0000"/>
                </a:solidFill>
              </a:rPr>
              <a:t> </a:t>
            </a:r>
            <a:r>
              <a:rPr lang="fr-FR" sz="3000" dirty="0" smtClean="0"/>
              <a:t>Faisabilité </a:t>
            </a:r>
            <a:r>
              <a:rPr lang="fr-FR" sz="3000" dirty="0"/>
              <a:t>du </a:t>
            </a:r>
            <a:r>
              <a:rPr lang="fr-FR" sz="3000" dirty="0" smtClean="0"/>
              <a:t>contrôle</a:t>
            </a:r>
          </a:p>
          <a:p>
            <a:pPr>
              <a:buFont typeface="Arial" pitchFamily="34" charset="0"/>
              <a:buChar char="•"/>
            </a:pPr>
            <a:r>
              <a:rPr lang="fr-FR" sz="3000" dirty="0">
                <a:solidFill>
                  <a:srgbClr val="FF0000"/>
                </a:solidFill>
              </a:rPr>
              <a:t> </a:t>
            </a:r>
            <a:r>
              <a:rPr lang="fr-FR" sz="3000" dirty="0" smtClean="0"/>
              <a:t>Disparités </a:t>
            </a:r>
            <a:r>
              <a:rPr lang="fr-FR" sz="3000" dirty="0"/>
              <a:t>régionales ( couverture sanitaire</a:t>
            </a:r>
            <a:r>
              <a:rPr lang="fr-FR" sz="3000" dirty="0" smtClean="0"/>
              <a:t>)</a:t>
            </a:r>
          </a:p>
          <a:p>
            <a:pPr>
              <a:buFont typeface="Arial" pitchFamily="34" charset="0"/>
              <a:buChar char="•"/>
            </a:pPr>
            <a:r>
              <a:rPr lang="fr-FR" sz="3000" dirty="0" smtClean="0">
                <a:solidFill>
                  <a:srgbClr val="FF0000"/>
                </a:solidFill>
              </a:rPr>
              <a:t> </a:t>
            </a:r>
            <a:r>
              <a:rPr lang="fr-FR" sz="3000" dirty="0" smtClean="0"/>
              <a:t>Conscience publique</a:t>
            </a:r>
          </a:p>
          <a:p>
            <a:pPr>
              <a:buFont typeface="Arial" pitchFamily="34" charset="0"/>
              <a:buChar char="•"/>
            </a:pPr>
            <a:r>
              <a:rPr lang="fr-FR" sz="3000" dirty="0">
                <a:solidFill>
                  <a:srgbClr val="FF0000"/>
                </a:solidFill>
              </a:rPr>
              <a:t> </a:t>
            </a:r>
            <a:r>
              <a:rPr lang="fr-FR" sz="3000" dirty="0" smtClean="0"/>
              <a:t>Conscience </a:t>
            </a:r>
            <a:r>
              <a:rPr lang="fr-FR" sz="3000" dirty="0"/>
              <a:t>politique.</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14356"/>
            <a:ext cx="8358246" cy="6278642"/>
          </a:xfrm>
          <a:prstGeom prst="rect">
            <a:avLst/>
          </a:prstGeom>
          <a:noFill/>
        </p:spPr>
        <p:txBody>
          <a:bodyPr wrap="square" rtlCol="0">
            <a:spAutoFit/>
          </a:bodyPr>
          <a:lstStyle/>
          <a:p>
            <a:r>
              <a:rPr lang="fr-FR" sz="3200" dirty="0"/>
              <a:t>Lorsque la maladie réunit le maximum de points ,elle est </a:t>
            </a:r>
            <a:r>
              <a:rPr lang="fr-FR" sz="3200" dirty="0" smtClean="0"/>
              <a:t>considérée comme </a:t>
            </a:r>
            <a:r>
              <a:rPr lang="fr-FR" sz="3200" dirty="0"/>
              <a:t>prioritaire et on peut la choisir pour lui appliquer un </a:t>
            </a:r>
            <a:r>
              <a:rPr lang="fr-FR" sz="3200" dirty="0" smtClean="0"/>
              <a:t>programme en </a:t>
            </a:r>
            <a:r>
              <a:rPr lang="fr-FR" sz="3200" dirty="0"/>
              <a:t>respectant les deux critères suivants.</a:t>
            </a:r>
          </a:p>
          <a:p>
            <a:r>
              <a:rPr lang="fr-FR" sz="3200" dirty="0"/>
              <a:t> </a:t>
            </a:r>
          </a:p>
          <a:p>
            <a:r>
              <a:rPr lang="fr-FR" sz="3200" b="1" dirty="0" smtClean="0">
                <a:solidFill>
                  <a:srgbClr val="FF0000"/>
                </a:solidFill>
              </a:rPr>
              <a:t>LA </a:t>
            </a:r>
            <a:r>
              <a:rPr lang="fr-FR" sz="3200" b="1" dirty="0">
                <a:solidFill>
                  <a:srgbClr val="FF0000"/>
                </a:solidFill>
              </a:rPr>
              <a:t>PERTINENCE</a:t>
            </a:r>
            <a:r>
              <a:rPr lang="fr-FR" sz="3200" dirty="0"/>
              <a:t> : capacité du programme à diminuer l’ampleur de la maladie</a:t>
            </a:r>
          </a:p>
          <a:p>
            <a:r>
              <a:rPr lang="fr-FR" sz="3200" dirty="0"/>
              <a:t> </a:t>
            </a:r>
          </a:p>
          <a:p>
            <a:endParaRPr lang="fr-FR" sz="3200" b="1" smtClean="0">
              <a:solidFill>
                <a:srgbClr val="FF0000"/>
              </a:solidFill>
            </a:endParaRPr>
          </a:p>
          <a:p>
            <a:r>
              <a:rPr lang="fr-FR" sz="3200" b="1" dirty="0"/>
              <a:t> :  </a:t>
            </a:r>
            <a:r>
              <a:rPr lang="fr-FR" sz="3200" dirty="0"/>
              <a:t>acceptabilité du programme par la population.</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571480"/>
            <a:ext cx="8715436" cy="7571303"/>
          </a:xfrm>
          <a:prstGeom prst="rect">
            <a:avLst/>
          </a:prstGeom>
          <a:noFill/>
        </p:spPr>
        <p:txBody>
          <a:bodyPr wrap="square" rtlCol="0">
            <a:spAutoFit/>
          </a:bodyPr>
          <a:lstStyle/>
          <a:p>
            <a:r>
              <a:rPr lang="fr-FR" dirty="0" smtClean="0"/>
              <a:t> </a:t>
            </a:r>
          </a:p>
          <a:p>
            <a:pPr algn="just">
              <a:buFont typeface="Arial" pitchFamily="34" charset="0"/>
              <a:buChar char="•"/>
            </a:pPr>
            <a:r>
              <a:rPr lang="fr-FR" sz="3000" dirty="0" smtClean="0">
                <a:solidFill>
                  <a:srgbClr val="FF0000"/>
                </a:solidFill>
              </a:rPr>
              <a:t> </a:t>
            </a:r>
            <a:r>
              <a:rPr lang="fr-FR" sz="3000" dirty="0" smtClean="0"/>
              <a:t>Le programme a une durée de cinq ans  et renouvelable,</a:t>
            </a:r>
          </a:p>
          <a:p>
            <a:pPr algn="just">
              <a:buFont typeface="Arial" pitchFamily="34" charset="0"/>
              <a:buChar char="•"/>
            </a:pPr>
            <a:r>
              <a:rPr lang="fr-FR" sz="3000" dirty="0" smtClean="0">
                <a:solidFill>
                  <a:srgbClr val="FF0000"/>
                </a:solidFill>
              </a:rPr>
              <a:t> </a:t>
            </a:r>
            <a:r>
              <a:rPr lang="fr-FR" sz="3000" dirty="0" smtClean="0"/>
              <a:t>Les objectifs doivent être en adéquation avec les ressources.</a:t>
            </a:r>
          </a:p>
          <a:p>
            <a:pPr algn="just">
              <a:buFont typeface="Arial" pitchFamily="34" charset="0"/>
              <a:buChar char="•"/>
            </a:pPr>
            <a:r>
              <a:rPr lang="fr-FR" sz="3000" dirty="0" smtClean="0">
                <a:solidFill>
                  <a:srgbClr val="FF0000"/>
                </a:solidFill>
              </a:rPr>
              <a:t> </a:t>
            </a:r>
            <a:r>
              <a:rPr lang="fr-FR" sz="3000" dirty="0" smtClean="0"/>
              <a:t>Ils sont d’un point de vu quantitatif :</a:t>
            </a:r>
          </a:p>
          <a:p>
            <a:pPr algn="just"/>
            <a:r>
              <a:rPr lang="fr-FR" sz="3000" dirty="0" smtClean="0">
                <a:solidFill>
                  <a:srgbClr val="FF0000"/>
                </a:solidFill>
              </a:rPr>
              <a:t>-</a:t>
            </a:r>
            <a:r>
              <a:rPr lang="fr-FR" sz="3000" dirty="0" smtClean="0"/>
              <a:t> Spécifiques</a:t>
            </a:r>
          </a:p>
          <a:p>
            <a:pPr algn="just"/>
            <a:r>
              <a:rPr lang="fr-FR" sz="3000" dirty="0" smtClean="0">
                <a:solidFill>
                  <a:srgbClr val="FF0000"/>
                </a:solidFill>
              </a:rPr>
              <a:t>-</a:t>
            </a:r>
            <a:r>
              <a:rPr lang="fr-FR" sz="3000" dirty="0" smtClean="0"/>
              <a:t> Mesurables</a:t>
            </a:r>
          </a:p>
          <a:p>
            <a:pPr algn="just"/>
            <a:r>
              <a:rPr lang="fr-FR" sz="3000" dirty="0" smtClean="0">
                <a:solidFill>
                  <a:srgbClr val="FF0000"/>
                </a:solidFill>
              </a:rPr>
              <a:t>-</a:t>
            </a:r>
            <a:r>
              <a:rPr lang="fr-FR" sz="3000" dirty="0" smtClean="0"/>
              <a:t> Appropriés</a:t>
            </a:r>
          </a:p>
          <a:p>
            <a:pPr algn="just"/>
            <a:r>
              <a:rPr lang="fr-FR" sz="3000" dirty="0" smtClean="0">
                <a:solidFill>
                  <a:srgbClr val="FF0000"/>
                </a:solidFill>
              </a:rPr>
              <a:t>-</a:t>
            </a:r>
            <a:r>
              <a:rPr lang="fr-FR" sz="3000" dirty="0" smtClean="0"/>
              <a:t>Réalisables</a:t>
            </a:r>
          </a:p>
          <a:p>
            <a:pPr algn="just"/>
            <a:r>
              <a:rPr lang="fr-FR" sz="3000" dirty="0" smtClean="0"/>
              <a:t> </a:t>
            </a:r>
            <a:r>
              <a:rPr lang="fr-FR" sz="3000" dirty="0" smtClean="0">
                <a:solidFill>
                  <a:srgbClr val="FF0000"/>
                </a:solidFill>
              </a:rPr>
              <a:t>-</a:t>
            </a:r>
            <a:r>
              <a:rPr lang="fr-FR" sz="3000" dirty="0" smtClean="0"/>
              <a:t> Fixés dans le temps.</a:t>
            </a:r>
          </a:p>
          <a:p>
            <a:pPr algn="just">
              <a:buFont typeface="Arial" pitchFamily="34" charset="0"/>
              <a:buChar char="•"/>
            </a:pPr>
            <a:r>
              <a:rPr lang="fr-FR" sz="3000" dirty="0" smtClean="0">
                <a:solidFill>
                  <a:srgbClr val="FF0000"/>
                </a:solidFill>
              </a:rPr>
              <a:t> </a:t>
            </a:r>
            <a:r>
              <a:rPr lang="fr-FR" sz="3000" dirty="0" smtClean="0"/>
              <a:t>Les activités découlent des objectifs ;préciser qui fait quoi ? Où ?</a:t>
            </a:r>
          </a:p>
          <a:p>
            <a:pPr algn="just"/>
            <a:r>
              <a:rPr lang="fr-FR" sz="3000" dirty="0" smtClean="0"/>
              <a:t> </a:t>
            </a:r>
          </a:p>
          <a:p>
            <a:pPr algn="just"/>
            <a:r>
              <a:rPr lang="fr-FR" sz="3000" dirty="0" smtClean="0"/>
              <a:t> </a:t>
            </a:r>
          </a:p>
          <a:p>
            <a:pPr algn="just"/>
            <a:r>
              <a:rPr lang="fr-FR" sz="3000" dirty="0" smtClean="0"/>
              <a:t> </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785794"/>
            <a:ext cx="7643866" cy="5293757"/>
          </a:xfrm>
          <a:prstGeom prst="rect">
            <a:avLst/>
          </a:prstGeom>
          <a:noFill/>
        </p:spPr>
        <p:txBody>
          <a:bodyPr wrap="square" rtlCol="0">
            <a:spAutoFit/>
          </a:bodyPr>
          <a:lstStyle/>
          <a:p>
            <a:pPr algn="just"/>
            <a:r>
              <a:rPr lang="fr-FR" sz="3200" b="1" dirty="0" smtClean="0">
                <a:solidFill>
                  <a:srgbClr val="FF0000"/>
                </a:solidFill>
              </a:rPr>
              <a:t>L’évaluation</a:t>
            </a:r>
            <a:r>
              <a:rPr lang="fr-FR" sz="3200" dirty="0" smtClean="0">
                <a:solidFill>
                  <a:srgbClr val="FF0000"/>
                </a:solidFill>
              </a:rPr>
              <a:t>: </a:t>
            </a:r>
            <a:r>
              <a:rPr lang="fr-FR" sz="3200" dirty="0" smtClean="0"/>
              <a:t>elle est prévue dés le départ.</a:t>
            </a:r>
          </a:p>
          <a:p>
            <a:pPr algn="just"/>
            <a:r>
              <a:rPr lang="fr-FR" sz="3200" dirty="0" smtClean="0"/>
              <a:t> </a:t>
            </a:r>
          </a:p>
          <a:p>
            <a:pPr lvl="0" algn="just">
              <a:buFont typeface="Arial" pitchFamily="34" charset="0"/>
              <a:buChar char="•"/>
            </a:pPr>
            <a:r>
              <a:rPr lang="fr-FR" sz="3200" dirty="0" smtClean="0">
                <a:solidFill>
                  <a:srgbClr val="FF0000"/>
                </a:solidFill>
              </a:rPr>
              <a:t> </a:t>
            </a:r>
            <a:r>
              <a:rPr lang="fr-FR" sz="3200" dirty="0" smtClean="0"/>
              <a:t>Tout programme est sous- tendu par un support d’information qui collecte les données nécessaires au suivi et à l’évaluation.</a:t>
            </a:r>
          </a:p>
          <a:p>
            <a:pPr algn="just"/>
            <a:r>
              <a:rPr lang="fr-FR" sz="3200" dirty="0" smtClean="0"/>
              <a:t> </a:t>
            </a:r>
          </a:p>
          <a:p>
            <a:pPr lvl="0" algn="just">
              <a:buFont typeface="Arial" pitchFamily="34" charset="0"/>
              <a:buChar char="•"/>
            </a:pPr>
            <a:r>
              <a:rPr lang="fr-FR" sz="3200" dirty="0" smtClean="0">
                <a:solidFill>
                  <a:srgbClr val="FF0000"/>
                </a:solidFill>
              </a:rPr>
              <a:t> </a:t>
            </a:r>
            <a:r>
              <a:rPr lang="fr-FR" sz="3200" dirty="0" smtClean="0"/>
              <a:t>Les indicateurs permettent de suivre l’exécution du programme.</a:t>
            </a:r>
          </a:p>
          <a:p>
            <a:pPr algn="just"/>
            <a:r>
              <a:rPr lang="fr-FR" sz="3200" dirty="0" smtClean="0"/>
              <a:t> </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85794"/>
            <a:ext cx="8501122" cy="7402026"/>
          </a:xfrm>
          <a:prstGeom prst="rect">
            <a:avLst/>
          </a:prstGeom>
          <a:noFill/>
        </p:spPr>
        <p:txBody>
          <a:bodyPr wrap="square" rtlCol="0">
            <a:spAutoFit/>
          </a:bodyPr>
          <a:lstStyle/>
          <a:p>
            <a:pPr algn="just"/>
            <a:r>
              <a:rPr lang="fr-FR" sz="3200" b="1" dirty="0" smtClean="0">
                <a:solidFill>
                  <a:srgbClr val="FF0000"/>
                </a:solidFill>
              </a:rPr>
              <a:t>Le programme National de lutte Contre la Tuberculose</a:t>
            </a:r>
            <a:endParaRPr lang="fr-FR" sz="3200" dirty="0" smtClean="0">
              <a:solidFill>
                <a:srgbClr val="FF0000"/>
              </a:solidFill>
            </a:endParaRPr>
          </a:p>
          <a:p>
            <a:pPr algn="just"/>
            <a:r>
              <a:rPr lang="fr-FR" sz="3200" b="1" dirty="0" smtClean="0"/>
              <a:t> </a:t>
            </a:r>
            <a:r>
              <a:rPr lang="fr-FR" sz="3100" dirty="0" smtClean="0"/>
              <a:t>Au départ une enquête transversale sur un échantillon doublement stratifié   sur le plan géographique : Nord, Hauts plateaux,  Sud et tranches d’âges. Une </a:t>
            </a:r>
            <a:r>
              <a:rPr lang="fr-FR" sz="3100" dirty="0" err="1" smtClean="0"/>
              <a:t>intra-dermo</a:t>
            </a:r>
            <a:r>
              <a:rPr lang="fr-FR" sz="3100" dirty="0" smtClean="0"/>
              <a:t> </a:t>
            </a:r>
            <a:r>
              <a:rPr lang="fr-FR" sz="3100" dirty="0" err="1" smtClean="0"/>
              <a:t>retution</a:t>
            </a:r>
            <a:r>
              <a:rPr lang="fr-FR" sz="3100" dirty="0" smtClean="0"/>
              <a:t>  à 10 IU. A été réalisée pour les individus de cet échantillon, lecture 48 h après :</a:t>
            </a:r>
          </a:p>
          <a:p>
            <a:pPr algn="just"/>
            <a:r>
              <a:rPr lang="fr-FR" sz="3100" dirty="0" smtClean="0"/>
              <a:t> on a le  R. A. I</a:t>
            </a:r>
          </a:p>
          <a:p>
            <a:pPr algn="just"/>
            <a:r>
              <a:rPr lang="fr-FR" sz="3100" dirty="0" smtClean="0"/>
              <a:t> Risque annuel de l’infection qui indique l’intensité de circulation du B.K dans la population.    </a:t>
            </a:r>
          </a:p>
          <a:p>
            <a:pPr algn="just"/>
            <a:r>
              <a:rPr lang="fr-FR" sz="3200" dirty="0" smtClean="0"/>
              <a:t>  </a:t>
            </a:r>
          </a:p>
          <a:p>
            <a:pPr algn="just"/>
            <a:r>
              <a:rPr lang="fr-FR" sz="3200" dirty="0" smtClean="0"/>
              <a:t> </a:t>
            </a:r>
          </a:p>
          <a:p>
            <a:r>
              <a:rPr lang="fr-FR" dirty="0" smtClean="0"/>
              <a:t> </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642918"/>
            <a:ext cx="8643998" cy="6463308"/>
          </a:xfrm>
          <a:prstGeom prst="rect">
            <a:avLst/>
          </a:prstGeom>
          <a:noFill/>
        </p:spPr>
        <p:txBody>
          <a:bodyPr wrap="square" rtlCol="0">
            <a:spAutoFit/>
          </a:bodyPr>
          <a:lstStyle/>
          <a:p>
            <a:r>
              <a:rPr lang="fr-FR" sz="3000" dirty="0" smtClean="0"/>
              <a:t>Le R. A. I. permet d’estimer les cas de tuberculose pulmonaire BK+  et extra pulmonaire  on en d’autre terme les cas attendus.</a:t>
            </a:r>
          </a:p>
          <a:p>
            <a:r>
              <a:rPr lang="fr-FR" sz="1600" dirty="0" smtClean="0"/>
              <a:t> </a:t>
            </a:r>
            <a:endParaRPr lang="fr-FR" sz="2000" dirty="0" smtClean="0"/>
          </a:p>
          <a:p>
            <a:r>
              <a:rPr lang="fr-FR" sz="3000" b="1" dirty="0" smtClean="0">
                <a:solidFill>
                  <a:srgbClr val="FF0000"/>
                </a:solidFill>
              </a:rPr>
              <a:t>OBJECTIFS </a:t>
            </a:r>
            <a:endParaRPr lang="fr-FR" sz="3000" dirty="0" smtClean="0">
              <a:solidFill>
                <a:srgbClr val="FF0000"/>
              </a:solidFill>
            </a:endParaRPr>
          </a:p>
          <a:p>
            <a:pPr>
              <a:buClr>
                <a:srgbClr val="FF0000"/>
              </a:buClr>
              <a:buFont typeface="Arial" pitchFamily="34" charset="0"/>
              <a:buChar char="•"/>
            </a:pPr>
            <a:r>
              <a:rPr lang="fr-FR" sz="3000" b="1" dirty="0" smtClean="0"/>
              <a:t> </a:t>
            </a:r>
            <a:r>
              <a:rPr lang="fr-FR" sz="3000" dirty="0" smtClean="0"/>
              <a:t>Vaccination au BCG.</a:t>
            </a:r>
          </a:p>
          <a:p>
            <a:pPr>
              <a:buClr>
                <a:srgbClr val="FF0000"/>
              </a:buClr>
              <a:buFont typeface="Arial" pitchFamily="34" charset="0"/>
              <a:buChar char="•"/>
            </a:pPr>
            <a:r>
              <a:rPr lang="fr-FR" sz="3000" dirty="0" smtClean="0"/>
              <a:t> Dépistage passif des cas de TP. M+</a:t>
            </a:r>
          </a:p>
          <a:p>
            <a:pPr>
              <a:buClr>
                <a:srgbClr val="FF0000"/>
              </a:buClr>
              <a:buFont typeface="Arial" pitchFamily="34" charset="0"/>
              <a:buChar char="•"/>
            </a:pPr>
            <a:r>
              <a:rPr lang="fr-FR" sz="3000" dirty="0" smtClean="0"/>
              <a:t> Traitement des cas positifs.</a:t>
            </a:r>
          </a:p>
          <a:p>
            <a:pPr>
              <a:buClr>
                <a:srgbClr val="FF0000"/>
              </a:buClr>
              <a:buFont typeface="Arial" pitchFamily="34" charset="0"/>
              <a:buChar char="•"/>
            </a:pPr>
            <a:r>
              <a:rPr lang="fr-FR" sz="3000" dirty="0" smtClean="0"/>
              <a:t> Atteindre et maintenir à moins de 5% la prévalence de la résistance bactérienne primaire au niveau national.</a:t>
            </a:r>
          </a:p>
          <a:p>
            <a:pPr>
              <a:buClr>
                <a:srgbClr val="FF0000"/>
              </a:buClr>
              <a:buFont typeface="Arial" pitchFamily="34" charset="0"/>
              <a:buChar char="•"/>
            </a:pPr>
            <a:r>
              <a:rPr lang="fr-FR" sz="3000" dirty="0" smtClean="0"/>
              <a:t> Réduire de moitié la fréquence des méningites des miliaires tuberculeuse.</a:t>
            </a:r>
          </a:p>
          <a:p>
            <a:endParaRPr lang="fr-FR" sz="3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928670"/>
            <a:ext cx="8572560" cy="5663089"/>
          </a:xfrm>
          <a:prstGeom prst="rect">
            <a:avLst/>
          </a:prstGeom>
          <a:noFill/>
        </p:spPr>
        <p:txBody>
          <a:bodyPr wrap="square" rtlCol="0">
            <a:spAutoFit/>
          </a:bodyPr>
          <a:lstStyle/>
          <a:p>
            <a:pPr algn="just"/>
            <a:r>
              <a:rPr lang="fr-FR" sz="3000" b="1" dirty="0" smtClean="0">
                <a:solidFill>
                  <a:srgbClr val="FF0000"/>
                </a:solidFill>
              </a:rPr>
              <a:t>Cible : </a:t>
            </a:r>
            <a:r>
              <a:rPr lang="fr-FR" sz="3000" dirty="0" smtClean="0"/>
              <a:t>tout sujet qui tousse depuis plus de 15 jours et dont l’âge est </a:t>
            </a:r>
            <a:r>
              <a:rPr lang="fr-FR" sz="3000" b="1" dirty="0" smtClean="0"/>
              <a:t> </a:t>
            </a:r>
            <a:r>
              <a:rPr lang="fr-FR" sz="3000" dirty="0" smtClean="0"/>
              <a:t>supérieur  à 15 ans.</a:t>
            </a:r>
          </a:p>
          <a:p>
            <a:pPr algn="just"/>
            <a:r>
              <a:rPr lang="fr-FR" sz="3000" dirty="0" smtClean="0"/>
              <a:t> </a:t>
            </a:r>
            <a:r>
              <a:rPr lang="fr-FR" sz="3000" b="1" dirty="0" smtClean="0"/>
              <a:t> </a:t>
            </a:r>
            <a:endParaRPr lang="fr-FR" sz="3000" dirty="0" smtClean="0"/>
          </a:p>
          <a:p>
            <a:pPr algn="just"/>
            <a:r>
              <a:rPr lang="fr-FR" sz="3000" b="1" dirty="0" smtClean="0">
                <a:solidFill>
                  <a:srgbClr val="FF0000"/>
                </a:solidFill>
              </a:rPr>
              <a:t>Activités :</a:t>
            </a:r>
            <a:r>
              <a:rPr lang="fr-FR" sz="3000" b="1" dirty="0" smtClean="0"/>
              <a:t> </a:t>
            </a:r>
            <a:r>
              <a:rPr lang="fr-FR" sz="3000" dirty="0" smtClean="0"/>
              <a:t>Vaccination -atteindre le taux de 95 %</a:t>
            </a:r>
          </a:p>
          <a:p>
            <a:pPr algn="just"/>
            <a:r>
              <a:rPr lang="fr-FR" sz="3000" b="1" dirty="0" smtClean="0"/>
              <a:t> </a:t>
            </a:r>
            <a:endParaRPr lang="fr-FR" sz="3000" dirty="0" smtClean="0"/>
          </a:p>
          <a:p>
            <a:pPr lvl="0" algn="just"/>
            <a:r>
              <a:rPr lang="fr-FR" sz="3000" dirty="0" smtClean="0">
                <a:solidFill>
                  <a:srgbClr val="FF0000"/>
                </a:solidFill>
              </a:rPr>
              <a:t>-</a:t>
            </a:r>
            <a:r>
              <a:rPr lang="fr-FR" sz="3000" dirty="0" smtClean="0"/>
              <a:t> Identification d’au moins 85% des cas de tuberculose pulmonaire M+</a:t>
            </a:r>
          </a:p>
          <a:p>
            <a:pPr lvl="0" algn="just"/>
            <a:r>
              <a:rPr lang="fr-FR" sz="3000" dirty="0" smtClean="0">
                <a:solidFill>
                  <a:srgbClr val="FF0000"/>
                </a:solidFill>
              </a:rPr>
              <a:t>-</a:t>
            </a:r>
            <a:r>
              <a:rPr lang="fr-FR" sz="3000" dirty="0" smtClean="0"/>
              <a:t> Traitement de tous les cas de tuberculose et guérison d’au moins  90 % d’entre eux.</a:t>
            </a:r>
          </a:p>
          <a:p>
            <a:pPr lvl="0" algn="just"/>
            <a:r>
              <a:rPr lang="fr-FR" sz="3000" dirty="0" smtClean="0">
                <a:solidFill>
                  <a:srgbClr val="FF0000"/>
                </a:solidFill>
              </a:rPr>
              <a:t>-</a:t>
            </a:r>
            <a:r>
              <a:rPr lang="fr-FR" sz="3000" dirty="0" smtClean="0"/>
              <a:t> La supervision de toutes les tâches du programme. </a:t>
            </a:r>
          </a:p>
          <a:p>
            <a:pPr algn="just"/>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85720" y="714356"/>
            <a:ext cx="8143932" cy="5570756"/>
          </a:xfrm>
          <a:prstGeom prst="rect">
            <a:avLst/>
          </a:prstGeom>
          <a:noFill/>
        </p:spPr>
        <p:txBody>
          <a:bodyPr wrap="square" rtlCol="0">
            <a:spAutoFit/>
          </a:bodyPr>
          <a:lstStyle/>
          <a:p>
            <a:r>
              <a:rPr lang="fr-FR" dirty="0"/>
              <a:t> </a:t>
            </a:r>
            <a:r>
              <a:rPr lang="fr-FR" sz="3200" b="1" dirty="0">
                <a:solidFill>
                  <a:srgbClr val="FF0000"/>
                </a:solidFill>
              </a:rPr>
              <a:t>Trois Parties :</a:t>
            </a:r>
          </a:p>
          <a:p>
            <a:r>
              <a:rPr lang="fr-FR" sz="3200" b="1" dirty="0">
                <a:solidFill>
                  <a:srgbClr val="FF0000"/>
                </a:solidFill>
              </a:rPr>
              <a:t> </a:t>
            </a:r>
          </a:p>
          <a:p>
            <a:pPr lvl="0">
              <a:buFont typeface="Arial" pitchFamily="34" charset="0"/>
              <a:buChar char="•"/>
            </a:pPr>
            <a:r>
              <a:rPr lang="fr-FR" sz="3200" dirty="0" smtClean="0">
                <a:solidFill>
                  <a:srgbClr val="FF0000"/>
                </a:solidFill>
              </a:rPr>
              <a:t> </a:t>
            </a:r>
            <a:r>
              <a:rPr lang="fr-FR" sz="3200" dirty="0" smtClean="0"/>
              <a:t>Définitions </a:t>
            </a:r>
            <a:r>
              <a:rPr lang="fr-FR" sz="3200" dirty="0"/>
              <a:t>et démarche pour l’élaboration</a:t>
            </a:r>
          </a:p>
          <a:p>
            <a:r>
              <a:rPr lang="fr-FR" sz="3200" dirty="0" smtClean="0"/>
              <a:t>  d’un </a:t>
            </a:r>
            <a:r>
              <a:rPr lang="fr-FR" sz="3200" dirty="0"/>
              <a:t>programme ,</a:t>
            </a:r>
          </a:p>
          <a:p>
            <a:r>
              <a:rPr lang="fr-FR" sz="3200" dirty="0"/>
              <a:t> </a:t>
            </a:r>
          </a:p>
          <a:p>
            <a:pPr lvl="0">
              <a:buFont typeface="Arial" pitchFamily="34" charset="0"/>
              <a:buChar char="•"/>
            </a:pPr>
            <a:r>
              <a:rPr lang="fr-FR" sz="3200" dirty="0" smtClean="0">
                <a:solidFill>
                  <a:srgbClr val="FF0000"/>
                </a:solidFill>
              </a:rPr>
              <a:t> </a:t>
            </a:r>
            <a:r>
              <a:rPr lang="fr-FR" sz="3200" dirty="0" smtClean="0"/>
              <a:t>Les </a:t>
            </a:r>
            <a:r>
              <a:rPr lang="fr-FR" sz="3200" dirty="0"/>
              <a:t>différents programmes en Algérie ,</a:t>
            </a:r>
          </a:p>
          <a:p>
            <a:r>
              <a:rPr lang="fr-FR" sz="3200" dirty="0"/>
              <a:t> </a:t>
            </a:r>
          </a:p>
          <a:p>
            <a:pPr lvl="0">
              <a:buFont typeface="Arial" pitchFamily="34" charset="0"/>
              <a:buChar char="•"/>
            </a:pPr>
            <a:r>
              <a:rPr lang="fr-FR" sz="3200" dirty="0" smtClean="0">
                <a:solidFill>
                  <a:srgbClr val="FF0000"/>
                </a:solidFill>
              </a:rPr>
              <a:t> </a:t>
            </a:r>
            <a:r>
              <a:rPr lang="fr-FR" sz="3200" dirty="0" smtClean="0"/>
              <a:t>Caractéristiques </a:t>
            </a:r>
            <a:r>
              <a:rPr lang="fr-FR" sz="3200" dirty="0"/>
              <a:t>spécifiques de chaque </a:t>
            </a:r>
            <a:endParaRPr lang="fr-FR" sz="3200" dirty="0" smtClean="0"/>
          </a:p>
          <a:p>
            <a:pPr lvl="0"/>
            <a:r>
              <a:rPr lang="fr-FR" sz="3200" dirty="0"/>
              <a:t> </a:t>
            </a:r>
            <a:r>
              <a:rPr lang="fr-FR" sz="3200" dirty="0" smtClean="0"/>
              <a:t>  programme </a:t>
            </a:r>
            <a:r>
              <a:rPr lang="fr-FR" sz="3200" dirty="0"/>
              <a:t>, </a:t>
            </a:r>
          </a:p>
          <a:p>
            <a:r>
              <a:rPr lang="fr-FR" sz="3200" dirty="0"/>
              <a:t> </a:t>
            </a:r>
          </a:p>
          <a:p>
            <a:r>
              <a:rPr lang="fr-FR" dirty="0"/>
              <a:t> </a:t>
            </a:r>
          </a:p>
          <a:p>
            <a:r>
              <a:rPr lang="fr-FR" dirty="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714356"/>
            <a:ext cx="8072494" cy="4985980"/>
          </a:xfrm>
          <a:prstGeom prst="rect">
            <a:avLst/>
          </a:prstGeom>
          <a:noFill/>
        </p:spPr>
        <p:txBody>
          <a:bodyPr wrap="square" rtlCol="0">
            <a:spAutoFit/>
          </a:bodyPr>
          <a:lstStyle/>
          <a:p>
            <a:pPr algn="just"/>
            <a:r>
              <a:rPr lang="fr-FR" sz="3200" b="1" dirty="0" smtClean="0">
                <a:solidFill>
                  <a:srgbClr val="FF0000"/>
                </a:solidFill>
              </a:rPr>
              <a:t>Les indicateurs épidémiologiques du programme de lutte contre la tuberculose :</a:t>
            </a:r>
            <a:endParaRPr lang="fr-FR" sz="3200" dirty="0" smtClean="0">
              <a:solidFill>
                <a:srgbClr val="FF0000"/>
              </a:solidFill>
            </a:endParaRPr>
          </a:p>
          <a:p>
            <a:pPr algn="just"/>
            <a:r>
              <a:rPr lang="fr-FR" sz="3200" b="1" dirty="0" smtClean="0"/>
              <a:t> </a:t>
            </a:r>
            <a:endParaRPr lang="fr-FR" sz="3200" dirty="0" smtClean="0"/>
          </a:p>
          <a:p>
            <a:pPr algn="just"/>
            <a:r>
              <a:rPr lang="fr-FR" sz="3200" dirty="0" smtClean="0">
                <a:solidFill>
                  <a:srgbClr val="FF0000"/>
                </a:solidFill>
              </a:rPr>
              <a:t>1-</a:t>
            </a:r>
            <a:r>
              <a:rPr lang="fr-FR" sz="3200" dirty="0" smtClean="0"/>
              <a:t>Le risque annuel de l’infection</a:t>
            </a:r>
          </a:p>
          <a:p>
            <a:pPr algn="just"/>
            <a:r>
              <a:rPr lang="fr-FR" sz="3200" dirty="0" smtClean="0">
                <a:solidFill>
                  <a:srgbClr val="FF0000"/>
                </a:solidFill>
              </a:rPr>
              <a:t>2-</a:t>
            </a:r>
            <a:r>
              <a:rPr lang="fr-FR" sz="3200" dirty="0" smtClean="0"/>
              <a:t>Incidence des cas TPM+ (tuberculose pulmonaire avec microscopie positive).</a:t>
            </a:r>
          </a:p>
          <a:p>
            <a:pPr algn="just"/>
            <a:r>
              <a:rPr lang="fr-FR" sz="3200" dirty="0" smtClean="0">
                <a:solidFill>
                  <a:srgbClr val="FF0000"/>
                </a:solidFill>
              </a:rPr>
              <a:t>3-</a:t>
            </a:r>
            <a:r>
              <a:rPr lang="fr-FR" sz="3200" dirty="0" smtClean="0"/>
              <a:t>Prévalence de la résistance primaire.</a:t>
            </a:r>
          </a:p>
          <a:p>
            <a:pPr algn="just"/>
            <a:r>
              <a:rPr lang="fr-FR" sz="3200" dirty="0" smtClean="0">
                <a:solidFill>
                  <a:srgbClr val="FF0000"/>
                </a:solidFill>
              </a:rPr>
              <a:t>4-</a:t>
            </a:r>
            <a:r>
              <a:rPr lang="fr-FR" sz="3200" dirty="0" smtClean="0"/>
              <a:t>Prévalence de la résistance acquise.</a:t>
            </a:r>
          </a:p>
          <a:p>
            <a:pPr algn="just"/>
            <a:r>
              <a:rPr lang="fr-FR" sz="3000" dirty="0" smtClean="0"/>
              <a:t> </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856357"/>
            <a:ext cx="7715304" cy="6494085"/>
          </a:xfrm>
          <a:prstGeom prst="rect">
            <a:avLst/>
          </a:prstGeom>
          <a:noFill/>
        </p:spPr>
        <p:txBody>
          <a:bodyPr wrap="square" rtlCol="0">
            <a:spAutoFit/>
          </a:bodyPr>
          <a:lstStyle/>
          <a:p>
            <a:pPr algn="just"/>
            <a:r>
              <a:rPr lang="fr-FR" sz="3200" b="1" dirty="0" smtClean="0">
                <a:solidFill>
                  <a:srgbClr val="FF0000"/>
                </a:solidFill>
              </a:rPr>
              <a:t>Resistance primaire : </a:t>
            </a:r>
            <a:r>
              <a:rPr lang="fr-FR" sz="3200" dirty="0" smtClean="0"/>
              <a:t>présence de bacilles résistants chez un nouveau cas de Tuberculose jamais traité auparavant.</a:t>
            </a:r>
          </a:p>
          <a:p>
            <a:pPr algn="just"/>
            <a:r>
              <a:rPr lang="fr-FR" sz="3200" dirty="0" smtClean="0"/>
              <a:t> </a:t>
            </a:r>
          </a:p>
          <a:p>
            <a:pPr algn="just"/>
            <a:r>
              <a:rPr lang="fr-FR" sz="3200" b="1" dirty="0" smtClean="0">
                <a:solidFill>
                  <a:srgbClr val="FF0000"/>
                </a:solidFill>
              </a:rPr>
              <a:t>Resistance acquise : </a:t>
            </a:r>
            <a:r>
              <a:rPr lang="fr-FR" sz="3200" dirty="0" smtClean="0"/>
              <a:t>présence de bacilles résistants chez un malade déjà traité.</a:t>
            </a:r>
          </a:p>
          <a:p>
            <a:pPr algn="just"/>
            <a:endParaRPr lang="fr-FR" sz="3200" dirty="0" smtClean="0"/>
          </a:p>
          <a:p>
            <a:pPr algn="just"/>
            <a:r>
              <a:rPr lang="fr-FR" sz="3200" b="1" dirty="0" smtClean="0">
                <a:solidFill>
                  <a:srgbClr val="FF0000"/>
                </a:solidFill>
              </a:rPr>
              <a:t>L’évaluation</a:t>
            </a:r>
            <a:r>
              <a:rPr lang="fr-FR" sz="3200" b="1" dirty="0" smtClean="0"/>
              <a:t> : </a:t>
            </a:r>
            <a:r>
              <a:rPr lang="fr-FR" sz="3200" dirty="0" smtClean="0"/>
              <a:t>se fait sur la base de l’exploitation des supports d’information des  renseignés régulièrement et la supervision.</a:t>
            </a:r>
          </a:p>
          <a:p>
            <a:pPr algn="just"/>
            <a:endParaRPr lang="fr-FR" sz="3200" dirty="0" smtClean="0"/>
          </a:p>
          <a:p>
            <a:endParaRPr lang="fr-F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928670"/>
            <a:ext cx="8501122" cy="5724644"/>
          </a:xfrm>
          <a:prstGeom prst="rect">
            <a:avLst/>
          </a:prstGeom>
          <a:noFill/>
        </p:spPr>
        <p:txBody>
          <a:bodyPr wrap="square" rtlCol="0">
            <a:spAutoFit/>
          </a:bodyPr>
          <a:lstStyle/>
          <a:p>
            <a:r>
              <a:rPr lang="fr-FR" dirty="0" smtClean="0"/>
              <a:t> </a:t>
            </a:r>
            <a:r>
              <a:rPr lang="fr-FR" sz="3200" b="1" dirty="0" smtClean="0">
                <a:solidFill>
                  <a:srgbClr val="FF0000"/>
                </a:solidFill>
              </a:rPr>
              <a:t>Le programme de lutte contre le paludisme </a:t>
            </a:r>
            <a:endParaRPr lang="fr-FR" sz="3200" dirty="0" smtClean="0">
              <a:solidFill>
                <a:srgbClr val="FF0000"/>
              </a:solidFill>
            </a:endParaRPr>
          </a:p>
          <a:p>
            <a:r>
              <a:rPr lang="fr-FR" sz="3200" dirty="0" smtClean="0"/>
              <a:t> </a:t>
            </a:r>
            <a:r>
              <a:rPr lang="fr-FR" sz="3200" dirty="0" smtClean="0">
                <a:solidFill>
                  <a:srgbClr val="FF0000"/>
                </a:solidFill>
              </a:rPr>
              <a:t>-</a:t>
            </a:r>
            <a:r>
              <a:rPr lang="fr-FR" sz="3200" dirty="0" smtClean="0"/>
              <a:t>La phase préparation a permis d’identifier les différentes espèces de moustiques (</a:t>
            </a:r>
            <a:r>
              <a:rPr lang="fr-FR" sz="3200" b="1" dirty="0" smtClean="0"/>
              <a:t>Anophèles).</a:t>
            </a:r>
            <a:endParaRPr lang="fr-FR" sz="3200" dirty="0" smtClean="0"/>
          </a:p>
          <a:p>
            <a:r>
              <a:rPr lang="fr-FR" sz="3200" dirty="0" smtClean="0">
                <a:solidFill>
                  <a:srgbClr val="FF0000"/>
                </a:solidFill>
              </a:rPr>
              <a:t>-</a:t>
            </a:r>
            <a:r>
              <a:rPr lang="fr-FR" sz="3200" dirty="0" smtClean="0"/>
              <a:t>Enquête sur l’indice splénique. </a:t>
            </a:r>
          </a:p>
          <a:p>
            <a:r>
              <a:rPr lang="fr-FR" sz="2800" b="1" dirty="0" smtClean="0"/>
              <a:t> </a:t>
            </a:r>
            <a:endParaRPr lang="fr-FR" sz="3200" dirty="0" smtClean="0"/>
          </a:p>
          <a:p>
            <a:r>
              <a:rPr lang="fr-FR" sz="3200" b="1" dirty="0" smtClean="0">
                <a:solidFill>
                  <a:srgbClr val="FF0000"/>
                </a:solidFill>
              </a:rPr>
              <a:t>OBJECTIF </a:t>
            </a:r>
            <a:r>
              <a:rPr lang="fr-FR" sz="3200" b="1" dirty="0" smtClean="0"/>
              <a:t>: </a:t>
            </a:r>
            <a:r>
              <a:rPr lang="fr-FR" sz="3200" dirty="0" smtClean="0"/>
              <a:t>Eradication du Paludisme</a:t>
            </a:r>
          </a:p>
          <a:p>
            <a:r>
              <a:rPr lang="fr-FR" sz="2000" b="1" dirty="0" smtClean="0"/>
              <a:t> </a:t>
            </a:r>
            <a:endParaRPr lang="fr-FR" sz="3200" dirty="0" smtClean="0"/>
          </a:p>
          <a:p>
            <a:r>
              <a:rPr lang="fr-FR" sz="3200" dirty="0" smtClean="0">
                <a:solidFill>
                  <a:srgbClr val="FF0000"/>
                </a:solidFill>
              </a:rPr>
              <a:t>*</a:t>
            </a:r>
            <a:r>
              <a:rPr lang="fr-FR" sz="3200" dirty="0" smtClean="0"/>
              <a:t>Avant 1968 le paludisme est au premier rang des maladies en Algérie </a:t>
            </a:r>
          </a:p>
          <a:p>
            <a:r>
              <a:rPr lang="fr-FR" sz="3200" dirty="0" smtClean="0"/>
              <a:t> 70.000 cas / an</a:t>
            </a:r>
          </a:p>
          <a:p>
            <a:r>
              <a:rPr lang="fr-FR" sz="3000" dirty="0" smtClean="0"/>
              <a:t> </a:t>
            </a:r>
            <a:endParaRPr lang="fr-FR" sz="3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285860"/>
            <a:ext cx="8429684" cy="3816429"/>
          </a:xfrm>
          <a:prstGeom prst="rect">
            <a:avLst/>
          </a:prstGeom>
          <a:noFill/>
        </p:spPr>
        <p:txBody>
          <a:bodyPr wrap="square" rtlCol="0">
            <a:spAutoFit/>
          </a:bodyPr>
          <a:lstStyle/>
          <a:p>
            <a:endParaRPr lang="fr-FR" dirty="0" smtClean="0"/>
          </a:p>
          <a:p>
            <a:r>
              <a:rPr lang="fr-FR" sz="3200" dirty="0" smtClean="0">
                <a:solidFill>
                  <a:srgbClr val="FF0000"/>
                </a:solidFill>
              </a:rPr>
              <a:t>*</a:t>
            </a:r>
            <a:r>
              <a:rPr lang="fr-FR" sz="3200" dirty="0" smtClean="0"/>
              <a:t> 1968- 1978 diminutions de 100 cas p. 100.000  à  0,5 cas p. 10.000 habitants sur les    </a:t>
            </a:r>
            <a:r>
              <a:rPr lang="fr-FR" sz="3200" dirty="0" err="1" smtClean="0"/>
              <a:t>quatres</a:t>
            </a:r>
            <a:r>
              <a:rPr lang="fr-FR" sz="3200" dirty="0" smtClean="0"/>
              <a:t> types de plasmodium ,les plus répandus sont le </a:t>
            </a:r>
            <a:r>
              <a:rPr lang="fr-FR" sz="3200" dirty="0" err="1" smtClean="0"/>
              <a:t>Vivax</a:t>
            </a:r>
            <a:r>
              <a:rPr lang="fr-FR" sz="3200" dirty="0" smtClean="0"/>
              <a:t> et </a:t>
            </a:r>
            <a:r>
              <a:rPr lang="fr-FR" sz="3200" dirty="0" err="1" smtClean="0"/>
              <a:t>Falciparum</a:t>
            </a:r>
            <a:endParaRPr lang="fr-FR" sz="3200" dirty="0" smtClean="0"/>
          </a:p>
          <a:p>
            <a:r>
              <a:rPr lang="fr-FR" sz="3200" dirty="0" smtClean="0"/>
              <a:t>   depuis les années 1990, augmentation des cas importés.</a:t>
            </a:r>
          </a:p>
          <a:p>
            <a:endParaRPr lang="fr-FR"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857232"/>
            <a:ext cx="8643998" cy="5447645"/>
          </a:xfrm>
          <a:prstGeom prst="rect">
            <a:avLst/>
          </a:prstGeom>
          <a:noFill/>
        </p:spPr>
        <p:txBody>
          <a:bodyPr wrap="square" rtlCol="0">
            <a:spAutoFit/>
          </a:bodyPr>
          <a:lstStyle/>
          <a:p>
            <a:r>
              <a:rPr lang="fr-FR" sz="3000" b="1" dirty="0" smtClean="0">
                <a:solidFill>
                  <a:srgbClr val="FF0000"/>
                </a:solidFill>
              </a:rPr>
              <a:t>Population Cible : </a:t>
            </a:r>
            <a:endParaRPr lang="fr-FR" sz="3000" dirty="0" smtClean="0">
              <a:solidFill>
                <a:srgbClr val="FF0000"/>
              </a:solidFill>
            </a:endParaRPr>
          </a:p>
          <a:p>
            <a:pPr lvl="0"/>
            <a:r>
              <a:rPr lang="fr-FR" sz="3000" dirty="0" smtClean="0">
                <a:solidFill>
                  <a:srgbClr val="FF0000"/>
                </a:solidFill>
              </a:rPr>
              <a:t>- </a:t>
            </a:r>
            <a:r>
              <a:rPr lang="fr-FR" sz="3000" dirty="0" smtClean="0"/>
              <a:t>Sujets présentant une fièvre inexpliquée.</a:t>
            </a:r>
          </a:p>
          <a:p>
            <a:pPr lvl="0"/>
            <a:r>
              <a:rPr lang="fr-FR" sz="3000" dirty="0" smtClean="0">
                <a:solidFill>
                  <a:srgbClr val="FF0000"/>
                </a:solidFill>
              </a:rPr>
              <a:t>- </a:t>
            </a:r>
            <a:r>
              <a:rPr lang="fr-FR" sz="3000" dirty="0" smtClean="0"/>
              <a:t>Séjour dans une zone à risque.</a:t>
            </a:r>
          </a:p>
          <a:p>
            <a:r>
              <a:rPr lang="fr-FR" sz="3000" dirty="0" smtClean="0"/>
              <a:t> </a:t>
            </a:r>
          </a:p>
          <a:p>
            <a:pPr>
              <a:buClr>
                <a:srgbClr val="FF0000"/>
              </a:buClr>
            </a:pPr>
            <a:r>
              <a:rPr lang="fr-FR" sz="3000" b="1" dirty="0" smtClean="0">
                <a:solidFill>
                  <a:srgbClr val="FF0000"/>
                </a:solidFill>
              </a:rPr>
              <a:t>Activités :  </a:t>
            </a:r>
          </a:p>
          <a:p>
            <a:pPr>
              <a:buClr>
                <a:srgbClr val="FF0000"/>
              </a:buClr>
              <a:buFont typeface="Arial" pitchFamily="34" charset="0"/>
              <a:buChar char="•"/>
            </a:pPr>
            <a:r>
              <a:rPr lang="fr-FR" sz="3000" b="1" dirty="0" smtClean="0">
                <a:solidFill>
                  <a:srgbClr val="FF0000"/>
                </a:solidFill>
              </a:rPr>
              <a:t> </a:t>
            </a:r>
            <a:r>
              <a:rPr lang="fr-FR" sz="3000" dirty="0" smtClean="0"/>
              <a:t>dépistage passif chez les fiévreux (goutte épaisse)</a:t>
            </a:r>
          </a:p>
          <a:p>
            <a:pPr>
              <a:buClr>
                <a:srgbClr val="FF0000"/>
              </a:buClr>
              <a:buFont typeface="Arial" pitchFamily="34" charset="0"/>
              <a:buChar char="•"/>
            </a:pPr>
            <a:r>
              <a:rPr lang="fr-FR" sz="3000" dirty="0" smtClean="0"/>
              <a:t> Déclaration des cas positifs</a:t>
            </a:r>
          </a:p>
          <a:p>
            <a:pPr>
              <a:buClr>
                <a:srgbClr val="FF0000"/>
              </a:buClr>
              <a:buFont typeface="Arial" pitchFamily="34" charset="0"/>
              <a:buChar char="•"/>
            </a:pPr>
            <a:r>
              <a:rPr lang="fr-FR" sz="3000" dirty="0" smtClean="0"/>
              <a:t> Enquête épidémiologique pour déterminer le          </a:t>
            </a:r>
            <a:r>
              <a:rPr lang="fr-FR" sz="3000" dirty="0" err="1" smtClean="0"/>
              <a:t>le</a:t>
            </a:r>
            <a:r>
              <a:rPr lang="fr-FR" sz="3000" dirty="0" smtClean="0"/>
              <a:t> statut du cas (autochtone ou importé).</a:t>
            </a:r>
          </a:p>
          <a:p>
            <a:pPr>
              <a:buClr>
                <a:srgbClr val="FF0000"/>
              </a:buClr>
              <a:buFont typeface="Arial" pitchFamily="34" charset="0"/>
              <a:buChar char="•"/>
            </a:pPr>
            <a:r>
              <a:rPr lang="fr-FR" sz="3000" dirty="0" smtClean="0"/>
              <a:t> Lutte anti vectorielle.</a:t>
            </a:r>
          </a:p>
          <a:p>
            <a:pPr>
              <a:buClr>
                <a:srgbClr val="FF0000"/>
              </a:buClr>
              <a:buFont typeface="Arial" pitchFamily="34" charset="0"/>
              <a:buChar char="•"/>
            </a:pPr>
            <a:r>
              <a:rPr lang="fr-FR" sz="3000" dirty="0" smtClean="0"/>
              <a:t> Surveillance épidémiologique.</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1000108"/>
            <a:ext cx="8429684" cy="5878532"/>
          </a:xfrm>
          <a:prstGeom prst="rect">
            <a:avLst/>
          </a:prstGeom>
          <a:noFill/>
        </p:spPr>
        <p:txBody>
          <a:bodyPr wrap="square" rtlCol="0">
            <a:spAutoFit/>
          </a:bodyPr>
          <a:lstStyle/>
          <a:p>
            <a:r>
              <a:rPr lang="fr-FR" dirty="0" smtClean="0"/>
              <a:t> </a:t>
            </a:r>
            <a:r>
              <a:rPr lang="fr-FR" sz="3000" b="1" dirty="0" smtClean="0">
                <a:solidFill>
                  <a:srgbClr val="FF0000"/>
                </a:solidFill>
              </a:rPr>
              <a:t>Lutte Contre les Zoonoses</a:t>
            </a:r>
            <a:endParaRPr lang="fr-FR" sz="3000" dirty="0" smtClean="0">
              <a:solidFill>
                <a:srgbClr val="FF0000"/>
              </a:solidFill>
            </a:endParaRPr>
          </a:p>
          <a:p>
            <a:r>
              <a:rPr lang="fr-FR" sz="1400" b="1" dirty="0" smtClean="0"/>
              <a:t> </a:t>
            </a:r>
            <a:endParaRPr lang="fr-FR" sz="1200" dirty="0" smtClean="0"/>
          </a:p>
          <a:p>
            <a:pPr algn="just"/>
            <a:r>
              <a:rPr lang="fr-FR" sz="3000" dirty="0" smtClean="0"/>
              <a:t>Il s’agit d’un ensemble d’activités ciblant certaines maladies (Rage, Kyste    Hydatique, Brucellose, Leishmanioses) ; centré sur les soins et la prise en charge des malades. </a:t>
            </a:r>
          </a:p>
          <a:p>
            <a:pPr algn="just"/>
            <a:r>
              <a:rPr lang="fr-FR" sz="3000" dirty="0" smtClean="0"/>
              <a:t>Il n’y a pas d’objectif précis.</a:t>
            </a:r>
          </a:p>
          <a:p>
            <a:pPr algn="just"/>
            <a:r>
              <a:rPr lang="fr-FR" sz="1400" dirty="0" smtClean="0"/>
              <a:t> </a:t>
            </a:r>
            <a:endParaRPr lang="fr-FR" sz="1200" dirty="0" smtClean="0"/>
          </a:p>
          <a:p>
            <a:pPr algn="just"/>
            <a:r>
              <a:rPr lang="fr-FR" sz="3000" dirty="0" smtClean="0"/>
              <a:t>*La lutte contre les zoonoses dépend de l’APPROCHE INTERSECTORIELLE </a:t>
            </a:r>
          </a:p>
          <a:p>
            <a:pPr algn="just"/>
            <a:r>
              <a:rPr lang="fr-FR" sz="3000" dirty="0" smtClean="0"/>
              <a:t>Où chaque secteur contribue par des activités qui lui sont propres à éliminer les</a:t>
            </a:r>
          </a:p>
          <a:p>
            <a:pPr algn="just"/>
            <a:r>
              <a:rPr lang="fr-FR" sz="3000" dirty="0" smtClean="0"/>
              <a:t>Maladies.</a:t>
            </a:r>
          </a:p>
          <a:p>
            <a:pPr algn="just"/>
            <a:r>
              <a:rPr lang="fr-FR" dirty="0" smtClean="0"/>
              <a:t> </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285860"/>
            <a:ext cx="8358246" cy="3539430"/>
          </a:xfrm>
          <a:prstGeom prst="rect">
            <a:avLst/>
          </a:prstGeom>
          <a:noFill/>
        </p:spPr>
        <p:txBody>
          <a:bodyPr wrap="square" rtlCol="0">
            <a:spAutoFit/>
          </a:bodyPr>
          <a:lstStyle/>
          <a:p>
            <a:pPr algn="just"/>
            <a:r>
              <a:rPr lang="fr-FR" sz="3200" dirty="0" smtClean="0"/>
              <a:t>Les zoonoses sont des maladies et infections qui se transmettent naturellement des</a:t>
            </a:r>
          </a:p>
          <a:p>
            <a:pPr algn="just"/>
            <a:r>
              <a:rPr lang="fr-FR" sz="3200" dirty="0" smtClean="0"/>
              <a:t> animaux vertèbres à l’homme et  vise versa. Toutes étiologies confondues on en Compte environ 200 avec l’apparition régulière de nouvelles</a:t>
            </a:r>
          </a:p>
          <a:p>
            <a:pPr algn="just"/>
            <a:endParaRPr lang="fr-F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928670"/>
            <a:ext cx="8143932" cy="5262979"/>
          </a:xfrm>
          <a:prstGeom prst="rect">
            <a:avLst/>
          </a:prstGeom>
          <a:noFill/>
        </p:spPr>
        <p:txBody>
          <a:bodyPr wrap="square" rtlCol="0">
            <a:spAutoFit/>
          </a:bodyPr>
          <a:lstStyle/>
          <a:p>
            <a:pPr algn="just"/>
            <a:r>
              <a:rPr lang="fr-FR" sz="3200" dirty="0" smtClean="0"/>
              <a:t>Le concept d’infection émergente a été formulé en 1989 par :</a:t>
            </a:r>
          </a:p>
          <a:p>
            <a:pPr algn="just"/>
            <a:r>
              <a:rPr lang="fr-FR" sz="2800" dirty="0" smtClean="0"/>
              <a:t> </a:t>
            </a:r>
            <a:endParaRPr lang="fr-FR" sz="2400" dirty="0" smtClean="0"/>
          </a:p>
          <a:p>
            <a:pPr algn="just"/>
            <a:r>
              <a:rPr lang="fr-FR" sz="3200" b="1" dirty="0" smtClean="0"/>
              <a:t>STEPHENS MORSE</a:t>
            </a:r>
          </a:p>
          <a:p>
            <a:pPr algn="just"/>
            <a:r>
              <a:rPr lang="fr-FR" sz="3200" dirty="0" smtClean="0"/>
              <a:t>(Virologue de la </a:t>
            </a:r>
            <a:r>
              <a:rPr lang="fr-FR" sz="3200" dirty="0" err="1" smtClean="0"/>
              <a:t>Ruckefeller</a:t>
            </a:r>
            <a:r>
              <a:rPr lang="fr-FR" sz="3200" dirty="0" smtClean="0"/>
              <a:t> </a:t>
            </a:r>
            <a:r>
              <a:rPr lang="fr-FR" sz="3200" dirty="0" err="1" smtClean="0"/>
              <a:t>university</a:t>
            </a:r>
            <a:r>
              <a:rPr lang="fr-FR" sz="3200" dirty="0" smtClean="0"/>
              <a:t>)</a:t>
            </a:r>
          </a:p>
          <a:p>
            <a:pPr algn="just"/>
            <a:r>
              <a:rPr lang="fr-FR" sz="2000" dirty="0" smtClean="0"/>
              <a:t> </a:t>
            </a:r>
          </a:p>
          <a:p>
            <a:pPr algn="just"/>
            <a:r>
              <a:rPr lang="fr-FR" sz="3200" dirty="0" smtClean="0"/>
              <a:t>Il a été confirmé par le virologiste </a:t>
            </a:r>
            <a:r>
              <a:rPr lang="fr-FR" sz="3200" b="1" dirty="0" smtClean="0"/>
              <a:t>JOSHUA </a:t>
            </a:r>
            <a:r>
              <a:rPr lang="fr-FR" sz="3200" b="1" dirty="0" err="1" smtClean="0"/>
              <a:t>Lederberg</a:t>
            </a:r>
            <a:r>
              <a:rPr lang="fr-FR" sz="3200" dirty="0" smtClean="0"/>
              <a:t> (Prix Nobel)</a:t>
            </a:r>
          </a:p>
          <a:p>
            <a:pPr algn="just"/>
            <a:r>
              <a:rPr lang="fr-FR" sz="3200" dirty="0" smtClean="0"/>
              <a:t>En 1995 l’OMS installe la Division des maladies émergentes et opte pour la définition  suivante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928670"/>
            <a:ext cx="8072494" cy="5570756"/>
          </a:xfrm>
          <a:prstGeom prst="rect">
            <a:avLst/>
          </a:prstGeom>
          <a:noFill/>
        </p:spPr>
        <p:txBody>
          <a:bodyPr wrap="square" rtlCol="0">
            <a:spAutoFit/>
          </a:bodyPr>
          <a:lstStyle/>
          <a:p>
            <a:pPr algn="just"/>
            <a:r>
              <a:rPr lang="fr-FR" sz="3200" dirty="0" smtClean="0"/>
              <a:t>Les maladies transmissibles émergentes et réémergences sont :</a:t>
            </a:r>
          </a:p>
          <a:p>
            <a:pPr algn="just"/>
            <a:r>
              <a:rPr lang="fr-FR" sz="3200" dirty="0" smtClean="0">
                <a:solidFill>
                  <a:srgbClr val="FF0000"/>
                </a:solidFill>
              </a:rPr>
              <a:t>- </a:t>
            </a:r>
            <a:r>
              <a:rPr lang="fr-FR" sz="3200" dirty="0" smtClean="0"/>
              <a:t>Des infections nouvelles.</a:t>
            </a:r>
          </a:p>
          <a:p>
            <a:pPr algn="just"/>
            <a:r>
              <a:rPr lang="fr-FR" sz="3200" dirty="0" smtClean="0">
                <a:solidFill>
                  <a:srgbClr val="FF0000"/>
                </a:solidFill>
              </a:rPr>
              <a:t>- </a:t>
            </a:r>
            <a:r>
              <a:rPr lang="fr-FR" sz="3200" dirty="0" smtClean="0"/>
              <a:t>Où réapparues.</a:t>
            </a:r>
          </a:p>
          <a:p>
            <a:pPr algn="just"/>
            <a:r>
              <a:rPr lang="fr-FR" sz="3200" dirty="0" smtClean="0">
                <a:solidFill>
                  <a:srgbClr val="FF0000"/>
                </a:solidFill>
              </a:rPr>
              <a:t>-</a:t>
            </a:r>
            <a:r>
              <a:rPr lang="fr-FR" sz="3200" dirty="0" smtClean="0"/>
              <a:t>Où devenues résistantes aux médicaments.</a:t>
            </a:r>
          </a:p>
          <a:p>
            <a:pPr algn="just"/>
            <a:r>
              <a:rPr lang="fr-FR" sz="3200" dirty="0" smtClean="0">
                <a:solidFill>
                  <a:srgbClr val="FF0000"/>
                </a:solidFill>
              </a:rPr>
              <a:t>- </a:t>
            </a:r>
            <a:r>
              <a:rPr lang="fr-FR" sz="3200" dirty="0" smtClean="0"/>
              <a:t>Où dont l’incidence a augmentée au cours des dix dernières années.</a:t>
            </a:r>
          </a:p>
          <a:p>
            <a:pPr algn="just"/>
            <a:r>
              <a:rPr lang="fr-FR" sz="3200" dirty="0" smtClean="0">
                <a:solidFill>
                  <a:srgbClr val="FF0000"/>
                </a:solidFill>
              </a:rPr>
              <a:t>- </a:t>
            </a:r>
            <a:r>
              <a:rPr lang="fr-FR" sz="3200" dirty="0" smtClean="0"/>
              <a:t>Où risque d’augmenter dans un proche avenir.</a:t>
            </a:r>
          </a:p>
          <a:p>
            <a:pPr algn="just"/>
            <a:endParaRPr lang="fr-FR" sz="3200" dirty="0" smtClean="0"/>
          </a:p>
          <a:p>
            <a:pPr algn="just"/>
            <a:endParaRPr lang="fr-FR" dirty="0" smtClean="0"/>
          </a:p>
          <a:p>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1285860"/>
            <a:ext cx="7929618" cy="5293757"/>
          </a:xfrm>
          <a:prstGeom prst="rect">
            <a:avLst/>
          </a:prstGeom>
          <a:noFill/>
        </p:spPr>
        <p:txBody>
          <a:bodyPr wrap="square" rtlCol="0">
            <a:spAutoFit/>
          </a:bodyPr>
          <a:lstStyle/>
          <a:p>
            <a:r>
              <a:rPr lang="fr-FR" sz="3200" dirty="0" smtClean="0"/>
              <a:t>Le nombre des maladies émergentes tend à augmenter et on identifie de nouvelles</a:t>
            </a:r>
          </a:p>
          <a:p>
            <a:r>
              <a:rPr lang="fr-FR" sz="3200" dirty="0" smtClean="0"/>
              <a:t>régulièrement surtout parmi les :</a:t>
            </a:r>
          </a:p>
          <a:p>
            <a:r>
              <a:rPr lang="fr-FR" sz="3200" dirty="0" smtClean="0"/>
              <a:t> </a:t>
            </a:r>
          </a:p>
          <a:p>
            <a:r>
              <a:rPr lang="fr-FR" sz="3200" b="1" dirty="0" smtClean="0"/>
              <a:t>ARBOVIROSES</a:t>
            </a:r>
          </a:p>
          <a:p>
            <a:r>
              <a:rPr lang="fr-FR" sz="3200" b="1" dirty="0" smtClean="0"/>
              <a:t>ARENAVIRUS.</a:t>
            </a:r>
          </a:p>
          <a:p>
            <a:r>
              <a:rPr lang="fr-FR" sz="3200" dirty="0" smtClean="0"/>
              <a:t> </a:t>
            </a:r>
          </a:p>
          <a:p>
            <a:r>
              <a:rPr lang="fr-FR" sz="3200" dirty="0" smtClean="0"/>
              <a:t>Elles posent un problème de santé publique localement ou sur le plan international.</a:t>
            </a:r>
          </a:p>
          <a:p>
            <a:r>
              <a:rPr lang="fr-FR" sz="3200" dirty="0" smtClean="0"/>
              <a:t>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928662" y="1214422"/>
            <a:ext cx="7715304" cy="3108543"/>
          </a:xfrm>
          <a:prstGeom prst="rect">
            <a:avLst/>
          </a:prstGeom>
          <a:noFill/>
        </p:spPr>
        <p:txBody>
          <a:bodyPr wrap="square" rtlCol="0">
            <a:spAutoFit/>
          </a:bodyPr>
          <a:lstStyle/>
          <a:p>
            <a:pPr algn="just"/>
            <a:r>
              <a:rPr lang="fr-FR" sz="3200" dirty="0"/>
              <a:t>Quelques définitions sont </a:t>
            </a:r>
            <a:r>
              <a:rPr lang="fr-FR" sz="3200" dirty="0" smtClean="0"/>
              <a:t>nécessaires  </a:t>
            </a:r>
            <a:r>
              <a:rPr lang="fr-FR" sz="3200" dirty="0"/>
              <a:t>avant de détailler la démarche tout en sachant que le programme est mis en œuvre pour diminuer la fréquence d’une maladie et à maitriser le risque. </a:t>
            </a:r>
          </a:p>
          <a:p>
            <a:r>
              <a:rPr lang="fr-FR" dirty="0"/>
              <a:t> </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1071546"/>
            <a:ext cx="8429684" cy="5293757"/>
          </a:xfrm>
          <a:prstGeom prst="rect">
            <a:avLst/>
          </a:prstGeom>
          <a:noFill/>
        </p:spPr>
        <p:txBody>
          <a:bodyPr wrap="square" rtlCol="0">
            <a:spAutoFit/>
          </a:bodyPr>
          <a:lstStyle/>
          <a:p>
            <a:r>
              <a:rPr lang="fr-FR" sz="3200" dirty="0" smtClean="0"/>
              <a:t>Une émergence virale est définie comme :</a:t>
            </a:r>
          </a:p>
          <a:p>
            <a:r>
              <a:rPr lang="fr-FR" sz="3200" dirty="0" smtClean="0"/>
              <a:t> </a:t>
            </a:r>
          </a:p>
          <a:p>
            <a:r>
              <a:rPr lang="fr-FR" sz="3200" dirty="0" smtClean="0"/>
              <a:t>L’apparition spontanée ou progressive de nombreux cas d’une infection due à un </a:t>
            </a:r>
          </a:p>
          <a:p>
            <a:r>
              <a:rPr lang="fr-FR" sz="3200" dirty="0" smtClean="0"/>
              <a:t>virus nouveau sur le plan :</a:t>
            </a:r>
          </a:p>
          <a:p>
            <a:r>
              <a:rPr lang="fr-FR" sz="3200" dirty="0" smtClean="0"/>
              <a:t> </a:t>
            </a:r>
          </a:p>
          <a:p>
            <a:r>
              <a:rPr lang="fr-FR" sz="3200" dirty="0" smtClean="0"/>
              <a:t>-Antigénique</a:t>
            </a:r>
          </a:p>
          <a:p>
            <a:r>
              <a:rPr lang="fr-FR" sz="3200" dirty="0" smtClean="0"/>
              <a:t>-Génomique</a:t>
            </a:r>
          </a:p>
          <a:p>
            <a:r>
              <a:rPr lang="fr-FR" sz="3200" dirty="0" smtClean="0"/>
              <a:t>-Voire générique</a:t>
            </a:r>
          </a:p>
          <a:p>
            <a:r>
              <a:rPr lang="fr-FR" sz="3200" dirty="0" smtClean="0"/>
              <a:t>-et doué d’une forte </a:t>
            </a:r>
            <a:r>
              <a:rPr lang="fr-FR" sz="3200" dirty="0" err="1" smtClean="0"/>
              <a:t>invasivité</a:t>
            </a:r>
            <a:r>
              <a:rPr lang="fr-FR" sz="3200" dirty="0" smtClean="0"/>
              <a:t> où mortalité.</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5786" y="1142984"/>
            <a:ext cx="7715304" cy="4308872"/>
          </a:xfrm>
          <a:prstGeom prst="rect">
            <a:avLst/>
          </a:prstGeom>
          <a:noFill/>
        </p:spPr>
        <p:txBody>
          <a:bodyPr wrap="square" rtlCol="0">
            <a:spAutoFit/>
          </a:bodyPr>
          <a:lstStyle/>
          <a:p>
            <a:pPr algn="just"/>
            <a:r>
              <a:rPr lang="fr-FR" sz="3200" dirty="0" smtClean="0"/>
              <a:t>La réémergence virale consiste en la réapparition d’une maladie virale dûment </a:t>
            </a:r>
          </a:p>
          <a:p>
            <a:pPr algn="just"/>
            <a:r>
              <a:rPr lang="fr-FR" sz="3200" dirty="0" smtClean="0"/>
              <a:t>Identifiée et ayant émergé il ya plus ou moins longtemps, il existe un temps libre</a:t>
            </a:r>
          </a:p>
          <a:p>
            <a:pPr algn="just"/>
            <a:r>
              <a:rPr lang="fr-FR" sz="3200" dirty="0" smtClean="0"/>
              <a:t>silencieux entre l’émergence initiale et la réémergence.</a:t>
            </a:r>
          </a:p>
          <a:p>
            <a:pPr algn="just"/>
            <a:r>
              <a:rPr lang="fr-FR" sz="3200" dirty="0" smtClean="0"/>
              <a:t> </a:t>
            </a:r>
          </a:p>
          <a:p>
            <a:pPr algn="just"/>
            <a:r>
              <a:rPr lang="fr-FR" sz="3200" b="1" dirty="0" smtClean="0"/>
              <a:t>Ex.  EBOLA   1978 – 1994 – 2016.</a:t>
            </a:r>
            <a:endParaRPr lang="fr-FR" sz="3200" dirty="0" smtClean="0"/>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1285860"/>
            <a:ext cx="8072494" cy="3816429"/>
          </a:xfrm>
          <a:prstGeom prst="rect">
            <a:avLst/>
          </a:prstGeom>
          <a:noFill/>
        </p:spPr>
        <p:txBody>
          <a:bodyPr wrap="square" rtlCol="0">
            <a:spAutoFit/>
          </a:bodyPr>
          <a:lstStyle/>
          <a:p>
            <a:pPr algn="just"/>
            <a:r>
              <a:rPr lang="fr-FR" sz="3200" dirty="0" smtClean="0"/>
              <a:t>Les conditions de la réussite </a:t>
            </a:r>
            <a:r>
              <a:rPr lang="fr-FR" sz="3200" dirty="0" err="1" smtClean="0"/>
              <a:t>emergentielle</a:t>
            </a:r>
            <a:r>
              <a:rPr lang="fr-FR" sz="3200" dirty="0" smtClean="0"/>
              <a:t> entraine une diffusion épidémique avec extension plus ou moins rapide du virus (nombre de cas de décès élevés).</a:t>
            </a:r>
          </a:p>
          <a:p>
            <a:pPr algn="just"/>
            <a:r>
              <a:rPr lang="fr-FR" sz="3200" dirty="0" smtClean="0"/>
              <a:t>où tient compte aussi des capacités des virus à s’échapper de ses foyers naturels d’infection pour se propager à distance. </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1000108"/>
            <a:ext cx="7929618" cy="3816429"/>
          </a:xfrm>
          <a:prstGeom prst="rect">
            <a:avLst/>
          </a:prstGeom>
          <a:noFill/>
        </p:spPr>
        <p:txBody>
          <a:bodyPr wrap="square" rtlCol="0">
            <a:spAutoFit/>
          </a:bodyPr>
          <a:lstStyle/>
          <a:p>
            <a:r>
              <a:rPr lang="fr-FR" sz="3200" dirty="0" smtClean="0"/>
              <a:t>Les émergences et </a:t>
            </a:r>
            <a:r>
              <a:rPr lang="fr-FR" sz="3200" dirty="0" err="1" smtClean="0"/>
              <a:t>réemergences</a:t>
            </a:r>
            <a:r>
              <a:rPr lang="fr-FR" sz="3200" dirty="0" smtClean="0"/>
              <a:t> sont classées en quatre catégories.</a:t>
            </a:r>
          </a:p>
          <a:p>
            <a:r>
              <a:rPr lang="fr-FR" sz="3200" dirty="0" smtClean="0"/>
              <a:t> </a:t>
            </a:r>
          </a:p>
          <a:p>
            <a:pPr lvl="0">
              <a:buFont typeface="Arial" pitchFamily="34" charset="0"/>
              <a:buChar char="•"/>
            </a:pPr>
            <a:r>
              <a:rPr lang="fr-FR" sz="3200" dirty="0" smtClean="0">
                <a:solidFill>
                  <a:srgbClr val="FF0000"/>
                </a:solidFill>
              </a:rPr>
              <a:t> </a:t>
            </a:r>
            <a:r>
              <a:rPr lang="fr-FR" sz="3200" dirty="0" smtClean="0"/>
              <a:t>Emergences réussies.</a:t>
            </a:r>
          </a:p>
          <a:p>
            <a:pPr lvl="0">
              <a:buFont typeface="Arial" pitchFamily="34" charset="0"/>
              <a:buChar char="•"/>
            </a:pPr>
            <a:r>
              <a:rPr lang="fr-FR" sz="3200" dirty="0" smtClean="0">
                <a:solidFill>
                  <a:srgbClr val="FF0000"/>
                </a:solidFill>
              </a:rPr>
              <a:t> </a:t>
            </a:r>
            <a:r>
              <a:rPr lang="fr-FR" sz="3200" dirty="0" smtClean="0"/>
              <a:t>Celles à fort potentiel de réussite.</a:t>
            </a:r>
          </a:p>
          <a:p>
            <a:pPr lvl="0">
              <a:buFont typeface="Arial" pitchFamily="34" charset="0"/>
              <a:buChar char="•"/>
            </a:pPr>
            <a:r>
              <a:rPr lang="fr-FR" sz="3200" dirty="0" smtClean="0">
                <a:solidFill>
                  <a:srgbClr val="FF0000"/>
                </a:solidFill>
              </a:rPr>
              <a:t> </a:t>
            </a:r>
            <a:r>
              <a:rPr lang="fr-FR" sz="3200" dirty="0" smtClean="0"/>
              <a:t>Potentiel de réussite faible.</a:t>
            </a:r>
          </a:p>
          <a:p>
            <a:pPr lvl="0">
              <a:buFont typeface="Arial" pitchFamily="34" charset="0"/>
              <a:buChar char="•"/>
            </a:pPr>
            <a:r>
              <a:rPr lang="fr-FR" sz="3200" dirty="0" smtClean="0">
                <a:solidFill>
                  <a:srgbClr val="FF0000"/>
                </a:solidFill>
              </a:rPr>
              <a:t> </a:t>
            </a:r>
            <a:r>
              <a:rPr lang="fr-FR" sz="3200" dirty="0" smtClean="0"/>
              <a:t>Non réussite pour l’instant.</a:t>
            </a: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928670"/>
            <a:ext cx="8429684" cy="6278642"/>
          </a:xfrm>
          <a:prstGeom prst="rect">
            <a:avLst/>
          </a:prstGeom>
          <a:noFill/>
        </p:spPr>
        <p:txBody>
          <a:bodyPr wrap="square" rtlCol="0">
            <a:spAutoFit/>
          </a:bodyPr>
          <a:lstStyle/>
          <a:p>
            <a:pPr algn="just"/>
            <a:r>
              <a:rPr lang="fr-FR" sz="3000" b="1" dirty="0" smtClean="0"/>
              <a:t>       </a:t>
            </a:r>
            <a:r>
              <a:rPr lang="fr-FR" sz="3000" b="1" dirty="0" smtClean="0">
                <a:solidFill>
                  <a:srgbClr val="FF0000"/>
                </a:solidFill>
              </a:rPr>
              <a:t>Le Programme National de Lutte </a:t>
            </a:r>
            <a:endParaRPr lang="fr-FR" sz="3000" dirty="0" smtClean="0">
              <a:solidFill>
                <a:srgbClr val="FF0000"/>
              </a:solidFill>
            </a:endParaRPr>
          </a:p>
          <a:p>
            <a:pPr algn="just"/>
            <a:r>
              <a:rPr lang="fr-FR" sz="3000" b="1" dirty="0" smtClean="0">
                <a:solidFill>
                  <a:srgbClr val="FF0000"/>
                </a:solidFill>
              </a:rPr>
              <a:t>          Contre la Mortalité Infantile</a:t>
            </a:r>
            <a:endParaRPr lang="fr-FR" sz="3000" dirty="0" smtClean="0">
              <a:solidFill>
                <a:srgbClr val="FF0000"/>
              </a:solidFill>
            </a:endParaRPr>
          </a:p>
          <a:p>
            <a:pPr algn="just"/>
            <a:r>
              <a:rPr lang="fr-FR" b="1" dirty="0" smtClean="0"/>
              <a:t> </a:t>
            </a:r>
            <a:endParaRPr lang="fr-FR" sz="2800" b="1" dirty="0" smtClean="0"/>
          </a:p>
          <a:p>
            <a:pPr algn="just"/>
            <a:r>
              <a:rPr lang="fr-FR" sz="3000" dirty="0" smtClean="0"/>
              <a:t>L’exploitation des données de mortalité de l’année 1984 a permis de quantifier le Taux de mortalité infantile et les principales causes.</a:t>
            </a:r>
          </a:p>
          <a:p>
            <a:pPr algn="just"/>
            <a:r>
              <a:rPr lang="fr-FR" sz="3000" dirty="0" smtClean="0"/>
              <a:t> </a:t>
            </a:r>
          </a:p>
          <a:p>
            <a:pPr algn="just"/>
            <a:r>
              <a:rPr lang="fr-FR" sz="3000" b="1" dirty="0" smtClean="0"/>
              <a:t>Taux de mortalité infantile = </a:t>
            </a:r>
            <a:endParaRPr lang="fr-FR" sz="3000" dirty="0" smtClean="0"/>
          </a:p>
          <a:p>
            <a:pPr algn="just"/>
            <a:r>
              <a:rPr lang="fr-FR" sz="3000" dirty="0" smtClean="0"/>
              <a:t>   n</a:t>
            </a:r>
            <a:r>
              <a:rPr lang="fr-FR" sz="3000" u="sng" dirty="0" smtClean="0"/>
              <a:t>b de décès  0- 1an pendant une année   x1000</a:t>
            </a:r>
            <a:endParaRPr lang="fr-FR" sz="3000" dirty="0" smtClean="0"/>
          </a:p>
          <a:p>
            <a:pPr algn="just"/>
            <a:r>
              <a:rPr lang="fr-FR" sz="3000" dirty="0" smtClean="0"/>
              <a:t>    nb de naissances vivantes pendant une année</a:t>
            </a:r>
          </a:p>
          <a:p>
            <a:pPr algn="just"/>
            <a:endParaRPr lang="fr-FR" sz="2400" dirty="0" smtClean="0"/>
          </a:p>
          <a:p>
            <a:pPr algn="just"/>
            <a:r>
              <a:rPr lang="fr-FR" sz="3000" dirty="0" smtClean="0"/>
              <a:t>                    Il  s’exprime en ‰ ou n ‰</a:t>
            </a:r>
          </a:p>
          <a:p>
            <a:pPr algn="just"/>
            <a:r>
              <a:rPr lang="fr-FR" sz="3000" dirty="0" smtClean="0"/>
              <a:t> </a:t>
            </a:r>
          </a:p>
          <a:p>
            <a:endParaRPr lang="fr-FR" sz="3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14356"/>
            <a:ext cx="8572560" cy="5170646"/>
          </a:xfrm>
          <a:prstGeom prst="rect">
            <a:avLst/>
          </a:prstGeom>
          <a:noFill/>
        </p:spPr>
        <p:txBody>
          <a:bodyPr wrap="square" rtlCol="0">
            <a:spAutoFit/>
          </a:bodyPr>
          <a:lstStyle/>
          <a:p>
            <a:r>
              <a:rPr lang="fr-FR" sz="3000" dirty="0" smtClean="0"/>
              <a:t>En fonction de l’âge du décès on a :</a:t>
            </a:r>
          </a:p>
          <a:p>
            <a:endParaRPr lang="fr-FR" sz="3000" dirty="0" smtClean="0"/>
          </a:p>
          <a:p>
            <a:r>
              <a:rPr lang="fr-FR" sz="3000" dirty="0" smtClean="0">
                <a:solidFill>
                  <a:srgbClr val="FF0000"/>
                </a:solidFill>
              </a:rPr>
              <a:t>-</a:t>
            </a:r>
            <a:r>
              <a:rPr lang="fr-FR" sz="3000" dirty="0" smtClean="0"/>
              <a:t> Le taux de mortalité périnatale = </a:t>
            </a:r>
          </a:p>
          <a:p>
            <a:r>
              <a:rPr lang="fr-FR" sz="3000" u="sng" dirty="0" smtClean="0"/>
              <a:t>nb de décès  0 – 7 jours en une année</a:t>
            </a:r>
            <a:r>
              <a:rPr lang="fr-FR" sz="3000" dirty="0" smtClean="0"/>
              <a:t>     x 1000</a:t>
            </a:r>
          </a:p>
          <a:p>
            <a:r>
              <a:rPr lang="fr-FR" sz="3000" dirty="0" smtClean="0"/>
              <a:t>nb de naissances vivants pendant une année.</a:t>
            </a:r>
          </a:p>
          <a:p>
            <a:endParaRPr lang="fr-FR" sz="3000" dirty="0" smtClean="0"/>
          </a:p>
          <a:p>
            <a:r>
              <a:rPr lang="fr-FR" sz="3000" dirty="0" smtClean="0"/>
              <a:t> </a:t>
            </a:r>
            <a:r>
              <a:rPr lang="fr-FR" sz="3000" dirty="0" smtClean="0">
                <a:solidFill>
                  <a:srgbClr val="FF0000"/>
                </a:solidFill>
              </a:rPr>
              <a:t>-</a:t>
            </a:r>
            <a:r>
              <a:rPr lang="fr-FR" sz="3000" dirty="0" smtClean="0"/>
              <a:t> Le taux de mortalité périnatale=</a:t>
            </a:r>
          </a:p>
          <a:p>
            <a:r>
              <a:rPr lang="fr-FR" sz="3000" u="sng" dirty="0" smtClean="0"/>
              <a:t>nb de décès  0 – 28 jours en une année</a:t>
            </a:r>
            <a:r>
              <a:rPr lang="fr-FR" sz="3000" dirty="0" smtClean="0"/>
              <a:t>     x 1000</a:t>
            </a:r>
          </a:p>
          <a:p>
            <a:r>
              <a:rPr lang="fr-FR" sz="3000" dirty="0" smtClean="0"/>
              <a:t>nb de naissances vivantes pendant une année.</a:t>
            </a:r>
          </a:p>
          <a:p>
            <a:r>
              <a:rPr lang="fr-FR" sz="3000" dirty="0" smtClean="0"/>
              <a:t> </a:t>
            </a:r>
          </a:p>
          <a:p>
            <a:endParaRPr lang="fr-FR" sz="3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57224" y="1285860"/>
            <a:ext cx="8001056" cy="4801314"/>
          </a:xfrm>
          <a:prstGeom prst="rect">
            <a:avLst/>
          </a:prstGeom>
          <a:noFill/>
        </p:spPr>
        <p:txBody>
          <a:bodyPr wrap="square" rtlCol="0">
            <a:spAutoFit/>
          </a:bodyPr>
          <a:lstStyle/>
          <a:p>
            <a:endParaRPr lang="fr-FR" dirty="0" smtClean="0"/>
          </a:p>
          <a:p>
            <a:pPr algn="just"/>
            <a:r>
              <a:rPr lang="fr-FR" sz="3200" b="1" dirty="0" smtClean="0">
                <a:solidFill>
                  <a:srgbClr val="FF0000"/>
                </a:solidFill>
              </a:rPr>
              <a:t>OBJECTIF :</a:t>
            </a:r>
            <a:endParaRPr lang="fr-FR" sz="3200" dirty="0" smtClean="0">
              <a:solidFill>
                <a:srgbClr val="FF0000"/>
              </a:solidFill>
            </a:endParaRPr>
          </a:p>
          <a:p>
            <a:pPr algn="just"/>
            <a:r>
              <a:rPr lang="fr-FR" sz="3200" dirty="0" smtClean="0">
                <a:solidFill>
                  <a:srgbClr val="FF0000"/>
                </a:solidFill>
              </a:rPr>
              <a:t>-</a:t>
            </a:r>
            <a:r>
              <a:rPr lang="fr-FR" sz="3200" dirty="0" smtClean="0"/>
              <a:t>Diminuer la mortalité infantile de 50% en cinq.</a:t>
            </a:r>
          </a:p>
          <a:p>
            <a:pPr algn="just"/>
            <a:r>
              <a:rPr lang="fr-FR" sz="3200" dirty="0" smtClean="0">
                <a:solidFill>
                  <a:srgbClr val="FF0000"/>
                </a:solidFill>
              </a:rPr>
              <a:t>-</a:t>
            </a:r>
            <a:r>
              <a:rPr lang="fr-FR" sz="3200" dirty="0" smtClean="0"/>
              <a:t>Intégrer toutes les activités du programme dans toutes les structures de santé.</a:t>
            </a:r>
          </a:p>
          <a:p>
            <a:pPr algn="just"/>
            <a:r>
              <a:rPr lang="fr-FR" sz="3200" dirty="0" smtClean="0">
                <a:solidFill>
                  <a:srgbClr val="FF0000"/>
                </a:solidFill>
              </a:rPr>
              <a:t>-</a:t>
            </a:r>
            <a:r>
              <a:rPr lang="fr-FR" sz="3200" dirty="0" smtClean="0"/>
              <a:t>Assurer le changement des habitudes de la population et des personnels de la   Santé concernant les soins de l’enfant.</a:t>
            </a:r>
          </a:p>
          <a:p>
            <a:pPr algn="just"/>
            <a:endParaRPr lang="fr-FR"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857232"/>
            <a:ext cx="8572560" cy="4985980"/>
          </a:xfrm>
          <a:prstGeom prst="rect">
            <a:avLst/>
          </a:prstGeom>
          <a:noFill/>
        </p:spPr>
        <p:txBody>
          <a:bodyPr wrap="square" rtlCol="0">
            <a:spAutoFit/>
          </a:bodyPr>
          <a:lstStyle/>
          <a:p>
            <a:r>
              <a:rPr lang="fr-FR" sz="3000" dirty="0" smtClean="0">
                <a:solidFill>
                  <a:srgbClr val="FF0000"/>
                </a:solidFill>
              </a:rPr>
              <a:t>Mise en place de huit (08) sous programmes :</a:t>
            </a:r>
          </a:p>
          <a:p>
            <a:r>
              <a:rPr lang="fr-FR" sz="3000" b="1" dirty="0" smtClean="0"/>
              <a:t> </a:t>
            </a:r>
            <a:endParaRPr lang="fr-FR" sz="3000" dirty="0" smtClean="0"/>
          </a:p>
          <a:p>
            <a:pPr lvl="0">
              <a:buClr>
                <a:srgbClr val="FF0000"/>
              </a:buClr>
              <a:buFont typeface="Arial" pitchFamily="34" charset="0"/>
              <a:buChar char="•"/>
            </a:pPr>
            <a:r>
              <a:rPr lang="fr-FR" sz="3000" dirty="0" smtClean="0"/>
              <a:t> Lutte contre les maladies diarrhéiques.</a:t>
            </a:r>
          </a:p>
          <a:p>
            <a:pPr lvl="0">
              <a:buClr>
                <a:srgbClr val="FF0000"/>
              </a:buClr>
              <a:buFont typeface="Arial" pitchFamily="34" charset="0"/>
              <a:buChar char="•"/>
            </a:pPr>
            <a:r>
              <a:rPr lang="fr-FR" sz="3000" dirty="0" smtClean="0"/>
              <a:t> La vaccination.</a:t>
            </a:r>
          </a:p>
          <a:p>
            <a:pPr lvl="0">
              <a:buClr>
                <a:srgbClr val="FF0000"/>
              </a:buClr>
              <a:buFont typeface="Arial" pitchFamily="34" charset="0"/>
              <a:buChar char="•"/>
            </a:pPr>
            <a:r>
              <a:rPr lang="fr-FR" sz="3000" dirty="0" smtClean="0"/>
              <a:t> Nutrition et promotion de l’allaitement maternel.</a:t>
            </a:r>
          </a:p>
          <a:p>
            <a:pPr lvl="0">
              <a:buClr>
                <a:srgbClr val="FF0000"/>
              </a:buClr>
              <a:buFont typeface="Arial" pitchFamily="34" charset="0"/>
              <a:buChar char="•"/>
            </a:pPr>
            <a:r>
              <a:rPr lang="fr-FR" sz="3000" dirty="0" smtClean="0"/>
              <a:t> Espacement des naissances.</a:t>
            </a:r>
          </a:p>
          <a:p>
            <a:pPr lvl="0">
              <a:buClr>
                <a:srgbClr val="FF0000"/>
              </a:buClr>
              <a:buFont typeface="Arial" pitchFamily="34" charset="0"/>
              <a:buChar char="•"/>
            </a:pPr>
            <a:r>
              <a:rPr lang="fr-FR" sz="3000" dirty="0" smtClean="0"/>
              <a:t> Surveillance des grossesses</a:t>
            </a:r>
          </a:p>
          <a:p>
            <a:pPr lvl="0">
              <a:buClr>
                <a:srgbClr val="FF0000"/>
              </a:buClr>
              <a:buFont typeface="Arial" pitchFamily="34" charset="0"/>
              <a:buChar char="•"/>
            </a:pPr>
            <a:r>
              <a:rPr lang="fr-FR" sz="3000" dirty="0" smtClean="0"/>
              <a:t> Lutte contre la mortalité néo-natale.</a:t>
            </a:r>
          </a:p>
          <a:p>
            <a:pPr lvl="0">
              <a:buClr>
                <a:srgbClr val="FF0000"/>
              </a:buClr>
              <a:buFont typeface="Arial" pitchFamily="34" charset="0"/>
              <a:buChar char="•"/>
            </a:pPr>
            <a:r>
              <a:rPr lang="fr-FR" sz="3000" dirty="0" smtClean="0"/>
              <a:t> Lutte contre les infections respiratoires aigues.</a:t>
            </a:r>
          </a:p>
          <a:p>
            <a:pPr lvl="0">
              <a:buClr>
                <a:srgbClr val="FF0000"/>
              </a:buClr>
              <a:buFont typeface="Arial" pitchFamily="34" charset="0"/>
              <a:buChar char="•"/>
            </a:pPr>
            <a:r>
              <a:rPr lang="fr-FR" sz="3000" dirty="0" smtClean="0"/>
              <a:t> Hygiène du milieu.</a:t>
            </a:r>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14356"/>
            <a:ext cx="8501122" cy="5909310"/>
          </a:xfrm>
          <a:prstGeom prst="rect">
            <a:avLst/>
          </a:prstGeom>
          <a:noFill/>
        </p:spPr>
        <p:txBody>
          <a:bodyPr wrap="square" rtlCol="0">
            <a:spAutoFit/>
          </a:bodyPr>
          <a:lstStyle/>
          <a:p>
            <a:pPr algn="just"/>
            <a:r>
              <a:rPr lang="fr-FR" sz="3000" dirty="0" smtClean="0"/>
              <a:t>Toutes les activités préventives se déroulent dans les  P.M.I  (Protection Maternelle et Infantile) pour la lutte anti diarrhéique et la lutte contre les infections, application des conduites pratiques afin d’éviter les cas graves.</a:t>
            </a:r>
          </a:p>
          <a:p>
            <a:pPr algn="just"/>
            <a:r>
              <a:rPr lang="fr-FR" sz="3000" dirty="0" smtClean="0"/>
              <a:t> </a:t>
            </a:r>
          </a:p>
          <a:p>
            <a:pPr algn="just"/>
            <a:r>
              <a:rPr lang="fr-FR" sz="3000" dirty="0" smtClean="0"/>
              <a:t>La surveillance des grossesses, dépistage des grossesses à risque et renforcement de leur surveillance jusqu’a l’accouchement pour éviter le décès.</a:t>
            </a:r>
          </a:p>
          <a:p>
            <a:pPr algn="just"/>
            <a:r>
              <a:rPr lang="fr-FR" sz="3000" dirty="0" smtClean="0"/>
              <a:t> </a:t>
            </a:r>
          </a:p>
          <a:p>
            <a:r>
              <a:rPr lang="fr-FR" sz="3000" dirty="0" smtClean="0"/>
              <a:t> </a:t>
            </a:r>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1500174"/>
            <a:ext cx="7858180" cy="2339102"/>
          </a:xfrm>
          <a:prstGeom prst="rect">
            <a:avLst/>
          </a:prstGeom>
          <a:noFill/>
        </p:spPr>
        <p:txBody>
          <a:bodyPr wrap="square" rtlCol="0">
            <a:spAutoFit/>
          </a:bodyPr>
          <a:lstStyle/>
          <a:p>
            <a:r>
              <a:rPr lang="fr-FR" sz="3200" dirty="0" smtClean="0"/>
              <a:t>L’allaitement maternel et sa promotion sont pris en considération pour la lutte contre la mortalité périnatale ,encouragement de la méthode kangourou dans les maternités.  </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642918"/>
            <a:ext cx="8286808" cy="5293757"/>
          </a:xfrm>
          <a:prstGeom prst="rect">
            <a:avLst/>
          </a:prstGeom>
          <a:noFill/>
        </p:spPr>
        <p:txBody>
          <a:bodyPr wrap="square" rtlCol="0">
            <a:spAutoFit/>
          </a:bodyPr>
          <a:lstStyle/>
          <a:p>
            <a:r>
              <a:rPr lang="fr-FR" sz="3200" b="1" dirty="0">
                <a:solidFill>
                  <a:srgbClr val="FF0000"/>
                </a:solidFill>
              </a:rPr>
              <a:t>Risque </a:t>
            </a:r>
            <a:r>
              <a:rPr lang="fr-FR" sz="3200" dirty="0">
                <a:solidFill>
                  <a:srgbClr val="FF0000"/>
                </a:solidFill>
              </a:rPr>
              <a:t>:  </a:t>
            </a:r>
            <a:r>
              <a:rPr lang="fr-FR" sz="3200" dirty="0"/>
              <a:t>Probabilité qu’un événement survienne dans </a:t>
            </a:r>
            <a:r>
              <a:rPr lang="fr-FR" sz="3200" dirty="0" smtClean="0"/>
              <a:t>une </a:t>
            </a:r>
            <a:r>
              <a:rPr lang="fr-FR" sz="3200" dirty="0"/>
              <a:t>population </a:t>
            </a:r>
            <a:r>
              <a:rPr lang="fr-FR" sz="3200" dirty="0" smtClean="0"/>
              <a:t>pendant</a:t>
            </a:r>
          </a:p>
          <a:p>
            <a:r>
              <a:rPr lang="fr-FR" sz="3200" dirty="0" smtClean="0"/>
              <a:t>une </a:t>
            </a:r>
            <a:r>
              <a:rPr lang="fr-FR" sz="3200" dirty="0"/>
              <a:t>période </a:t>
            </a:r>
            <a:r>
              <a:rPr lang="fr-FR" sz="3200" dirty="0" smtClean="0"/>
              <a:t>,</a:t>
            </a:r>
          </a:p>
          <a:p>
            <a:r>
              <a:rPr lang="fr-FR" sz="3200" dirty="0"/>
              <a:t> </a:t>
            </a:r>
          </a:p>
          <a:p>
            <a:r>
              <a:rPr lang="fr-FR" sz="3200" b="1" dirty="0">
                <a:solidFill>
                  <a:srgbClr val="FF0000"/>
                </a:solidFill>
              </a:rPr>
              <a:t>Estimation du Risque</a:t>
            </a:r>
            <a:r>
              <a:rPr lang="fr-FR" sz="3200" dirty="0"/>
              <a:t> : Fréquence de l’événement dans un </a:t>
            </a:r>
            <a:r>
              <a:rPr lang="fr-FR" sz="3200" dirty="0" smtClean="0"/>
              <a:t>échantillon  </a:t>
            </a:r>
            <a:r>
              <a:rPr lang="fr-FR" sz="3200" dirty="0"/>
              <a:t>de </a:t>
            </a:r>
            <a:r>
              <a:rPr lang="fr-FR" sz="3200" dirty="0" smtClean="0"/>
              <a:t> la </a:t>
            </a:r>
            <a:r>
              <a:rPr lang="fr-FR" sz="3200" dirty="0"/>
              <a:t>population ,</a:t>
            </a:r>
          </a:p>
          <a:p>
            <a:r>
              <a:rPr lang="fr-FR" sz="3200" dirty="0"/>
              <a:t> </a:t>
            </a:r>
          </a:p>
          <a:p>
            <a:r>
              <a:rPr lang="fr-FR" sz="3200" b="1" dirty="0">
                <a:solidFill>
                  <a:srgbClr val="FF0000"/>
                </a:solidFill>
              </a:rPr>
              <a:t>Facteur de Risque</a:t>
            </a:r>
            <a:r>
              <a:rPr lang="fr-FR" sz="3200" b="1" dirty="0"/>
              <a:t> : </a:t>
            </a:r>
            <a:r>
              <a:rPr lang="fr-FR" sz="3200" dirty="0"/>
              <a:t>Caractéristique </a:t>
            </a:r>
            <a:r>
              <a:rPr lang="fr-FR" sz="3200" dirty="0" smtClean="0"/>
              <a:t>associée </a:t>
            </a:r>
            <a:r>
              <a:rPr lang="fr-FR" sz="3200" dirty="0"/>
              <a:t>à une probabilité </a:t>
            </a:r>
            <a:r>
              <a:rPr lang="fr-FR" sz="3200" dirty="0" smtClean="0"/>
              <a:t>plus </a:t>
            </a:r>
            <a:r>
              <a:rPr lang="fr-FR" sz="3200" dirty="0"/>
              <a:t>élevée de la maladie,</a:t>
            </a:r>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285860"/>
            <a:ext cx="8286808" cy="3816429"/>
          </a:xfrm>
          <a:prstGeom prst="rect">
            <a:avLst/>
          </a:prstGeom>
          <a:noFill/>
        </p:spPr>
        <p:txBody>
          <a:bodyPr wrap="square" rtlCol="0">
            <a:spAutoFit/>
          </a:bodyPr>
          <a:lstStyle/>
          <a:p>
            <a:pPr algn="just"/>
            <a:r>
              <a:rPr lang="fr-FR" sz="3200" dirty="0" smtClean="0"/>
              <a:t>La prise en charge intégrée des maladies de l’enfant ( P.C.I.M.E ) : tout enfant qui se présente à une structure de santé quelque soit le motif est une occasion pour vérifier s’il a bénéficié des actes préventifs ( Vaccination, Vit. D, surveillance </a:t>
            </a:r>
            <a:r>
              <a:rPr lang="fr-FR" sz="3200" dirty="0" err="1" smtClean="0"/>
              <a:t>staturo</a:t>
            </a:r>
            <a:r>
              <a:rPr lang="fr-FR" sz="3200" dirty="0" smtClean="0"/>
              <a:t> pondérale </a:t>
            </a:r>
            <a:r>
              <a:rPr lang="fr-FR" sz="3200" dirty="0" err="1" smtClean="0"/>
              <a:t>etc</a:t>
            </a:r>
            <a:r>
              <a:rPr lang="fr-FR" sz="3200" dirty="0" smtClean="0"/>
              <a:t>…)  et fournir un carnet de santé. </a:t>
            </a:r>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14348" y="1000108"/>
            <a:ext cx="7858180" cy="5447645"/>
          </a:xfrm>
          <a:prstGeom prst="rect">
            <a:avLst/>
          </a:prstGeom>
          <a:noFill/>
        </p:spPr>
        <p:txBody>
          <a:bodyPr wrap="square" rtlCol="0">
            <a:spAutoFit/>
          </a:bodyPr>
          <a:lstStyle/>
          <a:p>
            <a:r>
              <a:rPr lang="fr-FR" sz="3000" b="1" dirty="0" smtClean="0"/>
              <a:t>La lutte contre les maladies a transmission hydrique</a:t>
            </a:r>
            <a:endParaRPr lang="fr-FR" sz="3000" dirty="0" smtClean="0"/>
          </a:p>
          <a:p>
            <a:r>
              <a:rPr lang="fr-FR" sz="3000" b="1" dirty="0" smtClean="0"/>
              <a:t> </a:t>
            </a:r>
            <a:endParaRPr lang="fr-FR" sz="3000" dirty="0" smtClean="0"/>
          </a:p>
          <a:p>
            <a:r>
              <a:rPr lang="fr-FR" sz="3000" dirty="0" smtClean="0"/>
              <a:t>Concerne le Cholera, la fièvre typhoïde, l’hépatite  A. </a:t>
            </a:r>
            <a:r>
              <a:rPr lang="fr-FR" sz="3000" dirty="0" err="1" smtClean="0"/>
              <a:t>etc</a:t>
            </a:r>
            <a:r>
              <a:rPr lang="fr-FR" sz="3000" dirty="0" smtClean="0"/>
              <a:t>….).</a:t>
            </a:r>
          </a:p>
          <a:p>
            <a:r>
              <a:rPr lang="fr-FR" sz="3000" dirty="0" smtClean="0"/>
              <a:t> </a:t>
            </a:r>
          </a:p>
          <a:p>
            <a:r>
              <a:rPr lang="fr-FR" sz="3000" b="1" dirty="0" smtClean="0"/>
              <a:t>OBJECTIF </a:t>
            </a:r>
            <a:r>
              <a:rPr lang="fr-FR" sz="3000" dirty="0" smtClean="0"/>
              <a:t>: Eviter les épidémies ces maladies les zones à risque à déterminer</a:t>
            </a:r>
          </a:p>
          <a:p>
            <a:r>
              <a:rPr lang="fr-FR" sz="3000" dirty="0" smtClean="0"/>
              <a:t>                        Dans chaque territoire en fonction de critères pré établis.</a:t>
            </a:r>
          </a:p>
          <a:p>
            <a:r>
              <a:rPr lang="fr-FR" sz="3000" dirty="0" smtClean="0"/>
              <a:t> </a:t>
            </a:r>
          </a:p>
          <a:p>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85794"/>
            <a:ext cx="8572560" cy="7755969"/>
          </a:xfrm>
          <a:prstGeom prst="rect">
            <a:avLst/>
          </a:prstGeom>
          <a:noFill/>
        </p:spPr>
        <p:txBody>
          <a:bodyPr wrap="square" rtlCol="0">
            <a:spAutoFit/>
          </a:bodyPr>
          <a:lstStyle/>
          <a:p>
            <a:pPr algn="just"/>
            <a:r>
              <a:rPr lang="fr-FR" sz="3200" b="1" dirty="0" smtClean="0">
                <a:solidFill>
                  <a:srgbClr val="FF0000"/>
                </a:solidFill>
              </a:rPr>
              <a:t>Activités :</a:t>
            </a:r>
            <a:r>
              <a:rPr lang="fr-FR" sz="3200" b="1" dirty="0" smtClean="0"/>
              <a:t> </a:t>
            </a:r>
          </a:p>
          <a:p>
            <a:pPr algn="just">
              <a:buClr>
                <a:srgbClr val="FF0000"/>
              </a:buClr>
              <a:buFont typeface="Arial" pitchFamily="34" charset="0"/>
              <a:buChar char="•"/>
            </a:pPr>
            <a:r>
              <a:rPr lang="fr-FR" sz="3200" b="1" dirty="0" smtClean="0"/>
              <a:t>  </a:t>
            </a:r>
            <a:r>
              <a:rPr lang="fr-FR" sz="3200" dirty="0" smtClean="0"/>
              <a:t>déclaration des cas </a:t>
            </a:r>
          </a:p>
          <a:p>
            <a:pPr algn="just">
              <a:buClr>
                <a:srgbClr val="FF0000"/>
              </a:buClr>
              <a:buFont typeface="Arial" pitchFamily="34" charset="0"/>
              <a:buChar char="•"/>
            </a:pPr>
            <a:r>
              <a:rPr lang="fr-FR" sz="3200" dirty="0" smtClean="0"/>
              <a:t>  Enquêtes épidémiologiques.</a:t>
            </a:r>
          </a:p>
          <a:p>
            <a:pPr algn="just">
              <a:buClr>
                <a:srgbClr val="FF0000"/>
              </a:buClr>
              <a:buFont typeface="Arial" pitchFamily="34" charset="0"/>
              <a:buChar char="•"/>
            </a:pPr>
            <a:r>
              <a:rPr lang="fr-FR" sz="3200" dirty="0" smtClean="0"/>
              <a:t>  Surveillance épidémiologique</a:t>
            </a:r>
          </a:p>
          <a:p>
            <a:pPr algn="just">
              <a:buClr>
                <a:srgbClr val="FF0000"/>
              </a:buClr>
              <a:buFont typeface="Arial" pitchFamily="34" charset="0"/>
              <a:buChar char="•"/>
            </a:pPr>
            <a:r>
              <a:rPr lang="fr-FR" sz="3200" dirty="0" smtClean="0"/>
              <a:t>  Surveillance des eaux (urbains et rurales)</a:t>
            </a:r>
          </a:p>
          <a:p>
            <a:pPr algn="just">
              <a:buClr>
                <a:srgbClr val="FF0000"/>
              </a:buClr>
            </a:pPr>
            <a:r>
              <a:rPr lang="fr-FR" sz="3200" dirty="0" smtClean="0"/>
              <a:t>  (traitement   des     eaux   avec  l’hypochlorite </a:t>
            </a:r>
          </a:p>
          <a:p>
            <a:pPr algn="just">
              <a:buClr>
                <a:srgbClr val="FF0000"/>
              </a:buClr>
            </a:pPr>
            <a:r>
              <a:rPr lang="fr-FR" sz="3200" dirty="0" smtClean="0"/>
              <a:t> de sodium).</a:t>
            </a:r>
          </a:p>
          <a:p>
            <a:pPr algn="just">
              <a:buClr>
                <a:srgbClr val="FF0000"/>
              </a:buClr>
              <a:buFont typeface="Arial" pitchFamily="34" charset="0"/>
              <a:buChar char="•"/>
            </a:pPr>
            <a:r>
              <a:rPr lang="fr-FR" sz="3200" dirty="0" smtClean="0"/>
              <a:t> Assainissement du milieu</a:t>
            </a:r>
          </a:p>
          <a:p>
            <a:pPr algn="just">
              <a:buClr>
                <a:srgbClr val="FF0000"/>
              </a:buClr>
              <a:buFont typeface="Arial" pitchFamily="34" charset="0"/>
              <a:buChar char="•"/>
            </a:pPr>
            <a:r>
              <a:rPr lang="fr-FR" sz="3200" dirty="0" smtClean="0"/>
              <a:t> Hygiène alimentaire.    </a:t>
            </a:r>
          </a:p>
          <a:p>
            <a:pPr algn="just">
              <a:buClr>
                <a:srgbClr val="FF0000"/>
              </a:buClr>
            </a:pPr>
            <a:endParaRPr lang="fr-FR" sz="2000" dirty="0" smtClean="0"/>
          </a:p>
          <a:p>
            <a:pPr algn="just">
              <a:buClr>
                <a:srgbClr val="FF0000"/>
              </a:buClr>
            </a:pPr>
            <a:r>
              <a:rPr lang="fr-FR" sz="3200" b="1" dirty="0" smtClean="0"/>
              <a:t>L’approche </a:t>
            </a:r>
            <a:r>
              <a:rPr lang="fr-FR" sz="3200" b="1" dirty="0" err="1" smtClean="0"/>
              <a:t>inter-sectorielle</a:t>
            </a:r>
            <a:r>
              <a:rPr lang="fr-FR" sz="3200" b="1" dirty="0" smtClean="0"/>
              <a:t> est nécessaire pour réaliser les objectifs du programme.</a:t>
            </a:r>
          </a:p>
          <a:p>
            <a:pPr algn="just">
              <a:buClr>
                <a:srgbClr val="FF0000"/>
              </a:buClr>
            </a:pPr>
            <a:r>
              <a:rPr lang="fr-FR" sz="3200" dirty="0" smtClean="0"/>
              <a:t>           </a:t>
            </a:r>
          </a:p>
          <a:p>
            <a:pPr algn="just"/>
            <a:r>
              <a:rPr lang="fr-FR" sz="3200" b="1" dirty="0" smtClean="0"/>
              <a:t> </a:t>
            </a:r>
            <a:endParaRPr lang="fr-FR" sz="3200" dirty="0" smtClean="0"/>
          </a:p>
          <a:p>
            <a:pPr algn="just"/>
            <a:r>
              <a:rPr lang="fr-FR" sz="3200" b="1" dirty="0" smtClean="0"/>
              <a:t> </a:t>
            </a:r>
            <a:endParaRPr lang="fr-FR" sz="3200" dirty="0" smtClean="0"/>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785794"/>
            <a:ext cx="7786742" cy="4801314"/>
          </a:xfrm>
          <a:prstGeom prst="rect">
            <a:avLst/>
          </a:prstGeom>
          <a:noFill/>
        </p:spPr>
        <p:txBody>
          <a:bodyPr wrap="square" rtlCol="0">
            <a:spAutoFit/>
          </a:bodyPr>
          <a:lstStyle/>
          <a:p>
            <a:pPr algn="just"/>
            <a:r>
              <a:rPr lang="fr-FR" sz="3200" b="1" dirty="0" smtClean="0">
                <a:solidFill>
                  <a:srgbClr val="FF0000"/>
                </a:solidFill>
              </a:rPr>
              <a:t>Lutte contre le R. A. A</a:t>
            </a:r>
            <a:endParaRPr lang="fr-FR" sz="3200" dirty="0" smtClean="0">
              <a:solidFill>
                <a:srgbClr val="FF0000"/>
              </a:solidFill>
            </a:endParaRPr>
          </a:p>
          <a:p>
            <a:pPr algn="just"/>
            <a:r>
              <a:rPr lang="fr-FR" sz="3200" dirty="0" smtClean="0"/>
              <a:t> </a:t>
            </a:r>
          </a:p>
          <a:p>
            <a:pPr algn="just"/>
            <a:r>
              <a:rPr lang="fr-FR" sz="3200" b="1" dirty="0" smtClean="0">
                <a:solidFill>
                  <a:srgbClr val="FF0000"/>
                </a:solidFill>
              </a:rPr>
              <a:t>OBJECTIFS :</a:t>
            </a:r>
            <a:endParaRPr lang="fr-FR" sz="3200" dirty="0" smtClean="0">
              <a:solidFill>
                <a:srgbClr val="FF0000"/>
              </a:solidFill>
            </a:endParaRPr>
          </a:p>
          <a:p>
            <a:pPr lvl="0" algn="just">
              <a:buClr>
                <a:srgbClr val="FF0000"/>
              </a:buClr>
              <a:buFont typeface="Arial" pitchFamily="34" charset="0"/>
              <a:buChar char="•"/>
            </a:pPr>
            <a:r>
              <a:rPr lang="fr-FR" sz="3200" dirty="0" smtClean="0"/>
              <a:t> Diminuer l’incidence du R.A.A. de 50 %.</a:t>
            </a:r>
          </a:p>
          <a:p>
            <a:pPr lvl="0" algn="just">
              <a:buClr>
                <a:srgbClr val="FF0000"/>
              </a:buClr>
              <a:buFont typeface="Arial" pitchFamily="34" charset="0"/>
              <a:buChar char="•"/>
            </a:pPr>
            <a:r>
              <a:rPr lang="fr-FR" sz="3200" dirty="0" smtClean="0"/>
              <a:t> Diminuer l’incidence des rechutes.</a:t>
            </a:r>
          </a:p>
          <a:p>
            <a:pPr lvl="0" algn="just">
              <a:buClr>
                <a:srgbClr val="FF0000"/>
              </a:buClr>
              <a:buFont typeface="Arial" pitchFamily="34" charset="0"/>
              <a:buChar char="•"/>
            </a:pPr>
            <a:r>
              <a:rPr lang="fr-FR" sz="3200" dirty="0" smtClean="0"/>
              <a:t> Réduire la prévalence de la cardiopathie rhumatismale à moins de 1,5 ‰ </a:t>
            </a:r>
          </a:p>
          <a:p>
            <a:pPr algn="just"/>
            <a:r>
              <a:rPr lang="fr-FR" sz="3200" dirty="0" smtClean="0"/>
              <a:t> </a:t>
            </a:r>
          </a:p>
          <a:p>
            <a:pPr algn="just"/>
            <a:r>
              <a:rPr lang="fr-FR" sz="3200" b="1" dirty="0" smtClean="0">
                <a:solidFill>
                  <a:srgbClr val="FF0000"/>
                </a:solidFill>
              </a:rPr>
              <a:t>Cible :</a:t>
            </a:r>
            <a:r>
              <a:rPr lang="fr-FR" sz="3200" b="1" dirty="0" smtClean="0"/>
              <a:t>   </a:t>
            </a:r>
            <a:r>
              <a:rPr lang="fr-FR" sz="3200" dirty="0" smtClean="0"/>
              <a:t>Tranche d’âge  4 – 19 ans</a:t>
            </a:r>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14348" y="785794"/>
            <a:ext cx="8072494" cy="5570756"/>
          </a:xfrm>
          <a:prstGeom prst="rect">
            <a:avLst/>
          </a:prstGeom>
          <a:noFill/>
        </p:spPr>
        <p:txBody>
          <a:bodyPr wrap="square" rtlCol="0">
            <a:spAutoFit/>
          </a:bodyPr>
          <a:lstStyle/>
          <a:p>
            <a:pPr algn="just"/>
            <a:r>
              <a:rPr lang="fr-FR" sz="3200" b="1" dirty="0" smtClean="0">
                <a:solidFill>
                  <a:srgbClr val="FF0000"/>
                </a:solidFill>
              </a:rPr>
              <a:t>Activités :</a:t>
            </a:r>
            <a:endParaRPr lang="fr-FR" sz="3200" dirty="0" smtClean="0">
              <a:solidFill>
                <a:srgbClr val="FF0000"/>
              </a:solidFill>
            </a:endParaRPr>
          </a:p>
          <a:p>
            <a:pPr lvl="0" algn="just">
              <a:buClr>
                <a:srgbClr val="FF0000"/>
              </a:buClr>
              <a:buFont typeface="Arial" pitchFamily="34" charset="0"/>
              <a:buChar char="•"/>
            </a:pPr>
            <a:r>
              <a:rPr lang="fr-FR" sz="3200" dirty="0" smtClean="0"/>
              <a:t> Traitement angine par une injection Pénicilline retard.</a:t>
            </a:r>
          </a:p>
          <a:p>
            <a:pPr lvl="0" algn="just">
              <a:buClr>
                <a:srgbClr val="FF0000"/>
              </a:buClr>
              <a:buFont typeface="Arial" pitchFamily="34" charset="0"/>
              <a:buChar char="•"/>
            </a:pPr>
            <a:r>
              <a:rPr lang="fr-FR" sz="3200" dirty="0" smtClean="0"/>
              <a:t> Hospitaliser tous malade atteint de R.A.A.</a:t>
            </a:r>
          </a:p>
          <a:p>
            <a:pPr lvl="0" algn="just">
              <a:buClr>
                <a:srgbClr val="FF0000"/>
              </a:buClr>
              <a:buFont typeface="Arial" pitchFamily="34" charset="0"/>
              <a:buChar char="•"/>
            </a:pPr>
            <a:r>
              <a:rPr lang="fr-FR" sz="3200" dirty="0" smtClean="0"/>
              <a:t> Prévenir les rechutes organisant la prophylaxie secondaires</a:t>
            </a:r>
          </a:p>
          <a:p>
            <a:pPr lvl="0" algn="just">
              <a:buClr>
                <a:srgbClr val="FF0000"/>
              </a:buClr>
              <a:buFont typeface="Arial" pitchFamily="34" charset="0"/>
              <a:buChar char="•"/>
            </a:pPr>
            <a:r>
              <a:rPr lang="fr-FR" sz="3200" dirty="0" smtClean="0"/>
              <a:t> Organiser l’I.E.C.</a:t>
            </a:r>
          </a:p>
          <a:p>
            <a:pPr lvl="0" algn="just">
              <a:buClr>
                <a:srgbClr val="FF0000"/>
              </a:buClr>
              <a:buFont typeface="Arial" pitchFamily="34" charset="0"/>
              <a:buChar char="•"/>
            </a:pPr>
            <a:r>
              <a:rPr lang="fr-FR" sz="3200" dirty="0" smtClean="0"/>
              <a:t> Organiser le circuit du recueil des données.</a:t>
            </a:r>
          </a:p>
          <a:p>
            <a:pPr lvl="0" algn="just">
              <a:buClr>
                <a:srgbClr val="FF0000"/>
              </a:buClr>
              <a:buFont typeface="Arial" pitchFamily="34" charset="0"/>
              <a:buChar char="•"/>
            </a:pPr>
            <a:r>
              <a:rPr lang="fr-FR" sz="3200" dirty="0" smtClean="0"/>
              <a:t> Faire une évaluation régulière.</a:t>
            </a:r>
          </a:p>
          <a:p>
            <a:pPr lvl="0" algn="just"/>
            <a:r>
              <a:rPr lang="fr-FR" sz="3200" dirty="0" smtClean="0"/>
              <a:t> </a:t>
            </a:r>
          </a:p>
          <a:p>
            <a:r>
              <a:rPr lang="fr-FR" dirty="0" smtClean="0"/>
              <a:t> </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94692"/>
            <a:ext cx="8643998" cy="6463308"/>
          </a:xfrm>
          <a:prstGeom prst="rect">
            <a:avLst/>
          </a:prstGeom>
          <a:noFill/>
        </p:spPr>
        <p:txBody>
          <a:bodyPr wrap="square" rtlCol="0">
            <a:spAutoFit/>
          </a:bodyPr>
          <a:lstStyle/>
          <a:p>
            <a:r>
              <a:rPr lang="fr-FR" sz="3000" dirty="0" smtClean="0"/>
              <a:t>Les structures concernées par la lutte sont les unités sanitaire de base :</a:t>
            </a:r>
          </a:p>
          <a:p>
            <a:r>
              <a:rPr lang="fr-FR" sz="2400" dirty="0" smtClean="0"/>
              <a:t> </a:t>
            </a:r>
            <a:endParaRPr lang="fr-FR" sz="2000" dirty="0" smtClean="0"/>
          </a:p>
          <a:p>
            <a:pPr lvl="0">
              <a:buClr>
                <a:srgbClr val="FF0000"/>
              </a:buClr>
              <a:buFont typeface="Arial" pitchFamily="34" charset="0"/>
              <a:buChar char="•"/>
            </a:pPr>
            <a:r>
              <a:rPr lang="fr-FR" sz="3000" dirty="0" smtClean="0"/>
              <a:t> Services d’hospitalisation.</a:t>
            </a:r>
          </a:p>
          <a:p>
            <a:pPr lvl="0">
              <a:buClr>
                <a:srgbClr val="FF0000"/>
              </a:buClr>
              <a:buFont typeface="Arial" pitchFamily="34" charset="0"/>
              <a:buChar char="•"/>
            </a:pPr>
            <a:r>
              <a:rPr lang="fr-FR" sz="3000" dirty="0" smtClean="0"/>
              <a:t> Laboratoires.</a:t>
            </a:r>
          </a:p>
          <a:p>
            <a:pPr lvl="0">
              <a:buClr>
                <a:srgbClr val="FF0000"/>
              </a:buClr>
              <a:buFont typeface="Arial" pitchFamily="34" charset="0"/>
              <a:buChar char="•"/>
            </a:pPr>
            <a:r>
              <a:rPr lang="fr-FR" sz="3000" dirty="0" smtClean="0"/>
              <a:t> SEMEP. DSP</a:t>
            </a:r>
          </a:p>
          <a:p>
            <a:pPr>
              <a:buFont typeface="Wingdings" pitchFamily="2" charset="2"/>
              <a:buChar char="q"/>
            </a:pPr>
            <a:r>
              <a:rPr lang="fr-FR" sz="3000" dirty="0" smtClean="0">
                <a:solidFill>
                  <a:srgbClr val="FF0000"/>
                </a:solidFill>
              </a:rPr>
              <a:t>  </a:t>
            </a:r>
            <a:r>
              <a:rPr lang="fr-FR" sz="3000" dirty="0" smtClean="0"/>
              <a:t>   Au niveau des unités sanitaires de base</a:t>
            </a:r>
          </a:p>
          <a:p>
            <a:pPr>
              <a:buClr>
                <a:srgbClr val="FF0000"/>
              </a:buClr>
              <a:buFont typeface="Arial" pitchFamily="34" charset="0"/>
              <a:buChar char="•"/>
            </a:pPr>
            <a:r>
              <a:rPr lang="fr-FR" sz="3000" dirty="0" smtClean="0"/>
              <a:t> Diagnostic et traitement des angines.</a:t>
            </a:r>
          </a:p>
          <a:p>
            <a:pPr>
              <a:buClr>
                <a:srgbClr val="FF0000"/>
              </a:buClr>
              <a:buFont typeface="Arial" pitchFamily="34" charset="0"/>
              <a:buChar char="•"/>
            </a:pPr>
            <a:r>
              <a:rPr lang="fr-FR" sz="3000" dirty="0" smtClean="0"/>
              <a:t> Orientation des enfants suspects de R.A.A.</a:t>
            </a:r>
          </a:p>
          <a:p>
            <a:pPr>
              <a:buClr>
                <a:srgbClr val="FF0000"/>
              </a:buClr>
              <a:buFont typeface="Arial" pitchFamily="34" charset="0"/>
              <a:buChar char="•"/>
            </a:pPr>
            <a:r>
              <a:rPr lang="fr-FR" sz="3000" dirty="0" smtClean="0"/>
              <a:t> Organisation de la prophylaxie secondaire  elle permet de réduire des rechutes injection de </a:t>
            </a:r>
            <a:r>
              <a:rPr lang="fr-FR" sz="3000" dirty="0" err="1" smtClean="0"/>
              <a:t>Peni</a:t>
            </a:r>
            <a:r>
              <a:rPr lang="fr-FR" sz="3000" dirty="0" smtClean="0"/>
              <a:t> Retard tous les 21 jours. </a:t>
            </a:r>
          </a:p>
          <a:p>
            <a:pPr>
              <a:buClr>
                <a:srgbClr val="FF0000"/>
              </a:buClr>
              <a:buFont typeface="Arial" pitchFamily="34" charset="0"/>
              <a:buChar char="•"/>
            </a:pPr>
            <a:r>
              <a:rPr lang="fr-FR" sz="3000" dirty="0" smtClean="0"/>
              <a:t> Organisation de I.E.C.</a:t>
            </a:r>
          </a:p>
          <a:p>
            <a:endParaRPr lang="fr-FR" sz="3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285860"/>
            <a:ext cx="8215370" cy="4062651"/>
          </a:xfrm>
          <a:prstGeom prst="rect">
            <a:avLst/>
          </a:prstGeom>
          <a:noFill/>
        </p:spPr>
        <p:txBody>
          <a:bodyPr wrap="square" rtlCol="0">
            <a:spAutoFit/>
          </a:bodyPr>
          <a:lstStyle/>
          <a:p>
            <a:pPr algn="just">
              <a:buClr>
                <a:srgbClr val="FF0000"/>
              </a:buClr>
              <a:buFont typeface="Wingdings" pitchFamily="2" charset="2"/>
              <a:buChar char="q"/>
            </a:pPr>
            <a:r>
              <a:rPr lang="fr-FR" sz="3000" dirty="0" smtClean="0"/>
              <a:t> Au niveau des services d’hospitalisation.</a:t>
            </a:r>
          </a:p>
          <a:p>
            <a:pPr algn="just"/>
            <a:r>
              <a:rPr lang="fr-FR" sz="3000" dirty="0" smtClean="0"/>
              <a:t>Hospitaliser les cas de R.A.A. et traiter toute cardiopathie rhumatismales doit bénéficier d’une prophylaxie secondaire au niveau de l’unité sanitaire la plus proche du domicile de l’enfant enregistrer tout cas de R.A.A  et de rechute au niveau du service.</a:t>
            </a:r>
          </a:p>
          <a:p>
            <a:r>
              <a:rPr lang="fr-FR" sz="3000" dirty="0" smtClean="0"/>
              <a:t> </a:t>
            </a:r>
          </a:p>
          <a:p>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928670"/>
            <a:ext cx="8143932" cy="5447645"/>
          </a:xfrm>
          <a:prstGeom prst="rect">
            <a:avLst/>
          </a:prstGeom>
          <a:noFill/>
        </p:spPr>
        <p:txBody>
          <a:bodyPr wrap="square" rtlCol="0">
            <a:spAutoFit/>
          </a:bodyPr>
          <a:lstStyle/>
          <a:p>
            <a:endParaRPr lang="fr-FR" dirty="0" smtClean="0"/>
          </a:p>
          <a:p>
            <a:pPr algn="just"/>
            <a:r>
              <a:rPr lang="fr-FR" sz="3000" dirty="0" smtClean="0"/>
              <a:t>Etablir une carte R.A.A individuelle pour chaque malade.</a:t>
            </a:r>
          </a:p>
          <a:p>
            <a:pPr algn="just"/>
            <a:r>
              <a:rPr lang="fr-FR" sz="3000" dirty="0" smtClean="0"/>
              <a:t>En matière d’EVALUATION : on doit avoir :</a:t>
            </a:r>
          </a:p>
          <a:p>
            <a:pPr lvl="0" algn="just">
              <a:buClr>
                <a:srgbClr val="FF0000"/>
              </a:buClr>
              <a:buFont typeface="Arial" pitchFamily="34" charset="0"/>
              <a:buChar char="•"/>
            </a:pPr>
            <a:r>
              <a:rPr lang="fr-FR" sz="3000" dirty="0" smtClean="0"/>
              <a:t> Le nombre total de patients suivis en prophylaxie secondaire.</a:t>
            </a:r>
          </a:p>
          <a:p>
            <a:pPr lvl="0" algn="just"/>
            <a:r>
              <a:rPr lang="fr-FR" sz="3000" dirty="0" smtClean="0"/>
              <a:t>Le nombre d’abandons de prophylaxie secondaire.</a:t>
            </a:r>
          </a:p>
          <a:p>
            <a:pPr lvl="0" algn="just">
              <a:buClr>
                <a:srgbClr val="FF0000"/>
              </a:buClr>
              <a:buFont typeface="Arial" pitchFamily="34" charset="0"/>
              <a:buChar char="•"/>
            </a:pPr>
            <a:r>
              <a:rPr lang="fr-FR" sz="3000" dirty="0" smtClean="0"/>
              <a:t> Le nombre de nouveaux cas recensés.</a:t>
            </a:r>
          </a:p>
          <a:p>
            <a:pPr lvl="0" algn="just">
              <a:buClr>
                <a:srgbClr val="FF0000"/>
              </a:buClr>
              <a:buFont typeface="Arial" pitchFamily="34" charset="0"/>
              <a:buChar char="•"/>
            </a:pPr>
            <a:r>
              <a:rPr lang="fr-FR" sz="3000" dirty="0" smtClean="0"/>
              <a:t> Le nombre de rechutes ( échec de la prophylaxie secondaire).    </a:t>
            </a:r>
          </a:p>
          <a:p>
            <a:pPr algn="just"/>
            <a:r>
              <a:rPr lang="fr-FR" sz="3000" dirty="0" smtClean="0"/>
              <a:t> </a:t>
            </a:r>
            <a:endParaRPr lang="fr-FR" sz="3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14356"/>
            <a:ext cx="8501122" cy="6093976"/>
          </a:xfrm>
          <a:prstGeom prst="rect">
            <a:avLst/>
          </a:prstGeom>
          <a:noFill/>
        </p:spPr>
        <p:txBody>
          <a:bodyPr wrap="square" rtlCol="0">
            <a:spAutoFit/>
          </a:bodyPr>
          <a:lstStyle/>
          <a:p>
            <a:r>
              <a:rPr lang="fr-FR" sz="3000" b="1" dirty="0" smtClean="0">
                <a:solidFill>
                  <a:srgbClr val="FF0000"/>
                </a:solidFill>
              </a:rPr>
              <a:t>Lutte Contre les Maladies Carentielles</a:t>
            </a:r>
          </a:p>
          <a:p>
            <a:endParaRPr lang="fr-FR" sz="2400" dirty="0" smtClean="0">
              <a:solidFill>
                <a:srgbClr val="FF0000"/>
              </a:solidFill>
            </a:endParaRPr>
          </a:p>
          <a:p>
            <a:r>
              <a:rPr lang="fr-FR" sz="3000" b="1" dirty="0" smtClean="0"/>
              <a:t> </a:t>
            </a:r>
            <a:r>
              <a:rPr lang="fr-FR" sz="3000" b="1" dirty="0" smtClean="0">
                <a:solidFill>
                  <a:srgbClr val="FF0000"/>
                </a:solidFill>
              </a:rPr>
              <a:t>OBJECTIFS :</a:t>
            </a:r>
            <a:endParaRPr lang="fr-FR" sz="3000" dirty="0" smtClean="0">
              <a:solidFill>
                <a:srgbClr val="FF0000"/>
              </a:solidFill>
            </a:endParaRPr>
          </a:p>
          <a:p>
            <a:pPr>
              <a:buClr>
                <a:srgbClr val="FF0000"/>
              </a:buClr>
              <a:buFont typeface="Arial" pitchFamily="34" charset="0"/>
              <a:buChar char="•"/>
            </a:pPr>
            <a:r>
              <a:rPr lang="fr-FR" sz="3000" b="1" dirty="0" smtClean="0"/>
              <a:t> </a:t>
            </a:r>
            <a:r>
              <a:rPr lang="fr-FR" sz="3000" dirty="0" smtClean="0"/>
              <a:t>Réduire de 50% la malnutrition protéine énergétique du nourrisson et du jeune enfant dont l’âge est inférieur à 5 ans.</a:t>
            </a:r>
          </a:p>
          <a:p>
            <a:pPr>
              <a:buFont typeface="Arial" pitchFamily="34" charset="0"/>
              <a:buChar char="•"/>
            </a:pPr>
            <a:r>
              <a:rPr lang="fr-FR" sz="3000" dirty="0" smtClean="0">
                <a:solidFill>
                  <a:srgbClr val="FF0000"/>
                </a:solidFill>
              </a:rPr>
              <a:t> </a:t>
            </a:r>
            <a:r>
              <a:rPr lang="fr-FR" sz="3000" dirty="0" smtClean="0"/>
              <a:t>Réduire de 50 % la carence en fer  chez les nourrissons et les enfants de moins de 5 ans ainsi que chez les femmes.</a:t>
            </a:r>
          </a:p>
          <a:p>
            <a:pPr>
              <a:buFont typeface="Arial" pitchFamily="34" charset="0"/>
              <a:buChar char="•"/>
            </a:pPr>
            <a:r>
              <a:rPr lang="fr-FR" sz="3000" dirty="0" smtClean="0">
                <a:solidFill>
                  <a:srgbClr val="FF0000"/>
                </a:solidFill>
              </a:rPr>
              <a:t> </a:t>
            </a:r>
            <a:r>
              <a:rPr lang="fr-FR" sz="3000" dirty="0" smtClean="0"/>
              <a:t>Eradiquer la carence en Iode.</a:t>
            </a:r>
          </a:p>
          <a:p>
            <a:pPr>
              <a:buFont typeface="Arial" pitchFamily="34" charset="0"/>
              <a:buChar char="•"/>
            </a:pPr>
            <a:r>
              <a:rPr lang="fr-FR" sz="3000" dirty="0" smtClean="0">
                <a:solidFill>
                  <a:srgbClr val="FF0000"/>
                </a:solidFill>
              </a:rPr>
              <a:t> </a:t>
            </a:r>
            <a:r>
              <a:rPr lang="fr-FR" sz="3000" dirty="0" smtClean="0"/>
              <a:t>Eradiquer le rachitisme chez les enfants de moins de 3 ans.</a:t>
            </a:r>
          </a:p>
          <a:p>
            <a:endParaRPr lang="fr-FR" sz="3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487025"/>
            <a:ext cx="8358246" cy="6370975"/>
          </a:xfrm>
          <a:prstGeom prst="rect">
            <a:avLst/>
          </a:prstGeom>
          <a:noFill/>
        </p:spPr>
        <p:txBody>
          <a:bodyPr wrap="square" rtlCol="0">
            <a:spAutoFit/>
          </a:bodyPr>
          <a:lstStyle/>
          <a:p>
            <a:r>
              <a:rPr lang="fr-FR" sz="3000" b="1" dirty="0" smtClean="0">
                <a:solidFill>
                  <a:srgbClr val="FF0000"/>
                </a:solidFill>
              </a:rPr>
              <a:t>Activités :</a:t>
            </a:r>
            <a:endParaRPr lang="fr-FR" sz="3000" dirty="0" smtClean="0">
              <a:solidFill>
                <a:srgbClr val="FF0000"/>
              </a:solidFill>
            </a:endParaRPr>
          </a:p>
          <a:p>
            <a:pPr lvl="0">
              <a:buClr>
                <a:srgbClr val="FF0000"/>
              </a:buClr>
              <a:buFont typeface="Arial" pitchFamily="34" charset="0"/>
              <a:buChar char="•"/>
            </a:pPr>
            <a:r>
              <a:rPr lang="fr-FR" sz="3000" dirty="0" smtClean="0"/>
              <a:t> Captation des femmes enceintes.</a:t>
            </a:r>
          </a:p>
          <a:p>
            <a:pPr lvl="0">
              <a:buClr>
                <a:srgbClr val="FF0000"/>
              </a:buClr>
              <a:buFont typeface="Arial" pitchFamily="34" charset="0"/>
              <a:buChar char="•"/>
            </a:pPr>
            <a:r>
              <a:rPr lang="fr-FR" sz="3000" dirty="0" smtClean="0"/>
              <a:t> Supplémentassions à partir de 6 mois : fer et acide folique.</a:t>
            </a:r>
          </a:p>
          <a:p>
            <a:pPr lvl="0">
              <a:buClr>
                <a:srgbClr val="FF0000"/>
              </a:buClr>
              <a:buFont typeface="Arial" pitchFamily="34" charset="0"/>
              <a:buChar char="•"/>
            </a:pPr>
            <a:r>
              <a:rPr lang="fr-FR" sz="3000" dirty="0" smtClean="0"/>
              <a:t> Nourrissons à risque et prématurés  fer de 1 à 6 mois.</a:t>
            </a:r>
          </a:p>
          <a:p>
            <a:pPr lvl="0">
              <a:buClr>
                <a:srgbClr val="FF0000"/>
              </a:buClr>
              <a:buFont typeface="Arial" pitchFamily="34" charset="0"/>
              <a:buChar char="•"/>
            </a:pPr>
            <a:r>
              <a:rPr lang="fr-FR" sz="3000" dirty="0" smtClean="0"/>
              <a:t> Administration de vitamine D avant  6 mois.</a:t>
            </a:r>
          </a:p>
          <a:p>
            <a:pPr lvl="0">
              <a:buClr>
                <a:srgbClr val="FF0000"/>
              </a:buClr>
              <a:buFont typeface="Arial" pitchFamily="34" charset="0"/>
              <a:buChar char="•"/>
            </a:pPr>
            <a:r>
              <a:rPr lang="fr-FR" sz="3000" dirty="0" smtClean="0"/>
              <a:t> Consommation de sels iodés.  </a:t>
            </a:r>
          </a:p>
          <a:p>
            <a:pPr lvl="0">
              <a:buClr>
                <a:srgbClr val="FF0000"/>
              </a:buClr>
              <a:buFont typeface="Arial" pitchFamily="34" charset="0"/>
              <a:buChar char="•"/>
            </a:pPr>
            <a:r>
              <a:rPr lang="fr-FR" sz="3000" dirty="0" smtClean="0"/>
              <a:t> Réaliser dépistage, de l’anémie, du Goitre  et du rachitisme ,utiliser  un  protocole de traitement standardisé.</a:t>
            </a:r>
          </a:p>
          <a:p>
            <a:pPr lvl="0">
              <a:buClr>
                <a:srgbClr val="FF0000"/>
              </a:buClr>
              <a:buFont typeface="Arial" pitchFamily="34" charset="0"/>
              <a:buChar char="•"/>
            </a:pPr>
            <a:r>
              <a:rPr lang="fr-FR" sz="3000" dirty="0" smtClean="0"/>
              <a:t> I. E.C  en    direction de la   femme enceinte    et allaitante. </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857232"/>
            <a:ext cx="8143932" cy="5847755"/>
          </a:xfrm>
          <a:prstGeom prst="rect">
            <a:avLst/>
          </a:prstGeom>
          <a:noFill/>
        </p:spPr>
        <p:txBody>
          <a:bodyPr wrap="square" rtlCol="0">
            <a:spAutoFit/>
          </a:bodyPr>
          <a:lstStyle/>
          <a:p>
            <a:r>
              <a:rPr lang="fr-FR" dirty="0"/>
              <a:t> </a:t>
            </a:r>
            <a:r>
              <a:rPr lang="fr-FR" sz="3200" b="1" dirty="0">
                <a:solidFill>
                  <a:srgbClr val="FF0000"/>
                </a:solidFill>
              </a:rPr>
              <a:t>Niveau du </a:t>
            </a:r>
            <a:r>
              <a:rPr lang="fr-FR" sz="3200" b="1" dirty="0" smtClean="0">
                <a:solidFill>
                  <a:srgbClr val="FF0000"/>
                </a:solidFill>
              </a:rPr>
              <a:t>Risque</a:t>
            </a:r>
          </a:p>
          <a:p>
            <a:endParaRPr lang="fr-FR" sz="3200" dirty="0">
              <a:solidFill>
                <a:srgbClr val="FF0000"/>
              </a:solidFill>
            </a:endParaRPr>
          </a:p>
          <a:p>
            <a:r>
              <a:rPr lang="fr-FR" sz="3200" b="1" dirty="0" smtClean="0">
                <a:solidFill>
                  <a:schemeClr val="accent1"/>
                </a:solidFill>
              </a:rPr>
              <a:t>Risque     </a:t>
            </a:r>
            <a:r>
              <a:rPr lang="fr-FR" sz="3200" b="1" dirty="0">
                <a:solidFill>
                  <a:schemeClr val="accent1"/>
                </a:solidFill>
              </a:rPr>
              <a:t>&lt;    </a:t>
            </a:r>
            <a:r>
              <a:rPr lang="fr-FR" sz="3200" dirty="0">
                <a:solidFill>
                  <a:schemeClr val="accent1"/>
                </a:solidFill>
              </a:rPr>
              <a:t>2      </a:t>
            </a:r>
            <a:r>
              <a:rPr lang="fr-FR" sz="3200" dirty="0"/>
              <a:t>faible risque</a:t>
            </a:r>
          </a:p>
          <a:p>
            <a:r>
              <a:rPr lang="fr-FR" sz="3200" dirty="0"/>
              <a:t> </a:t>
            </a:r>
            <a:endParaRPr lang="fr-FR" sz="3200" dirty="0" smtClean="0"/>
          </a:p>
          <a:p>
            <a:r>
              <a:rPr lang="fr-FR" sz="3200" b="1" dirty="0" smtClean="0">
                <a:solidFill>
                  <a:schemeClr val="accent1"/>
                </a:solidFill>
              </a:rPr>
              <a:t>Risque </a:t>
            </a:r>
            <a:r>
              <a:rPr lang="fr-FR" sz="3200" dirty="0" smtClean="0">
                <a:solidFill>
                  <a:schemeClr val="accent1"/>
                </a:solidFill>
              </a:rPr>
              <a:t>  </a:t>
            </a:r>
            <a:r>
              <a:rPr lang="fr-FR" sz="3200" dirty="0">
                <a:solidFill>
                  <a:schemeClr val="accent1"/>
                </a:solidFill>
              </a:rPr>
              <a:t>2 – 9   </a:t>
            </a:r>
            <a:r>
              <a:rPr lang="fr-FR" sz="3200" dirty="0"/>
              <a:t>niveau assez facilement lié à une exposition</a:t>
            </a:r>
          </a:p>
          <a:p>
            <a:r>
              <a:rPr lang="fr-FR" sz="3200" dirty="0"/>
              <a:t> </a:t>
            </a:r>
          </a:p>
          <a:p>
            <a:r>
              <a:rPr lang="fr-FR" sz="3200" b="1" dirty="0">
                <a:solidFill>
                  <a:schemeClr val="accent1"/>
                </a:solidFill>
              </a:rPr>
              <a:t>Risque    &gt;  </a:t>
            </a:r>
            <a:r>
              <a:rPr lang="fr-FR" sz="3200" dirty="0">
                <a:solidFill>
                  <a:schemeClr val="accent1"/>
                </a:solidFill>
              </a:rPr>
              <a:t>10  </a:t>
            </a:r>
            <a:r>
              <a:rPr lang="fr-FR" sz="3200" dirty="0"/>
              <a:t>niveau où la population s’aperçoit elle </a:t>
            </a:r>
            <a:r>
              <a:rPr lang="fr-FR" sz="3200" dirty="0" smtClean="0"/>
              <a:t>même  du </a:t>
            </a:r>
            <a:r>
              <a:rPr lang="fr-FR" sz="3200" dirty="0"/>
              <a:t>risque.</a:t>
            </a:r>
          </a:p>
          <a:p>
            <a:r>
              <a:rPr lang="fr-FR" sz="3200" dirty="0"/>
              <a:t> </a:t>
            </a:r>
          </a:p>
          <a:p>
            <a:r>
              <a:rPr lang="fr-FR" dirty="0"/>
              <a:t> </a:t>
            </a:r>
          </a:p>
          <a:p>
            <a:r>
              <a:rPr lang="fr-FR" dirty="0"/>
              <a:t> </a:t>
            </a:r>
          </a:p>
          <a:p>
            <a:r>
              <a:rPr lang="fr-FR" dirty="0"/>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1285860"/>
            <a:ext cx="8643998" cy="4308872"/>
          </a:xfrm>
          <a:prstGeom prst="rect">
            <a:avLst/>
          </a:prstGeom>
          <a:noFill/>
        </p:spPr>
        <p:txBody>
          <a:bodyPr wrap="square" rtlCol="0">
            <a:spAutoFit/>
          </a:bodyPr>
          <a:lstStyle/>
          <a:p>
            <a:pPr algn="just"/>
            <a:r>
              <a:rPr lang="fr-FR" sz="3200" b="1" dirty="0" smtClean="0">
                <a:solidFill>
                  <a:srgbClr val="FF0000"/>
                </a:solidFill>
              </a:rPr>
              <a:t>La différence entre ces programmes :</a:t>
            </a:r>
          </a:p>
          <a:p>
            <a:pPr algn="just"/>
            <a:r>
              <a:rPr lang="fr-FR" sz="3200" b="1" dirty="0" smtClean="0">
                <a:solidFill>
                  <a:srgbClr val="FF0000"/>
                </a:solidFill>
              </a:rPr>
              <a:t>                         3 catégories.</a:t>
            </a:r>
            <a:endParaRPr lang="fr-FR" sz="3200" b="1" smtClean="0">
              <a:solidFill>
                <a:srgbClr val="FF0000"/>
              </a:solidFill>
            </a:endParaRPr>
          </a:p>
          <a:p>
            <a:pPr algn="just"/>
            <a:endParaRPr lang="fr-FR" sz="3200" dirty="0" smtClean="0">
              <a:solidFill>
                <a:srgbClr val="FF0000"/>
              </a:solidFill>
            </a:endParaRPr>
          </a:p>
          <a:p>
            <a:pPr algn="just">
              <a:buClr>
                <a:srgbClr val="FF0000"/>
              </a:buClr>
              <a:buFont typeface="Arial" pitchFamily="34" charset="0"/>
              <a:buChar char="•"/>
            </a:pPr>
            <a:r>
              <a:rPr lang="fr-FR" sz="3200" dirty="0" smtClean="0">
                <a:solidFill>
                  <a:srgbClr val="FF0000"/>
                </a:solidFill>
              </a:rPr>
              <a:t> </a:t>
            </a:r>
            <a:r>
              <a:rPr lang="fr-FR" sz="3200" dirty="0" smtClean="0"/>
              <a:t>Des programmes sans objectifs (zoonoses, M.T.H  </a:t>
            </a:r>
          </a:p>
          <a:p>
            <a:pPr algn="just">
              <a:buClr>
                <a:srgbClr val="FF0000"/>
              </a:buClr>
              <a:buFont typeface="Arial" pitchFamily="34" charset="0"/>
              <a:buChar char="•"/>
            </a:pPr>
            <a:r>
              <a:rPr lang="fr-FR" sz="3200" dirty="0" smtClean="0"/>
              <a:t> Avec objectifs: tuberculose , R.A.A ; Nutrition)</a:t>
            </a:r>
          </a:p>
          <a:p>
            <a:pPr algn="just">
              <a:buClr>
                <a:srgbClr val="FF0000"/>
              </a:buClr>
              <a:buFont typeface="Arial" pitchFamily="34" charset="0"/>
              <a:buChar char="•"/>
            </a:pPr>
            <a:r>
              <a:rPr lang="fr-FR" sz="3200" dirty="0" smtClean="0"/>
              <a:t> Eradication : paludisme, poliomyélite, Goitre et Rachitisme.</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7158" y="642918"/>
            <a:ext cx="8215370" cy="5293757"/>
          </a:xfrm>
          <a:prstGeom prst="rect">
            <a:avLst/>
          </a:prstGeom>
          <a:noFill/>
        </p:spPr>
        <p:txBody>
          <a:bodyPr wrap="square" rtlCol="0">
            <a:spAutoFit/>
          </a:bodyPr>
          <a:lstStyle/>
          <a:p>
            <a:pPr algn="just"/>
            <a:r>
              <a:rPr lang="fr-FR" sz="3200" dirty="0" smtClean="0">
                <a:solidFill>
                  <a:srgbClr val="FF0000"/>
                </a:solidFill>
              </a:rPr>
              <a:t>Prévention</a:t>
            </a:r>
          </a:p>
          <a:p>
            <a:pPr algn="just"/>
            <a:endParaRPr lang="fr-FR" sz="3200" dirty="0">
              <a:solidFill>
                <a:srgbClr val="FF0000"/>
              </a:solidFill>
            </a:endParaRPr>
          </a:p>
          <a:p>
            <a:pPr algn="just"/>
            <a:r>
              <a:rPr lang="fr-FR" sz="3200" dirty="0"/>
              <a:t> </a:t>
            </a:r>
            <a:r>
              <a:rPr lang="fr-FR" sz="3200" dirty="0" smtClean="0"/>
              <a:t>«</a:t>
            </a:r>
            <a:r>
              <a:rPr lang="fr-FR" sz="3200" dirty="0"/>
              <a:t>  Tout activité de maintien ou de promotion de la santé </a:t>
            </a:r>
            <a:r>
              <a:rPr lang="fr-FR" sz="3200" dirty="0" smtClean="0"/>
              <a:t>ayant pour </a:t>
            </a:r>
            <a:r>
              <a:rPr lang="fr-FR" sz="3200" dirty="0"/>
              <a:t>instrument de </a:t>
            </a:r>
            <a:r>
              <a:rPr lang="fr-FR" sz="3200" dirty="0" smtClean="0"/>
              <a:t>diagnostique    </a:t>
            </a:r>
            <a:r>
              <a:rPr lang="fr-FR" sz="3200" dirty="0"/>
              <a:t>l’Epidémiologie </a:t>
            </a:r>
            <a:r>
              <a:rPr lang="fr-FR" sz="3200" dirty="0" smtClean="0"/>
              <a:t>   et          pour</a:t>
            </a:r>
            <a:endParaRPr lang="fr-FR" sz="3200" dirty="0"/>
          </a:p>
          <a:p>
            <a:pPr algn="just"/>
            <a:r>
              <a:rPr lang="fr-FR" sz="3200" dirty="0" smtClean="0"/>
              <a:t> Instrument </a:t>
            </a:r>
            <a:r>
              <a:rPr lang="fr-FR" sz="3200" dirty="0"/>
              <a:t>d’intervention le programme  »</a:t>
            </a:r>
          </a:p>
          <a:p>
            <a:pPr algn="just"/>
            <a:r>
              <a:rPr lang="fr-FR" sz="3200" dirty="0"/>
              <a:t>                              </a:t>
            </a:r>
            <a:r>
              <a:rPr lang="fr-FR" sz="3200" dirty="0" smtClean="0"/>
              <a:t>                 </a:t>
            </a:r>
            <a:r>
              <a:rPr lang="fr-FR" sz="3200" dirty="0" smtClean="0">
                <a:solidFill>
                  <a:schemeClr val="accent1"/>
                </a:solidFill>
              </a:rPr>
              <a:t>Pinault</a:t>
            </a:r>
          </a:p>
          <a:p>
            <a:pPr algn="just"/>
            <a:endParaRPr lang="fr-FR" sz="3200" dirty="0">
              <a:solidFill>
                <a:schemeClr val="accent1"/>
              </a:solidFill>
            </a:endParaRPr>
          </a:p>
          <a:p>
            <a:pPr algn="just"/>
            <a:r>
              <a:rPr lang="fr-FR" sz="3200" dirty="0" smtClean="0"/>
              <a:t>Tout </a:t>
            </a:r>
            <a:r>
              <a:rPr lang="fr-FR" sz="3200" dirty="0"/>
              <a:t>ce qui n’entre pas dans cette définition ne </a:t>
            </a:r>
            <a:r>
              <a:rPr lang="fr-FR" sz="3200" dirty="0" smtClean="0"/>
              <a:t>peut  </a:t>
            </a:r>
            <a:r>
              <a:rPr lang="fr-FR" sz="3200" dirty="0"/>
              <a:t>être considéré comme prévention.</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714356"/>
            <a:ext cx="8286808" cy="6278642"/>
          </a:xfrm>
          <a:prstGeom prst="rect">
            <a:avLst/>
          </a:prstGeom>
          <a:noFill/>
        </p:spPr>
        <p:txBody>
          <a:bodyPr wrap="square" rtlCol="0">
            <a:spAutoFit/>
          </a:bodyPr>
          <a:lstStyle/>
          <a:p>
            <a:r>
              <a:rPr lang="fr-FR" sz="3200" dirty="0"/>
              <a:t>On distingue trois niveaux de Prévention en fonction du </a:t>
            </a:r>
            <a:r>
              <a:rPr lang="fr-FR" sz="3200" dirty="0" smtClean="0"/>
              <a:t>niveau d’intervention </a:t>
            </a:r>
            <a:r>
              <a:rPr lang="fr-FR" sz="3200" dirty="0"/>
              <a:t>sur le cours de l’histoire Naturelle de la maladie</a:t>
            </a:r>
          </a:p>
          <a:p>
            <a:r>
              <a:rPr lang="fr-FR" sz="3200" dirty="0"/>
              <a:t> </a:t>
            </a:r>
            <a:endParaRPr lang="fr-FR" sz="3200" dirty="0" smtClean="0"/>
          </a:p>
          <a:p>
            <a:r>
              <a:rPr lang="fr-FR" sz="3200" dirty="0" smtClean="0"/>
              <a:t>                          </a:t>
            </a:r>
            <a:r>
              <a:rPr lang="fr-FR" sz="3200" b="1" dirty="0">
                <a:solidFill>
                  <a:srgbClr val="FF0000"/>
                </a:solidFill>
              </a:rPr>
              <a:t>Prévention Primaire</a:t>
            </a:r>
            <a:endParaRPr lang="fr-FR" sz="3200" dirty="0">
              <a:solidFill>
                <a:srgbClr val="FF0000"/>
              </a:solidFill>
            </a:endParaRPr>
          </a:p>
          <a:p>
            <a:r>
              <a:rPr lang="fr-FR" sz="3200" dirty="0"/>
              <a:t> </a:t>
            </a:r>
            <a:r>
              <a:rPr lang="fr-FR" sz="3200" dirty="0" smtClean="0"/>
              <a:t>Comprend </a:t>
            </a:r>
            <a:r>
              <a:rPr lang="fr-FR" sz="3200" dirty="0"/>
              <a:t>tous les actes destinés à diminuer </a:t>
            </a:r>
            <a:r>
              <a:rPr lang="fr-FR" sz="3200" dirty="0" smtClean="0"/>
              <a:t>L’INCIDENCE   d’une     maladie    dans    </a:t>
            </a:r>
            <a:r>
              <a:rPr lang="fr-FR" sz="3200" dirty="0"/>
              <a:t>une </a:t>
            </a:r>
            <a:r>
              <a:rPr lang="fr-FR" sz="3200" dirty="0" smtClean="0"/>
              <a:t>population    donc    </a:t>
            </a:r>
            <a:r>
              <a:rPr lang="fr-FR" sz="3200" dirty="0"/>
              <a:t>à </a:t>
            </a:r>
            <a:r>
              <a:rPr lang="fr-FR" sz="3200" dirty="0" smtClean="0"/>
              <a:t>  réduire   </a:t>
            </a:r>
            <a:r>
              <a:rPr lang="fr-FR" sz="3200" dirty="0"/>
              <a:t>le </a:t>
            </a:r>
            <a:r>
              <a:rPr lang="fr-FR" sz="3200" dirty="0" smtClean="0"/>
              <a:t>    RISQUE </a:t>
            </a:r>
            <a:r>
              <a:rPr lang="fr-FR" sz="3200" dirty="0"/>
              <a:t>d’apparition </a:t>
            </a:r>
            <a:r>
              <a:rPr lang="fr-FR" sz="3200" dirty="0" smtClean="0"/>
              <a:t>de </a:t>
            </a:r>
            <a:r>
              <a:rPr lang="fr-FR" sz="3200" dirty="0"/>
              <a:t>cas nouveaux.</a:t>
            </a:r>
          </a:p>
          <a:p>
            <a:r>
              <a:rPr lang="fr-FR" sz="3200" dirty="0"/>
              <a:t>Elle se situe en amont de l’apparition des maladies </a:t>
            </a:r>
            <a:r>
              <a:rPr lang="fr-FR" sz="3200" dirty="0" smtClean="0"/>
              <a:t>.( </a:t>
            </a:r>
            <a:r>
              <a:rPr lang="fr-FR" sz="3200" dirty="0"/>
              <a:t>Vaccination, Assainissement </a:t>
            </a:r>
            <a:r>
              <a:rPr lang="fr-FR" sz="3200" dirty="0" err="1"/>
              <a:t>etc</a:t>
            </a:r>
            <a:r>
              <a:rPr lang="fr-FR" sz="3200" dirty="0"/>
              <a:t>…).</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00042"/>
            <a:ext cx="8072494" cy="5509200"/>
          </a:xfrm>
          <a:prstGeom prst="rect">
            <a:avLst/>
          </a:prstGeom>
          <a:noFill/>
        </p:spPr>
        <p:txBody>
          <a:bodyPr wrap="square" rtlCol="0">
            <a:spAutoFit/>
          </a:bodyPr>
          <a:lstStyle/>
          <a:p>
            <a:pPr algn="just"/>
            <a:r>
              <a:rPr lang="fr-FR" dirty="0"/>
              <a:t> </a:t>
            </a:r>
            <a:r>
              <a:rPr lang="fr-FR" sz="3200" b="1" dirty="0">
                <a:solidFill>
                  <a:srgbClr val="FF0000"/>
                </a:solidFill>
              </a:rPr>
              <a:t>Prévention Secondaire</a:t>
            </a:r>
            <a:endParaRPr lang="fr-FR" sz="3200" dirty="0">
              <a:solidFill>
                <a:srgbClr val="FF0000"/>
              </a:solidFill>
            </a:endParaRPr>
          </a:p>
          <a:p>
            <a:pPr algn="just"/>
            <a:r>
              <a:rPr lang="fr-FR" sz="3200" dirty="0"/>
              <a:t> </a:t>
            </a:r>
          </a:p>
          <a:p>
            <a:pPr algn="just"/>
            <a:r>
              <a:rPr lang="fr-FR" sz="3200" dirty="0"/>
              <a:t>Comprend tous les actes destinés à diminuer la </a:t>
            </a:r>
            <a:r>
              <a:rPr lang="fr-FR" sz="3200" dirty="0" smtClean="0"/>
              <a:t>PREVALENCE d’une </a:t>
            </a:r>
            <a:r>
              <a:rPr lang="fr-FR" sz="3200" dirty="0"/>
              <a:t>maladie dans une population </a:t>
            </a:r>
            <a:r>
              <a:rPr lang="fr-FR" sz="3200" dirty="0" smtClean="0"/>
              <a:t>, donc </a:t>
            </a:r>
            <a:r>
              <a:rPr lang="fr-FR" sz="3200" dirty="0"/>
              <a:t>à réduire  la durée </a:t>
            </a:r>
            <a:r>
              <a:rPr lang="fr-FR" sz="3200" dirty="0" smtClean="0"/>
              <a:t>d’évolution; elle se </a:t>
            </a:r>
            <a:r>
              <a:rPr lang="fr-FR" sz="3200" dirty="0"/>
              <a:t>situe à l’extrême début </a:t>
            </a:r>
            <a:r>
              <a:rPr lang="fr-FR" sz="3200" dirty="0" smtClean="0"/>
              <a:t>de la </a:t>
            </a:r>
            <a:r>
              <a:rPr lang="fr-FR" sz="3200" dirty="0"/>
              <a:t>maladie et prend en compte le diagnostic précoce et le </a:t>
            </a:r>
            <a:r>
              <a:rPr lang="fr-FR" sz="3200" dirty="0" smtClean="0"/>
              <a:t>traitement des premières </a:t>
            </a:r>
            <a:r>
              <a:rPr lang="fr-FR" sz="3200" dirty="0"/>
              <a:t>atteintes.</a:t>
            </a:r>
          </a:p>
          <a:p>
            <a:pPr algn="just"/>
            <a:r>
              <a:rPr lang="fr-FR" sz="3200" dirty="0"/>
              <a:t>Ici intervient le dépistage,  ce niveau concerne les maladies chroniques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5786" y="500042"/>
            <a:ext cx="7572428" cy="4031873"/>
          </a:xfrm>
          <a:prstGeom prst="rect">
            <a:avLst/>
          </a:prstGeom>
          <a:noFill/>
        </p:spPr>
        <p:txBody>
          <a:bodyPr wrap="square" rtlCol="0">
            <a:spAutoFit/>
          </a:bodyPr>
          <a:lstStyle/>
          <a:p>
            <a:pPr algn="just"/>
            <a:r>
              <a:rPr lang="fr-FR" dirty="0"/>
              <a:t> </a:t>
            </a:r>
            <a:r>
              <a:rPr lang="fr-FR" sz="3200" b="1" dirty="0">
                <a:solidFill>
                  <a:srgbClr val="FF0000"/>
                </a:solidFill>
              </a:rPr>
              <a:t>Prévention </a:t>
            </a:r>
            <a:r>
              <a:rPr lang="fr-FR" sz="3200" b="1" dirty="0" smtClean="0">
                <a:solidFill>
                  <a:srgbClr val="FF0000"/>
                </a:solidFill>
              </a:rPr>
              <a:t>Tertiaire</a:t>
            </a:r>
            <a:endParaRPr lang="fr-FR" sz="3200" dirty="0">
              <a:solidFill>
                <a:srgbClr val="FF0000"/>
              </a:solidFill>
            </a:endParaRPr>
          </a:p>
          <a:p>
            <a:pPr algn="just"/>
            <a:r>
              <a:rPr lang="fr-FR" sz="3200" dirty="0"/>
              <a:t> </a:t>
            </a:r>
          </a:p>
          <a:p>
            <a:pPr algn="just"/>
            <a:r>
              <a:rPr lang="fr-FR" sz="3200" dirty="0"/>
              <a:t>Comprend tous les actes destinés à diminuer </a:t>
            </a:r>
            <a:r>
              <a:rPr lang="fr-FR" sz="3200" dirty="0" smtClean="0"/>
              <a:t>   LA PREVALENCE           </a:t>
            </a:r>
            <a:r>
              <a:rPr lang="fr-FR" sz="3200" dirty="0"/>
              <a:t>des</a:t>
            </a:r>
          </a:p>
          <a:p>
            <a:pPr algn="just"/>
            <a:r>
              <a:rPr lang="fr-FR" sz="3200" dirty="0"/>
              <a:t>Incapacités chroniques et des récidives dans une population  donc à </a:t>
            </a:r>
            <a:r>
              <a:rPr lang="fr-FR" sz="3200" dirty="0" smtClean="0"/>
              <a:t>Réduire </a:t>
            </a:r>
            <a:r>
              <a:rPr lang="fr-FR" sz="3200" dirty="0"/>
              <a:t>au maximum les incapacités fonctionnelle </a:t>
            </a:r>
            <a:r>
              <a:rPr lang="fr-FR" sz="3200" dirty="0" smtClean="0"/>
              <a:t>consécutives à </a:t>
            </a:r>
            <a:r>
              <a:rPr lang="fr-FR" sz="3200" dirty="0"/>
              <a:t>la maladie.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479</TotalTime>
  <Words>652</Words>
  <Application>Microsoft Office PowerPoint</Application>
  <PresentationFormat>Affichage à l'écran (4:3)</PresentationFormat>
  <Paragraphs>348</Paragraphs>
  <Slides>50</Slides>
  <Notes>0</Notes>
  <HiddenSlides>0</HiddenSlides>
  <MMClips>0</MMClips>
  <ScaleCrop>false</ScaleCrop>
  <HeadingPairs>
    <vt:vector size="4" baseType="variant">
      <vt:variant>
        <vt:lpstr>Thème</vt:lpstr>
      </vt:variant>
      <vt:variant>
        <vt:i4>1</vt:i4>
      </vt:variant>
      <vt:variant>
        <vt:lpstr>Titres des diapositives</vt:lpstr>
      </vt:variant>
      <vt:variant>
        <vt:i4>50</vt:i4>
      </vt:variant>
    </vt:vector>
  </HeadingPairs>
  <TitlesOfParts>
    <vt:vector size="51"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vector>
  </TitlesOfParts>
  <Company>semepchuannaba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semep</dc:creator>
  <cp:lastModifiedBy>degh_khal</cp:lastModifiedBy>
  <cp:revision>49</cp:revision>
  <dcterms:created xsi:type="dcterms:W3CDTF">2004-08-30T23:27:42Z</dcterms:created>
  <dcterms:modified xsi:type="dcterms:W3CDTF">2020-04-20T16:48:10Z</dcterms:modified>
</cp:coreProperties>
</file>