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82" r:id="rId3"/>
    <p:sldId id="257" r:id="rId4"/>
    <p:sldId id="258" r:id="rId5"/>
    <p:sldId id="259" r:id="rId6"/>
    <p:sldId id="260" r:id="rId7"/>
    <p:sldId id="261" r:id="rId8"/>
    <p:sldId id="262" r:id="rId9"/>
    <p:sldId id="263" r:id="rId10"/>
    <p:sldId id="264" r:id="rId11"/>
    <p:sldId id="265" r:id="rId12"/>
    <p:sldId id="266" r:id="rId13"/>
    <p:sldId id="267" r:id="rId14"/>
    <p:sldId id="268" r:id="rId15"/>
    <p:sldId id="273" r:id="rId16"/>
    <p:sldId id="270" r:id="rId17"/>
    <p:sldId id="274" r:id="rId18"/>
    <p:sldId id="278" r:id="rId19"/>
    <p:sldId id="279" r:id="rId20"/>
    <p:sldId id="281" r:id="rId21"/>
    <p:sldId id="271" r:id="rId22"/>
    <p:sldId id="272"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6D6DC1-8D66-44F6-84B7-A4F6D156EF19}" type="datetimeFigureOut">
              <a:rPr lang="fr-FR" smtClean="0"/>
              <a:pPr/>
              <a:t>20/04/2020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3A935B-5D9D-459C-9BE3-6EF209AF427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B3A935B-5D9D-459C-9BE3-6EF209AF4274}" type="slidenum">
              <a:rPr lang="fr-FR" smtClean="0"/>
              <a:pPr/>
              <a:t>17</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B3A935B-5D9D-459C-9BE3-6EF209AF4274}" type="slidenum">
              <a:rPr lang="fr-FR" smtClean="0"/>
              <a:pPr/>
              <a:t>18</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B3A935B-5D9D-459C-9BE3-6EF209AF4274}" type="slidenum">
              <a:rPr lang="fr-FR" smtClean="0"/>
              <a:pPr/>
              <a:t>19</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B3A935B-5D9D-459C-9BE3-6EF209AF4274}" type="slidenum">
              <a:rPr lang="fr-FR" smtClean="0"/>
              <a:pPr/>
              <a:t>20</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B3A935B-5D9D-459C-9BE3-6EF209AF4274}" type="slidenum">
              <a:rPr lang="fr-FR" smtClean="0"/>
              <a:pPr/>
              <a:t>22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19" name="Espace réservé du pied de page 18"/>
          <p:cNvSpPr>
            <a:spLocks noGrp="1"/>
          </p:cNvSpPr>
          <p:nvPr>
            <p:ph type="ftr" sz="quarter" idx="11"/>
          </p:nvPr>
        </p:nvSpPr>
        <p:spPr/>
        <p:txBody>
          <a:bodyPr/>
          <a:lstStyle/>
          <a:p>
            <a:endParaRPr lang="fr-FR" dirty="0"/>
          </a:p>
        </p:txBody>
      </p:sp>
      <p:sp>
        <p:nvSpPr>
          <p:cNvPr id="27" name="Espace réservé du numéro de diapositive 26"/>
          <p:cNvSpPr>
            <a:spLocks noGrp="1"/>
          </p:cNvSpPr>
          <p:nvPr>
            <p:ph type="sldNum" sz="quarter" idx="12"/>
          </p:nvPr>
        </p:nvSpPr>
        <p:spPr/>
        <p:txBody>
          <a:bodyPr/>
          <a:lstStyle/>
          <a:p>
            <a:fld id="{277C1422-C84E-40B8-AD4D-A6F3B41FE3F5}"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77C1422-C84E-40B8-AD4D-A6F3B41FE3F5}"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77C1422-C84E-40B8-AD4D-A6F3B41FE3F5}"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77C1422-C84E-40B8-AD4D-A6F3B41FE3F5}"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77C1422-C84E-40B8-AD4D-A6F3B41FE3F5}"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77C1422-C84E-40B8-AD4D-A6F3B41FE3F5}"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277C1422-C84E-40B8-AD4D-A6F3B41FE3F5}"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77C1422-C84E-40B8-AD4D-A6F3B41FE3F5}"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277C1422-C84E-40B8-AD4D-A6F3B41FE3F5}"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77C1422-C84E-40B8-AD4D-A6F3B41FE3F5}"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F23F670-923A-4F41-9D3E-F92274896F48}" type="datetimeFigureOut">
              <a:rPr lang="fr-FR" smtClean="0"/>
              <a:pPr/>
              <a:t>20/04/2020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8077200" y="6356350"/>
            <a:ext cx="609600" cy="365125"/>
          </a:xfrm>
        </p:spPr>
        <p:txBody>
          <a:bodyPr/>
          <a:lstStyle/>
          <a:p>
            <a:fld id="{277C1422-C84E-40B8-AD4D-A6F3B41FE3F5}" type="slidenum">
              <a:rPr lang="fr-FR" smtClean="0"/>
              <a:pPr/>
              <a:t>‹N°›</a:t>
            </a:fld>
            <a:endParaRPr lang="fr-FR" dirty="0"/>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dirty="0"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F23F670-923A-4F41-9D3E-F92274896F48}" type="datetimeFigureOut">
              <a:rPr lang="fr-FR" smtClean="0"/>
              <a:pPr/>
              <a:t>20/04/2020</a:t>
            </a:fld>
            <a:endParaRPr lang="fr-FR" dirty="0"/>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dirty="0"/>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7C1422-C84E-40B8-AD4D-A6F3B41FE3F5}" type="slidenum">
              <a:rPr lang="fr-FR" smtClean="0"/>
              <a:pPr/>
              <a:t>‹N°›</a:t>
            </a:fld>
            <a:endParaRPr lang="fr-FR" dirty="0"/>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71538" y="928670"/>
            <a:ext cx="7000924" cy="369332"/>
          </a:xfrm>
          <a:prstGeom prst="rect">
            <a:avLst/>
          </a:prstGeom>
          <a:noFill/>
        </p:spPr>
        <p:txBody>
          <a:bodyPr wrap="square" rtlCol="0">
            <a:spAutoFit/>
          </a:bodyPr>
          <a:lstStyle/>
          <a:p>
            <a:endParaRPr lang="fr-FR" dirty="0"/>
          </a:p>
        </p:txBody>
      </p:sp>
      <p:sp>
        <p:nvSpPr>
          <p:cNvPr id="6" name="ZoneTexte 5"/>
          <p:cNvSpPr txBox="1"/>
          <p:nvPr/>
        </p:nvSpPr>
        <p:spPr>
          <a:xfrm>
            <a:off x="500034" y="1071546"/>
            <a:ext cx="8143932" cy="3354765"/>
          </a:xfrm>
          <a:prstGeom prst="rect">
            <a:avLst/>
          </a:prstGeom>
          <a:noFill/>
        </p:spPr>
        <p:txBody>
          <a:bodyPr wrap="square" rtlCol="0">
            <a:spAutoFit/>
          </a:bodyPr>
          <a:lstStyle/>
          <a:p>
            <a:r>
              <a:rPr lang="fr-FR" sz="3600" b="1" dirty="0" smtClean="0"/>
              <a:t>   </a:t>
            </a:r>
          </a:p>
          <a:p>
            <a:r>
              <a:rPr lang="fr-FR" sz="4400" b="1" dirty="0" smtClean="0">
                <a:solidFill>
                  <a:srgbClr val="FF0000"/>
                </a:solidFill>
                <a:effectLst>
                  <a:outerShdw blurRad="38100" dist="38100" dir="2700000" algn="tl">
                    <a:srgbClr val="000000">
                      <a:alpha val="43137"/>
                    </a:srgbClr>
                  </a:outerShdw>
                </a:effectLst>
              </a:rPr>
              <a:t>Les tests de dépistage et de </a:t>
            </a:r>
          </a:p>
          <a:p>
            <a:r>
              <a:rPr lang="fr-FR" sz="4400" b="1" dirty="0" smtClean="0">
                <a:solidFill>
                  <a:srgbClr val="FF0000"/>
                </a:solidFill>
                <a:effectLst>
                  <a:outerShdw blurRad="38100" dist="38100" dir="2700000" algn="tl">
                    <a:srgbClr val="000000">
                      <a:alpha val="43137"/>
                    </a:srgbClr>
                  </a:outerShdw>
                </a:effectLst>
              </a:rPr>
              <a:t>               diagnostic</a:t>
            </a:r>
          </a:p>
          <a:p>
            <a:endParaRPr lang="fr-FR" sz="4400" b="1" dirty="0" smtClean="0">
              <a:solidFill>
                <a:srgbClr val="FF0000"/>
              </a:solidFill>
              <a:effectLst>
                <a:outerShdw blurRad="38100" dist="38100" dir="2700000" algn="tl">
                  <a:srgbClr val="000000">
                    <a:alpha val="43137"/>
                  </a:srgbClr>
                </a:outerShdw>
              </a:effectLst>
            </a:endParaRPr>
          </a:p>
          <a:p>
            <a:r>
              <a:rPr lang="fr-FR" sz="4400" b="1" dirty="0" smtClean="0">
                <a:solidFill>
                  <a:srgbClr val="FF0000"/>
                </a:solidFill>
                <a:effectLst>
                  <a:outerShdw blurRad="38100" dist="38100" dir="2700000" algn="tl">
                    <a:srgbClr val="000000">
                      <a:alpha val="43137"/>
                    </a:srgbClr>
                  </a:outerShdw>
                </a:effectLst>
              </a:rPr>
              <a:t>  </a:t>
            </a:r>
            <a:r>
              <a:rPr lang="fr-FR" sz="3200" b="1" dirty="0" smtClean="0">
                <a:solidFill>
                  <a:srgbClr val="FF0000"/>
                </a:solidFill>
                <a:effectLst>
                  <a:outerShdw blurRad="38100" dist="38100" dir="2700000" algn="tl">
                    <a:srgbClr val="000000">
                      <a:alpha val="43137"/>
                    </a:srgbClr>
                  </a:outerShdw>
                </a:effectLst>
              </a:rPr>
              <a:t>Pr. Gharbi Med. / SEMEP CHU A </a:t>
            </a:r>
            <a:r>
              <a:rPr lang="fr-FR" sz="3200" b="1" dirty="0" err="1" smtClean="0">
                <a:solidFill>
                  <a:srgbClr val="FF0000"/>
                </a:solidFill>
                <a:effectLst>
                  <a:outerShdw blurRad="38100" dist="38100" dir="2700000" algn="tl">
                    <a:srgbClr val="000000">
                      <a:alpha val="43137"/>
                    </a:srgbClr>
                  </a:outerShdw>
                </a:effectLst>
              </a:rPr>
              <a:t>nnaba</a:t>
            </a:r>
            <a:endParaRPr lang="fr-FR" sz="3200" b="1" dirty="0" smtClean="0">
              <a:solidFill>
                <a:srgbClr val="FF0000"/>
              </a:solidFill>
              <a:effectLst>
                <a:outerShdw blurRad="38100" dist="38100" dir="2700000" algn="tl">
                  <a:srgbClr val="000000">
                    <a:alpha val="43137"/>
                  </a:srgbClr>
                </a:outerShdw>
              </a:effectLst>
            </a:endParaRPr>
          </a:p>
        </p:txBody>
      </p:sp>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428604"/>
            <a:ext cx="8572560" cy="5755422"/>
          </a:xfrm>
          <a:prstGeom prst="rect">
            <a:avLst/>
          </a:prstGeom>
          <a:noFill/>
        </p:spPr>
        <p:txBody>
          <a:bodyPr wrap="square" rtlCol="0">
            <a:spAutoFit/>
          </a:bodyPr>
          <a:lstStyle/>
          <a:p>
            <a:pPr algn="just"/>
            <a:endParaRPr lang="fr-FR" sz="3000" b="1" u="sng" dirty="0" smtClean="0">
              <a:solidFill>
                <a:srgbClr val="FF0000"/>
              </a:solidFill>
              <a:effectLst>
                <a:outerShdw blurRad="38100" dist="38100" dir="2700000" algn="tl">
                  <a:srgbClr val="000000">
                    <a:alpha val="43137"/>
                  </a:srgbClr>
                </a:outerShdw>
              </a:effectLst>
            </a:endParaRPr>
          </a:p>
          <a:p>
            <a:pPr algn="just"/>
            <a:r>
              <a:rPr lang="fr-FR" sz="3200" b="1" u="sng" dirty="0" smtClean="0">
                <a:solidFill>
                  <a:srgbClr val="FF0000"/>
                </a:solidFill>
                <a:effectLst>
                  <a:outerShdw blurRad="38100" dist="38100" dir="2700000" algn="tl">
                    <a:srgbClr val="000000">
                      <a:alpha val="43137"/>
                    </a:srgbClr>
                  </a:outerShdw>
                </a:effectLst>
              </a:rPr>
              <a:t>III-Validité</a:t>
            </a:r>
            <a:r>
              <a:rPr lang="fr-FR" sz="3200" b="1" u="sng">
                <a:solidFill>
                  <a:srgbClr val="FF0000"/>
                </a:solidFill>
                <a:effectLst>
                  <a:outerShdw blurRad="38100" dist="38100" dir="2700000" algn="tl">
                    <a:srgbClr val="000000">
                      <a:alpha val="43137"/>
                    </a:srgbClr>
                  </a:outerShdw>
                </a:effectLst>
              </a:rPr>
              <a:t> </a:t>
            </a:r>
            <a:r>
              <a:rPr lang="fr-FR" sz="3200" b="1" u="sng" smtClean="0">
                <a:solidFill>
                  <a:srgbClr val="FF0000"/>
                </a:solidFill>
                <a:effectLst>
                  <a:outerShdw blurRad="38100" dist="38100" dir="2700000" algn="tl">
                    <a:srgbClr val="000000">
                      <a:alpha val="43137"/>
                    </a:srgbClr>
                  </a:outerShdw>
                </a:effectLst>
              </a:rPr>
              <a:t>intrisèque </a:t>
            </a:r>
            <a:r>
              <a:rPr lang="fr-FR" sz="3200" b="1" u="sng" dirty="0" smtClean="0">
                <a:solidFill>
                  <a:srgbClr val="FF0000"/>
                </a:solidFill>
                <a:effectLst>
                  <a:outerShdw blurRad="38100" dist="38100" dir="2700000" algn="tl">
                    <a:srgbClr val="000000">
                      <a:alpha val="43137"/>
                    </a:srgbClr>
                  </a:outerShdw>
                </a:effectLst>
              </a:rPr>
              <a:t>d’un test:</a:t>
            </a:r>
          </a:p>
          <a:p>
            <a:pPr algn="just"/>
            <a:endParaRPr lang="fr-FR" sz="2000" b="1" u="sng" dirty="0">
              <a:solidFill>
                <a:srgbClr val="FF0000"/>
              </a:solidFill>
              <a:effectLst>
                <a:outerShdw blurRad="38100" dist="38100" dir="2700000" algn="tl">
                  <a:srgbClr val="000000">
                    <a:alpha val="43137"/>
                  </a:srgbClr>
                </a:outerShdw>
              </a:effectLst>
            </a:endParaRPr>
          </a:p>
          <a:p>
            <a:pPr algn="just"/>
            <a:r>
              <a:rPr lang="fr-FR" sz="3200" dirty="0"/>
              <a:t>La validité est la capacité avec laquelle un </a:t>
            </a:r>
            <a:r>
              <a:rPr lang="fr-FR" sz="3200" dirty="0" smtClean="0"/>
              <a:t>test est </a:t>
            </a:r>
            <a:r>
              <a:rPr lang="fr-FR" sz="3200" dirty="0"/>
              <a:t>en mesure d’identifier les sujets atteints de la maladie et les sujets sains. Elle a deux composantes : la sensibilité et la spécificité. Ces deux composantes sont déterminées en confrontant les résultats du dépistage aux résultats définitifs obtenus à l’aide d’une  procédure de diagnostic. </a:t>
            </a:r>
          </a:p>
          <a:p>
            <a:endParaRPr lang="fr-FR" dirty="0"/>
          </a:p>
        </p:txBody>
      </p:sp>
    </p:spTree>
  </p:cSld>
  <p:clrMapOvr>
    <a:masterClrMapping/>
  </p:clrMapOvr>
  <p:transition spd="slow">
    <p:strip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928670"/>
            <a:ext cx="8215370" cy="5509200"/>
          </a:xfrm>
          <a:prstGeom prst="rect">
            <a:avLst/>
          </a:prstGeom>
          <a:noFill/>
        </p:spPr>
        <p:txBody>
          <a:bodyPr wrap="square" rtlCol="0">
            <a:spAutoFit/>
          </a:bodyPr>
          <a:lstStyle/>
          <a:p>
            <a:pPr algn="just"/>
            <a:r>
              <a:rPr lang="fr-FR" sz="3200" dirty="0" smtClean="0"/>
              <a:t>En se basant sur le degré de concordance de ces deux types de résultats , on sera en mesure de définir des indices de sensibilité et de spécificité. On peut donc avoir :</a:t>
            </a:r>
          </a:p>
          <a:p>
            <a:pPr algn="just"/>
            <a:endParaRPr lang="fr-FR" sz="2400" dirty="0" smtClean="0"/>
          </a:p>
          <a:p>
            <a:pPr algn="just"/>
            <a:r>
              <a:rPr lang="fr-FR" sz="3600" dirty="0">
                <a:solidFill>
                  <a:srgbClr val="FF0000"/>
                </a:solidFill>
              </a:rPr>
              <a:t>1)</a:t>
            </a:r>
            <a:r>
              <a:rPr lang="fr-FR" sz="3200" dirty="0"/>
              <a:t> Des tests plus sensibles mais moins spécifiques : ils donnent une quantité élevée de résultats faux- positifs. Ils sont acceptables pour le dépistage , les faux positifs sont ensuite éliminés par un diagnostic précis.</a:t>
            </a:r>
          </a:p>
          <a:p>
            <a:pPr algn="just"/>
            <a:endParaRPr lang="fr-FR" sz="3200" dirty="0"/>
          </a:p>
        </p:txBody>
      </p:sp>
    </p:spTree>
  </p:cSld>
  <p:clrMapOvr>
    <a:masterClrMapping/>
  </p:clrMapOvr>
  <p:transition spd="slow">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857232"/>
            <a:ext cx="8429684" cy="5078313"/>
          </a:xfrm>
          <a:prstGeom prst="rect">
            <a:avLst/>
          </a:prstGeom>
          <a:noFill/>
        </p:spPr>
        <p:txBody>
          <a:bodyPr wrap="square" rtlCol="0">
            <a:spAutoFit/>
          </a:bodyPr>
          <a:lstStyle/>
          <a:p>
            <a:pPr algn="just"/>
            <a:r>
              <a:rPr lang="fr-FR" sz="3600" b="1" dirty="0">
                <a:solidFill>
                  <a:srgbClr val="FF0000"/>
                </a:solidFill>
              </a:rPr>
              <a:t>2)</a:t>
            </a:r>
            <a:r>
              <a:rPr lang="fr-FR" sz="3000" dirty="0"/>
              <a:t> Des tests plus spécifiques mais moins sensibles : ils donnent une quantité élevée de résultats faux négatifs. En ce cas les sujets sélectionnés par le test sont vraiment des malades. Un test de cette catégorie peut éliminer les faux positifs.</a:t>
            </a:r>
          </a:p>
          <a:p>
            <a:pPr algn="just"/>
            <a:r>
              <a:rPr lang="fr-FR" sz="3000" dirty="0"/>
              <a:t>-</a:t>
            </a:r>
            <a:r>
              <a:rPr lang="fr-FR" sz="3000" dirty="0">
                <a:solidFill>
                  <a:srgbClr val="FF0000"/>
                </a:solidFill>
              </a:rPr>
              <a:t>Sensibilité et spécificité :</a:t>
            </a:r>
          </a:p>
          <a:p>
            <a:pPr algn="just"/>
            <a:r>
              <a:rPr lang="fr-FR" sz="3000" dirty="0"/>
              <a:t>* soit une maladie M</a:t>
            </a:r>
          </a:p>
          <a:p>
            <a:pPr algn="just"/>
            <a:r>
              <a:rPr lang="fr-FR" sz="3000" dirty="0"/>
              <a:t>* et un test de dépistage qualitatifs pouvant donner un résultat positif ou négatif.</a:t>
            </a:r>
          </a:p>
          <a:p>
            <a:endParaRPr lang="fr-FR" dirty="0"/>
          </a:p>
        </p:txBody>
      </p:sp>
    </p:spTree>
  </p:cSld>
  <p:clrMapOvr>
    <a:masterClrMapping/>
  </p:clrMapOvr>
  <p:transition spd="slow">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571480"/>
            <a:ext cx="7786742" cy="1384995"/>
          </a:xfrm>
          <a:prstGeom prst="rect">
            <a:avLst/>
          </a:prstGeom>
          <a:noFill/>
        </p:spPr>
        <p:txBody>
          <a:bodyPr wrap="square" rtlCol="0">
            <a:spAutoFit/>
          </a:bodyPr>
          <a:lstStyle/>
          <a:p>
            <a:r>
              <a:rPr lang="fr-FR" sz="2800" b="1" i="1" dirty="0" smtClean="0"/>
              <a:t>* la population soumise au test peut être partagée en 4 sous groupes a, b, c d selon le schéma suivant :</a:t>
            </a:r>
            <a:endParaRPr lang="fr-FR" b="1" i="1" dirty="0"/>
          </a:p>
        </p:txBody>
      </p:sp>
      <p:graphicFrame>
        <p:nvGraphicFramePr>
          <p:cNvPr id="3" name="Tableau 2"/>
          <p:cNvGraphicFramePr>
            <a:graphicFrameLocks noGrp="1"/>
          </p:cNvGraphicFramePr>
          <p:nvPr/>
        </p:nvGraphicFramePr>
        <p:xfrm>
          <a:off x="500002" y="2214554"/>
          <a:ext cx="8286841" cy="4260523"/>
        </p:xfrm>
        <a:graphic>
          <a:graphicData uri="http://schemas.openxmlformats.org/drawingml/2006/table">
            <a:tbl>
              <a:tblPr firstRow="1" bandRow="1">
                <a:tableStyleId>{5940675A-B579-460E-94D1-54222C63F5DA}</a:tableStyleId>
              </a:tblPr>
              <a:tblGrid>
                <a:gridCol w="2397021"/>
                <a:gridCol w="2123075"/>
                <a:gridCol w="2191561"/>
                <a:gridCol w="1575184"/>
              </a:tblGrid>
              <a:tr h="694711">
                <a:tc>
                  <a:txBody>
                    <a:bodyPr/>
                    <a:lstStyle/>
                    <a:p>
                      <a:pPr>
                        <a:lnSpc>
                          <a:spcPct val="115000"/>
                        </a:lnSpc>
                        <a:spcAft>
                          <a:spcPts val="0"/>
                        </a:spcAft>
                      </a:pPr>
                      <a:r>
                        <a:rPr lang="fr-FR" sz="2400" b="1" dirty="0">
                          <a:latin typeface="Calibri"/>
                          <a:ea typeface="Calibri"/>
                          <a:cs typeface="Arial"/>
                        </a:rPr>
                        <a:t>Résultats du test</a:t>
                      </a:r>
                      <a:r>
                        <a:rPr lang="fr-FR" sz="1600" b="1" dirty="0">
                          <a:latin typeface="Calibri"/>
                          <a:ea typeface="Calibri"/>
                          <a:cs typeface="Arial"/>
                        </a:rPr>
                        <a:t> </a:t>
                      </a:r>
                      <a:endParaRPr lang="fr-FR" sz="1600" dirty="0">
                        <a:latin typeface="Calibri"/>
                        <a:ea typeface="Calibri"/>
                        <a:cs typeface="Arial"/>
                      </a:endParaRPr>
                    </a:p>
                  </a:txBody>
                  <a:tcPr marL="68580" marR="68580" marT="0" marB="0"/>
                </a:tc>
                <a:tc>
                  <a:txBody>
                    <a:bodyPr/>
                    <a:lstStyle/>
                    <a:p>
                      <a:pPr>
                        <a:lnSpc>
                          <a:spcPct val="115000"/>
                        </a:lnSpc>
                        <a:spcAft>
                          <a:spcPts val="0"/>
                        </a:spcAft>
                      </a:pPr>
                      <a:r>
                        <a:rPr lang="fr-FR" sz="2400" b="1" dirty="0">
                          <a:latin typeface="Calibri"/>
                          <a:ea typeface="Calibri"/>
                          <a:cs typeface="Arial"/>
                        </a:rPr>
                        <a:t>Malades</a:t>
                      </a:r>
                      <a:endParaRPr lang="fr-FR" sz="2400" dirty="0">
                        <a:latin typeface="Calibri"/>
                        <a:ea typeface="Calibri"/>
                        <a:cs typeface="Arial"/>
                      </a:endParaRPr>
                    </a:p>
                  </a:txBody>
                  <a:tcPr marL="68580" marR="68580" marT="0" marB="0"/>
                </a:tc>
                <a:tc>
                  <a:txBody>
                    <a:bodyPr/>
                    <a:lstStyle/>
                    <a:p>
                      <a:pPr>
                        <a:lnSpc>
                          <a:spcPct val="115000"/>
                        </a:lnSpc>
                        <a:spcAft>
                          <a:spcPts val="0"/>
                        </a:spcAft>
                      </a:pPr>
                      <a:r>
                        <a:rPr lang="fr-FR" sz="2400" b="1" dirty="0">
                          <a:latin typeface="Calibri"/>
                          <a:ea typeface="Calibri"/>
                          <a:cs typeface="Arial"/>
                        </a:rPr>
                        <a:t>Non Malades</a:t>
                      </a:r>
                      <a:endParaRPr lang="fr-FR" sz="2400" dirty="0">
                        <a:latin typeface="Calibri"/>
                        <a:ea typeface="Calibri"/>
                        <a:cs typeface="Arial"/>
                      </a:endParaRPr>
                    </a:p>
                  </a:txBody>
                  <a:tcPr marL="68580" marR="68580" marT="0" marB="0"/>
                </a:tc>
                <a:tc>
                  <a:txBody>
                    <a:bodyPr/>
                    <a:lstStyle/>
                    <a:p>
                      <a:pPr>
                        <a:lnSpc>
                          <a:spcPct val="115000"/>
                        </a:lnSpc>
                        <a:spcAft>
                          <a:spcPts val="0"/>
                        </a:spcAft>
                      </a:pPr>
                      <a:r>
                        <a:rPr lang="fr-FR" sz="2400" b="1" dirty="0">
                          <a:latin typeface="Calibri"/>
                          <a:ea typeface="Calibri"/>
                          <a:cs typeface="Arial"/>
                        </a:rPr>
                        <a:t>Global</a:t>
                      </a:r>
                      <a:endParaRPr lang="fr-FR" sz="2400" dirty="0">
                        <a:latin typeface="Calibri"/>
                        <a:ea typeface="Calibri"/>
                        <a:cs typeface="Arial"/>
                      </a:endParaRPr>
                    </a:p>
                  </a:txBody>
                  <a:tcPr marL="68580" marR="68580" marT="0" marB="0"/>
                </a:tc>
              </a:tr>
              <a:tr h="1042068">
                <a:tc>
                  <a:txBody>
                    <a:bodyPr/>
                    <a:lstStyle/>
                    <a:p>
                      <a:pPr>
                        <a:lnSpc>
                          <a:spcPct val="115000"/>
                        </a:lnSpc>
                        <a:spcAft>
                          <a:spcPts val="0"/>
                        </a:spcAft>
                      </a:pPr>
                      <a:r>
                        <a:rPr lang="fr-FR" sz="2400" b="1" dirty="0">
                          <a:latin typeface="Calibri"/>
                          <a:ea typeface="Calibri"/>
                          <a:cs typeface="Arial"/>
                        </a:rPr>
                        <a:t>Test Positif</a:t>
                      </a:r>
                      <a:endParaRPr lang="fr-FR" sz="2400" dirty="0">
                        <a:latin typeface="Calibri"/>
                        <a:ea typeface="Calibri"/>
                        <a:cs typeface="Arial"/>
                      </a:endParaRPr>
                    </a:p>
                  </a:txBody>
                  <a:tcPr marL="68580" marR="68580" marT="0" marB="0"/>
                </a:tc>
                <a:tc>
                  <a:txBody>
                    <a:bodyPr/>
                    <a:lstStyle/>
                    <a:p>
                      <a:pPr>
                        <a:lnSpc>
                          <a:spcPct val="115000"/>
                        </a:lnSpc>
                        <a:spcAft>
                          <a:spcPts val="0"/>
                        </a:spcAft>
                      </a:pPr>
                      <a:r>
                        <a:rPr lang="fr-FR" sz="2400" b="1">
                          <a:latin typeface="Calibri"/>
                          <a:ea typeface="Calibri"/>
                          <a:cs typeface="Arial"/>
                        </a:rPr>
                        <a:t>          a</a:t>
                      </a:r>
                      <a:endParaRPr lang="fr-FR" sz="2400">
                        <a:latin typeface="Calibri"/>
                        <a:ea typeface="Calibri"/>
                        <a:cs typeface="Arial"/>
                      </a:endParaRPr>
                    </a:p>
                    <a:p>
                      <a:pPr>
                        <a:lnSpc>
                          <a:spcPct val="115000"/>
                        </a:lnSpc>
                        <a:spcAft>
                          <a:spcPts val="0"/>
                        </a:spcAft>
                      </a:pPr>
                      <a:r>
                        <a:rPr lang="fr-FR" sz="2400" b="1">
                          <a:latin typeface="Calibri"/>
                          <a:ea typeface="Calibri"/>
                          <a:cs typeface="Arial"/>
                        </a:rPr>
                        <a:t>( vrais Positifs)</a:t>
                      </a:r>
                      <a:endParaRPr lang="fr-FR" sz="2400">
                        <a:latin typeface="Calibri"/>
                        <a:ea typeface="Calibri"/>
                        <a:cs typeface="Arial"/>
                      </a:endParaRPr>
                    </a:p>
                  </a:txBody>
                  <a:tcPr marL="68580" marR="68580" marT="0" marB="0"/>
                </a:tc>
                <a:tc>
                  <a:txBody>
                    <a:bodyPr/>
                    <a:lstStyle/>
                    <a:p>
                      <a:pPr>
                        <a:lnSpc>
                          <a:spcPct val="115000"/>
                        </a:lnSpc>
                        <a:spcAft>
                          <a:spcPts val="0"/>
                        </a:spcAft>
                      </a:pPr>
                      <a:r>
                        <a:rPr lang="fr-FR" sz="2400" b="1" dirty="0">
                          <a:latin typeface="Calibri"/>
                          <a:ea typeface="Calibri"/>
                          <a:cs typeface="Arial"/>
                        </a:rPr>
                        <a:t>          b</a:t>
                      </a:r>
                      <a:endParaRPr lang="fr-FR" sz="2400" dirty="0">
                        <a:latin typeface="Calibri"/>
                        <a:ea typeface="Calibri"/>
                        <a:cs typeface="Arial"/>
                      </a:endParaRPr>
                    </a:p>
                    <a:p>
                      <a:pPr>
                        <a:lnSpc>
                          <a:spcPct val="115000"/>
                        </a:lnSpc>
                        <a:spcAft>
                          <a:spcPts val="0"/>
                        </a:spcAft>
                      </a:pPr>
                      <a:r>
                        <a:rPr lang="fr-FR" sz="2400" b="1" dirty="0">
                          <a:latin typeface="Calibri"/>
                          <a:ea typeface="Calibri"/>
                          <a:cs typeface="Arial"/>
                        </a:rPr>
                        <a:t>( faux positifs )</a:t>
                      </a:r>
                      <a:endParaRPr lang="fr-FR" sz="2400" dirty="0">
                        <a:latin typeface="Calibri"/>
                        <a:ea typeface="Calibri"/>
                        <a:cs typeface="Arial"/>
                      </a:endParaRPr>
                    </a:p>
                  </a:txBody>
                  <a:tcPr marL="68580" marR="68580" marT="0" marB="0"/>
                </a:tc>
                <a:tc>
                  <a:txBody>
                    <a:bodyPr/>
                    <a:lstStyle/>
                    <a:p>
                      <a:pPr>
                        <a:lnSpc>
                          <a:spcPct val="115000"/>
                        </a:lnSpc>
                        <a:spcAft>
                          <a:spcPts val="0"/>
                        </a:spcAft>
                      </a:pPr>
                      <a:endParaRPr lang="fr-FR" sz="2400" dirty="0">
                        <a:latin typeface="Calibri"/>
                        <a:ea typeface="Calibri"/>
                        <a:cs typeface="Arial"/>
                      </a:endParaRPr>
                    </a:p>
                    <a:p>
                      <a:pPr>
                        <a:lnSpc>
                          <a:spcPct val="115000"/>
                        </a:lnSpc>
                        <a:spcAft>
                          <a:spcPts val="0"/>
                        </a:spcAft>
                      </a:pPr>
                      <a:r>
                        <a:rPr lang="fr-FR" sz="2400" b="1" dirty="0">
                          <a:latin typeface="Calibri"/>
                          <a:ea typeface="Calibri"/>
                          <a:cs typeface="Arial"/>
                        </a:rPr>
                        <a:t>  a    +    b</a:t>
                      </a:r>
                      <a:endParaRPr lang="fr-FR" sz="2400" dirty="0">
                        <a:latin typeface="Calibri"/>
                        <a:ea typeface="Calibri"/>
                        <a:cs typeface="Arial"/>
                      </a:endParaRPr>
                    </a:p>
                  </a:txBody>
                  <a:tcPr marL="68580" marR="68580" marT="0" marB="0"/>
                </a:tc>
              </a:tr>
              <a:tr h="799678">
                <a:tc>
                  <a:txBody>
                    <a:bodyPr/>
                    <a:lstStyle/>
                    <a:p>
                      <a:pPr>
                        <a:lnSpc>
                          <a:spcPct val="115000"/>
                        </a:lnSpc>
                        <a:spcAft>
                          <a:spcPts val="0"/>
                        </a:spcAft>
                      </a:pPr>
                      <a:r>
                        <a:rPr lang="fr-FR" sz="2400" b="1" dirty="0">
                          <a:latin typeface="Calibri"/>
                          <a:ea typeface="Calibri"/>
                          <a:cs typeface="Arial"/>
                        </a:rPr>
                        <a:t>Test Négatif</a:t>
                      </a:r>
                      <a:endParaRPr lang="fr-FR" sz="2400" dirty="0">
                        <a:latin typeface="Calibri"/>
                        <a:ea typeface="Calibri"/>
                        <a:cs typeface="Arial"/>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2400" b="1" dirty="0">
                          <a:latin typeface="Calibri"/>
                          <a:ea typeface="Calibri"/>
                          <a:cs typeface="Arial"/>
                        </a:rPr>
                        <a:t>      </a:t>
                      </a:r>
                      <a:r>
                        <a:rPr lang="fr-FR" sz="2400" b="1" dirty="0" smtClean="0">
                          <a:latin typeface="Calibri"/>
                          <a:ea typeface="Calibri"/>
                          <a:cs typeface="Arial"/>
                        </a:rPr>
                        <a:t>     c</a:t>
                      </a:r>
                    </a:p>
                    <a:p>
                      <a:pPr marL="0" marR="0" indent="0" algn="l" defTabSz="914400" rtl="0" eaLnBrk="1" fontAlgn="auto" latinLnBrk="0" hangingPunct="1">
                        <a:lnSpc>
                          <a:spcPct val="115000"/>
                        </a:lnSpc>
                        <a:spcBef>
                          <a:spcPts val="0"/>
                        </a:spcBef>
                        <a:spcAft>
                          <a:spcPts val="0"/>
                        </a:spcAft>
                        <a:buClrTx/>
                        <a:buSzTx/>
                        <a:buFontTx/>
                        <a:buNone/>
                        <a:tabLst/>
                        <a:defRPr/>
                      </a:pPr>
                      <a:r>
                        <a:rPr lang="fr-FR" sz="2400" b="1" dirty="0" smtClean="0">
                          <a:latin typeface="Calibri"/>
                          <a:ea typeface="Calibri"/>
                          <a:cs typeface="Arial"/>
                        </a:rPr>
                        <a:t> (faux négatifs )</a:t>
                      </a:r>
                      <a:endParaRPr lang="fr-FR" sz="2400" dirty="0" smtClean="0">
                        <a:latin typeface="Calibri"/>
                        <a:ea typeface="Calibri"/>
                        <a:cs typeface="Arial"/>
                      </a:endParaRPr>
                    </a:p>
                    <a:p>
                      <a:pPr>
                        <a:lnSpc>
                          <a:spcPct val="115000"/>
                        </a:lnSpc>
                        <a:spcAft>
                          <a:spcPts val="0"/>
                        </a:spcAft>
                      </a:pPr>
                      <a:endParaRPr lang="fr-FR" sz="2400" dirty="0">
                        <a:latin typeface="Calibri"/>
                        <a:ea typeface="Calibri"/>
                        <a:cs typeface="Arial"/>
                      </a:endParaRPr>
                    </a:p>
                  </a:txBody>
                  <a:tcPr marL="68580" marR="68580" marT="0" marB="0"/>
                </a:tc>
                <a:tc>
                  <a:txBody>
                    <a:bodyPr/>
                    <a:lstStyle/>
                    <a:p>
                      <a:pPr>
                        <a:lnSpc>
                          <a:spcPct val="115000"/>
                        </a:lnSpc>
                        <a:spcAft>
                          <a:spcPts val="0"/>
                        </a:spcAft>
                      </a:pPr>
                      <a:r>
                        <a:rPr lang="fr-FR" sz="2400" b="1" dirty="0">
                          <a:latin typeface="Calibri"/>
                          <a:ea typeface="Calibri"/>
                          <a:cs typeface="Arial"/>
                        </a:rPr>
                        <a:t>       </a:t>
                      </a:r>
                      <a:r>
                        <a:rPr lang="fr-FR" sz="2400" b="1" dirty="0" smtClean="0">
                          <a:latin typeface="Calibri"/>
                          <a:ea typeface="Calibri"/>
                          <a:cs typeface="Arial"/>
                        </a:rPr>
                        <a:t>    d </a:t>
                      </a:r>
                    </a:p>
                    <a:p>
                      <a:pPr>
                        <a:lnSpc>
                          <a:spcPct val="115000"/>
                        </a:lnSpc>
                        <a:spcAft>
                          <a:spcPts val="0"/>
                        </a:spcAft>
                      </a:pPr>
                      <a:r>
                        <a:rPr lang="fr-FR" sz="2400" b="1" dirty="0" smtClean="0">
                          <a:latin typeface="Calibri"/>
                          <a:ea typeface="Calibri"/>
                          <a:cs typeface="Arial"/>
                        </a:rPr>
                        <a:t>( vrais négatif )</a:t>
                      </a:r>
                      <a:endParaRPr lang="fr-FR" sz="2400" dirty="0">
                        <a:latin typeface="Calibri"/>
                        <a:ea typeface="Calibri"/>
                        <a:cs typeface="Arial"/>
                      </a:endParaRPr>
                    </a:p>
                  </a:txBody>
                  <a:tcPr marL="68580" marR="68580" marT="0" marB="0"/>
                </a:tc>
                <a:tc>
                  <a:txBody>
                    <a:bodyPr/>
                    <a:lstStyle/>
                    <a:p>
                      <a:pPr>
                        <a:lnSpc>
                          <a:spcPct val="115000"/>
                        </a:lnSpc>
                        <a:spcAft>
                          <a:spcPts val="0"/>
                        </a:spcAft>
                      </a:pPr>
                      <a:endParaRPr lang="fr-FR" sz="2400" dirty="0">
                        <a:latin typeface="Calibri"/>
                        <a:ea typeface="Calibri"/>
                        <a:cs typeface="Arial"/>
                      </a:endParaRPr>
                    </a:p>
                    <a:p>
                      <a:pPr marL="0" marR="0" indent="0" algn="l" defTabSz="914400" rtl="0" eaLnBrk="1" fontAlgn="auto" latinLnBrk="0" hangingPunct="1">
                        <a:lnSpc>
                          <a:spcPct val="115000"/>
                        </a:lnSpc>
                        <a:spcBef>
                          <a:spcPts val="0"/>
                        </a:spcBef>
                        <a:spcAft>
                          <a:spcPts val="0"/>
                        </a:spcAft>
                        <a:buClrTx/>
                        <a:buSzTx/>
                        <a:buFontTx/>
                        <a:buNone/>
                        <a:tabLst/>
                        <a:defRPr/>
                      </a:pPr>
                      <a:r>
                        <a:rPr lang="fr-FR" sz="2400" b="1" dirty="0">
                          <a:latin typeface="Calibri"/>
                          <a:ea typeface="Calibri"/>
                          <a:cs typeface="Arial"/>
                        </a:rPr>
                        <a:t>  </a:t>
                      </a:r>
                      <a:r>
                        <a:rPr lang="fr-FR" sz="2400" b="1" dirty="0" smtClean="0">
                          <a:latin typeface="Calibri"/>
                          <a:ea typeface="Calibri"/>
                          <a:cs typeface="Arial"/>
                        </a:rPr>
                        <a:t>c    +     d</a:t>
                      </a:r>
                      <a:endParaRPr lang="fr-FR" sz="2400" dirty="0" smtClean="0">
                        <a:latin typeface="Calibri"/>
                        <a:ea typeface="Calibri"/>
                        <a:cs typeface="Arial"/>
                      </a:endParaRPr>
                    </a:p>
                    <a:p>
                      <a:pPr>
                        <a:lnSpc>
                          <a:spcPct val="115000"/>
                        </a:lnSpc>
                        <a:spcAft>
                          <a:spcPts val="0"/>
                        </a:spcAft>
                      </a:pPr>
                      <a:endParaRPr lang="fr-FR" sz="2400" dirty="0">
                        <a:latin typeface="Calibri"/>
                        <a:ea typeface="Calibri"/>
                        <a:cs typeface="Arial"/>
                      </a:endParaRPr>
                    </a:p>
                  </a:txBody>
                  <a:tcPr marL="68580" marR="68580" marT="0" marB="0"/>
                </a:tc>
              </a:tr>
              <a:tr h="1042068">
                <a:tc>
                  <a:txBody>
                    <a:bodyPr/>
                    <a:lstStyle/>
                    <a:p>
                      <a:endParaRPr lang="fr-FR"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2400" b="1" kern="1200" dirty="0" smtClean="0">
                          <a:solidFill>
                            <a:schemeClr val="tx1"/>
                          </a:solidFill>
                          <a:latin typeface="+mn-lt"/>
                          <a:ea typeface="+mn-ea"/>
                          <a:cs typeface="+mn-cs"/>
                        </a:rPr>
                        <a:t>a  +  c </a:t>
                      </a:r>
                      <a:endParaRPr lang="fr-FR" sz="2400" dirty="0" smtClean="0"/>
                    </a:p>
                    <a:p>
                      <a:pPr algn="ctr"/>
                      <a:endParaRPr lang="fr-FR" sz="2400" dirty="0"/>
                    </a:p>
                  </a:txBody>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fr-FR" sz="2400" b="1" dirty="0" smtClean="0">
                          <a:latin typeface="Calibri"/>
                          <a:ea typeface="Calibri"/>
                          <a:cs typeface="Arial"/>
                        </a:rPr>
                        <a:t>b +  d</a:t>
                      </a:r>
                      <a:endParaRPr lang="fr-FR" sz="2400" dirty="0" smtClean="0">
                        <a:latin typeface="Calibri"/>
                        <a:ea typeface="Calibri"/>
                        <a:cs typeface="Arial"/>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fr-FR" sz="2400" dirty="0" smtClean="0">
                        <a:latin typeface="Calibri"/>
                        <a:ea typeface="Calibri"/>
                        <a:cs typeface="Arial"/>
                      </a:endParaRPr>
                    </a:p>
                    <a:p>
                      <a:pPr>
                        <a:lnSpc>
                          <a:spcPct val="115000"/>
                        </a:lnSpc>
                        <a:spcAft>
                          <a:spcPts val="0"/>
                        </a:spcAft>
                      </a:pPr>
                      <a:endParaRPr lang="fr-FR" sz="2400" dirty="0">
                        <a:latin typeface="Calibri"/>
                        <a:ea typeface="Calibri"/>
                        <a:cs typeface="Arial"/>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2400" b="1" dirty="0" smtClean="0">
                          <a:latin typeface="Calibri"/>
                          <a:ea typeface="Calibri"/>
                          <a:cs typeface="Arial"/>
                        </a:rPr>
                        <a:t>a + b + c +d</a:t>
                      </a:r>
                      <a:endParaRPr lang="fr-FR" sz="2400" dirty="0" smtClean="0">
                        <a:latin typeface="Calibri"/>
                        <a:ea typeface="Calibri"/>
                        <a:cs typeface="Arial"/>
                      </a:endParaRPr>
                    </a:p>
                    <a:p>
                      <a:pPr>
                        <a:lnSpc>
                          <a:spcPct val="115000"/>
                        </a:lnSpc>
                        <a:spcAft>
                          <a:spcPts val="0"/>
                        </a:spcAft>
                      </a:pPr>
                      <a:endParaRPr lang="fr-FR" sz="2400" dirty="0">
                        <a:latin typeface="Calibri"/>
                        <a:ea typeface="Calibri"/>
                        <a:cs typeface="Arial"/>
                      </a:endParaRPr>
                    </a:p>
                  </a:txBody>
                  <a:tcPr marL="68580" marR="68580" marT="0" marB="0"/>
                </a:tc>
              </a:tr>
            </a:tbl>
          </a:graphicData>
        </a:graphic>
      </p:graphicFrame>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857232"/>
            <a:ext cx="8572560" cy="5786199"/>
          </a:xfrm>
          <a:prstGeom prst="rect">
            <a:avLst/>
          </a:prstGeom>
          <a:noFill/>
        </p:spPr>
        <p:txBody>
          <a:bodyPr wrap="square" rtlCol="0">
            <a:spAutoFit/>
          </a:bodyPr>
          <a:lstStyle/>
          <a:p>
            <a:pPr algn="just"/>
            <a:r>
              <a:rPr lang="fr-FR" sz="3200" dirty="0"/>
              <a:t>La sensibilité : du test est la propriété de donner un résultat  ( + ) chez les sujets malades.      C’est le %  de résultats  ( + ) chez les malades soit     </a:t>
            </a:r>
            <a:r>
              <a:rPr lang="fr-FR" sz="3200" dirty="0" smtClean="0"/>
              <a:t>    a      x   </a:t>
            </a:r>
            <a:r>
              <a:rPr lang="fr-FR" sz="3200" dirty="0"/>
              <a:t>100</a:t>
            </a:r>
          </a:p>
          <a:p>
            <a:pPr algn="just"/>
            <a:r>
              <a:rPr lang="fr-FR" sz="3200" dirty="0"/>
              <a:t> </a:t>
            </a:r>
            <a:r>
              <a:rPr lang="fr-FR" sz="3200" dirty="0" smtClean="0"/>
              <a:t>             a + c                                                                                           </a:t>
            </a:r>
            <a:endParaRPr lang="fr-FR" sz="3200" dirty="0"/>
          </a:p>
          <a:p>
            <a:pPr algn="just"/>
            <a:r>
              <a:rPr lang="fr-FR" sz="3200" dirty="0"/>
              <a:t>La spécificité : du test est la propriété de donner un résultat négatif chez les sujets indemnes.  C’est le % de résultats négatifs chez les non malades soit      </a:t>
            </a:r>
            <a:r>
              <a:rPr lang="fr-FR" sz="3200" dirty="0" smtClean="0"/>
              <a:t>   d       x  100</a:t>
            </a:r>
          </a:p>
          <a:p>
            <a:pPr algn="just"/>
            <a:r>
              <a:rPr lang="fr-FR" sz="3200" dirty="0" smtClean="0"/>
              <a:t>                           b  +  d</a:t>
            </a:r>
            <a:endParaRPr lang="fr-FR" sz="3200" dirty="0"/>
          </a:p>
          <a:p>
            <a:pPr algn="just"/>
            <a:r>
              <a:rPr lang="fr-FR" sz="3200" dirty="0"/>
              <a:t>                                                                                                                                </a:t>
            </a:r>
          </a:p>
          <a:p>
            <a:endParaRPr lang="fr-FR" dirty="0"/>
          </a:p>
        </p:txBody>
      </p:sp>
      <p:cxnSp>
        <p:nvCxnSpPr>
          <p:cNvPr id="4" name="Connecteur droit 3"/>
          <p:cNvCxnSpPr/>
          <p:nvPr/>
        </p:nvCxnSpPr>
        <p:spPr>
          <a:xfrm>
            <a:off x="1714480" y="2857496"/>
            <a:ext cx="71438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000364" y="5214950"/>
            <a:ext cx="107157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357298"/>
            <a:ext cx="8215370" cy="5509200"/>
          </a:xfrm>
          <a:prstGeom prst="rect">
            <a:avLst/>
          </a:prstGeom>
          <a:noFill/>
        </p:spPr>
        <p:txBody>
          <a:bodyPr wrap="square" rtlCol="0">
            <a:spAutoFit/>
          </a:bodyPr>
          <a:lstStyle/>
          <a:p>
            <a:pPr algn="just"/>
            <a:r>
              <a:rPr lang="fr-FR" sz="3200" dirty="0" smtClean="0"/>
              <a:t>Un test n’a jamais une sensibilité et une spécificité idéales à 100% ; et :</a:t>
            </a:r>
          </a:p>
          <a:p>
            <a:pPr algn="just"/>
            <a:endParaRPr lang="fr-FR" sz="3200" dirty="0" smtClean="0"/>
          </a:p>
          <a:p>
            <a:pPr algn="just"/>
            <a:r>
              <a:rPr lang="fr-FR" sz="3200" dirty="0" smtClean="0"/>
              <a:t>-il existe un risque de classer abusivement des personnes non malades parmi les malades. Ce sont les faux positifs (b).</a:t>
            </a:r>
          </a:p>
          <a:p>
            <a:pPr algn="just"/>
            <a:r>
              <a:rPr lang="fr-FR" sz="3200" dirty="0" smtClean="0"/>
              <a:t>La probabilité qu’un sujet soit malade si le test est positif est la valeur prédictive positive.</a:t>
            </a:r>
          </a:p>
          <a:p>
            <a:pPr algn="just"/>
            <a:r>
              <a:rPr lang="fr-FR" sz="3200" dirty="0" smtClean="0"/>
              <a:t>                        VPP = </a:t>
            </a:r>
            <a:r>
              <a:rPr lang="fr-FR" sz="3200" u="sng" dirty="0" smtClean="0"/>
              <a:t>a x 100</a:t>
            </a:r>
          </a:p>
          <a:p>
            <a:pPr algn="just"/>
            <a:r>
              <a:rPr lang="fr-FR" sz="3200" dirty="0" smtClean="0"/>
              <a:t>                                       a +b</a:t>
            </a:r>
          </a:p>
          <a:p>
            <a:pPr algn="just"/>
            <a:endParaRPr lang="fr-FR" sz="3200" dirty="0"/>
          </a:p>
        </p:txBody>
      </p:sp>
    </p:spTree>
  </p:cSld>
  <p:clrMapOvr>
    <a:masterClrMapping/>
  </p:clrMapOvr>
  <p:transition spd="slow">
    <p:check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857232"/>
            <a:ext cx="8286808" cy="6278642"/>
          </a:xfrm>
          <a:prstGeom prst="rect">
            <a:avLst/>
          </a:prstGeom>
          <a:noFill/>
        </p:spPr>
        <p:txBody>
          <a:bodyPr wrap="square" rtlCol="0">
            <a:spAutoFit/>
          </a:bodyPr>
          <a:lstStyle/>
          <a:p>
            <a:r>
              <a:rPr lang="fr-FR" sz="3200" dirty="0"/>
              <a:t>-il existe aussi le risque de considérer comme sains des sujets malades </a:t>
            </a:r>
            <a:r>
              <a:rPr lang="fr-FR" sz="3200" dirty="0" smtClean="0"/>
              <a:t>,ce </a:t>
            </a:r>
            <a:r>
              <a:rPr lang="fr-FR" sz="3200" dirty="0"/>
              <a:t>sont les </a:t>
            </a:r>
            <a:r>
              <a:rPr lang="fr-FR" sz="3200" dirty="0" smtClean="0"/>
              <a:t>faux</a:t>
            </a:r>
            <a:endParaRPr lang="fr-FR" sz="3200" dirty="0"/>
          </a:p>
          <a:p>
            <a:r>
              <a:rPr lang="fr-FR" sz="3200" dirty="0"/>
              <a:t>négatifs   ( c  </a:t>
            </a:r>
            <a:r>
              <a:rPr lang="fr-FR" sz="3200" dirty="0" smtClean="0"/>
              <a:t>).</a:t>
            </a:r>
            <a:endParaRPr lang="fr-FR" sz="3200" dirty="0"/>
          </a:p>
          <a:p>
            <a:r>
              <a:rPr lang="fr-FR" sz="3200" dirty="0"/>
              <a:t> </a:t>
            </a:r>
            <a:endParaRPr lang="fr-FR" sz="3600" dirty="0" smtClean="0"/>
          </a:p>
          <a:p>
            <a:r>
              <a:rPr lang="fr-FR" sz="3200" dirty="0" smtClean="0"/>
              <a:t>La </a:t>
            </a:r>
            <a:r>
              <a:rPr lang="fr-FR" sz="3200" dirty="0"/>
              <a:t>probabilité qu’un sujet soit sain  si le test est négatif est </a:t>
            </a:r>
            <a:r>
              <a:rPr lang="fr-FR" sz="3200" dirty="0" smtClean="0"/>
              <a:t>la valeur prédictive négative.</a:t>
            </a:r>
            <a:endParaRPr lang="fr-FR" sz="3200" dirty="0"/>
          </a:p>
          <a:p>
            <a:r>
              <a:rPr lang="fr-FR" sz="3200" dirty="0"/>
              <a:t>                                      </a:t>
            </a:r>
            <a:r>
              <a:rPr lang="fr-FR" sz="3200" dirty="0" smtClean="0"/>
              <a:t>VPN   </a:t>
            </a:r>
            <a:r>
              <a:rPr lang="fr-FR" sz="3200" dirty="0"/>
              <a:t>=    </a:t>
            </a:r>
            <a:r>
              <a:rPr lang="fr-FR" sz="3200" u="sng" dirty="0"/>
              <a:t>d x  100</a:t>
            </a:r>
            <a:r>
              <a:rPr lang="fr-FR" sz="3200" dirty="0"/>
              <a:t>   </a:t>
            </a:r>
          </a:p>
          <a:p>
            <a:r>
              <a:rPr lang="fr-FR" sz="3200" dirty="0"/>
              <a:t>                                                         c  + d </a:t>
            </a:r>
          </a:p>
          <a:p>
            <a:r>
              <a:rPr lang="fr-FR" sz="3200" dirty="0"/>
              <a:t>On remarque que la prévalence de la maladie est      </a:t>
            </a:r>
            <a:r>
              <a:rPr lang="fr-FR" sz="3200" u="sng" dirty="0"/>
              <a:t>a  + c  x 100 </a:t>
            </a:r>
            <a:endParaRPr lang="fr-FR" sz="3200" u="sng" dirty="0" smtClean="0"/>
          </a:p>
          <a:p>
            <a:r>
              <a:rPr lang="fr-FR" sz="3200" dirty="0" smtClean="0"/>
              <a:t>            a + b + c +d</a:t>
            </a:r>
            <a:endParaRPr lang="fr-FR" sz="3200" dirty="0"/>
          </a:p>
          <a:p>
            <a:r>
              <a:rPr lang="fr-FR" sz="3200" dirty="0"/>
              <a:t>        </a:t>
            </a:r>
            <a:r>
              <a:rPr lang="fr-FR" sz="3200" dirty="0" smtClean="0"/>
              <a:t>                                                                                   </a:t>
            </a:r>
            <a:endParaRPr lang="fr-FR" sz="3200" dirty="0"/>
          </a:p>
          <a:p>
            <a:endParaRPr lang="fr-FR" dirty="0"/>
          </a:p>
        </p:txBody>
      </p:sp>
    </p:spTree>
  </p:cSld>
  <p:clrMapOvr>
    <a:masterClrMapping/>
  </p:clrMapOvr>
  <p:transition spd="slow">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357298"/>
            <a:ext cx="8215370" cy="3539430"/>
          </a:xfrm>
          <a:prstGeom prst="rect">
            <a:avLst/>
          </a:prstGeom>
          <a:noFill/>
        </p:spPr>
        <p:txBody>
          <a:bodyPr wrap="square" rtlCol="0">
            <a:spAutoFit/>
          </a:bodyPr>
          <a:lstStyle/>
          <a:p>
            <a:pPr algn="just"/>
            <a:r>
              <a:rPr lang="fr-FR" sz="3200" dirty="0" smtClean="0"/>
              <a:t>       En dehors d’un travail sur un échantillon</a:t>
            </a:r>
          </a:p>
          <a:p>
            <a:pPr algn="just"/>
            <a:r>
              <a:rPr lang="fr-FR" sz="3200" dirty="0" smtClean="0"/>
              <a:t>         VPP =               </a:t>
            </a:r>
            <a:r>
              <a:rPr lang="fr-FR" sz="3200" u="sng" dirty="0" smtClean="0"/>
              <a:t>Se Pr</a:t>
            </a:r>
          </a:p>
          <a:p>
            <a:pPr algn="just"/>
            <a:r>
              <a:rPr lang="fr-FR" sz="3200" dirty="0" smtClean="0"/>
              <a:t>                        Se Pr+(1-</a:t>
            </a:r>
            <a:r>
              <a:rPr lang="fr-FR" sz="3200" dirty="0" err="1" smtClean="0"/>
              <a:t>Sp</a:t>
            </a:r>
            <a:r>
              <a:rPr lang="fr-FR" sz="3200" dirty="0" smtClean="0"/>
              <a:t>)(1-Pr)</a:t>
            </a:r>
          </a:p>
          <a:p>
            <a:pPr algn="just"/>
            <a:endParaRPr lang="fr-FR" sz="3200" dirty="0" smtClean="0"/>
          </a:p>
          <a:p>
            <a:pPr algn="just"/>
            <a:r>
              <a:rPr lang="fr-FR" sz="3200" dirty="0" smtClean="0"/>
              <a:t>          VPN=   </a:t>
            </a:r>
            <a:r>
              <a:rPr lang="fr-FR" sz="3200" u="sng" dirty="0" err="1" smtClean="0"/>
              <a:t>Sp</a:t>
            </a:r>
            <a:r>
              <a:rPr lang="fr-FR" sz="3200" u="sng" dirty="0" smtClean="0"/>
              <a:t>(1-PR)  </a:t>
            </a:r>
          </a:p>
          <a:p>
            <a:pPr algn="just"/>
            <a:r>
              <a:rPr lang="fr-FR" sz="3200" dirty="0" smtClean="0"/>
              <a:t>                     </a:t>
            </a:r>
            <a:r>
              <a:rPr lang="fr-FR" sz="3200" dirty="0" err="1" smtClean="0"/>
              <a:t>Sp</a:t>
            </a:r>
            <a:r>
              <a:rPr lang="fr-FR" sz="3200" dirty="0" smtClean="0"/>
              <a:t>(1-Pr) + (1-Se)(Pr) </a:t>
            </a:r>
          </a:p>
          <a:p>
            <a:pPr algn="just"/>
            <a:endParaRPr lang="fr-FR" sz="3200" dirty="0"/>
          </a:p>
        </p:txBody>
      </p:sp>
    </p:spTree>
  </p:cSld>
  <p:clrMapOvr>
    <a:masterClrMapping/>
  </p:clrMapOvr>
  <p:transition spd="slow">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357298"/>
            <a:ext cx="8215370" cy="5016758"/>
          </a:xfrm>
          <a:prstGeom prst="rect">
            <a:avLst/>
          </a:prstGeom>
          <a:noFill/>
        </p:spPr>
        <p:txBody>
          <a:bodyPr wrap="square" rtlCol="0">
            <a:spAutoFit/>
          </a:bodyPr>
          <a:lstStyle/>
          <a:p>
            <a:pPr algn="just"/>
            <a:r>
              <a:rPr lang="fr-FR" sz="3200" dirty="0" smtClean="0">
                <a:solidFill>
                  <a:srgbClr val="FF0000"/>
                </a:solidFill>
              </a:rPr>
              <a:t>Variation en fonction de la prévalence:</a:t>
            </a:r>
          </a:p>
          <a:p>
            <a:pPr algn="just"/>
            <a:endParaRPr lang="fr-FR" sz="3200" dirty="0" smtClean="0"/>
          </a:p>
          <a:p>
            <a:pPr algn="just"/>
            <a:r>
              <a:rPr lang="fr-FR" sz="3200" dirty="0" smtClean="0"/>
              <a:t>Une VPP et une VPN non accompagnées de la prévalence estimée de la maladie n’ont aucun sens.</a:t>
            </a:r>
          </a:p>
          <a:p>
            <a:pPr algn="just"/>
            <a:r>
              <a:rPr lang="fr-FR" sz="3200" dirty="0" smtClean="0"/>
              <a:t>Ainsi un même test, n’aura pas les mêmes valeurs prédictives s’il est appliqué dans une population à forte ou à faible prévalence.</a:t>
            </a:r>
          </a:p>
          <a:p>
            <a:pPr algn="just"/>
            <a:r>
              <a:rPr lang="fr-FR" sz="3200" dirty="0" smtClean="0">
                <a:solidFill>
                  <a:srgbClr val="FF0000"/>
                </a:solidFill>
              </a:rPr>
              <a:t>  </a:t>
            </a:r>
          </a:p>
          <a:p>
            <a:pPr algn="just"/>
            <a:endParaRPr lang="fr-FR" sz="3200" dirty="0"/>
          </a:p>
        </p:txBody>
      </p:sp>
    </p:spTree>
  </p:cSld>
  <p:clrMapOvr>
    <a:masterClrMapping/>
  </p:clrMapOvr>
  <p:transition spd="slow">
    <p:check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1000108"/>
            <a:ext cx="8215370" cy="5509200"/>
          </a:xfrm>
          <a:prstGeom prst="rect">
            <a:avLst/>
          </a:prstGeom>
          <a:noFill/>
        </p:spPr>
        <p:txBody>
          <a:bodyPr wrap="square" rtlCol="0">
            <a:spAutoFit/>
          </a:bodyPr>
          <a:lstStyle/>
          <a:p>
            <a:pPr algn="just"/>
            <a:r>
              <a:rPr lang="fr-FR" sz="3200" dirty="0" smtClean="0">
                <a:solidFill>
                  <a:srgbClr val="FF0000"/>
                </a:solidFill>
              </a:rPr>
              <a:t>Faibles prévalences: </a:t>
            </a:r>
            <a:r>
              <a:rPr lang="fr-FR" sz="3200" dirty="0" smtClean="0"/>
              <a:t>VPP très faible</a:t>
            </a:r>
          </a:p>
          <a:p>
            <a:pPr algn="just"/>
            <a:r>
              <a:rPr lang="fr-FR" sz="3200" dirty="0" smtClean="0"/>
              <a:t>                                    VPN élevée</a:t>
            </a:r>
          </a:p>
          <a:p>
            <a:pPr algn="just"/>
            <a:r>
              <a:rPr lang="fr-FR" sz="3200" dirty="0" smtClean="0"/>
              <a:t>Nombreux sujets alertés à tort, résultats négatifs rassurant.</a:t>
            </a:r>
          </a:p>
          <a:p>
            <a:pPr algn="just"/>
            <a:endParaRPr lang="fr-FR" sz="3200" dirty="0" smtClean="0"/>
          </a:p>
          <a:p>
            <a:pPr algn="just"/>
            <a:r>
              <a:rPr lang="fr-FR" sz="3200" dirty="0" smtClean="0">
                <a:solidFill>
                  <a:srgbClr val="FF0000"/>
                </a:solidFill>
              </a:rPr>
              <a:t>Fortes prévalences:  </a:t>
            </a:r>
            <a:r>
              <a:rPr lang="fr-FR" sz="3200" dirty="0" smtClean="0"/>
              <a:t>VPP élevée</a:t>
            </a:r>
          </a:p>
          <a:p>
            <a:pPr algn="just"/>
            <a:r>
              <a:rPr lang="fr-FR" sz="3200" dirty="0" smtClean="0"/>
              <a:t>                                   VPN faible</a:t>
            </a:r>
          </a:p>
          <a:p>
            <a:pPr algn="just"/>
            <a:r>
              <a:rPr lang="fr-FR" sz="3200" dirty="0" smtClean="0"/>
              <a:t>Résultats (+) hautement en faveur de la maladie, un résultat (-) est de signification moindre.  </a:t>
            </a:r>
          </a:p>
          <a:p>
            <a:pPr algn="just"/>
            <a:endParaRPr lang="fr-FR" sz="3200" dirty="0"/>
          </a:p>
        </p:txBody>
      </p:sp>
    </p:spTree>
  </p:cSld>
  <p:clrMapOvr>
    <a:masterClrMapping/>
  </p:clrMapOvr>
  <p:transition spd="slow">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71538" y="928670"/>
            <a:ext cx="7000924" cy="369332"/>
          </a:xfrm>
          <a:prstGeom prst="rect">
            <a:avLst/>
          </a:prstGeom>
          <a:noFill/>
        </p:spPr>
        <p:txBody>
          <a:bodyPr wrap="square" rtlCol="0">
            <a:spAutoFit/>
          </a:bodyPr>
          <a:lstStyle/>
          <a:p>
            <a:endParaRPr lang="fr-FR" dirty="0"/>
          </a:p>
        </p:txBody>
      </p:sp>
      <p:sp>
        <p:nvSpPr>
          <p:cNvPr id="6" name="ZoneTexte 5"/>
          <p:cNvSpPr txBox="1"/>
          <p:nvPr/>
        </p:nvSpPr>
        <p:spPr>
          <a:xfrm>
            <a:off x="500034" y="1071546"/>
            <a:ext cx="8143932" cy="4401205"/>
          </a:xfrm>
          <a:prstGeom prst="rect">
            <a:avLst/>
          </a:prstGeom>
          <a:noFill/>
        </p:spPr>
        <p:txBody>
          <a:bodyPr wrap="square" rtlCol="0">
            <a:spAutoFit/>
          </a:bodyPr>
          <a:lstStyle/>
          <a:p>
            <a:pPr algn="just"/>
            <a:endParaRPr lang="fr-FR" sz="3200" b="1" dirty="0" smtClean="0">
              <a:solidFill>
                <a:srgbClr val="FF0000"/>
              </a:solidFill>
              <a:effectLst>
                <a:outerShdw blurRad="38100" dist="38100" dir="2700000" algn="tl">
                  <a:srgbClr val="000000">
                    <a:alpha val="43137"/>
                  </a:srgbClr>
                </a:outerShdw>
              </a:effectLst>
            </a:endParaRPr>
          </a:p>
          <a:p>
            <a:pPr algn="just"/>
            <a:r>
              <a:rPr lang="fr-FR" sz="3200" b="1" dirty="0" smtClean="0">
                <a:solidFill>
                  <a:srgbClr val="FF0000"/>
                </a:solidFill>
                <a:effectLst>
                  <a:outerShdw blurRad="38100" dist="38100" dir="2700000" algn="tl">
                    <a:srgbClr val="000000">
                      <a:alpha val="43137"/>
                    </a:srgbClr>
                  </a:outerShdw>
                </a:effectLst>
              </a:rPr>
              <a:t>Objectifs</a:t>
            </a:r>
            <a:r>
              <a:rPr lang="fr-FR" sz="3200" b="1" dirty="0">
                <a:solidFill>
                  <a:srgbClr val="FF0000"/>
                </a:solidFill>
                <a:effectLst>
                  <a:outerShdw blurRad="38100" dist="38100" dir="2700000" algn="tl">
                    <a:srgbClr val="000000">
                      <a:alpha val="43137"/>
                    </a:srgbClr>
                  </a:outerShdw>
                </a:effectLst>
              </a:rPr>
              <a:t> </a:t>
            </a:r>
            <a:r>
              <a:rPr lang="fr-FR" sz="3200" b="1" dirty="0" smtClean="0">
                <a:solidFill>
                  <a:srgbClr val="FF0000"/>
                </a:solidFill>
                <a:effectLst>
                  <a:outerShdw blurRad="38100" dist="38100" dir="2700000" algn="tl">
                    <a:srgbClr val="000000">
                      <a:alpha val="43137"/>
                    </a:srgbClr>
                  </a:outerShdw>
                </a:effectLst>
              </a:rPr>
              <a:t>:</a:t>
            </a:r>
          </a:p>
          <a:p>
            <a:pPr algn="just"/>
            <a:endParaRPr lang="fr-FR" sz="2000" dirty="0">
              <a:solidFill>
                <a:srgbClr val="FF0000"/>
              </a:solidFill>
              <a:effectLst>
                <a:outerShdw blurRad="38100" dist="38100" dir="2700000" algn="tl">
                  <a:srgbClr val="000000">
                    <a:alpha val="43137"/>
                  </a:srgbClr>
                </a:outerShdw>
              </a:effectLst>
            </a:endParaRPr>
          </a:p>
          <a:p>
            <a:pPr lvl="0" algn="just">
              <a:buClr>
                <a:srgbClr val="FF0000"/>
              </a:buClr>
              <a:buFont typeface="Wingdings" pitchFamily="2" charset="2"/>
              <a:buChar char="Ø"/>
            </a:pPr>
            <a:r>
              <a:rPr lang="fr-FR" sz="3600" dirty="0" smtClean="0"/>
              <a:t> </a:t>
            </a:r>
            <a:r>
              <a:rPr lang="fr-FR" sz="3200" dirty="0" smtClean="0"/>
              <a:t>Définir </a:t>
            </a:r>
            <a:r>
              <a:rPr lang="fr-FR" sz="3200" dirty="0"/>
              <a:t>la sensibilité et la spécificité d’un </a:t>
            </a:r>
            <a:r>
              <a:rPr lang="fr-FR" sz="3200" dirty="0" smtClean="0"/>
              <a:t>test(technique) </a:t>
            </a:r>
            <a:r>
              <a:rPr lang="fr-FR" sz="3200" dirty="0"/>
              <a:t>et calculer les indices correspondants à l’aide des données  appropriées</a:t>
            </a:r>
            <a:r>
              <a:rPr lang="fr-FR" sz="3200" dirty="0" smtClean="0"/>
              <a:t>.</a:t>
            </a:r>
          </a:p>
          <a:p>
            <a:pPr algn="just">
              <a:buClr>
                <a:srgbClr val="FF0000"/>
              </a:buClr>
              <a:buFont typeface="Wingdings" pitchFamily="2" charset="2"/>
              <a:buChar char="Ø"/>
            </a:pPr>
            <a:r>
              <a:rPr lang="fr-FR" sz="3200" dirty="0" smtClean="0"/>
              <a:t> Comprendre </a:t>
            </a:r>
            <a:r>
              <a:rPr lang="fr-FR" sz="3200" dirty="0"/>
              <a:t>la conduite suivi en matière </a:t>
            </a:r>
            <a:r>
              <a:rPr lang="fr-FR" sz="3200" dirty="0" smtClean="0"/>
              <a:t>d’investigations </a:t>
            </a:r>
            <a:r>
              <a:rPr lang="fr-FR" sz="3200" dirty="0"/>
              <a:t>diagnostics</a:t>
            </a:r>
          </a:p>
        </p:txBody>
      </p:sp>
    </p:spTree>
  </p:cSld>
  <p:clrMapOvr>
    <a:masterClrMapping/>
  </p:clrMapOvr>
  <p:transition spd="slow">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357298"/>
            <a:ext cx="8215370" cy="5016758"/>
          </a:xfrm>
          <a:prstGeom prst="rect">
            <a:avLst/>
          </a:prstGeom>
          <a:noFill/>
        </p:spPr>
        <p:txBody>
          <a:bodyPr wrap="square" rtlCol="0">
            <a:spAutoFit/>
          </a:bodyPr>
          <a:lstStyle/>
          <a:p>
            <a:pPr algn="just"/>
            <a:r>
              <a:rPr lang="fr-FR" sz="3200" dirty="0" smtClean="0"/>
              <a:t> La VPP d’un test dépend de la spécificité</a:t>
            </a:r>
          </a:p>
          <a:p>
            <a:pPr algn="just"/>
            <a:endParaRPr lang="fr-FR" sz="3200" dirty="0" smtClean="0"/>
          </a:p>
          <a:p>
            <a:pPr algn="just"/>
            <a:r>
              <a:rPr lang="fr-FR" sz="3200" dirty="0" smtClean="0"/>
              <a:t>        VPP =               </a:t>
            </a:r>
            <a:r>
              <a:rPr lang="fr-FR" sz="3200" u="sng" dirty="0" smtClean="0"/>
              <a:t>Se Pr</a:t>
            </a:r>
          </a:p>
          <a:p>
            <a:pPr algn="just"/>
            <a:r>
              <a:rPr lang="fr-FR" sz="3200" dirty="0" smtClean="0"/>
              <a:t>                        Se Pr+(1-</a:t>
            </a:r>
            <a:r>
              <a:rPr lang="fr-FR" sz="3200" dirty="0" err="1" smtClean="0"/>
              <a:t>Sp</a:t>
            </a:r>
            <a:r>
              <a:rPr lang="fr-FR" sz="3200" dirty="0" smtClean="0"/>
              <a:t>)(1-</a:t>
            </a:r>
            <a:r>
              <a:rPr lang="fr-FR" sz="3200" dirty="0" err="1" smtClean="0"/>
              <a:t>Sp</a:t>
            </a:r>
            <a:r>
              <a:rPr lang="fr-FR" sz="3200" dirty="0" smtClean="0"/>
              <a:t>)</a:t>
            </a:r>
          </a:p>
          <a:p>
            <a:pPr algn="just"/>
            <a:endParaRPr lang="fr-FR" sz="3200" dirty="0" smtClean="0"/>
          </a:p>
          <a:p>
            <a:pPr algn="just"/>
            <a:r>
              <a:rPr lang="fr-FR" sz="3200" dirty="0" smtClean="0"/>
              <a:t>La  VPN d’un test dépend de la sensibilité</a:t>
            </a:r>
          </a:p>
          <a:p>
            <a:pPr algn="just"/>
            <a:r>
              <a:rPr lang="fr-FR" sz="3200" dirty="0" smtClean="0"/>
              <a:t>  </a:t>
            </a:r>
          </a:p>
          <a:p>
            <a:pPr algn="just"/>
            <a:r>
              <a:rPr lang="fr-FR" sz="3200" dirty="0" smtClean="0"/>
              <a:t>          VPN=   </a:t>
            </a:r>
            <a:r>
              <a:rPr lang="fr-FR" sz="3200" u="sng" dirty="0" err="1" smtClean="0"/>
              <a:t>Sp</a:t>
            </a:r>
            <a:r>
              <a:rPr lang="fr-FR" sz="3200" u="sng" dirty="0" smtClean="0"/>
              <a:t>(1-PR)  </a:t>
            </a:r>
          </a:p>
          <a:p>
            <a:pPr algn="just"/>
            <a:r>
              <a:rPr lang="fr-FR" sz="3200" dirty="0" smtClean="0"/>
              <a:t>                     </a:t>
            </a:r>
            <a:r>
              <a:rPr lang="fr-FR" sz="3200" dirty="0" err="1" smtClean="0"/>
              <a:t>Sp</a:t>
            </a:r>
            <a:r>
              <a:rPr lang="fr-FR" sz="3200" dirty="0" smtClean="0"/>
              <a:t>(1-Pr) + (1-Se)(Pr) </a:t>
            </a:r>
          </a:p>
          <a:p>
            <a:pPr algn="just"/>
            <a:endParaRPr lang="fr-FR" sz="3200" dirty="0"/>
          </a:p>
        </p:txBody>
      </p:sp>
    </p:spTree>
  </p:cSld>
  <p:clrMapOvr>
    <a:masterClrMapping/>
  </p:clrMapOvr>
  <p:transition spd="slow">
    <p:check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428736"/>
            <a:ext cx="8429684" cy="3816429"/>
          </a:xfrm>
          <a:prstGeom prst="rect">
            <a:avLst/>
          </a:prstGeom>
          <a:noFill/>
        </p:spPr>
        <p:txBody>
          <a:bodyPr wrap="square" rtlCol="0">
            <a:spAutoFit/>
          </a:bodyPr>
          <a:lstStyle/>
          <a:p>
            <a:pPr algn="just"/>
            <a:r>
              <a:rPr lang="fr-FR" sz="3200" dirty="0"/>
              <a:t>Lorsqu’il s’agit d’un dépistage de masse dans une population , il convient d’avoir le moins possible de faux négatifs , on utilise donc un test sensible ; le risque est alors d’avoir des faux positifs. Ultérieurement pour confirmer le diagnostic , on utilisera alors un test spécifique. </a:t>
            </a:r>
          </a:p>
          <a:p>
            <a:endParaRPr lang="fr-FR" dirty="0"/>
          </a:p>
        </p:txBody>
      </p:sp>
    </p:spTree>
  </p:cSld>
  <p:clrMapOvr>
    <a:masterClrMapping/>
  </p:clrMapOvr>
  <p:transition spd="slow">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357298"/>
            <a:ext cx="8215370" cy="4031873"/>
          </a:xfrm>
          <a:prstGeom prst="rect">
            <a:avLst/>
          </a:prstGeom>
          <a:noFill/>
        </p:spPr>
        <p:txBody>
          <a:bodyPr wrap="square" rtlCol="0">
            <a:spAutoFit/>
          </a:bodyPr>
          <a:lstStyle/>
          <a:p>
            <a:pPr algn="just"/>
            <a:r>
              <a:rPr lang="fr-FR" sz="3200" dirty="0" smtClean="0"/>
              <a:t>Exemple : le test de </a:t>
            </a:r>
            <a:r>
              <a:rPr lang="fr-FR" sz="3200" dirty="0" err="1" smtClean="0"/>
              <a:t>Kwein</a:t>
            </a:r>
            <a:r>
              <a:rPr lang="fr-FR" sz="3200" dirty="0" smtClean="0"/>
              <a:t> utilisé pour la sarcoïdose a un pouvoir prédictif médiocre. Il est en effet peu spécifique car d’autres affections que la sarcoïdose peuvent s’accompagner d’un test positif </a:t>
            </a:r>
          </a:p>
          <a:p>
            <a:pPr algn="just"/>
            <a:r>
              <a:rPr lang="fr-FR" sz="3200" dirty="0" smtClean="0"/>
              <a:t>(mononucléose,   lymphoadenopathie, pneumoconiose).  </a:t>
            </a:r>
          </a:p>
          <a:p>
            <a:pPr algn="just"/>
            <a:endParaRPr lang="fr-FR" sz="3200" dirty="0"/>
          </a:p>
        </p:txBody>
      </p:sp>
    </p:spTree>
  </p:cSld>
  <p:clrMapOvr>
    <a:masterClrMapping/>
  </p:clrMapOvr>
  <p:transition spd="slow">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785794"/>
            <a:ext cx="8143932" cy="4985980"/>
          </a:xfrm>
          <a:prstGeom prst="rect">
            <a:avLst/>
          </a:prstGeom>
          <a:noFill/>
        </p:spPr>
        <p:txBody>
          <a:bodyPr wrap="square" rtlCol="0">
            <a:spAutoFit/>
          </a:bodyPr>
          <a:lstStyle/>
          <a:p>
            <a:pPr algn="just"/>
            <a:r>
              <a:rPr lang="fr-FR" sz="3600" dirty="0">
                <a:solidFill>
                  <a:srgbClr val="FF0000"/>
                </a:solidFill>
                <a:effectLst>
                  <a:outerShdw blurRad="38100" dist="38100" dir="2700000" algn="tl">
                    <a:srgbClr val="000000">
                      <a:alpha val="43137"/>
                    </a:srgbClr>
                  </a:outerShdw>
                </a:effectLst>
              </a:rPr>
              <a:t>I- </a:t>
            </a:r>
            <a:r>
              <a:rPr lang="fr-FR" sz="3600" u="sng" dirty="0">
                <a:solidFill>
                  <a:srgbClr val="FF0000"/>
                </a:solidFill>
                <a:effectLst>
                  <a:outerShdw blurRad="38100" dist="38100" dir="2700000" algn="tl">
                    <a:srgbClr val="000000">
                      <a:alpha val="43137"/>
                    </a:srgbClr>
                  </a:outerShdw>
                </a:effectLst>
              </a:rPr>
              <a:t>Introduction</a:t>
            </a:r>
            <a:r>
              <a:rPr lang="fr-FR" sz="3600" dirty="0">
                <a:solidFill>
                  <a:srgbClr val="FF0000"/>
                </a:solidFill>
                <a:effectLst>
                  <a:outerShdw blurRad="38100" dist="38100" dir="2700000" algn="tl">
                    <a:srgbClr val="000000">
                      <a:alpha val="43137"/>
                    </a:srgbClr>
                  </a:outerShdw>
                </a:effectLst>
              </a:rPr>
              <a:t> </a:t>
            </a:r>
            <a:r>
              <a:rPr lang="fr-FR" sz="3600" u="sng" dirty="0" smtClean="0">
                <a:solidFill>
                  <a:srgbClr val="FF0000"/>
                </a:solidFill>
                <a:effectLst>
                  <a:outerShdw blurRad="38100" dist="38100" dir="2700000" algn="tl">
                    <a:srgbClr val="000000">
                      <a:alpha val="43137"/>
                    </a:srgbClr>
                  </a:outerShdw>
                </a:effectLst>
              </a:rPr>
              <a:t>:</a:t>
            </a:r>
          </a:p>
          <a:p>
            <a:pPr algn="just"/>
            <a:endParaRPr lang="fr-FR" sz="2400" dirty="0">
              <a:solidFill>
                <a:srgbClr val="FF0000"/>
              </a:solidFill>
              <a:effectLst>
                <a:outerShdw blurRad="38100" dist="38100" dir="2700000" algn="tl">
                  <a:srgbClr val="000000">
                    <a:alpha val="43137"/>
                  </a:srgbClr>
                </a:outerShdw>
              </a:effectLst>
            </a:endParaRPr>
          </a:p>
          <a:p>
            <a:pPr algn="just"/>
            <a:r>
              <a:rPr lang="fr-FR" sz="3200" dirty="0"/>
              <a:t> </a:t>
            </a:r>
            <a:r>
              <a:rPr lang="fr-FR" sz="3200" dirty="0" smtClean="0"/>
              <a:t>Le </a:t>
            </a:r>
            <a:r>
              <a:rPr lang="fr-FR" sz="3200" dirty="0"/>
              <a:t>dépistage sert à identifier dans une population en   apparence bien portante , l’existence de maladies ou de </a:t>
            </a:r>
            <a:r>
              <a:rPr lang="fr-FR" sz="3200" dirty="0" smtClean="0"/>
              <a:t>facteurs </a:t>
            </a:r>
            <a:r>
              <a:rPr lang="fr-FR" sz="3200" dirty="0"/>
              <a:t>de risque</a:t>
            </a:r>
            <a:r>
              <a:rPr lang="fr-FR" sz="3200" dirty="0" smtClean="0"/>
              <a:t>.</a:t>
            </a:r>
          </a:p>
          <a:p>
            <a:pPr algn="just"/>
            <a:endParaRPr lang="fr-FR" sz="1600" dirty="0"/>
          </a:p>
          <a:p>
            <a:pPr algn="just"/>
            <a:r>
              <a:rPr lang="fr-FR" sz="3200" dirty="0" smtClean="0"/>
              <a:t>De </a:t>
            </a:r>
            <a:r>
              <a:rPr lang="fr-FR" sz="3200" dirty="0"/>
              <a:t>cette façon , ces sujets peuvent bénéficier d’investigations diagnostiques et, le cas échéant de traitement</a:t>
            </a:r>
            <a:r>
              <a:rPr lang="fr-FR" sz="3200" dirty="0" smtClean="0"/>
              <a:t>.</a:t>
            </a:r>
          </a:p>
          <a:p>
            <a:endParaRPr lang="fr-FR" dirty="0"/>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642918"/>
            <a:ext cx="8429684" cy="4524315"/>
          </a:xfrm>
          <a:prstGeom prst="rect">
            <a:avLst/>
          </a:prstGeom>
          <a:noFill/>
        </p:spPr>
        <p:txBody>
          <a:bodyPr wrap="square" rtlCol="0">
            <a:spAutoFit/>
          </a:bodyPr>
          <a:lstStyle/>
          <a:p>
            <a:pPr algn="just"/>
            <a:endParaRPr lang="fr-FR" sz="3200" dirty="0" smtClean="0"/>
          </a:p>
          <a:p>
            <a:pPr algn="just"/>
            <a:endParaRPr lang="fr-FR" sz="3200" dirty="0"/>
          </a:p>
          <a:p>
            <a:pPr algn="just"/>
            <a:r>
              <a:rPr lang="fr-FR" sz="3200" dirty="0" smtClean="0"/>
              <a:t>La </a:t>
            </a:r>
            <a:r>
              <a:rPr lang="fr-FR" sz="3200" dirty="0"/>
              <a:t>pratique du dépistage utilise des tests permettant de séparer les personnes probablement atteintes d’une maladie donnée , de celles probablement   saines . En effet, les tests de dépistage ne permettent pas d’obtenir un diagnostic de certitude mais des probabilités. </a:t>
            </a: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928670"/>
            <a:ext cx="8286808" cy="5293757"/>
          </a:xfrm>
          <a:prstGeom prst="rect">
            <a:avLst/>
          </a:prstGeom>
          <a:noFill/>
        </p:spPr>
        <p:txBody>
          <a:bodyPr wrap="square" rtlCol="0">
            <a:spAutoFit/>
          </a:bodyPr>
          <a:lstStyle/>
          <a:p>
            <a:pPr algn="just"/>
            <a:endParaRPr lang="fr-FR" sz="3200" dirty="0" smtClean="0"/>
          </a:p>
          <a:p>
            <a:pPr algn="just"/>
            <a:r>
              <a:rPr lang="fr-FR" sz="3200" dirty="0" smtClean="0"/>
              <a:t>Ce qui les diffère des examens visant au diagnostic qui s’appliquent à un individu malade et dont les résultats ne sont pas univoques , mais interprétés en fonction d’autres éléments cliniques et biologiques. Le diagnostic est la somme de tous ces éléments. Ainsi dépistage et diagnostic représente des démarches différentes , non concurrentielles qui font appel à des critères différents.</a:t>
            </a:r>
          </a:p>
          <a:p>
            <a:endParaRPr lang="fr-FR" dirty="0"/>
          </a:p>
        </p:txBody>
      </p:sp>
    </p:spTree>
  </p:cSld>
  <p:clrMapOvr>
    <a:masterClrMapping/>
  </p:clrMapOvr>
  <p:transition spd="slow">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57166"/>
            <a:ext cx="8643998" cy="6971139"/>
          </a:xfrm>
          <a:prstGeom prst="rect">
            <a:avLst/>
          </a:prstGeom>
          <a:noFill/>
        </p:spPr>
        <p:txBody>
          <a:bodyPr wrap="square" rtlCol="0">
            <a:spAutoFit/>
          </a:bodyPr>
          <a:lstStyle/>
          <a:p>
            <a:pPr algn="just"/>
            <a:r>
              <a:rPr lang="fr-FR" sz="2900" dirty="0"/>
              <a:t>On peut distinguer plusieurs types de dépistage, parmi eux </a:t>
            </a:r>
            <a:r>
              <a:rPr lang="fr-FR" sz="2900" dirty="0" smtClean="0"/>
              <a:t>:</a:t>
            </a:r>
          </a:p>
          <a:p>
            <a:pPr algn="just"/>
            <a:endParaRPr lang="fr-FR" sz="2000" dirty="0"/>
          </a:p>
          <a:p>
            <a:pPr algn="just">
              <a:buClr>
                <a:srgbClr val="FF0000"/>
              </a:buClr>
              <a:buFont typeface="Wingdings" pitchFamily="2" charset="2"/>
              <a:buChar char="Ø"/>
            </a:pPr>
            <a:r>
              <a:rPr lang="fr-FR" sz="2900" dirty="0" smtClean="0"/>
              <a:t> </a:t>
            </a:r>
            <a:r>
              <a:rPr lang="fr-FR" sz="2900" dirty="0"/>
              <a:t>Le dépistage de masse : concernant des groupes entiers de population.</a:t>
            </a:r>
          </a:p>
          <a:p>
            <a:pPr algn="just">
              <a:buClr>
                <a:srgbClr val="FF0000"/>
              </a:buClr>
              <a:buFont typeface="Wingdings" pitchFamily="2" charset="2"/>
              <a:buChar char="Ø"/>
            </a:pPr>
            <a:r>
              <a:rPr lang="fr-FR" sz="2900" dirty="0" smtClean="0"/>
              <a:t> Le </a:t>
            </a:r>
            <a:r>
              <a:rPr lang="fr-FR" sz="2900" dirty="0"/>
              <a:t>dépistage sélectif :  concernant certains groupes de sujets seulement </a:t>
            </a:r>
            <a:r>
              <a:rPr lang="fr-FR" sz="2900" dirty="0" smtClean="0"/>
              <a:t>.</a:t>
            </a:r>
          </a:p>
          <a:p>
            <a:pPr algn="just"/>
            <a:endParaRPr lang="fr-FR" dirty="0"/>
          </a:p>
          <a:p>
            <a:pPr algn="just">
              <a:buClr>
                <a:srgbClr val="FF0000"/>
              </a:buClr>
              <a:buFont typeface="Wingdings" pitchFamily="2" charset="2"/>
              <a:buChar char="Ø"/>
            </a:pPr>
            <a:r>
              <a:rPr lang="fr-FR" sz="2900" dirty="0" smtClean="0"/>
              <a:t> Le </a:t>
            </a:r>
            <a:r>
              <a:rPr lang="fr-FR" sz="2900" dirty="0"/>
              <a:t>dépistage multiple : plusieurs maladies sont recherchées par l’association de </a:t>
            </a:r>
            <a:r>
              <a:rPr lang="fr-FR" sz="2900" dirty="0" smtClean="0"/>
              <a:t>   </a:t>
            </a:r>
            <a:r>
              <a:rPr lang="fr-FR" sz="2900" dirty="0"/>
              <a:t>tests </a:t>
            </a:r>
            <a:r>
              <a:rPr lang="fr-FR" sz="2900" dirty="0" smtClean="0"/>
              <a:t>indépendants </a:t>
            </a:r>
            <a:r>
              <a:rPr lang="fr-FR" sz="2900" dirty="0"/>
              <a:t>entre eux</a:t>
            </a:r>
            <a:r>
              <a:rPr lang="fr-FR" sz="2900" dirty="0" smtClean="0"/>
              <a:t>.</a:t>
            </a:r>
          </a:p>
          <a:p>
            <a:pPr algn="just">
              <a:buClr>
                <a:srgbClr val="FF0000"/>
              </a:buClr>
            </a:pPr>
            <a:r>
              <a:rPr lang="fr-FR" sz="2900" dirty="0"/>
              <a:t> </a:t>
            </a:r>
            <a:r>
              <a:rPr lang="fr-FR" sz="2900" dirty="0" smtClean="0"/>
              <a:t>  Lorsque les tests sont renouvelés régulièrement dans une population, il s’agit alors d’une surveillance épidémiologique de cette population.</a:t>
            </a:r>
          </a:p>
          <a:p>
            <a:pPr algn="just">
              <a:buFont typeface="Arial" pitchFamily="34" charset="0"/>
              <a:buChar char="•"/>
            </a:pPr>
            <a:endParaRPr lang="fr-FR" sz="3200" dirty="0"/>
          </a:p>
          <a:p>
            <a:endParaRPr lang="fr-FR" dirty="0"/>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85786" y="1500174"/>
            <a:ext cx="7000924" cy="369332"/>
          </a:xfrm>
          <a:prstGeom prst="rect">
            <a:avLst/>
          </a:prstGeom>
          <a:noFill/>
        </p:spPr>
        <p:txBody>
          <a:bodyPr wrap="square" rtlCol="0">
            <a:spAutoFit/>
          </a:bodyPr>
          <a:lstStyle/>
          <a:p>
            <a:endParaRPr lang="fr-FR" dirty="0"/>
          </a:p>
        </p:txBody>
      </p:sp>
      <p:sp>
        <p:nvSpPr>
          <p:cNvPr id="3" name="ZoneTexte 2"/>
          <p:cNvSpPr txBox="1"/>
          <p:nvPr/>
        </p:nvSpPr>
        <p:spPr>
          <a:xfrm>
            <a:off x="285720" y="857232"/>
            <a:ext cx="8501122" cy="5539978"/>
          </a:xfrm>
          <a:prstGeom prst="rect">
            <a:avLst/>
          </a:prstGeom>
          <a:noFill/>
        </p:spPr>
        <p:txBody>
          <a:bodyPr wrap="square" rtlCol="0">
            <a:spAutoFit/>
          </a:bodyPr>
          <a:lstStyle/>
          <a:p>
            <a:pPr algn="just"/>
            <a:r>
              <a:rPr lang="fr-FR" sz="3000" b="1" dirty="0">
                <a:solidFill>
                  <a:srgbClr val="FF0000"/>
                </a:solidFill>
                <a:effectLst>
                  <a:outerShdw blurRad="38100" dist="38100" dir="2700000" algn="tl">
                    <a:srgbClr val="000000">
                      <a:alpha val="43137"/>
                    </a:srgbClr>
                  </a:outerShdw>
                </a:effectLst>
              </a:rPr>
              <a:t>II- Critères de recours au dépistage :</a:t>
            </a:r>
            <a:endParaRPr lang="fr-FR" sz="3000" dirty="0">
              <a:solidFill>
                <a:srgbClr val="FF0000"/>
              </a:solidFill>
              <a:effectLst>
                <a:outerShdw blurRad="38100" dist="38100" dir="2700000" algn="tl">
                  <a:srgbClr val="000000">
                    <a:alpha val="43137"/>
                  </a:srgbClr>
                </a:outerShdw>
              </a:effectLst>
            </a:endParaRPr>
          </a:p>
          <a:p>
            <a:pPr algn="just"/>
            <a:r>
              <a:rPr lang="fr-FR" sz="3600" b="1" dirty="0" smtClean="0">
                <a:solidFill>
                  <a:srgbClr val="FF0000"/>
                </a:solidFill>
                <a:effectLst>
                  <a:outerShdw blurRad="38100" dist="38100" dir="2700000" algn="tl">
                    <a:srgbClr val="000000">
                      <a:alpha val="43137"/>
                    </a:srgbClr>
                  </a:outerShdw>
                </a:effectLst>
              </a:rPr>
              <a:t>1)</a:t>
            </a:r>
            <a:r>
              <a:rPr lang="fr-FR" sz="3000" dirty="0" smtClean="0"/>
              <a:t>  </a:t>
            </a:r>
            <a:r>
              <a:rPr lang="fr-FR" sz="3000" dirty="0"/>
              <a:t>La maladie doit constituer une menace pour la santé publique : la prévalence de la maladie en cause n’est pas le seul critère à examiner. En effet, le dépistage d’une maladie très fréquente pourrait se </a:t>
            </a:r>
            <a:r>
              <a:rPr lang="fr-FR" sz="3000" dirty="0" smtClean="0"/>
              <a:t>revelé </a:t>
            </a:r>
            <a:r>
              <a:rPr lang="fr-FR" sz="3000" dirty="0"/>
              <a:t>trop couteux. Par contre , certaines maladies très </a:t>
            </a:r>
            <a:r>
              <a:rPr lang="fr-FR" sz="3000" dirty="0" smtClean="0"/>
              <a:t>rares mais  </a:t>
            </a:r>
            <a:r>
              <a:rPr lang="fr-FR" sz="3000" dirty="0"/>
              <a:t>dont les conséquences sont très graves sont dépistées systématiquement. C’est le cas de la </a:t>
            </a:r>
            <a:r>
              <a:rPr lang="fr-FR" sz="3000" dirty="0" err="1" smtClean="0"/>
              <a:t>phenylcétonurie</a:t>
            </a:r>
            <a:r>
              <a:rPr lang="fr-FR" sz="3000" dirty="0" smtClean="0"/>
              <a:t> </a:t>
            </a:r>
            <a:r>
              <a:rPr lang="fr-FR" sz="3000" dirty="0"/>
              <a:t>dont la méconnaissance,  chez le nouveau né , serait responsable de graves infirmités </a:t>
            </a:r>
            <a:r>
              <a:rPr lang="fr-FR" sz="3000" dirty="0" smtClean="0"/>
              <a:t>psychiques.</a:t>
            </a:r>
            <a:endParaRPr lang="fr-FR" sz="3000" dirty="0"/>
          </a:p>
          <a:p>
            <a:endParaRPr lang="fr-FR" dirty="0"/>
          </a:p>
        </p:txBody>
      </p:sp>
    </p:spTree>
  </p:cSld>
  <p:clrMapOvr>
    <a:masterClrMapping/>
  </p:clrMapOvr>
  <p:transition spd="slow">
    <p:pull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928670"/>
            <a:ext cx="8143932" cy="5078313"/>
          </a:xfrm>
          <a:prstGeom prst="rect">
            <a:avLst/>
          </a:prstGeom>
          <a:noFill/>
        </p:spPr>
        <p:txBody>
          <a:bodyPr wrap="square" rtlCol="0">
            <a:spAutoFit/>
          </a:bodyPr>
          <a:lstStyle/>
          <a:p>
            <a:pPr algn="just"/>
            <a:r>
              <a:rPr lang="fr-FR" sz="3600" b="1" dirty="0">
                <a:solidFill>
                  <a:srgbClr val="FF0000"/>
                </a:solidFill>
                <a:effectLst>
                  <a:outerShdw blurRad="38100" dist="38100" dir="2700000" algn="tl">
                    <a:srgbClr val="000000">
                      <a:alpha val="43137"/>
                    </a:srgbClr>
                  </a:outerShdw>
                </a:effectLst>
              </a:rPr>
              <a:t>2)</a:t>
            </a:r>
            <a:r>
              <a:rPr lang="fr-FR" sz="3200" b="1" dirty="0"/>
              <a:t> </a:t>
            </a:r>
            <a:r>
              <a:rPr lang="fr-FR" sz="3200" dirty="0"/>
              <a:t>Il est nécessaire qu’il existe un traitement d’efficacité démontrée de la maladie dépistée. Il serait , en effet, inutile de dépister une affection pour laquelle aucun traitement n’ existe. De même il est inutile de dépister au stade pré- clinique des affections pour lesquelles il est impossible d’empêcher ou de retarder l’apparition clinique de la maladie (si pour surveillance oui , cas du Sida ).</a:t>
            </a:r>
          </a:p>
          <a:p>
            <a:pPr algn="just"/>
            <a:endParaRPr lang="fr-FR" sz="3200" dirty="0"/>
          </a:p>
        </p:txBody>
      </p:sp>
    </p:spTree>
  </p:cSld>
  <p:clrMapOvr>
    <a:masterClrMapping/>
  </p:clrMapOvr>
  <p:transition spd="slow">
    <p:pull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214422"/>
            <a:ext cx="8429684" cy="4370427"/>
          </a:xfrm>
          <a:prstGeom prst="rect">
            <a:avLst/>
          </a:prstGeom>
          <a:noFill/>
        </p:spPr>
        <p:txBody>
          <a:bodyPr wrap="square" rtlCol="0">
            <a:spAutoFit/>
          </a:bodyPr>
          <a:lstStyle/>
          <a:p>
            <a:pPr algn="just"/>
            <a:r>
              <a:rPr lang="fr-FR" sz="3600" dirty="0">
                <a:solidFill>
                  <a:srgbClr val="FF0000"/>
                </a:solidFill>
                <a:effectLst>
                  <a:outerShdw blurRad="38100" dist="38100" dir="2700000" algn="tl">
                    <a:srgbClr val="000000">
                      <a:alpha val="43137"/>
                    </a:srgbClr>
                  </a:outerShdw>
                </a:effectLst>
              </a:rPr>
              <a:t>3)</a:t>
            </a:r>
            <a:r>
              <a:rPr lang="fr-FR" sz="3200" dirty="0"/>
              <a:t>Il est nécessaire de disposer de moyens de diagnostic ou de traitement. Cette question se pose surtout dans le pays en voie de développement. Quel serait en effet l’intérêt de dépister une affection très fréquente pour laquelle les moyens de diagnostic ou de traitement constitueraient une charge financière insupportable pour la </a:t>
            </a:r>
            <a:r>
              <a:rPr lang="fr-FR" sz="3200" dirty="0" smtClean="0"/>
              <a:t>collectivité.</a:t>
            </a:r>
            <a:endParaRPr lang="fr-FR" sz="3200" dirty="0"/>
          </a:p>
          <a:p>
            <a:endParaRPr lang="fr-FR" dirty="0"/>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455</TotalTime>
  <Words>652</Words>
  <Application>Microsoft Office PowerPoint</Application>
  <PresentationFormat>Affichage à l'écran (4:3)</PresentationFormat>
  <Paragraphs>119</Paragraphs>
  <Slides>22</Slides>
  <Notes>5</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Débit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vector>
  </TitlesOfParts>
  <Company>semepchuannaba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semep</dc:creator>
  <cp:lastModifiedBy>degh_khal</cp:lastModifiedBy>
  <cp:revision>71</cp:revision>
  <dcterms:created xsi:type="dcterms:W3CDTF">2004-08-25T00:02:08Z</dcterms:created>
  <dcterms:modified xsi:type="dcterms:W3CDTF">2020-04-20T16:37:36Z</dcterms:modified>
</cp:coreProperties>
</file>