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96" r:id="rId2"/>
    <p:sldId id="297" r:id="rId3"/>
    <p:sldId id="298" r:id="rId4"/>
    <p:sldId id="289" r:id="rId5"/>
    <p:sldId id="299" r:id="rId6"/>
    <p:sldId id="266" r:id="rId7"/>
    <p:sldId id="267" r:id="rId8"/>
    <p:sldId id="268" r:id="rId9"/>
    <p:sldId id="265" r:id="rId10"/>
    <p:sldId id="269" r:id="rId11"/>
    <p:sldId id="271" r:id="rId12"/>
    <p:sldId id="272" r:id="rId13"/>
    <p:sldId id="273" r:id="rId14"/>
    <p:sldId id="257" r:id="rId15"/>
    <p:sldId id="277" r:id="rId16"/>
    <p:sldId id="290" r:id="rId17"/>
    <p:sldId id="291" r:id="rId18"/>
    <p:sldId id="292" r:id="rId19"/>
    <p:sldId id="293" r:id="rId20"/>
    <p:sldId id="294" r:id="rId21"/>
    <p:sldId id="295" r:id="rId22"/>
    <p:sldId id="258" r:id="rId23"/>
    <p:sldId id="259" r:id="rId24"/>
    <p:sldId id="260" r:id="rId25"/>
    <p:sldId id="261" r:id="rId26"/>
    <p:sldId id="276" r:id="rId27"/>
    <p:sldId id="262" r:id="rId28"/>
    <p:sldId id="278" r:id="rId29"/>
    <p:sldId id="279" r:id="rId30"/>
    <p:sldId id="263" r:id="rId31"/>
    <p:sldId id="264" r:id="rId32"/>
    <p:sldId id="270" r:id="rId33"/>
    <p:sldId id="280" r:id="rId34"/>
    <p:sldId id="281" r:id="rId35"/>
    <p:sldId id="282" r:id="rId36"/>
    <p:sldId id="283" r:id="rId37"/>
    <p:sldId id="284" r:id="rId38"/>
    <p:sldId id="285" r:id="rId39"/>
    <p:sldId id="286" r:id="rId40"/>
    <p:sldId id="287" r:id="rId41"/>
    <p:sldId id="288" r:id="rId42"/>
    <p:sldId id="274" r:id="rId43"/>
    <p:sldId id="275"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6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5A0A0-A2C5-4AC5-8935-F9EA8796AFAB}" type="doc">
      <dgm:prSet loTypeId="urn:microsoft.com/office/officeart/2005/8/layout/target3" loCatId="list" qsTypeId="urn:microsoft.com/office/officeart/2005/8/quickstyle/3d3" qsCatId="3D" csTypeId="urn:microsoft.com/office/officeart/2005/8/colors/colorful1" csCatId="colorful" phldr="1"/>
      <dgm:spPr/>
      <dgm:t>
        <a:bodyPr/>
        <a:lstStyle/>
        <a:p>
          <a:endParaRPr lang="fr-FR"/>
        </a:p>
      </dgm:t>
    </dgm:pt>
    <dgm:pt modelId="{43D9E4E3-38B5-4A4A-A9CE-B3B72B1AF5A4}">
      <dgm:prSet phldrT="[Texte]" custT="1"/>
      <dgm:spPr/>
      <dgm:t>
        <a:bodyPr/>
        <a:lstStyle/>
        <a:p>
          <a:r>
            <a:rPr lang="fr-FR" sz="4400" dirty="0" smtClean="0"/>
            <a:t>Risque </a:t>
          </a:r>
          <a:endParaRPr lang="fr-FR" sz="4400" dirty="0"/>
        </a:p>
      </dgm:t>
    </dgm:pt>
    <dgm:pt modelId="{2F55A3CB-20D2-46CB-AA4E-F460C86D6764}" type="parTrans" cxnId="{BC15AF99-535D-4FCE-B379-4C0B391241D4}">
      <dgm:prSet/>
      <dgm:spPr/>
      <dgm:t>
        <a:bodyPr/>
        <a:lstStyle/>
        <a:p>
          <a:endParaRPr lang="fr-FR" sz="1400"/>
        </a:p>
      </dgm:t>
    </dgm:pt>
    <dgm:pt modelId="{D353A5AF-3D17-497C-91DC-2B7AFF2B6F83}" type="sibTrans" cxnId="{BC15AF99-535D-4FCE-B379-4C0B391241D4}">
      <dgm:prSet/>
      <dgm:spPr/>
      <dgm:t>
        <a:bodyPr/>
        <a:lstStyle/>
        <a:p>
          <a:endParaRPr lang="fr-FR" sz="1400"/>
        </a:p>
      </dgm:t>
    </dgm:pt>
    <dgm:pt modelId="{38D95835-C017-4464-B10C-A6F9E1997A9E}">
      <dgm:prSet phldrT="[Texte]" custT="1"/>
      <dgm:spPr/>
      <dgm:t>
        <a:bodyPr/>
        <a:lstStyle/>
        <a:p>
          <a:r>
            <a:rPr lang="fr-FR" sz="4400" dirty="0" smtClean="0"/>
            <a:t>Urgence </a:t>
          </a:r>
          <a:endParaRPr lang="fr-FR" sz="4400" dirty="0"/>
        </a:p>
      </dgm:t>
    </dgm:pt>
    <dgm:pt modelId="{780B7C41-9AD2-4297-AA07-EA4EC2F2B35C}" type="parTrans" cxnId="{2AE538A2-0D0A-437D-A90C-8DC54BDB65CD}">
      <dgm:prSet/>
      <dgm:spPr/>
      <dgm:t>
        <a:bodyPr/>
        <a:lstStyle/>
        <a:p>
          <a:endParaRPr lang="fr-FR" sz="1400"/>
        </a:p>
      </dgm:t>
    </dgm:pt>
    <dgm:pt modelId="{D35B781D-B6DF-4774-AF42-7C8D32B9B559}" type="sibTrans" cxnId="{2AE538A2-0D0A-437D-A90C-8DC54BDB65CD}">
      <dgm:prSet/>
      <dgm:spPr/>
      <dgm:t>
        <a:bodyPr/>
        <a:lstStyle/>
        <a:p>
          <a:endParaRPr lang="fr-FR" sz="1400"/>
        </a:p>
      </dgm:t>
    </dgm:pt>
    <dgm:pt modelId="{01BB5D84-CD38-4473-B78A-5CA614F178C2}">
      <dgm:prSet phldrT="[Texte]" custT="1"/>
      <dgm:spPr/>
      <dgm:t>
        <a:bodyPr/>
        <a:lstStyle/>
        <a:p>
          <a:r>
            <a:rPr lang="fr-FR" sz="4400" dirty="0" smtClean="0"/>
            <a:t>Dangerosité </a:t>
          </a:r>
          <a:endParaRPr lang="fr-FR" sz="4400" dirty="0"/>
        </a:p>
      </dgm:t>
    </dgm:pt>
    <dgm:pt modelId="{B14B8E9E-9872-4354-9318-5309C4627E1D}" type="parTrans" cxnId="{ACB44B0E-AF6F-46C2-B6D0-7A225FAE70B2}">
      <dgm:prSet/>
      <dgm:spPr/>
      <dgm:t>
        <a:bodyPr/>
        <a:lstStyle/>
        <a:p>
          <a:endParaRPr lang="fr-FR" sz="1400"/>
        </a:p>
      </dgm:t>
    </dgm:pt>
    <dgm:pt modelId="{A37B83F6-0A1B-4410-B015-4D23A264760F}" type="sibTrans" cxnId="{ACB44B0E-AF6F-46C2-B6D0-7A225FAE70B2}">
      <dgm:prSet/>
      <dgm:spPr/>
      <dgm:t>
        <a:bodyPr/>
        <a:lstStyle/>
        <a:p>
          <a:endParaRPr lang="fr-FR" sz="1400"/>
        </a:p>
      </dgm:t>
    </dgm:pt>
    <dgm:pt modelId="{B2E38208-2AC9-4A40-B318-95C6E1C23E3C}" type="pres">
      <dgm:prSet presAssocID="{78E5A0A0-A2C5-4AC5-8935-F9EA8796AFAB}" presName="Name0" presStyleCnt="0">
        <dgm:presLayoutVars>
          <dgm:chMax val="7"/>
          <dgm:dir/>
          <dgm:animLvl val="lvl"/>
          <dgm:resizeHandles val="exact"/>
        </dgm:presLayoutVars>
      </dgm:prSet>
      <dgm:spPr/>
      <dgm:t>
        <a:bodyPr/>
        <a:lstStyle/>
        <a:p>
          <a:endParaRPr lang="fr-FR"/>
        </a:p>
      </dgm:t>
    </dgm:pt>
    <dgm:pt modelId="{0CE7DE8B-EC36-49B9-A184-33F300EC0610}" type="pres">
      <dgm:prSet presAssocID="{43D9E4E3-38B5-4A4A-A9CE-B3B72B1AF5A4}" presName="circle1" presStyleLbl="node1" presStyleIdx="0" presStyleCnt="3"/>
      <dgm:spPr/>
    </dgm:pt>
    <dgm:pt modelId="{DE7D8FC6-E83A-422C-8F21-421ED8F33D08}" type="pres">
      <dgm:prSet presAssocID="{43D9E4E3-38B5-4A4A-A9CE-B3B72B1AF5A4}" presName="space" presStyleCnt="0"/>
      <dgm:spPr/>
    </dgm:pt>
    <dgm:pt modelId="{8ECC4A0E-AB9E-49B1-BF11-172233AE14B6}" type="pres">
      <dgm:prSet presAssocID="{43D9E4E3-38B5-4A4A-A9CE-B3B72B1AF5A4}" presName="rect1" presStyleLbl="alignAcc1" presStyleIdx="0" presStyleCnt="3"/>
      <dgm:spPr/>
      <dgm:t>
        <a:bodyPr/>
        <a:lstStyle/>
        <a:p>
          <a:endParaRPr lang="fr-FR"/>
        </a:p>
      </dgm:t>
    </dgm:pt>
    <dgm:pt modelId="{8947C613-C1A0-40DC-9CC8-B54569AB98B2}" type="pres">
      <dgm:prSet presAssocID="{38D95835-C017-4464-B10C-A6F9E1997A9E}" presName="vertSpace2" presStyleLbl="node1" presStyleIdx="0" presStyleCnt="3"/>
      <dgm:spPr/>
    </dgm:pt>
    <dgm:pt modelId="{4CB3DB11-6861-4A49-B8A4-09C85EF0E705}" type="pres">
      <dgm:prSet presAssocID="{38D95835-C017-4464-B10C-A6F9E1997A9E}" presName="circle2" presStyleLbl="node1" presStyleIdx="1" presStyleCnt="3" custLinFactNeighborX="120" custLinFactNeighborY="-614"/>
      <dgm:spPr>
        <a:solidFill>
          <a:schemeClr val="accent2">
            <a:lumMod val="75000"/>
          </a:schemeClr>
        </a:solidFill>
      </dgm:spPr>
    </dgm:pt>
    <dgm:pt modelId="{27688604-CFC2-4312-A057-3DCC90F74B82}" type="pres">
      <dgm:prSet presAssocID="{38D95835-C017-4464-B10C-A6F9E1997A9E}" presName="rect2" presStyleLbl="alignAcc1" presStyleIdx="1" presStyleCnt="3"/>
      <dgm:spPr/>
      <dgm:t>
        <a:bodyPr/>
        <a:lstStyle/>
        <a:p>
          <a:endParaRPr lang="fr-FR"/>
        </a:p>
      </dgm:t>
    </dgm:pt>
    <dgm:pt modelId="{B76DC84E-1F29-4ED0-932E-B87777443234}" type="pres">
      <dgm:prSet presAssocID="{01BB5D84-CD38-4473-B78A-5CA614F178C2}" presName="vertSpace3" presStyleLbl="node1" presStyleIdx="1" presStyleCnt="3"/>
      <dgm:spPr/>
    </dgm:pt>
    <dgm:pt modelId="{E9C9ECCD-1203-4622-AD19-D9D814CA64A8}" type="pres">
      <dgm:prSet presAssocID="{01BB5D84-CD38-4473-B78A-5CA614F178C2}" presName="circle3" presStyleLbl="node1" presStyleIdx="2" presStyleCnt="3"/>
      <dgm:spPr>
        <a:solidFill>
          <a:srgbClr val="002060"/>
        </a:solidFill>
      </dgm:spPr>
    </dgm:pt>
    <dgm:pt modelId="{0984067C-C488-4145-A001-CC14264987AD}" type="pres">
      <dgm:prSet presAssocID="{01BB5D84-CD38-4473-B78A-5CA614F178C2}" presName="rect3" presStyleLbl="alignAcc1" presStyleIdx="2" presStyleCnt="3"/>
      <dgm:spPr/>
      <dgm:t>
        <a:bodyPr/>
        <a:lstStyle/>
        <a:p>
          <a:endParaRPr lang="fr-FR"/>
        </a:p>
      </dgm:t>
    </dgm:pt>
    <dgm:pt modelId="{E45C57AD-A1F9-4938-98CA-252542772BCA}" type="pres">
      <dgm:prSet presAssocID="{43D9E4E3-38B5-4A4A-A9CE-B3B72B1AF5A4}" presName="rect1ParTxNoCh" presStyleLbl="alignAcc1" presStyleIdx="2" presStyleCnt="3">
        <dgm:presLayoutVars>
          <dgm:chMax val="1"/>
          <dgm:bulletEnabled val="1"/>
        </dgm:presLayoutVars>
      </dgm:prSet>
      <dgm:spPr/>
      <dgm:t>
        <a:bodyPr/>
        <a:lstStyle/>
        <a:p>
          <a:endParaRPr lang="fr-FR"/>
        </a:p>
      </dgm:t>
    </dgm:pt>
    <dgm:pt modelId="{1B2FED8A-98AB-4BCE-AAB4-3D5EEC0F8070}" type="pres">
      <dgm:prSet presAssocID="{38D95835-C017-4464-B10C-A6F9E1997A9E}" presName="rect2ParTxNoCh" presStyleLbl="alignAcc1" presStyleIdx="2" presStyleCnt="3">
        <dgm:presLayoutVars>
          <dgm:chMax val="1"/>
          <dgm:bulletEnabled val="1"/>
        </dgm:presLayoutVars>
      </dgm:prSet>
      <dgm:spPr/>
      <dgm:t>
        <a:bodyPr/>
        <a:lstStyle/>
        <a:p>
          <a:endParaRPr lang="fr-FR"/>
        </a:p>
      </dgm:t>
    </dgm:pt>
    <dgm:pt modelId="{C66D0965-C4AC-4B6E-B4DC-ADC6FEAB093B}" type="pres">
      <dgm:prSet presAssocID="{01BB5D84-CD38-4473-B78A-5CA614F178C2}" presName="rect3ParTxNoCh" presStyleLbl="alignAcc1" presStyleIdx="2" presStyleCnt="3">
        <dgm:presLayoutVars>
          <dgm:chMax val="1"/>
          <dgm:bulletEnabled val="1"/>
        </dgm:presLayoutVars>
      </dgm:prSet>
      <dgm:spPr/>
      <dgm:t>
        <a:bodyPr/>
        <a:lstStyle/>
        <a:p>
          <a:endParaRPr lang="fr-FR"/>
        </a:p>
      </dgm:t>
    </dgm:pt>
  </dgm:ptLst>
  <dgm:cxnLst>
    <dgm:cxn modelId="{CD7BF40C-BE36-44C4-9F77-9D847344A1AF}" type="presOf" srcId="{38D95835-C017-4464-B10C-A6F9E1997A9E}" destId="{27688604-CFC2-4312-A057-3DCC90F74B82}" srcOrd="0" destOrd="0" presId="urn:microsoft.com/office/officeart/2005/8/layout/target3"/>
    <dgm:cxn modelId="{2AE538A2-0D0A-437D-A90C-8DC54BDB65CD}" srcId="{78E5A0A0-A2C5-4AC5-8935-F9EA8796AFAB}" destId="{38D95835-C017-4464-B10C-A6F9E1997A9E}" srcOrd="1" destOrd="0" parTransId="{780B7C41-9AD2-4297-AA07-EA4EC2F2B35C}" sibTransId="{D35B781D-B6DF-4774-AF42-7C8D32B9B559}"/>
    <dgm:cxn modelId="{75FB1EE3-F47C-4522-9625-630FC472728E}" type="presOf" srcId="{43D9E4E3-38B5-4A4A-A9CE-B3B72B1AF5A4}" destId="{8ECC4A0E-AB9E-49B1-BF11-172233AE14B6}" srcOrd="0" destOrd="0" presId="urn:microsoft.com/office/officeart/2005/8/layout/target3"/>
    <dgm:cxn modelId="{5E6F7113-5176-452D-8052-23482A79363C}" type="presOf" srcId="{43D9E4E3-38B5-4A4A-A9CE-B3B72B1AF5A4}" destId="{E45C57AD-A1F9-4938-98CA-252542772BCA}" srcOrd="1" destOrd="0" presId="urn:microsoft.com/office/officeart/2005/8/layout/target3"/>
    <dgm:cxn modelId="{88B31A91-068C-4F26-96DA-312422406C0F}" type="presOf" srcId="{78E5A0A0-A2C5-4AC5-8935-F9EA8796AFAB}" destId="{B2E38208-2AC9-4A40-B318-95C6E1C23E3C}" srcOrd="0" destOrd="0" presId="urn:microsoft.com/office/officeart/2005/8/layout/target3"/>
    <dgm:cxn modelId="{BC15AF99-535D-4FCE-B379-4C0B391241D4}" srcId="{78E5A0A0-A2C5-4AC5-8935-F9EA8796AFAB}" destId="{43D9E4E3-38B5-4A4A-A9CE-B3B72B1AF5A4}" srcOrd="0" destOrd="0" parTransId="{2F55A3CB-20D2-46CB-AA4E-F460C86D6764}" sibTransId="{D353A5AF-3D17-497C-91DC-2B7AFF2B6F83}"/>
    <dgm:cxn modelId="{B990BD1C-3913-45D2-8D07-C5006699DFB2}" type="presOf" srcId="{01BB5D84-CD38-4473-B78A-5CA614F178C2}" destId="{C66D0965-C4AC-4B6E-B4DC-ADC6FEAB093B}" srcOrd="1" destOrd="0" presId="urn:microsoft.com/office/officeart/2005/8/layout/target3"/>
    <dgm:cxn modelId="{DDB4D6DE-7144-4B1B-A16C-CF2F9ECFFD50}" type="presOf" srcId="{01BB5D84-CD38-4473-B78A-5CA614F178C2}" destId="{0984067C-C488-4145-A001-CC14264987AD}" srcOrd="0" destOrd="0" presId="urn:microsoft.com/office/officeart/2005/8/layout/target3"/>
    <dgm:cxn modelId="{ACB44B0E-AF6F-46C2-B6D0-7A225FAE70B2}" srcId="{78E5A0A0-A2C5-4AC5-8935-F9EA8796AFAB}" destId="{01BB5D84-CD38-4473-B78A-5CA614F178C2}" srcOrd="2" destOrd="0" parTransId="{B14B8E9E-9872-4354-9318-5309C4627E1D}" sibTransId="{A37B83F6-0A1B-4410-B015-4D23A264760F}"/>
    <dgm:cxn modelId="{0376EC4B-860B-4C40-A5F7-6F91B43764D8}" type="presOf" srcId="{38D95835-C017-4464-B10C-A6F9E1997A9E}" destId="{1B2FED8A-98AB-4BCE-AAB4-3D5EEC0F8070}" srcOrd="1" destOrd="0" presId="urn:microsoft.com/office/officeart/2005/8/layout/target3"/>
    <dgm:cxn modelId="{075F499B-65C5-47CC-825B-1BF9E7997E40}" type="presParOf" srcId="{B2E38208-2AC9-4A40-B318-95C6E1C23E3C}" destId="{0CE7DE8B-EC36-49B9-A184-33F300EC0610}" srcOrd="0" destOrd="0" presId="urn:microsoft.com/office/officeart/2005/8/layout/target3"/>
    <dgm:cxn modelId="{C0FB6291-9B4E-436C-8CA0-387D6147134A}" type="presParOf" srcId="{B2E38208-2AC9-4A40-B318-95C6E1C23E3C}" destId="{DE7D8FC6-E83A-422C-8F21-421ED8F33D08}" srcOrd="1" destOrd="0" presId="urn:microsoft.com/office/officeart/2005/8/layout/target3"/>
    <dgm:cxn modelId="{C6CC8523-B192-472F-A3A0-DFB5A9F56B76}" type="presParOf" srcId="{B2E38208-2AC9-4A40-B318-95C6E1C23E3C}" destId="{8ECC4A0E-AB9E-49B1-BF11-172233AE14B6}" srcOrd="2" destOrd="0" presId="urn:microsoft.com/office/officeart/2005/8/layout/target3"/>
    <dgm:cxn modelId="{4A173F00-5E85-41E4-9FF9-EF23019C7BA9}" type="presParOf" srcId="{B2E38208-2AC9-4A40-B318-95C6E1C23E3C}" destId="{8947C613-C1A0-40DC-9CC8-B54569AB98B2}" srcOrd="3" destOrd="0" presId="urn:microsoft.com/office/officeart/2005/8/layout/target3"/>
    <dgm:cxn modelId="{EAEE6471-CCD3-47E4-9B76-79090144942A}" type="presParOf" srcId="{B2E38208-2AC9-4A40-B318-95C6E1C23E3C}" destId="{4CB3DB11-6861-4A49-B8A4-09C85EF0E705}" srcOrd="4" destOrd="0" presId="urn:microsoft.com/office/officeart/2005/8/layout/target3"/>
    <dgm:cxn modelId="{532A4A26-BD3E-45AB-A8E7-6399D63E3369}" type="presParOf" srcId="{B2E38208-2AC9-4A40-B318-95C6E1C23E3C}" destId="{27688604-CFC2-4312-A057-3DCC90F74B82}" srcOrd="5" destOrd="0" presId="urn:microsoft.com/office/officeart/2005/8/layout/target3"/>
    <dgm:cxn modelId="{F5E1B182-24FB-4BBA-8C0B-00DD33565032}" type="presParOf" srcId="{B2E38208-2AC9-4A40-B318-95C6E1C23E3C}" destId="{B76DC84E-1F29-4ED0-932E-B87777443234}" srcOrd="6" destOrd="0" presId="urn:microsoft.com/office/officeart/2005/8/layout/target3"/>
    <dgm:cxn modelId="{AADDE50D-34B3-4158-AD38-BA77A5BFC08A}" type="presParOf" srcId="{B2E38208-2AC9-4A40-B318-95C6E1C23E3C}" destId="{E9C9ECCD-1203-4622-AD19-D9D814CA64A8}" srcOrd="7" destOrd="0" presId="urn:microsoft.com/office/officeart/2005/8/layout/target3"/>
    <dgm:cxn modelId="{FCE8437C-B713-46EA-B017-76CE2B8CCDA3}" type="presParOf" srcId="{B2E38208-2AC9-4A40-B318-95C6E1C23E3C}" destId="{0984067C-C488-4145-A001-CC14264987AD}" srcOrd="8" destOrd="0" presId="urn:microsoft.com/office/officeart/2005/8/layout/target3"/>
    <dgm:cxn modelId="{DA58FB4D-DB01-4C74-A5BC-1DA5C46DF4A6}" type="presParOf" srcId="{B2E38208-2AC9-4A40-B318-95C6E1C23E3C}" destId="{E45C57AD-A1F9-4938-98CA-252542772BCA}" srcOrd="9" destOrd="0" presId="urn:microsoft.com/office/officeart/2005/8/layout/target3"/>
    <dgm:cxn modelId="{61AF2C06-363C-4C81-A530-44575C8BF857}" type="presParOf" srcId="{B2E38208-2AC9-4A40-B318-95C6E1C23E3C}" destId="{1B2FED8A-98AB-4BCE-AAB4-3D5EEC0F8070}" srcOrd="10" destOrd="0" presId="urn:microsoft.com/office/officeart/2005/8/layout/target3"/>
    <dgm:cxn modelId="{5D7A50B9-F1B2-483D-AA95-A506225F4036}" type="presParOf" srcId="{B2E38208-2AC9-4A40-B318-95C6E1C23E3C}" destId="{C66D0965-C4AC-4B6E-B4DC-ADC6FEAB093B}" srcOrd="11" destOrd="0" presId="urn:microsoft.com/office/officeart/2005/8/layout/target3"/>
  </dgm:cxnLst>
  <dgm:bg/>
  <dgm:whole/>
</dgm:dataModel>
</file>

<file path=ppt/diagrams/data2.xml><?xml version="1.0" encoding="utf-8"?>
<dgm:dataModel xmlns:dgm="http://schemas.openxmlformats.org/drawingml/2006/diagram" xmlns:a="http://schemas.openxmlformats.org/drawingml/2006/main">
  <dgm:ptLst>
    <dgm:pt modelId="{47E8218B-1BB0-47E9-9EF6-4FD29194BC2F}" type="doc">
      <dgm:prSet loTypeId="urn:microsoft.com/office/officeart/2005/8/layout/pyramid1" loCatId="pyramid" qsTypeId="urn:microsoft.com/office/officeart/2005/8/quickstyle/3d3" qsCatId="3D" csTypeId="urn:microsoft.com/office/officeart/2005/8/colors/accent5_4" csCatId="accent5" phldr="1"/>
      <dgm:spPr/>
    </dgm:pt>
    <dgm:pt modelId="{A099BF3D-916B-46EF-8495-0431B23672EB}">
      <dgm:prSet phldrT="[Texte]"/>
      <dgm:spPr>
        <a:solidFill>
          <a:srgbClr val="FF0000"/>
        </a:solidFill>
      </dgm:spPr>
      <dgm:t>
        <a:bodyPr/>
        <a:lstStyle/>
        <a:p>
          <a:r>
            <a:rPr lang="fr-FR" dirty="0" smtClean="0"/>
            <a:t>Élevé </a:t>
          </a:r>
          <a:endParaRPr lang="fr-FR" dirty="0"/>
        </a:p>
      </dgm:t>
    </dgm:pt>
    <dgm:pt modelId="{0837EF21-7CA2-4D09-8E95-8ED8C57D941E}" type="parTrans" cxnId="{0B40F97B-EC89-4743-B84C-CC1F0B914720}">
      <dgm:prSet/>
      <dgm:spPr/>
      <dgm:t>
        <a:bodyPr/>
        <a:lstStyle/>
        <a:p>
          <a:endParaRPr lang="fr-FR"/>
        </a:p>
      </dgm:t>
    </dgm:pt>
    <dgm:pt modelId="{064CFD8B-C4D8-4D40-8280-F0E5596C2663}" type="sibTrans" cxnId="{0B40F97B-EC89-4743-B84C-CC1F0B914720}">
      <dgm:prSet/>
      <dgm:spPr/>
      <dgm:t>
        <a:bodyPr/>
        <a:lstStyle/>
        <a:p>
          <a:endParaRPr lang="fr-FR"/>
        </a:p>
      </dgm:t>
    </dgm:pt>
    <dgm:pt modelId="{E52E1BAB-0B6F-420C-A1C6-480B64A3606C}">
      <dgm:prSet phldrT="[Texte]"/>
      <dgm:spPr>
        <a:solidFill>
          <a:srgbClr val="FFC000"/>
        </a:solidFill>
      </dgm:spPr>
      <dgm:t>
        <a:bodyPr/>
        <a:lstStyle/>
        <a:p>
          <a:r>
            <a:rPr lang="fr-FR" dirty="0" smtClean="0"/>
            <a:t>Moyen </a:t>
          </a:r>
          <a:endParaRPr lang="fr-FR" dirty="0"/>
        </a:p>
      </dgm:t>
    </dgm:pt>
    <dgm:pt modelId="{D57DEF43-4DF3-41A8-AF7E-317E15095F78}" type="parTrans" cxnId="{D8FD736A-54C4-4B66-BFFE-10303A327333}">
      <dgm:prSet/>
      <dgm:spPr/>
      <dgm:t>
        <a:bodyPr/>
        <a:lstStyle/>
        <a:p>
          <a:endParaRPr lang="fr-FR"/>
        </a:p>
      </dgm:t>
    </dgm:pt>
    <dgm:pt modelId="{DDBFA615-6716-4DE4-8E08-7C3CACBDB12B}" type="sibTrans" cxnId="{D8FD736A-54C4-4B66-BFFE-10303A327333}">
      <dgm:prSet/>
      <dgm:spPr/>
      <dgm:t>
        <a:bodyPr/>
        <a:lstStyle/>
        <a:p>
          <a:endParaRPr lang="fr-FR"/>
        </a:p>
      </dgm:t>
    </dgm:pt>
    <dgm:pt modelId="{1C4B0889-6963-464A-8454-F492131FE4D5}">
      <dgm:prSet phldrT="[Texte]"/>
      <dgm:spPr>
        <a:solidFill>
          <a:srgbClr val="92D050"/>
        </a:solidFill>
      </dgm:spPr>
      <dgm:t>
        <a:bodyPr/>
        <a:lstStyle/>
        <a:p>
          <a:r>
            <a:rPr lang="fr-FR" dirty="0" smtClean="0"/>
            <a:t>Faible </a:t>
          </a:r>
          <a:endParaRPr lang="fr-FR" dirty="0"/>
        </a:p>
      </dgm:t>
    </dgm:pt>
    <dgm:pt modelId="{17C9A1EA-ACBD-49B3-A8B1-D745AA5171BF}" type="parTrans" cxnId="{8BF19C8F-84AF-41F6-A171-59993A4CAD98}">
      <dgm:prSet/>
      <dgm:spPr/>
      <dgm:t>
        <a:bodyPr/>
        <a:lstStyle/>
        <a:p>
          <a:endParaRPr lang="fr-FR"/>
        </a:p>
      </dgm:t>
    </dgm:pt>
    <dgm:pt modelId="{DEC293EF-D0DB-4D3B-B283-CE98FE6AF031}" type="sibTrans" cxnId="{8BF19C8F-84AF-41F6-A171-59993A4CAD98}">
      <dgm:prSet/>
      <dgm:spPr/>
      <dgm:t>
        <a:bodyPr/>
        <a:lstStyle/>
        <a:p>
          <a:endParaRPr lang="fr-FR"/>
        </a:p>
      </dgm:t>
    </dgm:pt>
    <dgm:pt modelId="{1A39F552-41F1-46CF-8CEC-54D45F2CCC3F}" type="pres">
      <dgm:prSet presAssocID="{47E8218B-1BB0-47E9-9EF6-4FD29194BC2F}" presName="Name0" presStyleCnt="0">
        <dgm:presLayoutVars>
          <dgm:dir/>
          <dgm:animLvl val="lvl"/>
          <dgm:resizeHandles val="exact"/>
        </dgm:presLayoutVars>
      </dgm:prSet>
      <dgm:spPr/>
    </dgm:pt>
    <dgm:pt modelId="{5640EEC8-B7B2-4075-AB5A-40CC16982D1D}" type="pres">
      <dgm:prSet presAssocID="{A099BF3D-916B-46EF-8495-0431B23672EB}" presName="Name8" presStyleCnt="0"/>
      <dgm:spPr/>
    </dgm:pt>
    <dgm:pt modelId="{EF775C1C-887F-48F0-A195-0C37209DC0FD}" type="pres">
      <dgm:prSet presAssocID="{A099BF3D-916B-46EF-8495-0431B23672EB}" presName="level" presStyleLbl="node1" presStyleIdx="0" presStyleCnt="3">
        <dgm:presLayoutVars>
          <dgm:chMax val="1"/>
          <dgm:bulletEnabled val="1"/>
        </dgm:presLayoutVars>
      </dgm:prSet>
      <dgm:spPr/>
      <dgm:t>
        <a:bodyPr/>
        <a:lstStyle/>
        <a:p>
          <a:endParaRPr lang="fr-FR"/>
        </a:p>
      </dgm:t>
    </dgm:pt>
    <dgm:pt modelId="{AD91B7A9-3B3D-4D2D-AC5B-6FDA78BB58DF}" type="pres">
      <dgm:prSet presAssocID="{A099BF3D-916B-46EF-8495-0431B23672EB}" presName="levelTx" presStyleLbl="revTx" presStyleIdx="0" presStyleCnt="0">
        <dgm:presLayoutVars>
          <dgm:chMax val="1"/>
          <dgm:bulletEnabled val="1"/>
        </dgm:presLayoutVars>
      </dgm:prSet>
      <dgm:spPr/>
      <dgm:t>
        <a:bodyPr/>
        <a:lstStyle/>
        <a:p>
          <a:endParaRPr lang="fr-FR"/>
        </a:p>
      </dgm:t>
    </dgm:pt>
    <dgm:pt modelId="{76720CAF-EBA0-4A27-BD91-3562EE7ADBF7}" type="pres">
      <dgm:prSet presAssocID="{E52E1BAB-0B6F-420C-A1C6-480B64A3606C}" presName="Name8" presStyleCnt="0"/>
      <dgm:spPr/>
    </dgm:pt>
    <dgm:pt modelId="{D26C553D-B54E-4248-8ED4-ED93ED1E75FD}" type="pres">
      <dgm:prSet presAssocID="{E52E1BAB-0B6F-420C-A1C6-480B64A3606C}" presName="level" presStyleLbl="node1" presStyleIdx="1" presStyleCnt="3">
        <dgm:presLayoutVars>
          <dgm:chMax val="1"/>
          <dgm:bulletEnabled val="1"/>
        </dgm:presLayoutVars>
      </dgm:prSet>
      <dgm:spPr/>
      <dgm:t>
        <a:bodyPr/>
        <a:lstStyle/>
        <a:p>
          <a:endParaRPr lang="fr-FR"/>
        </a:p>
      </dgm:t>
    </dgm:pt>
    <dgm:pt modelId="{82A9885E-95AF-4D4C-B512-9C68C205E4C4}" type="pres">
      <dgm:prSet presAssocID="{E52E1BAB-0B6F-420C-A1C6-480B64A3606C}" presName="levelTx" presStyleLbl="revTx" presStyleIdx="0" presStyleCnt="0">
        <dgm:presLayoutVars>
          <dgm:chMax val="1"/>
          <dgm:bulletEnabled val="1"/>
        </dgm:presLayoutVars>
      </dgm:prSet>
      <dgm:spPr/>
      <dgm:t>
        <a:bodyPr/>
        <a:lstStyle/>
        <a:p>
          <a:endParaRPr lang="fr-FR"/>
        </a:p>
      </dgm:t>
    </dgm:pt>
    <dgm:pt modelId="{76EED260-FE2C-47C8-B650-C513E3A1B1DB}" type="pres">
      <dgm:prSet presAssocID="{1C4B0889-6963-464A-8454-F492131FE4D5}" presName="Name8" presStyleCnt="0"/>
      <dgm:spPr/>
    </dgm:pt>
    <dgm:pt modelId="{4FC995F4-8BAE-4CC1-BA45-DC29DF3065D0}" type="pres">
      <dgm:prSet presAssocID="{1C4B0889-6963-464A-8454-F492131FE4D5}" presName="level" presStyleLbl="node1" presStyleIdx="2" presStyleCnt="3">
        <dgm:presLayoutVars>
          <dgm:chMax val="1"/>
          <dgm:bulletEnabled val="1"/>
        </dgm:presLayoutVars>
      </dgm:prSet>
      <dgm:spPr/>
      <dgm:t>
        <a:bodyPr/>
        <a:lstStyle/>
        <a:p>
          <a:endParaRPr lang="fr-FR"/>
        </a:p>
      </dgm:t>
    </dgm:pt>
    <dgm:pt modelId="{C2E44FE2-B3A1-466D-9E1E-217553502F13}" type="pres">
      <dgm:prSet presAssocID="{1C4B0889-6963-464A-8454-F492131FE4D5}" presName="levelTx" presStyleLbl="revTx" presStyleIdx="0" presStyleCnt="0">
        <dgm:presLayoutVars>
          <dgm:chMax val="1"/>
          <dgm:bulletEnabled val="1"/>
        </dgm:presLayoutVars>
      </dgm:prSet>
      <dgm:spPr/>
      <dgm:t>
        <a:bodyPr/>
        <a:lstStyle/>
        <a:p>
          <a:endParaRPr lang="fr-FR"/>
        </a:p>
      </dgm:t>
    </dgm:pt>
  </dgm:ptLst>
  <dgm:cxnLst>
    <dgm:cxn modelId="{8BF19C8F-84AF-41F6-A171-59993A4CAD98}" srcId="{47E8218B-1BB0-47E9-9EF6-4FD29194BC2F}" destId="{1C4B0889-6963-464A-8454-F492131FE4D5}" srcOrd="2" destOrd="0" parTransId="{17C9A1EA-ACBD-49B3-A8B1-D745AA5171BF}" sibTransId="{DEC293EF-D0DB-4D3B-B283-CE98FE6AF031}"/>
    <dgm:cxn modelId="{C2A91D09-1D39-49B4-A511-D29BBF057449}" type="presOf" srcId="{47E8218B-1BB0-47E9-9EF6-4FD29194BC2F}" destId="{1A39F552-41F1-46CF-8CEC-54D45F2CCC3F}" srcOrd="0" destOrd="0" presId="urn:microsoft.com/office/officeart/2005/8/layout/pyramid1"/>
    <dgm:cxn modelId="{D8FD736A-54C4-4B66-BFFE-10303A327333}" srcId="{47E8218B-1BB0-47E9-9EF6-4FD29194BC2F}" destId="{E52E1BAB-0B6F-420C-A1C6-480B64A3606C}" srcOrd="1" destOrd="0" parTransId="{D57DEF43-4DF3-41A8-AF7E-317E15095F78}" sibTransId="{DDBFA615-6716-4DE4-8E08-7C3CACBDB12B}"/>
    <dgm:cxn modelId="{948D4815-0819-425E-A0E0-CAA533EAF85F}" type="presOf" srcId="{E52E1BAB-0B6F-420C-A1C6-480B64A3606C}" destId="{82A9885E-95AF-4D4C-B512-9C68C205E4C4}" srcOrd="1" destOrd="0" presId="urn:microsoft.com/office/officeart/2005/8/layout/pyramid1"/>
    <dgm:cxn modelId="{976A2FC2-EDA3-45EE-941E-2BEE2278F20C}" type="presOf" srcId="{A099BF3D-916B-46EF-8495-0431B23672EB}" destId="{AD91B7A9-3B3D-4D2D-AC5B-6FDA78BB58DF}" srcOrd="1" destOrd="0" presId="urn:microsoft.com/office/officeart/2005/8/layout/pyramid1"/>
    <dgm:cxn modelId="{9333A420-80EE-49BE-BA95-3645DBE70222}" type="presOf" srcId="{E52E1BAB-0B6F-420C-A1C6-480B64A3606C}" destId="{D26C553D-B54E-4248-8ED4-ED93ED1E75FD}" srcOrd="0" destOrd="0" presId="urn:microsoft.com/office/officeart/2005/8/layout/pyramid1"/>
    <dgm:cxn modelId="{4A74C77C-1370-4D71-A040-BE6E2B1F216A}" type="presOf" srcId="{1C4B0889-6963-464A-8454-F492131FE4D5}" destId="{C2E44FE2-B3A1-466D-9E1E-217553502F13}" srcOrd="1" destOrd="0" presId="urn:microsoft.com/office/officeart/2005/8/layout/pyramid1"/>
    <dgm:cxn modelId="{0B40F97B-EC89-4743-B84C-CC1F0B914720}" srcId="{47E8218B-1BB0-47E9-9EF6-4FD29194BC2F}" destId="{A099BF3D-916B-46EF-8495-0431B23672EB}" srcOrd="0" destOrd="0" parTransId="{0837EF21-7CA2-4D09-8E95-8ED8C57D941E}" sibTransId="{064CFD8B-C4D8-4D40-8280-F0E5596C2663}"/>
    <dgm:cxn modelId="{1656DCDF-37A2-48A6-926C-C05EA42C18D2}" type="presOf" srcId="{A099BF3D-916B-46EF-8495-0431B23672EB}" destId="{EF775C1C-887F-48F0-A195-0C37209DC0FD}" srcOrd="0" destOrd="0" presId="urn:microsoft.com/office/officeart/2005/8/layout/pyramid1"/>
    <dgm:cxn modelId="{94DC58C6-3AC6-4145-8855-44B3C40A3AB6}" type="presOf" srcId="{1C4B0889-6963-464A-8454-F492131FE4D5}" destId="{4FC995F4-8BAE-4CC1-BA45-DC29DF3065D0}" srcOrd="0" destOrd="0" presId="urn:microsoft.com/office/officeart/2005/8/layout/pyramid1"/>
    <dgm:cxn modelId="{06F3C9E7-BF7E-4AD0-880A-FBAE79A7CB7F}" type="presParOf" srcId="{1A39F552-41F1-46CF-8CEC-54D45F2CCC3F}" destId="{5640EEC8-B7B2-4075-AB5A-40CC16982D1D}" srcOrd="0" destOrd="0" presId="urn:microsoft.com/office/officeart/2005/8/layout/pyramid1"/>
    <dgm:cxn modelId="{D6C8DC8D-7EEB-4251-AC04-DB93DA94A468}" type="presParOf" srcId="{5640EEC8-B7B2-4075-AB5A-40CC16982D1D}" destId="{EF775C1C-887F-48F0-A195-0C37209DC0FD}" srcOrd="0" destOrd="0" presId="urn:microsoft.com/office/officeart/2005/8/layout/pyramid1"/>
    <dgm:cxn modelId="{E9E83C53-084E-4EAF-91B1-16C18F4B4A72}" type="presParOf" srcId="{5640EEC8-B7B2-4075-AB5A-40CC16982D1D}" destId="{AD91B7A9-3B3D-4D2D-AC5B-6FDA78BB58DF}" srcOrd="1" destOrd="0" presId="urn:microsoft.com/office/officeart/2005/8/layout/pyramid1"/>
    <dgm:cxn modelId="{5F86243C-9C92-4665-BFDF-E76BA5F0F250}" type="presParOf" srcId="{1A39F552-41F1-46CF-8CEC-54D45F2CCC3F}" destId="{76720CAF-EBA0-4A27-BD91-3562EE7ADBF7}" srcOrd="1" destOrd="0" presId="urn:microsoft.com/office/officeart/2005/8/layout/pyramid1"/>
    <dgm:cxn modelId="{652A5011-C295-405A-8E67-095996AC318A}" type="presParOf" srcId="{76720CAF-EBA0-4A27-BD91-3562EE7ADBF7}" destId="{D26C553D-B54E-4248-8ED4-ED93ED1E75FD}" srcOrd="0" destOrd="0" presId="urn:microsoft.com/office/officeart/2005/8/layout/pyramid1"/>
    <dgm:cxn modelId="{226AD4A6-69AB-417C-A69A-8B51E2FAC178}" type="presParOf" srcId="{76720CAF-EBA0-4A27-BD91-3562EE7ADBF7}" destId="{82A9885E-95AF-4D4C-B512-9C68C205E4C4}" srcOrd="1" destOrd="0" presId="urn:microsoft.com/office/officeart/2005/8/layout/pyramid1"/>
    <dgm:cxn modelId="{51738D98-26A0-4111-A430-C2A1856D84C7}" type="presParOf" srcId="{1A39F552-41F1-46CF-8CEC-54D45F2CCC3F}" destId="{76EED260-FE2C-47C8-B650-C513E3A1B1DB}" srcOrd="2" destOrd="0" presId="urn:microsoft.com/office/officeart/2005/8/layout/pyramid1"/>
    <dgm:cxn modelId="{D0CD4C81-5228-42A2-B0AC-B3CEBD32F297}" type="presParOf" srcId="{76EED260-FE2C-47C8-B650-C513E3A1B1DB}" destId="{4FC995F4-8BAE-4CC1-BA45-DC29DF3065D0}" srcOrd="0" destOrd="0" presId="urn:microsoft.com/office/officeart/2005/8/layout/pyramid1"/>
    <dgm:cxn modelId="{BDE56D94-1650-4A91-91E5-02BCBE2F21E4}" type="presParOf" srcId="{76EED260-FE2C-47C8-B650-C513E3A1B1DB}" destId="{C2E44FE2-B3A1-466D-9E1E-217553502F13}" srcOrd="1" destOrd="0" presId="urn:microsoft.com/office/officeart/2005/8/layout/pyramid1"/>
  </dgm:cxnLst>
  <dgm:bg/>
  <dgm:whole/>
</dgm:dataModel>
</file>

<file path=ppt/diagrams/data3.xml><?xml version="1.0" encoding="utf-8"?>
<dgm:dataModel xmlns:dgm="http://schemas.openxmlformats.org/drawingml/2006/diagram" xmlns:a="http://schemas.openxmlformats.org/drawingml/2006/main">
  <dgm:ptLst>
    <dgm:pt modelId="{F661EB48-F118-47E5-AB0B-725906014FFE}"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fr-FR"/>
        </a:p>
      </dgm:t>
    </dgm:pt>
    <dgm:pt modelId="{F651C1E9-4574-4742-9F65-41628766757E}">
      <dgm:prSet phldrT="[Texte]" custT="1"/>
      <dgm:spPr/>
      <dgm:t>
        <a:bodyPr/>
        <a:lstStyle/>
        <a:p>
          <a:r>
            <a:rPr lang="fr-FR" sz="2800" dirty="0" smtClean="0"/>
            <a:t>Facteurs de risque</a:t>
          </a:r>
          <a:endParaRPr lang="fr-FR" sz="2800" dirty="0"/>
        </a:p>
      </dgm:t>
    </dgm:pt>
    <dgm:pt modelId="{F403A7EA-C4A7-4408-948D-158126F6D72E}" type="parTrans" cxnId="{719C0133-B262-430B-B417-31B3D1F9CCC1}">
      <dgm:prSet/>
      <dgm:spPr/>
      <dgm:t>
        <a:bodyPr/>
        <a:lstStyle/>
        <a:p>
          <a:endParaRPr lang="fr-FR" sz="2000"/>
        </a:p>
      </dgm:t>
    </dgm:pt>
    <dgm:pt modelId="{4E9F87F4-EEDC-4E68-8866-13C6BB323A31}" type="sibTrans" cxnId="{719C0133-B262-430B-B417-31B3D1F9CCC1}">
      <dgm:prSet/>
      <dgm:spPr/>
      <dgm:t>
        <a:bodyPr/>
        <a:lstStyle/>
        <a:p>
          <a:endParaRPr lang="fr-FR" sz="2000"/>
        </a:p>
      </dgm:t>
    </dgm:pt>
    <dgm:pt modelId="{2780AAC4-E98B-4971-A371-155C75E3D763}">
      <dgm:prSet phldrT="[Texte]" custT="1"/>
      <dgm:spPr/>
      <dgm:t>
        <a:bodyPr/>
        <a:lstStyle/>
        <a:p>
          <a:r>
            <a:rPr lang="fr-FR" sz="2800" dirty="0" smtClean="0"/>
            <a:t>Facteurs protecteurs</a:t>
          </a:r>
          <a:endParaRPr lang="fr-FR" sz="2800" dirty="0"/>
        </a:p>
      </dgm:t>
    </dgm:pt>
    <dgm:pt modelId="{99D559D1-76D1-4E97-B17D-3FA4075ADCA1}" type="parTrans" cxnId="{7CE469C0-69A4-409C-8E47-C28F105725F8}">
      <dgm:prSet/>
      <dgm:spPr/>
      <dgm:t>
        <a:bodyPr/>
        <a:lstStyle/>
        <a:p>
          <a:endParaRPr lang="fr-FR" sz="2000"/>
        </a:p>
      </dgm:t>
    </dgm:pt>
    <dgm:pt modelId="{1CC37DB0-31E8-47CE-852B-89577887472E}" type="sibTrans" cxnId="{7CE469C0-69A4-409C-8E47-C28F105725F8}">
      <dgm:prSet/>
      <dgm:spPr/>
      <dgm:t>
        <a:bodyPr/>
        <a:lstStyle/>
        <a:p>
          <a:endParaRPr lang="fr-FR" sz="2000"/>
        </a:p>
      </dgm:t>
    </dgm:pt>
    <dgm:pt modelId="{2A23F097-96D7-45B1-93F9-8D2B494C5C88}" type="pres">
      <dgm:prSet presAssocID="{F661EB48-F118-47E5-AB0B-725906014FFE}" presName="compositeShape" presStyleCnt="0">
        <dgm:presLayoutVars>
          <dgm:chMax val="2"/>
          <dgm:dir/>
          <dgm:resizeHandles val="exact"/>
        </dgm:presLayoutVars>
      </dgm:prSet>
      <dgm:spPr/>
      <dgm:t>
        <a:bodyPr/>
        <a:lstStyle/>
        <a:p>
          <a:endParaRPr lang="fr-FR"/>
        </a:p>
      </dgm:t>
    </dgm:pt>
    <dgm:pt modelId="{9B307789-CA5A-406B-8C17-E6BDB03F1851}" type="pres">
      <dgm:prSet presAssocID="{F661EB48-F118-47E5-AB0B-725906014FFE}" presName="divider" presStyleLbl="fgShp" presStyleIdx="0" presStyleCnt="1"/>
      <dgm:spPr/>
    </dgm:pt>
    <dgm:pt modelId="{35D0C977-4F79-499E-8AD4-8E4E29292E62}" type="pres">
      <dgm:prSet presAssocID="{F651C1E9-4574-4742-9F65-41628766757E}" presName="downArrow" presStyleLbl="node1" presStyleIdx="0" presStyleCnt="2"/>
      <dgm:spPr>
        <a:solidFill>
          <a:srgbClr val="FF0000"/>
        </a:solidFill>
      </dgm:spPr>
    </dgm:pt>
    <dgm:pt modelId="{1B46C425-9ACF-4021-BAA5-4F7D72B46E48}" type="pres">
      <dgm:prSet presAssocID="{F651C1E9-4574-4742-9F65-41628766757E}" presName="downArrowText" presStyleLbl="revTx" presStyleIdx="0" presStyleCnt="2">
        <dgm:presLayoutVars>
          <dgm:bulletEnabled val="1"/>
        </dgm:presLayoutVars>
      </dgm:prSet>
      <dgm:spPr/>
      <dgm:t>
        <a:bodyPr/>
        <a:lstStyle/>
        <a:p>
          <a:endParaRPr lang="fr-FR"/>
        </a:p>
      </dgm:t>
    </dgm:pt>
    <dgm:pt modelId="{987F69D2-91ED-42C8-A27B-6AA40F1594BE}" type="pres">
      <dgm:prSet presAssocID="{2780AAC4-E98B-4971-A371-155C75E3D763}" presName="upArrow" presStyleLbl="node1" presStyleIdx="1" presStyleCnt="2" custLinFactNeighborX="1981" custLinFactNeighborY="-1269"/>
      <dgm:spPr>
        <a:solidFill>
          <a:srgbClr val="00B050"/>
        </a:solidFill>
      </dgm:spPr>
    </dgm:pt>
    <dgm:pt modelId="{47DA692E-4201-4C4A-8728-97835616E823}" type="pres">
      <dgm:prSet presAssocID="{2780AAC4-E98B-4971-A371-155C75E3D763}" presName="upArrowText" presStyleLbl="revTx" presStyleIdx="1" presStyleCnt="2">
        <dgm:presLayoutVars>
          <dgm:bulletEnabled val="1"/>
        </dgm:presLayoutVars>
      </dgm:prSet>
      <dgm:spPr/>
      <dgm:t>
        <a:bodyPr/>
        <a:lstStyle/>
        <a:p>
          <a:endParaRPr lang="fr-FR"/>
        </a:p>
      </dgm:t>
    </dgm:pt>
  </dgm:ptLst>
  <dgm:cxnLst>
    <dgm:cxn modelId="{719C0133-B262-430B-B417-31B3D1F9CCC1}" srcId="{F661EB48-F118-47E5-AB0B-725906014FFE}" destId="{F651C1E9-4574-4742-9F65-41628766757E}" srcOrd="0" destOrd="0" parTransId="{F403A7EA-C4A7-4408-948D-158126F6D72E}" sibTransId="{4E9F87F4-EEDC-4E68-8866-13C6BB323A31}"/>
    <dgm:cxn modelId="{94B217B1-3513-4686-B51E-30F3EADD5DCC}" type="presOf" srcId="{2780AAC4-E98B-4971-A371-155C75E3D763}" destId="{47DA692E-4201-4C4A-8728-97835616E823}" srcOrd="0" destOrd="0" presId="urn:microsoft.com/office/officeart/2005/8/layout/arrow3"/>
    <dgm:cxn modelId="{C67D7454-CFFE-4DF0-83ED-FE1BA8F4070E}" type="presOf" srcId="{F661EB48-F118-47E5-AB0B-725906014FFE}" destId="{2A23F097-96D7-45B1-93F9-8D2B494C5C88}" srcOrd="0" destOrd="0" presId="urn:microsoft.com/office/officeart/2005/8/layout/arrow3"/>
    <dgm:cxn modelId="{58B852AC-4224-4608-B744-0D056665CFD3}" type="presOf" srcId="{F651C1E9-4574-4742-9F65-41628766757E}" destId="{1B46C425-9ACF-4021-BAA5-4F7D72B46E48}" srcOrd="0" destOrd="0" presId="urn:microsoft.com/office/officeart/2005/8/layout/arrow3"/>
    <dgm:cxn modelId="{7CE469C0-69A4-409C-8E47-C28F105725F8}" srcId="{F661EB48-F118-47E5-AB0B-725906014FFE}" destId="{2780AAC4-E98B-4971-A371-155C75E3D763}" srcOrd="1" destOrd="0" parTransId="{99D559D1-76D1-4E97-B17D-3FA4075ADCA1}" sibTransId="{1CC37DB0-31E8-47CE-852B-89577887472E}"/>
    <dgm:cxn modelId="{5B746CA0-FE21-4F48-B2C4-BBBF35460C1F}" type="presParOf" srcId="{2A23F097-96D7-45B1-93F9-8D2B494C5C88}" destId="{9B307789-CA5A-406B-8C17-E6BDB03F1851}" srcOrd="0" destOrd="0" presId="urn:microsoft.com/office/officeart/2005/8/layout/arrow3"/>
    <dgm:cxn modelId="{023A2D5C-4BE7-44B9-B56E-84860ECA0C78}" type="presParOf" srcId="{2A23F097-96D7-45B1-93F9-8D2B494C5C88}" destId="{35D0C977-4F79-499E-8AD4-8E4E29292E62}" srcOrd="1" destOrd="0" presId="urn:microsoft.com/office/officeart/2005/8/layout/arrow3"/>
    <dgm:cxn modelId="{3EB6B08D-C892-49F4-9AF3-5DE20A6A1DB6}" type="presParOf" srcId="{2A23F097-96D7-45B1-93F9-8D2B494C5C88}" destId="{1B46C425-9ACF-4021-BAA5-4F7D72B46E48}" srcOrd="2" destOrd="0" presId="urn:microsoft.com/office/officeart/2005/8/layout/arrow3"/>
    <dgm:cxn modelId="{D73ED5AA-6DE7-41C4-8BBB-9B0C95CAF219}" type="presParOf" srcId="{2A23F097-96D7-45B1-93F9-8D2B494C5C88}" destId="{987F69D2-91ED-42C8-A27B-6AA40F1594BE}" srcOrd="3" destOrd="0" presId="urn:microsoft.com/office/officeart/2005/8/layout/arrow3"/>
    <dgm:cxn modelId="{9853BCDD-5B6F-4B93-94CF-8983B02A17EB}" type="presParOf" srcId="{2A23F097-96D7-45B1-93F9-8D2B494C5C88}" destId="{47DA692E-4201-4C4A-8728-97835616E823}" srcOrd="4" destOrd="0" presId="urn:microsoft.com/office/officeart/2005/8/layout/arrow3"/>
  </dgm:cxnLst>
  <dgm:bg/>
  <dgm:whole/>
</dgm:dataModel>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05BCED-6894-428B-9E72-E5D2369D5FA5}" type="datetimeFigureOut">
              <a:rPr lang="fr-FR" smtClean="0"/>
              <a:pPr/>
              <a:t>10/02/2020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7B5B12-190B-4F0B-8253-B06A17814FB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561475-32A9-42B3-934C-EEAC64BE0AA5}" type="slidenum">
              <a:rPr lang="fr-FR"/>
              <a:pPr/>
              <a:t>8</a:t>
            </a:fld>
            <a:endParaRPr lang="fr-FR"/>
          </a:p>
        </p:txBody>
      </p:sp>
      <p:sp>
        <p:nvSpPr>
          <p:cNvPr id="24578" name="Rectangle 2"/>
          <p:cNvSpPr>
            <a:spLocks noGrp="1" noRot="1" noChangeAspect="1" noChangeArrowheads="1" noTextEdit="1"/>
          </p:cNvSpPr>
          <p:nvPr>
            <p:ph type="sldImg"/>
          </p:nvPr>
        </p:nvSpPr>
        <p:spPr>
          <a:xfrm>
            <a:off x="1143000" y="684213"/>
            <a:ext cx="4573588" cy="3430587"/>
          </a:xfrm>
          <a:ln/>
        </p:spPr>
      </p:sp>
      <p:sp>
        <p:nvSpPr>
          <p:cNvPr id="24579" name="Rectangle 3"/>
          <p:cNvSpPr>
            <a:spLocks noGrp="1" noChangeArrowheads="1"/>
          </p:cNvSpPr>
          <p:nvPr>
            <p:ph type="body" idx="1"/>
          </p:nvPr>
        </p:nvSpPr>
        <p:spPr>
          <a:xfrm>
            <a:off x="914400" y="4343400"/>
            <a:ext cx="5029200" cy="4116388"/>
          </a:xfrm>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00F7CC-3856-486E-9FCD-D78D42CB6FD0}" type="slidenum">
              <a:rPr lang="fr-FR"/>
              <a:pPr/>
              <a:t>12</a:t>
            </a:fld>
            <a:endParaRPr lang="fr-FR"/>
          </a:p>
        </p:txBody>
      </p:sp>
      <p:sp>
        <p:nvSpPr>
          <p:cNvPr id="31746" name="Rectangle 2"/>
          <p:cNvSpPr>
            <a:spLocks noGrp="1" noRot="1" noChangeAspect="1" noChangeArrowheads="1" noTextEdit="1"/>
          </p:cNvSpPr>
          <p:nvPr>
            <p:ph type="sldImg"/>
          </p:nvPr>
        </p:nvSpPr>
        <p:spPr>
          <a:xfrm>
            <a:off x="1143000" y="684213"/>
            <a:ext cx="4573588" cy="3430587"/>
          </a:xfrm>
          <a:ln/>
        </p:spPr>
      </p:sp>
      <p:sp>
        <p:nvSpPr>
          <p:cNvPr id="31747" name="Rectangle 3"/>
          <p:cNvSpPr>
            <a:spLocks noGrp="1" noChangeArrowheads="1"/>
          </p:cNvSpPr>
          <p:nvPr>
            <p:ph type="body" idx="1"/>
          </p:nvPr>
        </p:nvSpPr>
        <p:spPr>
          <a:xfrm>
            <a:off x="914400" y="4343400"/>
            <a:ext cx="5029200" cy="4116388"/>
          </a:xfrm>
        </p:spPr>
        <p:txBody>
          <a:bodyPr/>
          <a:lstStyle/>
          <a:p>
            <a:r>
              <a:rPr lang="fr-CA" b="1" dirty="0"/>
              <a:t>L’évaluation du potentiel suicidaire :</a:t>
            </a:r>
            <a:endParaRPr lang="fr-CA" dirty="0"/>
          </a:p>
          <a:p>
            <a:r>
              <a:rPr lang="fr-CA" sz="1000" dirty="0"/>
              <a:t>L’évaluation du potentiel suicidaire constitue la </a:t>
            </a:r>
            <a:r>
              <a:rPr lang="fr-CA" sz="1000" b="1" dirty="0"/>
              <a:t>première étape de l’intervention</a:t>
            </a:r>
            <a:r>
              <a:rPr lang="fr-CA" sz="1000" dirty="0"/>
              <a:t>. Elle consiste essentiellement en la </a:t>
            </a:r>
            <a:r>
              <a:rPr lang="fr-CA" sz="1000" b="1" dirty="0"/>
              <a:t>cueillette d’information</a:t>
            </a:r>
            <a:r>
              <a:rPr lang="fr-CA" sz="1000" dirty="0"/>
              <a:t>. Il s’agit d’écouter la personne suicidaire raconter sa trajectoire de vie avec toutes les pertes qui y sont rattachées. Ces informations permettent de définir le problème actuel et de déterminer l’élément déclencheur de la crise ainsi que les autres éléments qui affectent les capacités de la personne de résoudre sa situation actuelle. Plusieurs instruments de mesure standardisés peuvent être utilisés (p. ex. : Échelle de dépistage du risque suicidaire (EDRS), Échelles des idéations suicidaires de Beck (EISB), Échelle de probabilité de suicide (EPS),etc.</a:t>
            </a:r>
          </a:p>
          <a:p>
            <a:endParaRPr lang="fr-CA" sz="1000" dirty="0"/>
          </a:p>
          <a:p>
            <a:r>
              <a:rPr lang="fr-CA" sz="1000" dirty="0"/>
              <a:t>La tâche pour les intervenants en situation de crise est lourde et exigeante. En effet,</a:t>
            </a:r>
            <a:r>
              <a:rPr lang="fr-CA" sz="1000" b="1" dirty="0"/>
              <a:t> les intervenants doivent repousser l’échéance du passage à l’acte tout en concevant un plan de traitement, reconnaître les intentions de la personne en crise et discerner tous les éléments</a:t>
            </a:r>
            <a:r>
              <a:rPr lang="fr-CA" sz="1000" dirty="0"/>
              <a:t> (tels que les abus d’alcool, de drogue, de médicaments, les tentatives de suicide antérieures, les antécédents psychiatriques ainsi que les problèmes de santé mentale existant dans la famille) </a:t>
            </a:r>
            <a:r>
              <a:rPr lang="fr-CA" sz="1000" b="1" dirty="0"/>
              <a:t>qui augmentent le risque suicidaire</a:t>
            </a:r>
            <a:r>
              <a:rPr lang="fr-CA" sz="1000" dirty="0"/>
              <a:t>. Ce type d’évaluation tente de déceler une </a:t>
            </a:r>
            <a:r>
              <a:rPr lang="fr-CA" sz="1000" dirty="0" err="1"/>
              <a:t>comorbidité</a:t>
            </a:r>
            <a:r>
              <a:rPr lang="fr-CA" sz="1000" dirty="0"/>
              <a:t> symptomatique, c’est-à-dire qu’il cherche à établir la présence de plusieurs difficultés de santé mentale chez l’individu et/ou des problèmes de comportement qui peuvent produire des interférences au moment de l’intervention. L’intervention est différente lorsqu’une personne suicidaire présente plusieurs pathologies, car le risque de suicide augmente (la démence et le retard mental constituent des exceptions).</a:t>
            </a:r>
          </a:p>
          <a:p>
            <a:endParaRPr lang="fr-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00F7CC-3856-486E-9FCD-D78D42CB6FD0}" type="slidenum">
              <a:rPr lang="fr-FR"/>
              <a:pPr/>
              <a:t>13</a:t>
            </a:fld>
            <a:endParaRPr lang="fr-FR"/>
          </a:p>
        </p:txBody>
      </p:sp>
      <p:sp>
        <p:nvSpPr>
          <p:cNvPr id="31746" name="Rectangle 2"/>
          <p:cNvSpPr>
            <a:spLocks noGrp="1" noRot="1" noChangeAspect="1" noChangeArrowheads="1" noTextEdit="1"/>
          </p:cNvSpPr>
          <p:nvPr>
            <p:ph type="sldImg"/>
          </p:nvPr>
        </p:nvSpPr>
        <p:spPr>
          <a:xfrm>
            <a:off x="1143000" y="684213"/>
            <a:ext cx="4573588" cy="3430587"/>
          </a:xfrm>
          <a:ln/>
        </p:spPr>
      </p:sp>
      <p:sp>
        <p:nvSpPr>
          <p:cNvPr id="31747" name="Rectangle 3"/>
          <p:cNvSpPr>
            <a:spLocks noGrp="1" noChangeArrowheads="1"/>
          </p:cNvSpPr>
          <p:nvPr>
            <p:ph type="body" idx="1"/>
          </p:nvPr>
        </p:nvSpPr>
        <p:spPr>
          <a:xfrm>
            <a:off x="914400" y="4343400"/>
            <a:ext cx="5029200" cy="4116388"/>
          </a:xfrm>
        </p:spPr>
        <p:txBody>
          <a:bodyPr/>
          <a:lstStyle/>
          <a:p>
            <a:r>
              <a:rPr lang="fr-CA" b="1"/>
              <a:t>L’évaluation du potentiel suicidaire :</a:t>
            </a:r>
            <a:endParaRPr lang="fr-CA"/>
          </a:p>
          <a:p>
            <a:r>
              <a:rPr lang="fr-CA" sz="1000"/>
              <a:t>L’évaluation du potentiel suicidaire constitue la </a:t>
            </a:r>
            <a:r>
              <a:rPr lang="fr-CA" sz="1000" b="1"/>
              <a:t>première étape de l’intervention</a:t>
            </a:r>
            <a:r>
              <a:rPr lang="fr-CA" sz="1000"/>
              <a:t>. Elle consiste essentiellement en la </a:t>
            </a:r>
            <a:r>
              <a:rPr lang="fr-CA" sz="1000" b="1"/>
              <a:t>cueillette d’information</a:t>
            </a:r>
            <a:r>
              <a:rPr lang="fr-CA" sz="1000"/>
              <a:t>. Il s’agit d’écouter la personne suicidaire raconter sa trajectoire de vie avec toutes les pertes qui y sont rattachées. Ces informations permettent de définir le problème actuel et de déterminer l’élément déclencheur de la crise ainsi que les autres éléments qui affectent les capacités de la personne de résoudre sa situation actuelle. Plusieurs instruments de mesure standardisés peuvent être utilisés (p. ex. : Échelle de dépistage du risque suicidaire (EDRS), Échelles des idéations suicidaires de Beck (EISB), Échelle de probabilité de suicide (EPS),etc.</a:t>
            </a:r>
          </a:p>
          <a:p>
            <a:endParaRPr lang="fr-CA" sz="1000"/>
          </a:p>
          <a:p>
            <a:r>
              <a:rPr lang="fr-CA" sz="1000"/>
              <a:t>La tâche pour les intervenants en situation de crise est lourde et exigeante. En effet,</a:t>
            </a:r>
            <a:r>
              <a:rPr lang="fr-CA" sz="1000" b="1"/>
              <a:t> les intervenants doivent repousser l’échéance du passage à l’acte tout en concevant un plan de traitement, reconnaître les intentions de la personne en crise et discerner tous les éléments</a:t>
            </a:r>
            <a:r>
              <a:rPr lang="fr-CA" sz="1000"/>
              <a:t> (tels que les abus d’alcool, de drogue, de médicaments, les tentatives de suicide antérieures, les antécédents psychiatriques ainsi que les problèmes de santé mentale existant dans la famille) </a:t>
            </a:r>
            <a:r>
              <a:rPr lang="fr-CA" sz="1000" b="1"/>
              <a:t>qui augmentent le risque suicidaire</a:t>
            </a:r>
            <a:r>
              <a:rPr lang="fr-CA" sz="1000"/>
              <a:t>. Ce type d’évaluation tente de déceler une comorbidité symptomatique, c’est-à-dire qu’il cherche à établir la présence de plusieurs difficultés de santé mentale chez l’individu et/ou des problèmes de comportement qui peuvent produire des interférences au moment de l’intervention. L’intervention est différente lorsqu’une personne suicidaire présente plusieurs pathologies, car le risque de suicide augmente (la démence et le retard mental constituent des exceptions).</a:t>
            </a:r>
          </a:p>
          <a:p>
            <a:endParaRPr lang="fr-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EFC08A-0952-4CC7-B8CB-C7C178510AF5}" type="slidenum">
              <a:rPr lang="fr-FR"/>
              <a:pPr/>
              <a:t>39</a:t>
            </a:fld>
            <a:endParaRPr lang="fr-FR"/>
          </a:p>
        </p:txBody>
      </p:sp>
      <p:sp>
        <p:nvSpPr>
          <p:cNvPr id="73730" name="Rectangle 2"/>
          <p:cNvSpPr>
            <a:spLocks noGrp="1" noRot="1" noChangeAspect="1" noChangeArrowheads="1" noTextEdit="1"/>
          </p:cNvSpPr>
          <p:nvPr>
            <p:ph type="sldImg"/>
          </p:nvPr>
        </p:nvSpPr>
        <p:spPr>
          <a:xfrm>
            <a:off x="1143000" y="684213"/>
            <a:ext cx="4573588" cy="3430587"/>
          </a:xfrm>
          <a:ln/>
        </p:spPr>
      </p:sp>
      <p:sp>
        <p:nvSpPr>
          <p:cNvPr id="73731" name="Rectangle 3"/>
          <p:cNvSpPr>
            <a:spLocks noGrp="1" noChangeArrowheads="1"/>
          </p:cNvSpPr>
          <p:nvPr>
            <p:ph type="body" idx="1"/>
          </p:nvPr>
        </p:nvSpPr>
        <p:spPr>
          <a:xfrm>
            <a:off x="-228600" y="4267200"/>
            <a:ext cx="6705600" cy="4192588"/>
          </a:xfrm>
        </p:spPr>
        <p:txBody>
          <a:bodyPr/>
          <a:lstStyle/>
          <a:p>
            <a:pPr marL="381000" lvl="2" algn="just">
              <a:tabLst>
                <a:tab pos="0" algn="l"/>
                <a:tab pos="95250" algn="l"/>
                <a:tab pos="381000" algn="l"/>
              </a:tabLst>
            </a:pPr>
            <a:r>
              <a:rPr lang="fr-CA" sz="1000" b="1">
                <a:solidFill>
                  <a:srgbClr val="000000"/>
                </a:solidFill>
              </a:rPr>
              <a:t>(5) La formulation de la crise.</a:t>
            </a:r>
          </a:p>
          <a:p>
            <a:pPr marL="381000" lvl="2" algn="just">
              <a:tabLst>
                <a:tab pos="0" algn="l"/>
                <a:tab pos="95250" algn="l"/>
                <a:tab pos="381000" algn="l"/>
              </a:tabLst>
            </a:pPr>
            <a:r>
              <a:rPr lang="fr-CA" sz="1000">
                <a:solidFill>
                  <a:srgbClr val="000000"/>
                </a:solidFill>
              </a:rPr>
              <a:t>À cette étape, l’intervenant tente d’expliquer de façon compréhensible sa perception de ce qui arrive à la personne qui le consulte. Cette formulation porte sur l’identification et la signification des facteurs précipitants et sur les mécanismes d’adaptation disponibles, ainsi que sur l’exploration de ce qui pourrait être entrepris pour mettre en place de nouveaux mécanismes. L’intervenant élabore une stratégie d’action qu’il suggère à la personne sous la forme d’une </a:t>
            </a:r>
            <a:r>
              <a:rPr lang="fr-CA" sz="1000" i="1">
                <a:solidFill>
                  <a:srgbClr val="000000"/>
                </a:solidFill>
              </a:rPr>
              <a:t>entente</a:t>
            </a:r>
            <a:r>
              <a:rPr lang="fr-CA" sz="1000">
                <a:solidFill>
                  <a:srgbClr val="000000"/>
                </a:solidFill>
              </a:rPr>
              <a:t> pour les prochaines consultations et il propose de nouvelles solutions à la crise.</a:t>
            </a:r>
          </a:p>
          <a:p>
            <a:pPr marL="381000" lvl="2" algn="just">
              <a:tabLst>
                <a:tab pos="0" algn="l"/>
                <a:tab pos="95250" algn="l"/>
                <a:tab pos="381000" algn="l"/>
              </a:tabLst>
            </a:pPr>
            <a:r>
              <a:rPr lang="fr-CA" sz="1000" b="1">
                <a:solidFill>
                  <a:srgbClr val="000000"/>
                </a:solidFill>
              </a:rPr>
              <a:t>(6) Briser l’isolement, soutenir la famille et les proches, et mettre en place des structures de protection auprès de la personne suicidaire</a:t>
            </a:r>
          </a:p>
          <a:p>
            <a:pPr algn="just">
              <a:tabLst>
                <a:tab pos="0" algn="l"/>
                <a:tab pos="95250" algn="l"/>
                <a:tab pos="381000" algn="l"/>
              </a:tabLst>
            </a:pPr>
            <a:r>
              <a:rPr lang="fr-CA" sz="1000">
                <a:solidFill>
                  <a:srgbClr val="000000"/>
                </a:solidFill>
              </a:rPr>
              <a:t>	          L’intervention de crise doit avoir pour but de briser l’isolement dans lequel se confine souvent une personne suicidaire,          	        et d’élargir son réseau social. Dans tout processus de résolution de crise, il importe de bien reconnaître les ressources 		        disponibles afin de pouvoir les mobiliser et les mettre à contribution lorsque nécessaire. La mobilisation du réseau peut  	          s’avérer efficace pour désamorcer une crise aiguë. </a:t>
            </a:r>
          </a:p>
          <a:p>
            <a:pPr algn="just">
              <a:tabLst>
                <a:tab pos="0" algn="l"/>
                <a:tab pos="95250" algn="l"/>
                <a:tab pos="381000" algn="l"/>
              </a:tabLst>
            </a:pPr>
            <a:r>
              <a:rPr lang="fr-CA" sz="1000">
                <a:solidFill>
                  <a:srgbClr val="000000"/>
                </a:solidFill>
              </a:rPr>
              <a:t>           Offrir des solutions de rechange valables consiste à : (1) établir et préciser avec la personne suicidaire des démarches     	         qui permettront de diminuer le niveau de tension ou de malaise; (2) rechercher des orientations adéquates et accessibles  	         qui correspondent aux besoins de la personne suicidaire; (3) planifier des démarches simples et réalistes que la personne    	        peut entreprendre et dont elle peut rendre compte; (4) accompagner et soutenir la personne suicidaire pour qu’elle évite  	          des échecs difficiles (Morissette, 1984).</a:t>
            </a:r>
          </a:p>
          <a:p>
            <a:pPr marL="381000" lvl="2" algn="just">
              <a:tabLst>
                <a:tab pos="0" algn="l"/>
                <a:tab pos="95250" algn="l"/>
                <a:tab pos="381000" algn="l"/>
              </a:tabLst>
            </a:pPr>
            <a:r>
              <a:rPr lang="fr-CA" sz="1000" b="1">
                <a:solidFill>
                  <a:srgbClr val="000000"/>
                </a:solidFill>
              </a:rPr>
              <a:t>(7) Arrêt du processus autodestructeur et établissement d’</a:t>
            </a:r>
            <a:r>
              <a:rPr lang="fr-CA" sz="1000" b="1" i="1">
                <a:solidFill>
                  <a:srgbClr val="000000"/>
                </a:solidFill>
              </a:rPr>
              <a:t>ententes</a:t>
            </a:r>
            <a:r>
              <a:rPr lang="fr-CA" sz="1000" b="1">
                <a:solidFill>
                  <a:srgbClr val="000000"/>
                </a:solidFill>
              </a:rPr>
              <a:t> avec la personne suicidaire afin d’assurer un suivi, du moins à court ou à moyen terme</a:t>
            </a:r>
          </a:p>
          <a:p>
            <a:pPr algn="just">
              <a:tabLst>
                <a:tab pos="0" algn="l"/>
                <a:tab pos="95250" algn="l"/>
                <a:tab pos="381000" algn="l"/>
              </a:tabLst>
            </a:pPr>
            <a:r>
              <a:rPr lang="fr-CA" sz="1000">
                <a:solidFill>
                  <a:srgbClr val="000000"/>
                </a:solidFill>
              </a:rPr>
              <a:t>          Il est souvent bénéfique d’établir une </a:t>
            </a:r>
            <a:r>
              <a:rPr lang="fr-CA" sz="1000" i="1">
                <a:solidFill>
                  <a:srgbClr val="000000"/>
                </a:solidFill>
              </a:rPr>
              <a:t>entente</a:t>
            </a:r>
            <a:r>
              <a:rPr lang="fr-CA" sz="1000">
                <a:solidFill>
                  <a:srgbClr val="000000"/>
                </a:solidFill>
              </a:rPr>
              <a:t> claire entre l’intervenant et la personne suicidaire. Cet accord, qui lie la        		personne à l’intervenant, doit viser à modifier concrètement la situation et peut constituer une entente de non-suicide ou 		un report de l’échéance du passage à l’acte suicidaire. Durant cette “ période d’accalmie ”, la personne dispose de temps 		pour réaliser les démarches prévues et cheminer graduellement vers une résolution positive de la crise. </a:t>
            </a:r>
          </a:p>
          <a:p>
            <a:pPr algn="just">
              <a:tabLst>
                <a:tab pos="0" algn="l"/>
                <a:tab pos="95250" algn="l"/>
                <a:tab pos="381000" algn="l"/>
              </a:tabLst>
            </a:pPr>
            <a:r>
              <a:rPr lang="fr-CA" sz="1000">
                <a:solidFill>
                  <a:srgbClr val="000000"/>
                </a:solidFill>
              </a:rPr>
              <a:t>		Les démarches prévues doivent être claires et précises, et elles ne doivent pas submerger les ressources de la personne 		suicidaire. Un suivi doit également être planifié dans un bref délai, souvent en moins de 24 heures, et un numéro 			d’urgence (accessible 24 heures par jour) doit aussi être remis à la personne suicidaire.</a:t>
            </a:r>
          </a:p>
          <a:p>
            <a:pPr algn="just">
              <a:tabLst>
                <a:tab pos="0" algn="l"/>
                <a:tab pos="95250" algn="l"/>
                <a:tab pos="381000" algn="l"/>
              </a:tabLst>
            </a:pPr>
            <a:r>
              <a:rPr lang="fr-CA" sz="1000" b="1">
                <a:solidFill>
                  <a:srgbClr val="000000"/>
                </a:solidFill>
              </a:rPr>
              <a:t>		(8) L’après-crise</a:t>
            </a:r>
          </a:p>
          <a:p>
            <a:pPr algn="just">
              <a:tabLst>
                <a:tab pos="0" algn="l"/>
                <a:tab pos="95250" algn="l"/>
                <a:tab pos="381000" algn="l"/>
              </a:tabLst>
            </a:pPr>
            <a:r>
              <a:rPr lang="fr-CA" sz="1000">
                <a:solidFill>
                  <a:srgbClr val="000000"/>
                </a:solidFill>
              </a:rPr>
              <a:t>		Peu de temps après une crise aiguë, il est possible d’observer une légère amélioration. Au même moment, il est fréquent 		de voir les membres de l’entourage et les intervenants se démobiliser. Il est normal de vouloir reprendre son souffle et 		de chercher à laisser à la personne suicidaire un répit, un moment d’intimité, etc. Cependant, si la personne suicidaire 			vient de retrouver un peu son souffle, elle demeure tout de même dans un état vulnérable. Cette personne a le sentiment 		d’avoir encore beaucoup de chemin à parcourir pour retrouver l’équilibre antérieur et un bien-être réel, et ce sentiment 		peut la plonger dans un profond découragement.</a:t>
            </a:r>
          </a:p>
          <a:p>
            <a:pPr>
              <a:tabLst>
                <a:tab pos="0" algn="l"/>
                <a:tab pos="95250" algn="l"/>
                <a:tab pos="381000" algn="l"/>
              </a:tabLst>
            </a:pPr>
            <a:r>
              <a:rPr lang="fr-CA" sz="1000">
                <a:solidFill>
                  <a:srgbClr val="000000"/>
                </a:solidFill>
              </a:rPr>
              <a:t>		La période qui suit une crise suicidaire est considérée comme une période à risque de récidive. </a:t>
            </a:r>
          </a:p>
          <a:p>
            <a:pPr marL="381000" lvl="2" algn="just">
              <a:tabLst>
                <a:tab pos="0" algn="l"/>
                <a:tab pos="95250" algn="l"/>
                <a:tab pos="381000" algn="l"/>
              </a:tabLst>
            </a:pPr>
            <a:endParaRPr lang="fr-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
        <p:nvSpPr>
          <p:cNvPr id="6" name="Espace réservé du numéro de diapositive 5"/>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
        <p:nvSpPr>
          <p:cNvPr id="6" name="Espace réservé du numéro de diapositive 5"/>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
        <p:nvSpPr>
          <p:cNvPr id="6" name="Espace réservé du numéro de diapositive 5"/>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p:spPr>
        <p:txBody>
          <a:bodyPr/>
          <a:lstStyle/>
          <a:p>
            <a:endParaRPr lang="fr-FR"/>
          </a:p>
        </p:txBody>
      </p:sp>
      <p:sp>
        <p:nvSpPr>
          <p:cNvPr id="4" name="Espace réservé de la date 3"/>
          <p:cNvSpPr>
            <a:spLocks noGrp="1"/>
          </p:cNvSpPr>
          <p:nvPr>
            <p:ph type="dt" sz="half" idx="10"/>
          </p:nvPr>
        </p:nvSpPr>
        <p:spPr>
          <a:xfrm>
            <a:off x="457200" y="6251575"/>
            <a:ext cx="2133600" cy="476250"/>
          </a:xfrm>
        </p:spPr>
        <p:txBody>
          <a:bodyPr/>
          <a:lstStyle>
            <a:lvl1pPr>
              <a:defRPr/>
            </a:lvl1pPr>
          </a:lstStyle>
          <a:p>
            <a:endParaRPr lang="fr-FR"/>
          </a:p>
        </p:txBody>
      </p:sp>
      <p:sp>
        <p:nvSpPr>
          <p:cNvPr id="5" name="Espace réservé du numéro de diapositive 4"/>
          <p:cNvSpPr>
            <a:spLocks noGrp="1"/>
          </p:cNvSpPr>
          <p:nvPr>
            <p:ph type="sldNum" sz="quarter" idx="11"/>
          </p:nvPr>
        </p:nvSpPr>
        <p:spPr>
          <a:xfrm>
            <a:off x="6553200" y="6248400"/>
            <a:ext cx="2133600" cy="476250"/>
          </a:xfrm>
        </p:spPr>
        <p:txBody>
          <a:bodyPr/>
          <a:lstStyle>
            <a:lvl1pPr>
              <a:defRPr/>
            </a:lvl1pPr>
          </a:lstStyle>
          <a:p>
            <a:fld id="{B15A247C-4CC8-410B-92B4-FE4C3F0DDDFA}" type="slidenum">
              <a:rPr lang="fr-FR"/>
              <a:pPr/>
              <a:t>‹N°›</a:t>
            </a:fld>
            <a:endParaRPr lang="fr-FR"/>
          </a:p>
        </p:txBody>
      </p:sp>
      <p:sp>
        <p:nvSpPr>
          <p:cNvPr id="6" name="Espace réservé du pied de page 5"/>
          <p:cNvSpPr>
            <a:spLocks noGrp="1"/>
          </p:cNvSpPr>
          <p:nvPr>
            <p:ph type="ftr" sz="quarter" idx="12"/>
          </p:nvPr>
        </p:nvSpPr>
        <p:spPr>
          <a:xfrm>
            <a:off x="3124200" y="6248400"/>
            <a:ext cx="2895600" cy="476250"/>
          </a:xfrm>
        </p:spPr>
        <p:txBody>
          <a:bodyPr/>
          <a:lstStyle>
            <a:lvl1pPr>
              <a:defRPr/>
            </a:lvl1pPr>
          </a:lstStyle>
          <a:p>
            <a:r>
              <a:rPr lang="fr-FR" smtClean="0"/>
              <a:t>H.Hocine</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
        <p:nvSpPr>
          <p:cNvPr id="6" name="Espace réservé du numéro de diapositive 5"/>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
        <p:nvSpPr>
          <p:cNvPr id="6" name="Espace réservé du numéro de diapositive 5"/>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H.Hocine</a:t>
            </a:r>
            <a:endParaRPr lang="fr-FR"/>
          </a:p>
        </p:txBody>
      </p:sp>
      <p:sp>
        <p:nvSpPr>
          <p:cNvPr id="7" name="Espace réservé du numéro de diapositive 6"/>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r>
              <a:rPr lang="fr-FR" smtClean="0"/>
              <a:t>H.Hocine</a:t>
            </a:r>
            <a:endParaRPr lang="fr-FR"/>
          </a:p>
        </p:txBody>
      </p:sp>
      <p:sp>
        <p:nvSpPr>
          <p:cNvPr id="9" name="Espace réservé du numéro de diapositive 8"/>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smtClean="0"/>
              <a:t>H.Hocine</a:t>
            </a:r>
            <a:endParaRPr lang="fr-FR"/>
          </a:p>
        </p:txBody>
      </p:sp>
      <p:sp>
        <p:nvSpPr>
          <p:cNvPr id="5" name="Espace réservé du numéro de diapositive 4"/>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smtClean="0"/>
              <a:t>H.Hocine</a:t>
            </a:r>
            <a:endParaRPr lang="fr-FR"/>
          </a:p>
        </p:txBody>
      </p:sp>
      <p:sp>
        <p:nvSpPr>
          <p:cNvPr id="4" name="Espace réservé du numéro de diapositive 3"/>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H.Hocine</a:t>
            </a:r>
            <a:endParaRPr lang="fr-FR"/>
          </a:p>
        </p:txBody>
      </p:sp>
      <p:sp>
        <p:nvSpPr>
          <p:cNvPr id="7" name="Espace réservé du numéro de diapositive 6"/>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H.Hocine</a:t>
            </a:r>
            <a:endParaRPr lang="fr-FR"/>
          </a:p>
        </p:txBody>
      </p:sp>
      <p:sp>
        <p:nvSpPr>
          <p:cNvPr id="7" name="Espace réservé du numéro de diapositive 6"/>
          <p:cNvSpPr>
            <a:spLocks noGrp="1"/>
          </p:cNvSpPr>
          <p:nvPr>
            <p:ph type="sldNum" sz="quarter" idx="12"/>
          </p:nvPr>
        </p:nvSpPr>
        <p:spPr/>
        <p:txBody>
          <a:bodyPr/>
          <a:lstStyle/>
          <a:p>
            <a:fld id="{92000244-A580-40A7-A4C1-17EB9B28886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H.Hocine</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00244-A580-40A7-A4C1-17EB9B28886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INTERVENTION DEVANT DES CONDUITES SUICIDAIRES</a:t>
            </a:r>
            <a:endParaRPr lang="fr-FR" dirty="0"/>
          </a:p>
        </p:txBody>
      </p:sp>
      <p:sp>
        <p:nvSpPr>
          <p:cNvPr id="3" name="Sous-titre 2"/>
          <p:cNvSpPr>
            <a:spLocks noGrp="1"/>
          </p:cNvSpPr>
          <p:nvPr>
            <p:ph type="subTitle" idx="1"/>
          </p:nvPr>
        </p:nvSpPr>
        <p:spPr/>
        <p:txBody>
          <a:bodyPr/>
          <a:lstStyle/>
          <a:p>
            <a:pPr algn="r"/>
            <a:r>
              <a:rPr lang="fr-FR" dirty="0" smtClean="0"/>
              <a:t>H. HOCINE</a:t>
            </a:r>
          </a:p>
          <a:p>
            <a:pPr algn="r"/>
            <a:r>
              <a:rPr lang="fr-FR" dirty="0" smtClean="0"/>
              <a:t>MCA PSYCHIATRIE</a:t>
            </a:r>
            <a:endParaRPr lang="fr-FR" dirty="0"/>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55650" y="188913"/>
            <a:ext cx="7772400" cy="1143000"/>
          </a:xfrm>
        </p:spPr>
        <p:txBody>
          <a:bodyPr>
            <a:normAutofit fontScale="90000"/>
          </a:bodyPr>
          <a:lstStyle/>
          <a:p>
            <a:r>
              <a:rPr lang="fr-FR" sz="2400" b="1">
                <a:solidFill>
                  <a:srgbClr val="FF0000"/>
                </a:solidFill>
                <a:latin typeface="Arial" charset="0"/>
              </a:rPr>
              <a:t>EVALUATION ET CONDUITE A TENIR DEVANT UN PATIENT SUICIDANT</a:t>
            </a:r>
            <a:br>
              <a:rPr lang="fr-FR" sz="2400" b="1">
                <a:solidFill>
                  <a:srgbClr val="FF0000"/>
                </a:solidFill>
                <a:latin typeface="Arial" charset="0"/>
              </a:rPr>
            </a:br>
            <a:endParaRPr lang="fr-FR" sz="2400" b="1">
              <a:solidFill>
                <a:srgbClr val="FF0000"/>
              </a:solidFill>
              <a:latin typeface="Arial" charset="0"/>
            </a:endParaRPr>
          </a:p>
        </p:txBody>
      </p:sp>
      <p:sp>
        <p:nvSpPr>
          <p:cNvPr id="13315" name="Rectangle 3"/>
          <p:cNvSpPr>
            <a:spLocks noGrp="1" noChangeArrowheads="1"/>
          </p:cNvSpPr>
          <p:nvPr>
            <p:ph type="body" idx="1"/>
          </p:nvPr>
        </p:nvSpPr>
        <p:spPr>
          <a:xfrm>
            <a:off x="755650" y="1125538"/>
            <a:ext cx="7772400" cy="5040312"/>
          </a:xfrm>
        </p:spPr>
        <p:txBody>
          <a:bodyPr/>
          <a:lstStyle/>
          <a:p>
            <a:pPr>
              <a:lnSpc>
                <a:spcPct val="80000"/>
              </a:lnSpc>
            </a:pPr>
            <a:r>
              <a:rPr lang="fr-FR" sz="2400" b="1" dirty="0">
                <a:solidFill>
                  <a:srgbClr val="FF0000"/>
                </a:solidFill>
                <a:latin typeface="Arial" charset="0"/>
              </a:rPr>
              <a:t>Objectifs généraux</a:t>
            </a:r>
          </a:p>
          <a:p>
            <a:pPr lvl="1">
              <a:lnSpc>
                <a:spcPct val="80000"/>
              </a:lnSpc>
            </a:pPr>
            <a:r>
              <a:rPr lang="fr-FR" sz="2000" b="1" dirty="0">
                <a:solidFill>
                  <a:schemeClr val="accent2"/>
                </a:solidFill>
                <a:latin typeface="Arial" charset="0"/>
              </a:rPr>
              <a:t>Traiter</a:t>
            </a:r>
          </a:p>
          <a:p>
            <a:pPr lvl="2">
              <a:lnSpc>
                <a:spcPct val="80000"/>
              </a:lnSpc>
            </a:pPr>
            <a:r>
              <a:rPr lang="fr-FR" sz="1800" b="1" dirty="0">
                <a:latin typeface="Arial" charset="0"/>
              </a:rPr>
              <a:t>Double évaluation</a:t>
            </a:r>
          </a:p>
          <a:p>
            <a:pPr lvl="3">
              <a:lnSpc>
                <a:spcPct val="80000"/>
              </a:lnSpc>
            </a:pPr>
            <a:r>
              <a:rPr lang="fr-FR" sz="1600" b="1" dirty="0">
                <a:latin typeface="Arial" charset="0"/>
              </a:rPr>
              <a:t>Somatique (toxicologique) immédiate</a:t>
            </a:r>
          </a:p>
          <a:p>
            <a:pPr lvl="3">
              <a:lnSpc>
                <a:spcPct val="80000"/>
              </a:lnSpc>
            </a:pPr>
            <a:r>
              <a:rPr lang="fr-FR" sz="1600" b="1" dirty="0">
                <a:latin typeface="Arial" charset="0"/>
              </a:rPr>
              <a:t>Psychologique</a:t>
            </a:r>
          </a:p>
          <a:p>
            <a:pPr lvl="2">
              <a:lnSpc>
                <a:spcPct val="80000"/>
              </a:lnSpc>
            </a:pPr>
            <a:r>
              <a:rPr lang="fr-FR" sz="1800" b="1" dirty="0">
                <a:latin typeface="Arial" charset="0"/>
              </a:rPr>
              <a:t>Triple urgence</a:t>
            </a:r>
          </a:p>
          <a:p>
            <a:pPr lvl="3">
              <a:lnSpc>
                <a:spcPct val="80000"/>
              </a:lnSpc>
            </a:pPr>
            <a:r>
              <a:rPr lang="fr-FR" sz="1600" b="1" dirty="0">
                <a:latin typeface="Arial" charset="0"/>
              </a:rPr>
              <a:t>Somatique</a:t>
            </a:r>
          </a:p>
          <a:p>
            <a:pPr lvl="3">
              <a:lnSpc>
                <a:spcPct val="80000"/>
              </a:lnSpc>
            </a:pPr>
            <a:r>
              <a:rPr lang="fr-FR" sz="1600" b="1" dirty="0">
                <a:latin typeface="Arial" charset="0"/>
              </a:rPr>
              <a:t>Psychiatrique</a:t>
            </a:r>
          </a:p>
          <a:p>
            <a:pPr lvl="3">
              <a:lnSpc>
                <a:spcPct val="80000"/>
              </a:lnSpc>
            </a:pPr>
            <a:r>
              <a:rPr lang="fr-FR" sz="1600" b="1" dirty="0">
                <a:latin typeface="Arial" charset="0"/>
              </a:rPr>
              <a:t>Sociale</a:t>
            </a:r>
          </a:p>
          <a:p>
            <a:pPr lvl="2">
              <a:lnSpc>
                <a:spcPct val="80000"/>
              </a:lnSpc>
            </a:pPr>
            <a:r>
              <a:rPr lang="fr-FR" sz="1800" b="1" dirty="0">
                <a:latin typeface="Arial" charset="0"/>
              </a:rPr>
              <a:t>La </a:t>
            </a:r>
            <a:r>
              <a:rPr lang="fr-FR" sz="1800" b="1" dirty="0" err="1">
                <a:latin typeface="Arial" charset="0"/>
              </a:rPr>
              <a:t>suicidologie</a:t>
            </a:r>
            <a:r>
              <a:rPr lang="fr-FR" sz="1800" b="1" dirty="0">
                <a:latin typeface="Arial" charset="0"/>
              </a:rPr>
              <a:t> oblige à la mixité des cultures, à la collégialité et au réseau</a:t>
            </a:r>
          </a:p>
          <a:p>
            <a:pPr lvl="3">
              <a:lnSpc>
                <a:spcPct val="80000"/>
              </a:lnSpc>
            </a:pPr>
            <a:endParaRPr lang="fr-FR" sz="1600" b="1" dirty="0">
              <a:latin typeface="Arial" charset="0"/>
            </a:endParaRPr>
          </a:p>
          <a:p>
            <a:pPr lvl="3">
              <a:lnSpc>
                <a:spcPct val="80000"/>
              </a:lnSpc>
            </a:pPr>
            <a:endParaRPr lang="fr-FR" sz="1600" b="1" dirty="0">
              <a:latin typeface="Arial" charset="0"/>
            </a:endParaRPr>
          </a:p>
          <a:p>
            <a:pPr lvl="1">
              <a:lnSpc>
                <a:spcPct val="80000"/>
              </a:lnSpc>
            </a:pPr>
            <a:r>
              <a:rPr lang="fr-FR" sz="2000" b="1" dirty="0">
                <a:solidFill>
                  <a:schemeClr val="accent2"/>
                </a:solidFill>
                <a:latin typeface="Arial" charset="0"/>
              </a:rPr>
              <a:t>Prévenir</a:t>
            </a:r>
          </a:p>
          <a:p>
            <a:pPr lvl="2">
              <a:lnSpc>
                <a:spcPct val="80000"/>
              </a:lnSpc>
            </a:pPr>
            <a:r>
              <a:rPr lang="fr-FR" sz="1800" b="1" dirty="0">
                <a:latin typeface="Arial" charset="0"/>
              </a:rPr>
              <a:t>La prévention du suicide et des récidives dépend </a:t>
            </a:r>
          </a:p>
          <a:p>
            <a:pPr lvl="3">
              <a:lnSpc>
                <a:spcPct val="80000"/>
              </a:lnSpc>
            </a:pPr>
            <a:r>
              <a:rPr lang="fr-FR" sz="1600" b="1" dirty="0">
                <a:latin typeface="Arial" charset="0"/>
              </a:rPr>
              <a:t>De l’optimisation du suivi proposé, </a:t>
            </a:r>
          </a:p>
          <a:p>
            <a:pPr lvl="3">
              <a:lnSpc>
                <a:spcPct val="80000"/>
              </a:lnSpc>
            </a:pPr>
            <a:r>
              <a:rPr lang="fr-FR" sz="1600" b="1" dirty="0">
                <a:latin typeface="Arial" charset="0"/>
              </a:rPr>
              <a:t>Donc, de la qualité des décisions d’orientation,</a:t>
            </a:r>
          </a:p>
          <a:p>
            <a:pPr lvl="3">
              <a:lnSpc>
                <a:spcPct val="80000"/>
              </a:lnSpc>
            </a:pPr>
            <a:r>
              <a:rPr lang="fr-FR" sz="1600" b="1" dirty="0">
                <a:latin typeface="Arial" charset="0"/>
              </a:rPr>
              <a:t>Donc, de </a:t>
            </a:r>
            <a:r>
              <a:rPr lang="fr-FR" sz="1600" b="1" u="sng" dirty="0">
                <a:latin typeface="Arial" charset="0"/>
              </a:rPr>
              <a:t>la qualité de l’accueil et du séjour hospitalier initial</a:t>
            </a:r>
            <a:r>
              <a:rPr lang="fr-FR" sz="1600" b="1" dirty="0">
                <a:latin typeface="Arial" charset="0"/>
              </a:rPr>
              <a:t>,</a:t>
            </a:r>
          </a:p>
          <a:p>
            <a:pPr lvl="3">
              <a:lnSpc>
                <a:spcPct val="80000"/>
              </a:lnSpc>
            </a:pPr>
            <a:r>
              <a:rPr lang="fr-FR" sz="1600" b="1" dirty="0">
                <a:latin typeface="Arial" charset="0"/>
              </a:rPr>
              <a:t>Qui constitue donc un temps privilégié essentiel</a:t>
            </a:r>
          </a:p>
          <a:p>
            <a:pPr lvl="1">
              <a:lnSpc>
                <a:spcPct val="80000"/>
              </a:lnSpc>
            </a:pPr>
            <a:endParaRPr lang="fr-FR" sz="2000" b="1" dirty="0">
              <a:latin typeface="Arial" charset="0"/>
            </a:endParaRPr>
          </a:p>
          <a:p>
            <a:pPr lvl="1">
              <a:lnSpc>
                <a:spcPct val="80000"/>
              </a:lnSpc>
            </a:pPr>
            <a:endParaRPr lang="fr-FR" sz="2000" b="1" dirty="0">
              <a:latin typeface="Arial" charset="0"/>
            </a:endParaRPr>
          </a:p>
          <a:p>
            <a:pPr lvl="1">
              <a:lnSpc>
                <a:spcPct val="80000"/>
              </a:lnSpc>
            </a:pPr>
            <a:endParaRPr lang="fr-FR" sz="2000" b="1" dirty="0">
              <a:latin typeface="Arial" charset="0"/>
            </a:endParaRPr>
          </a:p>
          <a:p>
            <a:pPr>
              <a:lnSpc>
                <a:spcPct val="80000"/>
              </a:lnSpc>
            </a:pPr>
            <a:endParaRPr lang="fr-FR" sz="2800" dirty="0"/>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dt" sz="half" idx="4294967295"/>
          </p:nvPr>
        </p:nvSpPr>
        <p:spPr>
          <a:xfrm>
            <a:off x="457200" y="6243638"/>
            <a:ext cx="2133600" cy="457200"/>
          </a:xfrm>
          <a:prstGeom prst="rect">
            <a:avLst/>
          </a:prstGeom>
        </p:spPr>
        <p:txBody>
          <a:bodyPr/>
          <a:lstStyle/>
          <a:p>
            <a:endParaRPr lang="fr-FR" altLang="en-US"/>
          </a:p>
        </p:txBody>
      </p:sp>
      <p:sp>
        <p:nvSpPr>
          <p:cNvPr id="4" name="Rectangle 5"/>
          <p:cNvSpPr>
            <a:spLocks noGrp="1" noChangeArrowheads="1"/>
          </p:cNvSpPr>
          <p:nvPr>
            <p:ph type="ftr" sz="quarter" idx="4294967295"/>
          </p:nvPr>
        </p:nvSpPr>
        <p:spPr>
          <a:xfrm>
            <a:off x="3124200" y="6243638"/>
            <a:ext cx="2895600" cy="457200"/>
          </a:xfrm>
          <a:prstGeom prst="rect">
            <a:avLst/>
          </a:prstGeom>
        </p:spPr>
        <p:txBody>
          <a:bodyPr/>
          <a:lstStyle/>
          <a:p>
            <a:r>
              <a:rPr lang="fr-FR" altLang="en-US"/>
              <a:t>H.Hocine</a:t>
            </a:r>
          </a:p>
        </p:txBody>
      </p:sp>
      <p:sp>
        <p:nvSpPr>
          <p:cNvPr id="80900" name="Rectangle 4"/>
          <p:cNvSpPr>
            <a:spLocks noGrp="1" noChangeArrowheads="1"/>
          </p:cNvSpPr>
          <p:nvPr>
            <p:ph type="ctrTitle"/>
          </p:nvPr>
        </p:nvSpPr>
        <p:spPr/>
        <p:txBody>
          <a:bodyPr/>
          <a:lstStyle/>
          <a:p>
            <a:pPr algn="ctr"/>
            <a:r>
              <a:rPr lang="fr-FR" dirty="0"/>
              <a:t>EVALUATION DU POTENTIEL SUICIDAIRE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3"/>
          <p:cNvSpPr>
            <a:spLocks noGrp="1"/>
          </p:cNvSpPr>
          <p:nvPr>
            <p:ph type="dt" sz="half" idx="10"/>
          </p:nvPr>
        </p:nvSpPr>
        <p:spPr/>
        <p:txBody>
          <a:bodyPr/>
          <a:lstStyle/>
          <a:p>
            <a:endParaRPr lang="fr-FR" altLang="en-US"/>
          </a:p>
        </p:txBody>
      </p:sp>
      <p:sp>
        <p:nvSpPr>
          <p:cNvPr id="7" name="Espace réservé du pied de page 4"/>
          <p:cNvSpPr>
            <a:spLocks noGrp="1"/>
          </p:cNvSpPr>
          <p:nvPr>
            <p:ph type="ftr" sz="quarter" idx="11"/>
          </p:nvPr>
        </p:nvSpPr>
        <p:spPr/>
        <p:txBody>
          <a:bodyPr/>
          <a:lstStyle/>
          <a:p>
            <a:r>
              <a:rPr lang="fr-FR" altLang="en-US"/>
              <a:t>H.Hocine</a:t>
            </a:r>
          </a:p>
        </p:txBody>
      </p:sp>
      <p:sp>
        <p:nvSpPr>
          <p:cNvPr id="30722" name="Rectangle 2"/>
          <p:cNvSpPr>
            <a:spLocks noGrp="1" noChangeArrowheads="1"/>
          </p:cNvSpPr>
          <p:nvPr>
            <p:ph type="title"/>
          </p:nvPr>
        </p:nvSpPr>
        <p:spPr>
          <a:xfrm>
            <a:off x="304800" y="304800"/>
            <a:ext cx="8839200" cy="1066800"/>
          </a:xfrm>
        </p:spPr>
        <p:txBody>
          <a:bodyPr/>
          <a:lstStyle/>
          <a:p>
            <a:pPr algn="ctr"/>
            <a:r>
              <a:rPr lang="fr-FR" sz="3400" b="1"/>
              <a:t>Triple évaluation du potentiel suicidaire</a:t>
            </a:r>
          </a:p>
        </p:txBody>
      </p:sp>
      <p:sp>
        <p:nvSpPr>
          <p:cNvPr id="30723" name="Rectangle 3"/>
          <p:cNvSpPr>
            <a:spLocks noGrp="1" noChangeArrowheads="1"/>
          </p:cNvSpPr>
          <p:nvPr>
            <p:ph type="body" idx="1"/>
          </p:nvPr>
        </p:nvSpPr>
        <p:spPr/>
        <p:txBody>
          <a:bodyPr/>
          <a:lstStyle/>
          <a:p>
            <a:endParaRPr lang="fr-FR"/>
          </a:p>
          <a:p>
            <a:endParaRPr lang="fr-FR"/>
          </a:p>
        </p:txBody>
      </p:sp>
      <p:sp>
        <p:nvSpPr>
          <p:cNvPr id="30724" name="Text Box 4"/>
          <p:cNvSpPr txBox="1">
            <a:spLocks noChangeArrowheads="1"/>
          </p:cNvSpPr>
          <p:nvPr/>
        </p:nvSpPr>
        <p:spPr bwMode="auto">
          <a:xfrm>
            <a:off x="285720" y="1142984"/>
            <a:ext cx="8358246" cy="1418658"/>
          </a:xfrm>
          <a:prstGeom prst="rect">
            <a:avLst/>
          </a:prstGeom>
          <a:noFill/>
          <a:ln w="9525">
            <a:noFill/>
            <a:miter lim="800000"/>
            <a:headEnd/>
            <a:tailEnd/>
          </a:ln>
          <a:effectLst/>
        </p:spPr>
        <p:txBody>
          <a:bodyPr wrap="square">
            <a:spAutoFit/>
          </a:bodyPr>
          <a:lstStyle/>
          <a:p>
            <a:pPr algn="just" eaLnBrk="0" hangingPunct="0">
              <a:lnSpc>
                <a:spcPct val="105000"/>
              </a:lnSpc>
              <a:buClr>
                <a:schemeClr val="accent2"/>
              </a:buClr>
              <a:buFont typeface="Wingdings" pitchFamily="2" charset="2"/>
              <a:buChar char="ü"/>
            </a:pPr>
            <a:r>
              <a:rPr lang="fr-CA" sz="2800" dirty="0">
                <a:latin typeface="Times New Roman" pitchFamily="18" charset="0"/>
              </a:rPr>
              <a:t> </a:t>
            </a:r>
            <a:r>
              <a:rPr kumimoji="1" lang="fr-CA" sz="2800" dirty="0">
                <a:latin typeface="Tahoma" pitchFamily="34" charset="0"/>
              </a:rPr>
              <a:t>L’évaluation du potentiel suicidaire permet de déterminer le degré de perturbation de l’individu afin d’instaurer une intervention </a:t>
            </a:r>
            <a:r>
              <a:rPr kumimoji="1" lang="fr-CA" sz="2800" dirty="0" smtClean="0">
                <a:latin typeface="Tahoma" pitchFamily="34" charset="0"/>
              </a:rPr>
              <a:t>appropriée</a:t>
            </a:r>
            <a:endParaRPr lang="fr-CA" sz="2400" dirty="0">
              <a:latin typeface="Times New Roman" pitchFamily="18" charset="0"/>
            </a:endParaRPr>
          </a:p>
        </p:txBody>
      </p:sp>
      <p:sp>
        <p:nvSpPr>
          <p:cNvPr id="30725" name="Text Box 5"/>
          <p:cNvSpPr txBox="1">
            <a:spLocks noChangeArrowheads="1"/>
          </p:cNvSpPr>
          <p:nvPr/>
        </p:nvSpPr>
        <p:spPr bwMode="auto">
          <a:xfrm>
            <a:off x="914400" y="1905000"/>
            <a:ext cx="7391400" cy="4108450"/>
          </a:xfrm>
          <a:prstGeom prst="rect">
            <a:avLst/>
          </a:prstGeom>
          <a:noFill/>
          <a:ln w="9525">
            <a:noFill/>
            <a:miter lim="800000"/>
            <a:headEnd/>
            <a:tailEnd/>
          </a:ln>
          <a:effectLst/>
        </p:spPr>
        <p:txBody>
          <a:bodyPr>
            <a:spAutoFit/>
          </a:bodyPr>
          <a:lstStyle/>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p:txBody>
      </p:sp>
      <p:graphicFrame>
        <p:nvGraphicFramePr>
          <p:cNvPr id="8" name="Diagramme 7"/>
          <p:cNvGraphicFramePr/>
          <p:nvPr/>
        </p:nvGraphicFramePr>
        <p:xfrm>
          <a:off x="2786050" y="250030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8"/>
          <p:cNvSpPr/>
          <p:nvPr/>
        </p:nvSpPr>
        <p:spPr>
          <a:xfrm>
            <a:off x="0" y="3357562"/>
            <a:ext cx="2143140"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tx1"/>
                </a:solidFill>
              </a:rPr>
              <a:t>Potentiel suicidaire</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3"/>
          <p:cNvSpPr>
            <a:spLocks noGrp="1"/>
          </p:cNvSpPr>
          <p:nvPr>
            <p:ph type="dt" sz="half" idx="10"/>
          </p:nvPr>
        </p:nvSpPr>
        <p:spPr/>
        <p:txBody>
          <a:bodyPr/>
          <a:lstStyle/>
          <a:p>
            <a:endParaRPr lang="fr-FR" altLang="en-US"/>
          </a:p>
        </p:txBody>
      </p:sp>
      <p:sp>
        <p:nvSpPr>
          <p:cNvPr id="7" name="Espace réservé du pied de page 4"/>
          <p:cNvSpPr>
            <a:spLocks noGrp="1"/>
          </p:cNvSpPr>
          <p:nvPr>
            <p:ph type="ftr" sz="quarter" idx="11"/>
          </p:nvPr>
        </p:nvSpPr>
        <p:spPr/>
        <p:txBody>
          <a:bodyPr/>
          <a:lstStyle/>
          <a:p>
            <a:r>
              <a:rPr lang="fr-FR" altLang="en-US"/>
              <a:t>H.Hocine</a:t>
            </a:r>
          </a:p>
        </p:txBody>
      </p:sp>
      <p:sp>
        <p:nvSpPr>
          <p:cNvPr id="30722" name="Rectangle 2"/>
          <p:cNvSpPr>
            <a:spLocks noGrp="1" noChangeArrowheads="1"/>
          </p:cNvSpPr>
          <p:nvPr>
            <p:ph type="title"/>
          </p:nvPr>
        </p:nvSpPr>
        <p:spPr>
          <a:xfrm>
            <a:off x="304800" y="304800"/>
            <a:ext cx="8839200" cy="1066800"/>
          </a:xfrm>
        </p:spPr>
        <p:txBody>
          <a:bodyPr/>
          <a:lstStyle/>
          <a:p>
            <a:pPr algn="ctr"/>
            <a:r>
              <a:rPr lang="fr-FR" sz="3400" b="1"/>
              <a:t>Triple évaluation du potentiel suicidaire</a:t>
            </a:r>
          </a:p>
        </p:txBody>
      </p:sp>
      <p:sp>
        <p:nvSpPr>
          <p:cNvPr id="30723" name="Rectangle 3"/>
          <p:cNvSpPr>
            <a:spLocks noGrp="1" noChangeArrowheads="1"/>
          </p:cNvSpPr>
          <p:nvPr>
            <p:ph type="body" idx="1"/>
          </p:nvPr>
        </p:nvSpPr>
        <p:spPr/>
        <p:txBody>
          <a:bodyPr/>
          <a:lstStyle/>
          <a:p>
            <a:endParaRPr lang="fr-FR"/>
          </a:p>
          <a:p>
            <a:endParaRPr lang="fr-FR"/>
          </a:p>
        </p:txBody>
      </p:sp>
      <p:sp>
        <p:nvSpPr>
          <p:cNvPr id="30725" name="Text Box 5"/>
          <p:cNvSpPr txBox="1">
            <a:spLocks noChangeArrowheads="1"/>
          </p:cNvSpPr>
          <p:nvPr/>
        </p:nvSpPr>
        <p:spPr bwMode="auto">
          <a:xfrm>
            <a:off x="914400" y="1905000"/>
            <a:ext cx="7391400" cy="4108450"/>
          </a:xfrm>
          <a:prstGeom prst="rect">
            <a:avLst/>
          </a:prstGeom>
          <a:noFill/>
          <a:ln w="9525">
            <a:noFill/>
            <a:miter lim="800000"/>
            <a:headEnd/>
            <a:tailEnd/>
          </a:ln>
          <a:effectLst/>
        </p:spPr>
        <p:txBody>
          <a:bodyPr>
            <a:spAutoFit/>
          </a:bodyPr>
          <a:lstStyle/>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a:p>
            <a:pPr eaLnBrk="0" hangingPunct="0"/>
            <a:endParaRPr lang="fr-CA" sz="2400">
              <a:latin typeface="Times New Roman" pitchFamily="18" charset="0"/>
            </a:endParaRPr>
          </a:p>
        </p:txBody>
      </p:sp>
      <p:graphicFrame>
        <p:nvGraphicFramePr>
          <p:cNvPr id="10" name="Diagramme 9"/>
          <p:cNvGraphicFramePr/>
          <p:nvPr/>
        </p:nvGraphicFramePr>
        <p:xfrm>
          <a:off x="428596" y="1397000"/>
          <a:ext cx="785818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RUD</a:t>
            </a:r>
            <a:endParaRPr lang="fr-FR" dirty="0"/>
          </a:p>
        </p:txBody>
      </p:sp>
      <p:sp>
        <p:nvSpPr>
          <p:cNvPr id="3" name="Sous-titre 2"/>
          <p:cNvSpPr>
            <a:spLocks noGrp="1"/>
          </p:cNvSpPr>
          <p:nvPr>
            <p:ph type="subTitle" idx="1"/>
          </p:nvPr>
        </p:nvSpPr>
        <p:spPr/>
        <p:txBody>
          <a:bodyPr/>
          <a:lstStyle/>
          <a:p>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t>Évaluation du risque suicidaire</a:t>
            </a:r>
            <a:endParaRPr lang="fr-FR" dirty="0"/>
          </a:p>
        </p:txBody>
      </p:sp>
      <p:sp>
        <p:nvSpPr>
          <p:cNvPr id="3" name="Espace réservé du contenu 2"/>
          <p:cNvSpPr>
            <a:spLocks noGrp="1"/>
          </p:cNvSpPr>
          <p:nvPr>
            <p:ph idx="1"/>
          </p:nvPr>
        </p:nvSpPr>
        <p:spPr/>
        <p:txBody>
          <a:bodyPr/>
          <a:lstStyle/>
          <a:p>
            <a:r>
              <a:rPr lang="fr-FR" dirty="0" smtClean="0"/>
              <a:t>Risque </a:t>
            </a:r>
            <a:endParaRPr lang="fr-FR" dirty="0"/>
          </a:p>
        </p:txBody>
      </p:sp>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graphicFrame>
        <p:nvGraphicFramePr>
          <p:cNvPr id="6" name="Diagramme 5"/>
          <p:cNvGraphicFramePr/>
          <p:nvPr/>
        </p:nvGraphicFramePr>
        <p:xfrm>
          <a:off x="1142976" y="2222520"/>
          <a:ext cx="721523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Espace réservé de la date 3"/>
          <p:cNvSpPr>
            <a:spLocks noGrp="1"/>
          </p:cNvSpPr>
          <p:nvPr>
            <p:ph type="dt" sz="half" idx="10"/>
          </p:nvPr>
        </p:nvSpPr>
        <p:spPr/>
        <p:txBody>
          <a:bodyPr/>
          <a:lstStyle/>
          <a:p>
            <a:r>
              <a:rPr lang="fr-FR" smtClean="0"/>
              <a:t>MG 2019</a:t>
            </a:r>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
        <p:nvSpPr>
          <p:cNvPr id="6" name="Espace réservé du numéro de diapositive 5"/>
          <p:cNvSpPr>
            <a:spLocks noGrp="1"/>
          </p:cNvSpPr>
          <p:nvPr>
            <p:ph type="sldNum" sz="quarter" idx="12"/>
          </p:nvPr>
        </p:nvSpPr>
        <p:spPr/>
        <p:txBody>
          <a:bodyPr/>
          <a:lstStyle/>
          <a:p>
            <a:fld id="{BF6B2F6A-DC51-46E3-9369-99681E559177}" type="slidenum">
              <a:rPr lang="fr-FR" altLang="en-US" smtClean="0"/>
              <a:pPr/>
              <a:t>16</a:t>
            </a:fld>
            <a:endParaRPr lang="fr-FR" altLang="en-US"/>
          </a:p>
        </p:txBody>
      </p:sp>
      <p:sp>
        <p:nvSpPr>
          <p:cNvPr id="7" name="Parallélogramme 6"/>
          <p:cNvSpPr/>
          <p:nvPr/>
        </p:nvSpPr>
        <p:spPr>
          <a:xfrm>
            <a:off x="928662" y="1928802"/>
            <a:ext cx="6643734" cy="2714644"/>
          </a:xfrm>
          <a:prstGeom prst="parallelogram">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6429388" y="114298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643306" y="2071678"/>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1285852" y="178592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2000232" y="71435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5715008" y="221455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rot="5400000" flipH="1" flipV="1">
            <a:off x="7358078" y="214318"/>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flipH="1" flipV="1">
            <a:off x="-607243" y="5179251"/>
            <a:ext cx="2285992" cy="107150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6200000" flipH="1">
            <a:off x="-142880" y="142880"/>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6929438" y="4643438"/>
            <a:ext cx="2214578" cy="221454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Espace réservé de la date 3"/>
          <p:cNvSpPr>
            <a:spLocks noGrp="1"/>
          </p:cNvSpPr>
          <p:nvPr>
            <p:ph type="dt" sz="half" idx="10"/>
          </p:nvPr>
        </p:nvSpPr>
        <p:spPr/>
        <p:txBody>
          <a:bodyPr/>
          <a:lstStyle/>
          <a:p>
            <a:r>
              <a:rPr lang="fr-FR" smtClean="0"/>
              <a:t>MG 2019</a:t>
            </a:r>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
        <p:nvSpPr>
          <p:cNvPr id="6" name="Espace réservé du numéro de diapositive 5"/>
          <p:cNvSpPr>
            <a:spLocks noGrp="1"/>
          </p:cNvSpPr>
          <p:nvPr>
            <p:ph type="sldNum" sz="quarter" idx="12"/>
          </p:nvPr>
        </p:nvSpPr>
        <p:spPr/>
        <p:txBody>
          <a:bodyPr/>
          <a:lstStyle/>
          <a:p>
            <a:fld id="{BF6B2F6A-DC51-46E3-9369-99681E559177}" type="slidenum">
              <a:rPr lang="fr-FR" altLang="en-US" smtClean="0"/>
              <a:pPr/>
              <a:t>17</a:t>
            </a:fld>
            <a:endParaRPr lang="fr-FR" altLang="en-US"/>
          </a:p>
        </p:txBody>
      </p:sp>
      <p:sp>
        <p:nvSpPr>
          <p:cNvPr id="7" name="Parallélogramme 6"/>
          <p:cNvSpPr/>
          <p:nvPr/>
        </p:nvSpPr>
        <p:spPr>
          <a:xfrm>
            <a:off x="928662" y="1928802"/>
            <a:ext cx="6643734" cy="2714644"/>
          </a:xfrm>
          <a:prstGeom prst="parallelogram">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6429388" y="114298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643306" y="2071678"/>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1285852" y="178592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2000232" y="71435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5715008" y="221455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rot="5400000" flipH="1" flipV="1">
            <a:off x="7358078" y="214318"/>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flipH="1" flipV="1">
            <a:off x="-607243" y="5179251"/>
            <a:ext cx="2285992" cy="107150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6200000" flipH="1">
            <a:off x="-142880" y="142880"/>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6929438" y="4643438"/>
            <a:ext cx="2214578" cy="221454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Espace réservé de la date 3"/>
          <p:cNvSpPr>
            <a:spLocks noGrp="1"/>
          </p:cNvSpPr>
          <p:nvPr>
            <p:ph type="dt" sz="half" idx="10"/>
          </p:nvPr>
        </p:nvSpPr>
        <p:spPr/>
        <p:txBody>
          <a:bodyPr/>
          <a:lstStyle/>
          <a:p>
            <a:r>
              <a:rPr lang="fr-FR" smtClean="0"/>
              <a:t>MG 2019</a:t>
            </a:r>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
        <p:nvSpPr>
          <p:cNvPr id="6" name="Espace réservé du numéro de diapositive 5"/>
          <p:cNvSpPr>
            <a:spLocks noGrp="1"/>
          </p:cNvSpPr>
          <p:nvPr>
            <p:ph type="sldNum" sz="quarter" idx="12"/>
          </p:nvPr>
        </p:nvSpPr>
        <p:spPr/>
        <p:txBody>
          <a:bodyPr/>
          <a:lstStyle/>
          <a:p>
            <a:fld id="{BF6B2F6A-DC51-46E3-9369-99681E559177}" type="slidenum">
              <a:rPr lang="fr-FR" altLang="en-US" smtClean="0"/>
              <a:pPr/>
              <a:t>18</a:t>
            </a:fld>
            <a:endParaRPr lang="fr-FR" altLang="en-US"/>
          </a:p>
        </p:txBody>
      </p:sp>
      <p:sp>
        <p:nvSpPr>
          <p:cNvPr id="7" name="Parallélogramme 6"/>
          <p:cNvSpPr/>
          <p:nvPr/>
        </p:nvSpPr>
        <p:spPr>
          <a:xfrm>
            <a:off x="928662" y="1928802"/>
            <a:ext cx="6643734" cy="2714644"/>
          </a:xfrm>
          <a:prstGeom prst="parallelogram">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6429388" y="114298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643306" y="2071678"/>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1285852" y="178592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2000232" y="71435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5715008" y="221455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rot="5400000" flipH="1" flipV="1">
            <a:off x="7358078" y="214318"/>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flipH="1" flipV="1">
            <a:off x="-607243" y="5179251"/>
            <a:ext cx="2285992" cy="107150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6200000" flipH="1">
            <a:off x="-142880" y="142880"/>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6929438" y="4643438"/>
            <a:ext cx="2214578" cy="221454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Espace réservé de la date 3"/>
          <p:cNvSpPr>
            <a:spLocks noGrp="1"/>
          </p:cNvSpPr>
          <p:nvPr>
            <p:ph type="dt" sz="half" idx="10"/>
          </p:nvPr>
        </p:nvSpPr>
        <p:spPr/>
        <p:txBody>
          <a:bodyPr/>
          <a:lstStyle/>
          <a:p>
            <a:r>
              <a:rPr lang="fr-FR" smtClean="0"/>
              <a:t>MG 2019</a:t>
            </a:r>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
        <p:nvSpPr>
          <p:cNvPr id="6" name="Espace réservé du numéro de diapositive 5"/>
          <p:cNvSpPr>
            <a:spLocks noGrp="1"/>
          </p:cNvSpPr>
          <p:nvPr>
            <p:ph type="sldNum" sz="quarter" idx="12"/>
          </p:nvPr>
        </p:nvSpPr>
        <p:spPr/>
        <p:txBody>
          <a:bodyPr/>
          <a:lstStyle/>
          <a:p>
            <a:fld id="{BF6B2F6A-DC51-46E3-9369-99681E559177}" type="slidenum">
              <a:rPr lang="fr-FR" altLang="en-US" smtClean="0"/>
              <a:pPr/>
              <a:t>19</a:t>
            </a:fld>
            <a:endParaRPr lang="fr-FR" altLang="en-US"/>
          </a:p>
        </p:txBody>
      </p:sp>
      <p:sp>
        <p:nvSpPr>
          <p:cNvPr id="7" name="Parallélogramme 6"/>
          <p:cNvSpPr/>
          <p:nvPr/>
        </p:nvSpPr>
        <p:spPr>
          <a:xfrm>
            <a:off x="928662" y="1928802"/>
            <a:ext cx="6643734" cy="2714644"/>
          </a:xfrm>
          <a:prstGeom prst="parallelogram">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643306" y="1285860"/>
            <a:ext cx="1785950" cy="264320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rot="5400000" flipH="1" flipV="1">
            <a:off x="7358078" y="214318"/>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flipH="1" flipV="1">
            <a:off x="-607243" y="5179251"/>
            <a:ext cx="2285992" cy="107150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6200000" flipH="1">
            <a:off x="-142880" y="142880"/>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6929438" y="4643438"/>
            <a:ext cx="2214578" cy="221454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 </a:t>
            </a:r>
            <a:endParaRPr lang="fr-FR" dirty="0"/>
          </a:p>
        </p:txBody>
      </p:sp>
      <p:sp>
        <p:nvSpPr>
          <p:cNvPr id="3" name="Espace réservé du contenu 2"/>
          <p:cNvSpPr>
            <a:spLocks noGrp="1"/>
          </p:cNvSpPr>
          <p:nvPr>
            <p:ph idx="1"/>
          </p:nvPr>
        </p:nvSpPr>
        <p:spPr/>
        <p:txBody>
          <a:bodyPr/>
          <a:lstStyle/>
          <a:p>
            <a:r>
              <a:rPr lang="fr-FR" dirty="0" smtClean="0"/>
              <a:t>Connaitre les concepts</a:t>
            </a:r>
          </a:p>
          <a:p>
            <a:r>
              <a:rPr lang="fr-FR" dirty="0" smtClean="0"/>
              <a:t>Compétences pour aborder une personne en crise suicidaire</a:t>
            </a:r>
          </a:p>
          <a:p>
            <a:r>
              <a:rPr lang="fr-FR" dirty="0" smtClean="0"/>
              <a:t>Evaluer le potentiel suicidaire</a:t>
            </a:r>
          </a:p>
          <a:p>
            <a:r>
              <a:rPr lang="fr-FR" dirty="0" smtClean="0"/>
              <a:t>Connaitre les étapes de l’intervention auprès d’une personne en crise suicidaire</a:t>
            </a:r>
            <a:endParaRPr lang="fr-FR" dirty="0"/>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r>
              <a:rPr lang="fr-FR" smtClean="0"/>
              <a:t>MG 2019</a:t>
            </a:r>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
        <p:nvSpPr>
          <p:cNvPr id="6" name="Espace réservé du numéro de diapositive 5"/>
          <p:cNvSpPr>
            <a:spLocks noGrp="1"/>
          </p:cNvSpPr>
          <p:nvPr>
            <p:ph type="sldNum" sz="quarter" idx="12"/>
          </p:nvPr>
        </p:nvSpPr>
        <p:spPr/>
        <p:txBody>
          <a:bodyPr/>
          <a:lstStyle/>
          <a:p>
            <a:fld id="{BF6B2F6A-DC51-46E3-9369-99681E559177}" type="slidenum">
              <a:rPr lang="fr-FR" altLang="en-US" smtClean="0"/>
              <a:pPr/>
              <a:t>20</a:t>
            </a:fld>
            <a:endParaRPr lang="fr-FR" altLang="en-US"/>
          </a:p>
        </p:txBody>
      </p:sp>
      <p:sp>
        <p:nvSpPr>
          <p:cNvPr id="7" name="Parallélogramme 6"/>
          <p:cNvSpPr/>
          <p:nvPr/>
        </p:nvSpPr>
        <p:spPr>
          <a:xfrm>
            <a:off x="928662" y="1928802"/>
            <a:ext cx="6643734" cy="2714644"/>
          </a:xfrm>
          <a:prstGeom prst="parallelogram">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6429388" y="114298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3643306" y="2071678"/>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1285852" y="178592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2000232" y="71435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5715008" y="221455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rot="5400000" flipH="1" flipV="1">
            <a:off x="7358078" y="214318"/>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flipH="1" flipV="1">
            <a:off x="-607243" y="5179251"/>
            <a:ext cx="2285992" cy="107150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6200000" flipH="1">
            <a:off x="-142880" y="142880"/>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16200000" flipH="1">
            <a:off x="6929438" y="4643438"/>
            <a:ext cx="2214578" cy="2214546"/>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8" name="Flèche vers le bas 17"/>
          <p:cNvSpPr/>
          <p:nvPr/>
        </p:nvSpPr>
        <p:spPr>
          <a:xfrm>
            <a:off x="2285984" y="2571744"/>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vers le bas 18"/>
          <p:cNvSpPr/>
          <p:nvPr/>
        </p:nvSpPr>
        <p:spPr>
          <a:xfrm>
            <a:off x="4286248" y="2643182"/>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vers le bas 20"/>
          <p:cNvSpPr/>
          <p:nvPr/>
        </p:nvSpPr>
        <p:spPr>
          <a:xfrm>
            <a:off x="3214678" y="1571612"/>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vers le bas 21"/>
          <p:cNvSpPr/>
          <p:nvPr/>
        </p:nvSpPr>
        <p:spPr>
          <a:xfrm>
            <a:off x="4857752" y="2071678"/>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a:off x="2928926" y="2786058"/>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r>
              <a:rPr lang="fr-FR" smtClean="0"/>
              <a:t>MG 2019</a:t>
            </a:r>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
        <p:nvSpPr>
          <p:cNvPr id="6" name="Espace réservé du numéro de diapositive 5"/>
          <p:cNvSpPr>
            <a:spLocks noGrp="1"/>
          </p:cNvSpPr>
          <p:nvPr>
            <p:ph type="sldNum" sz="quarter" idx="12"/>
          </p:nvPr>
        </p:nvSpPr>
        <p:spPr/>
        <p:txBody>
          <a:bodyPr/>
          <a:lstStyle/>
          <a:p>
            <a:fld id="{BF6B2F6A-DC51-46E3-9369-99681E559177}" type="slidenum">
              <a:rPr lang="fr-FR" altLang="en-US" smtClean="0"/>
              <a:pPr/>
              <a:t>21</a:t>
            </a:fld>
            <a:endParaRPr lang="fr-FR" altLang="en-US"/>
          </a:p>
        </p:txBody>
      </p:sp>
      <p:sp>
        <p:nvSpPr>
          <p:cNvPr id="7" name="Parallélogramme 6"/>
          <p:cNvSpPr/>
          <p:nvPr/>
        </p:nvSpPr>
        <p:spPr>
          <a:xfrm>
            <a:off x="928662" y="1928802"/>
            <a:ext cx="6643734" cy="2714644"/>
          </a:xfrm>
          <a:prstGeom prst="parallelogram">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1285852" y="178592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2000232" y="714356"/>
            <a:ext cx="500066" cy="18573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rot="5400000" flipH="1" flipV="1">
            <a:off x="7358078" y="214318"/>
            <a:ext cx="1928802" cy="1643042"/>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a:xfrm>
            <a:off x="457200" y="274638"/>
            <a:ext cx="8229600" cy="922337"/>
          </a:xfrm>
        </p:spPr>
        <p:txBody>
          <a:bodyPr>
            <a:normAutofit fontScale="90000"/>
          </a:bodyPr>
          <a:lstStyle/>
          <a:p>
            <a:r>
              <a:rPr lang="fr-FR" sz="4000"/>
              <a:t>Évaluation du risque suicidaire</a:t>
            </a:r>
            <a:br>
              <a:rPr lang="fr-FR" sz="4000"/>
            </a:br>
            <a:r>
              <a:rPr lang="fr-FR" sz="4000"/>
              <a:t>Facteurs Individuels </a:t>
            </a:r>
          </a:p>
        </p:txBody>
      </p:sp>
      <p:graphicFrame>
        <p:nvGraphicFramePr>
          <p:cNvPr id="55390" name="Group 94"/>
          <p:cNvGraphicFramePr>
            <a:graphicFrameLocks noGrp="1"/>
          </p:cNvGraphicFramePr>
          <p:nvPr/>
        </p:nvGraphicFramePr>
        <p:xfrm>
          <a:off x="322263" y="1531938"/>
          <a:ext cx="8353425" cy="5326066"/>
        </p:xfrm>
        <a:graphic>
          <a:graphicData uri="http://schemas.openxmlformats.org/drawingml/2006/table">
            <a:tbl>
              <a:tblPr>
                <a:tableStyleId>{2D5ABB26-0587-4C30-8999-92F81FD0307C}</a:tableStyleId>
              </a:tblPr>
              <a:tblGrid>
                <a:gridCol w="6673850"/>
                <a:gridCol w="1679575"/>
              </a:tblGrid>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u="none" strike="noStrike" cap="none" normalizeH="0" baseline="0" dirty="0" smtClean="0">
                          <a:ln>
                            <a:noFill/>
                          </a:ln>
                          <a:effectLst/>
                        </a:rPr>
                        <a:t>Homme</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dirty="0" smtClean="0">
                        <a:ln>
                          <a:noFill/>
                        </a:ln>
                        <a:solidFill>
                          <a:schemeClr val="hlink"/>
                        </a:solidFill>
                        <a:effectLst/>
                        <a:latin typeface="Garamond" pitchFamily="18" charset="0"/>
                        <a:cs typeface="Arial" pitchFamily="34" charset="0"/>
                      </a:endParaRPr>
                    </a:p>
                  </a:txBody>
                  <a:tcPr horzOverflow="overflow"/>
                </a:tc>
              </a:tr>
              <a:tr h="8874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Age compris entre 30 à 59 ans ou de plus de 75 ans</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hlink"/>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Antécédents personnels de tentative de suicide</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rgbClr val="FF0066"/>
                        </a:solidFill>
                        <a:effectLst/>
                        <a:latin typeface="Garamond" pitchFamily="18" charset="0"/>
                        <a:cs typeface="Arial" pitchFamily="34" charset="0"/>
                      </a:endParaRPr>
                    </a:p>
                  </a:txBody>
                  <a:tcPr horzOverflow="overflow"/>
                </a:tc>
              </a:tr>
              <a:tr h="492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Désespoir</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Troubles dépressifs non bipolaires </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Troubles de la personnalité </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2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Schizophrénie et troubles apparentés</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Dépendances</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hlink"/>
                        </a:solidFill>
                        <a:effectLst/>
                        <a:latin typeface="Garamond" pitchFamily="18" charset="0"/>
                        <a:cs typeface="Arial" pitchFamily="34" charset="0"/>
                      </a:endParaRPr>
                    </a:p>
                  </a:txBody>
                  <a:tcPr horzOverflow="overflow"/>
                </a:tc>
              </a:tr>
              <a:tr h="492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Mauvaise estime de soi</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u="none" strike="noStrike" cap="none" normalizeH="0" baseline="0" dirty="0" smtClean="0">
                          <a:ln>
                            <a:noFill/>
                          </a:ln>
                          <a:effectLst/>
                        </a:rPr>
                        <a:t>Problème de santé physique</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r>
            </a:tbl>
          </a:graphicData>
        </a:graphic>
      </p:graphicFrame>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59" name="Rectangle 39"/>
          <p:cNvSpPr>
            <a:spLocks noGrp="1" noRot="1" noChangeArrowheads="1"/>
          </p:cNvSpPr>
          <p:nvPr>
            <p:ph type="title"/>
          </p:nvPr>
        </p:nvSpPr>
        <p:spPr/>
        <p:txBody>
          <a:bodyPr>
            <a:normAutofit fontScale="90000"/>
          </a:bodyPr>
          <a:lstStyle/>
          <a:p>
            <a:r>
              <a:rPr lang="fr-FR" sz="4000"/>
              <a:t>Évaluation du risque suicidaire</a:t>
            </a:r>
            <a:br>
              <a:rPr lang="fr-FR" sz="4000"/>
            </a:br>
            <a:r>
              <a:rPr lang="fr-FR" sz="4000"/>
              <a:t>Facteurs familiaux ou liés à l’enfance</a:t>
            </a:r>
          </a:p>
        </p:txBody>
      </p:sp>
      <p:graphicFrame>
        <p:nvGraphicFramePr>
          <p:cNvPr id="56386" name="Group 66"/>
          <p:cNvGraphicFramePr>
            <a:graphicFrameLocks noGrp="1"/>
          </p:cNvGraphicFramePr>
          <p:nvPr>
            <p:ph idx="1"/>
          </p:nvPr>
        </p:nvGraphicFramePr>
        <p:xfrm>
          <a:off x="457200" y="1700213"/>
          <a:ext cx="8435975" cy="4824413"/>
        </p:xfrm>
        <a:graphic>
          <a:graphicData uri="http://schemas.openxmlformats.org/drawingml/2006/table">
            <a:tbl>
              <a:tblPr/>
              <a:tblGrid>
                <a:gridCol w="7210425"/>
                <a:gridCol w="1225550"/>
              </a:tblGrid>
              <a:tr h="603250">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dirty="0" smtClean="0">
                          <a:ln>
                            <a:noFill/>
                          </a:ln>
                          <a:solidFill>
                            <a:schemeClr val="tx1"/>
                          </a:solidFill>
                          <a:effectLst/>
                          <a:latin typeface="Garamond" pitchFamily="18" charset="0"/>
                          <a:cs typeface="Arial" pitchFamily="34" charset="0"/>
                        </a:rPr>
                        <a:t>Antécédents de tentative de suicide chez les parents</a:t>
                      </a:r>
                      <a:endParaRPr kumimoji="0" lang="fr-FR" sz="20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dirty="0" smtClean="0">
                        <a:ln>
                          <a:noFill/>
                        </a:ln>
                        <a:solidFill>
                          <a:schemeClr val="hlink"/>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smtClean="0">
                          <a:ln>
                            <a:noFill/>
                          </a:ln>
                          <a:solidFill>
                            <a:schemeClr val="tx1"/>
                          </a:solidFill>
                          <a:effectLst/>
                          <a:latin typeface="Garamond" pitchFamily="18" charset="0"/>
                          <a:cs typeface="Arial" pitchFamily="34" charset="0"/>
                        </a:rPr>
                        <a:t>Antécédents de suicide chez les parents</a:t>
                      </a: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smtClean="0">
                        <a:ln>
                          <a:noFill/>
                        </a:ln>
                        <a:solidFill>
                          <a:schemeClr val="hlink"/>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dirty="0" smtClean="0">
                          <a:ln>
                            <a:noFill/>
                          </a:ln>
                          <a:solidFill>
                            <a:schemeClr val="tx1"/>
                          </a:solidFill>
                          <a:effectLst/>
                          <a:latin typeface="Garamond" pitchFamily="18" charset="0"/>
                          <a:cs typeface="Arial" pitchFamily="34" charset="0"/>
                        </a:rPr>
                        <a:t>Maltraitance physique, psychologique ou sexuelle</a:t>
                      </a:r>
                      <a:endParaRPr kumimoji="0" lang="fr-FR" sz="20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smtClean="0">
                        <a:ln>
                          <a:noFill/>
                        </a:ln>
                        <a:solidFill>
                          <a:srgbClr val="FF0066"/>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smtClean="0">
                          <a:ln>
                            <a:noFill/>
                          </a:ln>
                          <a:solidFill>
                            <a:schemeClr val="tx1"/>
                          </a:solidFill>
                          <a:effectLst/>
                          <a:latin typeface="Garamond" pitchFamily="18" charset="0"/>
                          <a:cs typeface="Arial" pitchFamily="34" charset="0"/>
                        </a:rPr>
                        <a:t>Abandon pendant l'enfance</a:t>
                      </a: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16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smtClean="0">
                          <a:ln>
                            <a:noFill/>
                          </a:ln>
                          <a:solidFill>
                            <a:schemeClr val="tx1"/>
                          </a:solidFill>
                          <a:effectLst/>
                          <a:latin typeface="Garamond" pitchFamily="18" charset="0"/>
                          <a:cs typeface="Arial" pitchFamily="34" charset="0"/>
                        </a:rPr>
                        <a:t>Divorce ou mésentente des parents</a:t>
                      </a: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smtClean="0">
                          <a:ln>
                            <a:noFill/>
                          </a:ln>
                          <a:solidFill>
                            <a:schemeClr val="tx1"/>
                          </a:solidFill>
                          <a:effectLst/>
                          <a:latin typeface="Garamond" pitchFamily="18" charset="0"/>
                          <a:cs typeface="Arial" pitchFamily="34" charset="0"/>
                        </a:rPr>
                        <a:t>Relations conflictuelles avec les parents</a:t>
                      </a: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smtClean="0">
                          <a:ln>
                            <a:noFill/>
                          </a:ln>
                          <a:solidFill>
                            <a:schemeClr val="tx1"/>
                          </a:solidFill>
                          <a:effectLst/>
                          <a:latin typeface="Garamond" pitchFamily="18" charset="0"/>
                          <a:cs typeface="Arial" pitchFamily="34" charset="0"/>
                        </a:rPr>
                        <a:t>Problèmes de santé mentale chez les parents</a:t>
                      </a: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400" b="1" i="0" u="none" strike="noStrike" cap="none" normalizeH="0" baseline="0" smtClean="0">
                          <a:ln>
                            <a:noFill/>
                          </a:ln>
                          <a:solidFill>
                            <a:schemeClr val="tx1"/>
                          </a:solidFill>
                          <a:effectLst/>
                          <a:latin typeface="Garamond" pitchFamily="18" charset="0"/>
                          <a:cs typeface="Arial" pitchFamily="34" charset="0"/>
                        </a:rPr>
                        <a:t>Dépendances des parents à l'alcool et/ou aux drogues</a:t>
                      </a:r>
                      <a:endParaRPr kumimoji="0" lang="fr-FR" sz="20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0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2"/>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a:xfrm>
            <a:off x="457200" y="274638"/>
            <a:ext cx="8229600" cy="922337"/>
          </a:xfrm>
        </p:spPr>
        <p:txBody>
          <a:bodyPr>
            <a:normAutofit fontScale="90000"/>
          </a:bodyPr>
          <a:lstStyle/>
          <a:p>
            <a:r>
              <a:rPr lang="fr-FR" sz="4000"/>
              <a:t>Évaluation du risque suicidaire</a:t>
            </a:r>
            <a:br>
              <a:rPr lang="fr-FR" sz="4000"/>
            </a:br>
            <a:r>
              <a:rPr lang="fr-FR" sz="4000"/>
              <a:t>Facteurs psycho sociaux</a:t>
            </a:r>
          </a:p>
        </p:txBody>
      </p:sp>
      <p:graphicFrame>
        <p:nvGraphicFramePr>
          <p:cNvPr id="58477" name="Group 109"/>
          <p:cNvGraphicFramePr>
            <a:graphicFrameLocks noGrp="1"/>
          </p:cNvGraphicFramePr>
          <p:nvPr/>
        </p:nvGraphicFramePr>
        <p:xfrm>
          <a:off x="322263" y="1628775"/>
          <a:ext cx="8821737" cy="4758373"/>
        </p:xfrm>
        <a:graphic>
          <a:graphicData uri="http://schemas.openxmlformats.org/drawingml/2006/table">
            <a:tbl>
              <a:tblPr>
                <a:tableStyleId>{2D5ABB26-0587-4C30-8999-92F81FD0307C}</a:tableStyleId>
              </a:tblPr>
              <a:tblGrid>
                <a:gridCol w="7048500"/>
                <a:gridCol w="1773237"/>
              </a:tblGrid>
              <a:tr h="574675">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dirty="0" smtClean="0">
                          <a:ln>
                            <a:noFill/>
                          </a:ln>
                          <a:effectLst/>
                        </a:rPr>
                        <a:t>Conflit avec une ou des personnes importantes pour le sujet</a:t>
                      </a: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4000" b="1" i="0" u="none" strike="noStrike" cap="none" normalizeH="0" baseline="0" dirty="0" smtClean="0">
                        <a:ln>
                          <a:noFill/>
                        </a:ln>
                        <a:solidFill>
                          <a:schemeClr val="hlink"/>
                        </a:solidFill>
                        <a:effectLst/>
                        <a:latin typeface="Garamond" pitchFamily="18" charset="0"/>
                        <a:cs typeface="Arial" pitchFamily="34" charset="0"/>
                      </a:endParaRPr>
                    </a:p>
                  </a:txBody>
                  <a:tcPr horzOverflow="overflow"/>
                </a:tc>
              </a:tr>
              <a:tr h="8874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Séparation avec un membre de la famille</a:t>
                      </a: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4000" b="1" i="0" u="none" strike="noStrike" cap="none" normalizeH="0" baseline="0" smtClean="0">
                        <a:ln>
                          <a:noFill/>
                        </a:ln>
                        <a:solidFill>
                          <a:schemeClr val="hlink"/>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Séparation avec une relation amicale ou amoureuse</a:t>
                      </a: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2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Deuil récent d’un membre de la famille</a:t>
                      </a: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Deuil récent d’une relation amicale ou amoureuse</a:t>
                      </a: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493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Deuil, séparation d’un animal de compagnie</a:t>
                      </a:r>
                      <a:endParaRPr kumimoji="0" lang="fr-FR" sz="28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r>
            </a:tbl>
          </a:graphicData>
        </a:graphic>
      </p:graphicFrame>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64" name="Rectangle 48"/>
          <p:cNvSpPr>
            <a:spLocks noGrp="1" noRot="1" noChangeArrowheads="1"/>
          </p:cNvSpPr>
          <p:nvPr>
            <p:ph type="title"/>
          </p:nvPr>
        </p:nvSpPr>
        <p:spPr/>
        <p:txBody>
          <a:bodyPr>
            <a:normAutofit fontScale="90000"/>
          </a:bodyPr>
          <a:lstStyle/>
          <a:p>
            <a:r>
              <a:rPr lang="fr-FR" sz="4000"/>
              <a:t>Évaluation du risque suicidaire</a:t>
            </a:r>
            <a:br>
              <a:rPr lang="fr-FR" sz="4000"/>
            </a:br>
            <a:r>
              <a:rPr lang="fr-FR" sz="4000"/>
              <a:t>Facteurs psycho sociaux</a:t>
            </a:r>
          </a:p>
        </p:txBody>
      </p:sp>
      <p:graphicFrame>
        <p:nvGraphicFramePr>
          <p:cNvPr id="60472" name="Group 56"/>
          <p:cNvGraphicFramePr>
            <a:graphicFrameLocks noGrp="1"/>
          </p:cNvGraphicFramePr>
          <p:nvPr>
            <p:ph idx="1"/>
          </p:nvPr>
        </p:nvGraphicFramePr>
        <p:xfrm>
          <a:off x="457200" y="1600200"/>
          <a:ext cx="8507413" cy="4011295"/>
        </p:xfrm>
        <a:graphic>
          <a:graphicData uri="http://schemas.openxmlformats.org/drawingml/2006/table">
            <a:tbl>
              <a:tblPr>
                <a:tableStyleId>{2D5ABB26-0587-4C30-8999-92F81FD0307C}</a:tableStyleId>
              </a:tblPr>
              <a:tblGrid>
                <a:gridCol w="6635750"/>
                <a:gridCol w="1871663"/>
              </a:tblGrid>
              <a:tr h="338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dirty="0" smtClean="0">
                          <a:ln>
                            <a:noFill/>
                          </a:ln>
                          <a:effectLst/>
                        </a:rPr>
                        <a:t>Difficultés économiques persistantes</a:t>
                      </a: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3600" b="1" i="0" u="none" strike="noStrike" cap="none" normalizeH="0" baseline="0" dirty="0" smtClean="0">
                        <a:ln>
                          <a:noFill/>
                        </a:ln>
                        <a:solidFill>
                          <a:schemeClr val="hlink"/>
                        </a:solidFill>
                        <a:effectLst/>
                        <a:latin typeface="Garamond" pitchFamily="18" charset="0"/>
                        <a:cs typeface="Arial" pitchFamily="34" charset="0"/>
                      </a:endParaRPr>
                    </a:p>
                  </a:txBody>
                  <a:tcPr horzOverflow="overflow"/>
                </a:tc>
              </a:tr>
              <a:tr h="3365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Habitat en zone rurale</a:t>
                      </a:r>
                      <a:endParaRPr kumimoji="0" lang="fr-FR" sz="28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3600" b="1" i="0" u="none" strike="noStrike" cap="none" normalizeH="0" baseline="0" smtClean="0">
                        <a:ln>
                          <a:noFill/>
                        </a:ln>
                        <a:solidFill>
                          <a:schemeClr val="hlink"/>
                        </a:solidFill>
                        <a:effectLst/>
                        <a:latin typeface="Garamond" pitchFamily="18" charset="0"/>
                        <a:cs typeface="Arial" pitchFamily="34" charset="0"/>
                      </a:endParaRPr>
                    </a:p>
                  </a:txBody>
                  <a:tcPr horzOverflow="overflow"/>
                </a:tc>
              </a:tr>
              <a:tr h="322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Isolement social ou affectif</a:t>
                      </a:r>
                      <a:endParaRPr kumimoji="0" lang="fr-FR" sz="28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5365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Problème d'intégration sociale</a:t>
                      </a:r>
                      <a:endParaRPr kumimoji="0" lang="fr-FR" sz="28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Placement en institution</a:t>
                      </a:r>
                      <a:endParaRPr kumimoji="0" lang="fr-FR" sz="28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3200" b="1" i="0" u="none" strike="noStrike" cap="none" normalizeH="0" baseline="0" smtClean="0">
                        <a:ln>
                          <a:noFill/>
                        </a:ln>
                        <a:solidFill>
                          <a:srgbClr val="FF0066"/>
                        </a:solidFill>
                        <a:effectLst/>
                        <a:latin typeface="Garamond" pitchFamily="18" charset="0"/>
                        <a:cs typeface="Arial" pitchFamily="34" charset="0"/>
                      </a:endParaRPr>
                    </a:p>
                  </a:txBody>
                  <a:tcPr horzOverflow="overflow"/>
                </a:tc>
              </a:tr>
              <a:tr h="322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Difficultés scolaires ou professionnelles</a:t>
                      </a:r>
                      <a:endParaRPr kumimoji="0" lang="fr-FR" sz="28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3200" b="1" i="0" u="none" strike="noStrike" cap="none" normalizeH="0" baseline="0" smtClean="0">
                        <a:ln>
                          <a:noFill/>
                        </a:ln>
                        <a:solidFill>
                          <a:schemeClr val="hlink"/>
                        </a:solidFill>
                        <a:effectLst/>
                        <a:latin typeface="Garamond" pitchFamily="18" charset="0"/>
                        <a:cs typeface="Arial" pitchFamily="34" charset="0"/>
                      </a:endParaRPr>
                    </a:p>
                  </a:txBody>
                  <a:tcPr horzOverflow="overflow"/>
                </a:tc>
              </a:tr>
              <a:tr h="322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u="none" strike="noStrike" cap="none" normalizeH="0" baseline="0" smtClean="0">
                          <a:ln>
                            <a:noFill/>
                          </a:ln>
                          <a:effectLst/>
                        </a:rPr>
                        <a:t>Difficultés avec la loi</a:t>
                      </a:r>
                      <a:endParaRPr kumimoji="0" lang="fr-FR" sz="2800" b="1" i="0" u="none" strike="noStrike" cap="none" normalizeH="0" baseline="0" smtClean="0">
                        <a:ln>
                          <a:noFill/>
                        </a:ln>
                        <a:solidFill>
                          <a:schemeClr val="tx1"/>
                        </a:solidFill>
                        <a:effectLst/>
                        <a:latin typeface="Garamond" pitchFamily="18"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tc>
              </a:tr>
            </a:tbl>
          </a:graphicData>
        </a:graphic>
      </p:graphicFrame>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2"/>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b="1" dirty="0" smtClean="0"/>
              <a:t>Évaluation de l’urgence suicidaire</a:t>
            </a:r>
            <a:endParaRPr lang="fr-FR" dirty="0"/>
          </a:p>
        </p:txBody>
      </p:sp>
      <p:sp>
        <p:nvSpPr>
          <p:cNvPr id="3" name="Espace réservé du contenu 2"/>
          <p:cNvSpPr>
            <a:spLocks noGrp="1"/>
          </p:cNvSpPr>
          <p:nvPr>
            <p:ph idx="1"/>
          </p:nvPr>
        </p:nvSpPr>
        <p:spPr/>
        <p:txBody>
          <a:bodyPr/>
          <a:lstStyle/>
          <a:p>
            <a:r>
              <a:rPr lang="fr-FR" dirty="0" smtClean="0"/>
              <a:t>Urgence  </a:t>
            </a:r>
            <a:endParaRPr lang="fr-FR" dirty="0"/>
          </a:p>
        </p:txBody>
      </p:sp>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pic>
        <p:nvPicPr>
          <p:cNvPr id="92162" name="Picture 2" descr="http://i2.cdscdn.com/pdt2/6/7/9/1/700x700/horaic11679/rw/quartz-horloge-murale-o30cm-murale-deco-silencieu.jpg"/>
          <p:cNvPicPr>
            <a:picLocks noChangeAspect="1" noChangeArrowheads="1"/>
          </p:cNvPicPr>
          <p:nvPr/>
        </p:nvPicPr>
        <p:blipFill>
          <a:blip r:embed="rId2"/>
          <a:srcRect/>
          <a:stretch>
            <a:fillRect/>
          </a:stretch>
        </p:blipFill>
        <p:spPr bwMode="auto">
          <a:xfrm>
            <a:off x="3000364" y="1928802"/>
            <a:ext cx="3743325" cy="3743325"/>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URGENCE</a:t>
            </a:r>
            <a:endParaRPr lang="fr-FR" dirty="0"/>
          </a:p>
        </p:txBody>
      </p:sp>
      <p:graphicFrame>
        <p:nvGraphicFramePr>
          <p:cNvPr id="4" name="Group 130"/>
          <p:cNvGraphicFramePr>
            <a:graphicFrameLocks noGrp="1"/>
          </p:cNvGraphicFramePr>
          <p:nvPr>
            <p:ph type="tbl" idx="1"/>
          </p:nvPr>
        </p:nvGraphicFramePr>
        <p:xfrm>
          <a:off x="0" y="1571612"/>
          <a:ext cx="9143999" cy="3101213"/>
        </p:xfrm>
        <a:graphic>
          <a:graphicData uri="http://schemas.openxmlformats.org/drawingml/2006/table">
            <a:tbl>
              <a:tblPr/>
              <a:tblGrid>
                <a:gridCol w="1003959"/>
                <a:gridCol w="804762"/>
                <a:gridCol w="806355"/>
                <a:gridCol w="937028"/>
                <a:gridCol w="1088419"/>
                <a:gridCol w="1000773"/>
                <a:gridCol w="835039"/>
                <a:gridCol w="815916"/>
                <a:gridCol w="881254"/>
                <a:gridCol w="970494"/>
              </a:tblGrid>
              <a:tr h="711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1" i="0" u="none" strike="noStrike" cap="none" normalizeH="0" baseline="0" dirty="0" smtClean="0">
                        <a:ln>
                          <a:noFill/>
                        </a:ln>
                        <a:solidFill>
                          <a:schemeClr val="tx1"/>
                        </a:solidFill>
                        <a:effectLst/>
                        <a:latin typeface="Garamond" pitchFamily="18"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1" i="0" u="none" strike="noStrike" cap="none" normalizeH="0" baseline="0" dirty="0" smtClean="0">
                        <a:ln>
                          <a:noFill/>
                        </a:ln>
                        <a:solidFill>
                          <a:schemeClr val="tx1"/>
                        </a:solidFill>
                        <a:effectLst/>
                        <a:latin typeface="Garamond" pitchFamily="18"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dirty="0" smtClean="0">
                          <a:ln>
                            <a:noFill/>
                          </a:ln>
                          <a:solidFill>
                            <a:schemeClr val="tx1"/>
                          </a:solidFill>
                          <a:effectLst/>
                          <a:latin typeface="Garamond" pitchFamily="18" charset="0"/>
                          <a:cs typeface="Arial" pitchFamily="34" charset="0"/>
                        </a:rPr>
                        <a:t>URGENCE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5</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smtClean="0">
                          <a:ln>
                            <a:noFill/>
                          </a:ln>
                          <a:solidFill>
                            <a:schemeClr val="tx1"/>
                          </a:solidFill>
                          <a:effectLst/>
                          <a:latin typeface="Garamond" pitchFamily="18" charset="0"/>
                          <a:cs typeface="Arial" pitchFamily="34" charset="0"/>
                        </a:rPr>
                        <a:t>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2800" b="0" i="0" u="none" strike="noStrike" cap="none" normalizeH="0" baseline="0" dirty="0" smtClean="0">
                          <a:ln>
                            <a:noFill/>
                          </a:ln>
                          <a:solidFill>
                            <a:schemeClr val="tx1"/>
                          </a:solidFill>
                          <a:effectLst/>
                          <a:latin typeface="Garamond" pitchFamily="18" charset="0"/>
                          <a:cs typeface="Arial" pitchFamily="34" charset="0"/>
                        </a:rPr>
                        <a:t>8</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0000"/>
                    </a:solidFill>
                  </a:tcPr>
                </a:tc>
              </a:tr>
              <a:tr h="1050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1" i="0" u="none" strike="noStrike" cap="none" normalizeH="0" baseline="0" smtClean="0">
                        <a:ln>
                          <a:noFill/>
                        </a:ln>
                        <a:solidFill>
                          <a:schemeClr val="tx1"/>
                        </a:solidFill>
                        <a:effectLst/>
                        <a:latin typeface="Garamond" pitchFamily="18"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1" i="0" u="none" strike="noStrike" cap="none" normalizeH="0" baseline="0" smtClean="0">
                        <a:ln>
                          <a:noFill/>
                        </a:ln>
                        <a:solidFill>
                          <a:schemeClr val="tx1"/>
                        </a:solidFill>
                        <a:effectLst/>
                        <a:latin typeface="Garamond" pitchFamily="18"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1" i="0" u="none" strike="noStrike" cap="none" normalizeH="0" baseline="0" smtClean="0">
                        <a:ln>
                          <a:noFill/>
                        </a:ln>
                        <a:solidFill>
                          <a:schemeClr val="tx1"/>
                        </a:solidFill>
                        <a:effectLst/>
                        <a:latin typeface="Garamond" pitchFamily="18"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200" b="1" i="0" u="none" strike="noStrike" cap="none" normalizeH="0" baseline="0" smtClean="0">
                          <a:ln>
                            <a:noFill/>
                          </a:ln>
                          <a:solidFill>
                            <a:schemeClr val="tx1"/>
                          </a:solidFill>
                          <a:effectLst/>
                          <a:latin typeface="Garamond" pitchFamily="18" charset="0"/>
                          <a:cs typeface="Arial" pitchFamily="34" charset="0"/>
                        </a:rPr>
                        <a:t>CONTENU</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dirty="0" smtClean="0">
                          <a:ln>
                            <a:noFill/>
                          </a:ln>
                          <a:solidFill>
                            <a:schemeClr val="tx1"/>
                          </a:solidFill>
                          <a:effectLst/>
                          <a:latin typeface="Garamond" pitchFamily="18" charset="0"/>
                          <a:cs typeface="Arial" pitchFamily="34" charset="0"/>
                        </a:rPr>
                        <a:t>Pas d’idées</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Idées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diffuses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Idées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fréquentes</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dirty="0" smtClean="0">
                          <a:ln>
                            <a:noFill/>
                          </a:ln>
                          <a:solidFill>
                            <a:schemeClr val="tx1"/>
                          </a:solidFill>
                          <a:effectLst/>
                          <a:latin typeface="Garamond" pitchFamily="18" charset="0"/>
                          <a:cs typeface="Arial" pitchFamily="34" charset="0"/>
                        </a:rPr>
                        <a:t>Idées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dirty="0" smtClean="0">
                          <a:ln>
                            <a:noFill/>
                          </a:ln>
                          <a:solidFill>
                            <a:schemeClr val="tx1"/>
                          </a:solidFill>
                          <a:effectLst/>
                          <a:latin typeface="Garamond" pitchFamily="18" charset="0"/>
                          <a:cs typeface="Arial" pitchFamily="34" charset="0"/>
                        </a:rPr>
                        <a:t>Fréquentes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dirty="0" smtClean="0">
                          <a:ln>
                            <a:noFill/>
                          </a:ln>
                          <a:solidFill>
                            <a:schemeClr val="tx1"/>
                          </a:solidFill>
                          <a:effectLst/>
                          <a:latin typeface="Garamond" pitchFamily="18" charset="0"/>
                          <a:cs typeface="Arial" pitchFamily="34" charset="0"/>
                        </a:rPr>
                        <a:t>et quotidiennes</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Seule ou</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principale solution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400" b="1" i="0" u="none" strike="noStrike" cap="none" normalizeH="0" baseline="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Projet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&gt; 48h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Projet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&lt; 48h</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Projet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smtClean="0">
                          <a:ln>
                            <a:noFill/>
                          </a:ln>
                          <a:solidFill>
                            <a:schemeClr val="tx1"/>
                          </a:solidFill>
                          <a:effectLst/>
                          <a:latin typeface="Garamond" pitchFamily="18" charset="0"/>
                          <a:cs typeface="Arial" pitchFamily="34" charset="0"/>
                        </a:rPr>
                        <a:t>immédiat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dirty="0" smtClean="0">
                          <a:ln>
                            <a:noFill/>
                          </a:ln>
                          <a:solidFill>
                            <a:schemeClr val="tx1"/>
                          </a:solidFill>
                          <a:effectLst/>
                          <a:latin typeface="Garamond" pitchFamily="18" charset="0"/>
                          <a:cs typeface="Arial" pitchFamily="34" charset="0"/>
                        </a:rPr>
                        <a:t>Tentative en cours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dirty="0" smtClean="0">
                          <a:ln>
                            <a:noFill/>
                          </a:ln>
                          <a:solidFill>
                            <a:schemeClr val="tx1"/>
                          </a:solidFill>
                          <a:effectLst/>
                          <a:latin typeface="Garamond" pitchFamily="18" charset="0"/>
                          <a:cs typeface="Arial" pitchFamily="34" charset="0"/>
                        </a:rPr>
                        <a:t>ou</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r-FR" sz="1400" b="1" i="0" u="none" strike="noStrike" cap="none" normalizeH="0" baseline="0" dirty="0" smtClean="0">
                          <a:ln>
                            <a:noFill/>
                          </a:ln>
                          <a:solidFill>
                            <a:schemeClr val="tx1"/>
                          </a:solidFill>
                          <a:effectLst/>
                          <a:latin typeface="Garamond" pitchFamily="18" charset="0"/>
                          <a:cs typeface="Arial" pitchFamily="34" charset="0"/>
                        </a:rPr>
                        <a:t>stoppée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4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tr>
              <a:tr h="1101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tx1"/>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1" i="0" u="none" strike="noStrike" cap="none" normalizeH="0" baseline="0" dirty="0" smtClean="0">
                        <a:ln>
                          <a:noFill/>
                        </a:ln>
                        <a:solidFill>
                          <a:schemeClr val="hlink"/>
                        </a:solidFill>
                        <a:effectLst/>
                        <a:latin typeface="Garamond" pitchFamily="18" charset="0"/>
                        <a:cs typeface="Arial" pitchFamily="34"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F0000"/>
                    </a:solidFill>
                  </a:tcPr>
                </a:tc>
              </a:tr>
            </a:tbl>
          </a:graphicData>
        </a:graphic>
      </p:graphicFrame>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2"/>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400" b="1" dirty="0" smtClean="0"/>
              <a:t>Évaluation de la dangerosité  suicidaire</a:t>
            </a:r>
            <a:endParaRPr lang="fr-FR" dirty="0"/>
          </a:p>
        </p:txBody>
      </p:sp>
      <p:sp>
        <p:nvSpPr>
          <p:cNvPr id="3" name="Espace réservé du contenu 2"/>
          <p:cNvSpPr>
            <a:spLocks noGrp="1"/>
          </p:cNvSpPr>
          <p:nvPr>
            <p:ph idx="1"/>
          </p:nvPr>
        </p:nvSpPr>
        <p:spPr/>
        <p:txBody>
          <a:bodyPr/>
          <a:lstStyle/>
          <a:p>
            <a:pPr>
              <a:buNone/>
            </a:pPr>
            <a:endParaRPr lang="fr-FR" dirty="0"/>
          </a:p>
        </p:txBody>
      </p:sp>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
        <p:nvSpPr>
          <p:cNvPr id="91138" name="AutoShape 2" descr="Résultat de recherche d'images pour &quot;images dangerosit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1140" name="AutoShape 4" descr="data:image/jpeg;base64,/9j/4AAQSkZJRgABAQAAAQABAAD/2wCEAAkGBxIQEhUSEhAVFRUVFxUVFRUQFhAPFRUQFxUWFhYVFRUYHSggGBomHRYVITEhJSkrLi4wFx8zODMtNygtLisBCgoKDg0OGxAQGi0lICUtLS0tLS0tLS0tLS0tLS0tKy0tLS0tLS0tLS0tLS0tLS0tLS0tLS0tLS0tLS0tLS0tLf/AABEIANgA6QMBEQACEQEDEQH/xAAcAAEBAAMBAQEBAAAAAAAAAAAAAQIGBwUEAwj/xABIEAABAwEFAwgHBAYIBwAAAAABAAIDEQQFEiExBkFRBxMiMmFxgZEUQqGxwdHwI1JUkzNioqPS8RUWRFNygsLhFyQ0NUNzg//EABsBAQEAAwEBAQAAAAAAAAAAAAABAgUGAwQH/8QAOBEAAgECBAIIBQMDBAMAAAAAAAECAxEEEiExQaEFExQVUVJxkUJTYYGxFiLRMkPhI2KSwQbw8f/aAAwDAQACEQMRAD8A6IvyM3gQBAEAQBAEAQBAEAQBAEAQBAVAKoBVAVCBAFChAFSBAFLFCWAQBUgQBQamKpQgCAIAgCAIAgCAIAgCAIAgCAIAgKgCAtUAqhCEoBVClQgCAIAgFUAQEQpEAQBAEAQBAEAQBAEAQBAAgFUAqgISrYthVLCxQoQICoCICoAgAQAIAgKhCFCiqAqEMUKEAQBACUABQAoAUAKABARUFUAJQGKpkfhaJiCGtpiPHQNGrj2L3pU7rM9ixSkrs8G0bS2dr8BtLya0JY0FoPl81sI4CrKOZQVj7Y4GrKOZQPWsltrhBcHNeOg9ujv1Twd/uvjq0NG0rNbo+aVO19LNbo9Cq+Q8dxVQWKhAgCAIAgCAqAFAEACAiAmJWxbExJYWMlCEqhWgqQYkLYhKCxUIKoVohKBBChAEBjI8NBJ0GayjFydkVK+iNQ2qvYwREVpLMMuMcQ3dh18SVvMDh1Un/tjzZs8Fh+snf4VzOdOcf5LoDoUbZsZeVa2Z7qYulCTXoyjPLvp7+K1mPoW/1UvX0NV0hQ/uxXr6HQ7FaMbQSKEZOGtHDULmq1PJKy2NFOOWVj914mACAqhiVAEAQBAEAQBAVAEB+SyMitRhmaxMSKgjlUVGKFCAoUYKgCAipSqECA8q87W0VLj9nH0n/rO9Vvx8lsMPSbsl/U9vTifRRpt2S3Zyy97wdaZXSurmchuA9ULqKFFUoKKOmoUY0oKKPiAGnfrkvY9ixSFrg4ZEGoI3EUpRJJNWexjKKkrM6lct6CRrJxSklGSgerNoD45DyXMYrDuN6b4ar0OaxFBxk4eGq9DYVqWj4iqAICgoQqhAgCAhQpUIEAQBAfmsjIyaowy1UMQUBiVkjJEQBCmQKjMbBChAYqlKEZD8rTLhHacm1+9uXpShmf0RUrs55treQyszHEhhJkI9eTt9q6To6ha9WS329DfdH0P7slvsamdfrPgtqbPY96y7Jzy2V1paRRpyacqxjrOxE7vgUSbTaR8NTpGnCuqT3Nf86eyqpsD39kby5qQxPP2U3Rdno49Vw4Zn6ovhx1DPDPH+qJ8OOoucM8d1+Dpd3Tkgsd14zhPaPVd4j21XMYimk1KOzOdqRSd1sz7Kr5rHmVQBAVqhGKoLFQhKoWwqgsVCAIAgPzWRkUKMFQBBYhVQIgCAyCjAQEKAipSk5KpX0Ia1f98CGN028gshB/af9cBxW2wmFzyVPhvL+D78Lh881D3OZyPLjUmtczuqTnVdKkkrI6NJLY9LZm5zbJ2xDStX9kY1Ndyurdluz5sbilh6bm/t6ndbPZGMjETWjAG4QN2GlKLawgoRynCTqylNzb1OH7ZXKbHaXR/+N3SiO7Ad3eNF8Fankkdv0biliKKfFaM8RppvXizYWOibN3vzkbZD14gI5f14T1ZO2mZr/iWgxuGyycOEtV6+H3OexmHUJuPB6r1NwBqtG1Y1fqVYgKAqAIBVBYIAgMgoYhASqoMFTIrVGRmRVvoLEUCIVUZEQgQpQoyFQEKqBiVSnx3hMD0K0FMTzphjGvnp5r6aEPj9j0px1v7HLtob3NplJGUbeixulGD5rqsJQVGnbi9zpMLQVKnru9zzHAU+Xj5/7L6T6bs3eC8m3HZmkx4rXaBiwuyEcYqBjI92/NfZhaWmd/Y4zpfGdfVyxekTwI+U28cWLGwj7pjGHuyz9q+yxqLm2zW5l+2FzmtDLTAalo6WR1w78LgDTtC8a0c0bG06LxnUVlf+l6M5sRn4rXHcJpnp7O3l6PM1xzaeg8cYzrl2ZFfNi6HW02uO69T5sVR62m1x3R1K6ZKVirXCA5jvvQnq576aeXFctiofH47+pzVZfF7+p6FV8h4mSxAQBAEAQjKhChQAFASqFsYUWRStRixVAEBCqikQBAUIQqgIVUD8LRMGNLju9p3AL1pwztJGcU5Oxpu11582zma/aS0dKQeq3cz3fRW9wGHzSz8Ft/JtsDQzSzvZbGjE56d4rv7VuzcrXc23k62fNqm5x4+yiINDo6TcB2bz4LOnDPK3A1HS+N6inki/3M8nlXeTeMla5NjAHAYQcvElbaySSRxSZpzfrcgOg8jLj6ZIAcjC6vbR7Ke9Yt7FTMuUW4vRbSXtH2UtXN4Nk9Zo4Z5+K+DEQtK62O16HxnX0csn+5fg1MnNeBt7G8bI3kZI8FayWermje+A9ZnbTd3BaXHUFGTfCXJ+JpsdRyzzLaX5N5hlD2hzTUEAg9hXPTg4ScWaZpp2Z+iwIVQBAEAQBCWKFA0UoQxoqUIUgQFQBEDFUBUoUIUICqAlVQeLe9uawOkd1YtB9+bcO0D39y2OFottRW75I+qhScmorj+Dl1ttjpXukcaucak/W4LqaVNU4qK4HS06ahBRQu6yOnkbGzNz3BoGvee6nuWbJVqxpQcnsjvOz90tskDIW54Rmd7nbyVsKNLIvqcFjMTKvUc2cd5YYsNvr96NjvKo+C+pbHxo0cKg6NyKs/5qU00h79Xt+S8pFOnbVXK222d8Ryd1mO+7IOqVhOOeNj7cDinh6ymtuPocGlhcxzmObhc0kEbw4EjTvHtWuaadmd7CamlKOx+91211nlbK05toSOLTq1eFakqsHB8SVqcakHB8TqN0WptQGn7OUc5EeBOb2eBNfE8FzGKpO2Z7rR/9M5mvB6t7rc9ha4+YyUAQBAEAQFCEFVCFQGKpkEAQBAYrIEVMiqEAQjKoD57XIQMLes7IdnE+C9qMU3meyMoK7u9jnO2N5h7hDGasjyO/E/efeumwGHyx6yW7N/gaDjHPJas1kvJzJPv4UWxNko8DqXJds7gb6XI3pPqI67mb3ePwXvQp5nmfA5XpvHXl1MXotzoS+455nIOW+M87Z3UyLHitM6hwrU+I9q9Y7HnxOajv89yoOo8iMVX2l/BsbfMuPwXlIyOslqgOVcqdwBjxamDovNJBuD9A7x08F81eHxHV9B41yj1MuGxz8uP8qBfKdCjbtkLwLwbOXUdXnISaZSjMjuPDtK1OPo2aq202foazHUcrVRbbM36w2nnWB2h0IOocMnA9xqucrU8krGjnHLKx9AXiYBQFQBAEAqgSKhGMShLEVMggCAICUS4JRW5Q5VBECMkg51BU6DM9yJNuyFr6GrbT3xzMReP0koLYwci2Pe7x+I4LdYLC9ZJR4Lf1Nlg8NnmlwW5zaV1aZrolpodDFHubIXE622gR06A6Uh3YAdO8kKxg5vKj4ekMWsPRc+L2O7QRBrQ1ooAAAOAAWyjHKrI4STzNtmeFZGLObctNmrDA/wC7IW9wc2v+kL1jsYM48B2qmLZ2LkUhpBO/jIGj/K0fxLyluZ8DpRUB8N73cy0wvhkFWvFD2HcR2hGrqx74erKlUU47o4DelgdZ5XwvFHMcR3jcR2ECvitbOLi7Hf0KyrU1UjxPyincwhzTRzTUEbiKU+K85pSjZ8T0lBSi0+J0657yD8MoybLRrx9y0AU/aHuHFczisO1eHGO31X+DnMRRcW4PdbfVf4NgotSfEEACMFUAQBAEFggCAIAgCAICEqpNi4ciBiFSnw3hO3MONGNGOQ7sO5vjT6qvrw9N7rd7HpSg3tu9jl1+3m60yukOmjRvawafPxXU4agqMFFff1Okw1FUoKPv6nnwtLyGjeaCmpJrTt7F9Ddj6JSUU2zuOxNwixWdrSPtH0dIdTiO6vAL7cPTtHM92cN0ljHiat+C0RsZX0GuZCERDTeVWyY7BIaZscx/d0g0+wlesTGRwj68FTE7nyQ2fDYA778kjvIhv+leTPQ3eigIQgOfcqdxY2C1sHSjyk7Y9xPcT5FeNenmVzoeg8Yoz6mWz29TljdePzXws6o9/ZO3iOQwvPQmyOfVf6r69+Xkvgx1Fziqkd4/jwPixtLNDOt1+PA6PdloLmlr+uw4X9tNHDsIoVzOJpqLTjs9Tn6kUndbM+xfMeYCAqgCAIAgCAIAgCAIAgCqBi5UqPwtM2AV1OgHFx0C9KcMzsZRTbNG20vPC30Zrqk9KYje45hvd/sug6OoXfXNfRG56PoXfWv7GnYu+td+e6nyW4Nu0b9yY7PiWQ2t4OFmTK+tJ6zu4e9elKnnlrsjn+msa6cepi9Xv6HVmrYnJsqEBCIHj7U2TnrLPHvdG8D/ABUJHtovWG5HsfzgrsYvc/orYay81YbO2lDzbXHvd0j714mZ7xQEQH52mFr2lrgC1wIIO8EUIQyhJxaaOD7T3MbHaHxEdHrRu1rEdK91KeC+CrDLI73AYrtFFS48TyQ4U1O4fErxaZ9lnxOg7OXqJI2zVq+MCOfiY/VeR2fFy5/GYfLJw4PVevFGhxVDLPJweqNtC0rjY1jYCwBkoAgCAIAgCAIAgCAhKAxJWRSKg8O+rzbCx0xzw1bGD60uhPhmPNbPDYdzkqa47+h9eHoupLIvucstMxe4ucSSTUk76rp4xUYpI6WEcqUUfbcl3PtUzImChcaVA0bliPlUq8bI8sVXjQpucuB3y6rAyzxMijFGsAHfxJ7StlTgoRyo4CvWlWm5y3Z9oWZ4FQEqiB+TwvRB7HJrVyYTOtRwvZzDn4q1OMMJrhw8dyzZ56nWIGBoAAoAKAdgXiz0P2UACAiA1PlCuAWqzl7W1kiq5vEtp0m/HwXnVhmibbonGdTVyyej3OLg6mnlp3LXnbaM9LZy8/R5sTuo7oyA6Fh3kdi+bF0Otp2W61R82Ko9bT03Wx0+6paViJrhALDriiPVNezTwXLYiF/3pb7+pzlZfF7+p96+M8ShRgqAIAgLRQhFShAEBi5ZAxVKghT57Y85MBo537Ld7vriF70Y65nsvyZQ8Tmu1d7iWXAz9HF0WilQdKu9i6fA4fq4Znu9f8HQYKh1cMz3f/tjwKcPivtPvudf5NdnDZ4jPIPtJRlWnRj1A7zr5L6sND4/Y4/pnG9bU6uD/ajeAvrNHctEIUICFVA1fbnaht3xghuOR9Qxu7LVzqeqKjvWaQucnk5QrwL8fpNBWuAMYG91CK0SxMx0vk+20/pAOjlaGzMFej1XsrTEAdDUio7Vg9Cp3N1WLQFFQSiAjmoLnE9v7gNltBc0fZyVc2m4729lK+RXxVqeV34HbdE41VqOV7rQ1gnz3bss/YvE22xvGy16GSICh5yz5tGpks56ze2mXkFosdh1GT8suTNJjaChP6S5M3aGQOAc01BFQRvBXPyi4uzNS1Z2ZmFiQqgCAIRoUQoQBA2RAYlZIqIqUjjQEk5DNVK7sNzUtq73MMWRpJNkOLIh7j8+xbvA4ZTn/tjzZs8Dhusn9F+Tnbzn/NdAb1LQ2nYHZ/0ucFzfsozieeJHVb5+5WEc8rGr6VxnZ6Vk9XsdtY0afVFskraI4lt3MqqmJQUBUAKqBx7lqgeJoZM8BYWgitA8OJIPgR5L0Wxg3qczb9a6KkN45IbO91vDmg0ZG8uppRwAAPia+CwnwM4ncwsHuUoQAoCIDwtr7lFssz46DGOlGTueNPPRYzhnVj7sDiXQqqXDicJlBY4g1qOsDTXeKbiM1rrHeQkpq62Ppui3mzytmbq3VvFtBUfXBeGIoqrBwZ516SqwcDqF1WgA4Wn7OQc5F2A5uZ4E18excviqTazPdaP+Tm60Hu91o/5PXWvPnQUBUAQBAYkrIpQoyFUBgVkioipT4LxtLQDiNGMGOTuHVb8f5r66NJvbd6L+T1pwbem70Rym+7wdaZnSnfoDubuC6vD0VRpqCOnw9FUqaifJZ4XvcGNBLnENAGpNcgvY9JyUYuUtkd52RuRtis7YgOkelIeLzr4bl91Gnljd7s4LH4p4iq5vbge54r2PhYCEKHIC1QAlVIHl35dEVsiMUzMTT4FrtzmncVnF2Ri1c54/khbj6NsOCujowX07w4D2LK6JZm+bMbNwWCMshBq4gve6hc4jSvZ2LzaZkezVYlJiPBAWqAtUsCEIDkfKjcHNTC0sHQlyf+rLx8feF82Jil+5HXdB4zrIdVLdbehoi+Q36Nx2PvFz2GzkgPbWSEnTENWHsOfmVqcfQUZdbwej/k1OOo5X1nDZm+WK0iVjXgUqMwdQdC09oOS5ytSdObiaWcMkmj6V4mARAIwEBhRZGRkFiyFQhgVkjI/K0zYGl3cAOJOgXpThnlYsY3djQ9uL0wgWZpqSccxH39ze75BdD0dQv/qtfRG66Oof3JeiNMP0FuDbnROS3Z7EfS5G5CoiB4+s74ea96FPNK72RznTeNsuog99zPbTbW22W2+jWfmyCIw0OZicXPGQrUb1sJR0OVufleO0l+2Vhmms8YjbSpwtNKmmeF5Kih4EzxNy2I2m/pGz86WBj2uwPaDUYqAgg8CCseNg9DQr45RbcbTO2zCMxRF5HQxkRsOEuJrpX3r0cFoS+lzeeT/aN1vsvOPLeda5zJA0YRXVpArwI9qxtrYXOf3vyi3hHaJo4ywtjfIP0daMa4ipNe5ZZdSZjb7l2uktN2S2kYefhZJjAHRxtBLXYa6EU9qkVwK2fDsntvLJY7VabThdzBbhEbcFatyGvGmavGwbPMunau+bwLnWVkLWNNDUCgJ0bicak+CWTFz77p2mveK1Mhtdmxsc5rXOijJDQ4gYw9vRIFc69qxlDQikmfhthtnbobw9Fs/N5821gcwElzwNSSN5WbgkMx6Nllv/ABtxts+DEMXVrhqK0oeFV5uKS0Lc+blI2ytdhtDIoCwNdGHHGzGcRc4a17AssuiYT1PivO/7+ssZmmiiDG0qcLHUqaCoa6u8J1a3GY2TZ+8P6asD+dYGuqY3Ya0xgBzXtrpqDRebjf8Aaz6sNXdGoqkeByG32R8Mj43ghzHFp11GVa+3xWulFxdmfoFKrGpBTjszGyzOie17TRzCCO8Z0+uK85wU4uL2ZlUgpxcWdRua8mvLZGmjJ933LQOsPEDzHauYxdCSTg94/g5vEUXG8HvH8GwBalnxFQECAqAxVKUKMAlVAwVB4t83m2Fj5naR1awfelOXs081ssNh3OSprjq/Q+uhRdSSguO/ocqtMzpHFzjVziS7tK6mMVGKitkdNGKirI+7Z+6X2ydkDR1jVxHqsHWPlT2LJJt2R4YvERw9J1H9vU75ZLKyJjY2CjWANAHALZ04KMbI4CpVlUk5S3Zxzb+Vsd8Me80a02dzidAAQST4BestjyRt23G11hksM8cdpY9724WtjOI1JHlxSm+JjJWNW2KvM2O6rZPoXPDIzxkLA0Ed2KvgVEtbiXgeRsPeHozZ3OsM1oEzOaxRNJAZniFad3kszF2tuffyU3qbPbHWd4c0TAtwvBaRI2rm1B0JGIeIWL3Mo6omzUDZb5nieKtebUxwPAlyyluYpaHmRzvuue2WSSuGSOSLKtCS0mJ/t/aKuzCd0fbstGZLrvEAVpzbuPV6TvYFilqWR6nJpfVnjstos8lqbZ5HuJY95w0BYG4mk7wRpVTZla2seU6+7Wy3RwQ3lLaWc5E3G0kNfVwxNpU14JJK2gRnyiRtN70fIYwTBieDTA04auB3EarKT0IkbNddksUcsbxfsj8LmuwOnBa4g1wnPQrCRbSPF5aAfTISNeaHmHup71lwIuI2sdfXorvSg3mDhx82IqjMYa4c9aJZLYlzdOSgwmwjmQ8dN3Oc5SploKkUypTDReT3PQ8nlVuCoFsjaKijZe1ujXfDyXz4iF/3nS9B43XqJP0OZVHBfGdRY2TZG39J1ne6jZeqfuTDNrh5ewLX46lp1qWq3+q4mvx1HTrI7r8HSLttJkZ0hR7TheBueNfA6jvXM4ikoS02eqOfqxyy02PqqvmPMBAVAYqlKEYBQh8tskNMLes7Idg3u8PkvejDXM9kekFrc5ptfeglk5pn6OLJva71ndvCveuowFDJDPL+pnQYChkhne7NdK+82Bt+xW1UFga/FC98jiKvBaOgNG0K9Kc1B3aNR0l0fVxbWWSSXA2b/ipB+Hl84/mvoWJVtjVv/wAfq+Zczw722guu2PMs9hlc+gFQ/D0Rpk14G9ZdrXgef6ereZcz42W65Wn/ALfKe+Qmv7ajxS8C/p2s/iXM9K27WXbNCyzusEnNMNWxsLYwDQ0NGuFdT5q9rXgT9O1fOuZ6F2coFis0TYorLK1jQaAFhpUkmpLqk1J81O1LwH6eq+ZczzrTtRdcs4tL7FLzwLXB4cGnE3qmgeOAV7WnwIv/AB6sviXMzsO1F1RTm0sskzZnFxLq1zfXEaF9M+5O1RfAfp+v5lzLe1/3Pa5OctFllc8ANrmDQHIHC8A6rLtUTB9AV1xR9N0bVXVYw9sEErGv64piBpUZhzzxTtMAugMRbdHm2q23DIcTrFICczgBYK9zX0UeKiP0/iPFH13Rfly2R3OQ2V4eNCWmRw/wlzjTwU7TEdwYnxXuS9L+ua1SGWazSufkC44m5DQUD6K9qiO4MR4r3PkZbrhaQRYpOPrnPuxo8TBqxf0/iPFe56V77T3Ra3Nkns8j3MGFpILaCtaZPFU7TGxi+gMR4o+u8NvrvtEbopYpXRuABGECoqODu5RYmNzLuCvZao/O5dtrssjDHBDKxpcXEAVq4gCvSdXQexTtEXuXuDEeK9z9rdyj2KVjo3wylrwQ4FrND/mUdeO1j1pdCYmElNSV0cpnpiOGuGpw4tcNcq9tNV8jtwOrgpWWbcjTQ1BNRmCMswcipa+jK1fRnTdn7251jJ/vUinHB46knjp4jgucxeGUW6fhrH/tHOYqhkk4fdfwbStKa4qgKoDFUFCAFAeDtBK5sdoc3rNiFKbmknER5exbTCRTlBcLn14aKcoJ+Jyku7arqTqEjE/W9DIlO1UEOf14/FBYYkJlIhS+KAumSEZdUJYfXchSV+ggH1mhLAd/x3IGKFC2IhQhLGVeKCwIQGFUBUAKFKGoS5sewzyZnRVqySNweO4ZH3+a+DpBLq1Pinoa/pCKyKXFPQ6Vdby6GMk1JY2p4mgzXL4hJVZW8TnqitN2PqXgYBAZYVLmIDUuAQlwfDbrK4kPYASAWlruq9h1aeHYfmvqoVkv2y28fBntTnbR/wDw1O1bLWUkkstEZNSWtaZWjuLQfetxDH1krJxf3sbSGPrJWunyPlGyNm/vbT+S/wDgXp3jV8sf+X+T17wreEfcHZKzf30/5En8CveNXyr/AJId4VvKvcwOyNn/ABE3jC/+FXvGr5F7oveFXyr3A2Qs++0y/kvHwTvGr5F7oneFXyr3J/U+z/ipPynfJO8KvkXuO8avlXuUbIQfi3/lOTvCr8vmO8avkXuQ7HwH+1u/LKveFX5fMq6RqeTmR2yMA/tZ/KKq6Qq/L5l7wqP4OYOyUH4w/lkKd4Vfl8yd4VPJzMf6pQfjPOIn4q94VPl8y94VPJzB2Tgp/wBZ+7NFe8Kvy+Ze8J+TmYjZOA6Wz9075p3hU+XzHeE/JzMzsnD+MH5bvn3Kd41Pl8x3hPyczD+qcG+2iv8A6z81e31Pl8x3hU8nMDZSD8aD/wDM/NO31Pl8x3hU8nMo2Uh320fln5p2+p8vmTvCp5OYbspBvtv7B+advqfL5l7wqeTmBsnBvtv7s/NO31Pl8yd4VPJzH9U4Pxn7s/NTvCr8vmXvCp5OZDsrAP7aPy3fNXt9X5fMdvqeTmBspAdLZ5Ru+ajx9X5fMdvn5OZ79x3HHEC2EPcXikkzwWUZvbG08for4cVi5S1qWSW0V4/U+DE4qVR3n9l/JtcbA0AAUAAA7lpZycndmubbd2ZLEBAZKGJUAQEKAlFbluTArmFwWpmAolxcYUzC4wpmFxRMxCYVczGoomZlFEzFFEzAUTMQUTOy6gBMzGpC1M7Gowq52NRhUzsajCmdjUtAmdjUlFc7AwpnY1GFTMwZKN3AUAAQXCGJmoAgCAIAgIgCAIAgCAIAgCAEIBRAAgFELcAIQhCFACpWxRQlwQguRUrCAIAEI2WiguKILkVBaqCxkhAhAhRRAVCECFFEAogACAIAgIgLRAEAQEQBAEAqgCAIAgCAFAY0VKWiECAFQEVKi1UB/9k="/>
          <p:cNvSpPr>
            <a:spLocks noChangeAspect="1" noChangeArrowheads="1"/>
          </p:cNvSpPr>
          <p:nvPr/>
        </p:nvSpPr>
        <p:spPr bwMode="auto">
          <a:xfrm>
            <a:off x="155575" y="-1668463"/>
            <a:ext cx="3752850" cy="348615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91142" name="AutoShape 6" descr="data:image/jpeg;base64,/9j/4AAQSkZJRgABAQAAAQABAAD/2wCEAAkGBxIQEhUSEhAVFRUVFxUVFRUQFhAPFRUQFxUWFhYVFRUYHSggGBomHRYVITEhJSkrLi4wFx8zODMtNygtLisBCgoKDg0OGxAQGi0lICUtLS0tLS0tLS0tLS0tLS0tKy0tLS0tLS0tLS0tLS0tLS0tLS0tLS0tLS0tLS0tLS0tLf/AABEIANgA6QMBEQACEQEDEQH/xAAcAAEBAAMBAQEBAAAAAAAAAAAAAQIGBwUEAwj/xABIEAABAwEFAwgHBAYIBwAAAAABAAIDEQQFEiExBkFRBxMiMmFxgZEUQqGxwdHwI1JUkzNioqPS8RUWRFNygsLhFyQ0NUNzg//EABsBAQEAAwEBAQAAAAAAAAAAAAABAgUGAwQH/8QAOBEAAgECBAIIBQMDBAMAAAAAAAECAxEEEiExQaEFExQVUVJxkUJTYYGxFiLRMkPhI2KSwQbw8f/aAAwDAQACEQMRAD8A6IvyM3gQBAEAQBAEAQBAEAQBAEAQBAVAKoBVAVCBAFChAFSBAFLFCWAQBUgQBQamKpQgCAIAgCAIAgCAIAgCAIAgCAIAgKgCAtUAqhCEoBVClQgCAIAgFUAQEQpEAQBAEAQBAEAQBAEAQBAAgFUAqgISrYthVLCxQoQICoCICoAgAQAIAgKhCFCiqAqEMUKEAQBACUABQAoAUAKABARUFUAJQGKpkfhaJiCGtpiPHQNGrj2L3pU7rM9ixSkrs8G0bS2dr8BtLya0JY0FoPl81sI4CrKOZQVj7Y4GrKOZQPWsltrhBcHNeOg9ujv1Twd/uvjq0NG0rNbo+aVO19LNbo9Cq+Q8dxVQWKhAgCAIAgCAqAFAEACAiAmJWxbExJYWMlCEqhWgqQYkLYhKCxUIKoVohKBBChAEBjI8NBJ0GayjFydkVK+iNQ2qvYwREVpLMMuMcQ3dh18SVvMDh1Un/tjzZs8Fh+snf4VzOdOcf5LoDoUbZsZeVa2Z7qYulCTXoyjPLvp7+K1mPoW/1UvX0NV0hQ/uxXr6HQ7FaMbQSKEZOGtHDULmq1PJKy2NFOOWVj914mACAqhiVAEAQBAEAQBAVAEB+SyMitRhmaxMSKgjlUVGKFCAoUYKgCAipSqECA8q87W0VLj9nH0n/rO9Vvx8lsMPSbsl/U9vTifRRpt2S3Zyy97wdaZXSurmchuA9ULqKFFUoKKOmoUY0oKKPiAGnfrkvY9ixSFrg4ZEGoI3EUpRJJNWexjKKkrM6lct6CRrJxSklGSgerNoD45DyXMYrDuN6b4ar0OaxFBxk4eGq9DYVqWj4iqAICgoQqhAgCAhQpUIEAQBAfmsjIyaowy1UMQUBiVkjJEQBCmQKjMbBChAYqlKEZD8rTLhHacm1+9uXpShmf0RUrs55treQyszHEhhJkI9eTt9q6To6ha9WS329DfdH0P7slvsamdfrPgtqbPY96y7Jzy2V1paRRpyacqxjrOxE7vgUSbTaR8NTpGnCuqT3Nf86eyqpsD39kby5qQxPP2U3Rdno49Vw4Zn6ovhx1DPDPH+qJ8OOoucM8d1+Dpd3Tkgsd14zhPaPVd4j21XMYimk1KOzOdqRSd1sz7Kr5rHmVQBAVqhGKoLFQhKoWwqgsVCAIAgPzWRkUKMFQBBYhVQIgCAyCjAQEKAipSk5KpX0Ia1f98CGN028gshB/af9cBxW2wmFzyVPhvL+D78Lh881D3OZyPLjUmtczuqTnVdKkkrI6NJLY9LZm5zbJ2xDStX9kY1Ndyurdluz5sbilh6bm/t6ndbPZGMjETWjAG4QN2GlKLawgoRynCTqylNzb1OH7ZXKbHaXR/+N3SiO7Ad3eNF8Fankkdv0biliKKfFaM8RppvXizYWOibN3vzkbZD14gI5f14T1ZO2mZr/iWgxuGyycOEtV6+H3OexmHUJuPB6r1NwBqtG1Y1fqVYgKAqAIBVBYIAgMgoYhASqoMFTIrVGRmRVvoLEUCIVUZEQgQpQoyFQEKqBiVSnx3hMD0K0FMTzphjGvnp5r6aEPj9j0px1v7HLtob3NplJGUbeixulGD5rqsJQVGnbi9zpMLQVKnru9zzHAU+Xj5/7L6T6bs3eC8m3HZmkx4rXaBiwuyEcYqBjI92/NfZhaWmd/Y4zpfGdfVyxekTwI+U28cWLGwj7pjGHuyz9q+yxqLm2zW5l+2FzmtDLTAalo6WR1w78LgDTtC8a0c0bG06LxnUVlf+l6M5sRn4rXHcJpnp7O3l6PM1xzaeg8cYzrl2ZFfNi6HW02uO69T5sVR62m1x3R1K6ZKVirXCA5jvvQnq576aeXFctiofH47+pzVZfF7+p6FV8h4mSxAQBAEAQjKhChQAFASqFsYUWRStRixVAEBCqikQBAUIQqgIVUD8LRMGNLju9p3AL1pwztJGcU5Oxpu11582zma/aS0dKQeq3cz3fRW9wGHzSz8Ft/JtsDQzSzvZbGjE56d4rv7VuzcrXc23k62fNqm5x4+yiINDo6TcB2bz4LOnDPK3A1HS+N6inki/3M8nlXeTeMla5NjAHAYQcvElbaySSRxSZpzfrcgOg8jLj6ZIAcjC6vbR7Ke9Yt7FTMuUW4vRbSXtH2UtXN4Nk9Zo4Z5+K+DEQtK62O16HxnX0csn+5fg1MnNeBt7G8bI3kZI8FayWermje+A9ZnbTd3BaXHUFGTfCXJ+JpsdRyzzLaX5N5hlD2hzTUEAg9hXPTg4ScWaZpp2Z+iwIVQBAEAQBCWKFA0UoQxoqUIUgQFQBEDFUBUoUIUICqAlVQeLe9uawOkd1YtB9+bcO0D39y2OFottRW75I+qhScmorj+Dl1ttjpXukcaucak/W4LqaVNU4qK4HS06ahBRQu6yOnkbGzNz3BoGvee6nuWbJVqxpQcnsjvOz90tskDIW54Rmd7nbyVsKNLIvqcFjMTKvUc2cd5YYsNvr96NjvKo+C+pbHxo0cKg6NyKs/5qU00h79Xt+S8pFOnbVXK222d8Ryd1mO+7IOqVhOOeNj7cDinh6ymtuPocGlhcxzmObhc0kEbw4EjTvHtWuaadmd7CamlKOx+91211nlbK05toSOLTq1eFakqsHB8SVqcakHB8TqN0WptQGn7OUc5EeBOb2eBNfE8FzGKpO2Z7rR/9M5mvB6t7rc9ha4+YyUAQBAEAQFCEFVCFQGKpkEAQBAYrIEVMiqEAQjKoD57XIQMLes7IdnE+C9qMU3meyMoK7u9jnO2N5h7hDGasjyO/E/efeumwGHyx6yW7N/gaDjHPJas1kvJzJPv4UWxNko8DqXJds7gb6XI3pPqI67mb3ePwXvQp5nmfA5XpvHXl1MXotzoS+455nIOW+M87Z3UyLHitM6hwrU+I9q9Y7HnxOajv89yoOo8iMVX2l/BsbfMuPwXlIyOslqgOVcqdwBjxamDovNJBuD9A7x08F81eHxHV9B41yj1MuGxz8uP8qBfKdCjbtkLwLwbOXUdXnISaZSjMjuPDtK1OPo2aq202foazHUcrVRbbM36w2nnWB2h0IOocMnA9xqucrU8krGjnHLKx9AXiYBQFQBAEAqgSKhGMShLEVMggCAICUS4JRW5Q5VBECMkg51BU6DM9yJNuyFr6GrbT3xzMReP0koLYwci2Pe7x+I4LdYLC9ZJR4Lf1Nlg8NnmlwW5zaV1aZrolpodDFHubIXE622gR06A6Uh3YAdO8kKxg5vKj4ekMWsPRc+L2O7QRBrQ1ooAAAOAAWyjHKrI4STzNtmeFZGLObctNmrDA/wC7IW9wc2v+kL1jsYM48B2qmLZ2LkUhpBO/jIGj/K0fxLyluZ8DpRUB8N73cy0wvhkFWvFD2HcR2hGrqx74erKlUU47o4DelgdZ5XwvFHMcR3jcR2ECvitbOLi7Hf0KyrU1UjxPyincwhzTRzTUEbiKU+K85pSjZ8T0lBSi0+J0657yD8MoybLRrx9y0AU/aHuHFczisO1eHGO31X+DnMRRcW4PdbfVf4NgotSfEEACMFUAQBAEFggCAIAgCAICEqpNi4ciBiFSnw3hO3MONGNGOQ7sO5vjT6qvrw9N7rd7HpSg3tu9jl1+3m60yukOmjRvawafPxXU4agqMFFff1Okw1FUoKPv6nnwtLyGjeaCmpJrTt7F9Ddj6JSUU2zuOxNwixWdrSPtH0dIdTiO6vAL7cPTtHM92cN0ljHiat+C0RsZX0GuZCERDTeVWyY7BIaZscx/d0g0+wlesTGRwj68FTE7nyQ2fDYA778kjvIhv+leTPQ3eigIQgOfcqdxY2C1sHSjyk7Y9xPcT5FeNenmVzoeg8Yoz6mWz29TljdePzXws6o9/ZO3iOQwvPQmyOfVf6r69+Xkvgx1Fziqkd4/jwPixtLNDOt1+PA6PdloLmlr+uw4X9tNHDsIoVzOJpqLTjs9Tn6kUndbM+xfMeYCAqgCAIAgCAIAgCAIAgCqBi5UqPwtM2AV1OgHFx0C9KcMzsZRTbNG20vPC30Zrqk9KYje45hvd/sug6OoXfXNfRG56PoXfWv7GnYu+td+e6nyW4Nu0b9yY7PiWQ2t4OFmTK+tJ6zu4e9elKnnlrsjn+msa6cepi9Xv6HVmrYnJsqEBCIHj7U2TnrLPHvdG8D/ABUJHtovWG5HsfzgrsYvc/orYay81YbO2lDzbXHvd0j714mZ7xQEQH52mFr2lrgC1wIIO8EUIQyhJxaaOD7T3MbHaHxEdHrRu1rEdK91KeC+CrDLI73AYrtFFS48TyQ4U1O4fErxaZ9lnxOg7OXqJI2zVq+MCOfiY/VeR2fFy5/GYfLJw4PVevFGhxVDLPJweqNtC0rjY1jYCwBkoAgCAIAgCAIAgCAhKAxJWRSKg8O+rzbCx0xzw1bGD60uhPhmPNbPDYdzkqa47+h9eHoupLIvucstMxe4ucSSTUk76rp4xUYpI6WEcqUUfbcl3PtUzImChcaVA0bliPlUq8bI8sVXjQpucuB3y6rAyzxMijFGsAHfxJ7StlTgoRyo4CvWlWm5y3Z9oWZ4FQEqiB+TwvRB7HJrVyYTOtRwvZzDn4q1OMMJrhw8dyzZ56nWIGBoAAoAKAdgXiz0P2UACAiA1PlCuAWqzl7W1kiq5vEtp0m/HwXnVhmibbonGdTVyyej3OLg6mnlp3LXnbaM9LZy8/R5sTuo7oyA6Fh3kdi+bF0Otp2W61R82Ko9bT03Wx0+6paViJrhALDriiPVNezTwXLYiF/3pb7+pzlZfF7+p96+M8ShRgqAIAgLRQhFShAEBi5ZAxVKghT57Y85MBo537Ld7vriF70Y65nsvyZQ8Tmu1d7iWXAz9HF0WilQdKu9i6fA4fq4Znu9f8HQYKh1cMz3f/tjwKcPivtPvudf5NdnDZ4jPIPtJRlWnRj1A7zr5L6sND4/Y4/pnG9bU6uD/ajeAvrNHctEIUICFVA1fbnaht3xghuOR9Qxu7LVzqeqKjvWaQucnk5QrwL8fpNBWuAMYG91CK0SxMx0vk+20/pAOjlaGzMFej1XsrTEAdDUio7Vg9Cp3N1WLQFFQSiAjmoLnE9v7gNltBc0fZyVc2m4729lK+RXxVqeV34HbdE41VqOV7rQ1gnz3bss/YvE22xvGy16GSICh5yz5tGpks56ze2mXkFosdh1GT8suTNJjaChP6S5M3aGQOAc01BFQRvBXPyi4uzNS1Z2ZmFiQqgCAIRoUQoQBA2RAYlZIqIqUjjQEk5DNVK7sNzUtq73MMWRpJNkOLIh7j8+xbvA4ZTn/tjzZs8Dhusn9F+Tnbzn/NdAb1LQ2nYHZ/0ucFzfsozieeJHVb5+5WEc8rGr6VxnZ6Vk9XsdtY0afVFskraI4lt3MqqmJQUBUAKqBx7lqgeJoZM8BYWgitA8OJIPgR5L0Wxg3qczb9a6KkN45IbO91vDmg0ZG8uppRwAAPia+CwnwM4ncwsHuUoQAoCIDwtr7lFssz46DGOlGTueNPPRYzhnVj7sDiXQqqXDicJlBY4g1qOsDTXeKbiM1rrHeQkpq62Ppui3mzytmbq3VvFtBUfXBeGIoqrBwZ516SqwcDqF1WgA4Wn7OQc5F2A5uZ4E18excviqTazPdaP+Tm60Hu91o/5PXWvPnQUBUAQBAYkrIpQoyFUBgVkioipT4LxtLQDiNGMGOTuHVb8f5r66NJvbd6L+T1pwbem70Rym+7wdaZnSnfoDubuC6vD0VRpqCOnw9FUqaifJZ4XvcGNBLnENAGpNcgvY9JyUYuUtkd52RuRtis7YgOkelIeLzr4bl91Gnljd7s4LH4p4iq5vbge54r2PhYCEKHIC1QAlVIHl35dEVsiMUzMTT4FrtzmncVnF2Ri1c54/khbj6NsOCujowX07w4D2LK6JZm+bMbNwWCMshBq4gve6hc4jSvZ2LzaZkezVYlJiPBAWqAtUsCEIDkfKjcHNTC0sHQlyf+rLx8feF82Jil+5HXdB4zrIdVLdbehoi+Q36Nx2PvFz2GzkgPbWSEnTENWHsOfmVqcfQUZdbwej/k1OOo5X1nDZm+WK0iVjXgUqMwdQdC09oOS5ytSdObiaWcMkmj6V4mARAIwEBhRZGRkFiyFQhgVkjI/K0zYGl3cAOJOgXpThnlYsY3djQ9uL0wgWZpqSccxH39ze75BdD0dQv/qtfRG66Oof3JeiNMP0FuDbnROS3Z7EfS5G5CoiB4+s74ea96FPNK72RznTeNsuog99zPbTbW22W2+jWfmyCIw0OZicXPGQrUb1sJR0OVufleO0l+2Vhmms8YjbSpwtNKmmeF5Kih4EzxNy2I2m/pGz86WBj2uwPaDUYqAgg8CCseNg9DQr45RbcbTO2zCMxRF5HQxkRsOEuJrpX3r0cFoS+lzeeT/aN1vsvOPLeda5zJA0YRXVpArwI9qxtrYXOf3vyi3hHaJo4ywtjfIP0daMa4ipNe5ZZdSZjb7l2uktN2S2kYefhZJjAHRxtBLXYa6EU9qkVwK2fDsntvLJY7VabThdzBbhEbcFatyGvGmavGwbPMunau+bwLnWVkLWNNDUCgJ0bicak+CWTFz77p2mveK1Mhtdmxsc5rXOijJDQ4gYw9vRIFc69qxlDQikmfhthtnbobw9Fs/N5821gcwElzwNSSN5WbgkMx6Nllv/ABtxts+DEMXVrhqK0oeFV5uKS0Lc+blI2ytdhtDIoCwNdGHHGzGcRc4a17AssuiYT1PivO/7+ssZmmiiDG0qcLHUqaCoa6u8J1a3GY2TZ+8P6asD+dYGuqY3Ya0xgBzXtrpqDRebjf8Aaz6sNXdGoqkeByG32R8Mj43ghzHFp11GVa+3xWulFxdmfoFKrGpBTjszGyzOie17TRzCCO8Z0+uK85wU4uL2ZlUgpxcWdRua8mvLZGmjJ933LQOsPEDzHauYxdCSTg94/g5vEUXG8HvH8GwBalnxFQECAqAxVKUKMAlVAwVB4t83m2Fj5naR1awfelOXs081ssNh3OSprjq/Q+uhRdSSguO/ocqtMzpHFzjVziS7tK6mMVGKitkdNGKirI+7Z+6X2ydkDR1jVxHqsHWPlT2LJJt2R4YvERw9J1H9vU75ZLKyJjY2CjWANAHALZ04KMbI4CpVlUk5S3Zxzb+Vsd8Me80a02dzidAAQST4BestjyRt23G11hksM8cdpY9724WtjOI1JHlxSm+JjJWNW2KvM2O6rZPoXPDIzxkLA0Ed2KvgVEtbiXgeRsPeHozZ3OsM1oEzOaxRNJAZniFad3kszF2tuffyU3qbPbHWd4c0TAtwvBaRI2rm1B0JGIeIWL3Mo6omzUDZb5nieKtebUxwPAlyyluYpaHmRzvuue2WSSuGSOSLKtCS0mJ/t/aKuzCd0fbstGZLrvEAVpzbuPV6TvYFilqWR6nJpfVnjstos8lqbZ5HuJY95w0BYG4mk7wRpVTZla2seU6+7Wy3RwQ3lLaWc5E3G0kNfVwxNpU14JJK2gRnyiRtN70fIYwTBieDTA04auB3EarKT0IkbNddksUcsbxfsj8LmuwOnBa4g1wnPQrCRbSPF5aAfTISNeaHmHup71lwIuI2sdfXorvSg3mDhx82IqjMYa4c9aJZLYlzdOSgwmwjmQ8dN3Oc5SploKkUypTDReT3PQ8nlVuCoFsjaKijZe1ujXfDyXz4iF/3nS9B43XqJP0OZVHBfGdRY2TZG39J1ne6jZeqfuTDNrh5ewLX46lp1qWq3+q4mvx1HTrI7r8HSLttJkZ0hR7TheBueNfA6jvXM4ikoS02eqOfqxyy02PqqvmPMBAVAYqlKEYBQh8tskNMLes7Idg3u8PkvejDXM9kekFrc5ptfeglk5pn6OLJva71ndvCveuowFDJDPL+pnQYChkhne7NdK+82Bt+xW1UFga/FC98jiKvBaOgNG0K9Kc1B3aNR0l0fVxbWWSSXA2b/ipB+Hl84/mvoWJVtjVv/wAfq+Zczw722guu2PMs9hlc+gFQ/D0Rpk14G9ZdrXgef6ereZcz42W65Wn/ALfKe+Qmv7ajxS8C/p2s/iXM9K27WXbNCyzusEnNMNWxsLYwDQ0NGuFdT5q9rXgT9O1fOuZ6F2coFis0TYorLK1jQaAFhpUkmpLqk1J81O1LwH6eq+ZczzrTtRdcs4tL7FLzwLXB4cGnE3qmgeOAV7WnwIv/AB6sviXMzsO1F1RTm0sskzZnFxLq1zfXEaF9M+5O1RfAfp+v5lzLe1/3Pa5OctFllc8ANrmDQHIHC8A6rLtUTB9AV1xR9N0bVXVYw9sEErGv64piBpUZhzzxTtMAugMRbdHm2q23DIcTrFICczgBYK9zX0UeKiP0/iPFH13Rfly2R3OQ2V4eNCWmRw/wlzjTwU7TEdwYnxXuS9L+ua1SGWazSufkC44m5DQUD6K9qiO4MR4r3PkZbrhaQRYpOPrnPuxo8TBqxf0/iPFe56V77T3Ra3Nkns8j3MGFpILaCtaZPFU7TGxi+gMR4o+u8NvrvtEbopYpXRuABGECoqODu5RYmNzLuCvZao/O5dtrssjDHBDKxpcXEAVq4gCvSdXQexTtEXuXuDEeK9z9rdyj2KVjo3wylrwQ4FrND/mUdeO1j1pdCYmElNSV0cpnpiOGuGpw4tcNcq9tNV8jtwOrgpWWbcjTQ1BNRmCMswcipa+jK1fRnTdn7251jJ/vUinHB46knjp4jgucxeGUW6fhrH/tHOYqhkk4fdfwbStKa4qgKoDFUFCAFAeDtBK5sdoc3rNiFKbmknER5exbTCRTlBcLn14aKcoJ+Jyku7arqTqEjE/W9DIlO1UEOf14/FBYYkJlIhS+KAumSEZdUJYfXchSV+ggH1mhLAd/x3IGKFC2IhQhLGVeKCwIQGFUBUAKFKGoS5sewzyZnRVqySNweO4ZH3+a+DpBLq1Pinoa/pCKyKXFPQ6Vdby6GMk1JY2p4mgzXL4hJVZW8TnqitN2PqXgYBAZYVLmIDUuAQlwfDbrK4kPYASAWlruq9h1aeHYfmvqoVkv2y28fBntTnbR/wDw1O1bLWUkkstEZNSWtaZWjuLQfetxDH1krJxf3sbSGPrJWunyPlGyNm/vbT+S/wDgXp3jV8sf+X+T17wreEfcHZKzf30/5En8CveNXyr/AJId4VvKvcwOyNn/ABE3jC/+FXvGr5F7oveFXyr3A2Qs++0y/kvHwTvGr5F7oneFXyr3J/U+z/ipPynfJO8KvkXuO8avlXuUbIQfi3/lOTvCr8vmO8avkXuQ7HwH+1u/LKveFX5fMq6RqeTmR2yMA/tZ/KKq6Qq/L5l7wqP4OYOyUH4w/lkKd4Vfl8yd4VPJzMf6pQfjPOIn4q94VPl8y94VPJzB2Tgp/wBZ+7NFe8Kvy+Ze8J+TmYjZOA6Wz9075p3hU+XzHeE/JzMzsnD+MH5bvn3Kd41Pl8x3hPyczD+qcG+2iv8A6z81e31Pl8x3hU8nMDZSD8aD/wDM/NO31Pl8x3hU8nMo2Uh320fln5p2+p8vmTvCp5OYbspBvtv7B+advqfL5l7wqeTmBsnBvtv7s/NO31Pl8yd4VPJzH9U4Pxn7s/NTvCr8vmXvCp5OZDsrAP7aPy3fNXt9X5fMdvqeTmBspAdLZ5Ru+ajx9X5fMdvn5OZ79x3HHEC2EPcXikkzwWUZvbG08for4cVi5S1qWSW0V4/U+DE4qVR3n9l/JtcbA0AAUAAA7lpZycndmubbd2ZLEBAZKGJUAQEKAlFbluTArmFwWpmAolxcYUzC4wpmFxRMxCYVczGoomZlFEzFFEzAUTMQUTOy6gBMzGpC1M7Gowq52NRhUzsajCmdjUtAmdjUlFc7AwpnY1GFTMwZKN3AUAAQXCGJmoAgCAIAgIgCAIAgCAIAgCAEIBRAAgFELcAIQhCFACpWxRQlwQguRUrCAIAEI2WiguKILkVBaqCxkhAhAhRRAVCECFFEAogACAIAgIgLRAEAQEQBAEAqgCAIAgCAFAY0VKWiECAFQEVKi1UB/9k="/>
          <p:cNvSpPr>
            <a:spLocks noChangeAspect="1" noChangeArrowheads="1"/>
          </p:cNvSpPr>
          <p:nvPr/>
        </p:nvSpPr>
        <p:spPr bwMode="auto">
          <a:xfrm>
            <a:off x="155575" y="-1668463"/>
            <a:ext cx="3752850" cy="348615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91144" name="Picture 8" descr="Image associée"/>
          <p:cNvPicPr>
            <a:picLocks noChangeAspect="1" noChangeArrowheads="1"/>
          </p:cNvPicPr>
          <p:nvPr/>
        </p:nvPicPr>
        <p:blipFill>
          <a:blip r:embed="rId2"/>
          <a:srcRect/>
          <a:stretch>
            <a:fillRect/>
          </a:stretch>
        </p:blipFill>
        <p:spPr bwMode="auto">
          <a:xfrm>
            <a:off x="3096204" y="1857363"/>
            <a:ext cx="4690506" cy="4520969"/>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pic>
        <p:nvPicPr>
          <p:cNvPr id="156674" name="Picture 2" descr="http://nonviolence.ca/wp-content/uploads/2012/12/photo-Ralph-Freso.jpg"/>
          <p:cNvPicPr>
            <a:picLocks noChangeAspect="1" noChangeArrowheads="1"/>
          </p:cNvPicPr>
          <p:nvPr/>
        </p:nvPicPr>
        <p:blipFill>
          <a:blip r:embed="rId2"/>
          <a:srcRect/>
          <a:stretch>
            <a:fillRect/>
          </a:stretch>
        </p:blipFill>
        <p:spPr bwMode="auto">
          <a:xfrm>
            <a:off x="-1" y="71438"/>
            <a:ext cx="4143373" cy="2415332"/>
          </a:xfrm>
          <a:prstGeom prst="rect">
            <a:avLst/>
          </a:prstGeom>
          <a:noFill/>
        </p:spPr>
      </p:pic>
      <p:sp>
        <p:nvSpPr>
          <p:cNvPr id="156678" name="AutoShape 6" descr="http://img1.grazia.fr/var/grazia/storage/images/societe/news/la-pendaison-encore-legale-dans-pas-mal-de-paysmais-lesquels-556842/10217311-1-fre-FR/La-pendaison-encore-legale-dans-pas-mal-de-pays-mais-lesquels.gif"/>
          <p:cNvSpPr>
            <a:spLocks noChangeAspect="1" noChangeArrowheads="1"/>
          </p:cNvSpPr>
          <p:nvPr/>
        </p:nvSpPr>
        <p:spPr bwMode="auto">
          <a:xfrm>
            <a:off x="155575" y="-1447800"/>
            <a:ext cx="4019550" cy="3019425"/>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56680" name="Picture 8" descr="http://www.mialet.net/images/pont%20des%20abarinesP.jpg"/>
          <p:cNvPicPr>
            <a:picLocks noChangeAspect="1" noChangeArrowheads="1"/>
          </p:cNvPicPr>
          <p:nvPr/>
        </p:nvPicPr>
        <p:blipFill>
          <a:blip r:embed="rId3"/>
          <a:srcRect/>
          <a:stretch>
            <a:fillRect/>
          </a:stretch>
        </p:blipFill>
        <p:spPr bwMode="auto">
          <a:xfrm>
            <a:off x="0" y="2428868"/>
            <a:ext cx="4214810" cy="3166101"/>
          </a:xfrm>
          <a:prstGeom prst="rect">
            <a:avLst/>
          </a:prstGeom>
          <a:noFill/>
        </p:spPr>
      </p:pic>
      <p:pic>
        <p:nvPicPr>
          <p:cNvPr id="156682" name="Picture 10" descr="Image associée"/>
          <p:cNvPicPr>
            <a:picLocks noChangeAspect="1" noChangeArrowheads="1"/>
          </p:cNvPicPr>
          <p:nvPr/>
        </p:nvPicPr>
        <p:blipFill>
          <a:blip r:embed="rId4"/>
          <a:srcRect/>
          <a:stretch>
            <a:fillRect/>
          </a:stretch>
        </p:blipFill>
        <p:spPr bwMode="auto">
          <a:xfrm>
            <a:off x="4143372" y="2357430"/>
            <a:ext cx="5000628" cy="2500307"/>
          </a:xfrm>
          <a:prstGeom prst="rect">
            <a:avLst/>
          </a:prstGeom>
          <a:noFill/>
        </p:spPr>
      </p:pic>
      <p:pic>
        <p:nvPicPr>
          <p:cNvPr id="156684" name="Picture 12" descr="Image associée"/>
          <p:cNvPicPr>
            <a:picLocks noChangeAspect="1" noChangeArrowheads="1"/>
          </p:cNvPicPr>
          <p:nvPr/>
        </p:nvPicPr>
        <p:blipFill>
          <a:blip r:embed="rId5"/>
          <a:srcRect/>
          <a:stretch>
            <a:fillRect/>
          </a:stretch>
        </p:blipFill>
        <p:spPr bwMode="auto">
          <a:xfrm>
            <a:off x="0" y="5072050"/>
            <a:ext cx="4214810" cy="1785950"/>
          </a:xfrm>
          <a:prstGeom prst="rect">
            <a:avLst/>
          </a:prstGeom>
          <a:noFill/>
        </p:spPr>
      </p:pic>
      <p:pic>
        <p:nvPicPr>
          <p:cNvPr id="156686" name="Picture 14" descr="https://encrypted-tbn2.gstatic.com/images?q=tbn:ANd9GcR_kGUWxKY35IxJz3EVXInp_UXN3I6MLXzNw7NSxWy90uFePKY"/>
          <p:cNvPicPr>
            <a:picLocks noChangeAspect="1" noChangeArrowheads="1"/>
          </p:cNvPicPr>
          <p:nvPr/>
        </p:nvPicPr>
        <p:blipFill>
          <a:blip r:embed="rId6"/>
          <a:srcRect/>
          <a:stretch>
            <a:fillRect/>
          </a:stretch>
        </p:blipFill>
        <p:spPr bwMode="auto">
          <a:xfrm>
            <a:off x="4429124" y="4214818"/>
            <a:ext cx="4572032" cy="2714644"/>
          </a:xfrm>
          <a:prstGeom prst="rect">
            <a:avLst/>
          </a:prstGeom>
          <a:noFill/>
        </p:spPr>
      </p:pic>
      <p:pic>
        <p:nvPicPr>
          <p:cNvPr id="156688" name="Picture 16" descr="Image associée"/>
          <p:cNvPicPr>
            <a:picLocks noChangeAspect="1" noChangeArrowheads="1"/>
          </p:cNvPicPr>
          <p:nvPr/>
        </p:nvPicPr>
        <p:blipFill>
          <a:blip r:embed="rId7"/>
          <a:srcRect/>
          <a:stretch>
            <a:fillRect/>
          </a:stretch>
        </p:blipFill>
        <p:spPr bwMode="auto">
          <a:xfrm>
            <a:off x="4357686" y="1"/>
            <a:ext cx="4572032" cy="235743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RECA</a:t>
            </a:r>
            <a:endParaRPr lang="fr-FR" dirty="0"/>
          </a:p>
        </p:txBody>
      </p:sp>
      <p:sp>
        <p:nvSpPr>
          <p:cNvPr id="3" name="Espace réservé du contenu 2"/>
          <p:cNvSpPr>
            <a:spLocks noGrp="1"/>
          </p:cNvSpPr>
          <p:nvPr>
            <p:ph idx="1"/>
          </p:nvPr>
        </p:nvSpPr>
        <p:spPr/>
        <p:txBody>
          <a:bodyPr/>
          <a:lstStyle/>
          <a:p>
            <a:r>
              <a:rPr lang="fr-FR" dirty="0" smtClean="0"/>
              <a:t>Respecté</a:t>
            </a:r>
          </a:p>
          <a:p>
            <a:endParaRPr lang="fr-FR" dirty="0" smtClean="0"/>
          </a:p>
          <a:p>
            <a:r>
              <a:rPr lang="fr-FR" dirty="0" smtClean="0"/>
              <a:t>Écouté</a:t>
            </a:r>
          </a:p>
          <a:p>
            <a:endParaRPr lang="fr-FR" dirty="0" smtClean="0"/>
          </a:p>
          <a:p>
            <a:r>
              <a:rPr lang="fr-FR" dirty="0" smtClean="0"/>
              <a:t>Compris</a:t>
            </a:r>
          </a:p>
          <a:p>
            <a:endParaRPr lang="fr-FR" dirty="0" smtClean="0"/>
          </a:p>
          <a:p>
            <a:r>
              <a:rPr lang="fr-FR" dirty="0" smtClean="0"/>
              <a:t>Aidé </a:t>
            </a:r>
            <a:endParaRPr lang="fr-FR" dirty="0"/>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DANGEROSITE</a:t>
            </a:r>
            <a:endParaRPr lang="fr-FR" dirty="0"/>
          </a:p>
        </p:txBody>
      </p:sp>
      <p:sp>
        <p:nvSpPr>
          <p:cNvPr id="4" name="Espace réservé du contenu 3"/>
          <p:cNvSpPr txBox="1">
            <a:spLocks/>
          </p:cNvSpPr>
          <p:nvPr/>
        </p:nvSpPr>
        <p:spPr>
          <a:xfrm>
            <a:off x="457200" y="1600200"/>
            <a:ext cx="7901014" cy="4525963"/>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MOYENS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2</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3</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fr-FR" sz="32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ACCESSIBILITE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2"/>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FACTEURS PROTECTEURS</a:t>
            </a:r>
            <a:endParaRPr lang="fr-FR" dirty="0"/>
          </a:p>
        </p:txBody>
      </p:sp>
      <p:sp>
        <p:nvSpPr>
          <p:cNvPr id="4" name="Espace réservé du contenu 3"/>
          <p:cNvSpPr>
            <a:spLocks noGrp="1"/>
          </p:cNvSpPr>
          <p:nvPr>
            <p:ph sz="half" idx="1"/>
          </p:nvPr>
        </p:nvSpPr>
        <p:spPr>
          <a:xfrm>
            <a:off x="457200" y="1600200"/>
            <a:ext cx="7901014" cy="4525963"/>
          </a:xfrm>
        </p:spPr>
        <p:txBody>
          <a:bodyPr/>
          <a:lstStyle/>
          <a:p>
            <a:r>
              <a:rPr lang="fr-FR" dirty="0" smtClean="0"/>
              <a:t>1</a:t>
            </a:r>
          </a:p>
          <a:p>
            <a:endParaRPr lang="fr-FR" dirty="0"/>
          </a:p>
          <a:p>
            <a:r>
              <a:rPr lang="fr-FR" dirty="0" smtClean="0"/>
              <a:t>2</a:t>
            </a:r>
          </a:p>
          <a:p>
            <a:endParaRPr lang="fr-FR" dirty="0"/>
          </a:p>
          <a:p>
            <a:r>
              <a:rPr lang="fr-FR" dirty="0" smtClean="0"/>
              <a:t>3</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fr-FR" sz="2000" b="1">
                <a:solidFill>
                  <a:srgbClr val="FF0000"/>
                </a:solidFill>
              </a:rPr>
              <a:t>EVALUATION ET CONDUITE A TENIR DEVANT UN PATIENT SUICIDANT</a:t>
            </a:r>
            <a:br>
              <a:rPr lang="fr-FR" sz="2000" b="1">
                <a:solidFill>
                  <a:srgbClr val="FF0000"/>
                </a:solidFill>
              </a:rPr>
            </a:br>
            <a:endParaRPr lang="fr-FR" sz="2000" b="1">
              <a:solidFill>
                <a:srgbClr val="FF0000"/>
              </a:solidFill>
            </a:endParaRPr>
          </a:p>
        </p:txBody>
      </p:sp>
      <p:sp>
        <p:nvSpPr>
          <p:cNvPr id="69635" name="Rectangle 3"/>
          <p:cNvSpPr>
            <a:spLocks noGrp="1" noChangeArrowheads="1"/>
          </p:cNvSpPr>
          <p:nvPr>
            <p:ph type="body" idx="1"/>
          </p:nvPr>
        </p:nvSpPr>
        <p:spPr>
          <a:xfrm>
            <a:off x="457200" y="1196975"/>
            <a:ext cx="8229600" cy="5661025"/>
          </a:xfrm>
        </p:spPr>
        <p:txBody>
          <a:bodyPr/>
          <a:lstStyle/>
          <a:p>
            <a:r>
              <a:rPr lang="fr-FR" sz="1800" b="1" dirty="0"/>
              <a:t>L’évaluation doit aussi porter sur </a:t>
            </a:r>
            <a:r>
              <a:rPr lang="fr-FR" sz="1800" b="1" dirty="0">
                <a:solidFill>
                  <a:srgbClr val="FF0000"/>
                </a:solidFill>
              </a:rPr>
              <a:t>les facteurs de protection</a:t>
            </a:r>
          </a:p>
          <a:p>
            <a:pPr lvl="1"/>
            <a:r>
              <a:rPr lang="fr-FR" sz="1800" b="1" dirty="0">
                <a:solidFill>
                  <a:srgbClr val="3333FF"/>
                </a:solidFill>
              </a:rPr>
              <a:t>Ressources internes </a:t>
            </a:r>
          </a:p>
          <a:p>
            <a:pPr lvl="2"/>
            <a:r>
              <a:rPr lang="fr-FR" sz="1600" b="1" dirty="0"/>
              <a:t>Bonne estime de soi</a:t>
            </a:r>
          </a:p>
          <a:p>
            <a:pPr lvl="2"/>
            <a:r>
              <a:rPr lang="fr-FR" sz="1600" b="1" dirty="0"/>
              <a:t>Capacité de </a:t>
            </a:r>
            <a:r>
              <a:rPr lang="fr-FR" sz="1600" b="1" i="1" dirty="0" err="1"/>
              <a:t>coping</a:t>
            </a:r>
            <a:endParaRPr lang="fr-FR" sz="1600" b="1" i="1" dirty="0"/>
          </a:p>
          <a:p>
            <a:pPr lvl="2"/>
            <a:r>
              <a:rPr lang="fr-FR" sz="1600" b="1" dirty="0"/>
              <a:t>Mise en œuvre de mécanismes de défense adaptés</a:t>
            </a:r>
          </a:p>
          <a:p>
            <a:pPr lvl="2"/>
            <a:r>
              <a:rPr lang="fr-FR" sz="1600" b="1" dirty="0"/>
              <a:t>Capacité à dire non</a:t>
            </a:r>
          </a:p>
          <a:p>
            <a:pPr lvl="2"/>
            <a:r>
              <a:rPr lang="fr-FR" sz="1600" b="1" dirty="0"/>
              <a:t>Humour préservé</a:t>
            </a:r>
          </a:p>
          <a:p>
            <a:pPr lvl="2"/>
            <a:r>
              <a:rPr lang="fr-FR" sz="1600" b="1" dirty="0"/>
              <a:t>Capacité à prendre du recul et à l’insight</a:t>
            </a:r>
          </a:p>
          <a:p>
            <a:pPr lvl="2"/>
            <a:r>
              <a:rPr lang="fr-FR" sz="1600" b="1" dirty="0"/>
              <a:t>Optimisme de fond</a:t>
            </a:r>
          </a:p>
          <a:p>
            <a:pPr lvl="2"/>
            <a:r>
              <a:rPr lang="fr-FR" sz="1600" b="1" dirty="0"/>
              <a:t>Demande et recherche de soutien</a:t>
            </a:r>
          </a:p>
          <a:p>
            <a:pPr lvl="1"/>
            <a:r>
              <a:rPr lang="fr-FR" sz="1800" b="1" dirty="0">
                <a:solidFill>
                  <a:srgbClr val="3333FF"/>
                </a:solidFill>
              </a:rPr>
              <a:t>Ressources environnementales</a:t>
            </a:r>
          </a:p>
          <a:p>
            <a:pPr lvl="2"/>
            <a:r>
              <a:rPr lang="fr-FR" sz="1600" b="1" dirty="0"/>
              <a:t>Bonne cohésion familiale</a:t>
            </a:r>
          </a:p>
          <a:p>
            <a:pPr lvl="2"/>
            <a:r>
              <a:rPr lang="fr-FR" sz="1600" b="1" dirty="0"/>
              <a:t>Soutien amical</a:t>
            </a:r>
          </a:p>
          <a:p>
            <a:pPr lvl="2"/>
            <a:r>
              <a:rPr lang="fr-FR" sz="1600" b="1" dirty="0"/>
              <a:t>Lien social</a:t>
            </a:r>
          </a:p>
          <a:p>
            <a:pPr lvl="2"/>
            <a:r>
              <a:rPr lang="fr-FR" sz="1600" b="1" dirty="0"/>
              <a:t>Bonne intégration</a:t>
            </a:r>
          </a:p>
          <a:p>
            <a:pPr lvl="2"/>
            <a:r>
              <a:rPr lang="fr-FR" sz="1600" b="1" dirty="0"/>
              <a:t>Activités extérieures (sport, loisirs, investissement associatif…)</a:t>
            </a:r>
          </a:p>
          <a:p>
            <a:pPr lvl="2">
              <a:buFontTx/>
              <a:buNone/>
            </a:pPr>
            <a:r>
              <a:rPr lang="fr-FR" sz="1600" b="1" dirty="0"/>
              <a:t> </a:t>
            </a:r>
          </a:p>
          <a:p>
            <a:pPr lvl="2"/>
            <a:endParaRPr lang="fr-FR" sz="1600" b="1" dirty="0"/>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dt" sz="half" idx="4294967295"/>
          </p:nvPr>
        </p:nvSpPr>
        <p:spPr>
          <a:xfrm>
            <a:off x="457200" y="6243638"/>
            <a:ext cx="2133600" cy="457200"/>
          </a:xfrm>
          <a:prstGeom prst="rect">
            <a:avLst/>
          </a:prstGeom>
        </p:spPr>
        <p:txBody>
          <a:bodyPr/>
          <a:lstStyle/>
          <a:p>
            <a:endParaRPr lang="fr-FR" altLang="en-US" dirty="0"/>
          </a:p>
        </p:txBody>
      </p:sp>
      <p:sp>
        <p:nvSpPr>
          <p:cNvPr id="4" name="Rectangle 5"/>
          <p:cNvSpPr>
            <a:spLocks noGrp="1" noChangeArrowheads="1"/>
          </p:cNvSpPr>
          <p:nvPr>
            <p:ph type="ftr" sz="quarter" idx="4294967295"/>
          </p:nvPr>
        </p:nvSpPr>
        <p:spPr>
          <a:xfrm>
            <a:off x="3124200" y="6243638"/>
            <a:ext cx="2895600" cy="457200"/>
          </a:xfrm>
          <a:prstGeom prst="rect">
            <a:avLst/>
          </a:prstGeom>
        </p:spPr>
        <p:txBody>
          <a:bodyPr/>
          <a:lstStyle/>
          <a:p>
            <a:r>
              <a:rPr lang="fr-FR" altLang="en-US"/>
              <a:t>H.Hocine</a:t>
            </a:r>
          </a:p>
        </p:txBody>
      </p:sp>
      <p:sp>
        <p:nvSpPr>
          <p:cNvPr id="105476" name="Rectangle 4"/>
          <p:cNvSpPr>
            <a:spLocks noGrp="1" noChangeArrowheads="1"/>
          </p:cNvSpPr>
          <p:nvPr>
            <p:ph type="ctrTitle"/>
          </p:nvPr>
        </p:nvSpPr>
        <p:spPr/>
        <p:txBody>
          <a:bodyPr/>
          <a:lstStyle/>
          <a:p>
            <a:pPr algn="ctr"/>
            <a:r>
              <a:rPr lang="fr-FR"/>
              <a:t>Intervention de crise suicidaire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53250" name="Rectangle 2"/>
          <p:cNvSpPr>
            <a:spLocks noGrp="1" noChangeArrowheads="1"/>
          </p:cNvSpPr>
          <p:nvPr>
            <p:ph type="title"/>
          </p:nvPr>
        </p:nvSpPr>
        <p:spPr>
          <a:xfrm>
            <a:off x="611188" y="476250"/>
            <a:ext cx="8305800" cy="1143000"/>
          </a:xfrm>
        </p:spPr>
        <p:txBody>
          <a:bodyPr/>
          <a:lstStyle/>
          <a:p>
            <a:r>
              <a:rPr lang="fr-FR" sz="3400" b="1"/>
              <a:t>Intervention de crise suicidaire</a:t>
            </a:r>
          </a:p>
        </p:txBody>
      </p:sp>
      <p:sp>
        <p:nvSpPr>
          <p:cNvPr id="53251" name="Rectangle 3"/>
          <p:cNvSpPr>
            <a:spLocks noGrp="1" noChangeArrowheads="1"/>
          </p:cNvSpPr>
          <p:nvPr>
            <p:ph type="body" idx="1"/>
          </p:nvPr>
        </p:nvSpPr>
        <p:spPr>
          <a:xfrm>
            <a:off x="457200" y="1357298"/>
            <a:ext cx="8229600" cy="4530725"/>
          </a:xfrm>
        </p:spPr>
        <p:txBody>
          <a:bodyPr>
            <a:normAutofit lnSpcReduction="10000"/>
          </a:bodyPr>
          <a:lstStyle/>
          <a:p>
            <a:pPr>
              <a:lnSpc>
                <a:spcPct val="130000"/>
              </a:lnSpc>
            </a:pPr>
            <a:r>
              <a:rPr lang="fr-FR" sz="2400" dirty="0"/>
              <a:t>Les apports de la conférence de consensus</a:t>
            </a:r>
          </a:p>
          <a:p>
            <a:pPr>
              <a:lnSpc>
                <a:spcPct val="130000"/>
              </a:lnSpc>
            </a:pPr>
            <a:r>
              <a:rPr lang="fr-FR" sz="2400" dirty="0"/>
              <a:t>Intervenir en amont du passage à l’acte</a:t>
            </a:r>
          </a:p>
          <a:p>
            <a:pPr>
              <a:lnSpc>
                <a:spcPct val="130000"/>
              </a:lnSpc>
            </a:pPr>
            <a:r>
              <a:rPr lang="fr-FR" sz="2400" i="1" dirty="0">
                <a:solidFill>
                  <a:schemeClr val="tx2"/>
                </a:solidFill>
              </a:rPr>
              <a:t>Une définition  et une description de la progression de la crise suicidaire</a:t>
            </a:r>
          </a:p>
          <a:p>
            <a:pPr>
              <a:lnSpc>
                <a:spcPct val="130000"/>
              </a:lnSpc>
            </a:pPr>
            <a:r>
              <a:rPr lang="fr-FR" sz="2400" i="1" dirty="0">
                <a:solidFill>
                  <a:schemeClr val="tx2"/>
                </a:solidFill>
              </a:rPr>
              <a:t>Une évaluation du potentiel suicidaire</a:t>
            </a:r>
            <a:r>
              <a:rPr lang="fr-FR" sz="2400" i="1" dirty="0"/>
              <a:t> </a:t>
            </a:r>
          </a:p>
          <a:p>
            <a:pPr>
              <a:lnSpc>
                <a:spcPct val="130000"/>
              </a:lnSpc>
            </a:pPr>
            <a:r>
              <a:rPr lang="fr-FR" sz="2400" i="1" dirty="0"/>
              <a:t>Un plan d’intervention précis et ordonné face à une détresse psychique </a:t>
            </a:r>
            <a:r>
              <a:rPr lang="fr-FR" sz="2400" i="1" dirty="0" smtClean="0"/>
              <a:t>majeure</a:t>
            </a:r>
          </a:p>
          <a:p>
            <a:pPr>
              <a:lnSpc>
                <a:spcPct val="130000"/>
              </a:lnSpc>
            </a:pPr>
            <a:endParaRPr lang="fr-FR" sz="2400" i="1" dirty="0"/>
          </a:p>
          <a:p>
            <a:pPr algn="r">
              <a:lnSpc>
                <a:spcPct val="130000"/>
              </a:lnSpc>
              <a:buNone/>
            </a:pPr>
            <a:r>
              <a:rPr lang="fr-FR" sz="2000" i="1" dirty="0" smtClean="0"/>
              <a:t>Fédération </a:t>
            </a:r>
            <a:r>
              <a:rPr lang="fr-FR" sz="2000" i="1" dirty="0"/>
              <a:t>Française de Psychiatrie, DGS et ANAES (octobre 2000)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54274" name="Rectangle 2"/>
          <p:cNvSpPr>
            <a:spLocks noGrp="1" noChangeArrowheads="1"/>
          </p:cNvSpPr>
          <p:nvPr>
            <p:ph type="title"/>
          </p:nvPr>
        </p:nvSpPr>
        <p:spPr/>
        <p:txBody>
          <a:bodyPr/>
          <a:lstStyle/>
          <a:p>
            <a:r>
              <a:rPr lang="fr-FR" sz="2900" b="1" i="1" dirty="0">
                <a:solidFill>
                  <a:srgbClr val="CC0000"/>
                </a:solidFill>
              </a:rPr>
              <a:t>1. Établissement d’un lien de confiance entre l’intervenant et la personne</a:t>
            </a:r>
          </a:p>
        </p:txBody>
      </p:sp>
      <p:sp>
        <p:nvSpPr>
          <p:cNvPr id="54275" name="Rectangle 3"/>
          <p:cNvSpPr>
            <a:spLocks noGrp="1" noChangeArrowheads="1"/>
          </p:cNvSpPr>
          <p:nvPr>
            <p:ph type="body" idx="1"/>
          </p:nvPr>
        </p:nvSpPr>
        <p:spPr/>
        <p:txBody>
          <a:bodyPr/>
          <a:lstStyle/>
          <a:p>
            <a:r>
              <a:rPr lang="fr-FR" sz="2800" dirty="0"/>
              <a:t>Une question d’attitude</a:t>
            </a:r>
          </a:p>
          <a:p>
            <a:r>
              <a:rPr lang="fr-FR" sz="2800" dirty="0"/>
              <a:t>La voix douce et grave</a:t>
            </a:r>
          </a:p>
          <a:p>
            <a:r>
              <a:rPr lang="fr-FR" sz="2800" dirty="0"/>
              <a:t>Suivre le rythme de la personne</a:t>
            </a:r>
          </a:p>
          <a:p>
            <a:r>
              <a:rPr lang="fr-FR" sz="2800" dirty="0"/>
              <a:t>Poser des questions ouvertes et éviter les pourquoi</a:t>
            </a:r>
          </a:p>
          <a:p>
            <a:r>
              <a:rPr lang="fr-FR" sz="2800" dirty="0"/>
              <a:t>Ne pas penser aux solutions trop tôt pour être réellement à l’écoute</a:t>
            </a:r>
          </a:p>
          <a:p>
            <a:endParaRPr lang="fr-FR"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57346" name="Rectangle 2"/>
          <p:cNvSpPr>
            <a:spLocks noGrp="1" noChangeArrowheads="1"/>
          </p:cNvSpPr>
          <p:nvPr>
            <p:ph type="title"/>
          </p:nvPr>
        </p:nvSpPr>
        <p:spPr/>
        <p:txBody>
          <a:bodyPr/>
          <a:lstStyle/>
          <a:p>
            <a:r>
              <a:rPr lang="fr-FR" sz="2500" b="1" i="1" dirty="0">
                <a:solidFill>
                  <a:srgbClr val="CC0000"/>
                </a:solidFill>
              </a:rPr>
              <a:t>2. Encourager l’exploration et l’expression des émotions afin de diminuer la détresse</a:t>
            </a:r>
          </a:p>
        </p:txBody>
      </p:sp>
      <p:sp>
        <p:nvSpPr>
          <p:cNvPr id="57347" name="Rectangle 3"/>
          <p:cNvSpPr>
            <a:spLocks noGrp="1" noChangeArrowheads="1"/>
          </p:cNvSpPr>
          <p:nvPr>
            <p:ph type="body" idx="1"/>
          </p:nvPr>
        </p:nvSpPr>
        <p:spPr/>
        <p:txBody>
          <a:bodyPr/>
          <a:lstStyle/>
          <a:p>
            <a:pPr>
              <a:lnSpc>
                <a:spcPct val="90000"/>
              </a:lnSpc>
            </a:pPr>
            <a:r>
              <a:rPr lang="fr-FR" sz="3200" b="1" i="1" dirty="0"/>
              <a:t>Aborder les émotions et les valider</a:t>
            </a:r>
          </a:p>
          <a:p>
            <a:pPr>
              <a:lnSpc>
                <a:spcPct val="90000"/>
              </a:lnSpc>
            </a:pPr>
            <a:r>
              <a:rPr lang="fr-FR" sz="3200" dirty="0"/>
              <a:t>Identifier les sphères de la vie qui sont touchées</a:t>
            </a:r>
          </a:p>
          <a:p>
            <a:pPr>
              <a:lnSpc>
                <a:spcPct val="90000"/>
              </a:lnSpc>
            </a:pPr>
            <a:r>
              <a:rPr lang="fr-FR" sz="3200" dirty="0"/>
              <a:t>Mettre des mots autour d’une souffrance avant de passer à une autre</a:t>
            </a:r>
          </a:p>
          <a:p>
            <a:pPr>
              <a:lnSpc>
                <a:spcPct val="90000"/>
              </a:lnSpc>
            </a:pPr>
            <a:r>
              <a:rPr lang="fr-FR" sz="3200" dirty="0"/>
              <a:t>A l’origine de ces souffrances se retrouvent souvent les facteurs de risque de suicide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60418" name="Rectangle 2"/>
          <p:cNvSpPr>
            <a:spLocks noGrp="1" noChangeArrowheads="1"/>
          </p:cNvSpPr>
          <p:nvPr>
            <p:ph type="title"/>
          </p:nvPr>
        </p:nvSpPr>
        <p:spPr/>
        <p:txBody>
          <a:bodyPr/>
          <a:lstStyle/>
          <a:p>
            <a:r>
              <a:rPr lang="fr-FR" sz="2400" b="1" i="1" dirty="0">
                <a:solidFill>
                  <a:srgbClr val="CC0000"/>
                </a:solidFill>
              </a:rPr>
              <a:t>3. Évaluation rapide et efficace du risque, de l’urgence et de la dangerosité du scénario suicidaire</a:t>
            </a:r>
          </a:p>
        </p:txBody>
      </p:sp>
      <p:sp>
        <p:nvSpPr>
          <p:cNvPr id="60419" name="Rectangle 3"/>
          <p:cNvSpPr>
            <a:spLocks noGrp="1" noChangeArrowheads="1"/>
          </p:cNvSpPr>
          <p:nvPr>
            <p:ph type="body" idx="1"/>
          </p:nvPr>
        </p:nvSpPr>
        <p:spPr/>
        <p:txBody>
          <a:bodyPr>
            <a:normAutofit lnSpcReduction="10000"/>
          </a:bodyPr>
          <a:lstStyle/>
          <a:p>
            <a:pPr>
              <a:lnSpc>
                <a:spcPct val="80000"/>
              </a:lnSpc>
            </a:pPr>
            <a:r>
              <a:rPr lang="fr-FR" sz="2800" dirty="0"/>
              <a:t>Le risque : le poids des facteurs de risque (risque de décès dans les 2 ans) atténué par les facteurs de </a:t>
            </a:r>
            <a:r>
              <a:rPr lang="fr-FR" sz="2800" dirty="0" smtClean="0"/>
              <a:t>protection</a:t>
            </a:r>
          </a:p>
          <a:p>
            <a:pPr>
              <a:lnSpc>
                <a:spcPct val="80000"/>
              </a:lnSpc>
            </a:pPr>
            <a:endParaRPr lang="fr-FR" sz="2800" dirty="0"/>
          </a:p>
          <a:p>
            <a:pPr>
              <a:lnSpc>
                <a:spcPct val="80000"/>
              </a:lnSpc>
            </a:pPr>
            <a:r>
              <a:rPr lang="fr-FR" sz="2800" dirty="0"/>
              <a:t>La connaissance des facteurs de risque de la personne, permet d’identifier les sphères de </a:t>
            </a:r>
            <a:r>
              <a:rPr lang="fr-FR" sz="2800" dirty="0" smtClean="0"/>
              <a:t>souffrance</a:t>
            </a:r>
          </a:p>
          <a:p>
            <a:pPr>
              <a:lnSpc>
                <a:spcPct val="80000"/>
              </a:lnSpc>
            </a:pPr>
            <a:endParaRPr lang="fr-FR" sz="2800" dirty="0"/>
          </a:p>
          <a:p>
            <a:pPr>
              <a:lnSpc>
                <a:spcPct val="80000"/>
              </a:lnSpc>
            </a:pPr>
            <a:r>
              <a:rPr lang="fr-FR" sz="2800" dirty="0"/>
              <a:t>Indispensable pour connaître la personne</a:t>
            </a:r>
          </a:p>
          <a:p>
            <a:pPr>
              <a:lnSpc>
                <a:spcPct val="80000"/>
              </a:lnSpc>
            </a:pPr>
            <a:r>
              <a:rPr lang="fr-FR" sz="2800" dirty="0"/>
              <a:t>Ne pas oublier que le suicide est relationnel (conflits, pertes, menaces…)</a:t>
            </a:r>
          </a:p>
          <a:p>
            <a:pPr>
              <a:lnSpc>
                <a:spcPct val="80000"/>
              </a:lnSpc>
              <a:buFont typeface="Wingdings" pitchFamily="2" charset="2"/>
              <a:buNone/>
            </a:pPr>
            <a:r>
              <a:rPr lang="fr-FR" sz="2800" dirty="0"/>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71682" name="Rectangle 2"/>
          <p:cNvSpPr>
            <a:spLocks noGrp="1" noChangeArrowheads="1"/>
          </p:cNvSpPr>
          <p:nvPr>
            <p:ph type="title"/>
          </p:nvPr>
        </p:nvSpPr>
        <p:spPr>
          <a:xfrm>
            <a:off x="468313" y="260350"/>
            <a:ext cx="8229600" cy="1139825"/>
          </a:xfrm>
        </p:spPr>
        <p:txBody>
          <a:bodyPr/>
          <a:lstStyle/>
          <a:p>
            <a:r>
              <a:rPr lang="fr-FR" sz="2800" b="1" i="1" dirty="0">
                <a:solidFill>
                  <a:srgbClr val="CC0000"/>
                </a:solidFill>
              </a:rPr>
              <a:t>4. Évaluation du facteur précipitant</a:t>
            </a:r>
          </a:p>
        </p:txBody>
      </p:sp>
      <p:sp>
        <p:nvSpPr>
          <p:cNvPr id="71683" name="Rectangle 3"/>
          <p:cNvSpPr>
            <a:spLocks noGrp="1" noChangeArrowheads="1"/>
          </p:cNvSpPr>
          <p:nvPr>
            <p:ph type="body" idx="1"/>
          </p:nvPr>
        </p:nvSpPr>
        <p:spPr>
          <a:xfrm>
            <a:off x="684213" y="928670"/>
            <a:ext cx="8270875" cy="5203843"/>
          </a:xfrm>
        </p:spPr>
        <p:txBody>
          <a:bodyPr/>
          <a:lstStyle/>
          <a:p>
            <a:r>
              <a:rPr lang="fr-FR" sz="2800" dirty="0"/>
              <a:t>Identifier le dernier événement qui a augmenté la </a:t>
            </a:r>
            <a:r>
              <a:rPr lang="fr-FR" sz="2800" dirty="0" smtClean="0"/>
              <a:t>détresse</a:t>
            </a:r>
          </a:p>
          <a:p>
            <a:endParaRPr lang="fr-FR" sz="2800" dirty="0"/>
          </a:p>
          <a:p>
            <a:r>
              <a:rPr lang="fr-FR" sz="2800" dirty="0"/>
              <a:t>L’intervention va consister à atténuer cet événement pour obtenir une petite diminution de la </a:t>
            </a:r>
            <a:r>
              <a:rPr lang="fr-FR" sz="2800" dirty="0" smtClean="0"/>
              <a:t>souffrance</a:t>
            </a:r>
          </a:p>
          <a:p>
            <a:endParaRPr lang="fr-FR" sz="2800" dirty="0"/>
          </a:p>
          <a:p>
            <a:r>
              <a:rPr lang="fr-FR" sz="2800" dirty="0"/>
              <a:t>Et identifier le ou les événements qui pourraient survenir dans les heures ou jours suivants (« déminage de l’agenda personnel »)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72706" name="Rectangle 2"/>
          <p:cNvSpPr>
            <a:spLocks noGrp="1" noChangeArrowheads="1"/>
          </p:cNvSpPr>
          <p:nvPr>
            <p:ph type="title"/>
          </p:nvPr>
        </p:nvSpPr>
        <p:spPr>
          <a:xfrm>
            <a:off x="838200" y="188913"/>
            <a:ext cx="8153400" cy="1143000"/>
          </a:xfrm>
        </p:spPr>
        <p:txBody>
          <a:bodyPr/>
          <a:lstStyle/>
          <a:p>
            <a:pPr algn="ctr"/>
            <a:r>
              <a:rPr lang="fr-FR" sz="3400" b="1"/>
              <a:t>Stratégies et séquences d’intervention</a:t>
            </a:r>
            <a:r>
              <a:rPr lang="fr-FR" sz="3800" b="1"/>
              <a:t> </a:t>
            </a:r>
          </a:p>
        </p:txBody>
      </p:sp>
      <p:sp>
        <p:nvSpPr>
          <p:cNvPr id="72707" name="Rectangle 3"/>
          <p:cNvSpPr>
            <a:spLocks noGrp="1" noChangeArrowheads="1"/>
          </p:cNvSpPr>
          <p:nvPr>
            <p:ph type="body" idx="1"/>
          </p:nvPr>
        </p:nvSpPr>
        <p:spPr>
          <a:xfrm>
            <a:off x="468313" y="981075"/>
            <a:ext cx="8077200" cy="5688013"/>
          </a:xfrm>
        </p:spPr>
        <p:txBody>
          <a:bodyPr/>
          <a:lstStyle/>
          <a:p>
            <a:pPr>
              <a:lnSpc>
                <a:spcPct val="120000"/>
              </a:lnSpc>
              <a:buFont typeface="Wingdings" pitchFamily="2" charset="2"/>
              <a:buNone/>
            </a:pPr>
            <a:r>
              <a:rPr lang="fr-FR" sz="2800" b="1" i="1" dirty="0" smtClean="0">
                <a:solidFill>
                  <a:srgbClr val="CC0000"/>
                </a:solidFill>
                <a:latin typeface="Garamond" pitchFamily="18" charset="0"/>
                <a:ea typeface="SimSun" pitchFamily="2" charset="-122"/>
              </a:rPr>
              <a:t>5. Formulation de la crise</a:t>
            </a:r>
          </a:p>
          <a:p>
            <a:pPr>
              <a:lnSpc>
                <a:spcPct val="120000"/>
              </a:lnSpc>
              <a:buFont typeface="Wingdings" pitchFamily="2" charset="2"/>
              <a:buNone/>
            </a:pPr>
            <a:r>
              <a:rPr lang="fr-FR" sz="2800" i="1" dirty="0" smtClean="0"/>
              <a:t>	Il s’agit d’une réelle compréhension empathique et évolutive de la crise en incluant tous ses déterminants</a:t>
            </a:r>
          </a:p>
          <a:p>
            <a:pPr>
              <a:lnSpc>
                <a:spcPct val="120000"/>
              </a:lnSpc>
              <a:buFont typeface="Wingdings" pitchFamily="2" charset="2"/>
              <a:buNone/>
            </a:pPr>
            <a:endParaRPr lang="fr-FR" sz="2800" i="1" dirty="0" smtClean="0"/>
          </a:p>
          <a:p>
            <a:pPr>
              <a:lnSpc>
                <a:spcPct val="120000"/>
              </a:lnSpc>
              <a:buFont typeface="Wingdings" pitchFamily="2" charset="2"/>
              <a:buNone/>
            </a:pPr>
            <a:r>
              <a:rPr lang="fr-FR" sz="2800" b="1" i="1" dirty="0" smtClean="0">
                <a:solidFill>
                  <a:srgbClr val="CC0000"/>
                </a:solidFill>
                <a:latin typeface="Garamond" pitchFamily="18" charset="0"/>
              </a:rPr>
              <a:t>6. </a:t>
            </a:r>
            <a:r>
              <a:rPr lang="fr-CA" sz="2800" b="1" i="1" dirty="0" smtClean="0">
                <a:solidFill>
                  <a:srgbClr val="CC0000"/>
                </a:solidFill>
                <a:latin typeface="Garamond" pitchFamily="18" charset="0"/>
              </a:rPr>
              <a:t>Briser l’isolement</a:t>
            </a:r>
            <a:r>
              <a:rPr lang="fr-CA" sz="2800" dirty="0" smtClean="0"/>
              <a:t>,</a:t>
            </a:r>
          </a:p>
          <a:p>
            <a:pPr>
              <a:lnSpc>
                <a:spcPct val="120000"/>
              </a:lnSpc>
              <a:buFont typeface="Wingdings" pitchFamily="2" charset="2"/>
              <a:buNone/>
            </a:pPr>
            <a:r>
              <a:rPr lang="fr-CA" sz="2800" dirty="0" smtClean="0"/>
              <a:t>	Soutenir la famille et les proches, et mettre en place des structures de protection auprès de la personne suicidaire</a:t>
            </a:r>
          </a:p>
          <a:p>
            <a:pPr>
              <a:lnSpc>
                <a:spcPct val="120000"/>
              </a:lnSpc>
              <a:buFont typeface="Wingdings" pitchFamily="2" charset="2"/>
              <a:buNone/>
            </a:pPr>
            <a:r>
              <a:rPr lang="fr-CA" sz="2800" i="1" dirty="0"/>
              <a:t>	</a:t>
            </a:r>
          </a:p>
          <a:p>
            <a:pPr>
              <a:lnSpc>
                <a:spcPct val="120000"/>
              </a:lnSpc>
              <a:buFont typeface="Wingdings" pitchFamily="2" charset="2"/>
              <a:buNone/>
            </a:pPr>
            <a:endParaRPr lang="fr-FR" sz="2800" dirty="0"/>
          </a:p>
          <a:p>
            <a:pPr>
              <a:lnSpc>
                <a:spcPct val="120000"/>
              </a:lnSpc>
              <a:buFont typeface="Wingdings" pitchFamily="2" charset="2"/>
              <a:buNone/>
            </a:pPr>
            <a:endParaRPr lang="fr-F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CONCEPTS</a:t>
            </a:r>
            <a:endParaRPr lang="fr-FR" dirty="0"/>
          </a:p>
        </p:txBody>
      </p:sp>
      <p:sp>
        <p:nvSpPr>
          <p:cNvPr id="3" name="Espace réservé du contenu 2"/>
          <p:cNvSpPr>
            <a:spLocks noGrp="1"/>
          </p:cNvSpPr>
          <p:nvPr>
            <p:ph idx="1"/>
          </p:nvPr>
        </p:nvSpPr>
        <p:spPr/>
        <p:txBody>
          <a:bodyPr/>
          <a:lstStyle/>
          <a:p>
            <a:r>
              <a:rPr lang="fr-FR" dirty="0" smtClean="0"/>
              <a:t>TENTATIVE DE </a:t>
            </a:r>
            <a:r>
              <a:rPr lang="fr-FR" dirty="0" smtClean="0"/>
              <a:t>SUICIDE</a:t>
            </a:r>
          </a:p>
          <a:p>
            <a:r>
              <a:rPr lang="fr-FR" dirty="0" smtClean="0"/>
              <a:t>Essai de mettre fin à sa vie volontairement</a:t>
            </a:r>
            <a:endParaRPr lang="fr-FR" dirty="0" smtClean="0"/>
          </a:p>
          <a:p>
            <a:endParaRPr lang="fr-FR" dirty="0" smtClean="0"/>
          </a:p>
          <a:p>
            <a:r>
              <a:rPr lang="fr-FR" dirty="0" smtClean="0"/>
              <a:t>SUICIDANT</a:t>
            </a:r>
          </a:p>
          <a:p>
            <a:r>
              <a:rPr lang="fr-FR" dirty="0" smtClean="0"/>
              <a:t>Personne ayant effectué une tentative de suicide</a:t>
            </a:r>
            <a:endParaRPr lang="fr-FR" dirty="0" smtClean="0"/>
          </a:p>
          <a:p>
            <a:endParaRPr lang="fr-FR" dirty="0" smtClean="0"/>
          </a:p>
          <a:p>
            <a:endParaRPr lang="fr-FR" dirty="0"/>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74754" name="Rectangle 2"/>
          <p:cNvSpPr>
            <a:spLocks noGrp="1" noChangeArrowheads="1"/>
          </p:cNvSpPr>
          <p:nvPr>
            <p:ph type="title"/>
          </p:nvPr>
        </p:nvSpPr>
        <p:spPr/>
        <p:txBody>
          <a:bodyPr/>
          <a:lstStyle/>
          <a:p>
            <a:r>
              <a:rPr lang="fr-FR" sz="2900" b="1"/>
              <a:t>Stratégies et séquences d’intervention</a:t>
            </a:r>
          </a:p>
        </p:txBody>
      </p:sp>
      <p:sp>
        <p:nvSpPr>
          <p:cNvPr id="74755" name="Rectangle 3"/>
          <p:cNvSpPr>
            <a:spLocks noGrp="1" noChangeArrowheads="1"/>
          </p:cNvSpPr>
          <p:nvPr>
            <p:ph type="body" idx="1"/>
          </p:nvPr>
        </p:nvSpPr>
        <p:spPr>
          <a:xfrm>
            <a:off x="0" y="1268413"/>
            <a:ext cx="9144000" cy="4751387"/>
          </a:xfrm>
        </p:spPr>
        <p:txBody>
          <a:bodyPr>
            <a:normAutofit lnSpcReduction="10000"/>
          </a:bodyPr>
          <a:lstStyle/>
          <a:p>
            <a:pPr>
              <a:lnSpc>
                <a:spcPct val="120000"/>
              </a:lnSpc>
              <a:buFont typeface="Wingdings" pitchFamily="2" charset="2"/>
              <a:buNone/>
            </a:pPr>
            <a:r>
              <a:rPr lang="fr-CA" sz="2800" b="1" i="1" dirty="0">
                <a:solidFill>
                  <a:srgbClr val="CC0000"/>
                </a:solidFill>
                <a:latin typeface="Garamond" pitchFamily="18" charset="0"/>
              </a:rPr>
              <a:t>7. Arrêt du processus autodestructeur et établissement </a:t>
            </a:r>
            <a:r>
              <a:rPr lang="fr-CA" sz="2800" b="1" i="1" dirty="0" smtClean="0">
                <a:solidFill>
                  <a:srgbClr val="CC0000"/>
                </a:solidFill>
                <a:latin typeface="Garamond" pitchFamily="18" charset="0"/>
              </a:rPr>
              <a:t>d’ententes</a:t>
            </a:r>
            <a:endParaRPr lang="fr-CA" sz="2800" dirty="0"/>
          </a:p>
          <a:p>
            <a:pPr>
              <a:lnSpc>
                <a:spcPct val="120000"/>
              </a:lnSpc>
              <a:buFont typeface="Wingdings" pitchFamily="2" charset="2"/>
              <a:buNone/>
            </a:pPr>
            <a:r>
              <a:rPr lang="fr-CA" sz="2800" i="1" dirty="0"/>
              <a:t>	Limiter l’accès aux moyens du suicide, ne pas laisser la personne seule, favoriser son engagement, organiser la protection sur 6 à 8 semaines</a:t>
            </a:r>
          </a:p>
          <a:p>
            <a:pPr>
              <a:lnSpc>
                <a:spcPct val="120000"/>
              </a:lnSpc>
              <a:buFont typeface="Wingdings" pitchFamily="2" charset="2"/>
              <a:buNone/>
            </a:pPr>
            <a:r>
              <a:rPr lang="fr-CA" sz="2800" b="1" i="1" dirty="0">
                <a:solidFill>
                  <a:srgbClr val="CC0000"/>
                </a:solidFill>
                <a:latin typeface="Garamond" pitchFamily="18" charset="0"/>
              </a:rPr>
              <a:t>8. L’après-crise</a:t>
            </a:r>
          </a:p>
          <a:p>
            <a:pPr>
              <a:lnSpc>
                <a:spcPct val="120000"/>
              </a:lnSpc>
              <a:buFont typeface="Wingdings" pitchFamily="2" charset="2"/>
              <a:buNone/>
            </a:pPr>
            <a:r>
              <a:rPr lang="fr-CA" sz="2800" i="1" dirty="0">
                <a:solidFill>
                  <a:srgbClr val="000000"/>
                </a:solidFill>
              </a:rPr>
              <a:t>	Le temps des soins en cas de psychopathologie, la prise en charge des facteurs de risque (médical, psychologique, social)</a:t>
            </a:r>
          </a:p>
          <a:p>
            <a:pPr>
              <a:lnSpc>
                <a:spcPct val="80000"/>
              </a:lnSpc>
            </a:pPr>
            <a:endParaRPr lang="fr-FR"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68610" name="Rectangle 2"/>
          <p:cNvSpPr>
            <a:spLocks noGrp="1" noChangeArrowheads="1"/>
          </p:cNvSpPr>
          <p:nvPr>
            <p:ph type="title"/>
          </p:nvPr>
        </p:nvSpPr>
        <p:spPr>
          <a:xfrm>
            <a:off x="519113" y="333375"/>
            <a:ext cx="8229600" cy="1139825"/>
          </a:xfrm>
        </p:spPr>
        <p:txBody>
          <a:bodyPr/>
          <a:lstStyle/>
          <a:p>
            <a:pPr algn="ctr"/>
            <a:r>
              <a:rPr lang="fr-FR" sz="3400" b="1"/>
              <a:t>Explorer une tentative de suicide</a:t>
            </a:r>
          </a:p>
        </p:txBody>
      </p:sp>
      <p:sp>
        <p:nvSpPr>
          <p:cNvPr id="68611" name="Rectangle 3"/>
          <p:cNvSpPr>
            <a:spLocks noGrp="1" noChangeArrowheads="1"/>
          </p:cNvSpPr>
          <p:nvPr>
            <p:ph type="body" idx="1"/>
          </p:nvPr>
        </p:nvSpPr>
        <p:spPr>
          <a:xfrm>
            <a:off x="457200" y="1214422"/>
            <a:ext cx="8229600" cy="4916503"/>
          </a:xfrm>
        </p:spPr>
        <p:txBody>
          <a:bodyPr/>
          <a:lstStyle/>
          <a:p>
            <a:pPr>
              <a:lnSpc>
                <a:spcPct val="90000"/>
              </a:lnSpc>
            </a:pPr>
            <a:r>
              <a:rPr lang="fr-FR" sz="2400" dirty="0"/>
              <a:t>Comment</a:t>
            </a:r>
          </a:p>
          <a:p>
            <a:pPr>
              <a:lnSpc>
                <a:spcPct val="90000"/>
              </a:lnSpc>
            </a:pPr>
            <a:r>
              <a:rPr lang="fr-FR" sz="2400" dirty="0"/>
              <a:t>Gravité des gestes entrepris</a:t>
            </a:r>
          </a:p>
          <a:p>
            <a:pPr>
              <a:lnSpc>
                <a:spcPct val="90000"/>
              </a:lnSpc>
            </a:pPr>
            <a:r>
              <a:rPr lang="fr-FR" sz="2400" dirty="0"/>
              <a:t>Degré de l’intention </a:t>
            </a:r>
          </a:p>
          <a:p>
            <a:pPr>
              <a:lnSpc>
                <a:spcPct val="90000"/>
              </a:lnSpc>
            </a:pPr>
            <a:r>
              <a:rPr lang="fr-FR" sz="2400" dirty="0"/>
              <a:t>Sentiments vis-à-vis du fait de ne pas être décédé</a:t>
            </a:r>
          </a:p>
          <a:p>
            <a:pPr>
              <a:lnSpc>
                <a:spcPct val="90000"/>
              </a:lnSpc>
            </a:pPr>
            <a:r>
              <a:rPr lang="fr-FR" sz="2400" dirty="0"/>
              <a:t>Degré de planification</a:t>
            </a:r>
          </a:p>
          <a:p>
            <a:pPr>
              <a:lnSpc>
                <a:spcPct val="90000"/>
              </a:lnSpc>
            </a:pPr>
            <a:r>
              <a:rPr lang="fr-FR" sz="2400" dirty="0"/>
              <a:t>Rôle de l’alcool et des drogues</a:t>
            </a:r>
          </a:p>
          <a:p>
            <a:pPr>
              <a:lnSpc>
                <a:spcPct val="90000"/>
              </a:lnSpc>
            </a:pPr>
            <a:r>
              <a:rPr lang="fr-FR" sz="2400" dirty="0"/>
              <a:t>Rôle des facteurs interpersonnels (colère, rejoindre quelqu’un)</a:t>
            </a:r>
          </a:p>
          <a:p>
            <a:pPr>
              <a:lnSpc>
                <a:spcPct val="90000"/>
              </a:lnSpc>
            </a:pPr>
            <a:r>
              <a:rPr lang="fr-FR" sz="2400" dirty="0"/>
              <a:t>Profondeur du désespoir</a:t>
            </a:r>
          </a:p>
          <a:p>
            <a:pPr>
              <a:lnSpc>
                <a:spcPct val="90000"/>
              </a:lnSpc>
            </a:pPr>
            <a:r>
              <a:rPr lang="fr-FR" sz="2400" dirty="0"/>
              <a:t>Pourquoi la tentative </a:t>
            </a:r>
            <a:r>
              <a:rPr lang="fr-FR" sz="2400" dirty="0" smtClean="0"/>
              <a:t>n’a pas été complétée</a:t>
            </a:r>
            <a:endParaRPr lang="fr-FR" sz="2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6" name="Espace réservé du contenu 5"/>
          <p:cNvGraphicFramePr>
            <a:graphicFrameLocks noGrp="1"/>
          </p:cNvGraphicFramePr>
          <p:nvPr>
            <p:ph idx="1"/>
          </p:nvPr>
        </p:nvGraphicFramePr>
        <p:xfrm>
          <a:off x="0" y="1600200"/>
          <a:ext cx="9144000" cy="4257690"/>
        </p:xfrm>
        <a:graphic>
          <a:graphicData uri="http://schemas.openxmlformats.org/drawingml/2006/table">
            <a:tbl>
              <a:tblPr firstRow="1" bandRow="1">
                <a:tableStyleId>{5C22544A-7EE6-4342-B048-85BDC9FD1C3A}</a:tableStyleId>
              </a:tblPr>
              <a:tblGrid>
                <a:gridCol w="1214414"/>
                <a:gridCol w="1071570"/>
                <a:gridCol w="1000132"/>
                <a:gridCol w="1000132"/>
                <a:gridCol w="1000132"/>
                <a:gridCol w="809620"/>
                <a:gridCol w="1016000"/>
                <a:gridCol w="1016000"/>
                <a:gridCol w="1016000"/>
              </a:tblGrid>
              <a:tr h="851538">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851538">
                <a:tc>
                  <a:txBody>
                    <a:bodyPr/>
                    <a:lstStyle/>
                    <a:p>
                      <a:r>
                        <a:rPr lang="fr-FR" dirty="0" smtClean="0"/>
                        <a:t>Respecté</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r h="851538">
                <a:tc>
                  <a:txBody>
                    <a:bodyPr/>
                    <a:lstStyle/>
                    <a:p>
                      <a:r>
                        <a:rPr lang="fr-FR" dirty="0" smtClean="0"/>
                        <a:t>Écouté</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a:p>
                  </a:txBody>
                  <a:tcPr/>
                </a:tc>
              </a:tr>
              <a:tr h="851538">
                <a:tc>
                  <a:txBody>
                    <a:bodyPr/>
                    <a:lstStyle/>
                    <a:p>
                      <a:r>
                        <a:rPr lang="fr-FR" dirty="0" smtClean="0"/>
                        <a:t>Compris</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a:p>
                  </a:txBody>
                  <a:tcPr/>
                </a:tc>
              </a:tr>
              <a:tr h="851538">
                <a:tc>
                  <a:txBody>
                    <a:bodyPr/>
                    <a:lstStyle/>
                    <a:p>
                      <a:r>
                        <a:rPr lang="fr-FR" dirty="0" smtClean="0"/>
                        <a:t>Aidé </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RUD</a:t>
            </a:r>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smtClean="0"/>
              <a:t>H.Hocine</a:t>
            </a:r>
            <a:endParaRPr lang="fr-FR" altLang="en-US"/>
          </a:p>
        </p:txBody>
      </p:sp>
      <p:graphicFrame>
        <p:nvGraphicFramePr>
          <p:cNvPr id="6" name="Espace réservé du contenu 5"/>
          <p:cNvGraphicFramePr>
            <a:graphicFrameLocks/>
          </p:cNvGraphicFramePr>
          <p:nvPr/>
        </p:nvGraphicFramePr>
        <p:xfrm>
          <a:off x="0" y="1600200"/>
          <a:ext cx="8786841" cy="4043380"/>
        </p:xfrm>
        <a:graphic>
          <a:graphicData uri="http://schemas.openxmlformats.org/drawingml/2006/table">
            <a:tbl>
              <a:tblPr firstRow="1" bandRow="1">
                <a:tableStyleId>{5C22544A-7EE6-4342-B048-85BDC9FD1C3A}</a:tableStyleId>
              </a:tblPr>
              <a:tblGrid>
                <a:gridCol w="2489558"/>
                <a:gridCol w="2196727"/>
                <a:gridCol w="2050278"/>
                <a:gridCol w="2050278"/>
              </a:tblGrid>
              <a:tr h="1010845">
                <a:tc>
                  <a:txBody>
                    <a:bodyPr/>
                    <a:lstStyle/>
                    <a:p>
                      <a:endParaRPr lang="fr-FR" dirty="0"/>
                    </a:p>
                  </a:txBody>
                  <a:tcPr/>
                </a:tc>
                <a:tc>
                  <a:txBody>
                    <a:bodyPr/>
                    <a:lstStyle/>
                    <a:p>
                      <a:r>
                        <a:rPr lang="fr-FR" dirty="0" smtClean="0"/>
                        <a:t>F</a:t>
                      </a:r>
                      <a:endParaRPr lang="fr-FR" dirty="0"/>
                    </a:p>
                  </a:txBody>
                  <a:tcPr/>
                </a:tc>
                <a:tc>
                  <a:txBody>
                    <a:bodyPr/>
                    <a:lstStyle/>
                    <a:p>
                      <a:r>
                        <a:rPr lang="fr-FR" dirty="0" smtClean="0"/>
                        <a:t>M</a:t>
                      </a:r>
                      <a:endParaRPr lang="fr-FR" dirty="0"/>
                    </a:p>
                  </a:txBody>
                  <a:tcPr/>
                </a:tc>
                <a:tc>
                  <a:txBody>
                    <a:bodyPr/>
                    <a:lstStyle/>
                    <a:p>
                      <a:r>
                        <a:rPr lang="fr-FR" dirty="0" smtClean="0"/>
                        <a:t>E</a:t>
                      </a:r>
                      <a:endParaRPr lang="fr-FR" dirty="0"/>
                    </a:p>
                  </a:txBody>
                  <a:tcPr/>
                </a:tc>
              </a:tr>
              <a:tr h="1010845">
                <a:tc>
                  <a:txBody>
                    <a:bodyPr/>
                    <a:lstStyle/>
                    <a:p>
                      <a:r>
                        <a:rPr lang="fr-FR" dirty="0" smtClean="0"/>
                        <a:t>Risque </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r h="1010845">
                <a:tc>
                  <a:txBody>
                    <a:bodyPr/>
                    <a:lstStyle/>
                    <a:p>
                      <a:r>
                        <a:rPr lang="fr-FR" dirty="0" smtClean="0"/>
                        <a:t>Urgence </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r h="1010845">
                <a:tc>
                  <a:txBody>
                    <a:bodyPr/>
                    <a:lstStyle/>
                    <a:p>
                      <a:r>
                        <a:rPr lang="fr-FR" dirty="0" smtClean="0"/>
                        <a:t>Dangerosité </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CONCEPTS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SUICIDE</a:t>
            </a:r>
          </a:p>
          <a:p>
            <a:r>
              <a:rPr lang="fr-FR" dirty="0" smtClean="0"/>
              <a:t>Acte volontaire et délibéré de mettre fin à la vie de sa propre personne. (Acte complété)</a:t>
            </a:r>
          </a:p>
          <a:p>
            <a:endParaRPr lang="fr-FR" dirty="0" smtClean="0"/>
          </a:p>
          <a:p>
            <a:r>
              <a:rPr lang="fr-FR" dirty="0" smtClean="0"/>
              <a:t>SUICIDÉ</a:t>
            </a:r>
          </a:p>
          <a:p>
            <a:r>
              <a:rPr lang="fr-FR" dirty="0" smtClean="0"/>
              <a:t>Personne décédé par suicide</a:t>
            </a:r>
            <a:endParaRPr lang="fr-FR" dirty="0" smtClean="0"/>
          </a:p>
          <a:p>
            <a:endParaRPr lang="fr-FR" dirty="0" smtClean="0"/>
          </a:p>
          <a:p>
            <a:r>
              <a:rPr lang="fr-FR" dirty="0" smtClean="0"/>
              <a:t>CRISE SUICIDAIRE</a:t>
            </a:r>
            <a:endParaRPr lang="fr-FR" dirty="0"/>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H.Hocine</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22530" name="Rectangle 2"/>
          <p:cNvSpPr>
            <a:spLocks noGrp="1" noChangeArrowheads="1"/>
          </p:cNvSpPr>
          <p:nvPr>
            <p:ph type="title"/>
          </p:nvPr>
        </p:nvSpPr>
        <p:spPr>
          <a:xfrm>
            <a:off x="1143000" y="304800"/>
            <a:ext cx="7315200" cy="1143000"/>
          </a:xfrm>
        </p:spPr>
        <p:txBody>
          <a:bodyPr/>
          <a:lstStyle/>
          <a:p>
            <a:r>
              <a:rPr lang="fr-FR" b="1"/>
              <a:t>Crise suicidaire</a:t>
            </a:r>
          </a:p>
        </p:txBody>
      </p:sp>
      <p:sp>
        <p:nvSpPr>
          <p:cNvPr id="22531" name="Rectangle 3"/>
          <p:cNvSpPr>
            <a:spLocks noGrp="1" noChangeArrowheads="1"/>
          </p:cNvSpPr>
          <p:nvPr>
            <p:ph type="body" idx="1"/>
          </p:nvPr>
        </p:nvSpPr>
        <p:spPr>
          <a:xfrm>
            <a:off x="381032" y="1428736"/>
            <a:ext cx="8763000" cy="4743464"/>
          </a:xfrm>
        </p:spPr>
        <p:txBody>
          <a:bodyPr/>
          <a:lstStyle/>
          <a:p>
            <a:r>
              <a:rPr lang="fr-FR" sz="3200" dirty="0"/>
              <a:t>Période où, pour un sujet donné, le suicide devient une solution pour mettre fin à sa souffrance actuelle</a:t>
            </a:r>
          </a:p>
          <a:p>
            <a:r>
              <a:rPr lang="fr-FR" sz="3200" dirty="0"/>
              <a:t>Cette période marquée par la souffrance et la tension dure souvent de 6 à 8 semaines</a:t>
            </a:r>
          </a:p>
          <a:p>
            <a:r>
              <a:rPr lang="fr-FR" sz="3200" dirty="0"/>
              <a:t>Une tentative de suicide peut survenir : après la crise est encore présente et le risque de récidive élevé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endParaRPr lang="fr-FR" altLang="en-US"/>
          </a:p>
        </p:txBody>
      </p:sp>
      <p:sp>
        <p:nvSpPr>
          <p:cNvPr id="5" name="Espace réservé du pied de page 4"/>
          <p:cNvSpPr>
            <a:spLocks noGrp="1"/>
          </p:cNvSpPr>
          <p:nvPr>
            <p:ph type="ftr" sz="quarter" idx="11"/>
          </p:nvPr>
        </p:nvSpPr>
        <p:spPr/>
        <p:txBody>
          <a:bodyPr/>
          <a:lstStyle/>
          <a:p>
            <a:r>
              <a:rPr lang="fr-FR" altLang="en-US"/>
              <a:t>H.Hocine</a:t>
            </a:r>
          </a:p>
        </p:txBody>
      </p:sp>
      <p:sp>
        <p:nvSpPr>
          <p:cNvPr id="25602" name="Rectangle 2"/>
          <p:cNvSpPr>
            <a:spLocks noGrp="1" noChangeArrowheads="1"/>
          </p:cNvSpPr>
          <p:nvPr>
            <p:ph type="title"/>
          </p:nvPr>
        </p:nvSpPr>
        <p:spPr>
          <a:xfrm>
            <a:off x="990600" y="304800"/>
            <a:ext cx="7467600" cy="1143000"/>
          </a:xfrm>
        </p:spPr>
        <p:txBody>
          <a:bodyPr/>
          <a:lstStyle/>
          <a:p>
            <a:r>
              <a:rPr lang="fr-FR" b="1"/>
              <a:t>Reconnaître l’état de crise</a:t>
            </a:r>
          </a:p>
        </p:txBody>
      </p:sp>
      <p:sp>
        <p:nvSpPr>
          <p:cNvPr id="25603" name="Rectangle 3"/>
          <p:cNvSpPr>
            <a:spLocks noGrp="1" noChangeArrowheads="1"/>
          </p:cNvSpPr>
          <p:nvPr>
            <p:ph type="body" idx="1"/>
          </p:nvPr>
        </p:nvSpPr>
        <p:spPr>
          <a:xfrm>
            <a:off x="0" y="1071546"/>
            <a:ext cx="9144000" cy="4795854"/>
          </a:xfrm>
        </p:spPr>
        <p:txBody>
          <a:bodyPr>
            <a:normAutofit lnSpcReduction="10000"/>
          </a:bodyPr>
          <a:lstStyle/>
          <a:p>
            <a:pPr>
              <a:lnSpc>
                <a:spcPct val="90000"/>
              </a:lnSpc>
            </a:pPr>
            <a:r>
              <a:rPr lang="fr-FR" dirty="0"/>
              <a:t>La personne est submergée par les </a:t>
            </a:r>
            <a:r>
              <a:rPr lang="fr-FR" dirty="0" smtClean="0"/>
              <a:t>émotions</a:t>
            </a:r>
          </a:p>
          <a:p>
            <a:pPr>
              <a:lnSpc>
                <a:spcPct val="90000"/>
              </a:lnSpc>
            </a:pPr>
            <a:endParaRPr lang="fr-FR" dirty="0"/>
          </a:p>
          <a:p>
            <a:pPr algn="just">
              <a:lnSpc>
                <a:spcPct val="90000"/>
              </a:lnSpc>
            </a:pPr>
            <a:r>
              <a:rPr lang="fr-FR" dirty="0"/>
              <a:t>La tension émotive provoque un épuisement des ressources cognitives 	</a:t>
            </a:r>
            <a:endParaRPr lang="fr-FR" dirty="0" smtClean="0"/>
          </a:p>
          <a:p>
            <a:pPr algn="just">
              <a:lnSpc>
                <a:spcPct val="90000"/>
              </a:lnSpc>
            </a:pPr>
            <a:endParaRPr lang="fr-FR" dirty="0"/>
          </a:p>
          <a:p>
            <a:pPr>
              <a:lnSpc>
                <a:spcPct val="90000"/>
              </a:lnSpc>
            </a:pPr>
            <a:r>
              <a:rPr lang="fr-FR" dirty="0"/>
              <a:t>Elle n’arrive plus à trouver des solutions à ses </a:t>
            </a:r>
            <a:r>
              <a:rPr lang="fr-FR" dirty="0" smtClean="0"/>
              <a:t>difficultés</a:t>
            </a:r>
          </a:p>
          <a:p>
            <a:pPr>
              <a:lnSpc>
                <a:spcPct val="90000"/>
              </a:lnSpc>
              <a:buNone/>
            </a:pPr>
            <a:endParaRPr lang="fr-FR" dirty="0"/>
          </a:p>
          <a:p>
            <a:pPr>
              <a:lnSpc>
                <a:spcPct val="90000"/>
              </a:lnSpc>
            </a:pPr>
            <a:r>
              <a:rPr lang="fr-FR" dirty="0"/>
              <a:t>La perception de la réalité est </a:t>
            </a:r>
            <a:r>
              <a:rPr lang="fr-FR" dirty="0" smtClean="0"/>
              <a:t>embrouillée</a:t>
            </a:r>
          </a:p>
          <a:p>
            <a:pPr>
              <a:lnSpc>
                <a:spcPct val="90000"/>
              </a:lnSpc>
            </a:pPr>
            <a:r>
              <a:rPr lang="fr-FR" dirty="0" smtClean="0"/>
              <a:t>Elle </a:t>
            </a:r>
            <a:r>
              <a:rPr lang="fr-FR" dirty="0"/>
              <a:t>se centre sur des solutions inadaptées</a:t>
            </a:r>
          </a:p>
          <a:p>
            <a:pPr>
              <a:lnSpc>
                <a:spcPct val="90000"/>
              </a:lnSpc>
            </a:pP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 name="Espace réservé de la date 3"/>
          <p:cNvSpPr>
            <a:spLocks noGrp="1"/>
          </p:cNvSpPr>
          <p:nvPr>
            <p:ph type="dt" sz="half" idx="10"/>
          </p:nvPr>
        </p:nvSpPr>
        <p:spPr/>
        <p:txBody>
          <a:bodyPr/>
          <a:lstStyle/>
          <a:p>
            <a:endParaRPr lang="fr-FR" altLang="en-US"/>
          </a:p>
        </p:txBody>
      </p:sp>
      <p:sp>
        <p:nvSpPr>
          <p:cNvPr id="28" name="Espace réservé du pied de page 4"/>
          <p:cNvSpPr>
            <a:spLocks noGrp="1"/>
          </p:cNvSpPr>
          <p:nvPr>
            <p:ph type="ftr" sz="quarter" idx="11"/>
          </p:nvPr>
        </p:nvSpPr>
        <p:spPr/>
        <p:txBody>
          <a:bodyPr/>
          <a:lstStyle/>
          <a:p>
            <a:r>
              <a:rPr lang="fr-FR" altLang="en-US"/>
              <a:t>H.Hocine</a:t>
            </a:r>
          </a:p>
        </p:txBody>
      </p:sp>
      <p:sp>
        <p:nvSpPr>
          <p:cNvPr id="23554" name="Rectangle 2"/>
          <p:cNvSpPr>
            <a:spLocks noGrp="1" noChangeArrowheads="1"/>
          </p:cNvSpPr>
          <p:nvPr>
            <p:ph type="body" idx="1"/>
          </p:nvPr>
        </p:nvSpPr>
        <p:spPr>
          <a:xfrm>
            <a:off x="0" y="228600"/>
            <a:ext cx="9144000" cy="838200"/>
          </a:xfrm>
          <a:noFill/>
          <a:ln/>
        </p:spPr>
        <p:txBody>
          <a:bodyPr lIns="92075" tIns="46038" rIns="92075" bIns="46038"/>
          <a:lstStyle/>
          <a:p>
            <a:pPr marL="819150" lvl="1" indent="-285750" algn="ctr">
              <a:buFont typeface="Wingdings" pitchFamily="2" charset="2"/>
              <a:buNone/>
            </a:pPr>
            <a:r>
              <a:rPr lang="fr-FR" sz="3700" b="1">
                <a:solidFill>
                  <a:schemeClr val="folHlink"/>
                </a:solidFill>
              </a:rPr>
              <a:t>Modèle de la crise suicidaire</a:t>
            </a:r>
          </a:p>
        </p:txBody>
      </p:sp>
      <p:cxnSp>
        <p:nvCxnSpPr>
          <p:cNvPr id="23555" name="AutoShape 3"/>
          <p:cNvCxnSpPr>
            <a:cxnSpLocks noChangeShapeType="1"/>
            <a:stCxn id="23554" idx="1"/>
            <a:endCxn id="23554" idx="1"/>
          </p:cNvCxnSpPr>
          <p:nvPr/>
        </p:nvCxnSpPr>
        <p:spPr bwMode="auto">
          <a:xfrm>
            <a:off x="0" y="647700"/>
            <a:ext cx="0" cy="0"/>
          </a:xfrm>
          <a:prstGeom prst="straightConnector1">
            <a:avLst/>
          </a:prstGeom>
          <a:noFill/>
          <a:ln w="9525">
            <a:solidFill>
              <a:schemeClr val="tx1"/>
            </a:solidFill>
            <a:round/>
            <a:headEnd/>
            <a:tailEnd/>
          </a:ln>
          <a:effectLst/>
        </p:spPr>
      </p:cxnSp>
      <p:cxnSp>
        <p:nvCxnSpPr>
          <p:cNvPr id="23556" name="AutoShape 4"/>
          <p:cNvCxnSpPr>
            <a:cxnSpLocks noChangeShapeType="1"/>
            <a:stCxn id="23554" idx="1"/>
            <a:endCxn id="23554" idx="1"/>
          </p:cNvCxnSpPr>
          <p:nvPr/>
        </p:nvCxnSpPr>
        <p:spPr bwMode="auto">
          <a:xfrm>
            <a:off x="0" y="647700"/>
            <a:ext cx="0" cy="0"/>
          </a:xfrm>
          <a:prstGeom prst="straightConnector1">
            <a:avLst/>
          </a:prstGeom>
          <a:noFill/>
          <a:ln w="9525">
            <a:solidFill>
              <a:schemeClr val="tx1"/>
            </a:solidFill>
            <a:round/>
            <a:headEnd/>
            <a:tailEnd/>
          </a:ln>
          <a:effectLst/>
        </p:spPr>
      </p:cxnSp>
      <p:sp>
        <p:nvSpPr>
          <p:cNvPr id="23557" name="AutoShape 5"/>
          <p:cNvSpPr>
            <a:spLocks noChangeArrowheads="1"/>
          </p:cNvSpPr>
          <p:nvPr/>
        </p:nvSpPr>
        <p:spPr bwMode="auto">
          <a:xfrm>
            <a:off x="266700" y="2152650"/>
            <a:ext cx="1128713" cy="485775"/>
          </a:xfrm>
          <a:prstGeom prst="homePlate">
            <a:avLst>
              <a:gd name="adj" fmla="val 58088"/>
            </a:avLst>
          </a:prstGeom>
          <a:solidFill>
            <a:schemeClr val="accent1"/>
          </a:solidFill>
          <a:ln w="9525">
            <a:solidFill>
              <a:srgbClr val="FFFF00"/>
            </a:solidFill>
            <a:miter lim="800000"/>
            <a:headEnd/>
            <a:tailEnd/>
          </a:ln>
          <a:effectLst/>
        </p:spPr>
        <p:txBody>
          <a:bodyPr wrap="none" anchor="ctr"/>
          <a:lstStyle/>
          <a:p>
            <a:pPr algn="ctr" eaLnBrk="0" hangingPunct="0"/>
            <a:r>
              <a:rPr lang="fr-FR" sz="2400">
                <a:solidFill>
                  <a:srgbClr val="003366"/>
                </a:solidFill>
                <a:latin typeface="Times New Roman" pitchFamily="18" charset="0"/>
              </a:rPr>
              <a:t> Solution</a:t>
            </a:r>
          </a:p>
        </p:txBody>
      </p:sp>
      <p:sp>
        <p:nvSpPr>
          <p:cNvPr id="23558" name="AutoShape 6"/>
          <p:cNvSpPr>
            <a:spLocks noChangeArrowheads="1"/>
          </p:cNvSpPr>
          <p:nvPr/>
        </p:nvSpPr>
        <p:spPr bwMode="auto">
          <a:xfrm>
            <a:off x="1485900" y="4210050"/>
            <a:ext cx="1071563" cy="523875"/>
          </a:xfrm>
          <a:prstGeom prst="homePlate">
            <a:avLst>
              <a:gd name="adj" fmla="val 51136"/>
            </a:avLst>
          </a:prstGeom>
          <a:solidFill>
            <a:srgbClr val="5F5F5F"/>
          </a:solidFill>
          <a:ln w="9525">
            <a:solidFill>
              <a:srgbClr val="292929"/>
            </a:solidFill>
            <a:miter lim="800000"/>
            <a:headEnd/>
            <a:tailEnd/>
          </a:ln>
          <a:effectLst/>
        </p:spPr>
        <p:txBody>
          <a:bodyPr wrap="none" anchor="ctr"/>
          <a:lstStyle/>
          <a:p>
            <a:pPr algn="ctr" eaLnBrk="0" hangingPunct="0"/>
            <a:r>
              <a:rPr lang="fr-FR" sz="2400">
                <a:solidFill>
                  <a:srgbClr val="FFFF00"/>
                </a:solidFill>
                <a:latin typeface="Times New Roman" pitchFamily="18" charset="0"/>
              </a:rPr>
              <a:t>Suicide</a:t>
            </a:r>
          </a:p>
        </p:txBody>
      </p:sp>
      <p:sp>
        <p:nvSpPr>
          <p:cNvPr id="23559" name="AutoShape 7"/>
          <p:cNvSpPr>
            <a:spLocks noChangeArrowheads="1"/>
          </p:cNvSpPr>
          <p:nvPr/>
        </p:nvSpPr>
        <p:spPr bwMode="auto">
          <a:xfrm>
            <a:off x="4114800" y="3333750"/>
            <a:ext cx="1281113" cy="1019175"/>
          </a:xfrm>
          <a:prstGeom prst="homePlate">
            <a:avLst>
              <a:gd name="adj" fmla="val 31425"/>
            </a:avLst>
          </a:prstGeom>
          <a:solidFill>
            <a:srgbClr val="5F5F5F"/>
          </a:solidFill>
          <a:ln w="9525">
            <a:solidFill>
              <a:srgbClr val="292929"/>
            </a:solidFill>
            <a:miter lim="800000"/>
            <a:headEnd/>
            <a:tailEnd/>
          </a:ln>
          <a:effectLst/>
        </p:spPr>
        <p:txBody>
          <a:bodyPr wrap="none" anchor="ctr"/>
          <a:lstStyle/>
          <a:p>
            <a:pPr algn="ctr" eaLnBrk="0" hangingPunct="0"/>
            <a:r>
              <a:rPr lang="fr-FR" sz="2800" b="1">
                <a:solidFill>
                  <a:srgbClr val="FFFF00"/>
                </a:solidFill>
                <a:latin typeface="Times New Roman" pitchFamily="18" charset="0"/>
              </a:rPr>
              <a:t>Suicide</a:t>
            </a:r>
          </a:p>
        </p:txBody>
      </p:sp>
      <p:sp>
        <p:nvSpPr>
          <p:cNvPr id="23560" name="AutoShape 8"/>
          <p:cNvSpPr>
            <a:spLocks noChangeArrowheads="1"/>
          </p:cNvSpPr>
          <p:nvPr/>
        </p:nvSpPr>
        <p:spPr bwMode="auto">
          <a:xfrm>
            <a:off x="5581650" y="2762250"/>
            <a:ext cx="1490663" cy="1171575"/>
          </a:xfrm>
          <a:prstGeom prst="homePlate">
            <a:avLst>
              <a:gd name="adj" fmla="val 31809"/>
            </a:avLst>
          </a:prstGeom>
          <a:solidFill>
            <a:srgbClr val="5F5F5F"/>
          </a:solidFill>
          <a:ln w="9525">
            <a:solidFill>
              <a:srgbClr val="292929"/>
            </a:solidFill>
            <a:miter lim="800000"/>
            <a:headEnd/>
            <a:tailEnd/>
          </a:ln>
          <a:effectLst/>
        </p:spPr>
        <p:txBody>
          <a:bodyPr wrap="none" anchor="ctr"/>
          <a:lstStyle/>
          <a:p>
            <a:pPr algn="ctr" eaLnBrk="0" hangingPunct="0"/>
            <a:r>
              <a:rPr lang="fr-FR" sz="3200" b="1">
                <a:solidFill>
                  <a:srgbClr val="FFFF00"/>
                </a:solidFill>
                <a:latin typeface="Times New Roman" pitchFamily="18" charset="0"/>
              </a:rPr>
              <a:t>Suicide</a:t>
            </a:r>
            <a:endParaRPr lang="fr-FR" sz="2800">
              <a:solidFill>
                <a:srgbClr val="FFFF00"/>
              </a:solidFill>
              <a:latin typeface="Times New Roman" pitchFamily="18" charset="0"/>
            </a:endParaRPr>
          </a:p>
        </p:txBody>
      </p:sp>
      <p:sp>
        <p:nvSpPr>
          <p:cNvPr id="23561" name="AutoShape 9"/>
          <p:cNvSpPr>
            <a:spLocks noChangeArrowheads="1"/>
          </p:cNvSpPr>
          <p:nvPr/>
        </p:nvSpPr>
        <p:spPr bwMode="auto">
          <a:xfrm rot="-1677626">
            <a:off x="4514850" y="2419350"/>
            <a:ext cx="976313" cy="485775"/>
          </a:xfrm>
          <a:prstGeom prst="homePlate">
            <a:avLst>
              <a:gd name="adj" fmla="val 50245"/>
            </a:avLst>
          </a:prstGeom>
          <a:noFill/>
          <a:ln w="9525">
            <a:noFill/>
            <a:miter lim="800000"/>
            <a:headEnd/>
            <a:tailEnd/>
          </a:ln>
          <a:effectLst/>
        </p:spPr>
        <p:txBody>
          <a:bodyPr wrap="none" anchor="ctr"/>
          <a:lstStyle/>
          <a:p>
            <a:endParaRPr lang="fr-FR"/>
          </a:p>
        </p:txBody>
      </p:sp>
      <p:sp>
        <p:nvSpPr>
          <p:cNvPr id="23562" name="AutoShape 10"/>
          <p:cNvSpPr>
            <a:spLocks noChangeArrowheads="1"/>
          </p:cNvSpPr>
          <p:nvPr/>
        </p:nvSpPr>
        <p:spPr bwMode="auto">
          <a:xfrm>
            <a:off x="2914650" y="3848100"/>
            <a:ext cx="1071563" cy="695325"/>
          </a:xfrm>
          <a:prstGeom prst="homePlate">
            <a:avLst>
              <a:gd name="adj" fmla="val 38527"/>
            </a:avLst>
          </a:prstGeom>
          <a:solidFill>
            <a:srgbClr val="5F5F5F"/>
          </a:solidFill>
          <a:ln w="9525">
            <a:solidFill>
              <a:srgbClr val="292929"/>
            </a:solidFill>
            <a:miter lim="800000"/>
            <a:headEnd/>
            <a:tailEnd/>
          </a:ln>
          <a:effectLst/>
        </p:spPr>
        <p:txBody>
          <a:bodyPr wrap="none" anchor="ctr"/>
          <a:lstStyle/>
          <a:p>
            <a:pPr algn="ctr" eaLnBrk="0" hangingPunct="0"/>
            <a:r>
              <a:rPr lang="fr-FR" sz="2400" b="1">
                <a:solidFill>
                  <a:srgbClr val="FFFF00"/>
                </a:solidFill>
                <a:latin typeface="Times New Roman" pitchFamily="18" charset="0"/>
              </a:rPr>
              <a:t>Suicide</a:t>
            </a:r>
          </a:p>
        </p:txBody>
      </p:sp>
      <p:sp>
        <p:nvSpPr>
          <p:cNvPr id="23563" name="AutoShape 11"/>
          <p:cNvSpPr>
            <a:spLocks noChangeArrowheads="1"/>
          </p:cNvSpPr>
          <p:nvPr/>
        </p:nvSpPr>
        <p:spPr bwMode="auto">
          <a:xfrm rot="5413210">
            <a:off x="6898481" y="1708944"/>
            <a:ext cx="2049463" cy="2441575"/>
          </a:xfrm>
          <a:prstGeom prst="irregularSeal2">
            <a:avLst/>
          </a:prstGeom>
          <a:gradFill rotWithShape="0">
            <a:gsLst>
              <a:gs pos="0">
                <a:srgbClr val="808080"/>
              </a:gs>
              <a:gs pos="100000">
                <a:srgbClr val="808080">
                  <a:gamma/>
                  <a:shade val="46275"/>
                  <a:invGamma/>
                </a:srgbClr>
              </a:gs>
            </a:gsLst>
            <a:path path="shape">
              <a:fillToRect l="50000" t="50000" r="50000" b="50000"/>
            </a:path>
          </a:gradFill>
          <a:ln w="9525">
            <a:solidFill>
              <a:srgbClr val="FFFF00"/>
            </a:solidFill>
            <a:miter lim="800000"/>
            <a:headEnd/>
            <a:tailEnd/>
          </a:ln>
          <a:effectLst/>
        </p:spPr>
        <p:txBody>
          <a:bodyPr rot="10800000" vert="eaVert" wrap="none" anchor="ctr"/>
          <a:lstStyle/>
          <a:p>
            <a:pPr algn="ctr" eaLnBrk="0" hangingPunct="0"/>
            <a:r>
              <a:rPr lang="fr-FR" sz="3600">
                <a:solidFill>
                  <a:srgbClr val="FFFF00"/>
                </a:solidFill>
                <a:latin typeface="Times New Roman" pitchFamily="18" charset="0"/>
              </a:rPr>
              <a:t>Passage à</a:t>
            </a:r>
          </a:p>
          <a:p>
            <a:pPr algn="ctr" eaLnBrk="0" hangingPunct="0"/>
            <a:r>
              <a:rPr lang="fr-FR" sz="3600">
                <a:solidFill>
                  <a:srgbClr val="FFFF00"/>
                </a:solidFill>
                <a:latin typeface="Times New Roman" pitchFamily="18" charset="0"/>
              </a:rPr>
              <a:t>l ’acte</a:t>
            </a:r>
            <a:endParaRPr lang="fr-FR" sz="2800">
              <a:solidFill>
                <a:srgbClr val="FFFF00"/>
              </a:solidFill>
              <a:latin typeface="Times New Roman" pitchFamily="18" charset="0"/>
            </a:endParaRPr>
          </a:p>
        </p:txBody>
      </p:sp>
      <p:sp>
        <p:nvSpPr>
          <p:cNvPr id="23564" name="AutoShape 12"/>
          <p:cNvSpPr>
            <a:spLocks noChangeArrowheads="1"/>
          </p:cNvSpPr>
          <p:nvPr/>
        </p:nvSpPr>
        <p:spPr bwMode="auto">
          <a:xfrm rot="-10753174">
            <a:off x="6026150" y="5999163"/>
            <a:ext cx="2617788" cy="858837"/>
          </a:xfrm>
          <a:prstGeom prst="wedgeRoundRectCallout">
            <a:avLst>
              <a:gd name="adj1" fmla="val 85639"/>
              <a:gd name="adj2" fmla="val 229630"/>
              <a:gd name="adj3" fmla="val 16667"/>
            </a:avLst>
          </a:prstGeom>
          <a:solidFill>
            <a:schemeClr val="bg1"/>
          </a:solidFill>
          <a:ln w="9525">
            <a:solidFill>
              <a:schemeClr val="bg2"/>
            </a:solidFill>
            <a:miter lim="800000"/>
            <a:headEnd/>
            <a:tailEnd/>
          </a:ln>
          <a:effectLst/>
        </p:spPr>
        <p:txBody>
          <a:bodyPr rot="10800000" wrap="none" anchor="ctr"/>
          <a:lstStyle/>
          <a:p>
            <a:pPr algn="ctr" eaLnBrk="0" hangingPunct="0"/>
            <a:r>
              <a:rPr lang="fr-FR" sz="2800">
                <a:solidFill>
                  <a:srgbClr val="0000FF"/>
                </a:solidFill>
                <a:latin typeface="Times New Roman" pitchFamily="18" charset="0"/>
              </a:rPr>
              <a:t>Ruminations</a:t>
            </a:r>
          </a:p>
          <a:p>
            <a:pPr algn="ctr" eaLnBrk="0" hangingPunct="0"/>
            <a:r>
              <a:rPr lang="fr-FR" sz="2800">
                <a:solidFill>
                  <a:srgbClr val="0000FF"/>
                </a:solidFill>
                <a:latin typeface="Times New Roman" pitchFamily="18" charset="0"/>
              </a:rPr>
              <a:t>Messages verbaux</a:t>
            </a:r>
          </a:p>
        </p:txBody>
      </p:sp>
      <p:sp>
        <p:nvSpPr>
          <p:cNvPr id="23565" name="AutoShape 13"/>
          <p:cNvSpPr>
            <a:spLocks noChangeArrowheads="1"/>
          </p:cNvSpPr>
          <p:nvPr/>
        </p:nvSpPr>
        <p:spPr bwMode="auto">
          <a:xfrm rot="-10753174">
            <a:off x="6851650" y="4176713"/>
            <a:ext cx="2286000" cy="1697037"/>
          </a:xfrm>
          <a:prstGeom prst="wedgeRoundRectCallout">
            <a:avLst>
              <a:gd name="adj1" fmla="val 54384"/>
              <a:gd name="adj2" fmla="val 61611"/>
              <a:gd name="adj3" fmla="val 16667"/>
            </a:avLst>
          </a:prstGeom>
          <a:solidFill>
            <a:schemeClr val="bg1"/>
          </a:solidFill>
          <a:ln w="9525">
            <a:solidFill>
              <a:schemeClr val="bg2"/>
            </a:solidFill>
            <a:miter lim="800000"/>
            <a:headEnd/>
            <a:tailEnd/>
          </a:ln>
          <a:effectLst/>
        </p:spPr>
        <p:txBody>
          <a:bodyPr rot="10800000" wrap="none" anchor="ctr"/>
          <a:lstStyle/>
          <a:p>
            <a:pPr algn="ctr" eaLnBrk="0" hangingPunct="0"/>
            <a:r>
              <a:rPr lang="fr-FR" sz="2800">
                <a:solidFill>
                  <a:srgbClr val="0000FF"/>
                </a:solidFill>
                <a:latin typeface="Times New Roman" pitchFamily="18" charset="0"/>
              </a:rPr>
              <a:t>Cristallisation</a:t>
            </a:r>
          </a:p>
          <a:p>
            <a:pPr algn="ctr" eaLnBrk="0" hangingPunct="0"/>
            <a:r>
              <a:rPr lang="fr-FR" sz="2800">
                <a:solidFill>
                  <a:srgbClr val="0000FF"/>
                </a:solidFill>
                <a:latin typeface="Times New Roman" pitchFamily="18" charset="0"/>
              </a:rPr>
              <a:t>Plan suicidaire</a:t>
            </a:r>
          </a:p>
          <a:p>
            <a:pPr algn="ctr" eaLnBrk="0" hangingPunct="0"/>
            <a:r>
              <a:rPr lang="fr-FR" sz="2800">
                <a:solidFill>
                  <a:srgbClr val="0000FF"/>
                </a:solidFill>
                <a:latin typeface="Times New Roman" pitchFamily="18" charset="0"/>
              </a:rPr>
              <a:t>Recherche</a:t>
            </a:r>
          </a:p>
          <a:p>
            <a:pPr algn="ctr" eaLnBrk="0" hangingPunct="0"/>
            <a:r>
              <a:rPr lang="fr-FR" sz="2800">
                <a:solidFill>
                  <a:srgbClr val="0000FF"/>
                </a:solidFill>
                <a:latin typeface="Times New Roman" pitchFamily="18" charset="0"/>
              </a:rPr>
              <a:t>de moyens</a:t>
            </a:r>
          </a:p>
        </p:txBody>
      </p:sp>
      <p:sp>
        <p:nvSpPr>
          <p:cNvPr id="23566" name="AutoShape 14"/>
          <p:cNvSpPr>
            <a:spLocks noChangeArrowheads="1"/>
          </p:cNvSpPr>
          <p:nvPr/>
        </p:nvSpPr>
        <p:spPr bwMode="auto">
          <a:xfrm rot="-10753174">
            <a:off x="3463925" y="5176838"/>
            <a:ext cx="2457450" cy="1335087"/>
          </a:xfrm>
          <a:prstGeom prst="wedgeRoundRectCallout">
            <a:avLst>
              <a:gd name="adj1" fmla="val 40694"/>
              <a:gd name="adj2" fmla="val 94634"/>
              <a:gd name="adj3" fmla="val 16667"/>
            </a:avLst>
          </a:prstGeom>
          <a:solidFill>
            <a:schemeClr val="bg1"/>
          </a:solidFill>
          <a:ln w="9525">
            <a:solidFill>
              <a:schemeClr val="bg2"/>
            </a:solidFill>
            <a:miter lim="800000"/>
            <a:headEnd/>
            <a:tailEnd/>
          </a:ln>
          <a:effectLst/>
        </p:spPr>
        <p:txBody>
          <a:bodyPr rot="10800000" wrap="none" anchor="ctr"/>
          <a:lstStyle/>
          <a:p>
            <a:pPr algn="ctr" eaLnBrk="0" hangingPunct="0"/>
            <a:r>
              <a:rPr lang="fr-FR" sz="2800">
                <a:solidFill>
                  <a:srgbClr val="0000FF"/>
                </a:solidFill>
                <a:latin typeface="Times New Roman" pitchFamily="18" charset="0"/>
              </a:rPr>
              <a:t>Idées fréquentes</a:t>
            </a:r>
          </a:p>
          <a:p>
            <a:pPr algn="ctr" eaLnBrk="0" hangingPunct="0"/>
            <a:r>
              <a:rPr lang="fr-FR" sz="2800">
                <a:solidFill>
                  <a:srgbClr val="0000FF"/>
                </a:solidFill>
                <a:latin typeface="Times New Roman" pitchFamily="18" charset="0"/>
              </a:rPr>
              <a:t>Baisse d ’estime </a:t>
            </a:r>
          </a:p>
          <a:p>
            <a:pPr algn="ctr" eaLnBrk="0" hangingPunct="0"/>
            <a:r>
              <a:rPr lang="fr-FR" sz="2800">
                <a:solidFill>
                  <a:srgbClr val="0000FF"/>
                </a:solidFill>
                <a:latin typeface="Times New Roman" pitchFamily="18" charset="0"/>
              </a:rPr>
              <a:t>de soi</a:t>
            </a:r>
          </a:p>
        </p:txBody>
      </p:sp>
      <p:sp>
        <p:nvSpPr>
          <p:cNvPr id="23567" name="AutoShape 15"/>
          <p:cNvSpPr>
            <a:spLocks noChangeArrowheads="1"/>
          </p:cNvSpPr>
          <p:nvPr/>
        </p:nvSpPr>
        <p:spPr bwMode="auto">
          <a:xfrm rot="-10753174">
            <a:off x="1695450" y="5276850"/>
            <a:ext cx="1676400" cy="1257300"/>
          </a:xfrm>
          <a:prstGeom prst="wedgeRoundRectCallout">
            <a:avLst>
              <a:gd name="adj1" fmla="val 24491"/>
              <a:gd name="adj2" fmla="val 87676"/>
              <a:gd name="adj3" fmla="val 16667"/>
            </a:avLst>
          </a:prstGeom>
          <a:solidFill>
            <a:schemeClr val="bg1"/>
          </a:solidFill>
          <a:ln w="9525">
            <a:solidFill>
              <a:schemeClr val="bg2"/>
            </a:solidFill>
            <a:miter lim="800000"/>
            <a:headEnd/>
            <a:tailEnd/>
          </a:ln>
          <a:effectLst/>
        </p:spPr>
        <p:txBody>
          <a:bodyPr rot="10800000" wrap="none" anchor="ctr"/>
          <a:lstStyle/>
          <a:p>
            <a:pPr algn="ctr" eaLnBrk="0" hangingPunct="0"/>
            <a:r>
              <a:rPr lang="fr-FR" sz="2800">
                <a:solidFill>
                  <a:srgbClr val="0000FF"/>
                </a:solidFill>
                <a:latin typeface="Times New Roman" pitchFamily="18" charset="0"/>
              </a:rPr>
              <a:t>Flash</a:t>
            </a:r>
          </a:p>
          <a:p>
            <a:pPr algn="ctr" eaLnBrk="0" hangingPunct="0"/>
            <a:r>
              <a:rPr lang="fr-FR" sz="2800">
                <a:solidFill>
                  <a:srgbClr val="0000FF"/>
                </a:solidFill>
                <a:latin typeface="Times New Roman" pitchFamily="18" charset="0"/>
              </a:rPr>
              <a:t>Messages</a:t>
            </a:r>
          </a:p>
          <a:p>
            <a:pPr algn="ctr" eaLnBrk="0" hangingPunct="0"/>
            <a:r>
              <a:rPr lang="fr-FR" sz="2800">
                <a:solidFill>
                  <a:srgbClr val="0000FF"/>
                </a:solidFill>
                <a:latin typeface="Times New Roman" pitchFamily="18" charset="0"/>
              </a:rPr>
              <a:t>indirects</a:t>
            </a:r>
          </a:p>
        </p:txBody>
      </p:sp>
      <p:sp>
        <p:nvSpPr>
          <p:cNvPr id="23568" name="AutoShape 16"/>
          <p:cNvSpPr>
            <a:spLocks noChangeArrowheads="1"/>
          </p:cNvSpPr>
          <p:nvPr/>
        </p:nvSpPr>
        <p:spPr bwMode="auto">
          <a:xfrm rot="-10753174">
            <a:off x="0" y="5392738"/>
            <a:ext cx="1508125" cy="1177925"/>
          </a:xfrm>
          <a:prstGeom prst="wedgeRoundRectCallout">
            <a:avLst>
              <a:gd name="adj1" fmla="val 18412"/>
              <a:gd name="adj2" fmla="val 99755"/>
              <a:gd name="adj3" fmla="val 16667"/>
            </a:avLst>
          </a:prstGeom>
          <a:solidFill>
            <a:schemeClr val="bg1"/>
          </a:solidFill>
          <a:ln w="9525">
            <a:solidFill>
              <a:schemeClr val="bg2"/>
            </a:solidFill>
            <a:miter lim="800000"/>
            <a:headEnd/>
            <a:tailEnd/>
          </a:ln>
          <a:effectLst/>
        </p:spPr>
        <p:txBody>
          <a:bodyPr rot="10800000" wrap="none" anchor="ctr"/>
          <a:lstStyle/>
          <a:p>
            <a:pPr algn="ctr" eaLnBrk="0" hangingPunct="0"/>
            <a:r>
              <a:rPr lang="fr-FR" sz="2800">
                <a:solidFill>
                  <a:srgbClr val="0000FF"/>
                </a:solidFill>
                <a:latin typeface="Times New Roman" pitchFamily="18" charset="0"/>
              </a:rPr>
              <a:t>Recherche</a:t>
            </a:r>
          </a:p>
          <a:p>
            <a:pPr algn="ctr" eaLnBrk="0" hangingPunct="0"/>
            <a:r>
              <a:rPr lang="fr-FR" sz="2800">
                <a:solidFill>
                  <a:srgbClr val="0000FF"/>
                </a:solidFill>
                <a:latin typeface="Times New Roman" pitchFamily="18" charset="0"/>
              </a:rPr>
              <a:t>active de</a:t>
            </a:r>
          </a:p>
          <a:p>
            <a:pPr algn="ctr" eaLnBrk="0" hangingPunct="0"/>
            <a:r>
              <a:rPr lang="fr-FR" sz="2800">
                <a:solidFill>
                  <a:srgbClr val="0000FF"/>
                </a:solidFill>
                <a:latin typeface="Times New Roman" pitchFamily="18" charset="0"/>
              </a:rPr>
              <a:t> solutions</a:t>
            </a:r>
            <a:endParaRPr lang="fr-FR" sz="2800">
              <a:solidFill>
                <a:schemeClr val="bg2"/>
              </a:solidFill>
              <a:latin typeface="Times New Roman" pitchFamily="18" charset="0"/>
            </a:endParaRPr>
          </a:p>
        </p:txBody>
      </p:sp>
      <p:sp>
        <p:nvSpPr>
          <p:cNvPr id="23569" name="AutoShape 17"/>
          <p:cNvSpPr>
            <a:spLocks noChangeArrowheads="1"/>
          </p:cNvSpPr>
          <p:nvPr/>
        </p:nvSpPr>
        <p:spPr bwMode="auto">
          <a:xfrm>
            <a:off x="247650" y="2800350"/>
            <a:ext cx="1128713" cy="485775"/>
          </a:xfrm>
          <a:prstGeom prst="homePlate">
            <a:avLst>
              <a:gd name="adj" fmla="val 58088"/>
            </a:avLst>
          </a:prstGeom>
          <a:solidFill>
            <a:srgbClr val="00FF99"/>
          </a:solidFill>
          <a:ln w="9525">
            <a:solidFill>
              <a:srgbClr val="FFFF00"/>
            </a:solidFill>
            <a:miter lim="800000"/>
            <a:headEnd/>
            <a:tailEnd/>
          </a:ln>
          <a:effectLst/>
        </p:spPr>
        <p:txBody>
          <a:bodyPr wrap="none" anchor="ctr"/>
          <a:lstStyle/>
          <a:p>
            <a:pPr algn="ctr" eaLnBrk="0" hangingPunct="0"/>
            <a:r>
              <a:rPr lang="fr-FR" sz="2400">
                <a:solidFill>
                  <a:schemeClr val="bg2"/>
                </a:solidFill>
                <a:latin typeface="Times New Roman" pitchFamily="18" charset="0"/>
              </a:rPr>
              <a:t>Solution</a:t>
            </a:r>
          </a:p>
        </p:txBody>
      </p:sp>
      <p:sp>
        <p:nvSpPr>
          <p:cNvPr id="23570" name="AutoShape 18"/>
          <p:cNvSpPr>
            <a:spLocks noChangeArrowheads="1"/>
          </p:cNvSpPr>
          <p:nvPr/>
        </p:nvSpPr>
        <p:spPr bwMode="auto">
          <a:xfrm>
            <a:off x="247650" y="3543300"/>
            <a:ext cx="1109663" cy="485775"/>
          </a:xfrm>
          <a:prstGeom prst="homePlate">
            <a:avLst>
              <a:gd name="adj" fmla="val 57108"/>
            </a:avLst>
          </a:prstGeom>
          <a:solidFill>
            <a:srgbClr val="00FF99"/>
          </a:solidFill>
          <a:ln w="9525">
            <a:solidFill>
              <a:srgbClr val="FFFF00"/>
            </a:solidFill>
            <a:miter lim="800000"/>
            <a:headEnd/>
            <a:tailEnd/>
          </a:ln>
          <a:effectLst/>
        </p:spPr>
        <p:txBody>
          <a:bodyPr wrap="none" anchor="ctr"/>
          <a:lstStyle/>
          <a:p>
            <a:pPr algn="ctr" eaLnBrk="0" hangingPunct="0"/>
            <a:r>
              <a:rPr lang="fr-FR" sz="2400">
                <a:solidFill>
                  <a:schemeClr val="bg2"/>
                </a:solidFill>
                <a:latin typeface="Times New Roman" pitchFamily="18" charset="0"/>
              </a:rPr>
              <a:t>Solution</a:t>
            </a:r>
          </a:p>
        </p:txBody>
      </p:sp>
      <p:sp>
        <p:nvSpPr>
          <p:cNvPr id="23571" name="AutoShape 19"/>
          <p:cNvSpPr>
            <a:spLocks noChangeArrowheads="1"/>
          </p:cNvSpPr>
          <p:nvPr/>
        </p:nvSpPr>
        <p:spPr bwMode="auto">
          <a:xfrm>
            <a:off x="228600" y="4229100"/>
            <a:ext cx="1147763" cy="485775"/>
          </a:xfrm>
          <a:prstGeom prst="homePlate">
            <a:avLst>
              <a:gd name="adj" fmla="val 59069"/>
            </a:avLst>
          </a:prstGeom>
          <a:solidFill>
            <a:srgbClr val="00FF99"/>
          </a:solidFill>
          <a:ln w="9525">
            <a:solidFill>
              <a:srgbClr val="FFFF00"/>
            </a:solidFill>
            <a:miter lim="800000"/>
            <a:headEnd/>
            <a:tailEnd/>
          </a:ln>
          <a:effectLst/>
        </p:spPr>
        <p:txBody>
          <a:bodyPr wrap="none" anchor="ctr"/>
          <a:lstStyle/>
          <a:p>
            <a:pPr algn="ctr" eaLnBrk="0" hangingPunct="0"/>
            <a:r>
              <a:rPr lang="fr-FR" sz="2400">
                <a:solidFill>
                  <a:schemeClr val="bg2"/>
                </a:solidFill>
                <a:latin typeface="Times New Roman" pitchFamily="18" charset="0"/>
              </a:rPr>
              <a:t>Solution</a:t>
            </a:r>
          </a:p>
        </p:txBody>
      </p:sp>
      <p:sp>
        <p:nvSpPr>
          <p:cNvPr id="23572" name="AutoShape 20"/>
          <p:cNvSpPr>
            <a:spLocks noChangeArrowheads="1"/>
          </p:cNvSpPr>
          <p:nvPr/>
        </p:nvSpPr>
        <p:spPr bwMode="auto">
          <a:xfrm>
            <a:off x="1504950" y="3581400"/>
            <a:ext cx="1109663" cy="485775"/>
          </a:xfrm>
          <a:prstGeom prst="homePlate">
            <a:avLst>
              <a:gd name="adj" fmla="val 57108"/>
            </a:avLst>
          </a:prstGeom>
          <a:solidFill>
            <a:srgbClr val="00FF99"/>
          </a:solidFill>
          <a:ln w="9525">
            <a:solidFill>
              <a:srgbClr val="FFFF00"/>
            </a:solidFill>
            <a:miter lim="800000"/>
            <a:headEnd/>
            <a:tailEnd/>
          </a:ln>
          <a:effectLst/>
        </p:spPr>
        <p:txBody>
          <a:bodyPr wrap="none" anchor="ctr"/>
          <a:lstStyle/>
          <a:p>
            <a:pPr algn="ctr" eaLnBrk="0" hangingPunct="0"/>
            <a:r>
              <a:rPr lang="fr-FR" sz="2400">
                <a:solidFill>
                  <a:schemeClr val="bg2"/>
                </a:solidFill>
                <a:latin typeface="Times New Roman" pitchFamily="18" charset="0"/>
              </a:rPr>
              <a:t>Solution</a:t>
            </a:r>
          </a:p>
        </p:txBody>
      </p:sp>
      <p:sp>
        <p:nvSpPr>
          <p:cNvPr id="23573" name="AutoShape 21"/>
          <p:cNvSpPr>
            <a:spLocks noChangeArrowheads="1"/>
          </p:cNvSpPr>
          <p:nvPr/>
        </p:nvSpPr>
        <p:spPr bwMode="auto">
          <a:xfrm>
            <a:off x="2876550" y="3105150"/>
            <a:ext cx="1128713" cy="485775"/>
          </a:xfrm>
          <a:prstGeom prst="homePlate">
            <a:avLst>
              <a:gd name="adj" fmla="val 58088"/>
            </a:avLst>
          </a:prstGeom>
          <a:solidFill>
            <a:srgbClr val="00FF99"/>
          </a:solidFill>
          <a:ln w="9525">
            <a:solidFill>
              <a:srgbClr val="FFFF00"/>
            </a:solidFill>
            <a:miter lim="800000"/>
            <a:headEnd/>
            <a:tailEnd/>
          </a:ln>
          <a:effectLst/>
        </p:spPr>
        <p:txBody>
          <a:bodyPr wrap="none" anchor="ctr"/>
          <a:lstStyle/>
          <a:p>
            <a:pPr algn="ctr" eaLnBrk="0" hangingPunct="0"/>
            <a:r>
              <a:rPr lang="fr-FR" sz="2400">
                <a:solidFill>
                  <a:schemeClr val="bg2"/>
                </a:solidFill>
                <a:latin typeface="Times New Roman" pitchFamily="18" charset="0"/>
              </a:rPr>
              <a:t>Solution</a:t>
            </a:r>
            <a:endParaRPr lang="fr-FR" sz="2400">
              <a:latin typeface="Times New Roman" pitchFamily="18" charset="0"/>
            </a:endParaRPr>
          </a:p>
        </p:txBody>
      </p:sp>
      <p:sp>
        <p:nvSpPr>
          <p:cNvPr id="23574" name="AutoShape 22"/>
          <p:cNvSpPr>
            <a:spLocks noChangeArrowheads="1"/>
          </p:cNvSpPr>
          <p:nvPr/>
        </p:nvSpPr>
        <p:spPr bwMode="auto">
          <a:xfrm>
            <a:off x="1485900" y="2819400"/>
            <a:ext cx="1109663" cy="485775"/>
          </a:xfrm>
          <a:prstGeom prst="homePlate">
            <a:avLst>
              <a:gd name="adj" fmla="val 57108"/>
            </a:avLst>
          </a:prstGeom>
          <a:solidFill>
            <a:srgbClr val="00FF99"/>
          </a:solidFill>
          <a:ln w="9525">
            <a:solidFill>
              <a:srgbClr val="FFFF00"/>
            </a:solidFill>
            <a:miter lim="800000"/>
            <a:headEnd/>
            <a:tailEnd/>
          </a:ln>
          <a:effectLst/>
        </p:spPr>
        <p:txBody>
          <a:bodyPr wrap="none" anchor="ctr"/>
          <a:lstStyle/>
          <a:p>
            <a:pPr algn="ctr" eaLnBrk="0" hangingPunct="0"/>
            <a:r>
              <a:rPr lang="fr-FR" sz="2400">
                <a:solidFill>
                  <a:schemeClr val="bg2"/>
                </a:solidFill>
                <a:latin typeface="Times New Roman" pitchFamily="18" charset="0"/>
              </a:rPr>
              <a:t>Solution</a:t>
            </a:r>
          </a:p>
        </p:txBody>
      </p:sp>
      <p:sp>
        <p:nvSpPr>
          <p:cNvPr id="23575" name="AutoShape 23"/>
          <p:cNvSpPr>
            <a:spLocks noChangeArrowheads="1"/>
          </p:cNvSpPr>
          <p:nvPr/>
        </p:nvSpPr>
        <p:spPr bwMode="auto">
          <a:xfrm>
            <a:off x="4648200" y="2362200"/>
            <a:ext cx="914400" cy="609600"/>
          </a:xfrm>
          <a:prstGeom prst="cloudCallout">
            <a:avLst>
              <a:gd name="adj1" fmla="val -72917"/>
              <a:gd name="adj2" fmla="val 82551"/>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9525">
            <a:solidFill>
              <a:schemeClr val="tx1"/>
            </a:solidFill>
            <a:round/>
            <a:headEnd/>
            <a:tailEnd/>
          </a:ln>
          <a:effectLst/>
        </p:spPr>
        <p:txBody>
          <a:bodyPr wrap="none" anchor="ctr"/>
          <a:lstStyle/>
          <a:p>
            <a:pPr algn="ctr" eaLnBrk="0" hangingPunct="0"/>
            <a:r>
              <a:rPr lang="fr-FR" sz="3600">
                <a:solidFill>
                  <a:srgbClr val="FFFF00"/>
                </a:solidFill>
                <a:latin typeface="Times New Roman" pitchFamily="18" charset="0"/>
              </a:rPr>
              <a:t>?</a:t>
            </a:r>
            <a:endParaRPr lang="fr-FR" sz="2400">
              <a:solidFill>
                <a:srgbClr val="FFFF00"/>
              </a:solidFill>
              <a:latin typeface="Times New Roman" pitchFamily="18" charset="0"/>
            </a:endParaRPr>
          </a:p>
        </p:txBody>
      </p:sp>
      <p:sp>
        <p:nvSpPr>
          <p:cNvPr id="23576" name="AutoShape 24"/>
          <p:cNvSpPr>
            <a:spLocks noChangeArrowheads="1"/>
          </p:cNvSpPr>
          <p:nvPr/>
        </p:nvSpPr>
        <p:spPr bwMode="auto">
          <a:xfrm>
            <a:off x="1981200" y="2057400"/>
            <a:ext cx="914400" cy="609600"/>
          </a:xfrm>
          <a:prstGeom prst="cloudCallout">
            <a:avLst>
              <a:gd name="adj1" fmla="val -43750"/>
              <a:gd name="adj2" fmla="val 70000"/>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9525">
            <a:solidFill>
              <a:schemeClr val="tx1"/>
            </a:solidFill>
            <a:round/>
            <a:headEnd/>
            <a:tailEnd/>
          </a:ln>
          <a:effectLst/>
        </p:spPr>
        <p:txBody>
          <a:bodyPr wrap="none" anchor="ctr"/>
          <a:lstStyle/>
          <a:p>
            <a:pPr algn="ctr" eaLnBrk="0" hangingPunct="0"/>
            <a:r>
              <a:rPr lang="fr-FR" sz="3600">
                <a:solidFill>
                  <a:srgbClr val="FFFF00"/>
                </a:solidFill>
                <a:latin typeface="Times New Roman" pitchFamily="18" charset="0"/>
              </a:rPr>
              <a:t>?</a:t>
            </a:r>
            <a:endParaRPr lang="fr-FR" sz="2400">
              <a:solidFill>
                <a:srgbClr val="FFFF00"/>
              </a:solidFill>
              <a:latin typeface="Times New Roman" pitchFamily="18" charset="0"/>
            </a:endParaRPr>
          </a:p>
        </p:txBody>
      </p:sp>
      <p:sp>
        <p:nvSpPr>
          <p:cNvPr id="23577" name="AutoShape 25"/>
          <p:cNvSpPr>
            <a:spLocks noChangeArrowheads="1"/>
          </p:cNvSpPr>
          <p:nvPr/>
        </p:nvSpPr>
        <p:spPr bwMode="auto">
          <a:xfrm>
            <a:off x="3352800" y="2133600"/>
            <a:ext cx="914400" cy="609600"/>
          </a:xfrm>
          <a:prstGeom prst="cloudCallout">
            <a:avLst>
              <a:gd name="adj1" fmla="val -65454"/>
              <a:gd name="adj2" fmla="val 87241"/>
            </a:avLst>
          </a:prstGeom>
          <a:gradFill rotWithShape="0">
            <a:gsLst>
              <a:gs pos="0">
                <a:srgbClr val="808080">
                  <a:gamma/>
                  <a:shade val="46275"/>
                  <a:invGamma/>
                </a:srgbClr>
              </a:gs>
              <a:gs pos="100000">
                <a:srgbClr val="808080"/>
              </a:gs>
            </a:gsLst>
            <a:lin ang="5400000" scaled="1"/>
          </a:gradFill>
          <a:ln w="9525">
            <a:solidFill>
              <a:schemeClr val="tx1"/>
            </a:solidFill>
            <a:round/>
            <a:headEnd/>
            <a:tailEnd/>
          </a:ln>
          <a:effectLst/>
        </p:spPr>
        <p:txBody>
          <a:bodyPr wrap="none" anchor="ctr"/>
          <a:lstStyle/>
          <a:p>
            <a:pPr algn="ctr" eaLnBrk="0" hangingPunct="0"/>
            <a:r>
              <a:rPr lang="fr-FR" sz="3600">
                <a:solidFill>
                  <a:srgbClr val="FFFF00"/>
                </a:solidFill>
                <a:latin typeface="Times New Roman" pitchFamily="18" charset="0"/>
              </a:rPr>
              <a:t>?</a:t>
            </a:r>
            <a:endParaRPr lang="fr-FR" sz="2400">
              <a:solidFill>
                <a:srgbClr val="FFFF00"/>
              </a:solidFill>
              <a:latin typeface="Times New Roman" pitchFamily="18" charset="0"/>
            </a:endParaRPr>
          </a:p>
        </p:txBody>
      </p:sp>
      <p:sp>
        <p:nvSpPr>
          <p:cNvPr id="23578" name="AutoShape 26"/>
          <p:cNvSpPr>
            <a:spLocks noChangeArrowheads="1"/>
          </p:cNvSpPr>
          <p:nvPr/>
        </p:nvSpPr>
        <p:spPr bwMode="auto">
          <a:xfrm>
            <a:off x="2133600" y="1219200"/>
            <a:ext cx="3886200" cy="762000"/>
          </a:xfrm>
          <a:prstGeom prst="roundRect">
            <a:avLst>
              <a:gd name="adj" fmla="val 0"/>
            </a:avLst>
          </a:prstGeom>
          <a:solidFill>
            <a:schemeClr val="folHlink"/>
          </a:solidFill>
          <a:ln w="9525">
            <a:solidFill>
              <a:schemeClr val="bg2"/>
            </a:solidFill>
            <a:round/>
            <a:headEnd/>
            <a:tailEnd/>
          </a:ln>
          <a:effectLst/>
        </p:spPr>
        <p:txBody>
          <a:bodyPr wrap="none" anchor="ctr"/>
          <a:lstStyle/>
          <a:p>
            <a:pPr algn="ctr" eaLnBrk="0" hangingPunct="0"/>
            <a:r>
              <a:rPr lang="fr-FR" sz="2800" b="1">
                <a:solidFill>
                  <a:srgbClr val="FFFF00"/>
                </a:solidFill>
                <a:latin typeface="Times New Roman" pitchFamily="18" charset="0"/>
              </a:rPr>
              <a:t>Solutions inefficaces </a:t>
            </a:r>
          </a:p>
          <a:p>
            <a:pPr algn="ctr" eaLnBrk="0" hangingPunct="0"/>
            <a:r>
              <a:rPr lang="fr-FR" sz="2800" b="1">
                <a:solidFill>
                  <a:srgbClr val="FFFF00"/>
                </a:solidFill>
                <a:latin typeface="Times New Roman" pitchFamily="18" charset="0"/>
              </a:rPr>
              <a:t>ou inadéquates</a:t>
            </a:r>
            <a:endParaRPr lang="fr-FR" sz="2400" b="1">
              <a:solidFill>
                <a:srgbClr val="FFFF00"/>
              </a:solidFill>
              <a:latin typeface="Times New Roman" pitchFamily="18"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7"/>
                                        </p:tgtEl>
                                        <p:attrNameLst>
                                          <p:attrName>style.visibility</p:attrName>
                                        </p:attrNameLst>
                                      </p:cBhvr>
                                      <p:to>
                                        <p:strVal val="visible"/>
                                      </p:to>
                                    </p:set>
                                    <p:anim calcmode="lin" valueType="num">
                                      <p:cBhvr additive="base">
                                        <p:cTn id="7" dur="500" fill="hold"/>
                                        <p:tgtEl>
                                          <p:spTgt spid="23557"/>
                                        </p:tgtEl>
                                        <p:attrNameLst>
                                          <p:attrName>ppt_x</p:attrName>
                                        </p:attrNameLst>
                                      </p:cBhvr>
                                      <p:tavLst>
                                        <p:tav tm="0">
                                          <p:val>
                                            <p:strVal val="0-#ppt_w/2"/>
                                          </p:val>
                                        </p:tav>
                                        <p:tav tm="100000">
                                          <p:val>
                                            <p:strVal val="#ppt_x"/>
                                          </p:val>
                                        </p:tav>
                                      </p:tavLst>
                                    </p:anim>
                                    <p:anim calcmode="lin" valueType="num">
                                      <p:cBhvr additive="base">
                                        <p:cTn id="8" dur="500" fill="hold"/>
                                        <p:tgtEl>
                                          <p:spTgt spid="2355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69"/>
                                        </p:tgtEl>
                                        <p:attrNameLst>
                                          <p:attrName>style.visibility</p:attrName>
                                        </p:attrNameLst>
                                      </p:cBhvr>
                                      <p:to>
                                        <p:strVal val="visible"/>
                                      </p:to>
                                    </p:set>
                                    <p:anim calcmode="lin" valueType="num">
                                      <p:cBhvr additive="base">
                                        <p:cTn id="13" dur="500" fill="hold"/>
                                        <p:tgtEl>
                                          <p:spTgt spid="23569"/>
                                        </p:tgtEl>
                                        <p:attrNameLst>
                                          <p:attrName>ppt_x</p:attrName>
                                        </p:attrNameLst>
                                      </p:cBhvr>
                                      <p:tavLst>
                                        <p:tav tm="0">
                                          <p:val>
                                            <p:strVal val="0-#ppt_w/2"/>
                                          </p:val>
                                        </p:tav>
                                        <p:tav tm="100000">
                                          <p:val>
                                            <p:strVal val="#ppt_x"/>
                                          </p:val>
                                        </p:tav>
                                      </p:tavLst>
                                    </p:anim>
                                    <p:anim calcmode="lin" valueType="num">
                                      <p:cBhvr additive="base">
                                        <p:cTn id="14" dur="500" fill="hold"/>
                                        <p:tgtEl>
                                          <p:spTgt spid="2356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70"/>
                                        </p:tgtEl>
                                        <p:attrNameLst>
                                          <p:attrName>style.visibility</p:attrName>
                                        </p:attrNameLst>
                                      </p:cBhvr>
                                      <p:to>
                                        <p:strVal val="visible"/>
                                      </p:to>
                                    </p:set>
                                    <p:anim calcmode="lin" valueType="num">
                                      <p:cBhvr additive="base">
                                        <p:cTn id="19" dur="500" fill="hold"/>
                                        <p:tgtEl>
                                          <p:spTgt spid="23570"/>
                                        </p:tgtEl>
                                        <p:attrNameLst>
                                          <p:attrName>ppt_x</p:attrName>
                                        </p:attrNameLst>
                                      </p:cBhvr>
                                      <p:tavLst>
                                        <p:tav tm="0">
                                          <p:val>
                                            <p:strVal val="0-#ppt_w/2"/>
                                          </p:val>
                                        </p:tav>
                                        <p:tav tm="100000">
                                          <p:val>
                                            <p:strVal val="#ppt_x"/>
                                          </p:val>
                                        </p:tav>
                                      </p:tavLst>
                                    </p:anim>
                                    <p:anim calcmode="lin" valueType="num">
                                      <p:cBhvr additive="base">
                                        <p:cTn id="20" dur="500" fill="hold"/>
                                        <p:tgtEl>
                                          <p:spTgt spid="2357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71"/>
                                        </p:tgtEl>
                                        <p:attrNameLst>
                                          <p:attrName>style.visibility</p:attrName>
                                        </p:attrNameLst>
                                      </p:cBhvr>
                                      <p:to>
                                        <p:strVal val="visible"/>
                                      </p:to>
                                    </p:set>
                                    <p:anim calcmode="lin" valueType="num">
                                      <p:cBhvr additive="base">
                                        <p:cTn id="25" dur="500" fill="hold"/>
                                        <p:tgtEl>
                                          <p:spTgt spid="23571"/>
                                        </p:tgtEl>
                                        <p:attrNameLst>
                                          <p:attrName>ppt_x</p:attrName>
                                        </p:attrNameLst>
                                      </p:cBhvr>
                                      <p:tavLst>
                                        <p:tav tm="0">
                                          <p:val>
                                            <p:strVal val="0-#ppt_w/2"/>
                                          </p:val>
                                        </p:tav>
                                        <p:tav tm="100000">
                                          <p:val>
                                            <p:strVal val="#ppt_x"/>
                                          </p:val>
                                        </p:tav>
                                      </p:tavLst>
                                    </p:anim>
                                    <p:anim calcmode="lin" valueType="num">
                                      <p:cBhvr additive="base">
                                        <p:cTn id="26" dur="500" fill="hold"/>
                                        <p:tgtEl>
                                          <p:spTgt spid="2357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68"/>
                                        </p:tgtEl>
                                        <p:attrNameLst>
                                          <p:attrName>style.visibility</p:attrName>
                                        </p:attrNameLst>
                                      </p:cBhvr>
                                      <p:to>
                                        <p:strVal val="visible"/>
                                      </p:to>
                                    </p:set>
                                    <p:anim calcmode="lin" valueType="num">
                                      <p:cBhvr additive="base">
                                        <p:cTn id="31" dur="500" fill="hold"/>
                                        <p:tgtEl>
                                          <p:spTgt spid="23568"/>
                                        </p:tgtEl>
                                        <p:attrNameLst>
                                          <p:attrName>ppt_x</p:attrName>
                                        </p:attrNameLst>
                                      </p:cBhvr>
                                      <p:tavLst>
                                        <p:tav tm="0">
                                          <p:val>
                                            <p:strVal val="0-#ppt_w/2"/>
                                          </p:val>
                                        </p:tav>
                                        <p:tav tm="100000">
                                          <p:val>
                                            <p:strVal val="#ppt_x"/>
                                          </p:val>
                                        </p:tav>
                                      </p:tavLst>
                                    </p:anim>
                                    <p:anim calcmode="lin" valueType="num">
                                      <p:cBhvr additive="base">
                                        <p:cTn id="32" dur="500" fill="hold"/>
                                        <p:tgtEl>
                                          <p:spTgt spid="2356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72"/>
                                        </p:tgtEl>
                                        <p:attrNameLst>
                                          <p:attrName>style.visibility</p:attrName>
                                        </p:attrNameLst>
                                      </p:cBhvr>
                                      <p:to>
                                        <p:strVal val="visible"/>
                                      </p:to>
                                    </p:set>
                                    <p:anim calcmode="lin" valueType="num">
                                      <p:cBhvr additive="base">
                                        <p:cTn id="37" dur="500" fill="hold"/>
                                        <p:tgtEl>
                                          <p:spTgt spid="23572"/>
                                        </p:tgtEl>
                                        <p:attrNameLst>
                                          <p:attrName>ppt_x</p:attrName>
                                        </p:attrNameLst>
                                      </p:cBhvr>
                                      <p:tavLst>
                                        <p:tav tm="0">
                                          <p:val>
                                            <p:strVal val="0-#ppt_w/2"/>
                                          </p:val>
                                        </p:tav>
                                        <p:tav tm="100000">
                                          <p:val>
                                            <p:strVal val="#ppt_x"/>
                                          </p:val>
                                        </p:tav>
                                      </p:tavLst>
                                    </p:anim>
                                    <p:anim calcmode="lin" valueType="num">
                                      <p:cBhvr additive="base">
                                        <p:cTn id="38" dur="500" fill="hold"/>
                                        <p:tgtEl>
                                          <p:spTgt spid="2357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3574"/>
                                        </p:tgtEl>
                                        <p:attrNameLst>
                                          <p:attrName>style.visibility</p:attrName>
                                        </p:attrNameLst>
                                      </p:cBhvr>
                                      <p:to>
                                        <p:strVal val="visible"/>
                                      </p:to>
                                    </p:set>
                                    <p:anim calcmode="lin" valueType="num">
                                      <p:cBhvr additive="base">
                                        <p:cTn id="43" dur="500" fill="hold"/>
                                        <p:tgtEl>
                                          <p:spTgt spid="23574"/>
                                        </p:tgtEl>
                                        <p:attrNameLst>
                                          <p:attrName>ppt_x</p:attrName>
                                        </p:attrNameLst>
                                      </p:cBhvr>
                                      <p:tavLst>
                                        <p:tav tm="0">
                                          <p:val>
                                            <p:strVal val="0-#ppt_w/2"/>
                                          </p:val>
                                        </p:tav>
                                        <p:tav tm="100000">
                                          <p:val>
                                            <p:strVal val="#ppt_x"/>
                                          </p:val>
                                        </p:tav>
                                      </p:tavLst>
                                    </p:anim>
                                    <p:anim calcmode="lin" valueType="num">
                                      <p:cBhvr additive="base">
                                        <p:cTn id="44" dur="500" fill="hold"/>
                                        <p:tgtEl>
                                          <p:spTgt spid="2357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3576"/>
                                        </p:tgtEl>
                                        <p:attrNameLst>
                                          <p:attrName>style.visibility</p:attrName>
                                        </p:attrNameLst>
                                      </p:cBhvr>
                                      <p:to>
                                        <p:strVal val="visible"/>
                                      </p:to>
                                    </p:set>
                                    <p:anim calcmode="lin" valueType="num">
                                      <p:cBhvr additive="base">
                                        <p:cTn id="49" dur="500" fill="hold"/>
                                        <p:tgtEl>
                                          <p:spTgt spid="23576"/>
                                        </p:tgtEl>
                                        <p:attrNameLst>
                                          <p:attrName>ppt_x</p:attrName>
                                        </p:attrNameLst>
                                      </p:cBhvr>
                                      <p:tavLst>
                                        <p:tav tm="0">
                                          <p:val>
                                            <p:strVal val="0-#ppt_w/2"/>
                                          </p:val>
                                        </p:tav>
                                        <p:tav tm="100000">
                                          <p:val>
                                            <p:strVal val="#ppt_x"/>
                                          </p:val>
                                        </p:tav>
                                      </p:tavLst>
                                    </p:anim>
                                    <p:anim calcmode="lin" valueType="num">
                                      <p:cBhvr additive="base">
                                        <p:cTn id="50" dur="500" fill="hold"/>
                                        <p:tgtEl>
                                          <p:spTgt spid="2357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3558"/>
                                        </p:tgtEl>
                                        <p:attrNameLst>
                                          <p:attrName>style.visibility</p:attrName>
                                        </p:attrNameLst>
                                      </p:cBhvr>
                                      <p:to>
                                        <p:strVal val="visible"/>
                                      </p:to>
                                    </p:set>
                                    <p:anim calcmode="lin" valueType="num">
                                      <p:cBhvr additive="base">
                                        <p:cTn id="55" dur="500" fill="hold"/>
                                        <p:tgtEl>
                                          <p:spTgt spid="23558"/>
                                        </p:tgtEl>
                                        <p:attrNameLst>
                                          <p:attrName>ppt_x</p:attrName>
                                        </p:attrNameLst>
                                      </p:cBhvr>
                                      <p:tavLst>
                                        <p:tav tm="0">
                                          <p:val>
                                            <p:strVal val="0-#ppt_w/2"/>
                                          </p:val>
                                        </p:tav>
                                        <p:tav tm="100000">
                                          <p:val>
                                            <p:strVal val="#ppt_x"/>
                                          </p:val>
                                        </p:tav>
                                      </p:tavLst>
                                    </p:anim>
                                    <p:anim calcmode="lin" valueType="num">
                                      <p:cBhvr additive="base">
                                        <p:cTn id="56" dur="500" fill="hold"/>
                                        <p:tgtEl>
                                          <p:spTgt spid="23558"/>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3567"/>
                                        </p:tgtEl>
                                        <p:attrNameLst>
                                          <p:attrName>style.visibility</p:attrName>
                                        </p:attrNameLst>
                                      </p:cBhvr>
                                      <p:to>
                                        <p:strVal val="visible"/>
                                      </p:to>
                                    </p:set>
                                    <p:anim calcmode="lin" valueType="num">
                                      <p:cBhvr additive="base">
                                        <p:cTn id="61" dur="500" fill="hold"/>
                                        <p:tgtEl>
                                          <p:spTgt spid="23567"/>
                                        </p:tgtEl>
                                        <p:attrNameLst>
                                          <p:attrName>ppt_x</p:attrName>
                                        </p:attrNameLst>
                                      </p:cBhvr>
                                      <p:tavLst>
                                        <p:tav tm="0">
                                          <p:val>
                                            <p:strVal val="0-#ppt_w/2"/>
                                          </p:val>
                                        </p:tav>
                                        <p:tav tm="100000">
                                          <p:val>
                                            <p:strVal val="#ppt_x"/>
                                          </p:val>
                                        </p:tav>
                                      </p:tavLst>
                                    </p:anim>
                                    <p:anim calcmode="lin" valueType="num">
                                      <p:cBhvr additive="base">
                                        <p:cTn id="62" dur="500" fill="hold"/>
                                        <p:tgtEl>
                                          <p:spTgt spid="2356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23573"/>
                                        </p:tgtEl>
                                        <p:attrNameLst>
                                          <p:attrName>style.visibility</p:attrName>
                                        </p:attrNameLst>
                                      </p:cBhvr>
                                      <p:to>
                                        <p:strVal val="visible"/>
                                      </p:to>
                                    </p:set>
                                    <p:anim calcmode="lin" valueType="num">
                                      <p:cBhvr additive="base">
                                        <p:cTn id="67" dur="500" fill="hold"/>
                                        <p:tgtEl>
                                          <p:spTgt spid="23573"/>
                                        </p:tgtEl>
                                        <p:attrNameLst>
                                          <p:attrName>ppt_x</p:attrName>
                                        </p:attrNameLst>
                                      </p:cBhvr>
                                      <p:tavLst>
                                        <p:tav tm="0">
                                          <p:val>
                                            <p:strVal val="0-#ppt_w/2"/>
                                          </p:val>
                                        </p:tav>
                                        <p:tav tm="100000">
                                          <p:val>
                                            <p:strVal val="#ppt_x"/>
                                          </p:val>
                                        </p:tav>
                                      </p:tavLst>
                                    </p:anim>
                                    <p:anim calcmode="lin" valueType="num">
                                      <p:cBhvr additive="base">
                                        <p:cTn id="68" dur="500" fill="hold"/>
                                        <p:tgtEl>
                                          <p:spTgt spid="23573"/>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23577"/>
                                        </p:tgtEl>
                                        <p:attrNameLst>
                                          <p:attrName>style.visibility</p:attrName>
                                        </p:attrNameLst>
                                      </p:cBhvr>
                                      <p:to>
                                        <p:strVal val="visible"/>
                                      </p:to>
                                    </p:set>
                                    <p:anim calcmode="lin" valueType="num">
                                      <p:cBhvr additive="base">
                                        <p:cTn id="73" dur="500" fill="hold"/>
                                        <p:tgtEl>
                                          <p:spTgt spid="23577"/>
                                        </p:tgtEl>
                                        <p:attrNameLst>
                                          <p:attrName>ppt_x</p:attrName>
                                        </p:attrNameLst>
                                      </p:cBhvr>
                                      <p:tavLst>
                                        <p:tav tm="0">
                                          <p:val>
                                            <p:strVal val="0-#ppt_w/2"/>
                                          </p:val>
                                        </p:tav>
                                        <p:tav tm="100000">
                                          <p:val>
                                            <p:strVal val="#ppt_x"/>
                                          </p:val>
                                        </p:tav>
                                      </p:tavLst>
                                    </p:anim>
                                    <p:anim calcmode="lin" valueType="num">
                                      <p:cBhvr additive="base">
                                        <p:cTn id="74" dur="500" fill="hold"/>
                                        <p:tgtEl>
                                          <p:spTgt spid="2357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23562"/>
                                        </p:tgtEl>
                                        <p:attrNameLst>
                                          <p:attrName>style.visibility</p:attrName>
                                        </p:attrNameLst>
                                      </p:cBhvr>
                                      <p:to>
                                        <p:strVal val="visible"/>
                                      </p:to>
                                    </p:set>
                                    <p:anim calcmode="lin" valueType="num">
                                      <p:cBhvr additive="base">
                                        <p:cTn id="79" dur="500" fill="hold"/>
                                        <p:tgtEl>
                                          <p:spTgt spid="23562"/>
                                        </p:tgtEl>
                                        <p:attrNameLst>
                                          <p:attrName>ppt_x</p:attrName>
                                        </p:attrNameLst>
                                      </p:cBhvr>
                                      <p:tavLst>
                                        <p:tav tm="0">
                                          <p:val>
                                            <p:strVal val="0-#ppt_w/2"/>
                                          </p:val>
                                        </p:tav>
                                        <p:tav tm="100000">
                                          <p:val>
                                            <p:strVal val="#ppt_x"/>
                                          </p:val>
                                        </p:tav>
                                      </p:tavLst>
                                    </p:anim>
                                    <p:anim calcmode="lin" valueType="num">
                                      <p:cBhvr additive="base">
                                        <p:cTn id="80" dur="500" fill="hold"/>
                                        <p:tgtEl>
                                          <p:spTgt spid="23562"/>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23566"/>
                                        </p:tgtEl>
                                        <p:attrNameLst>
                                          <p:attrName>style.visibility</p:attrName>
                                        </p:attrNameLst>
                                      </p:cBhvr>
                                      <p:to>
                                        <p:strVal val="visible"/>
                                      </p:to>
                                    </p:set>
                                    <p:anim calcmode="lin" valueType="num">
                                      <p:cBhvr additive="base">
                                        <p:cTn id="85" dur="500" fill="hold"/>
                                        <p:tgtEl>
                                          <p:spTgt spid="23566"/>
                                        </p:tgtEl>
                                        <p:attrNameLst>
                                          <p:attrName>ppt_x</p:attrName>
                                        </p:attrNameLst>
                                      </p:cBhvr>
                                      <p:tavLst>
                                        <p:tav tm="0">
                                          <p:val>
                                            <p:strVal val="0-#ppt_w/2"/>
                                          </p:val>
                                        </p:tav>
                                        <p:tav tm="100000">
                                          <p:val>
                                            <p:strVal val="#ppt_x"/>
                                          </p:val>
                                        </p:tav>
                                      </p:tavLst>
                                    </p:anim>
                                    <p:anim calcmode="lin" valueType="num">
                                      <p:cBhvr additive="base">
                                        <p:cTn id="86" dur="500" fill="hold"/>
                                        <p:tgtEl>
                                          <p:spTgt spid="23566"/>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23559"/>
                                        </p:tgtEl>
                                        <p:attrNameLst>
                                          <p:attrName>style.visibility</p:attrName>
                                        </p:attrNameLst>
                                      </p:cBhvr>
                                      <p:to>
                                        <p:strVal val="visible"/>
                                      </p:to>
                                    </p:set>
                                    <p:anim calcmode="lin" valueType="num">
                                      <p:cBhvr additive="base">
                                        <p:cTn id="91" dur="500" fill="hold"/>
                                        <p:tgtEl>
                                          <p:spTgt spid="23559"/>
                                        </p:tgtEl>
                                        <p:attrNameLst>
                                          <p:attrName>ppt_x</p:attrName>
                                        </p:attrNameLst>
                                      </p:cBhvr>
                                      <p:tavLst>
                                        <p:tav tm="0">
                                          <p:val>
                                            <p:strVal val="0-#ppt_w/2"/>
                                          </p:val>
                                        </p:tav>
                                        <p:tav tm="100000">
                                          <p:val>
                                            <p:strVal val="#ppt_x"/>
                                          </p:val>
                                        </p:tav>
                                      </p:tavLst>
                                    </p:anim>
                                    <p:anim calcmode="lin" valueType="num">
                                      <p:cBhvr additive="base">
                                        <p:cTn id="92" dur="500" fill="hold"/>
                                        <p:tgtEl>
                                          <p:spTgt spid="23559"/>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23575"/>
                                        </p:tgtEl>
                                        <p:attrNameLst>
                                          <p:attrName>style.visibility</p:attrName>
                                        </p:attrNameLst>
                                      </p:cBhvr>
                                      <p:to>
                                        <p:strVal val="visible"/>
                                      </p:to>
                                    </p:set>
                                    <p:anim calcmode="lin" valueType="num">
                                      <p:cBhvr additive="base">
                                        <p:cTn id="97" dur="500" fill="hold"/>
                                        <p:tgtEl>
                                          <p:spTgt spid="23575"/>
                                        </p:tgtEl>
                                        <p:attrNameLst>
                                          <p:attrName>ppt_x</p:attrName>
                                        </p:attrNameLst>
                                      </p:cBhvr>
                                      <p:tavLst>
                                        <p:tav tm="0">
                                          <p:val>
                                            <p:strVal val="0-#ppt_w/2"/>
                                          </p:val>
                                        </p:tav>
                                        <p:tav tm="100000">
                                          <p:val>
                                            <p:strVal val="#ppt_x"/>
                                          </p:val>
                                        </p:tav>
                                      </p:tavLst>
                                    </p:anim>
                                    <p:anim calcmode="lin" valueType="num">
                                      <p:cBhvr additive="base">
                                        <p:cTn id="98" dur="500" fill="hold"/>
                                        <p:tgtEl>
                                          <p:spTgt spid="23575"/>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23564"/>
                                        </p:tgtEl>
                                        <p:attrNameLst>
                                          <p:attrName>style.visibility</p:attrName>
                                        </p:attrNameLst>
                                      </p:cBhvr>
                                      <p:to>
                                        <p:strVal val="visible"/>
                                      </p:to>
                                    </p:set>
                                    <p:anim calcmode="lin" valueType="num">
                                      <p:cBhvr additive="base">
                                        <p:cTn id="103" dur="500" fill="hold"/>
                                        <p:tgtEl>
                                          <p:spTgt spid="23564"/>
                                        </p:tgtEl>
                                        <p:attrNameLst>
                                          <p:attrName>ppt_x</p:attrName>
                                        </p:attrNameLst>
                                      </p:cBhvr>
                                      <p:tavLst>
                                        <p:tav tm="0">
                                          <p:val>
                                            <p:strVal val="0-#ppt_w/2"/>
                                          </p:val>
                                        </p:tav>
                                        <p:tav tm="100000">
                                          <p:val>
                                            <p:strVal val="#ppt_x"/>
                                          </p:val>
                                        </p:tav>
                                      </p:tavLst>
                                    </p:anim>
                                    <p:anim calcmode="lin" valueType="num">
                                      <p:cBhvr additive="base">
                                        <p:cTn id="104" dur="500" fill="hold"/>
                                        <p:tgtEl>
                                          <p:spTgt spid="23564"/>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nodePh="1">
                                  <p:stCondLst>
                                    <p:cond delay="0"/>
                                  </p:stCondLst>
                                  <p:endCondLst>
                                    <p:cond evt="begin" delay="0">
                                      <p:tn val="107"/>
                                    </p:cond>
                                  </p:endCondLst>
                                  <p:childTnLst>
                                    <p:set>
                                      <p:cBhvr>
                                        <p:cTn id="108" dur="1" fill="hold">
                                          <p:stCondLst>
                                            <p:cond delay="0"/>
                                          </p:stCondLst>
                                        </p:cTn>
                                        <p:tgtEl>
                                          <p:spTgt spid="23561"/>
                                        </p:tgtEl>
                                        <p:attrNameLst>
                                          <p:attrName>style.visibility</p:attrName>
                                        </p:attrNameLst>
                                      </p:cBhvr>
                                      <p:to>
                                        <p:strVal val="visible"/>
                                      </p:to>
                                    </p:set>
                                    <p:anim calcmode="lin" valueType="num">
                                      <p:cBhvr additive="base">
                                        <p:cTn id="109" dur="500" fill="hold"/>
                                        <p:tgtEl>
                                          <p:spTgt spid="23561"/>
                                        </p:tgtEl>
                                        <p:attrNameLst>
                                          <p:attrName>ppt_x</p:attrName>
                                        </p:attrNameLst>
                                      </p:cBhvr>
                                      <p:tavLst>
                                        <p:tav tm="0">
                                          <p:val>
                                            <p:strVal val="0-#ppt_w/2"/>
                                          </p:val>
                                        </p:tav>
                                        <p:tav tm="100000">
                                          <p:val>
                                            <p:strVal val="#ppt_x"/>
                                          </p:val>
                                        </p:tav>
                                      </p:tavLst>
                                    </p:anim>
                                    <p:anim calcmode="lin" valueType="num">
                                      <p:cBhvr additive="base">
                                        <p:cTn id="110" dur="500" fill="hold"/>
                                        <p:tgtEl>
                                          <p:spTgt spid="23561"/>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23560"/>
                                        </p:tgtEl>
                                        <p:attrNameLst>
                                          <p:attrName>style.visibility</p:attrName>
                                        </p:attrNameLst>
                                      </p:cBhvr>
                                      <p:to>
                                        <p:strVal val="visible"/>
                                      </p:to>
                                    </p:set>
                                    <p:anim calcmode="lin" valueType="num">
                                      <p:cBhvr additive="base">
                                        <p:cTn id="115" dur="500" fill="hold"/>
                                        <p:tgtEl>
                                          <p:spTgt spid="23560"/>
                                        </p:tgtEl>
                                        <p:attrNameLst>
                                          <p:attrName>ppt_x</p:attrName>
                                        </p:attrNameLst>
                                      </p:cBhvr>
                                      <p:tavLst>
                                        <p:tav tm="0">
                                          <p:val>
                                            <p:strVal val="0-#ppt_w/2"/>
                                          </p:val>
                                        </p:tav>
                                        <p:tav tm="100000">
                                          <p:val>
                                            <p:strVal val="#ppt_x"/>
                                          </p:val>
                                        </p:tav>
                                      </p:tavLst>
                                    </p:anim>
                                    <p:anim calcmode="lin" valueType="num">
                                      <p:cBhvr additive="base">
                                        <p:cTn id="116" dur="500" fill="hold"/>
                                        <p:tgtEl>
                                          <p:spTgt spid="23560"/>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23565"/>
                                        </p:tgtEl>
                                        <p:attrNameLst>
                                          <p:attrName>style.visibility</p:attrName>
                                        </p:attrNameLst>
                                      </p:cBhvr>
                                      <p:to>
                                        <p:strVal val="visible"/>
                                      </p:to>
                                    </p:set>
                                    <p:anim calcmode="lin" valueType="num">
                                      <p:cBhvr additive="base">
                                        <p:cTn id="121" dur="500" fill="hold"/>
                                        <p:tgtEl>
                                          <p:spTgt spid="23565"/>
                                        </p:tgtEl>
                                        <p:attrNameLst>
                                          <p:attrName>ppt_x</p:attrName>
                                        </p:attrNameLst>
                                      </p:cBhvr>
                                      <p:tavLst>
                                        <p:tav tm="0">
                                          <p:val>
                                            <p:strVal val="0-#ppt_w/2"/>
                                          </p:val>
                                        </p:tav>
                                        <p:tav tm="100000">
                                          <p:val>
                                            <p:strVal val="#ppt_x"/>
                                          </p:val>
                                        </p:tav>
                                      </p:tavLst>
                                    </p:anim>
                                    <p:anim calcmode="lin" valueType="num">
                                      <p:cBhvr additive="base">
                                        <p:cTn id="122" dur="500" fill="hold"/>
                                        <p:tgtEl>
                                          <p:spTgt spid="23565"/>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8" fill="hold" grpId="0" nodeType="clickEffect">
                                  <p:stCondLst>
                                    <p:cond delay="0"/>
                                  </p:stCondLst>
                                  <p:childTnLst>
                                    <p:set>
                                      <p:cBhvr>
                                        <p:cTn id="126" dur="1" fill="hold">
                                          <p:stCondLst>
                                            <p:cond delay="0"/>
                                          </p:stCondLst>
                                        </p:cTn>
                                        <p:tgtEl>
                                          <p:spTgt spid="23563"/>
                                        </p:tgtEl>
                                        <p:attrNameLst>
                                          <p:attrName>style.visibility</p:attrName>
                                        </p:attrNameLst>
                                      </p:cBhvr>
                                      <p:to>
                                        <p:strVal val="visible"/>
                                      </p:to>
                                    </p:set>
                                    <p:anim calcmode="lin" valueType="num">
                                      <p:cBhvr additive="base">
                                        <p:cTn id="127" dur="500" fill="hold"/>
                                        <p:tgtEl>
                                          <p:spTgt spid="23563"/>
                                        </p:tgtEl>
                                        <p:attrNameLst>
                                          <p:attrName>ppt_x</p:attrName>
                                        </p:attrNameLst>
                                      </p:cBhvr>
                                      <p:tavLst>
                                        <p:tav tm="0">
                                          <p:val>
                                            <p:strVal val="0-#ppt_w/2"/>
                                          </p:val>
                                        </p:tav>
                                        <p:tav tm="100000">
                                          <p:val>
                                            <p:strVal val="#ppt_x"/>
                                          </p:val>
                                        </p:tav>
                                      </p:tavLst>
                                    </p:anim>
                                    <p:anim calcmode="lin" valueType="num">
                                      <p:cBhvr additive="base">
                                        <p:cTn id="128" dur="500" fill="hold"/>
                                        <p:tgtEl>
                                          <p:spTgt spid="235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animBg="1" autoUpdateAnimBg="0"/>
      <p:bldP spid="23558" grpId="0" animBg="1" autoUpdateAnimBg="0"/>
      <p:bldP spid="23559" grpId="0" animBg="1" autoUpdateAnimBg="0"/>
      <p:bldP spid="23560" grpId="0" animBg="1" autoUpdateAnimBg="0"/>
      <p:bldP spid="23561" grpId="0" animBg="1"/>
      <p:bldP spid="23562" grpId="0" animBg="1" autoUpdateAnimBg="0"/>
      <p:bldP spid="23563" grpId="0" animBg="1" autoUpdateAnimBg="0"/>
      <p:bldP spid="23564" grpId="0" animBg="1" autoUpdateAnimBg="0"/>
      <p:bldP spid="23565" grpId="0" animBg="1" autoUpdateAnimBg="0"/>
      <p:bldP spid="23566" grpId="0" animBg="1" autoUpdateAnimBg="0"/>
      <p:bldP spid="23567" grpId="0" animBg="1" autoUpdateAnimBg="0"/>
      <p:bldP spid="23568" grpId="0" animBg="1" autoUpdateAnimBg="0"/>
      <p:bldP spid="23569" grpId="0" animBg="1" autoUpdateAnimBg="0"/>
      <p:bldP spid="23570" grpId="0" animBg="1" autoUpdateAnimBg="0"/>
      <p:bldP spid="23571" grpId="0" animBg="1" autoUpdateAnimBg="0"/>
      <p:bldP spid="23572" grpId="0" animBg="1" autoUpdateAnimBg="0"/>
      <p:bldP spid="23573" grpId="0" animBg="1" autoUpdateAnimBg="0"/>
      <p:bldP spid="23574" grpId="0" animBg="1" autoUpdateAnimBg="0"/>
      <p:bldP spid="23575" grpId="0" animBg="1" autoUpdateAnimBg="0"/>
      <p:bldP spid="23576" grpId="0" animBg="1" autoUpdateAnimBg="0"/>
      <p:bldP spid="23577"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space réservé de la date 1"/>
          <p:cNvSpPr>
            <a:spLocks noGrp="1"/>
          </p:cNvSpPr>
          <p:nvPr>
            <p:ph type="dt" sz="half" idx="10"/>
          </p:nvPr>
        </p:nvSpPr>
        <p:spPr/>
        <p:txBody>
          <a:bodyPr/>
          <a:lstStyle/>
          <a:p>
            <a:endParaRPr lang="fr-FR" altLang="en-US"/>
          </a:p>
        </p:txBody>
      </p:sp>
      <p:sp>
        <p:nvSpPr>
          <p:cNvPr id="20" name="Espace réservé du pied de page 2"/>
          <p:cNvSpPr>
            <a:spLocks noGrp="1"/>
          </p:cNvSpPr>
          <p:nvPr>
            <p:ph type="ftr" sz="quarter" idx="11"/>
          </p:nvPr>
        </p:nvSpPr>
        <p:spPr/>
        <p:txBody>
          <a:bodyPr/>
          <a:lstStyle/>
          <a:p>
            <a:r>
              <a:rPr lang="fr-FR" altLang="en-US"/>
              <a:t>H.Hocine</a:t>
            </a:r>
          </a:p>
        </p:txBody>
      </p:sp>
      <p:sp>
        <p:nvSpPr>
          <p:cNvPr id="50178" name="Rectangle 2"/>
          <p:cNvSpPr>
            <a:spLocks noChangeArrowheads="1"/>
          </p:cNvSpPr>
          <p:nvPr/>
        </p:nvSpPr>
        <p:spPr bwMode="auto">
          <a:xfrm rot="-10740">
            <a:off x="1828800" y="304800"/>
            <a:ext cx="7162800" cy="6038850"/>
          </a:xfrm>
          <a:prstGeom prst="rect">
            <a:avLst/>
          </a:prstGeom>
          <a:noFill/>
          <a:ln w="9525">
            <a:noFill/>
            <a:miter lim="800000"/>
            <a:headEnd/>
            <a:tailEnd/>
          </a:ln>
          <a:effectLst/>
        </p:spPr>
        <p:txBody>
          <a:bodyPr wrap="none" anchor="ctr"/>
          <a:lstStyle/>
          <a:p>
            <a:pPr algn="ctr" eaLnBrk="0" hangingPunct="0"/>
            <a:r>
              <a:rPr lang="fr-FR" sz="60000">
                <a:solidFill>
                  <a:srgbClr val="808080"/>
                </a:solidFill>
                <a:latin typeface="Comic Sans MS" pitchFamily="66" charset="0"/>
              </a:rPr>
              <a:t>S</a:t>
            </a:r>
            <a:endParaRPr lang="fr-FR" sz="2400">
              <a:latin typeface="Times New Roman" pitchFamily="18" charset="0"/>
            </a:endParaRPr>
          </a:p>
        </p:txBody>
      </p:sp>
      <p:sp>
        <p:nvSpPr>
          <p:cNvPr id="50179" name="Oval 3"/>
          <p:cNvSpPr>
            <a:spLocks noChangeArrowheads="1"/>
          </p:cNvSpPr>
          <p:nvPr/>
        </p:nvSpPr>
        <p:spPr bwMode="auto">
          <a:xfrm>
            <a:off x="3505200" y="1885950"/>
            <a:ext cx="2076450" cy="781050"/>
          </a:xfrm>
          <a:prstGeom prst="ellipse">
            <a:avLst/>
          </a:prstGeom>
          <a:solidFill>
            <a:srgbClr val="808080"/>
          </a:solidFill>
          <a:ln w="9525">
            <a:solidFill>
              <a:schemeClr val="tx1"/>
            </a:solidFill>
            <a:round/>
            <a:headEnd/>
            <a:tailEnd/>
          </a:ln>
          <a:effectLst/>
        </p:spPr>
        <p:txBody>
          <a:bodyPr wrap="none" anchor="ctr"/>
          <a:lstStyle/>
          <a:p>
            <a:pPr algn="ctr" eaLnBrk="0" hangingPunct="0"/>
            <a:r>
              <a:rPr lang="fr-FR" sz="3600">
                <a:solidFill>
                  <a:srgbClr val="FFCC00"/>
                </a:solidFill>
                <a:latin typeface="Times New Roman" pitchFamily="18" charset="0"/>
              </a:rPr>
              <a:t>IDEES</a:t>
            </a:r>
            <a:endParaRPr lang="fr-FR" sz="2400">
              <a:solidFill>
                <a:srgbClr val="FFCC00"/>
              </a:solidFill>
              <a:latin typeface="Times New Roman" pitchFamily="18" charset="0"/>
            </a:endParaRPr>
          </a:p>
        </p:txBody>
      </p:sp>
      <p:sp>
        <p:nvSpPr>
          <p:cNvPr id="50180" name="Oval 4"/>
          <p:cNvSpPr>
            <a:spLocks noChangeArrowheads="1"/>
          </p:cNvSpPr>
          <p:nvPr/>
        </p:nvSpPr>
        <p:spPr bwMode="auto">
          <a:xfrm>
            <a:off x="6229350" y="4095750"/>
            <a:ext cx="2362200" cy="971550"/>
          </a:xfrm>
          <a:prstGeom prst="ellipse">
            <a:avLst/>
          </a:prstGeom>
          <a:solidFill>
            <a:srgbClr val="808080"/>
          </a:solidFill>
          <a:ln w="9525">
            <a:solidFill>
              <a:schemeClr val="tx1"/>
            </a:solidFill>
            <a:round/>
            <a:headEnd/>
            <a:tailEnd/>
          </a:ln>
          <a:effectLst/>
        </p:spPr>
        <p:txBody>
          <a:bodyPr wrap="none" anchor="ctr"/>
          <a:lstStyle/>
          <a:p>
            <a:pPr algn="ctr" eaLnBrk="0" hangingPunct="0"/>
            <a:r>
              <a:rPr lang="fr-FR" sz="3200" b="1">
                <a:solidFill>
                  <a:srgbClr val="CC0000"/>
                </a:solidFill>
                <a:latin typeface="Times New Roman" pitchFamily="18" charset="0"/>
              </a:rPr>
              <a:t>TENTATIVE</a:t>
            </a:r>
            <a:endParaRPr lang="fr-FR" sz="2400" b="1">
              <a:solidFill>
                <a:srgbClr val="CC0000"/>
              </a:solidFill>
              <a:latin typeface="Times New Roman" pitchFamily="18" charset="0"/>
            </a:endParaRPr>
          </a:p>
        </p:txBody>
      </p:sp>
      <p:sp>
        <p:nvSpPr>
          <p:cNvPr id="50181" name="AutoShape 5"/>
          <p:cNvSpPr>
            <a:spLocks noChangeArrowheads="1"/>
          </p:cNvSpPr>
          <p:nvPr/>
        </p:nvSpPr>
        <p:spPr bwMode="auto">
          <a:xfrm rot="6944991">
            <a:off x="3086100" y="-125412"/>
            <a:ext cx="884238" cy="2519362"/>
          </a:xfrm>
          <a:prstGeom prst="curvedLeftArrow">
            <a:avLst>
              <a:gd name="adj1" fmla="val 56984"/>
              <a:gd name="adj2" fmla="val 113968"/>
              <a:gd name="adj3" fmla="val 29681"/>
            </a:avLst>
          </a:prstGeom>
          <a:solidFill>
            <a:srgbClr val="66CCFF"/>
          </a:solidFill>
          <a:ln w="9525">
            <a:solidFill>
              <a:schemeClr val="tx1"/>
            </a:solidFill>
            <a:miter lim="800000"/>
            <a:headEnd/>
            <a:tailEnd/>
          </a:ln>
          <a:effectLst/>
        </p:spPr>
        <p:txBody>
          <a:bodyPr rot="10800000" vert="eaVert" wrap="none" anchor="ctr"/>
          <a:lstStyle/>
          <a:p>
            <a:pPr algn="ctr" eaLnBrk="0" hangingPunct="0"/>
            <a:endParaRPr lang="fr-FR" sz="2400">
              <a:latin typeface="Times New Roman" pitchFamily="18" charset="0"/>
            </a:endParaRPr>
          </a:p>
        </p:txBody>
      </p:sp>
      <p:sp>
        <p:nvSpPr>
          <p:cNvPr id="50182" name="AutoShape 6"/>
          <p:cNvSpPr>
            <a:spLocks noChangeArrowheads="1"/>
          </p:cNvSpPr>
          <p:nvPr/>
        </p:nvSpPr>
        <p:spPr bwMode="auto">
          <a:xfrm rot="7815178">
            <a:off x="3364706" y="3645694"/>
            <a:ext cx="1273175" cy="2973388"/>
          </a:xfrm>
          <a:prstGeom prst="curvedLeftArrow">
            <a:avLst>
              <a:gd name="adj1" fmla="val 46708"/>
              <a:gd name="adj2" fmla="val 93416"/>
              <a:gd name="adj3" fmla="val 33333"/>
            </a:avLst>
          </a:prstGeom>
          <a:solidFill>
            <a:schemeClr val="folHlink"/>
          </a:solidFill>
          <a:ln w="9525">
            <a:solidFill>
              <a:schemeClr val="tx1"/>
            </a:solidFill>
            <a:miter lim="800000"/>
            <a:headEnd/>
            <a:tailEnd/>
          </a:ln>
          <a:effectLst/>
        </p:spPr>
        <p:txBody>
          <a:bodyPr rot="10800000" vert="eaVert" wrap="none" anchor="ctr"/>
          <a:lstStyle/>
          <a:p>
            <a:pPr algn="ctr" eaLnBrk="0" hangingPunct="0"/>
            <a:endParaRPr lang="fr-FR" sz="2400">
              <a:latin typeface="Times New Roman" pitchFamily="18" charset="0"/>
            </a:endParaRPr>
          </a:p>
        </p:txBody>
      </p:sp>
      <p:sp>
        <p:nvSpPr>
          <p:cNvPr id="50183" name="AutoShape 7"/>
          <p:cNvSpPr>
            <a:spLocks noChangeArrowheads="1"/>
          </p:cNvSpPr>
          <p:nvPr/>
        </p:nvSpPr>
        <p:spPr bwMode="auto">
          <a:xfrm rot="-1770996">
            <a:off x="6516688" y="2636838"/>
            <a:ext cx="2446337" cy="1127125"/>
          </a:xfrm>
          <a:prstGeom prst="curvedUpArrow">
            <a:avLst>
              <a:gd name="adj1" fmla="val 43408"/>
              <a:gd name="adj2" fmla="val 86817"/>
              <a:gd name="adj3" fmla="val 16944"/>
            </a:avLst>
          </a:prstGeom>
          <a:solidFill>
            <a:srgbClr val="66CCFF"/>
          </a:solidFill>
          <a:ln w="9525">
            <a:solidFill>
              <a:schemeClr val="tx1"/>
            </a:solidFill>
            <a:miter lim="800000"/>
            <a:headEnd/>
            <a:tailEnd/>
          </a:ln>
          <a:effectLst/>
        </p:spPr>
        <p:txBody>
          <a:bodyPr wrap="none" anchor="ctr"/>
          <a:lstStyle/>
          <a:p>
            <a:pPr algn="ctr" eaLnBrk="0" hangingPunct="0"/>
            <a:endParaRPr lang="fr-FR" sz="2400">
              <a:latin typeface="Times New Roman" pitchFamily="18" charset="0"/>
            </a:endParaRPr>
          </a:p>
        </p:txBody>
      </p:sp>
      <p:sp>
        <p:nvSpPr>
          <p:cNvPr id="50184" name="WordArt 8"/>
          <p:cNvSpPr>
            <a:spLocks noChangeArrowheads="1" noChangeShapeType="1" noTextEdit="1"/>
          </p:cNvSpPr>
          <p:nvPr/>
        </p:nvSpPr>
        <p:spPr bwMode="auto">
          <a:xfrm rot="932823">
            <a:off x="2819400" y="838200"/>
            <a:ext cx="1743075" cy="700088"/>
          </a:xfrm>
          <a:prstGeom prst="rect">
            <a:avLst/>
          </a:prstGeom>
        </p:spPr>
        <p:txBody>
          <a:bodyPr wrap="none" fromWordArt="1">
            <a:prstTxWarp prst="textCanDown">
              <a:avLst>
                <a:gd name="adj" fmla="val 33333"/>
              </a:avLst>
            </a:prstTxWarp>
          </a:bodyPr>
          <a:lstStyle/>
          <a:p>
            <a:pPr algn="ctr"/>
            <a:r>
              <a:rPr lang="fr-FR" sz="3200" kern="10">
                <a:ln w="9525">
                  <a:solidFill>
                    <a:srgbClr val="000000"/>
                  </a:solidFill>
                  <a:round/>
                  <a:headEnd/>
                  <a:tailEnd/>
                </a:ln>
                <a:solidFill>
                  <a:srgbClr val="000000"/>
                </a:solidFill>
                <a:latin typeface="Times New Roman"/>
                <a:cs typeface="Times New Roman"/>
              </a:rPr>
              <a:t>Prévention</a:t>
            </a:r>
          </a:p>
        </p:txBody>
      </p:sp>
      <p:sp>
        <p:nvSpPr>
          <p:cNvPr id="50185" name="WordArt 9"/>
          <p:cNvSpPr>
            <a:spLocks noChangeArrowheads="1" noChangeShapeType="1" noTextEdit="1"/>
          </p:cNvSpPr>
          <p:nvPr/>
        </p:nvSpPr>
        <p:spPr bwMode="auto">
          <a:xfrm rot="-1432209">
            <a:off x="6629400" y="2895600"/>
            <a:ext cx="1952625" cy="700088"/>
          </a:xfrm>
          <a:prstGeom prst="rect">
            <a:avLst/>
          </a:prstGeom>
        </p:spPr>
        <p:txBody>
          <a:bodyPr wrap="none" fromWordArt="1">
            <a:prstTxWarp prst="textCanDown">
              <a:avLst>
                <a:gd name="adj" fmla="val 33333"/>
              </a:avLst>
            </a:prstTxWarp>
          </a:bodyPr>
          <a:lstStyle/>
          <a:p>
            <a:pPr algn="ctr"/>
            <a:r>
              <a:rPr lang="fr-FR" sz="3200" kern="10">
                <a:ln w="9525">
                  <a:solidFill>
                    <a:srgbClr val="000000"/>
                  </a:solidFill>
                  <a:round/>
                  <a:headEnd/>
                  <a:tailEnd/>
                </a:ln>
                <a:solidFill>
                  <a:srgbClr val="000000"/>
                </a:solidFill>
                <a:latin typeface="Times New Roman"/>
                <a:cs typeface="Times New Roman"/>
              </a:rPr>
              <a:t>Intervention</a:t>
            </a:r>
          </a:p>
        </p:txBody>
      </p:sp>
      <p:sp>
        <p:nvSpPr>
          <p:cNvPr id="50186" name="WordArt 10"/>
          <p:cNvSpPr>
            <a:spLocks noChangeArrowheads="1" noChangeShapeType="1" noTextEdit="1"/>
          </p:cNvSpPr>
          <p:nvPr/>
        </p:nvSpPr>
        <p:spPr bwMode="auto">
          <a:xfrm rot="1702817">
            <a:off x="3200400" y="5105400"/>
            <a:ext cx="1905000" cy="700088"/>
          </a:xfrm>
          <a:prstGeom prst="rect">
            <a:avLst/>
          </a:prstGeom>
        </p:spPr>
        <p:txBody>
          <a:bodyPr wrap="none" fromWordArt="1">
            <a:prstTxWarp prst="textCanDown">
              <a:avLst>
                <a:gd name="adj" fmla="val 33333"/>
              </a:avLst>
            </a:prstTxWarp>
          </a:bodyPr>
          <a:lstStyle/>
          <a:p>
            <a:pPr algn="ctr"/>
            <a:r>
              <a:rPr lang="fr-FR" sz="3200" kern="10">
                <a:ln w="9525">
                  <a:solidFill>
                    <a:srgbClr val="000000"/>
                  </a:solidFill>
                  <a:round/>
                  <a:headEnd/>
                  <a:tailEnd/>
                </a:ln>
                <a:solidFill>
                  <a:srgbClr val="000000"/>
                </a:solidFill>
                <a:latin typeface="Times New Roman"/>
                <a:cs typeface="Times New Roman"/>
              </a:rPr>
              <a:t>Postvention</a:t>
            </a:r>
          </a:p>
        </p:txBody>
      </p:sp>
      <p:sp>
        <p:nvSpPr>
          <p:cNvPr id="50187" name="WordArt 11"/>
          <p:cNvSpPr>
            <a:spLocks noChangeArrowheads="1" noChangeShapeType="1" noTextEdit="1"/>
          </p:cNvSpPr>
          <p:nvPr/>
        </p:nvSpPr>
        <p:spPr bwMode="auto">
          <a:xfrm rot="-968693">
            <a:off x="4787900" y="476250"/>
            <a:ext cx="2200275" cy="623888"/>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fr-FR" sz="2800" kern="10">
                <a:ln w="9525">
                  <a:round/>
                  <a:headEnd/>
                  <a:tailEnd/>
                </a:ln>
                <a:gradFill rotWithShape="0">
                  <a:gsLst>
                    <a:gs pos="0">
                      <a:srgbClr val="707070"/>
                    </a:gs>
                    <a:gs pos="50000">
                      <a:srgbClr val="FFFFFF"/>
                    </a:gs>
                    <a:gs pos="100000">
                      <a:srgbClr val="707070"/>
                    </a:gs>
                  </a:gsLst>
                  <a:lin ang="3668693" scaled="1"/>
                </a:gradFill>
                <a:latin typeface="Impact"/>
              </a:rPr>
              <a:t>PRE-SUICIDAIRE</a:t>
            </a:r>
          </a:p>
        </p:txBody>
      </p:sp>
      <p:sp>
        <p:nvSpPr>
          <p:cNvPr id="50188" name="WordArt 12"/>
          <p:cNvSpPr>
            <a:spLocks noChangeArrowheads="1" noChangeShapeType="1" noTextEdit="1"/>
          </p:cNvSpPr>
          <p:nvPr/>
        </p:nvSpPr>
        <p:spPr bwMode="auto">
          <a:xfrm rot="-594683">
            <a:off x="5033963" y="2640013"/>
            <a:ext cx="1476375" cy="623887"/>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fr-FR" sz="2800" kern="10">
                <a:ln w="9525">
                  <a:round/>
                  <a:headEnd/>
                  <a:tailEnd/>
                </a:ln>
                <a:gradFill rotWithShape="0">
                  <a:gsLst>
                    <a:gs pos="0">
                      <a:srgbClr val="707070"/>
                    </a:gs>
                    <a:gs pos="50000">
                      <a:srgbClr val="FFFFFF"/>
                    </a:gs>
                    <a:gs pos="100000">
                      <a:srgbClr val="707070"/>
                    </a:gs>
                  </a:gsLst>
                  <a:lin ang="3294683" scaled="1"/>
                </a:gradFill>
                <a:latin typeface="Impact"/>
              </a:rPr>
              <a:t>SUICIDAIRE</a:t>
            </a:r>
          </a:p>
        </p:txBody>
      </p:sp>
      <p:sp>
        <p:nvSpPr>
          <p:cNvPr id="50189" name="WordArt 13"/>
          <p:cNvSpPr>
            <a:spLocks noChangeArrowheads="1" noChangeShapeType="1" noTextEdit="1"/>
          </p:cNvSpPr>
          <p:nvPr/>
        </p:nvSpPr>
        <p:spPr bwMode="auto">
          <a:xfrm rot="-830671">
            <a:off x="4643438" y="5013325"/>
            <a:ext cx="2400300" cy="623888"/>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fr-FR" sz="2800" kern="10">
                <a:ln w="9525">
                  <a:round/>
                  <a:headEnd/>
                  <a:tailEnd/>
                </a:ln>
                <a:gradFill rotWithShape="0">
                  <a:gsLst>
                    <a:gs pos="0">
                      <a:srgbClr val="707070"/>
                    </a:gs>
                    <a:gs pos="50000">
                      <a:srgbClr val="FFFFFF"/>
                    </a:gs>
                    <a:gs pos="100000">
                      <a:srgbClr val="707070"/>
                    </a:gs>
                  </a:gsLst>
                  <a:lin ang="3530671" scaled="1"/>
                </a:gradFill>
                <a:latin typeface="Impact"/>
              </a:rPr>
              <a:t>POST-SUICIDAIRE</a:t>
            </a:r>
          </a:p>
        </p:txBody>
      </p:sp>
      <p:sp>
        <p:nvSpPr>
          <p:cNvPr id="50190" name="Text Box 14"/>
          <p:cNvSpPr txBox="1">
            <a:spLocks noChangeArrowheads="1"/>
          </p:cNvSpPr>
          <p:nvPr/>
        </p:nvSpPr>
        <p:spPr bwMode="auto">
          <a:xfrm>
            <a:off x="152400" y="438150"/>
            <a:ext cx="2565400" cy="579438"/>
          </a:xfrm>
          <a:prstGeom prst="rect">
            <a:avLst/>
          </a:prstGeom>
          <a:noFill/>
          <a:ln w="9525">
            <a:noFill/>
            <a:miter lim="800000"/>
            <a:headEnd/>
            <a:tailEnd/>
          </a:ln>
          <a:effectLst/>
        </p:spPr>
        <p:txBody>
          <a:bodyPr wrap="none">
            <a:spAutoFit/>
          </a:bodyPr>
          <a:lstStyle/>
          <a:p>
            <a:pPr eaLnBrk="0" hangingPunct="0"/>
            <a:r>
              <a:rPr lang="fr-FR" sz="3200">
                <a:latin typeface="Times New Roman" pitchFamily="18" charset="0"/>
              </a:rPr>
              <a:t>UN MODELE</a:t>
            </a:r>
            <a:endParaRPr lang="fr-FR" sz="2400">
              <a:latin typeface="Times New Roman" pitchFamily="18" charset="0"/>
            </a:endParaRPr>
          </a:p>
        </p:txBody>
      </p:sp>
      <p:sp>
        <p:nvSpPr>
          <p:cNvPr id="50191" name="Text Box 15"/>
          <p:cNvSpPr txBox="1">
            <a:spLocks noChangeArrowheads="1"/>
          </p:cNvSpPr>
          <p:nvPr/>
        </p:nvSpPr>
        <p:spPr bwMode="auto">
          <a:xfrm>
            <a:off x="228600" y="1752600"/>
            <a:ext cx="3117850" cy="1066800"/>
          </a:xfrm>
          <a:prstGeom prst="rect">
            <a:avLst/>
          </a:prstGeom>
          <a:noFill/>
          <a:ln w="9525">
            <a:noFill/>
            <a:miter lim="800000"/>
            <a:headEnd/>
            <a:tailEnd/>
          </a:ln>
          <a:effectLst/>
        </p:spPr>
        <p:txBody>
          <a:bodyPr>
            <a:spAutoFit/>
          </a:bodyPr>
          <a:lstStyle/>
          <a:p>
            <a:pPr eaLnBrk="0" hangingPunct="0"/>
            <a:r>
              <a:rPr lang="fr-FR" sz="3200">
                <a:latin typeface="Times New Roman" pitchFamily="18" charset="0"/>
              </a:rPr>
              <a:t>POUR </a:t>
            </a:r>
          </a:p>
          <a:p>
            <a:pPr eaLnBrk="0" hangingPunct="0"/>
            <a:r>
              <a:rPr lang="fr-FR" sz="3200">
                <a:latin typeface="Times New Roman" pitchFamily="18" charset="0"/>
              </a:rPr>
              <a:t>S’ENTENDRE</a:t>
            </a:r>
          </a:p>
        </p:txBody>
      </p:sp>
      <p:sp>
        <p:nvSpPr>
          <p:cNvPr id="50192" name="Text Box 16"/>
          <p:cNvSpPr txBox="1">
            <a:spLocks noChangeArrowheads="1"/>
          </p:cNvSpPr>
          <p:nvPr/>
        </p:nvSpPr>
        <p:spPr bwMode="auto">
          <a:xfrm>
            <a:off x="209550" y="3276600"/>
            <a:ext cx="2076450" cy="1311275"/>
          </a:xfrm>
          <a:prstGeom prst="rect">
            <a:avLst/>
          </a:prstGeom>
          <a:noFill/>
          <a:ln w="9525">
            <a:noFill/>
            <a:miter lim="800000"/>
            <a:headEnd/>
            <a:tailEnd/>
          </a:ln>
          <a:effectLst/>
        </p:spPr>
        <p:txBody>
          <a:bodyPr>
            <a:spAutoFit/>
          </a:bodyPr>
          <a:lstStyle/>
          <a:p>
            <a:pPr eaLnBrk="0" hangingPunct="0"/>
            <a:r>
              <a:rPr lang="fr-FR" sz="4000">
                <a:latin typeface="Times New Roman" pitchFamily="18" charset="0"/>
              </a:rPr>
              <a:t>POUR</a:t>
            </a:r>
          </a:p>
          <a:p>
            <a:pPr eaLnBrk="0" hangingPunct="0"/>
            <a:r>
              <a:rPr lang="fr-FR" sz="4000">
                <a:latin typeface="Times New Roman" pitchFamily="18" charset="0"/>
              </a:rPr>
              <a:t>AGIR</a:t>
            </a:r>
          </a:p>
        </p:txBody>
      </p:sp>
      <p:sp>
        <p:nvSpPr>
          <p:cNvPr id="50193" name="Rectangle 17"/>
          <p:cNvSpPr>
            <a:spLocks noChangeArrowheads="1"/>
          </p:cNvSpPr>
          <p:nvPr/>
        </p:nvSpPr>
        <p:spPr bwMode="auto">
          <a:xfrm>
            <a:off x="228600" y="5105400"/>
            <a:ext cx="2971800" cy="1143000"/>
          </a:xfrm>
          <a:prstGeom prst="rect">
            <a:avLst/>
          </a:prstGeom>
          <a:noFill/>
          <a:ln w="9525">
            <a:noFill/>
            <a:miter lim="800000"/>
            <a:headEnd/>
            <a:tailEnd/>
          </a:ln>
          <a:effectLst/>
        </p:spPr>
        <p:txBody>
          <a:bodyPr wrap="none" anchor="ctr"/>
          <a:lstStyle/>
          <a:p>
            <a:pPr eaLnBrk="0" hangingPunct="0"/>
            <a:r>
              <a:rPr lang="fr-FR" sz="4800">
                <a:effectLst>
                  <a:outerShdw blurRad="38100" dist="38100" dir="2700000" algn="tl">
                    <a:srgbClr val="C0C0C0"/>
                  </a:outerShdw>
                </a:effectLst>
                <a:latin typeface="Times New Roman" pitchFamily="18" charset="0"/>
              </a:rPr>
              <a:t>ET POUR</a:t>
            </a:r>
          </a:p>
          <a:p>
            <a:pPr eaLnBrk="0" hangingPunct="0"/>
            <a:r>
              <a:rPr lang="fr-FR" sz="4800">
                <a:effectLst>
                  <a:outerShdw blurRad="38100" dist="38100" dir="2700000" algn="tl">
                    <a:srgbClr val="C0C0C0"/>
                  </a:outerShdw>
                </a:effectLst>
                <a:latin typeface="Times New Roman" pitchFamily="18" charset="0"/>
              </a:rPr>
              <a:t>EVALUER</a:t>
            </a:r>
          </a:p>
        </p:txBody>
      </p:sp>
      <p:sp>
        <p:nvSpPr>
          <p:cNvPr id="50194" name="Text Box 18"/>
          <p:cNvSpPr txBox="1">
            <a:spLocks noChangeArrowheads="1"/>
          </p:cNvSpPr>
          <p:nvPr/>
        </p:nvSpPr>
        <p:spPr bwMode="auto">
          <a:xfrm>
            <a:off x="6300788" y="6165850"/>
            <a:ext cx="2087562" cy="366713"/>
          </a:xfrm>
          <a:prstGeom prst="rect">
            <a:avLst/>
          </a:prstGeom>
          <a:noFill/>
          <a:ln w="9525">
            <a:noFill/>
            <a:miter lim="800000"/>
            <a:headEnd/>
            <a:tailEnd/>
          </a:ln>
          <a:effectLst/>
        </p:spPr>
        <p:txBody>
          <a:bodyPr>
            <a:spAutoFit/>
          </a:bodyPr>
          <a:lstStyle/>
          <a:p>
            <a:pPr>
              <a:spcBef>
                <a:spcPct val="50000"/>
              </a:spcBef>
            </a:pPr>
            <a:r>
              <a:rPr lang="fr-FR"/>
              <a:t>J-L TERRA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90"/>
                                        </p:tgtEl>
                                        <p:attrNameLst>
                                          <p:attrName>style.visibility</p:attrName>
                                        </p:attrNameLst>
                                      </p:cBhvr>
                                      <p:to>
                                        <p:strVal val="visible"/>
                                      </p:to>
                                    </p:set>
                                    <p:anim calcmode="lin" valueType="num">
                                      <p:cBhvr additive="base">
                                        <p:cTn id="7" dur="500" fill="hold"/>
                                        <p:tgtEl>
                                          <p:spTgt spid="50190"/>
                                        </p:tgtEl>
                                        <p:attrNameLst>
                                          <p:attrName>ppt_x</p:attrName>
                                        </p:attrNameLst>
                                      </p:cBhvr>
                                      <p:tavLst>
                                        <p:tav tm="0">
                                          <p:val>
                                            <p:strVal val="0-#ppt_w/2"/>
                                          </p:val>
                                        </p:tav>
                                        <p:tav tm="100000">
                                          <p:val>
                                            <p:strVal val="#ppt_x"/>
                                          </p:val>
                                        </p:tav>
                                      </p:tavLst>
                                    </p:anim>
                                    <p:anim calcmode="lin" valueType="num">
                                      <p:cBhvr additive="base">
                                        <p:cTn id="8" dur="500" fill="hold"/>
                                        <p:tgtEl>
                                          <p:spTgt spid="501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91"/>
                                        </p:tgtEl>
                                        <p:attrNameLst>
                                          <p:attrName>style.visibility</p:attrName>
                                        </p:attrNameLst>
                                      </p:cBhvr>
                                      <p:to>
                                        <p:strVal val="visible"/>
                                      </p:to>
                                    </p:set>
                                    <p:anim calcmode="lin" valueType="num">
                                      <p:cBhvr additive="base">
                                        <p:cTn id="13" dur="500" fill="hold"/>
                                        <p:tgtEl>
                                          <p:spTgt spid="50191"/>
                                        </p:tgtEl>
                                        <p:attrNameLst>
                                          <p:attrName>ppt_x</p:attrName>
                                        </p:attrNameLst>
                                      </p:cBhvr>
                                      <p:tavLst>
                                        <p:tav tm="0">
                                          <p:val>
                                            <p:strVal val="0-#ppt_w/2"/>
                                          </p:val>
                                        </p:tav>
                                        <p:tav tm="100000">
                                          <p:val>
                                            <p:strVal val="#ppt_x"/>
                                          </p:val>
                                        </p:tav>
                                      </p:tavLst>
                                    </p:anim>
                                    <p:anim calcmode="lin" valueType="num">
                                      <p:cBhvr additive="base">
                                        <p:cTn id="14" dur="500" fill="hold"/>
                                        <p:tgtEl>
                                          <p:spTgt spid="5019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178"/>
                                        </p:tgtEl>
                                        <p:attrNameLst>
                                          <p:attrName>style.visibility</p:attrName>
                                        </p:attrNameLst>
                                      </p:cBhvr>
                                      <p:to>
                                        <p:strVal val="visible"/>
                                      </p:to>
                                    </p:set>
                                    <p:anim calcmode="lin" valueType="num">
                                      <p:cBhvr additive="base">
                                        <p:cTn id="19" dur="500" fill="hold"/>
                                        <p:tgtEl>
                                          <p:spTgt spid="50178"/>
                                        </p:tgtEl>
                                        <p:attrNameLst>
                                          <p:attrName>ppt_x</p:attrName>
                                        </p:attrNameLst>
                                      </p:cBhvr>
                                      <p:tavLst>
                                        <p:tav tm="0">
                                          <p:val>
                                            <p:strVal val="0-#ppt_w/2"/>
                                          </p:val>
                                        </p:tav>
                                        <p:tav tm="100000">
                                          <p:val>
                                            <p:strVal val="#ppt_x"/>
                                          </p:val>
                                        </p:tav>
                                      </p:tavLst>
                                    </p:anim>
                                    <p:anim calcmode="lin" valueType="num">
                                      <p:cBhvr additive="base">
                                        <p:cTn id="20" dur="500" fill="hold"/>
                                        <p:tgtEl>
                                          <p:spTgt spid="5017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0179"/>
                                        </p:tgtEl>
                                        <p:attrNameLst>
                                          <p:attrName>style.visibility</p:attrName>
                                        </p:attrNameLst>
                                      </p:cBhvr>
                                      <p:to>
                                        <p:strVal val="visible"/>
                                      </p:to>
                                    </p:set>
                                    <p:anim calcmode="lin" valueType="num">
                                      <p:cBhvr additive="base">
                                        <p:cTn id="25" dur="500" fill="hold"/>
                                        <p:tgtEl>
                                          <p:spTgt spid="50179"/>
                                        </p:tgtEl>
                                        <p:attrNameLst>
                                          <p:attrName>ppt_x</p:attrName>
                                        </p:attrNameLst>
                                      </p:cBhvr>
                                      <p:tavLst>
                                        <p:tav tm="0">
                                          <p:val>
                                            <p:strVal val="0-#ppt_w/2"/>
                                          </p:val>
                                        </p:tav>
                                        <p:tav tm="100000">
                                          <p:val>
                                            <p:strVal val="#ppt_x"/>
                                          </p:val>
                                        </p:tav>
                                      </p:tavLst>
                                    </p:anim>
                                    <p:anim calcmode="lin" valueType="num">
                                      <p:cBhvr additive="base">
                                        <p:cTn id="26" dur="500" fill="hold"/>
                                        <p:tgtEl>
                                          <p:spTgt spid="5017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0180"/>
                                        </p:tgtEl>
                                        <p:attrNameLst>
                                          <p:attrName>style.visibility</p:attrName>
                                        </p:attrNameLst>
                                      </p:cBhvr>
                                      <p:to>
                                        <p:strVal val="visible"/>
                                      </p:to>
                                    </p:set>
                                    <p:anim calcmode="lin" valueType="num">
                                      <p:cBhvr additive="base">
                                        <p:cTn id="31" dur="500" fill="hold"/>
                                        <p:tgtEl>
                                          <p:spTgt spid="50180"/>
                                        </p:tgtEl>
                                        <p:attrNameLst>
                                          <p:attrName>ppt_x</p:attrName>
                                        </p:attrNameLst>
                                      </p:cBhvr>
                                      <p:tavLst>
                                        <p:tav tm="0">
                                          <p:val>
                                            <p:strVal val="0-#ppt_w/2"/>
                                          </p:val>
                                        </p:tav>
                                        <p:tav tm="100000">
                                          <p:val>
                                            <p:strVal val="#ppt_x"/>
                                          </p:val>
                                        </p:tav>
                                      </p:tavLst>
                                    </p:anim>
                                    <p:anim calcmode="lin" valueType="num">
                                      <p:cBhvr additive="base">
                                        <p:cTn id="32" dur="500" fill="hold"/>
                                        <p:tgtEl>
                                          <p:spTgt spid="5018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0187"/>
                                        </p:tgtEl>
                                        <p:attrNameLst>
                                          <p:attrName>style.visibility</p:attrName>
                                        </p:attrNameLst>
                                      </p:cBhvr>
                                      <p:to>
                                        <p:strVal val="visible"/>
                                      </p:to>
                                    </p:set>
                                    <p:anim calcmode="lin" valueType="num">
                                      <p:cBhvr additive="base">
                                        <p:cTn id="37" dur="500" fill="hold"/>
                                        <p:tgtEl>
                                          <p:spTgt spid="50187"/>
                                        </p:tgtEl>
                                        <p:attrNameLst>
                                          <p:attrName>ppt_x</p:attrName>
                                        </p:attrNameLst>
                                      </p:cBhvr>
                                      <p:tavLst>
                                        <p:tav tm="0">
                                          <p:val>
                                            <p:strVal val="0-#ppt_w/2"/>
                                          </p:val>
                                        </p:tav>
                                        <p:tav tm="100000">
                                          <p:val>
                                            <p:strVal val="#ppt_x"/>
                                          </p:val>
                                        </p:tav>
                                      </p:tavLst>
                                    </p:anim>
                                    <p:anim calcmode="lin" valueType="num">
                                      <p:cBhvr additive="base">
                                        <p:cTn id="38" dur="500" fill="hold"/>
                                        <p:tgtEl>
                                          <p:spTgt spid="5018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0188"/>
                                        </p:tgtEl>
                                        <p:attrNameLst>
                                          <p:attrName>style.visibility</p:attrName>
                                        </p:attrNameLst>
                                      </p:cBhvr>
                                      <p:to>
                                        <p:strVal val="visible"/>
                                      </p:to>
                                    </p:set>
                                    <p:anim calcmode="lin" valueType="num">
                                      <p:cBhvr additive="base">
                                        <p:cTn id="43" dur="500" fill="hold"/>
                                        <p:tgtEl>
                                          <p:spTgt spid="50188"/>
                                        </p:tgtEl>
                                        <p:attrNameLst>
                                          <p:attrName>ppt_x</p:attrName>
                                        </p:attrNameLst>
                                      </p:cBhvr>
                                      <p:tavLst>
                                        <p:tav tm="0">
                                          <p:val>
                                            <p:strVal val="0-#ppt_w/2"/>
                                          </p:val>
                                        </p:tav>
                                        <p:tav tm="100000">
                                          <p:val>
                                            <p:strVal val="#ppt_x"/>
                                          </p:val>
                                        </p:tav>
                                      </p:tavLst>
                                    </p:anim>
                                    <p:anim calcmode="lin" valueType="num">
                                      <p:cBhvr additive="base">
                                        <p:cTn id="44" dur="500" fill="hold"/>
                                        <p:tgtEl>
                                          <p:spTgt spid="5018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0189"/>
                                        </p:tgtEl>
                                        <p:attrNameLst>
                                          <p:attrName>style.visibility</p:attrName>
                                        </p:attrNameLst>
                                      </p:cBhvr>
                                      <p:to>
                                        <p:strVal val="visible"/>
                                      </p:to>
                                    </p:set>
                                    <p:anim calcmode="lin" valueType="num">
                                      <p:cBhvr additive="base">
                                        <p:cTn id="49" dur="500" fill="hold"/>
                                        <p:tgtEl>
                                          <p:spTgt spid="50189"/>
                                        </p:tgtEl>
                                        <p:attrNameLst>
                                          <p:attrName>ppt_x</p:attrName>
                                        </p:attrNameLst>
                                      </p:cBhvr>
                                      <p:tavLst>
                                        <p:tav tm="0">
                                          <p:val>
                                            <p:strVal val="0-#ppt_w/2"/>
                                          </p:val>
                                        </p:tav>
                                        <p:tav tm="100000">
                                          <p:val>
                                            <p:strVal val="#ppt_x"/>
                                          </p:val>
                                        </p:tav>
                                      </p:tavLst>
                                    </p:anim>
                                    <p:anim calcmode="lin" valueType="num">
                                      <p:cBhvr additive="base">
                                        <p:cTn id="50" dur="500" fill="hold"/>
                                        <p:tgtEl>
                                          <p:spTgt spid="50189"/>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0192"/>
                                        </p:tgtEl>
                                        <p:attrNameLst>
                                          <p:attrName>style.visibility</p:attrName>
                                        </p:attrNameLst>
                                      </p:cBhvr>
                                      <p:to>
                                        <p:strVal val="visible"/>
                                      </p:to>
                                    </p:set>
                                    <p:anim calcmode="lin" valueType="num">
                                      <p:cBhvr additive="base">
                                        <p:cTn id="55" dur="500" fill="hold"/>
                                        <p:tgtEl>
                                          <p:spTgt spid="50192"/>
                                        </p:tgtEl>
                                        <p:attrNameLst>
                                          <p:attrName>ppt_x</p:attrName>
                                        </p:attrNameLst>
                                      </p:cBhvr>
                                      <p:tavLst>
                                        <p:tav tm="0">
                                          <p:val>
                                            <p:strVal val="0-#ppt_w/2"/>
                                          </p:val>
                                        </p:tav>
                                        <p:tav tm="100000">
                                          <p:val>
                                            <p:strVal val="#ppt_x"/>
                                          </p:val>
                                        </p:tav>
                                      </p:tavLst>
                                    </p:anim>
                                    <p:anim calcmode="lin" valueType="num">
                                      <p:cBhvr additive="base">
                                        <p:cTn id="56" dur="500" fill="hold"/>
                                        <p:tgtEl>
                                          <p:spTgt spid="5019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50181"/>
                                        </p:tgtEl>
                                        <p:attrNameLst>
                                          <p:attrName>style.visibility</p:attrName>
                                        </p:attrNameLst>
                                      </p:cBhvr>
                                      <p:to>
                                        <p:strVal val="visible"/>
                                      </p:to>
                                    </p:set>
                                    <p:anim calcmode="lin" valueType="num">
                                      <p:cBhvr additive="base">
                                        <p:cTn id="61" dur="500" fill="hold"/>
                                        <p:tgtEl>
                                          <p:spTgt spid="50181"/>
                                        </p:tgtEl>
                                        <p:attrNameLst>
                                          <p:attrName>ppt_x</p:attrName>
                                        </p:attrNameLst>
                                      </p:cBhvr>
                                      <p:tavLst>
                                        <p:tav tm="0">
                                          <p:val>
                                            <p:strVal val="0-#ppt_w/2"/>
                                          </p:val>
                                        </p:tav>
                                        <p:tav tm="100000">
                                          <p:val>
                                            <p:strVal val="#ppt_x"/>
                                          </p:val>
                                        </p:tav>
                                      </p:tavLst>
                                    </p:anim>
                                    <p:anim calcmode="lin" valueType="num">
                                      <p:cBhvr additive="base">
                                        <p:cTn id="62" dur="500" fill="hold"/>
                                        <p:tgtEl>
                                          <p:spTgt spid="50181"/>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50184"/>
                                        </p:tgtEl>
                                        <p:attrNameLst>
                                          <p:attrName>style.visibility</p:attrName>
                                        </p:attrNameLst>
                                      </p:cBhvr>
                                      <p:to>
                                        <p:strVal val="visible"/>
                                      </p:to>
                                    </p:set>
                                    <p:anim calcmode="lin" valueType="num">
                                      <p:cBhvr additive="base">
                                        <p:cTn id="67" dur="500" fill="hold"/>
                                        <p:tgtEl>
                                          <p:spTgt spid="50184"/>
                                        </p:tgtEl>
                                        <p:attrNameLst>
                                          <p:attrName>ppt_x</p:attrName>
                                        </p:attrNameLst>
                                      </p:cBhvr>
                                      <p:tavLst>
                                        <p:tav tm="0">
                                          <p:val>
                                            <p:strVal val="0-#ppt_w/2"/>
                                          </p:val>
                                        </p:tav>
                                        <p:tav tm="100000">
                                          <p:val>
                                            <p:strVal val="#ppt_x"/>
                                          </p:val>
                                        </p:tav>
                                      </p:tavLst>
                                    </p:anim>
                                    <p:anim calcmode="lin" valueType="num">
                                      <p:cBhvr additive="base">
                                        <p:cTn id="68" dur="500" fill="hold"/>
                                        <p:tgtEl>
                                          <p:spTgt spid="50184"/>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50183"/>
                                        </p:tgtEl>
                                        <p:attrNameLst>
                                          <p:attrName>style.visibility</p:attrName>
                                        </p:attrNameLst>
                                      </p:cBhvr>
                                      <p:to>
                                        <p:strVal val="visible"/>
                                      </p:to>
                                    </p:set>
                                    <p:anim calcmode="lin" valueType="num">
                                      <p:cBhvr additive="base">
                                        <p:cTn id="73" dur="500" fill="hold"/>
                                        <p:tgtEl>
                                          <p:spTgt spid="50183"/>
                                        </p:tgtEl>
                                        <p:attrNameLst>
                                          <p:attrName>ppt_x</p:attrName>
                                        </p:attrNameLst>
                                      </p:cBhvr>
                                      <p:tavLst>
                                        <p:tav tm="0">
                                          <p:val>
                                            <p:strVal val="0-#ppt_w/2"/>
                                          </p:val>
                                        </p:tav>
                                        <p:tav tm="100000">
                                          <p:val>
                                            <p:strVal val="#ppt_x"/>
                                          </p:val>
                                        </p:tav>
                                      </p:tavLst>
                                    </p:anim>
                                    <p:anim calcmode="lin" valueType="num">
                                      <p:cBhvr additive="base">
                                        <p:cTn id="74" dur="500" fill="hold"/>
                                        <p:tgtEl>
                                          <p:spTgt spid="50183"/>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50185"/>
                                        </p:tgtEl>
                                        <p:attrNameLst>
                                          <p:attrName>style.visibility</p:attrName>
                                        </p:attrNameLst>
                                      </p:cBhvr>
                                      <p:to>
                                        <p:strVal val="visible"/>
                                      </p:to>
                                    </p:set>
                                    <p:anim calcmode="lin" valueType="num">
                                      <p:cBhvr additive="base">
                                        <p:cTn id="79" dur="500" fill="hold"/>
                                        <p:tgtEl>
                                          <p:spTgt spid="50185"/>
                                        </p:tgtEl>
                                        <p:attrNameLst>
                                          <p:attrName>ppt_x</p:attrName>
                                        </p:attrNameLst>
                                      </p:cBhvr>
                                      <p:tavLst>
                                        <p:tav tm="0">
                                          <p:val>
                                            <p:strVal val="0-#ppt_w/2"/>
                                          </p:val>
                                        </p:tav>
                                        <p:tav tm="100000">
                                          <p:val>
                                            <p:strVal val="#ppt_x"/>
                                          </p:val>
                                        </p:tav>
                                      </p:tavLst>
                                    </p:anim>
                                    <p:anim calcmode="lin" valueType="num">
                                      <p:cBhvr additive="base">
                                        <p:cTn id="80" dur="500" fill="hold"/>
                                        <p:tgtEl>
                                          <p:spTgt spid="50185"/>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50182"/>
                                        </p:tgtEl>
                                        <p:attrNameLst>
                                          <p:attrName>style.visibility</p:attrName>
                                        </p:attrNameLst>
                                      </p:cBhvr>
                                      <p:to>
                                        <p:strVal val="visible"/>
                                      </p:to>
                                    </p:set>
                                    <p:anim calcmode="lin" valueType="num">
                                      <p:cBhvr additive="base">
                                        <p:cTn id="85" dur="500" fill="hold"/>
                                        <p:tgtEl>
                                          <p:spTgt spid="50182"/>
                                        </p:tgtEl>
                                        <p:attrNameLst>
                                          <p:attrName>ppt_x</p:attrName>
                                        </p:attrNameLst>
                                      </p:cBhvr>
                                      <p:tavLst>
                                        <p:tav tm="0">
                                          <p:val>
                                            <p:strVal val="0-#ppt_w/2"/>
                                          </p:val>
                                        </p:tav>
                                        <p:tav tm="100000">
                                          <p:val>
                                            <p:strVal val="#ppt_x"/>
                                          </p:val>
                                        </p:tav>
                                      </p:tavLst>
                                    </p:anim>
                                    <p:anim calcmode="lin" valueType="num">
                                      <p:cBhvr additive="base">
                                        <p:cTn id="86" dur="500" fill="hold"/>
                                        <p:tgtEl>
                                          <p:spTgt spid="50182"/>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50186"/>
                                        </p:tgtEl>
                                        <p:attrNameLst>
                                          <p:attrName>style.visibility</p:attrName>
                                        </p:attrNameLst>
                                      </p:cBhvr>
                                      <p:to>
                                        <p:strVal val="visible"/>
                                      </p:to>
                                    </p:set>
                                    <p:anim calcmode="lin" valueType="num">
                                      <p:cBhvr additive="base">
                                        <p:cTn id="91" dur="500" fill="hold"/>
                                        <p:tgtEl>
                                          <p:spTgt spid="50186"/>
                                        </p:tgtEl>
                                        <p:attrNameLst>
                                          <p:attrName>ppt_x</p:attrName>
                                        </p:attrNameLst>
                                      </p:cBhvr>
                                      <p:tavLst>
                                        <p:tav tm="0">
                                          <p:val>
                                            <p:strVal val="0-#ppt_w/2"/>
                                          </p:val>
                                        </p:tav>
                                        <p:tav tm="100000">
                                          <p:val>
                                            <p:strVal val="#ppt_x"/>
                                          </p:val>
                                        </p:tav>
                                      </p:tavLst>
                                    </p:anim>
                                    <p:anim calcmode="lin" valueType="num">
                                      <p:cBhvr additive="base">
                                        <p:cTn id="92" dur="500" fill="hold"/>
                                        <p:tgtEl>
                                          <p:spTgt spid="50186"/>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50193"/>
                                        </p:tgtEl>
                                        <p:attrNameLst>
                                          <p:attrName>style.visibility</p:attrName>
                                        </p:attrNameLst>
                                      </p:cBhvr>
                                      <p:to>
                                        <p:strVal val="visible"/>
                                      </p:to>
                                    </p:set>
                                    <p:anim calcmode="lin" valueType="num">
                                      <p:cBhvr additive="base">
                                        <p:cTn id="97" dur="500" fill="hold"/>
                                        <p:tgtEl>
                                          <p:spTgt spid="50193"/>
                                        </p:tgtEl>
                                        <p:attrNameLst>
                                          <p:attrName>ppt_x</p:attrName>
                                        </p:attrNameLst>
                                      </p:cBhvr>
                                      <p:tavLst>
                                        <p:tav tm="0">
                                          <p:val>
                                            <p:strVal val="0-#ppt_w/2"/>
                                          </p:val>
                                        </p:tav>
                                        <p:tav tm="100000">
                                          <p:val>
                                            <p:strVal val="#ppt_x"/>
                                          </p:val>
                                        </p:tav>
                                      </p:tavLst>
                                    </p:anim>
                                    <p:anim calcmode="lin" valueType="num">
                                      <p:cBhvr additive="base">
                                        <p:cTn id="98" dur="500" fill="hold"/>
                                        <p:tgtEl>
                                          <p:spTgt spid="501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animBg="1" autoUpdateAnimBg="0"/>
      <p:bldP spid="50180" grpId="0" animBg="1" autoUpdateAnimBg="0"/>
      <p:bldP spid="50181" grpId="0" animBg="1" autoUpdateAnimBg="0"/>
      <p:bldP spid="50182" grpId="0" animBg="1" autoUpdateAnimBg="0"/>
      <p:bldP spid="50183" grpId="0" animBg="1" autoUpdateAnimBg="0"/>
      <p:bldP spid="50184" grpId="0" animBg="1"/>
      <p:bldP spid="50185" grpId="0" animBg="1"/>
      <p:bldP spid="50186" grpId="0" animBg="1"/>
      <p:bldP spid="50187" grpId="0" animBg="1"/>
      <p:bldP spid="50188" grpId="0" animBg="1"/>
      <p:bldP spid="50189" grpId="0" animBg="1"/>
      <p:bldP spid="50190" grpId="0" autoUpdateAnimBg="0"/>
      <p:bldP spid="50191" grpId="0" autoUpdateAnimBg="0"/>
      <p:bldP spid="50192" grpId="0" autoUpdateAnimBg="0"/>
      <p:bldP spid="50193" grpId="0" autoUpdateAnimBg="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24511</TotalTime>
  <Words>1795</Words>
  <Application>Microsoft Office PowerPoint</Application>
  <PresentationFormat>Affichage à l'écran (4:3)</PresentationFormat>
  <Paragraphs>401</Paragraphs>
  <Slides>43</Slides>
  <Notes>4</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Thème Office</vt:lpstr>
      <vt:lpstr>INTERVENTION DEVANT DES CONDUITES SUICIDAIRES</vt:lpstr>
      <vt:lpstr>Objectifs </vt:lpstr>
      <vt:lpstr>RECA</vt:lpstr>
      <vt:lpstr>CONCEPTS</vt:lpstr>
      <vt:lpstr>CONCEPTS</vt:lpstr>
      <vt:lpstr>Crise suicidaire</vt:lpstr>
      <vt:lpstr>Reconnaître l’état de crise</vt:lpstr>
      <vt:lpstr>Diapositive 8</vt:lpstr>
      <vt:lpstr>Diapositive 9</vt:lpstr>
      <vt:lpstr>EVALUATION ET CONDUITE A TENIR DEVANT UN PATIENT SUICIDANT </vt:lpstr>
      <vt:lpstr>EVALUATION DU POTENTIEL SUICIDAIRE</vt:lpstr>
      <vt:lpstr>Triple évaluation du potentiel suicidaire</vt:lpstr>
      <vt:lpstr>Triple évaluation du potentiel suicidaire</vt:lpstr>
      <vt:lpstr>RUD</vt:lpstr>
      <vt:lpstr>Évaluation du risque suicidaire</vt:lpstr>
      <vt:lpstr>Diapositive 16</vt:lpstr>
      <vt:lpstr>Diapositive 17</vt:lpstr>
      <vt:lpstr>Diapositive 18</vt:lpstr>
      <vt:lpstr>Diapositive 19</vt:lpstr>
      <vt:lpstr>Diapositive 20</vt:lpstr>
      <vt:lpstr>Diapositive 21</vt:lpstr>
      <vt:lpstr>Évaluation du risque suicidaire Facteurs Individuels </vt:lpstr>
      <vt:lpstr>Évaluation du risque suicidaire Facteurs familiaux ou liés à l’enfance</vt:lpstr>
      <vt:lpstr>Évaluation du risque suicidaire Facteurs psycho sociaux</vt:lpstr>
      <vt:lpstr>Évaluation du risque suicidaire Facteurs psycho sociaux</vt:lpstr>
      <vt:lpstr>Évaluation de l’urgence suicidaire</vt:lpstr>
      <vt:lpstr>URGENCE</vt:lpstr>
      <vt:lpstr>Évaluation de la dangerosité  suicidaire</vt:lpstr>
      <vt:lpstr>Diapositive 29</vt:lpstr>
      <vt:lpstr>DANGEROSITE</vt:lpstr>
      <vt:lpstr>FACTEURS PROTECTEURS</vt:lpstr>
      <vt:lpstr>EVALUATION ET CONDUITE A TENIR DEVANT UN PATIENT SUICIDANT </vt:lpstr>
      <vt:lpstr>Intervention de crise suicidaire</vt:lpstr>
      <vt:lpstr>Intervention de crise suicidaire</vt:lpstr>
      <vt:lpstr>1. Établissement d’un lien de confiance entre l’intervenant et la personne</vt:lpstr>
      <vt:lpstr>2. Encourager l’exploration et l’expression des émotions afin de diminuer la détresse</vt:lpstr>
      <vt:lpstr>3. Évaluation rapide et efficace du risque, de l’urgence et de la dangerosité du scénario suicidaire</vt:lpstr>
      <vt:lpstr>4. Évaluation du facteur précipitant</vt:lpstr>
      <vt:lpstr>Stratégies et séquences d’intervention </vt:lpstr>
      <vt:lpstr>Stratégies et séquences d’intervention</vt:lpstr>
      <vt:lpstr>Explorer une tentative de suicide</vt:lpstr>
      <vt:lpstr>Diapositive 42</vt:lpstr>
      <vt:lpstr>RUD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DEVANT DES CONDUITES SUICIDAIRES</dc:title>
  <dc:creator>Lina</dc:creator>
  <cp:lastModifiedBy>Lina</cp:lastModifiedBy>
  <cp:revision>8</cp:revision>
  <dcterms:created xsi:type="dcterms:W3CDTF">2018-10-10T07:15:27Z</dcterms:created>
  <dcterms:modified xsi:type="dcterms:W3CDTF">2020-02-10T11:53:10Z</dcterms:modified>
</cp:coreProperties>
</file>