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76" r:id="rId4"/>
    <p:sldId id="279" r:id="rId5"/>
    <p:sldId id="280" r:id="rId6"/>
    <p:sldId id="281" r:id="rId7"/>
    <p:sldId id="282" r:id="rId8"/>
    <p:sldId id="278" r:id="rId9"/>
    <p:sldId id="257" r:id="rId10"/>
    <p:sldId id="277" r:id="rId11"/>
    <p:sldId id="258" r:id="rId12"/>
    <p:sldId id="289" r:id="rId13"/>
    <p:sldId id="290" r:id="rId14"/>
    <p:sldId id="259" r:id="rId15"/>
    <p:sldId id="291" r:id="rId16"/>
    <p:sldId id="292" r:id="rId17"/>
    <p:sldId id="293" r:id="rId18"/>
    <p:sldId id="261" r:id="rId19"/>
    <p:sldId id="264" r:id="rId20"/>
    <p:sldId id="265" r:id="rId21"/>
    <p:sldId id="263" r:id="rId22"/>
    <p:sldId id="266" r:id="rId23"/>
    <p:sldId id="294" r:id="rId24"/>
    <p:sldId id="298" r:id="rId25"/>
    <p:sldId id="296" r:id="rId26"/>
    <p:sldId id="297" r:id="rId27"/>
    <p:sldId id="304" r:id="rId28"/>
    <p:sldId id="267" r:id="rId29"/>
    <p:sldId id="305" r:id="rId30"/>
    <p:sldId id="299" r:id="rId31"/>
    <p:sldId id="286" r:id="rId32"/>
    <p:sldId id="268" r:id="rId33"/>
    <p:sldId id="269" r:id="rId34"/>
    <p:sldId id="300" r:id="rId35"/>
    <p:sldId id="270" r:id="rId36"/>
    <p:sldId id="271" r:id="rId37"/>
    <p:sldId id="306" r:id="rId38"/>
    <p:sldId id="301" r:id="rId39"/>
    <p:sldId id="302" r:id="rId40"/>
    <p:sldId id="283" r:id="rId41"/>
    <p:sldId id="272" r:id="rId42"/>
    <p:sldId id="273" r:id="rId43"/>
    <p:sldId id="285" r:id="rId44"/>
    <p:sldId id="303" r:id="rId45"/>
    <p:sldId id="284" r:id="rId46"/>
    <p:sldId id="288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60EED-96B7-4E70-8DC5-9199B810E6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A145-DBCD-41E4-9AA9-C9AC444B4F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29C9-FAD9-4826-AE0D-79BDBF41A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E754-7C4E-4A20-BEF7-1A537A42D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9324-8C35-44C7-B148-4832A06E16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81E1-DC3A-4C7C-8D72-AB4FDCD471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F3CD-C6A9-4CFC-BABC-38ACC6A692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16A2-A6F2-4839-BE4E-EC7505AB74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E2B7-01FC-4805-AEB1-C0CDA9F8A5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C8D0A-99A1-4B1D-830C-DA63416F26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ADD7-052E-4F5C-8C73-EB57AAD5D2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FAF9-6833-4252-8E14-F2E0C47D89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7EDE-0AE6-4FEF-BD1D-0763FF7BC0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3BD542B-7E36-46E4-A02E-4FAC76CD69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LES GRANDES ETAPES DE LA VIE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229225"/>
            <a:ext cx="6400800" cy="1198563"/>
          </a:xfrm>
          <a:noFill/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fr-FR" sz="2100" b="1" smtClean="0"/>
              <a:t>H. HOCINE</a:t>
            </a:r>
          </a:p>
          <a:p>
            <a:pPr algn="r" eaLnBrk="1" hangingPunct="1">
              <a:lnSpc>
                <a:spcPct val="80000"/>
              </a:lnSpc>
            </a:pPr>
            <a:r>
              <a:rPr lang="fr-FR" sz="2100" b="1" smtClean="0"/>
              <a:t>Psychiatre</a:t>
            </a:r>
          </a:p>
          <a:p>
            <a:pPr algn="r" eaLnBrk="1" hangingPunct="1">
              <a:lnSpc>
                <a:spcPct val="80000"/>
              </a:lnSpc>
            </a:pPr>
            <a:r>
              <a:rPr lang="fr-FR" sz="2100" b="1" smtClean="0"/>
              <a:t>Faculté  de Médecine de Annaba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Cours de 6e année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Le développement prénatal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1700213"/>
            <a:ext cx="7043758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 La mère mange, boit, respire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800" dirty="0" smtClean="0"/>
              <a:t>pour deux (Agents tératogènes)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6 mois le fœtus perçoit la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800" dirty="0" smtClean="0"/>
              <a:t> voix de sa mère et la préfère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800" dirty="0" smtClean="0"/>
              <a:t>aux autres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Après sa naissance, le nourrisson reconnaît les intonations d’un poème que sa mère a récité pendant la grossesse chaque jour. </a:t>
            </a:r>
          </a:p>
        </p:txBody>
      </p:sp>
      <p:pic>
        <p:nvPicPr>
          <p:cNvPr id="7" name="Picture 6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82" y="1814520"/>
            <a:ext cx="3905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smtClean="0"/>
              <a:t>Les compétences du nouveau né :</a:t>
            </a:r>
            <a:r>
              <a:rPr lang="fr-FR" sz="3600" smtClean="0"/>
              <a:t/>
            </a:r>
            <a:br>
              <a:rPr lang="fr-FR" sz="3600" smtClean="0"/>
            </a:br>
            <a:endParaRPr lang="fr-FR" sz="3600" smtClean="0"/>
          </a:p>
        </p:txBody>
      </p:sp>
      <p:sp>
        <p:nvSpPr>
          <p:cNvPr id="81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671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A la naissance: appareil sensoriel et des réflexes facilitent l’interaction  avec les adultes et assurent l’alimentation. 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Différencier l’odeur de leur mère ou ses habits de celles des autres personnes.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113" y="1357298"/>
            <a:ext cx="40932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smtClean="0"/>
              <a:t>Les compétences du nouveau né :</a:t>
            </a:r>
            <a:r>
              <a:rPr lang="fr-FR" sz="3600" smtClean="0"/>
              <a:t/>
            </a:r>
            <a:br>
              <a:rPr lang="fr-FR" sz="3600" smtClean="0"/>
            </a:br>
            <a:endParaRPr lang="fr-FR" sz="3600" smtClean="0"/>
          </a:p>
        </p:txBody>
      </p:sp>
      <p:sp>
        <p:nvSpPr>
          <p:cNvPr id="8196" name="Oval 16"/>
          <p:cNvSpPr>
            <a:spLocks noChangeArrowheads="1"/>
          </p:cNvSpPr>
          <p:nvPr/>
        </p:nvSpPr>
        <p:spPr bwMode="auto">
          <a:xfrm>
            <a:off x="1116013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Oval 18"/>
          <p:cNvSpPr>
            <a:spLocks noChangeArrowheads="1"/>
          </p:cNvSpPr>
          <p:nvPr/>
        </p:nvSpPr>
        <p:spPr bwMode="auto">
          <a:xfrm>
            <a:off x="5795963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Oval 20"/>
          <p:cNvSpPr>
            <a:spLocks noChangeArrowheads="1"/>
          </p:cNvSpPr>
          <p:nvPr/>
        </p:nvSpPr>
        <p:spPr bwMode="auto">
          <a:xfrm>
            <a:off x="6747934" y="4905242"/>
            <a:ext cx="181520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Oval 21"/>
          <p:cNvSpPr>
            <a:spLocks noChangeArrowheads="1"/>
          </p:cNvSpPr>
          <p:nvPr/>
        </p:nvSpPr>
        <p:spPr bwMode="auto">
          <a:xfrm>
            <a:off x="6319306" y="5624379"/>
            <a:ext cx="181520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Oval 22"/>
          <p:cNvSpPr>
            <a:spLocks noChangeArrowheads="1"/>
          </p:cNvSpPr>
          <p:nvPr/>
        </p:nvSpPr>
        <p:spPr bwMode="auto">
          <a:xfrm>
            <a:off x="7176560" y="5624379"/>
            <a:ext cx="181522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1" name="Oval 23"/>
          <p:cNvSpPr>
            <a:spLocks noChangeArrowheads="1"/>
          </p:cNvSpPr>
          <p:nvPr/>
        </p:nvSpPr>
        <p:spPr bwMode="auto">
          <a:xfrm>
            <a:off x="3563938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2" name="Oval 24"/>
          <p:cNvSpPr>
            <a:spLocks noChangeArrowheads="1"/>
          </p:cNvSpPr>
          <p:nvPr/>
        </p:nvSpPr>
        <p:spPr bwMode="auto">
          <a:xfrm>
            <a:off x="3961850" y="4857760"/>
            <a:ext cx="181522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Oval 25"/>
          <p:cNvSpPr>
            <a:spLocks noChangeArrowheads="1"/>
          </p:cNvSpPr>
          <p:nvPr/>
        </p:nvSpPr>
        <p:spPr bwMode="auto">
          <a:xfrm>
            <a:off x="4819108" y="4857760"/>
            <a:ext cx="181520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Oval 26"/>
          <p:cNvSpPr>
            <a:spLocks noChangeArrowheads="1"/>
          </p:cNvSpPr>
          <p:nvPr/>
        </p:nvSpPr>
        <p:spPr bwMode="auto">
          <a:xfrm>
            <a:off x="4429124" y="5697404"/>
            <a:ext cx="181520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smtClean="0"/>
              <a:t>Les compétences du nouveau né :</a:t>
            </a:r>
            <a:r>
              <a:rPr lang="fr-FR" sz="3600" smtClean="0"/>
              <a:t/>
            </a:r>
            <a:br>
              <a:rPr lang="fr-FR" sz="3600" smtClean="0"/>
            </a:br>
            <a:endParaRPr lang="fr-FR" sz="3600" smtClean="0"/>
          </a:p>
        </p:txBody>
      </p:sp>
      <p:sp>
        <p:nvSpPr>
          <p:cNvPr id="81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2303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Réaction à des formes ressemblant à une forme de visage humain</a:t>
            </a:r>
          </a:p>
        </p:txBody>
      </p:sp>
      <p:sp>
        <p:nvSpPr>
          <p:cNvPr id="8196" name="Oval 16"/>
          <p:cNvSpPr>
            <a:spLocks noChangeArrowheads="1"/>
          </p:cNvSpPr>
          <p:nvPr/>
        </p:nvSpPr>
        <p:spPr bwMode="auto">
          <a:xfrm>
            <a:off x="1116013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Oval 18"/>
          <p:cNvSpPr>
            <a:spLocks noChangeArrowheads="1"/>
          </p:cNvSpPr>
          <p:nvPr/>
        </p:nvSpPr>
        <p:spPr bwMode="auto">
          <a:xfrm>
            <a:off x="5795963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Oval 20"/>
          <p:cNvSpPr>
            <a:spLocks noChangeArrowheads="1"/>
          </p:cNvSpPr>
          <p:nvPr/>
        </p:nvSpPr>
        <p:spPr bwMode="auto">
          <a:xfrm>
            <a:off x="6747934" y="4905242"/>
            <a:ext cx="181520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Oval 21"/>
          <p:cNvSpPr>
            <a:spLocks noChangeArrowheads="1"/>
          </p:cNvSpPr>
          <p:nvPr/>
        </p:nvSpPr>
        <p:spPr bwMode="auto">
          <a:xfrm>
            <a:off x="6319306" y="5624379"/>
            <a:ext cx="181520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Oval 22"/>
          <p:cNvSpPr>
            <a:spLocks noChangeArrowheads="1"/>
          </p:cNvSpPr>
          <p:nvPr/>
        </p:nvSpPr>
        <p:spPr bwMode="auto">
          <a:xfrm>
            <a:off x="7176560" y="5624379"/>
            <a:ext cx="181522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1" name="Oval 23"/>
          <p:cNvSpPr>
            <a:spLocks noChangeArrowheads="1"/>
          </p:cNvSpPr>
          <p:nvPr/>
        </p:nvSpPr>
        <p:spPr bwMode="auto">
          <a:xfrm>
            <a:off x="3563938" y="4143380"/>
            <a:ext cx="1990747" cy="21653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2" name="Oval 24"/>
          <p:cNvSpPr>
            <a:spLocks noChangeArrowheads="1"/>
          </p:cNvSpPr>
          <p:nvPr/>
        </p:nvSpPr>
        <p:spPr bwMode="auto">
          <a:xfrm>
            <a:off x="3961850" y="4857760"/>
            <a:ext cx="181522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Oval 25"/>
          <p:cNvSpPr>
            <a:spLocks noChangeArrowheads="1"/>
          </p:cNvSpPr>
          <p:nvPr/>
        </p:nvSpPr>
        <p:spPr bwMode="auto">
          <a:xfrm>
            <a:off x="4819108" y="4857760"/>
            <a:ext cx="181520" cy="1811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Oval 26"/>
          <p:cNvSpPr>
            <a:spLocks noChangeArrowheads="1"/>
          </p:cNvSpPr>
          <p:nvPr/>
        </p:nvSpPr>
        <p:spPr bwMode="auto">
          <a:xfrm>
            <a:off x="4429124" y="5697404"/>
            <a:ext cx="181520" cy="18110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b="1" dirty="0" smtClean="0"/>
              <a:t>PREMIERE ET SECONDE ENFANCE </a:t>
            </a:r>
            <a:br>
              <a:rPr lang="fr-FR" sz="3200" b="1" dirty="0" smtClean="0"/>
            </a:br>
            <a:endParaRPr lang="fr-FR" sz="32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00188"/>
            <a:ext cx="8686800" cy="46720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b="1" dirty="0" smtClean="0"/>
              <a:t>Développement cognitif (</a:t>
            </a:r>
            <a:r>
              <a:rPr lang="fr-FR" sz="2800" dirty="0" smtClean="0"/>
              <a:t>Jean Piaget )</a:t>
            </a:r>
            <a:endParaRPr lang="fr-FR" sz="2800" b="1" dirty="0" smtClean="0"/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L’esprit de l’enfant est celui d’un adulte miniature. 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Schèmes: aident à assimiler nos expériences et à accommoder pour rendre compte des informations nouvelles.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Progression de la simplicité sensorimotrice des deux premières années jusqu’aux stades de pensée plus complexe.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93175" cy="1371600"/>
          </a:xfrm>
        </p:spPr>
        <p:txBody>
          <a:bodyPr/>
          <a:lstStyle/>
          <a:p>
            <a:pPr eaLnBrk="1" hangingPunct="1"/>
            <a:r>
              <a:rPr lang="fr-FR" smtClean="0"/>
              <a:t>Permanence de l’objet</a:t>
            </a:r>
            <a:r>
              <a:rPr lang="fr-FR" sz="4000" smtClean="0"/>
              <a:t>: </a:t>
            </a:r>
            <a:r>
              <a:rPr lang="fr-FR" sz="3600" b="1" smtClean="0"/>
              <a:t>(</a:t>
            </a:r>
            <a:r>
              <a:rPr lang="fr-FR" sz="3600" smtClean="0"/>
              <a:t>Jean Piaget )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614866" cy="3886200"/>
          </a:xfrm>
        </p:spPr>
        <p:txBody>
          <a:bodyPr/>
          <a:lstStyle/>
          <a:p>
            <a:pPr eaLnBrk="1" hangingPunct="1">
              <a:buNone/>
            </a:pPr>
            <a:r>
              <a:rPr lang="fr-FR" sz="3600" dirty="0" smtClean="0"/>
              <a:t>Perception que les objets continuent à exister même si on ne les voit pas.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303838" y="1981200"/>
          <a:ext cx="2725737" cy="3886200"/>
        </p:xfrm>
        <a:graphic>
          <a:graphicData uri="http://schemas.openxmlformats.org/presentationml/2006/ole">
            <p:oleObj spid="_x0000_s63490" name="Image bitmap" r:id="rId3" imgW="3200000" imgH="45631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Egocentrisme 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12"/>
            <a:ext cx="8229600" cy="21431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Selon la théorie de Piaget, c’est l’incapacité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de l’enfant au stade préopératoire à voir les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choses selon le point de vue d’autrui.</a:t>
            </a:r>
          </a:p>
          <a:p>
            <a:pPr eaLnBrk="1" hangingPunct="1"/>
            <a:endParaRPr lang="fr-FR" dirty="0" smtClean="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-2334578">
            <a:off x="1979613" y="3932237"/>
            <a:ext cx="1223962" cy="1657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2569286">
            <a:off x="4932363" y="4005262"/>
            <a:ext cx="1223962" cy="1657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chair"/>
          <p:cNvSpPr>
            <a:spLocks noEditPoints="1" noChangeArrowheads="1"/>
          </p:cNvSpPr>
          <p:nvPr/>
        </p:nvSpPr>
        <p:spPr bwMode="auto">
          <a:xfrm>
            <a:off x="1331913" y="3473449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5400 w 21600"/>
              <a:gd name="T9" fmla="*/ 7265 h 21600"/>
              <a:gd name="T10" fmla="*/ 16200 w 21600"/>
              <a:gd name="T11" fmla="*/ 178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chair3"/>
          <p:cNvSpPr>
            <a:spLocks noEditPoints="1" noChangeArrowheads="1"/>
          </p:cNvSpPr>
          <p:nvPr/>
        </p:nvSpPr>
        <p:spPr bwMode="auto">
          <a:xfrm>
            <a:off x="6011863" y="3357562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Photo"/>
          <p:cNvSpPr>
            <a:spLocks noEditPoints="1" noChangeArrowheads="1"/>
          </p:cNvSpPr>
          <p:nvPr/>
        </p:nvSpPr>
        <p:spPr bwMode="auto">
          <a:xfrm>
            <a:off x="3203575" y="5378449"/>
            <a:ext cx="1809750" cy="1362075"/>
          </a:xfrm>
          <a:custGeom>
            <a:avLst/>
            <a:gdLst>
              <a:gd name="T0" fmla="*/ 0 w 21600"/>
              <a:gd name="T1" fmla="*/ 194537 h 21600"/>
              <a:gd name="T2" fmla="*/ 904875 w 21600"/>
              <a:gd name="T3" fmla="*/ 0 h 21600"/>
              <a:gd name="T4" fmla="*/ 1809750 w 21600"/>
              <a:gd name="T5" fmla="*/ 194537 h 21600"/>
              <a:gd name="T6" fmla="*/ 1809750 w 21600"/>
              <a:gd name="T7" fmla="*/ 681038 h 21600"/>
              <a:gd name="T8" fmla="*/ 1809750 w 21600"/>
              <a:gd name="T9" fmla="*/ 1362075 h 21600"/>
              <a:gd name="T10" fmla="*/ 904875 w 21600"/>
              <a:gd name="T11" fmla="*/ 1374687 h 21600"/>
              <a:gd name="T12" fmla="*/ 0 w 21600"/>
              <a:gd name="T13" fmla="*/ 1362075 h 21600"/>
              <a:gd name="T14" fmla="*/ 0 w 21600"/>
              <a:gd name="T15" fmla="*/ 6810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0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643438" y="4071942"/>
            <a:ext cx="1784364" cy="149385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716463" y="3929066"/>
            <a:ext cx="1712925" cy="15874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Théorie de l’esprit : </a:t>
            </a:r>
            <a:r>
              <a:rPr lang="fr-FR" sz="3600" b="1" smtClean="0"/>
              <a:t>(</a:t>
            </a:r>
            <a:r>
              <a:rPr lang="fr-FR" sz="3600" smtClean="0"/>
              <a:t>Jean Piaget )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smtClean="0"/>
              <a:t>Raisonnement sur son propre état mental et sur celui d’autrui (sentiments, perceptions, et pensées) à partir duquel, il est possible de prédire les comportements.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8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91063" y="1981200"/>
          <a:ext cx="3952875" cy="3886200"/>
        </p:xfrm>
        <a:graphic>
          <a:graphicData uri="http://schemas.openxmlformats.org/presentationml/2006/ole">
            <p:oleObj spid="_x0000_s64514" name="Image bitmap" r:id="rId3" imgW="2819794" imgH="27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smtClean="0"/>
              <a:t>Conservation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20955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800" dirty="0" smtClean="0"/>
              <a:t> Principe: les propriété comme la masse, le volume ou le nombre demeurent les mêmes malgré un changement de forme des objets qui les contiennent.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sz="2800" dirty="0" smtClean="0"/>
              <a:t>					</a:t>
            </a:r>
            <a:r>
              <a:rPr lang="fr-FR" sz="2800" b="1" dirty="0" smtClean="0"/>
              <a:t>1L</a:t>
            </a:r>
          </a:p>
          <a:p>
            <a:pPr eaLnBrk="1" hangingPunct="1"/>
            <a:endParaRPr lang="fr-FR" sz="2800" dirty="0" smtClean="0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3563938" y="4005263"/>
            <a:ext cx="1296987" cy="1296987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684213" y="5013325"/>
            <a:ext cx="1727200" cy="790575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Oval 16"/>
          <p:cNvSpPr>
            <a:spLocks noChangeArrowheads="1"/>
          </p:cNvSpPr>
          <p:nvPr/>
        </p:nvSpPr>
        <p:spPr bwMode="auto">
          <a:xfrm>
            <a:off x="5580063" y="4868863"/>
            <a:ext cx="1871662" cy="1728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AutoShape 18"/>
          <p:cNvSpPr>
            <a:spLocks noChangeArrowheads="1"/>
          </p:cNvSpPr>
          <p:nvPr/>
        </p:nvSpPr>
        <p:spPr bwMode="auto">
          <a:xfrm rot="-5400000">
            <a:off x="6047581" y="4401345"/>
            <a:ext cx="936625" cy="1871662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Rectangle 19"/>
          <p:cNvSpPr>
            <a:spLocks noChangeArrowheads="1"/>
          </p:cNvSpPr>
          <p:nvPr/>
        </p:nvSpPr>
        <p:spPr bwMode="auto">
          <a:xfrm>
            <a:off x="6370638" y="3716338"/>
            <a:ext cx="2889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3" name="AutoShape 20"/>
          <p:cNvSpPr>
            <a:spLocks noChangeArrowheads="1"/>
          </p:cNvSpPr>
          <p:nvPr/>
        </p:nvSpPr>
        <p:spPr bwMode="auto">
          <a:xfrm>
            <a:off x="684213" y="5516563"/>
            <a:ext cx="1727200" cy="649287"/>
          </a:xfrm>
          <a:prstGeom prst="can">
            <a:avLst>
              <a:gd name="adj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4" name="AutoShape 21"/>
          <p:cNvSpPr>
            <a:spLocks noChangeArrowheads="1"/>
          </p:cNvSpPr>
          <p:nvPr/>
        </p:nvSpPr>
        <p:spPr bwMode="auto">
          <a:xfrm>
            <a:off x="3563938" y="5013325"/>
            <a:ext cx="1296987" cy="1296988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3924300" y="40052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6" name="Line 25"/>
          <p:cNvSpPr>
            <a:spLocks noChangeShapeType="1"/>
          </p:cNvSpPr>
          <p:nvPr/>
        </p:nvSpPr>
        <p:spPr bwMode="auto">
          <a:xfrm>
            <a:off x="4572000" y="43656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Les stades du développement cognitif selon Piaget :1</a:t>
            </a:r>
          </a:p>
        </p:txBody>
      </p:sp>
      <p:graphicFrame>
        <p:nvGraphicFramePr>
          <p:cNvPr id="21537" name="Group 33"/>
          <p:cNvGraphicFramePr>
            <a:graphicFrameLocks noGrp="1"/>
          </p:cNvGraphicFramePr>
          <p:nvPr>
            <p:ph type="tbl" idx="1"/>
          </p:nvPr>
        </p:nvGraphicFramePr>
        <p:xfrm>
          <a:off x="468313" y="1989138"/>
          <a:ext cx="8229600" cy="4671060"/>
        </p:xfrm>
        <a:graphic>
          <a:graphicData uri="http://schemas.openxmlformats.org/drawingml/2006/table">
            <a:tbl>
              <a:tblPr/>
              <a:tblGrid>
                <a:gridCol w="2087562"/>
                <a:gridCol w="3398838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Classes d’âge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Description du stade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Etapes majeures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la naissance à 2 ans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Sensori- moteur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Contact avec le monde par l’intermédiaire des sens et des actions (regarder, toucher, porter à la bouche, saisir).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Permanence des objets</a:t>
                      </a:r>
                      <a:endParaRPr kumimoji="0" lang="fr-FR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Angoisse de l’étranger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2 à 6 ans environ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Préopératoire</a:t>
                      </a:r>
                      <a:endParaRPr kumimoji="0" lang="fr-FR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Représentation des choses avec des mots ou des images,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Absence de raisonnement logique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Capacité à faire semblant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Egocentrisme</a:t>
                      </a:r>
                      <a:endParaRPr kumimoji="0" lang="fr-FR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Développement du langage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Objectifs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Différencier les grandes étapes de la vie</a:t>
            </a:r>
          </a:p>
          <a:p>
            <a:pPr eaLnBrk="1" hangingPunct="1">
              <a:buNone/>
            </a:pPr>
            <a:endParaRPr lang="fr-FR" dirty="0" smtClean="0"/>
          </a:p>
          <a:p>
            <a:pPr eaLnBrk="1" hangingPunct="1"/>
            <a:r>
              <a:rPr lang="fr-FR" dirty="0" smtClean="0"/>
              <a:t>Connaitre leurs caractéristiques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9" name="Group 37"/>
          <p:cNvGraphicFramePr>
            <a:graphicFrameLocks noGrp="1"/>
          </p:cNvGraphicFramePr>
          <p:nvPr>
            <p:ph idx="1"/>
          </p:nvPr>
        </p:nvGraphicFramePr>
        <p:xfrm>
          <a:off x="590550" y="1893888"/>
          <a:ext cx="8229600" cy="4852670"/>
        </p:xfrm>
        <a:graphic>
          <a:graphicData uri="http://schemas.openxmlformats.org/drawingml/2006/table">
            <a:tbl>
              <a:tblPr/>
              <a:tblGrid>
                <a:gridCol w="1811338"/>
                <a:gridCol w="3675062"/>
                <a:gridCol w="27432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Classes d’âge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Description du stade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Etapes majeures 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De 7 à 11 ans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Opérations concrètes</a:t>
                      </a:r>
                      <a:endParaRPr kumimoji="0" lang="fr-FR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Pensée logique à propos d’événements concrets, compréhension d’analogies, concrètes et capacité à exécuter des opérations arithmétiques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Conservation des quantités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Transformations mathématiques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12 ans environ à l’âge adulte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Opérations formelles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Raisonnement abstrait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Logique abstraite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Capacité de raisonnement moral mature.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0" name="Rectangle 38"/>
          <p:cNvSpPr>
            <a:spLocks noChangeArrowheads="1"/>
          </p:cNvSpPr>
          <p:nvPr/>
        </p:nvSpPr>
        <p:spPr bwMode="auto">
          <a:xfrm>
            <a:off x="611188" y="3333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4000" b="1"/>
              <a:t>Les stades du développement cognitif selon Piaget :2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981200"/>
            <a:ext cx="8686800" cy="4448196"/>
          </a:xfrm>
        </p:spPr>
        <p:txBody>
          <a:bodyPr/>
          <a:lstStyle/>
          <a:p>
            <a:pPr eaLnBrk="1" hangingPunct="1"/>
            <a:r>
              <a:rPr lang="fr-FR" dirty="0" smtClean="0"/>
              <a:t>Des recherches récentes indépendamment de la </a:t>
            </a:r>
            <a:r>
              <a:rPr lang="fr-FR" dirty="0" smtClean="0"/>
              <a:t>culture</a:t>
            </a:r>
          </a:p>
          <a:p>
            <a:pPr eaLnBrk="1" hangingPunct="1"/>
            <a:r>
              <a:rPr lang="fr-FR" dirty="0" smtClean="0"/>
              <a:t>La </a:t>
            </a:r>
            <a:r>
              <a:rPr lang="fr-FR" dirty="0" smtClean="0"/>
              <a:t>cognition humaine se développe selon un ordre séquentiel de base, comme l’avait proposé Piaget. </a:t>
            </a:r>
            <a:endParaRPr lang="fr-FR" dirty="0" smtClean="0"/>
          </a:p>
          <a:p>
            <a:pPr eaLnBrk="1" hangingPunct="1">
              <a:buNone/>
            </a:pPr>
            <a:endParaRPr lang="fr-FR" dirty="0" smtClean="0"/>
          </a:p>
          <a:p>
            <a:pPr eaLnBrk="1" hangingPunct="1"/>
            <a:r>
              <a:rPr lang="fr-FR" dirty="0" smtClean="0"/>
              <a:t>Les capacités cognitives commencent à se former stade précédent.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2800" b="1" dirty="0" smtClean="0"/>
              <a:t>PREMIERE ET SECONDE ENFANCE </a:t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Développement cognitif</a:t>
            </a:r>
            <a:r>
              <a:rPr lang="fr-F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smtClean="0"/>
              <a:t>Développement social de la première et de la seconde enfance :</a:t>
            </a:r>
            <a:br>
              <a:rPr lang="fr-FR" sz="2800" b="1" smtClean="0"/>
            </a:br>
            <a:endParaRPr lang="fr-FR" sz="28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14488"/>
            <a:ext cx="8858280" cy="39290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Mode effectif avec une </a:t>
            </a:r>
            <a:r>
              <a:rPr lang="fr-FR" dirty="0" smtClean="0"/>
              <a:t>autre personne.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dirty="0" smtClean="0"/>
              <a:t>(</a:t>
            </a:r>
            <a:r>
              <a:rPr lang="fr-FR" dirty="0" smtClean="0"/>
              <a:t>rechercher le contact  ou détresse en cas de séparation). </a:t>
            </a:r>
            <a:endParaRPr lang="fr-FR" dirty="0" smtClean="0"/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Prédiction du </a:t>
            </a:r>
            <a:r>
              <a:rPr lang="fr-FR" dirty="0" smtClean="0"/>
              <a:t>développement social adulte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Besoin  : la familiarité, le confort et l’affection. 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8686800" cy="4953014"/>
          </a:xfrm>
        </p:spPr>
        <p:txBody>
          <a:bodyPr/>
          <a:lstStyle/>
          <a:p>
            <a:r>
              <a:rPr lang="fr-FR" dirty="0" err="1" smtClean="0"/>
              <a:t>Harlow</a:t>
            </a:r>
            <a:r>
              <a:rPr lang="fr-FR" dirty="0" smtClean="0"/>
              <a:t>: tout ce qui bouge c’est maman</a:t>
            </a:r>
          </a:p>
          <a:p>
            <a:endParaRPr lang="fr-FR" dirty="0" smtClean="0"/>
          </a:p>
          <a:p>
            <a:r>
              <a:rPr lang="fr-FR" dirty="0" err="1" smtClean="0"/>
              <a:t>Bowlby</a:t>
            </a:r>
            <a:r>
              <a:rPr lang="fr-FR" dirty="0" smtClean="0"/>
              <a:t> </a:t>
            </a:r>
            <a:r>
              <a:rPr lang="fr-FR" dirty="0"/>
              <a:t>(expériences des singes Rhésus)</a:t>
            </a:r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  <p:pic>
        <p:nvPicPr>
          <p:cNvPr id="4" name="Picture 2" descr="Résultat de recherche d'images pour &quot;singes rhésu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048" y="3286124"/>
            <a:ext cx="4364984" cy="3571876"/>
          </a:xfrm>
          <a:prstGeom prst="rect">
            <a:avLst/>
          </a:prstGeom>
          <a:noFill/>
        </p:spPr>
      </p:pic>
      <p:pic>
        <p:nvPicPr>
          <p:cNvPr id="65538" name="Picture 2" descr="Résultat de recherche d'images pour &quot;singes rhésu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143372" cy="371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smtClean="0"/>
              <a:t>Développement social de la première et de la seconde enfance :</a:t>
            </a:r>
            <a:br>
              <a:rPr lang="fr-FR" sz="2800" b="1" smtClean="0"/>
            </a:br>
            <a:endParaRPr lang="fr-FR" sz="28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428736"/>
            <a:ext cx="8786842" cy="32861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Séparation: état de détresse. Compromet l’initiation d’un développement correct.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Confiance en soi et aux autres. Erikson, la confiance: le sentiment selon lequel le monde est fiable et prévisible  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pic>
        <p:nvPicPr>
          <p:cNvPr id="4" name="Picture 10" descr="Banques de Photographies - girl, adolescence, spectacles, les, puissance, de, social, média, infographics. Fotosearch - Recherchez des Photos, des Images et des Cli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1942"/>
            <a:ext cx="4286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Attachement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r>
              <a:rPr lang="fr-FR" dirty="0" smtClean="0"/>
              <a:t>Phase critique des 6 premiers mois</a:t>
            </a:r>
          </a:p>
          <a:p>
            <a:r>
              <a:rPr lang="fr-FR" dirty="0" smtClean="0"/>
              <a:t>Ainsworth </a:t>
            </a:r>
            <a:r>
              <a:rPr lang="fr-FR" dirty="0"/>
              <a:t>(situation étrange)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Modèles:</a:t>
            </a:r>
          </a:p>
          <a:p>
            <a:pPr lvl="1"/>
            <a:r>
              <a:rPr lang="fr-FR" dirty="0"/>
              <a:t>Secure</a:t>
            </a:r>
          </a:p>
          <a:p>
            <a:pPr lvl="1"/>
            <a:r>
              <a:rPr lang="fr-FR" dirty="0" err="1"/>
              <a:t>Insecure</a:t>
            </a:r>
            <a:r>
              <a:rPr lang="fr-FR" dirty="0"/>
              <a:t>: préoccupé, évitant, ambivalent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Approche systémique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Communication</a:t>
            </a:r>
          </a:p>
          <a:p>
            <a:endParaRPr lang="fr-FR"/>
          </a:p>
          <a:p>
            <a:r>
              <a:rPr lang="fr-FR"/>
              <a:t>Famille système</a:t>
            </a:r>
          </a:p>
          <a:p>
            <a:pPr>
              <a:buFont typeface="Wingdings" pitchFamily="2" charset="2"/>
              <a:buNone/>
            </a:pPr>
            <a:endParaRPr lang="fr-FR"/>
          </a:p>
          <a:p>
            <a:r>
              <a:rPr lang="fr-FR"/>
              <a:t>Vecteurs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smtClean="0"/>
              <a:t>Développement social de la première et de la seconde enfance :</a:t>
            </a:r>
            <a:br>
              <a:rPr lang="fr-FR" sz="2800" b="1" smtClean="0"/>
            </a:br>
            <a:endParaRPr lang="fr-FR" sz="28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6643702" cy="4738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dirty="0" smtClean="0"/>
              <a:t>Image de soi et pratiques éducatives :</a:t>
            </a: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Construction progressive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18 mois, les enfants se reconnaissent dans le miroir 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De 8 à 10 ans ;image de soi stable chez l’enfant et liée à l’indépendance, l’optimisme, et la sociabilité.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sz="1800" dirty="0" smtClean="0"/>
          </a:p>
        </p:txBody>
      </p:sp>
      <p:pic>
        <p:nvPicPr>
          <p:cNvPr id="4" name="Picture 14" descr="Image - adolescente, regarder dans miroir. Fotosearch - Recherchez des Photos, des Images, des Photographies et des Images Cli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32" y="2524150"/>
            <a:ext cx="2857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smtClean="0"/>
              <a:t>Développement social de la première et de la seconde enfance :</a:t>
            </a:r>
            <a:br>
              <a:rPr lang="fr-FR" sz="2800" b="1" smtClean="0"/>
            </a:br>
            <a:endParaRPr lang="fr-FR" sz="28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6643702" cy="4738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dirty="0" smtClean="0"/>
              <a:t>Image de soi et pratiques éducatives :</a:t>
            </a: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Construction progressive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18 mois, les enfants se reconnaissent dans le miroir </a:t>
            </a:r>
            <a:r>
              <a:rPr lang="fr-FR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De 8 à 10 ans ;image de soi stable chez l’enfant et liée à l’indépendance, l’optimisme, et la sociabilité.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sz="1800" dirty="0" smtClean="0"/>
          </a:p>
        </p:txBody>
      </p:sp>
      <p:pic>
        <p:nvPicPr>
          <p:cNvPr id="4" name="Picture 14" descr="Image - adolescente, regarder dans miroir. Fotosearch - Recherchez des Photos, des Images, des Photographies et des Images Cli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32" y="2524150"/>
            <a:ext cx="2857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smtClean="0"/>
              <a:t>Développement social de la première et de la seconde enfance :</a:t>
            </a:r>
            <a:br>
              <a:rPr lang="fr-FR" sz="2800" b="1" smtClean="0"/>
            </a:br>
            <a:endParaRPr lang="fr-FR" sz="28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6643702" cy="4738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dirty="0" smtClean="0"/>
              <a:t>Image de soi et pratiques éducatives :</a:t>
            </a: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Construction progressive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18 mois, les enfants se reconnaissent dans le miroir 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De 8 à 10 ans ;image de soi stable</a:t>
            </a:r>
            <a:r>
              <a:rPr lang="fr-FR" sz="2800" dirty="0" smtClean="0"/>
              <a:t> chez l’enfant et liée à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l’indépendance, l’optimisme, et la sociabilité.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sz="1800" dirty="0" smtClean="0"/>
          </a:p>
        </p:txBody>
      </p:sp>
      <p:pic>
        <p:nvPicPr>
          <p:cNvPr id="4" name="Picture 14" descr="Image - adolescente, regarder dans miroir. Fotosearch - Recherchez des Photos, des Images, des Photographies et des Images Cli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32" y="2524150"/>
            <a:ext cx="2857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8" descr="Banques de Photographies - girl, adolescence, spectacles, les, puissance, de, social, média, infographics. Fotosearch - Recherchez des Photos, des Images et des Cli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150" name="Picture 10" descr="Banques de Photographies - girl, adolescence, spectacles, les, puissance, de, social, média, infographics. Fotosearch - Recherchez des Photos, des Images et des Clip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Image - adolescente, regarder dans miroir. Fotosearch - Recherchez des Photos, des Images, des Photographies et des Images Clip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32" y="2786058"/>
            <a:ext cx="2857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4011" cy="24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2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857364"/>
            <a:ext cx="5191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71950"/>
            <a:ext cx="3905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dirty="0" smtClean="0"/>
              <a:t>Développement social de la première et de la seconde enfance :</a:t>
            </a:r>
            <a:br>
              <a:rPr lang="fr-FR" sz="2800" b="1" dirty="0" smtClean="0"/>
            </a:br>
            <a:endParaRPr lang="fr-FR" sz="28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80" y="1743094"/>
            <a:ext cx="868680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b="1" dirty="0" smtClean="0"/>
              <a:t>Image de soi et pratiques éducatives :</a:t>
            </a:r>
            <a:endParaRPr lang="fr-FR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 Les enfants qui  développent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une image de soi positive</a:t>
            </a:r>
            <a:r>
              <a:rPr lang="fr-FR" dirty="0" smtClean="0"/>
              <a:t> et un comportement enjoué et indépendant  ont des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parents ni permissifs, ni autoritaires. </a:t>
            </a:r>
            <a:r>
              <a:rPr lang="fr-FR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Le lien entre le mode d’éducation et la compétence sociale est corrélationnel sans indiquer une relation de cause à effet.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358114" cy="460063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fr-FR" sz="3600" b="1" dirty="0" smtClean="0"/>
              <a:t>Grandir doucement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ADOLESCENCE 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881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Prolongement facteurs sociaux et éducatifs</a:t>
            </a:r>
          </a:p>
          <a:p>
            <a:pPr eaLnBrk="1" hangingPunct="1">
              <a:lnSpc>
                <a:spcPct val="80000"/>
              </a:lnSpc>
            </a:pPr>
            <a:endParaRPr lang="fr-FR" b="1" dirty="0" smtClean="0"/>
          </a:p>
          <a:p>
            <a:pPr eaLnBrk="1" hangingPunct="1">
              <a:lnSpc>
                <a:spcPct val="80000"/>
              </a:lnSpc>
            </a:pPr>
            <a:r>
              <a:rPr lang="fr-FR" b="1" dirty="0" smtClean="0"/>
              <a:t>1/ Développement physique :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Le début : accélération de la croissance et démarrage de la période de maturation sexuelle, appelée puberté. 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La fin de l’adolescence: conquête de l’indépendance .  Adaptation influencée par le type de maturation.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Développement cognitif 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7225"/>
            <a:ext cx="9144000" cy="4741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Controverse :Piaget, adolescence accès à la pensée abstraite, les spécialistes du développement : logique formelle présente tôt dans la vie.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Le sens moral  expression par des actions influencée par le contexte social, les positions personnelles et le raisonnement moral. 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Développement cognitif 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918" y="1927225"/>
            <a:ext cx="8686800" cy="4741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fr-FR" dirty="0" smtClean="0"/>
              <a:t>Evolution du sens moral (</a:t>
            </a:r>
            <a:r>
              <a:rPr lang="fr-FR" dirty="0" err="1" smtClean="0"/>
              <a:t>Kohlberg</a:t>
            </a:r>
            <a:r>
              <a:rPr lang="fr-FR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 Sens moral </a:t>
            </a:r>
            <a:r>
              <a:rPr lang="fr-FR" dirty="0" err="1" smtClean="0"/>
              <a:t>préconventionnel</a:t>
            </a:r>
            <a:r>
              <a:rPr lang="fr-FR" dirty="0" smtClean="0"/>
              <a:t> : fondé sur son propre intérêt, l’enfant obéit ou évite une punition</a:t>
            </a:r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Sens moral conventionnel : intègre les lois et des règles sociales</a:t>
            </a:r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Sens </a:t>
            </a:r>
            <a:r>
              <a:rPr lang="fr-FR" dirty="0" smtClean="0"/>
              <a:t>moral </a:t>
            </a:r>
            <a:r>
              <a:rPr lang="fr-FR" dirty="0" err="1" smtClean="0"/>
              <a:t>postconventionnel</a:t>
            </a:r>
            <a:r>
              <a:rPr lang="fr-FR" dirty="0" smtClean="0"/>
              <a:t> : prend en considération les droits de chacun et des principes d’éthique universelle.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Développement social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357298"/>
            <a:ext cx="8686800" cy="55007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dirty="0" smtClean="0"/>
              <a:t>Erikson:</a:t>
            </a:r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Consolider son moi, son identité. 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Remises en questions et de la distanciation d’avec la famille.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Repères: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	Famille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dirty="0" smtClean="0"/>
              <a:t>	Croyances et attitudes parentales partagées.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Différence de connexion entre les deux sexes s’accentue.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dirty="0" smtClean="0"/>
              <a:t>Avancer: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 smtClean="0"/>
          </a:p>
        </p:txBody>
      </p:sp>
      <p:pic>
        <p:nvPicPr>
          <p:cNvPr id="4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374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AGE ADULTE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9329774" cy="39449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Expériences et traits de caractère non prévisibles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Changements du corps et de l’esprit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Cheminement vers la vieillesse, puis la mort.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dirty="0" smtClean="0"/>
          </a:p>
        </p:txBody>
      </p:sp>
      <p:pic>
        <p:nvPicPr>
          <p:cNvPr id="4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72" y="3231191"/>
            <a:ext cx="6000760" cy="362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AGE ADULTE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1285860"/>
            <a:ext cx="9115460" cy="55721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dirty="0" smtClean="0"/>
              <a:t>Changements physiques :</a:t>
            </a: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Le déclin physique, subtile au début, accéléré au moment de la maturité.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La femme: grossesses,  ménopause (transition douce) 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 Après 65 ans, chez les 2 sexes: diminution des perceptions, de la force et la résistance 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  <p:sp>
        <p:nvSpPr>
          <p:cNvPr id="7" name="Forme libre 6"/>
          <p:cNvSpPr/>
          <p:nvPr/>
        </p:nvSpPr>
        <p:spPr>
          <a:xfrm>
            <a:off x="375138" y="4860711"/>
            <a:ext cx="7554448" cy="2211627"/>
          </a:xfrm>
          <a:custGeom>
            <a:avLst/>
            <a:gdLst>
              <a:gd name="connsiteX0" fmla="*/ 0 w 8534400"/>
              <a:gd name="connsiteY0" fmla="*/ 1180123 h 4673600"/>
              <a:gd name="connsiteX1" fmla="*/ 3212124 w 8534400"/>
              <a:gd name="connsiteY1" fmla="*/ 78154 h 4673600"/>
              <a:gd name="connsiteX2" fmla="*/ 6682154 w 8534400"/>
              <a:gd name="connsiteY2" fmla="*/ 1649046 h 4673600"/>
              <a:gd name="connsiteX3" fmla="*/ 8534400 w 8534400"/>
              <a:gd name="connsiteY3" fmla="*/ 4673600 h 4673600"/>
              <a:gd name="connsiteX4" fmla="*/ 8534400 w 8534400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4673600">
                <a:moveTo>
                  <a:pt x="0" y="1180123"/>
                </a:moveTo>
                <a:cubicBezTo>
                  <a:pt x="1049216" y="590061"/>
                  <a:pt x="2098432" y="0"/>
                  <a:pt x="3212124" y="78154"/>
                </a:cubicBezTo>
                <a:cubicBezTo>
                  <a:pt x="4325816" y="156308"/>
                  <a:pt x="5795108" y="883138"/>
                  <a:pt x="6682154" y="1649046"/>
                </a:cubicBezTo>
                <a:cubicBezTo>
                  <a:pt x="7569200" y="2414954"/>
                  <a:pt x="8534400" y="4673600"/>
                  <a:pt x="8534400" y="4673600"/>
                </a:cubicBezTo>
                <a:lnTo>
                  <a:pt x="8534400" y="4673600"/>
                </a:lnTo>
              </a:path>
            </a:pathLst>
          </a:cu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AGE ADULTE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" y="1285860"/>
            <a:ext cx="9115460" cy="55721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dirty="0" smtClean="0"/>
              <a:t>Changements physiques :</a:t>
            </a:r>
            <a:endParaRPr lang="fr-FR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Maladies bénignes moins fréquentes.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Les processus neuronaux ralentissent mais le cerveau reste sain (sauf lors des troubles cérébraux; maladie d’Alzheimer.)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Mémoire de reconnaissance préservée 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Déclin des capacités de rappel 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Rencontre … projet commun</a:t>
            </a:r>
            <a:endParaRPr lang="fr-FR" b="1" dirty="0"/>
          </a:p>
        </p:txBody>
      </p:sp>
      <p:pic>
        <p:nvPicPr>
          <p:cNvPr id="53250" name="Picture 2" descr="Résultat de recherche d'images pour &quot;mariag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85992"/>
            <a:ext cx="6329373" cy="3557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Avancer </a:t>
            </a:r>
            <a:r>
              <a:rPr lang="fr-FR" dirty="0" smtClean="0"/>
              <a:t>avec force</a:t>
            </a:r>
            <a:endParaRPr lang="fr-FR" dirty="0"/>
          </a:p>
        </p:txBody>
      </p:sp>
      <p:pic>
        <p:nvPicPr>
          <p:cNvPr id="57346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81175"/>
            <a:ext cx="6929486" cy="461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Changements cognitifs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487205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Stabilité globale de l’intelligence tout au long de l’existence (études longitudinales).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Conceptions actuelles: baisse de l’intelligence fluide (capacité d’une personne à raisonner rapidement et d’une façon abstraite) à la fin de la vie.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Maintien de l’intelligence cristallisée (connaissances et capacités verbales accumulée par quelqu’un avec l’âge)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 </a:t>
            </a:r>
            <a:r>
              <a:rPr lang="fr-FR" sz="4000" b="1" smtClean="0"/>
              <a:t>Changements sociaux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Evolution par stades ou continuum avec crises récurrentes 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Imprévisibilité: expériences de vie, amour, travail, personnalité.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Mariage: principal repère social; plus tardif, plus court, séparations plus fréquentes. Modes d’engagement plus souples et plus fragiles dans certaines sociétés.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Heureux de vieillir? Vieillir avec élégance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9394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8488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 </a:t>
            </a:r>
            <a:r>
              <a:rPr lang="fr-FR" sz="4000" b="1" smtClean="0"/>
              <a:t>Changements sociaux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Âge avancé: perte d’amis, de membres de la famille, ruptures professionnelles; annoncent la perspective de sa propre mort.</a:t>
            </a:r>
          </a:p>
          <a:p>
            <a:pPr eaLnBrk="1" hangingPunct="1">
              <a:lnSpc>
                <a:spcPct val="80000"/>
              </a:lnSpc>
            </a:pPr>
            <a:endParaRPr lang="fr-FR" dirty="0" smtClean="0"/>
          </a:p>
          <a:p>
            <a:pPr eaLnBrk="1" hangingPunct="1">
              <a:lnSpc>
                <a:spcPct val="80000"/>
              </a:lnSpc>
            </a:pPr>
            <a:r>
              <a:rPr lang="fr-FR" dirty="0" smtClean="0"/>
              <a:t>La représentation de l’événement ultime de la destinée d’une personne est conditionnée par les expériences de vie et par le cadre de croyance de chacun.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Éviter le crash</a:t>
            </a:r>
            <a:endParaRPr lang="fr-FR" dirty="0"/>
          </a:p>
        </p:txBody>
      </p:sp>
      <p:pic>
        <p:nvPicPr>
          <p:cNvPr id="58370" name="Picture 2" descr="Résultat de recherche d'images pour &quot;train qui arrive à la ga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99692"/>
            <a:ext cx="8286808" cy="465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Maintien des liens</a:t>
            </a:r>
            <a:endParaRPr lang="fr-FR"/>
          </a:p>
        </p:txBody>
      </p:sp>
      <p:pic>
        <p:nvPicPr>
          <p:cNvPr id="62466" name="Picture 2" descr="Résultat de recherche d'images pour &quot;grande famille réuni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193" y="1571612"/>
            <a:ext cx="782245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Concrétiser </a:t>
            </a:r>
            <a:endParaRPr lang="fr-FR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82912"/>
            <a:ext cx="7858180" cy="53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Des surprises</a:t>
            </a:r>
            <a:endParaRPr lang="fr-FR" b="1" dirty="0"/>
          </a:p>
        </p:txBody>
      </p:sp>
      <p:pic>
        <p:nvPicPr>
          <p:cNvPr id="55298" name="Picture 2" descr="Résultat de recherche d'images pour &quot;mari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7" y="1785926"/>
            <a:ext cx="878402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 parcours….. On l’espère!!!</a:t>
            </a:r>
            <a:endParaRPr lang="fr-FR" dirty="0"/>
          </a:p>
        </p:txBody>
      </p:sp>
      <p:pic>
        <p:nvPicPr>
          <p:cNvPr id="56322" name="Picture 2" descr="Résultat de recherche d'images pour &quot;mari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1534" y="1643050"/>
            <a:ext cx="101698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Le développement prénatal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147050" cy="4681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fr-FR" sz="4000" b="1" dirty="0" smtClean="0"/>
              <a:t>Capital génétique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148263" y="2708275"/>
            <a:ext cx="10795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357563"/>
            <a:ext cx="2066925" cy="466725"/>
          </a:xfrm>
          <a:noFill/>
        </p:spPr>
      </p:pic>
      <p:sp>
        <p:nvSpPr>
          <p:cNvPr id="7174" name="AutoShape 8"/>
          <p:cNvSpPr>
            <a:spLocks noChangeArrowheads="1"/>
          </p:cNvSpPr>
          <p:nvPr/>
        </p:nvSpPr>
        <p:spPr bwMode="auto">
          <a:xfrm rot="5717405">
            <a:off x="3563937" y="2997201"/>
            <a:ext cx="720725" cy="8636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smtClean="0"/>
              <a:t>Le développement prénatal :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00636"/>
            <a:ext cx="9144000" cy="13811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dirty="0" smtClean="0"/>
              <a:t> Observations des</a:t>
            </a:r>
            <a:r>
              <a:rPr lang="fr-FR" sz="2800" dirty="0" smtClean="0"/>
              <a:t> psychologues du développement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9e semaine, le fœtus prendra apparence d’un être humain </a:t>
            </a:r>
          </a:p>
        </p:txBody>
      </p:sp>
      <p:pic>
        <p:nvPicPr>
          <p:cNvPr id="7176" name="Picture 8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3714776" cy="2205419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60189"/>
            <a:ext cx="2428892" cy="279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045" y="1357298"/>
            <a:ext cx="3161425" cy="321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4283</TotalTime>
  <Words>947</Words>
  <Application>Microsoft PowerPoint</Application>
  <PresentationFormat>Affichage à l'écran (4:3)</PresentationFormat>
  <Paragraphs>221</Paragraphs>
  <Slides>46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Pixel</vt:lpstr>
      <vt:lpstr>Image bitmap</vt:lpstr>
      <vt:lpstr>LES GRANDES ETAPES DE LA VIE</vt:lpstr>
      <vt:lpstr>Objectifs </vt:lpstr>
      <vt:lpstr>Diapositive 3</vt:lpstr>
      <vt:lpstr>Rencontre … projet commun</vt:lpstr>
      <vt:lpstr>Concrétiser </vt:lpstr>
      <vt:lpstr>Des surprises</vt:lpstr>
      <vt:lpstr>Long parcours….. On l’espère!!!</vt:lpstr>
      <vt:lpstr>Le développement prénatal : </vt:lpstr>
      <vt:lpstr>Le développement prénatal : </vt:lpstr>
      <vt:lpstr>Le développement prénatal : </vt:lpstr>
      <vt:lpstr>Les compétences du nouveau né : </vt:lpstr>
      <vt:lpstr>Les compétences du nouveau né : </vt:lpstr>
      <vt:lpstr>Les compétences du nouveau né : </vt:lpstr>
      <vt:lpstr>PREMIERE ET SECONDE ENFANCE  </vt:lpstr>
      <vt:lpstr>Permanence de l’objet: (Jean Piaget )</vt:lpstr>
      <vt:lpstr>Egocentrisme </vt:lpstr>
      <vt:lpstr>Théorie de l’esprit : (Jean Piaget )</vt:lpstr>
      <vt:lpstr>Conservation</vt:lpstr>
      <vt:lpstr>Les stades du développement cognitif selon Piaget :1</vt:lpstr>
      <vt:lpstr>Diapositive 20</vt:lpstr>
      <vt:lpstr>PREMIERE ET SECONDE ENFANCE    Développement cognitif </vt:lpstr>
      <vt:lpstr>Développement social de la première et de la seconde enfance : </vt:lpstr>
      <vt:lpstr>Attachement </vt:lpstr>
      <vt:lpstr>Développement social de la première et de la seconde enfance : </vt:lpstr>
      <vt:lpstr>Attachement </vt:lpstr>
      <vt:lpstr>Approche systémique</vt:lpstr>
      <vt:lpstr>Développement social de la première et de la seconde enfance : </vt:lpstr>
      <vt:lpstr>Développement social de la première et de la seconde enfance : </vt:lpstr>
      <vt:lpstr>Développement social de la première et de la seconde enfance : </vt:lpstr>
      <vt:lpstr>Développement social de la première et de la seconde enfance : </vt:lpstr>
      <vt:lpstr>Grandir doucement </vt:lpstr>
      <vt:lpstr>ADOLESCENCE :</vt:lpstr>
      <vt:lpstr>Développement cognitif :</vt:lpstr>
      <vt:lpstr>Développement cognitif :</vt:lpstr>
      <vt:lpstr>Développement social : </vt:lpstr>
      <vt:lpstr>Avancer: </vt:lpstr>
      <vt:lpstr>AGE ADULTE : </vt:lpstr>
      <vt:lpstr>AGE ADULTE : </vt:lpstr>
      <vt:lpstr>AGE ADULTE : </vt:lpstr>
      <vt:lpstr>Avancer avec force</vt:lpstr>
      <vt:lpstr>Changements cognitifs : </vt:lpstr>
      <vt:lpstr> Changements sociaux : </vt:lpstr>
      <vt:lpstr>Heureux de vieillir? Vieillir avec élégance</vt:lpstr>
      <vt:lpstr> Changements sociaux : </vt:lpstr>
      <vt:lpstr>Éviter le crash</vt:lpstr>
      <vt:lpstr>Maintien des liens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GRANDES ETAPES DE LA VIE</dc:title>
  <dc:creator>hanen</dc:creator>
  <cp:lastModifiedBy>Lina</cp:lastModifiedBy>
  <cp:revision>19</cp:revision>
  <dcterms:created xsi:type="dcterms:W3CDTF">2009-04-21T18:34:28Z</dcterms:created>
  <dcterms:modified xsi:type="dcterms:W3CDTF">2020-01-29T07:54:30Z</dcterms:modified>
</cp:coreProperties>
</file>