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94" r:id="rId2"/>
    <p:sldId id="431" r:id="rId3"/>
    <p:sldId id="598" r:id="rId4"/>
    <p:sldId id="454" r:id="rId5"/>
    <p:sldId id="455" r:id="rId6"/>
    <p:sldId id="602" r:id="rId7"/>
    <p:sldId id="432" r:id="rId8"/>
    <p:sldId id="599" r:id="rId9"/>
    <p:sldId id="494" r:id="rId10"/>
    <p:sldId id="425" r:id="rId11"/>
    <p:sldId id="423" r:id="rId12"/>
    <p:sldId id="376" r:id="rId13"/>
    <p:sldId id="395" r:id="rId14"/>
    <p:sldId id="378" r:id="rId15"/>
    <p:sldId id="379" r:id="rId16"/>
    <p:sldId id="435" r:id="rId17"/>
    <p:sldId id="303" r:id="rId18"/>
    <p:sldId id="459" r:id="rId19"/>
    <p:sldId id="489" r:id="rId20"/>
    <p:sldId id="490" r:id="rId21"/>
    <p:sldId id="512" r:id="rId22"/>
    <p:sldId id="511" r:id="rId23"/>
    <p:sldId id="510" r:id="rId24"/>
    <p:sldId id="444" r:id="rId25"/>
    <p:sldId id="515" r:id="rId26"/>
    <p:sldId id="516" r:id="rId27"/>
    <p:sldId id="517" r:id="rId28"/>
    <p:sldId id="541" r:id="rId29"/>
    <p:sldId id="542" r:id="rId30"/>
    <p:sldId id="518" r:id="rId31"/>
    <p:sldId id="463" r:id="rId32"/>
    <p:sldId id="464" r:id="rId33"/>
    <p:sldId id="465" r:id="rId34"/>
    <p:sldId id="466" r:id="rId35"/>
    <p:sldId id="451" r:id="rId36"/>
    <p:sldId id="468" r:id="rId37"/>
    <p:sldId id="469" r:id="rId38"/>
    <p:sldId id="47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66FF"/>
    <a:srgbClr val="6187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590" autoAdjust="0"/>
  </p:normalViewPr>
  <p:slideViewPr>
    <p:cSldViewPr>
      <p:cViewPr>
        <p:scale>
          <a:sx n="60" d="100"/>
          <a:sy n="60" d="100"/>
        </p:scale>
        <p:origin x="-1373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7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39F88530-235D-43D3-8563-E97B22F948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6540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A2937-00C6-48D0-A6A7-EDAF69023424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F88530-235D-43D3-8563-E97B22F948C9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7A5D8-F38A-4462-95D6-339E3F72874B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D7714-1BE0-4C99-9806-76F1A14388E8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867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5AE7-785B-4777-8E08-1BF7DA1127CD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E806E-3BD9-4CCB-8BB3-FAB2D082449F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D83F-DDC4-4E22-A56C-414F13CD2A5C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E9ADD-91BD-4E82-9A7E-BE033BCBEA14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2617-24A4-4DBC-AD3C-AA8605F8231C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D9AAD-E84A-460F-836B-5B3E3D5346FA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C5950-D53E-4F50-AE73-78B6AD80C2B9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7AEA7-59C8-424E-B46F-4ABC5B423497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A7EFA-C974-419F-9D23-C4FA509659AA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69D3D-8EF0-4BAB-BA6E-0D0EB9F30FBA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86A6F-27E0-4296-A482-35590EF46B69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0BFB-1893-4782-A274-7CC1259F34D9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45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smtClean="0"/>
              <a:t>Cliquez pour modifier les styles du texte du masque</a:t>
            </a:r>
          </a:p>
          <a:p>
            <a:pPr lvl="1"/>
            <a:r>
              <a:rPr lang="fr-FR" altLang="en-GB" smtClean="0"/>
              <a:t>Deuxième niveau</a:t>
            </a:r>
          </a:p>
          <a:p>
            <a:pPr lvl="2"/>
            <a:r>
              <a:rPr lang="fr-FR" altLang="en-GB" smtClean="0"/>
              <a:t>Troisième niveau</a:t>
            </a:r>
          </a:p>
          <a:p>
            <a:pPr lvl="3"/>
            <a:r>
              <a:rPr lang="fr-FR" altLang="en-GB" smtClean="0"/>
              <a:t>Quatrième niveau</a:t>
            </a:r>
          </a:p>
          <a:p>
            <a:pPr lvl="4"/>
            <a:r>
              <a:rPr lang="fr-FR" altLang="en-GB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8A66AA59-3069-4536-B596-7C081581E111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9.jpe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fr-FR" altLang="fr-FR" sz="5400" b="1" smtClean="0"/>
              <a:t>Fractures du</a:t>
            </a:r>
            <a:r>
              <a:rPr lang="fr-FR" altLang="fr-FR" sz="5400" smtClean="0"/>
              <a:t> </a:t>
            </a:r>
            <a:r>
              <a:rPr lang="fr-FR" altLang="fr-FR" sz="5400" b="1" smtClean="0"/>
              <a:t>bassin</a:t>
            </a:r>
            <a:endParaRPr lang="fr-FR" altLang="fr-FR" sz="540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49548" y="4653136"/>
            <a:ext cx="827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i="0" dirty="0" smtClean="0"/>
              <a:t>Professeur KANDJERA Lamine</a:t>
            </a:r>
          </a:p>
          <a:p>
            <a:endParaRPr lang="fr-FR" sz="1800" b="1" i="0" dirty="0" smtClean="0"/>
          </a:p>
          <a:p>
            <a:r>
              <a:rPr lang="fr-FR" sz="1800" b="1" i="0" dirty="0" smtClean="0"/>
              <a:t>Maitre de conférences en chirurgie orthopédique et traumatologique</a:t>
            </a:r>
          </a:p>
          <a:p>
            <a:r>
              <a:rPr lang="fr-FR" sz="1800" b="1" i="0" dirty="0" smtClean="0"/>
              <a:t>Faculté de médecine d’Annaba </a:t>
            </a:r>
          </a:p>
          <a:p>
            <a:r>
              <a:rPr lang="fr-FR" sz="1800" b="1" i="0" dirty="0" smtClean="0"/>
              <a:t>Université de </a:t>
            </a:r>
            <a:r>
              <a:rPr lang="fr-FR" sz="1800" b="1" i="0" dirty="0" err="1" smtClean="0"/>
              <a:t>Badji</a:t>
            </a:r>
            <a:r>
              <a:rPr lang="fr-FR" sz="1800" b="1" i="0" dirty="0" smtClean="0"/>
              <a:t>-Mokhtar Annaba</a:t>
            </a:r>
            <a:endParaRPr lang="fr-FR" sz="18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357166"/>
            <a:ext cx="8715436" cy="153888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A/ Les fractures parcellaires  : </a:t>
            </a:r>
          </a:p>
          <a:p>
            <a:pPr algn="ctr"/>
            <a:endParaRPr lang="fr-FR" sz="1400" dirty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Sans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incidence sur la fonction des membres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 rompent pas l’anneau pelvien</a:t>
            </a:r>
            <a:r>
              <a:rPr lang="fr-FR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5786" y="2143116"/>
            <a:ext cx="7643866" cy="452431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Mécanisme:</a:t>
            </a:r>
          </a:p>
          <a:p>
            <a:endParaRPr lang="fr-FR" sz="3200" i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r-FR" sz="32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Arrachement</a:t>
            </a:r>
            <a:r>
              <a:rPr lang="fr-FR" sz="3200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fr-FR" sz="3200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Arrachements </a:t>
            </a:r>
            <a:r>
              <a:rPr lang="fr-FR" sz="3200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osseux par la traction brutale d'un </a:t>
            </a:r>
            <a:r>
              <a:rPr lang="fr-FR" sz="3200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</a:p>
          <a:p>
            <a:pPr>
              <a:buFont typeface="Arial" pitchFamily="34" charset="0"/>
              <a:buChar char="•"/>
            </a:pPr>
            <a:endParaRPr lang="fr-FR" sz="3200" i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Ou</a:t>
            </a:r>
          </a:p>
          <a:p>
            <a:pPr algn="ctr"/>
            <a:endParaRPr lang="fr-F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r-FR" sz="32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Choc direct</a:t>
            </a:r>
            <a:endParaRPr lang="fr-FR" sz="32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5720" y="1142984"/>
            <a:ext cx="450059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3600" b="1" u="sng" dirty="0">
                <a:latin typeface="Times New Roman" pitchFamily="18" charset="0"/>
                <a:cs typeface="Times New Roman" pitchFamily="18" charset="0"/>
              </a:rPr>
              <a:t>Fractures de l'ilion</a:t>
            </a:r>
            <a:endParaRPr lang="fr-FR" sz="2000" b="1" dirty="0"/>
          </a:p>
          <a:p>
            <a:endParaRPr lang="fr-FR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Arrachements </a:t>
            </a:r>
            <a:r>
              <a:rPr lang="fr-FR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osseux </a:t>
            </a:r>
            <a:endParaRPr lang="fr-FR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altLang="fr-FR" sz="3200" i="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l’épine iliaque </a:t>
            </a:r>
            <a:r>
              <a:rPr lang="fr-FR" altLang="fr-FR" sz="3200" i="0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antéro</a:t>
            </a:r>
            <a:r>
              <a:rPr lang="fr-FR" altLang="fr-FR" sz="3200" i="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-inferieure </a:t>
            </a:r>
            <a:r>
              <a:rPr lang="fr-FR" altLang="fr-FR" sz="3200" i="0" kern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F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traction </a:t>
            </a:r>
            <a:r>
              <a:rPr lang="fr-FR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brutale </a:t>
            </a:r>
            <a:r>
              <a:rPr lang="fr-F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du  </a:t>
            </a:r>
            <a:r>
              <a:rPr lang="fr-FR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muscle droit antérieur</a:t>
            </a:r>
            <a:endParaRPr lang="fr-FR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86314" y="5715016"/>
            <a:ext cx="4000528" cy="785818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Fracture de l’épine iliaque </a:t>
            </a:r>
            <a:r>
              <a:rPr kumimoji="0" lang="fr-FR" alt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antero</a:t>
            </a:r>
            <a: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fr-FR" alt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inféreieur</a:t>
            </a:r>
            <a:endParaRPr kumimoji="0" lang="fr-FR" altLang="fr-FR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500042"/>
            <a:ext cx="4071934" cy="5066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3929090" cy="5143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43042" y="5429264"/>
            <a:ext cx="6072230" cy="785818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Fracture de l’épine iliaque </a:t>
            </a:r>
            <a:r>
              <a:rPr kumimoji="0" lang="fr-FR" altLang="fr-F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antero</a:t>
            </a:r>
            <a: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-supérieure</a:t>
            </a:r>
            <a:r>
              <a:rPr kumimoji="0" lang="fr-FR" altLang="fr-FR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fr-FR" altLang="fr-FR" i="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FR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traction brutale du  </a:t>
            </a:r>
            <a:r>
              <a:rPr lang="fr-FR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muscle couturier </a:t>
            </a:r>
            <a:endParaRPr kumimoji="0" lang="fr-FR" altLang="fr-FR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4282" y="4000504"/>
            <a:ext cx="3838604" cy="966806"/>
          </a:xfrm>
          <a:solidFill>
            <a:schemeClr val="tx2"/>
          </a:solidFill>
        </p:spPr>
        <p:txBody>
          <a:bodyPr/>
          <a:lstStyle/>
          <a:p>
            <a:r>
              <a:rPr lang="fr-FR" alt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Fracture de la crête iliaque</a:t>
            </a:r>
          </a:p>
        </p:txBody>
      </p:sp>
      <p:pic>
        <p:nvPicPr>
          <p:cNvPr id="12291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200" y="428604"/>
            <a:ext cx="4837800" cy="5906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3952738" cy="29289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42910" y="578645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2"/>
                </a:solidFill>
              </a:rPr>
              <a:t>Choc direct</a:t>
            </a:r>
            <a:endParaRPr lang="fr-FR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285728"/>
            <a:ext cx="7772400" cy="3973513"/>
          </a:xfrm>
          <a:noFill/>
          <a:ln w="28575">
            <a:solidFill>
              <a:schemeClr val="tx1"/>
            </a:solidFill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14282" y="4357694"/>
            <a:ext cx="892971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3200" b="1" u="sng" dirty="0">
                <a:latin typeface="Times New Roman" pitchFamily="18" charset="0"/>
                <a:cs typeface="Times New Roman" pitchFamily="18" charset="0"/>
              </a:rPr>
              <a:t>Fractures de </a:t>
            </a:r>
            <a:r>
              <a:rPr lang="fr-FR" sz="3200" b="1" u="sng" dirty="0" smtClean="0">
                <a:latin typeface="Times New Roman" pitchFamily="18" charset="0"/>
                <a:cs typeface="Times New Roman" pitchFamily="18" charset="0"/>
              </a:rPr>
              <a:t>l'ischion</a:t>
            </a:r>
          </a:p>
          <a:p>
            <a:endParaRPr lang="fr-FR" sz="1800" b="1" dirty="0"/>
          </a:p>
          <a:p>
            <a:pPr>
              <a:buFont typeface="Arial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hoc direct </a:t>
            </a:r>
            <a:r>
              <a:rPr lang="fr-FR" sz="2800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rarement</a:t>
            </a:r>
            <a:r>
              <a:rPr lang="fr-F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F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Arrachement par </a:t>
            </a:r>
            <a:r>
              <a:rPr lang="fr-F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traction des </a:t>
            </a:r>
            <a:r>
              <a:rPr lang="fr-FR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muscles </a:t>
            </a:r>
            <a:r>
              <a:rPr lang="fr-FR" sz="2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ischio</a:t>
            </a:r>
            <a:r>
              <a:rPr lang="fr-FR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-jambiers</a:t>
            </a:r>
            <a:r>
              <a:rPr lang="fr-F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8992" y="357166"/>
            <a:ext cx="5181600" cy="2878137"/>
          </a:xfrm>
          <a:noFill/>
          <a:ln w="28575">
            <a:solidFill>
              <a:schemeClr val="tx1"/>
            </a:solidFill>
          </a:ln>
        </p:spPr>
      </p:pic>
      <p:pic>
        <p:nvPicPr>
          <p:cNvPr id="18436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357166"/>
            <a:ext cx="2998788" cy="3048000"/>
          </a:xfrm>
          <a:noFill/>
          <a:ln w="28575">
            <a:solidFill>
              <a:schemeClr val="tx1"/>
            </a:solidFill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714752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Fractures du sacrum</a:t>
            </a:r>
            <a:endParaRPr lang="fr-FR" sz="1600" b="1" dirty="0"/>
          </a:p>
          <a:p>
            <a:r>
              <a:rPr lang="fr-F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Elles s'accompagnent parfois d</a:t>
            </a:r>
            <a:r>
              <a:rPr lang="fr-FR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fr-F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atteinte de la queue de </a:t>
            </a: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cheval est donne </a:t>
            </a:r>
            <a:r>
              <a:rPr lang="fr-FR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des paralysies</a:t>
            </a:r>
            <a:endParaRPr lang="fr-F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dirty="0">
              <a:solidFill>
                <a:schemeClr val="tx2"/>
              </a:solidFill>
            </a:endParaRPr>
          </a:p>
          <a:p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fractures du coccyx </a:t>
            </a:r>
            <a:r>
              <a:rPr lang="fr-FR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sont souvent suivies de douleurs coccygiennes</a:t>
            </a: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-66973"/>
            <a:ext cx="9144000" cy="692497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 sz="28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b="1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B/ Les fractures complexes du bassin</a:t>
            </a:r>
            <a:r>
              <a:rPr lang="fr-FR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Elles rompent l'anneau pelvien incompl</a:t>
            </a:r>
            <a:r>
              <a:rPr lang="fr-FR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è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tement ou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totalement.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6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traumatisme est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violent: </a:t>
            </a:r>
            <a:r>
              <a:rPr lang="fr-FR" sz="2800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polytraumatis</a:t>
            </a:r>
            <a:r>
              <a:rPr lang="fr-FR" sz="2800" b="1" i="0" dirty="0" smtClean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fr-FR" sz="2800" b="1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accident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la route ou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suite à un </a:t>
            </a:r>
            <a:r>
              <a:rPr lang="fr-FR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accident </a:t>
            </a:r>
            <a:r>
              <a:rPr lang="fr-FR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du travail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(chute d'un lieu </a:t>
            </a:r>
            <a:r>
              <a:rPr lang="fr-FR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</a:t>
            </a:r>
            <a:r>
              <a:rPr lang="fr-FR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fr-F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Lésion </a:t>
            </a:r>
            <a:r>
              <a:rPr lang="fr-FR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grave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parfois </a:t>
            </a:r>
            <a:r>
              <a:rPr lang="fr-FR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mortelle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lésions associées sont fréquentes</a:t>
            </a:r>
          </a:p>
          <a:p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canisme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 indispensable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pour comprendre les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sions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6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peut distinguer </a:t>
            </a:r>
            <a:r>
              <a:rPr lang="fr-FR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fr-FR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mécanismes</a:t>
            </a:r>
            <a:r>
              <a:rPr lang="fr-FR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857232"/>
            <a:ext cx="3929062" cy="3000375"/>
          </a:xfrm>
          <a:solidFill>
            <a:schemeClr val="bg2"/>
          </a:solidFill>
          <a:ln w="28575">
            <a:solidFill>
              <a:schemeClr val="tx1"/>
            </a:solidFill>
          </a:ln>
        </p:spPr>
      </p:pic>
      <p:pic>
        <p:nvPicPr>
          <p:cNvPr id="20484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2" y="642918"/>
            <a:ext cx="3929062" cy="3227444"/>
          </a:xfrm>
          <a:ln w="28575">
            <a:solidFill>
              <a:schemeClr val="tx1"/>
            </a:solidFill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57158" y="3429000"/>
            <a:ext cx="350046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Appliquée sur </a:t>
            </a:r>
            <a:r>
              <a:rPr lang="fr-FR" b="1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le pubis</a:t>
            </a:r>
            <a:r>
              <a:rPr lang="fr-FR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/>
            <a:endParaRPr lang="fr-FR" b="1" i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b="1" i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b="1" i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Fracture </a:t>
            </a:r>
            <a:r>
              <a:rPr lang="fr-FR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 4 branches pubiennes</a:t>
            </a:r>
            <a:r>
              <a:rPr lang="fr-FR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1400" b="1" i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b="1" i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 rot="5400000">
            <a:off x="1607323" y="4321975"/>
            <a:ext cx="857256" cy="21431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Multiplier 6"/>
          <p:cNvSpPr/>
          <p:nvPr/>
        </p:nvSpPr>
        <p:spPr bwMode="auto">
          <a:xfrm>
            <a:off x="1785918" y="2357430"/>
            <a:ext cx="714380" cy="628648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Multiplier 7"/>
          <p:cNvSpPr/>
          <p:nvPr/>
        </p:nvSpPr>
        <p:spPr bwMode="auto">
          <a:xfrm>
            <a:off x="5000628" y="1928802"/>
            <a:ext cx="714380" cy="628648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Multiplier 8"/>
          <p:cNvSpPr/>
          <p:nvPr/>
        </p:nvSpPr>
        <p:spPr bwMode="auto">
          <a:xfrm>
            <a:off x="7715272" y="2000240"/>
            <a:ext cx="714380" cy="628648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7158" y="0"/>
            <a:ext cx="8458200" cy="771525"/>
          </a:xfrm>
          <a:solidFill>
            <a:schemeClr val="tx1"/>
          </a:solidFill>
        </p:spPr>
        <p:txBody>
          <a:bodyPr/>
          <a:lstStyle/>
          <a:p>
            <a:r>
              <a:rPr lang="fr-FR" alt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Compression </a:t>
            </a:r>
            <a:r>
              <a:rPr lang="fr-FR" alt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</a:t>
            </a:r>
            <a:r>
              <a:rPr lang="fr-FR" alt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-post</a:t>
            </a:r>
            <a:endParaRPr lang="fr-FR" altLang="fr-F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7752" y="3441680"/>
            <a:ext cx="4071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Appliquée sur les épines iliaques </a:t>
            </a:r>
            <a:r>
              <a:rPr lang="fr-FR" b="1" i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antéro</a:t>
            </a:r>
            <a:r>
              <a:rPr lang="fr-FR" b="1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-supérieures, </a:t>
            </a:r>
          </a:p>
          <a:p>
            <a:pPr lvl="0" algn="ctr"/>
            <a:endParaRPr lang="fr-FR" b="1" i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fr-FR" b="1" i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l'anneau </a:t>
            </a:r>
            <a:r>
              <a:rPr lang="fr-FR" b="1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pelvien s'ouvre avec </a:t>
            </a:r>
            <a:r>
              <a:rPr lang="fr-FR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Disjonction</a:t>
            </a:r>
            <a:r>
              <a:rPr lang="fr-FR" sz="14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 la symphyse pubienne </a:t>
            </a:r>
          </a:p>
          <a:p>
            <a:pPr lvl="0" algn="ctr"/>
            <a:r>
              <a:rPr lang="fr-FR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ouverture d'une ou des 2 sacro-iliaques en arrière </a:t>
            </a:r>
            <a:endParaRPr lang="fr-FR" sz="1400" b="1" i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èche droite 10"/>
          <p:cNvSpPr/>
          <p:nvPr/>
        </p:nvSpPr>
        <p:spPr bwMode="auto">
          <a:xfrm rot="5400000">
            <a:off x="6393669" y="4464851"/>
            <a:ext cx="714380" cy="21431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03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214290"/>
            <a:ext cx="7500990" cy="5435600"/>
          </a:xfr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85720" y="5572140"/>
            <a:ext cx="85011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4000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Appliquée sur </a:t>
            </a:r>
            <a:r>
              <a:rPr lang="fr-FR" sz="4000" b="1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le pubis</a:t>
            </a:r>
            <a:r>
              <a:rPr lang="fr-FR" sz="4000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ctr"/>
            <a:r>
              <a:rPr lang="fr-FR" sz="40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fracture </a:t>
            </a:r>
            <a:r>
              <a:rPr lang="fr-FR" sz="40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 4 branches pubiennes</a:t>
            </a:r>
            <a:r>
              <a:rPr lang="fr-FR" sz="40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b="1" i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0" b="1" i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ultiplier 4"/>
          <p:cNvSpPr/>
          <p:nvPr/>
        </p:nvSpPr>
        <p:spPr bwMode="auto">
          <a:xfrm>
            <a:off x="4429124" y="3643314"/>
            <a:ext cx="714380" cy="628648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rot="16200000" flipV="1">
            <a:off x="5429256" y="3857628"/>
            <a:ext cx="357190" cy="357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 rot="5400000">
            <a:off x="5036347" y="2393149"/>
            <a:ext cx="428628" cy="357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 rot="5400000" flipH="1" flipV="1">
            <a:off x="3750463" y="4107661"/>
            <a:ext cx="428628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 rot="5400000">
            <a:off x="3607587" y="1821645"/>
            <a:ext cx="428628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285727"/>
            <a:ext cx="6286544" cy="4485197"/>
          </a:xfrm>
          <a:noFill/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5000636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Appliquée sur les épines iliaques </a:t>
            </a:r>
            <a:r>
              <a:rPr lang="fr-FR" b="1" i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antéro</a:t>
            </a:r>
            <a:r>
              <a:rPr lang="fr-FR" b="1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-supérieures, </a:t>
            </a:r>
          </a:p>
          <a:p>
            <a:pPr lvl="0" algn="ctr"/>
            <a:endParaRPr lang="fr-FR" b="1" i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28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Disjonction</a:t>
            </a:r>
            <a:r>
              <a:rPr lang="fr-FR" sz="16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 la symphyse pubienne + Ouverture de la sacro-iliaque droite en arrière </a:t>
            </a:r>
            <a:endParaRPr lang="fr-FR" sz="1600" b="1" i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ultiplier 5"/>
          <p:cNvSpPr/>
          <p:nvPr/>
        </p:nvSpPr>
        <p:spPr bwMode="auto">
          <a:xfrm>
            <a:off x="1785918" y="1142984"/>
            <a:ext cx="714380" cy="628648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Multiplier 6"/>
          <p:cNvSpPr/>
          <p:nvPr/>
        </p:nvSpPr>
        <p:spPr bwMode="auto">
          <a:xfrm>
            <a:off x="6500826" y="928670"/>
            <a:ext cx="714380" cy="628648"/>
          </a:xfrm>
          <a:prstGeom prst="mathMultiply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rot="16200000" flipV="1">
            <a:off x="4786314" y="4143380"/>
            <a:ext cx="357190" cy="357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 rot="5400000" flipH="1" flipV="1">
            <a:off x="3251191" y="2392355"/>
            <a:ext cx="50006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4549676"/>
            <a:ext cx="9144000" cy="23083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b="1" i="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Le bassin = l'anneau </a:t>
            </a:r>
            <a:r>
              <a:rPr lang="fr-FR" b="1" i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pelvien </a:t>
            </a:r>
            <a:r>
              <a:rPr lang="fr-FR" b="1" i="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= la ceinture pelvienne</a:t>
            </a:r>
          </a:p>
          <a:p>
            <a:pPr algn="ctr"/>
            <a:r>
              <a:rPr lang="fr-FR" b="1" i="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=</a:t>
            </a:r>
            <a:endParaRPr lang="fr-FR" b="1" i="0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os coxaux et le sacrum en </a:t>
            </a: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arrière</a:t>
            </a:r>
            <a:endParaRPr lang="fr-FR" sz="1400" b="1" i="0" dirty="0">
              <a:solidFill>
                <a:srgbClr val="FF0000"/>
              </a:solidFill>
            </a:endParaRPr>
          </a:p>
          <a:p>
            <a:pPr algn="ctr"/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solidaris</a:t>
            </a:r>
            <a:r>
              <a:rPr lang="fr-FR" b="1" i="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 par </a:t>
            </a: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ligaments </a:t>
            </a:r>
            <a:r>
              <a:rPr lang="fr-FR" b="1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sacro-iliaques </a:t>
            </a:r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 arri</a:t>
            </a:r>
            <a:r>
              <a:rPr lang="fr-FR" b="1" i="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è</a:t>
            </a:r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 et </a:t>
            </a: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ligaments </a:t>
            </a:r>
            <a:r>
              <a:rPr lang="fr-FR" b="1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symphysaires </a:t>
            </a:r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fr-FR" sz="1400" b="1" i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avant</a:t>
            </a:r>
            <a:r>
              <a:rPr lang="fr-FR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4400" i="0" dirty="0">
              <a:solidFill>
                <a:srgbClr val="FF0000"/>
              </a:solidFill>
            </a:endParaRPr>
          </a:p>
        </p:txBody>
      </p:sp>
      <p:pic>
        <p:nvPicPr>
          <p:cNvPr id="4099" name="Picture 2" descr="C:\Users\lamine\Desktop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458200" cy="1524000"/>
          </a:xfrm>
        </p:spPr>
        <p:txBody>
          <a:bodyPr/>
          <a:lstStyle/>
          <a:p>
            <a:r>
              <a:rPr lang="fr-FR" altLang="fr-FR" sz="3200" b="1" dirty="0" smtClean="0"/>
              <a:t>Ouverture sacro-iliaque en arrière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357298"/>
            <a:ext cx="7151687" cy="4114800"/>
          </a:xfrm>
          <a:noFill/>
          <a:ln w="28575">
            <a:solidFill>
              <a:schemeClr val="tx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857356" y="5786454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0" dirty="0" smtClean="0">
                <a:latin typeface="Times New Roman" pitchFamily="18" charset="0"/>
                <a:cs typeface="Times New Roman" pitchFamily="18" charset="0"/>
              </a:rPr>
              <a:t>SCANNER</a:t>
            </a:r>
            <a:endParaRPr lang="fr-FR" sz="3600" b="1" i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 bwMode="auto">
          <a:xfrm rot="16200000" flipH="1">
            <a:off x="3250397" y="3036091"/>
            <a:ext cx="357190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7188" y="0"/>
            <a:ext cx="7929588" cy="500042"/>
          </a:xfrm>
          <a:solidFill>
            <a:schemeClr val="tx1"/>
          </a:solidFill>
        </p:spPr>
        <p:txBody>
          <a:bodyPr/>
          <a:lstStyle/>
          <a:p>
            <a:r>
              <a:rPr lang="fr-FR" altLang="fr-FR" b="1" dirty="0" smtClean="0">
                <a:solidFill>
                  <a:srgbClr val="FF0000"/>
                </a:solidFill>
              </a:rPr>
              <a:t>Compression latérale</a:t>
            </a:r>
          </a:p>
        </p:txBody>
      </p:sp>
      <p:pic>
        <p:nvPicPr>
          <p:cNvPr id="3379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214422"/>
            <a:ext cx="3404193" cy="3754080"/>
          </a:xfrm>
          <a:noFill/>
          <a:ln w="28575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857224" y="1785926"/>
            <a:ext cx="642942" cy="642942"/>
          </a:xfrm>
          <a:prstGeom prst="rect">
            <a:avLst/>
          </a:prstGeom>
          <a:solidFill>
            <a:srgbClr val="6187FF"/>
          </a:solidFill>
          <a:ln w="9525" cap="flat" cmpd="sng" algn="ctr">
            <a:solidFill>
              <a:srgbClr val="61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Flèche droite 11"/>
          <p:cNvSpPr/>
          <p:nvPr/>
        </p:nvSpPr>
        <p:spPr bwMode="auto">
          <a:xfrm>
            <a:off x="214282" y="2500306"/>
            <a:ext cx="1214446" cy="3214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428728" y="2071678"/>
            <a:ext cx="152400" cy="152400"/>
          </a:xfrm>
          <a:prstGeom prst="rect">
            <a:avLst/>
          </a:prstGeom>
          <a:solidFill>
            <a:srgbClr val="6187FF"/>
          </a:solidFill>
          <a:ln w="9525" cap="flat" cmpd="sng" algn="ctr">
            <a:solidFill>
              <a:srgbClr val="61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910" y="5072074"/>
            <a:ext cx="42148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0" dirty="0" smtClean="0"/>
              <a:t>Compression appliquée </a:t>
            </a:r>
            <a:r>
              <a:rPr lang="fr-FR" i="0" dirty="0"/>
              <a:t>sur le </a:t>
            </a:r>
            <a:r>
              <a:rPr lang="fr-FR" sz="2800" b="1" i="0" dirty="0" smtClean="0">
                <a:solidFill>
                  <a:srgbClr val="FF0000"/>
                </a:solidFill>
              </a:rPr>
              <a:t>l‘Aile </a:t>
            </a:r>
            <a:r>
              <a:rPr lang="fr-FR" sz="2800" b="1" i="0" dirty="0">
                <a:solidFill>
                  <a:srgbClr val="FF0000"/>
                </a:solidFill>
              </a:rPr>
              <a:t>iliaque</a:t>
            </a:r>
            <a:endParaRPr lang="fr-FR" b="1" i="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9058" y="3429000"/>
            <a:ext cx="1428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 AVANT</a:t>
            </a:r>
            <a:endParaRPr lang="fr-FR" sz="2800" b="1" i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èche droite 16"/>
          <p:cNvSpPr/>
          <p:nvPr/>
        </p:nvSpPr>
        <p:spPr bwMode="auto">
          <a:xfrm>
            <a:off x="4214810" y="3071810"/>
            <a:ext cx="1071570" cy="25003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642918"/>
            <a:ext cx="3286148" cy="260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lamine\Desktop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57818" y="3571876"/>
            <a:ext cx="3286148" cy="27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lipse 19"/>
          <p:cNvSpPr/>
          <p:nvPr/>
        </p:nvSpPr>
        <p:spPr bwMode="auto">
          <a:xfrm>
            <a:off x="6429388" y="1928802"/>
            <a:ext cx="1285884" cy="100013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6858016" y="5500702"/>
            <a:ext cx="1071570" cy="8572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500562" y="6357958"/>
            <a:ext cx="45005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800" b="1" i="0" dirty="0" smtClean="0">
                <a:solidFill>
                  <a:schemeClr val="bg2"/>
                </a:solidFill>
              </a:rPr>
              <a:t>Fracture des branches pubiennes</a:t>
            </a:r>
            <a:endParaRPr lang="fr-FR" sz="1800" b="1" i="0" dirty="0">
              <a:solidFill>
                <a:schemeClr val="bg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357818" y="3000372"/>
            <a:ext cx="350049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dirty="0" smtClean="0">
                <a:solidFill>
                  <a:schemeClr val="bg2"/>
                </a:solidFill>
              </a:rPr>
              <a:t>Disjonction symphysaire</a:t>
            </a:r>
          </a:p>
          <a:p>
            <a:pPr algn="ctr"/>
            <a:r>
              <a:rPr lang="fr-FR" sz="1800" b="1" i="0" dirty="0" smtClean="0">
                <a:solidFill>
                  <a:schemeClr val="bg2"/>
                </a:solidFill>
              </a:rPr>
              <a:t>Avec chevauchement</a:t>
            </a:r>
            <a:endParaRPr lang="fr-FR" sz="1800" b="1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7188" y="0"/>
            <a:ext cx="8482012" cy="428604"/>
          </a:xfrm>
          <a:solidFill>
            <a:schemeClr val="tx1"/>
          </a:solidFill>
        </p:spPr>
        <p:txBody>
          <a:bodyPr/>
          <a:lstStyle/>
          <a:p>
            <a:r>
              <a:rPr lang="fr-FR" altLang="fr-FR" b="1" dirty="0" smtClean="0">
                <a:solidFill>
                  <a:srgbClr val="FF0000"/>
                </a:solidFill>
              </a:rPr>
              <a:t>Compression latérale</a:t>
            </a:r>
          </a:p>
        </p:txBody>
      </p:sp>
      <p:pic>
        <p:nvPicPr>
          <p:cNvPr id="3379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215206" y="1142984"/>
            <a:ext cx="1713748" cy="1481134"/>
          </a:xfrm>
          <a:noFill/>
          <a:ln w="28575">
            <a:solidFill>
              <a:schemeClr val="tx1"/>
            </a:solidFill>
          </a:ln>
        </p:spPr>
      </p:pic>
      <p:pic>
        <p:nvPicPr>
          <p:cNvPr id="33797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6" y="714356"/>
            <a:ext cx="2514600" cy="2111375"/>
          </a:xfrm>
          <a:ln w="28575">
            <a:solidFill>
              <a:schemeClr val="tx1"/>
            </a:solidFill>
          </a:ln>
        </p:spPr>
      </p:pic>
      <p:pic>
        <p:nvPicPr>
          <p:cNvPr id="33798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215074" y="4759325"/>
            <a:ext cx="2743200" cy="2098675"/>
          </a:xfrm>
          <a:ln w="28575">
            <a:solidFill>
              <a:schemeClr val="tx1"/>
            </a:solidFill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873248"/>
            <a:ext cx="2714624" cy="19035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285720" y="571480"/>
            <a:ext cx="42862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rupture postérieure peut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survenir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à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niveaux: 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 de l'aileron sacré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fr-FR" sz="2800" i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Ouverture sacro-iliaque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800" i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800" i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2800" i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racture de l'aile iliaque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4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7188" y="0"/>
            <a:ext cx="8482012" cy="1066800"/>
          </a:xfrm>
          <a:solidFill>
            <a:schemeClr val="tx1"/>
          </a:solidFill>
        </p:spPr>
        <p:txBody>
          <a:bodyPr/>
          <a:lstStyle/>
          <a:p>
            <a:r>
              <a:rPr lang="fr-FR" altLang="fr-FR" b="1" dirty="0" smtClean="0">
                <a:solidFill>
                  <a:srgbClr val="FF0000"/>
                </a:solidFill>
              </a:rPr>
              <a:t>Compression latérale</a:t>
            </a:r>
          </a:p>
        </p:txBody>
      </p:sp>
      <p:pic>
        <p:nvPicPr>
          <p:cNvPr id="3379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214422"/>
            <a:ext cx="3404193" cy="3754080"/>
          </a:xfrm>
          <a:noFill/>
          <a:ln w="28575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1071538" y="1928802"/>
            <a:ext cx="642942" cy="642942"/>
          </a:xfrm>
          <a:prstGeom prst="rect">
            <a:avLst/>
          </a:prstGeom>
          <a:solidFill>
            <a:srgbClr val="6187FF"/>
          </a:solidFill>
          <a:ln w="9525" cap="flat" cmpd="sng" algn="ctr">
            <a:solidFill>
              <a:srgbClr val="61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Flèche droite 11"/>
          <p:cNvSpPr/>
          <p:nvPr/>
        </p:nvSpPr>
        <p:spPr bwMode="auto">
          <a:xfrm>
            <a:off x="142844" y="3286124"/>
            <a:ext cx="1500198" cy="3214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14480" y="2071678"/>
            <a:ext cx="152400" cy="152400"/>
          </a:xfrm>
          <a:prstGeom prst="rect">
            <a:avLst/>
          </a:prstGeom>
          <a:solidFill>
            <a:srgbClr val="6187FF"/>
          </a:solidFill>
          <a:ln w="9525" cap="flat" cmpd="sng" algn="ctr">
            <a:solidFill>
              <a:srgbClr val="61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929060" cy="313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00034" y="5072074"/>
            <a:ext cx="43577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0" dirty="0" smtClean="0"/>
              <a:t>Compression appliquée </a:t>
            </a:r>
            <a:r>
              <a:rPr lang="fr-FR" i="0" dirty="0"/>
              <a:t>sur </a:t>
            </a:r>
            <a:r>
              <a:rPr lang="fr-FR" sz="2800" b="1" i="0" dirty="0">
                <a:solidFill>
                  <a:srgbClr val="FF0000"/>
                </a:solidFill>
              </a:rPr>
              <a:t>le grand </a:t>
            </a:r>
            <a:r>
              <a:rPr lang="fr-FR" sz="2800" b="1" i="0" dirty="0" smtClean="0">
                <a:solidFill>
                  <a:srgbClr val="FF0000"/>
                </a:solidFill>
              </a:rPr>
              <a:t>trochanter</a:t>
            </a:r>
            <a:endParaRPr lang="fr-FR" b="1" i="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6446" y="4714884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sz="40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fracture du cotyle</a:t>
            </a:r>
          </a:p>
        </p:txBody>
      </p:sp>
      <p:sp>
        <p:nvSpPr>
          <p:cNvPr id="17" name="Flèche droite 16"/>
          <p:cNvSpPr/>
          <p:nvPr/>
        </p:nvSpPr>
        <p:spPr bwMode="auto">
          <a:xfrm>
            <a:off x="4714876" y="5357826"/>
            <a:ext cx="1071570" cy="25003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14282" y="4500570"/>
            <a:ext cx="30003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i="0" dirty="0" smtClean="0">
                <a:latin typeface="Times New Roman" pitchFamily="18" charset="0"/>
                <a:cs typeface="Times New Roman" pitchFamily="18" charset="0"/>
              </a:rPr>
              <a:t>Chute d'un lieu </a:t>
            </a:r>
            <a:r>
              <a:rPr lang="fr-FR" sz="3200" i="0" dirty="0" smtClean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3200" i="0" dirty="0" smtClean="0">
                <a:latin typeface="Times New Roman" pitchFamily="18" charset="0"/>
                <a:cs typeface="Times New Roman" pitchFamily="18" charset="0"/>
              </a:rPr>
              <a:t>lev</a:t>
            </a:r>
            <a:r>
              <a:rPr lang="fr-FR" sz="3200" i="0" dirty="0" smtClean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3200" i="0" dirty="0" smtClean="0">
                <a:latin typeface="Times New Roman" pitchFamily="18" charset="0"/>
                <a:cs typeface="Times New Roman" pitchFamily="18" charset="0"/>
              </a:rPr>
              <a:t> avec r</a:t>
            </a:r>
            <a:r>
              <a:rPr lang="fr-FR" sz="3200" i="0" dirty="0" smtClean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3200" i="0" dirty="0" smtClean="0">
                <a:latin typeface="Times New Roman" pitchFamily="18" charset="0"/>
                <a:cs typeface="Times New Roman" pitchFamily="18" charset="0"/>
              </a:rPr>
              <a:t>ception sur une jambe. 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642918"/>
            <a:ext cx="3357554" cy="279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Users\lamine\Desktop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500562" cy="36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357694"/>
            <a:ext cx="3214685" cy="21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droite 5"/>
          <p:cNvSpPr/>
          <p:nvPr/>
        </p:nvSpPr>
        <p:spPr bwMode="auto">
          <a:xfrm rot="16200000">
            <a:off x="3482571" y="3446860"/>
            <a:ext cx="1214445" cy="46434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0"/>
            <a:ext cx="642942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Cisaillement vertical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3240" y="5429264"/>
            <a:ext cx="1689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 AVANT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3570" y="6273225"/>
            <a:ext cx="350043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3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fracture pubienne</a:t>
            </a:r>
            <a:endParaRPr lang="fr-FR" sz="32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8" y="3357562"/>
            <a:ext cx="3428992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disjonction de la symphyse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500042"/>
            <a:ext cx="2514600" cy="2111375"/>
          </a:xfrm>
          <a:ln w="28575">
            <a:solidFill>
              <a:schemeClr val="tx1"/>
            </a:solidFill>
          </a:ln>
        </p:spPr>
      </p:pic>
      <p:pic>
        <p:nvPicPr>
          <p:cNvPr id="33798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215074" y="4500570"/>
            <a:ext cx="2743200" cy="2098675"/>
          </a:xfrm>
          <a:ln w="28575">
            <a:solidFill>
              <a:schemeClr val="tx1"/>
            </a:solidFill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500306"/>
            <a:ext cx="27860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285720" y="571480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ARRIERE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 de l'aileron sacré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fr-FR" sz="2800" i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Ouverture sacro-iliaque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800" i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800" i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2800" i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racture de l'aile iliaque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4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0"/>
            <a:ext cx="642942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Cisaillement vertical  </a:t>
            </a:r>
          </a:p>
        </p:txBody>
      </p:sp>
      <p:pic>
        <p:nvPicPr>
          <p:cNvPr id="3379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72132" y="928670"/>
            <a:ext cx="826574" cy="785818"/>
          </a:xfrm>
          <a:noFill/>
          <a:ln w="28575">
            <a:solidFill>
              <a:srgbClr val="6187FF"/>
            </a:solidFill>
          </a:ln>
        </p:spPr>
      </p:pic>
      <p:pic>
        <p:nvPicPr>
          <p:cNvPr id="8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7429519" y="785794"/>
            <a:ext cx="1502861" cy="1428760"/>
          </a:xfrm>
          <a:noFill/>
          <a:ln w="28575">
            <a:solidFill>
              <a:srgbClr val="6187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L'instabilit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post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rieure est compl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i="0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placements dans tous les plans de l'espace,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PLACEMENT  VERTICAL</a:t>
            </a:r>
            <a:r>
              <a:rPr lang="fr-FR" sz="2800" b="1" i="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+++</a:t>
            </a:r>
            <a:endParaRPr kumimoji="0" lang="fr-FR" sz="4800" b="1" i="0" u="sng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00372"/>
            <a:ext cx="4214820" cy="32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4200994" cy="31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èche droite 9"/>
          <p:cNvSpPr/>
          <p:nvPr/>
        </p:nvSpPr>
        <p:spPr bwMode="auto">
          <a:xfrm rot="16200000">
            <a:off x="3339706" y="5875740"/>
            <a:ext cx="1142984" cy="250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1" name="Flèche droite 10"/>
          <p:cNvSpPr/>
          <p:nvPr/>
        </p:nvSpPr>
        <p:spPr bwMode="auto">
          <a:xfrm rot="16200000">
            <a:off x="7411672" y="6018616"/>
            <a:ext cx="1142984" cy="250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286380" cy="35860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429256" y="3857628"/>
            <a:ext cx="3500494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droite 3"/>
          <p:cNvSpPr/>
          <p:nvPr/>
        </p:nvSpPr>
        <p:spPr bwMode="auto">
          <a:xfrm rot="16200000">
            <a:off x="4268388" y="2661042"/>
            <a:ext cx="1928826" cy="32147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 bwMode="auto">
          <a:xfrm rot="5400000">
            <a:off x="7715272" y="5072074"/>
            <a:ext cx="28575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Connecteur droit avec flèche 6"/>
          <p:cNvCxnSpPr/>
          <p:nvPr/>
        </p:nvCxnSpPr>
        <p:spPr bwMode="auto">
          <a:xfrm rot="16200000" flipV="1">
            <a:off x="2606661" y="3322637"/>
            <a:ext cx="429422" cy="706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357188" y="5429250"/>
            <a:ext cx="8429625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Fracture des branches pubiennes   + fracture </a:t>
            </a:r>
            <a:r>
              <a:rPr lang="fr-FR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 l'aile iliaque </a:t>
            </a:r>
            <a:r>
              <a:rPr lang="fr-F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lésion de MALGAIGNE</a:t>
            </a:r>
            <a:r>
              <a:rPr lang="fr-F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/>
          </a:p>
        </p:txBody>
      </p:sp>
      <p:pic>
        <p:nvPicPr>
          <p:cNvPr id="4198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428625"/>
            <a:ext cx="6215062" cy="4857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500063"/>
            <a:ext cx="5595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5286388"/>
            <a:ext cx="8429684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Fracture des branches pubiennes   + fracture du sacrum (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lésion</a:t>
            </a:r>
            <a:r>
              <a:rPr lang="fr-F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VOILLEMIER</a:t>
            </a:r>
            <a:r>
              <a:rPr lang="fr-F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8662" y="642918"/>
            <a:ext cx="7215238" cy="56436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0"/>
            <a:ext cx="7215222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compressions asymétriques</a:t>
            </a:r>
            <a:r>
              <a:rPr lang="fr-FR" sz="4000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20" y="4611231"/>
            <a:ext cx="3857652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28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fracture </a:t>
            </a:r>
            <a:r>
              <a:rPr lang="fr-FR" sz="2800" b="1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 avant d'un côté et en arrière de l'autre </a:t>
            </a:r>
            <a:endParaRPr lang="fr-FR" sz="2800" b="1" i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800" b="1" i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fracture </a:t>
            </a:r>
            <a:r>
              <a:rPr lang="fr-FR" sz="28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 anse de </a:t>
            </a:r>
            <a:r>
              <a:rPr lang="fr-FR" sz="28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seau</a:t>
            </a:r>
            <a:r>
              <a:rPr lang="fr-FR" sz="28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786313" cy="3714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57884" y="5500702"/>
            <a:ext cx="2286000" cy="954107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fr-FR" sz="28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lésions complexes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29256" y="928670"/>
            <a:ext cx="2922588" cy="21494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29256" y="3071810"/>
            <a:ext cx="2917825" cy="21494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0" y="0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3200" b="1" i="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III) Les complications</a:t>
            </a:r>
            <a:r>
              <a:rPr lang="fr-FR" sz="3200" b="1" i="0" u="sng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fr-FR" sz="3200" b="1" i="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sz="1400" b="1" i="0" dirty="0" smtClean="0">
              <a:solidFill>
                <a:srgbClr val="FFFF00"/>
              </a:solidFill>
            </a:endParaRPr>
          </a:p>
          <a:p>
            <a:r>
              <a:rPr lang="fr-FR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d</a:t>
            </a:r>
            <a:r>
              <a:rPr lang="fr-FR" b="1" i="0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placements importants                                complications</a:t>
            </a:r>
          </a:p>
          <a:p>
            <a:endParaRPr lang="fr-FR" sz="1400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i="0" dirty="0">
              <a:solidFill>
                <a:srgbClr val="FFFF00"/>
              </a:solidFill>
            </a:endParaRPr>
          </a:p>
          <a:p>
            <a:r>
              <a:rPr lang="fr-FR" b="1" i="0" u="sng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b="1" i="0" u="sng" dirty="0" smtClean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u="sng" dirty="0" smtClean="0">
                <a:latin typeface="Times New Roman" pitchFamily="18" charset="0"/>
                <a:cs typeface="Times New Roman" pitchFamily="18" charset="0"/>
              </a:rPr>
              <a:t>SIONS NERVEUSES</a:t>
            </a:r>
            <a:r>
              <a:rPr lang="fr-FR" b="1" i="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 l</a:t>
            </a:r>
            <a:r>
              <a:rPr lang="fr-FR" b="1" i="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sions par cisaillement </a:t>
            </a:r>
            <a:r>
              <a:rPr lang="fr-FR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 peut avoir une ascension de l'h</a:t>
            </a:r>
            <a:r>
              <a:rPr lang="fr-FR" b="1" i="0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mi-bassin avec fracture de l’aileron sacré, </a:t>
            </a:r>
            <a:endParaRPr lang="fr-FR" sz="1400" b="1" i="0" dirty="0">
              <a:solidFill>
                <a:srgbClr val="FFFF00"/>
              </a:solidFill>
            </a:endParaRPr>
          </a:p>
        </p:txBody>
      </p:sp>
      <p:pic>
        <p:nvPicPr>
          <p:cNvPr id="4710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71961"/>
            <a:ext cx="3373464" cy="2924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66009"/>
            <a:ext cx="3284536" cy="314913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 bwMode="auto">
          <a:xfrm>
            <a:off x="3929058" y="1000108"/>
            <a:ext cx="1928826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0" y="2714620"/>
            <a:ext cx="8929718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COMPRESSION</a:t>
            </a:r>
            <a:r>
              <a:rPr lang="fr-FR" b="1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des racines sciatiques ou </a:t>
            </a:r>
            <a:r>
              <a:rPr lang="fr-FR" b="1" i="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LONGATION</a:t>
            </a:r>
            <a:r>
              <a:rPr lang="fr-FR" b="1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 plexus lombo-sacré</a:t>
            </a:r>
            <a:endParaRPr lang="fr-FR" sz="4400" b="1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b="1" i="0" u="sng" dirty="0" smtClean="0">
                <a:latin typeface="Times New Roman" pitchFamily="18" charset="0"/>
                <a:cs typeface="Times New Roman" pitchFamily="18" charset="0"/>
              </a:rPr>
              <a:t>LES L</a:t>
            </a:r>
            <a:r>
              <a:rPr lang="fr-FR" b="1" i="0" u="sng" dirty="0" smtClean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u="sng" dirty="0" smtClean="0">
                <a:latin typeface="Times New Roman" pitchFamily="18" charset="0"/>
                <a:cs typeface="Times New Roman" pitchFamily="18" charset="0"/>
              </a:rPr>
              <a:t>SIONS VASCULAIRES :</a:t>
            </a:r>
          </a:p>
          <a:p>
            <a:pPr>
              <a:buFontTx/>
              <a:buChar char="-"/>
            </a:pPr>
            <a:endParaRPr lang="fr-FR" sz="1200" dirty="0">
              <a:solidFill>
                <a:srgbClr val="FFFF00"/>
              </a:solidFill>
            </a:endParaRPr>
          </a:p>
          <a:p>
            <a:pPr algn="ctr"/>
            <a:r>
              <a:rPr lang="fr-FR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b="1" i="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chirures des veines nombreuses dans cette r</a:t>
            </a:r>
            <a:r>
              <a:rPr lang="fr-FR" b="1" i="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gion </a:t>
            </a:r>
            <a:r>
              <a:rPr lang="fr-FR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provoquent un </a:t>
            </a:r>
            <a:r>
              <a:rPr lang="fr-FR" sz="28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800" b="1" i="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matome retro-péritonéal important</a:t>
            </a:r>
          </a:p>
          <a:p>
            <a:pPr algn="ctr"/>
            <a:endParaRPr lang="fr-FR" sz="28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800" b="1" i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800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Etat de choc </a:t>
            </a:r>
            <a:endParaRPr lang="fr-FR" b="1" i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400" b="1" i="0" dirty="0">
              <a:solidFill>
                <a:srgbClr val="FFFF00"/>
              </a:solidFill>
            </a:endParaRPr>
          </a:p>
          <a:p>
            <a:endParaRPr lang="fr-FR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4911846" cy="32147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786058"/>
            <a:ext cx="329311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 bwMode="auto">
          <a:xfrm rot="5400000">
            <a:off x="4108447" y="2035959"/>
            <a:ext cx="785024" cy="7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0" y="0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800" b="1" i="0" u="sng" dirty="0" smtClean="0">
                <a:latin typeface="Times New Roman" pitchFamily="18" charset="0"/>
                <a:cs typeface="Times New Roman" pitchFamily="18" charset="0"/>
              </a:rPr>
              <a:t>LES L</a:t>
            </a:r>
            <a:r>
              <a:rPr lang="fr-FR" sz="2800" b="1" i="0" u="sng" dirty="0" smtClean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i="0" u="sng" dirty="0" smtClean="0">
                <a:latin typeface="Times New Roman" pitchFamily="18" charset="0"/>
                <a:cs typeface="Times New Roman" pitchFamily="18" charset="0"/>
              </a:rPr>
              <a:t>SIONS URINAIRES :</a:t>
            </a:r>
          </a:p>
          <a:p>
            <a:pPr>
              <a:buFontTx/>
              <a:buChar char="-"/>
            </a:pPr>
            <a:endParaRPr lang="fr-FR" sz="1600" b="1" dirty="0">
              <a:solidFill>
                <a:srgbClr val="FFFF00"/>
              </a:solidFill>
            </a:endParaRPr>
          </a:p>
          <a:p>
            <a:endParaRPr lang="fr-F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 fragments des branches pubiennes d</a:t>
            </a:r>
            <a:r>
              <a:rPr lang="fr-FR" sz="3200" i="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plac</a:t>
            </a:r>
            <a:r>
              <a:rPr lang="fr-FR" sz="3200" i="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peuvent l</a:t>
            </a:r>
            <a:r>
              <a:rPr lang="fr-FR" sz="3200" i="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 la vessie et l</a:t>
            </a:r>
            <a:r>
              <a:rPr lang="fr-FR" sz="3200" i="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fr-FR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fr-FR" sz="3200" i="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è</a:t>
            </a:r>
            <a:r>
              <a:rPr lang="fr-FR" sz="320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tre. </a:t>
            </a:r>
            <a:endParaRPr lang="fr-FR" sz="3200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800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endParaRPr lang="fr-F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Symbol" pitchFamily="18" charset="2"/>
              <a:buChar char=""/>
            </a:pPr>
            <a:endParaRPr lang="fr-FR" sz="1800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endParaRPr lang="fr-FR" sz="3600" dirty="0"/>
          </a:p>
        </p:txBody>
      </p:sp>
      <p:pic>
        <p:nvPicPr>
          <p:cNvPr id="3" name="Picture 1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643182"/>
            <a:ext cx="5429260" cy="3786214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 bwMode="auto">
          <a:xfrm>
            <a:off x="4071934" y="4429132"/>
            <a:ext cx="1143008" cy="78581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71546"/>
            <a:ext cx="6000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 bwMode="auto">
          <a:xfrm rot="16200000" flipV="1">
            <a:off x="5500694" y="1500174"/>
            <a:ext cx="928694" cy="78581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 rot="5400000">
            <a:off x="6143636" y="3429000"/>
            <a:ext cx="1000132" cy="28575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785786" y="357166"/>
            <a:ext cx="478629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Rupture intra-p</a:t>
            </a:r>
            <a:r>
              <a:rPr lang="fr-FR" b="1" i="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riton</a:t>
            </a:r>
            <a:r>
              <a:rPr lang="fr-FR" b="1" i="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ale de la vessie  par </a:t>
            </a:r>
            <a:r>
              <a:rPr lang="fr-FR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HYPERPRESSION.</a:t>
            </a:r>
            <a:endParaRPr lang="fr-FR" b="1" i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428596" y="4857760"/>
            <a:ext cx="6357950" cy="17851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Rupture sous p</a:t>
            </a:r>
            <a:r>
              <a:rPr lang="fr-FR" b="1" i="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riton</a:t>
            </a:r>
            <a:r>
              <a:rPr lang="fr-FR" b="1" i="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ale de la vessie</a:t>
            </a:r>
            <a:endParaRPr lang="fr-FR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fr-FR" sz="1400" b="1" i="0" dirty="0">
              <a:solidFill>
                <a:srgbClr val="FF0000"/>
              </a:solidFill>
            </a:endParaRPr>
          </a:p>
          <a:p>
            <a:pPr lvl="1"/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-soit par </a:t>
            </a:r>
            <a:r>
              <a:rPr lang="fr-FR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PERFORATION </a:t>
            </a:r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la face ant</a:t>
            </a:r>
            <a:r>
              <a:rPr lang="fr-FR" b="1" i="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rieure par une branche pubienne,</a:t>
            </a:r>
            <a:endParaRPr lang="fr-FR" sz="1400" b="1" i="0" dirty="0">
              <a:solidFill>
                <a:srgbClr val="FF0000"/>
              </a:solidFill>
            </a:endParaRPr>
          </a:p>
          <a:p>
            <a:pPr lvl="1"/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-soit par </a:t>
            </a:r>
            <a:r>
              <a:rPr lang="fr-FR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ARRACHEMENT</a:t>
            </a: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214282" y="214290"/>
            <a:ext cx="5072098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i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Rupture </a:t>
            </a:r>
            <a:r>
              <a:rPr lang="fr-FR" b="1" i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l'ur</a:t>
            </a:r>
            <a:r>
              <a:rPr lang="fr-FR" b="1" i="0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è</a:t>
            </a:r>
            <a:r>
              <a:rPr lang="fr-FR" b="1" i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 post</a:t>
            </a:r>
            <a:r>
              <a:rPr lang="fr-FR" b="1" i="0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rieur </a:t>
            </a: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Rupture </a:t>
            </a:r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l'ur</a:t>
            </a:r>
            <a:r>
              <a:rPr lang="fr-FR" b="1" i="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è</a:t>
            </a:r>
            <a:r>
              <a:rPr lang="fr-FR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 </a:t>
            </a: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prostatique</a:t>
            </a:r>
          </a:p>
          <a:p>
            <a:pPr>
              <a:buFont typeface="Arial" pitchFamily="34" charset="0"/>
              <a:buChar char="•"/>
            </a:pPr>
            <a:endParaRPr lang="fr-FR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Rupture </a:t>
            </a:r>
            <a:r>
              <a:rPr lang="fr-FR" b="1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de l'ur</a:t>
            </a:r>
            <a:r>
              <a:rPr lang="fr-FR" b="1" i="0" dirty="0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è</a:t>
            </a:r>
            <a:r>
              <a:rPr lang="fr-FR" b="1" i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tre membraneux</a:t>
            </a:r>
            <a:endParaRPr lang="fr-FR" b="1" i="0" dirty="0">
              <a:solidFill>
                <a:schemeClr val="bg2"/>
              </a:solidFill>
            </a:endParaRPr>
          </a:p>
        </p:txBody>
      </p:sp>
      <p:pic>
        <p:nvPicPr>
          <p:cNvPr id="5222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3116"/>
            <a:ext cx="5000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 bwMode="auto">
          <a:xfrm>
            <a:off x="6929454" y="4786322"/>
            <a:ext cx="142876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>
            <a:off x="7072330" y="5214950"/>
            <a:ext cx="1071570" cy="8572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0" y="0"/>
            <a:ext cx="91440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768350" algn="l"/>
              </a:tabLst>
            </a:pPr>
            <a:r>
              <a:rPr lang="fr-FR" sz="2800" b="1" i="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LE DIAGNOSTIC DES FRACTURES DU BASSIN</a:t>
            </a:r>
            <a:endParaRPr lang="fr-FR" sz="1400" i="0" dirty="0">
              <a:solidFill>
                <a:schemeClr val="bg2"/>
              </a:solidFill>
            </a:endParaRPr>
          </a:p>
          <a:p>
            <a:pPr>
              <a:tabLst>
                <a:tab pos="768350" algn="l"/>
              </a:tabLst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FR" sz="1400" dirty="0"/>
          </a:p>
          <a:p>
            <a:pPr>
              <a:tabLst>
                <a:tab pos="768350" algn="l"/>
              </a:tabLst>
            </a:pPr>
            <a:r>
              <a:rPr lang="fr-F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Clinique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Rechercher</a:t>
            </a:r>
          </a:p>
          <a:p>
            <a:pPr>
              <a:tabLst>
                <a:tab pos="768350" algn="l"/>
              </a:tabLst>
            </a:pPr>
            <a:endParaRPr lang="fr-FR" sz="1400" dirty="0"/>
          </a:p>
          <a:p>
            <a:pPr>
              <a:buFontTx/>
              <a:buChar char="•"/>
              <a:tabLst>
                <a:tab pos="768350" algn="l"/>
              </a:tabLst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tat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choc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768350" algn="l"/>
              </a:tabLst>
            </a:pPr>
            <a:endParaRPr lang="fr-FR" sz="1400" dirty="0"/>
          </a:p>
          <a:p>
            <a:pPr>
              <a:buFontTx/>
              <a:buChar char="•"/>
              <a:tabLst>
                <a:tab pos="768350" algn="l"/>
              </a:tabLst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Des douleurs sacro-iliaques ou pubiennes.</a:t>
            </a:r>
          </a:p>
          <a:p>
            <a:pPr>
              <a:buFontTx/>
              <a:buChar char="•"/>
              <a:tabLst>
                <a:tab pos="768350" algn="l"/>
              </a:tabLst>
            </a:pPr>
            <a:endParaRPr lang="fr-FR" sz="1400" dirty="0"/>
          </a:p>
          <a:p>
            <a:pPr>
              <a:buFontTx/>
              <a:buChar char="•"/>
              <a:tabLst>
                <a:tab pos="768350" algn="l"/>
              </a:tabLst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une impotence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fonctionnelle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768350" algn="l"/>
              </a:tabLst>
            </a:pPr>
            <a:endParaRPr lang="fr-FR" sz="1400" dirty="0"/>
          </a:p>
          <a:p>
            <a:pPr>
              <a:buFontTx/>
              <a:buChar char="•"/>
              <a:tabLst>
                <a:tab pos="768350" algn="l"/>
              </a:tabLst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une mobilit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anormale du bassin en mobilisant les ailes iliaques (douleurs lors de l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’é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cartement des ailes iliaques ou lors de leur compression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fr-FR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manœuvre de LARREY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768350" algn="l"/>
              </a:tabLst>
            </a:pPr>
            <a:endParaRPr lang="fr-FR" sz="1400" dirty="0"/>
          </a:p>
          <a:p>
            <a:pPr>
              <a:buFontTx/>
              <a:buChar char="•"/>
              <a:tabLst>
                <a:tab pos="768350" algn="l"/>
              </a:tabLst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Espace au niveau de la symphyse témoignant d</a:t>
            </a:r>
            <a:r>
              <a:rPr lang="fr-FR" dirty="0" smtClean="0">
                <a:latin typeface="Calibri" pitchFamily="34" charset="0"/>
                <a:cs typeface="Times New Roman" pitchFamily="18" charset="0"/>
              </a:rPr>
              <a:t>’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dysjonction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768350" algn="l"/>
              </a:tabLst>
            </a:pPr>
            <a:endParaRPr lang="fr-FR" sz="1400" dirty="0" smtClean="0"/>
          </a:p>
          <a:p>
            <a:pPr>
              <a:buFontTx/>
              <a:buChar char="•"/>
              <a:tabLst>
                <a:tab pos="768350" algn="l"/>
              </a:tabLst>
            </a:pP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u="sng" dirty="0">
                <a:latin typeface="Times New Roman" pitchFamily="18" charset="0"/>
                <a:cs typeface="Times New Roman" pitchFamily="18" charset="0"/>
              </a:rPr>
              <a:t>touchers pelviens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syst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matiques 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la recherche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complications (plaie périnéale)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768350" algn="l"/>
              </a:tabLst>
            </a:pPr>
            <a:endParaRPr lang="fr-FR" sz="1400" dirty="0"/>
          </a:p>
          <a:p>
            <a:pPr>
              <a:buFontTx/>
              <a:buChar char="•"/>
              <a:tabLst>
                <a:tab pos="768350" algn="l"/>
              </a:tabLst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fr-FR" dirty="0" err="1" smtClean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trorragie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fr-FR" sz="1600" dirty="0">
                <a:latin typeface="Calibri" pitchFamily="34" charset="0"/>
                <a:cs typeface="Times New Roman" pitchFamily="18" charset="0"/>
              </a:rPr>
              <a:t>présence de sang au niveau du méat urétral, en dehors de la miction)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Il faut faire uriner le bless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1400" dirty="0"/>
          </a:p>
          <a:p>
            <a:pPr>
              <a:buFontTx/>
              <a:buChar char="-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Soit les 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urines sont claires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 pas de l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sion.</a:t>
            </a:r>
          </a:p>
          <a:p>
            <a:pPr>
              <a:buFontTx/>
              <a:buChar char="-"/>
            </a:pPr>
            <a:endParaRPr lang="fr-FR" sz="1400" dirty="0"/>
          </a:p>
          <a:p>
            <a:pPr>
              <a:buFontTx/>
              <a:buChar char="-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Soit 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u="sng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maturies totales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(urine h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matique) : rechercher une l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sion haute (rein )</a:t>
            </a:r>
          </a:p>
          <a:p>
            <a:pPr>
              <a:buFontTx/>
              <a:buChar char="-"/>
            </a:pPr>
            <a:endParaRPr lang="fr-FR" sz="1400" dirty="0"/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- Soit 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impossibilit</a:t>
            </a:r>
            <a:r>
              <a:rPr lang="fr-FR" u="sng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 d'uriner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 pr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ciser l'heure de la derni</a:t>
            </a:r>
            <a:r>
              <a:rPr lang="fr-FR" dirty="0">
                <a:latin typeface="Calibri" pitchFamily="34" charset="0"/>
                <a:cs typeface="Times New Roman" pitchFamily="18" charset="0"/>
              </a:rPr>
              <a:t>è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re miction.</a:t>
            </a:r>
            <a:endParaRPr lang="fr-FR" sz="1400" dirty="0"/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Il peut s'agir :</a:t>
            </a:r>
          </a:p>
          <a:p>
            <a:endParaRPr lang="fr-FR" sz="1400" dirty="0"/>
          </a:p>
          <a:p>
            <a:pPr>
              <a:buFontTx/>
              <a:buChar char="•"/>
            </a:pPr>
            <a:endParaRPr lang="fr-FR" sz="1600" b="1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d'une rupture de l'ur</a:t>
            </a:r>
            <a:r>
              <a:rPr lang="fr-FR" sz="28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è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 post</a:t>
            </a:r>
            <a:r>
              <a:rPr lang="fr-FR" sz="28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rieur </a:t>
            </a:r>
          </a:p>
          <a:p>
            <a:pPr>
              <a:buFontTx/>
              <a:buChar char="•"/>
            </a:pPr>
            <a:endParaRPr lang="fr-FR" sz="1600" b="1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d'une rupture extra p</a:t>
            </a:r>
            <a:r>
              <a:rPr lang="fr-FR" sz="28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riton</a:t>
            </a:r>
            <a:r>
              <a:rPr lang="fr-FR" sz="28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ale de la vessie</a:t>
            </a:r>
          </a:p>
          <a:p>
            <a:pPr>
              <a:buFontTx/>
              <a:buChar char="•"/>
            </a:pPr>
            <a:endParaRPr lang="fr-FR" sz="1600" b="1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d'une rupture intra-p</a:t>
            </a:r>
            <a:r>
              <a:rPr lang="fr-FR" sz="28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riton</a:t>
            </a:r>
            <a:r>
              <a:rPr lang="fr-FR" sz="28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ale de </a:t>
            </a: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vessie</a:t>
            </a:r>
            <a:endParaRPr lang="fr-FR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0" y="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FR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Les ouvertures cutan</a:t>
            </a:r>
            <a:r>
              <a:rPr lang="fr-FR" sz="4000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es ne sont pas rares, </a:t>
            </a:r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4000" i="0" u="sng" dirty="0" smtClean="0">
                <a:latin typeface="Times New Roman" pitchFamily="18" charset="0"/>
                <a:cs typeface="Times New Roman" pitchFamily="18" charset="0"/>
              </a:rPr>
              <a:t>Plaies du </a:t>
            </a:r>
            <a:r>
              <a:rPr lang="fr-FR" sz="4000" i="0" u="sng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4000" i="0" u="sng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4000" i="0" u="sng" dirty="0">
                <a:latin typeface="Times New Roman" pitchFamily="18" charset="0"/>
                <a:cs typeface="Times New Roman" pitchFamily="18" charset="0"/>
              </a:rPr>
              <a:t>rin</a:t>
            </a:r>
            <a:r>
              <a:rPr lang="fr-FR" sz="4000" i="0" u="sng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4000" i="0" u="sng" dirty="0">
                <a:latin typeface="Times New Roman" pitchFamily="18" charset="0"/>
                <a:cs typeface="Times New Roman" pitchFamily="18" charset="0"/>
              </a:rPr>
              <a:t>e </a:t>
            </a:r>
            <a:endParaRPr lang="fr-FR" sz="4000" i="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Complications infectieuses graves +++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0" y="5572140"/>
            <a:ext cx="9144000" cy="14462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3200" b="1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fr-F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os coxal est form</a:t>
            </a:r>
            <a:r>
              <a:rPr lang="fr-FR" sz="3200" b="1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  3 </a:t>
            </a:r>
            <a:r>
              <a:rPr lang="fr-FR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pièces </a:t>
            </a:r>
            <a:r>
              <a:rPr lang="fr-FR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osseuses primitives</a:t>
            </a:r>
            <a:r>
              <a:rPr lang="fr-FR" sz="3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:l'ilion, l'ischion et le pubis </a:t>
            </a:r>
            <a:endParaRPr lang="fr-FR" sz="1800" b="1" dirty="0">
              <a:solidFill>
                <a:srgbClr val="FF0000"/>
              </a:solidFill>
            </a:endParaRPr>
          </a:p>
          <a:p>
            <a:endParaRPr lang="fr-FR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28"/>
            <a:ext cx="591988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89810" y="458143"/>
            <a:ext cx="995785" cy="461665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solidFill>
                  <a:schemeClr val="tx2"/>
                </a:solidFill>
              </a:rPr>
              <a:t>Ilion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480" y="3857628"/>
            <a:ext cx="147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Ischion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0760" y="3786190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Pubis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414338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3200" b="1" i="0" dirty="0">
                <a:latin typeface="Times New Roman" pitchFamily="18" charset="0"/>
                <a:cs typeface="Times New Roman" pitchFamily="18" charset="0"/>
              </a:rPr>
              <a:t>Le cotyle </a:t>
            </a:r>
            <a:endParaRPr lang="fr-FR" sz="3200" b="1" i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Cavit</a:t>
            </a:r>
            <a:r>
              <a:rPr lang="fr-FR" sz="28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articulaire qui s</a:t>
            </a:r>
            <a:r>
              <a:rPr lang="fr-FR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fr-F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articule avec la </a:t>
            </a:r>
            <a:r>
              <a:rPr lang="fr-F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tète fémorale </a:t>
            </a:r>
            <a:r>
              <a:rPr lang="fr-F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formant l</a:t>
            </a:r>
            <a:r>
              <a:rPr lang="fr-FR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fr-F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articulation de la hanche et ce trouve </a:t>
            </a:r>
            <a:r>
              <a:rPr lang="fr-FR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à</a:t>
            </a:r>
            <a:r>
              <a:rPr lang="fr-F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la jonction </a:t>
            </a:r>
            <a:r>
              <a:rPr lang="fr-F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  </a:t>
            </a:r>
            <a:r>
              <a:rPr lang="fr-F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fr-FR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è</a:t>
            </a:r>
            <a:r>
              <a:rPr lang="fr-F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ces </a:t>
            </a:r>
            <a:r>
              <a:rPr lang="fr-F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principales. </a:t>
            </a:r>
            <a:endParaRPr lang="fr-FR" sz="4800" dirty="0">
              <a:solidFill>
                <a:schemeClr val="tx2"/>
              </a:solidFill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00042"/>
            <a:ext cx="22145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00023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2374653" cy="356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28604"/>
            <a:ext cx="3857652" cy="330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85720" y="2500306"/>
            <a:ext cx="88582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</a:t>
            </a:r>
            <a:r>
              <a:rPr kumimoji="0" lang="fr-FR" sz="4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traumatismes </a:t>
            </a:r>
            <a:r>
              <a:rPr kumimoji="0" lang="fr-FR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 bassin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0" b="1" i="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 bwMode="auto">
          <a:xfrm rot="5400000">
            <a:off x="3964777" y="3964785"/>
            <a:ext cx="785818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>
            <a:off x="7000892" y="5072074"/>
            <a:ext cx="71438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5984" y="214290"/>
            <a:ext cx="4500594" cy="2857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14282" y="3214686"/>
            <a:ext cx="8715436" cy="3477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Les lésions traumatiques qui rompent l'anneau </a:t>
            </a:r>
            <a:r>
              <a:rPr lang="fr-FR" sz="2000" b="1" dirty="0" smtClean="0">
                <a:solidFill>
                  <a:srgbClr val="FF0000"/>
                </a:solidFill>
              </a:rPr>
              <a:t>pelvien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algn="ctr"/>
            <a:endParaRPr lang="fr-FR" sz="1800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retentissent </a:t>
            </a:r>
            <a:r>
              <a:rPr lang="fr-FR" b="1" dirty="0">
                <a:solidFill>
                  <a:schemeClr val="bg1"/>
                </a:solidFill>
              </a:rPr>
              <a:t>sur la fonction de </a:t>
            </a:r>
            <a:r>
              <a:rPr lang="fr-FR" b="1" dirty="0" smtClean="0">
                <a:solidFill>
                  <a:schemeClr val="bg1"/>
                </a:solidFill>
              </a:rPr>
              <a:t>suspension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algn="ctr"/>
            <a:endParaRPr lang="fr-FR" sz="18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fr-FR" sz="18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Lésions n'interrompent </a:t>
            </a:r>
            <a:r>
              <a:rPr lang="fr-FR" sz="2000" b="1" dirty="0">
                <a:solidFill>
                  <a:srgbClr val="FF0000"/>
                </a:solidFill>
              </a:rPr>
              <a:t>pas la continuité de </a:t>
            </a:r>
            <a:r>
              <a:rPr lang="fr-FR" sz="2000" b="1" dirty="0" smtClean="0">
                <a:solidFill>
                  <a:srgbClr val="FF0000"/>
                </a:solidFill>
              </a:rPr>
              <a:t>l'anneau</a:t>
            </a:r>
            <a:r>
              <a:rPr lang="fr-FR" sz="1800" b="1" dirty="0" smtClean="0">
                <a:solidFill>
                  <a:srgbClr val="FF0000"/>
                </a:solidFill>
              </a:rPr>
              <a:t>            </a:t>
            </a:r>
          </a:p>
          <a:p>
            <a:pPr algn="ctr"/>
            <a:endParaRPr lang="fr-FR" sz="1800" b="1" dirty="0" smtClean="0">
              <a:solidFill>
                <a:srgbClr val="FF0000"/>
              </a:solidFill>
            </a:endParaRPr>
          </a:p>
          <a:p>
            <a:pPr algn="ctr"/>
            <a:endParaRPr lang="fr-FR" sz="18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+/- bénignes</a:t>
            </a:r>
            <a:endParaRPr lang="fr-FR" sz="2800" b="1" dirty="0">
              <a:solidFill>
                <a:schemeClr val="bg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rot="5400000">
            <a:off x="4215207" y="3928669"/>
            <a:ext cx="571504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 rot="5400000">
            <a:off x="4322761" y="5892817"/>
            <a:ext cx="50006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143116"/>
            <a:ext cx="8143932" cy="2554545"/>
          </a:xfrm>
          <a:prstGeom prst="rect">
            <a:avLst/>
          </a:prstGeom>
          <a:solidFill>
            <a:schemeClr val="bg2">
              <a:lumMod val="95000"/>
              <a:lumOff val="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De nombreux organes creux et vaisseaux sont abrités par cet anneau et sont susceptibles d'être lésés lors  des traumatismes du bassin</a:t>
            </a:r>
            <a:endParaRPr lang="fr-FR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85720" y="2500306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Classification des fractures du bassin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0" b="1" i="0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Nouvelle pré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JLL:Applications:Microsoft Office 98:Modèles:Nouvelle présentation</Template>
  <TotalTime>7326</TotalTime>
  <Words>694</Words>
  <Application>Microsoft Office PowerPoint</Application>
  <PresentationFormat>Affichage à l'écran (4:3)</PresentationFormat>
  <Paragraphs>217</Paragraphs>
  <Slides>38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Nouvelle présentation</vt:lpstr>
      <vt:lpstr>Fractures du bassin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Fracture de la crête iliaque</vt:lpstr>
      <vt:lpstr>Présentation PowerPoint</vt:lpstr>
      <vt:lpstr>Présentation PowerPoint</vt:lpstr>
      <vt:lpstr>Présentation PowerPoint</vt:lpstr>
      <vt:lpstr>Compression ant-post</vt:lpstr>
      <vt:lpstr>Présentation PowerPoint</vt:lpstr>
      <vt:lpstr>Présentation PowerPoint</vt:lpstr>
      <vt:lpstr>Ouverture sacro-iliaque en arrière</vt:lpstr>
      <vt:lpstr>Compression latérale</vt:lpstr>
      <vt:lpstr>Compression latérale</vt:lpstr>
      <vt:lpstr>Compression latérale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Pr LERAT</dc:creator>
  <cp:lastModifiedBy>lamine</cp:lastModifiedBy>
  <cp:revision>164</cp:revision>
  <dcterms:created xsi:type="dcterms:W3CDTF">2001-02-03T21:00:09Z</dcterms:created>
  <dcterms:modified xsi:type="dcterms:W3CDTF">2020-04-17T13:33:50Z</dcterms:modified>
</cp:coreProperties>
</file>