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6"/>
  </p:notesMasterIdLst>
  <p:sldIdLst>
    <p:sldId id="278" r:id="rId2"/>
    <p:sldId id="290" r:id="rId3"/>
    <p:sldId id="277" r:id="rId4"/>
    <p:sldId id="292" r:id="rId5"/>
    <p:sldId id="291" r:id="rId6"/>
    <p:sldId id="293" r:id="rId7"/>
    <p:sldId id="294" r:id="rId8"/>
    <p:sldId id="295" r:id="rId9"/>
    <p:sldId id="296" r:id="rId10"/>
    <p:sldId id="297" r:id="rId11"/>
    <p:sldId id="298" r:id="rId12"/>
    <p:sldId id="299" r:id="rId13"/>
    <p:sldId id="300" r:id="rId14"/>
    <p:sldId id="330" r:id="rId15"/>
    <p:sldId id="334" r:id="rId16"/>
    <p:sldId id="301" r:id="rId17"/>
    <p:sldId id="276" r:id="rId18"/>
    <p:sldId id="338" r:id="rId19"/>
    <p:sldId id="303" r:id="rId20"/>
    <p:sldId id="302" r:id="rId21"/>
    <p:sldId id="333" r:id="rId22"/>
    <p:sldId id="314" r:id="rId23"/>
    <p:sldId id="305" r:id="rId24"/>
    <p:sldId id="306" r:id="rId25"/>
    <p:sldId id="307" r:id="rId26"/>
    <p:sldId id="308" r:id="rId27"/>
    <p:sldId id="309" r:id="rId28"/>
    <p:sldId id="312" r:id="rId29"/>
    <p:sldId id="304" r:id="rId30"/>
    <p:sldId id="310" r:id="rId31"/>
    <p:sldId id="331" r:id="rId32"/>
    <p:sldId id="311" r:id="rId33"/>
    <p:sldId id="285" r:id="rId34"/>
    <p:sldId id="286" r:id="rId35"/>
    <p:sldId id="315" r:id="rId36"/>
    <p:sldId id="287" r:id="rId37"/>
    <p:sldId id="316" r:id="rId38"/>
    <p:sldId id="317" r:id="rId39"/>
    <p:sldId id="321" r:id="rId40"/>
    <p:sldId id="332" r:id="rId41"/>
    <p:sldId id="337" r:id="rId42"/>
    <p:sldId id="320" r:id="rId43"/>
    <p:sldId id="324" r:id="rId44"/>
    <p:sldId id="325" r:id="rId45"/>
    <p:sldId id="318" r:id="rId46"/>
    <p:sldId id="336" r:id="rId47"/>
    <p:sldId id="335" r:id="rId48"/>
    <p:sldId id="319" r:id="rId49"/>
    <p:sldId id="313" r:id="rId50"/>
    <p:sldId id="326" r:id="rId51"/>
    <p:sldId id="327" r:id="rId52"/>
    <p:sldId id="328" r:id="rId53"/>
    <p:sldId id="329" r:id="rId54"/>
    <p:sldId id="323" r:id="rId5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1469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F73A14-068D-4464-8902-1401B9D06BEF}" type="datetimeFigureOut">
              <a:rPr lang="fr-FR" smtClean="0"/>
              <a:pPr/>
              <a:t>05/04/2020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8BFCAB-B369-452F-B6CB-954C047ACF9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933013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05/04/2020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05/04/2020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05/04/2020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re et 4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05/04/2020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05/04/2020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05/04/2020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05/04/2020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05/04/2020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05/04/2020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05/04/2020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05/04/2020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/>
              <a:pPr/>
              <a:t>05/04/2020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7.xml"/><Relationship Id="rId4" Type="http://schemas.openxmlformats.org/officeDocument/2006/relationships/image" Target="file:///E:\LES%20FRACTURES%20R&#201;CENTES%20DES%20PLATEAUX%20TIBIAUX%20DE%20L'ADULTE%20%20Physiopathologie,%20diagnostic,%20classifications%20et%20traitement_fichiers\neyret-fig10-.jpg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9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jpeg"/><Relationship Id="rId3" Type="http://schemas.openxmlformats.org/officeDocument/2006/relationships/image" Target="../media/image68.jpeg"/><Relationship Id="rId7" Type="http://schemas.openxmlformats.org/officeDocument/2006/relationships/image" Target="../media/image72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1.jpeg"/><Relationship Id="rId5" Type="http://schemas.openxmlformats.org/officeDocument/2006/relationships/image" Target="../media/image70.jpeg"/><Relationship Id="rId4" Type="http://schemas.openxmlformats.org/officeDocument/2006/relationships/image" Target="../media/image69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8.jpe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2.jpe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gif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57158" y="2428868"/>
            <a:ext cx="8572560" cy="2214578"/>
          </a:xfrm>
        </p:spPr>
        <p:txBody>
          <a:bodyPr>
            <a:noAutofit/>
          </a:bodyPr>
          <a:lstStyle/>
          <a:p>
            <a:r>
              <a:rPr lang="fr-FR" sz="6000" u="sng" dirty="0" smtClean="0">
                <a:latin typeface="Times New Roman" pitchFamily="18" charset="0"/>
                <a:cs typeface="Times New Roman" pitchFamily="18" charset="0"/>
              </a:rPr>
              <a:t>Les Fractures des Plateaux Tibiaux</a:t>
            </a:r>
            <a:r>
              <a:rPr lang="fr-FR" sz="4800" dirty="0" smtClean="0"/>
              <a:t/>
            </a:r>
            <a:br>
              <a:rPr lang="fr-FR" sz="4800" dirty="0" smtClean="0"/>
            </a:br>
            <a:r>
              <a:rPr lang="fr-FR" sz="4800" dirty="0" smtClean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fr-FR" sz="4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fr-FR" sz="4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fr-FR" sz="4800" dirty="0" smtClean="0">
                <a:latin typeface="Times New Roman" pitchFamily="18" charset="0"/>
                <a:cs typeface="Times New Roman" pitchFamily="18" charset="0"/>
              </a:rPr>
            </a:br>
            <a:endParaRPr lang="fr-FR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ous-titr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549548" y="4653136"/>
            <a:ext cx="827092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/>
              <a:t>Professeur KANDJERA Lamine</a:t>
            </a:r>
          </a:p>
          <a:p>
            <a:endParaRPr lang="fr-FR" sz="2000" b="1" dirty="0" smtClean="0"/>
          </a:p>
          <a:p>
            <a:r>
              <a:rPr lang="fr-FR" sz="2000" b="1" dirty="0" smtClean="0"/>
              <a:t>Maitre de conférences en chirurgie orthopédique et traumatologique</a:t>
            </a:r>
          </a:p>
          <a:p>
            <a:r>
              <a:rPr lang="fr-FR" sz="2000" b="1" dirty="0" smtClean="0"/>
              <a:t>Faculté de médecine d’Annaba </a:t>
            </a:r>
          </a:p>
          <a:p>
            <a:r>
              <a:rPr lang="fr-FR" sz="2000" b="1" dirty="0" smtClean="0"/>
              <a:t>Université de </a:t>
            </a:r>
            <a:r>
              <a:rPr lang="fr-FR" sz="2000" b="1" dirty="0" err="1" smtClean="0"/>
              <a:t>Badji</a:t>
            </a:r>
            <a:r>
              <a:rPr lang="fr-FR" sz="2000" b="1" dirty="0" smtClean="0"/>
              <a:t>-Mokhtar Annaba</a:t>
            </a:r>
            <a:endParaRPr lang="fr-FR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5042118"/>
            <a:ext cx="9144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Les fractures tassements</a:t>
            </a:r>
            <a:r>
              <a:rPr lang="fr-FR" sz="3600" dirty="0" smtClean="0">
                <a:latin typeface="Times New Roman" pitchFamily="18" charset="0"/>
                <a:cs typeface="Times New Roman" pitchFamily="18" charset="0"/>
              </a:rPr>
              <a:t>, où la surface articulaire s'enfonce dans l'os spongieux sous-jacent</a:t>
            </a:r>
            <a:endParaRPr lang="fr-FR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214290"/>
            <a:ext cx="3000396" cy="4792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5" descr="Casoli radio face preo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14290"/>
            <a:ext cx="4089400" cy="4248150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142984"/>
            <a:ext cx="507206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Les fractures mixtes</a:t>
            </a:r>
            <a:r>
              <a:rPr lang="fr-FR" sz="4000" dirty="0" smtClean="0">
                <a:latin typeface="Times New Roman" pitchFamily="18" charset="0"/>
                <a:cs typeface="Times New Roman" pitchFamily="18" charset="0"/>
              </a:rPr>
              <a:t> : association des 2 types de fractures</a:t>
            </a:r>
            <a:endParaRPr lang="fr-FR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6" y="285728"/>
            <a:ext cx="3429024" cy="6147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3">
            <a:lum bright="24000" contrast="12000"/>
          </a:blip>
          <a:srcRect/>
          <a:stretch>
            <a:fillRect/>
          </a:stretch>
        </p:blipFill>
        <p:spPr bwMode="auto">
          <a:xfrm>
            <a:off x="1571604" y="3214686"/>
            <a:ext cx="3143272" cy="3082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1"/>
          <p:cNvSpPr>
            <a:spLocks noChangeArrowheads="1"/>
          </p:cNvSpPr>
          <p:nvPr/>
        </p:nvSpPr>
        <p:spPr bwMode="auto">
          <a:xfrm>
            <a:off x="500034" y="2357430"/>
            <a:ext cx="819179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4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Classification de </a:t>
            </a:r>
            <a:r>
              <a:rPr kumimoji="0" lang="fr-FR" sz="36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DUPARC ET FICAT</a:t>
            </a:r>
            <a:r>
              <a:rPr kumimoji="0" lang="fr-FR" sz="36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endParaRPr kumimoji="0" lang="fr-FR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1"/>
          <p:cNvSpPr>
            <a:spLocks noChangeArrowheads="1"/>
          </p:cNvSpPr>
          <p:nvPr/>
        </p:nvSpPr>
        <p:spPr bwMode="auto">
          <a:xfrm>
            <a:off x="0" y="0"/>
            <a:ext cx="9144000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32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A) Fracture </a:t>
            </a:r>
            <a:r>
              <a:rPr kumimoji="0" lang="fr-FR" sz="32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Unitub</a:t>
            </a:r>
            <a:r>
              <a:rPr kumimoji="0" lang="fr-FR" sz="32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é</a:t>
            </a:r>
            <a:r>
              <a:rPr kumimoji="0" lang="fr-FR" sz="32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rositaires</a:t>
            </a:r>
            <a:r>
              <a:rPr kumimoji="0" lang="fr-FR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sz="28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é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canisme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est la compression lat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é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rale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</a:t>
            </a:r>
            <a:endParaRPr kumimoji="0" lang="fr-FR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sz="28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Fractures </a:t>
            </a:r>
            <a:r>
              <a:rPr kumimoji="0" lang="fr-FR" sz="2800" b="1" i="1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Unitub</a:t>
            </a:r>
            <a:r>
              <a:rPr kumimoji="0" lang="fr-FR" sz="2800" b="1" i="1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é</a:t>
            </a:r>
            <a:r>
              <a:rPr kumimoji="0" lang="fr-FR" sz="2800" b="1" i="1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rositaires</a:t>
            </a:r>
            <a:r>
              <a:rPr kumimoji="0" lang="fr-FR" sz="28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fr-FR" sz="28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externes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plus fr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é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quentes</a:t>
            </a:r>
            <a:endParaRPr kumimoji="0" lang="fr-FR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r>
              <a:rPr lang="fr-FR" sz="2800" b="1" dirty="0" smtClean="0">
                <a:latin typeface="Times New Roman" pitchFamily="18" charset="0"/>
                <a:cs typeface="Times New Roman" pitchFamily="18" charset="0"/>
              </a:rPr>
              <a:t>Type I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 : fracture séparation  </a:t>
            </a:r>
          </a:p>
          <a:p>
            <a:r>
              <a:rPr lang="fr-FR" sz="2800" b="1" dirty="0" smtClean="0">
                <a:latin typeface="Times New Roman" pitchFamily="18" charset="0"/>
                <a:cs typeface="Times New Roman" pitchFamily="18" charset="0"/>
              </a:rPr>
              <a:t>Type II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 : fracture tassement </a:t>
            </a:r>
          </a:p>
          <a:p>
            <a:r>
              <a:rPr lang="fr-FR" sz="2800" b="1" dirty="0" smtClean="0">
                <a:latin typeface="Times New Roman" pitchFamily="18" charset="0"/>
                <a:cs typeface="Times New Roman" pitchFamily="18" charset="0"/>
              </a:rPr>
              <a:t>Type III :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fractures mixtes </a:t>
            </a:r>
            <a:endParaRPr kumimoji="0" lang="fr-FR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Image 2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3143248"/>
            <a:ext cx="5500726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http://t1.gstatic.com/images?q=tbn:ANd9GcS3vIDfDPpUWKA3EZ2SrH0war-C2_RDmm8OTY-SrV966TIveIv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15140" y="1928802"/>
            <a:ext cx="2064509" cy="2422142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1000100" y="6143644"/>
            <a:ext cx="557216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rgbClr val="FF0000"/>
                </a:solidFill>
              </a:rPr>
              <a:t>       I		        II		        III</a:t>
            </a:r>
            <a:endParaRPr lang="fr-FR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4" name="Picture 4" descr="http://www.chirurgie-orthopedie-chanzy.com/images/traumatologie/plateau-tibial-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45" y="1428736"/>
            <a:ext cx="8667781" cy="5000643"/>
          </a:xfrm>
          <a:prstGeom prst="rect">
            <a:avLst/>
          </a:prstGeom>
          <a:noFill/>
        </p:spPr>
      </p:pic>
      <p:pic>
        <p:nvPicPr>
          <p:cNvPr id="61442" name="Picture 2" descr="http://www.fighttimes.com/magazine/images/Image/200610/med-cell-knee1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251438"/>
            <a:ext cx="4969766" cy="3677628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142844" y="4286256"/>
            <a:ext cx="4929222" cy="21431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5857884" y="3429000"/>
            <a:ext cx="500066" cy="78581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 cstate="print"/>
          <a:srcRect l="19764" r="16385" b="13513"/>
          <a:stretch>
            <a:fillRect/>
          </a:stretch>
        </p:blipFill>
        <p:spPr bwMode="auto">
          <a:xfrm rot="5400000">
            <a:off x="-139506" y="710954"/>
            <a:ext cx="3571900" cy="2721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5" descr="Casoli radio face preo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40" y="285728"/>
            <a:ext cx="3438421" cy="3571900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</p:spPr>
      </p:pic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4">
            <a:lum bright="24000" contrast="12000"/>
          </a:blip>
          <a:srcRect/>
          <a:stretch>
            <a:fillRect/>
          </a:stretch>
        </p:blipFill>
        <p:spPr bwMode="auto">
          <a:xfrm>
            <a:off x="5857884" y="3429000"/>
            <a:ext cx="3132888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/>
          <p:nvPr/>
        </p:nvSpPr>
        <p:spPr>
          <a:xfrm>
            <a:off x="285720" y="6334780"/>
            <a:ext cx="800105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rgbClr val="FF0000"/>
                </a:solidFill>
              </a:rPr>
              <a:t>       I		                      II		                        III</a:t>
            </a:r>
            <a:endParaRPr lang="fr-FR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1071636"/>
            <a:ext cx="4000528" cy="5624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9395" name="Rectangle 3"/>
          <p:cNvSpPr>
            <a:spLocks noChangeArrowheads="1"/>
          </p:cNvSpPr>
          <p:nvPr/>
        </p:nvSpPr>
        <p:spPr bwMode="auto">
          <a:xfrm>
            <a:off x="0" y="0"/>
            <a:ext cx="819487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fr-FR" sz="36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Fractures </a:t>
            </a:r>
            <a:r>
              <a:rPr kumimoji="0" lang="fr-FR" sz="3600" b="1" i="1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Unitubérositaires</a:t>
            </a:r>
            <a:r>
              <a:rPr kumimoji="0" lang="fr-FR" sz="36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interne</a:t>
            </a:r>
            <a:r>
              <a:rPr kumimoji="0" lang="fr-FR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: rare</a:t>
            </a:r>
            <a:endParaRPr kumimoji="0" lang="fr-FR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7634" y="0"/>
            <a:ext cx="3099436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7918" y="1"/>
            <a:ext cx="2786082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14678" y="0"/>
            <a:ext cx="2928958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3349347"/>
            <a:ext cx="9144000" cy="3508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fr-FR" sz="32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B) Fractures Bi-</a:t>
            </a:r>
            <a:r>
              <a:rPr kumimoji="0" lang="fr-FR" sz="32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Tubérositaires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touchent les deux tubérosités,  le mécanisme est la compression </a:t>
            </a:r>
            <a:r>
              <a:rPr lang="fr-FR" sz="11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axiale  en rectitude (ni varus ni valgus),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fr-F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Type I :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simple  sans tassement, la fracture sépare les 02 tubérosités selon un trait en V, T, ou Y  inversé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Type II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  : complexe avec fracture mixte sur la tubérosité externe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fr-F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Type III :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communitive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(éclatement)</a:t>
            </a:r>
            <a:endParaRPr kumimoji="0" lang="fr-FR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2500298" y="2928934"/>
            <a:ext cx="500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</a:rPr>
              <a:t>I</a:t>
            </a:r>
            <a:endParaRPr lang="fr-FR" sz="2400" b="1" dirty="0">
              <a:solidFill>
                <a:srgbClr val="FF0000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5572132" y="2857496"/>
            <a:ext cx="500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</a:rPr>
              <a:t>I I</a:t>
            </a:r>
            <a:endParaRPr lang="fr-FR" sz="2400" b="1" dirty="0">
              <a:solidFill>
                <a:srgbClr val="FF0000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8643934" y="2928934"/>
            <a:ext cx="500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</a:rPr>
              <a:t>III</a:t>
            </a:r>
            <a:endParaRPr lang="fr-FR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 descr="http://www.wheelessonline.com/image8/tibpp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214290"/>
            <a:ext cx="4786346" cy="63817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1"/>
          <p:cNvSpPr>
            <a:spLocks noChangeArrowheads="1"/>
          </p:cNvSpPr>
          <p:nvPr/>
        </p:nvSpPr>
        <p:spPr bwMode="auto">
          <a:xfrm>
            <a:off x="0" y="0"/>
            <a:ext cx="91440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fr-FR" sz="28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C) Fractures </a:t>
            </a:r>
            <a:r>
              <a:rPr kumimoji="0" lang="fr-FR" sz="28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Spino</a:t>
            </a:r>
            <a:r>
              <a:rPr kumimoji="0" lang="fr-FR" sz="28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</a:t>
            </a:r>
            <a:r>
              <a:rPr kumimoji="0" lang="fr-FR" sz="28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Tubérositaires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: rare les internes sont plus fréquentes, le mécanisme est la</a:t>
            </a:r>
            <a:r>
              <a:rPr lang="fr-FR" sz="11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compression axiale verticale  en varus forcé (</a:t>
            </a:r>
            <a:r>
              <a:rPr kumimoji="0" lang="fr-FR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Spino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fr-FR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tubérositaire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interne)  ou en valgus forcé (</a:t>
            </a:r>
            <a:r>
              <a:rPr kumimoji="0" lang="fr-FR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Spino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fr-FR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tubérositaire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externe). </a:t>
            </a:r>
            <a:endParaRPr kumimoji="0" lang="fr-FR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2214554"/>
            <a:ext cx="3571900" cy="4363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04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70" y="2214554"/>
            <a:ext cx="3143272" cy="4423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746" name="Picture 2" descr="http://www.calyxis.fr/images/stories/illustrations/miniatures/chutes/chutes-0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643050"/>
            <a:ext cx="2357452" cy="2357454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1785918" y="5786454"/>
            <a:ext cx="2286000" cy="707886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r>
              <a:rPr lang="fr-FR" sz="20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Spino</a:t>
            </a:r>
            <a:r>
              <a:rPr lang="fr-FR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lang="fr-FR" sz="20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tubérositaire</a:t>
            </a:r>
            <a:r>
              <a:rPr lang="fr-FR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interne</a:t>
            </a:r>
            <a:endParaRPr lang="fr-FR" sz="1600" b="1" dirty="0"/>
          </a:p>
        </p:txBody>
      </p:sp>
      <p:sp>
        <p:nvSpPr>
          <p:cNvPr id="7" name="Rectangle 6"/>
          <p:cNvSpPr/>
          <p:nvPr/>
        </p:nvSpPr>
        <p:spPr>
          <a:xfrm>
            <a:off x="6715140" y="5929330"/>
            <a:ext cx="2428860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fr-FR" sz="2000" b="1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Spino</a:t>
            </a:r>
            <a:r>
              <a:rPr lang="fr-FR" sz="2000" b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lang="fr-FR" sz="2000" b="1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tubérositaire</a:t>
            </a:r>
            <a:r>
              <a:rPr lang="fr-FR" sz="2000" b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externe</a:t>
            </a:r>
            <a:endParaRPr lang="fr-FR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9144000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0" indent="-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R"/>
              <a:tabLst/>
            </a:pPr>
            <a:endParaRPr kumimoji="0" lang="fr-FR" sz="4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457200" marR="0" lvl="0" indent="-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R"/>
              <a:tabLst/>
            </a:pPr>
            <a:r>
              <a:rPr kumimoji="0" lang="fr-FR" sz="4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INTRODUCTION:</a:t>
            </a:r>
            <a:r>
              <a:rPr kumimoji="0" lang="fr-FR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457200" marR="0" lvl="0" indent="-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fr-FR" sz="4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Fractures </a:t>
            </a:r>
            <a:r>
              <a:rPr kumimoji="0" lang="fr-FR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dont le ou les traits intéressent les surfaces articulaires des plateaux tibiaux </a:t>
            </a: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81732" y="2500306"/>
            <a:ext cx="3705489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Le trait divise l’épiphyse en  deux fragments l’un </a:t>
            </a:r>
            <a:r>
              <a:rPr lang="fr-FR" sz="28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spino</a:t>
            </a:r>
            <a:r>
              <a:rPr lang="fr-FR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</a:t>
            </a:r>
            <a:r>
              <a:rPr lang="fr-FR" sz="28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tubérositaire</a:t>
            </a:r>
            <a:r>
              <a:rPr lang="fr-FR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interne comportant toute la tubérosité ainsi que </a:t>
            </a:r>
          </a:p>
          <a:p>
            <a:r>
              <a:rPr lang="fr-FR" sz="2800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le massif des épines </a:t>
            </a:r>
            <a:r>
              <a:rPr lang="fr-FR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l’autre la tubérosité externe reliée à la diaphyse tibiale</a:t>
            </a:r>
            <a:endParaRPr lang="fr-FR" sz="2800" dirty="0"/>
          </a:p>
        </p:txBody>
      </p:sp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2071678"/>
            <a:ext cx="7286676" cy="4347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5" name="Connecteur droit avec flèche 4"/>
          <p:cNvCxnSpPr/>
          <p:nvPr/>
        </p:nvCxnSpPr>
        <p:spPr>
          <a:xfrm>
            <a:off x="0" y="3857628"/>
            <a:ext cx="1928794" cy="42862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SPTI1"/>
          <p:cNvPicPr>
            <a:picLocks noChangeAspect="1" noChangeArrowheads="1"/>
          </p:cNvPicPr>
          <p:nvPr/>
        </p:nvPicPr>
        <p:blipFill>
          <a:blip r:embed="rId2">
            <a:lum bright="12000" contrast="18000"/>
            <a:grayscl/>
          </a:blip>
          <a:srcRect/>
          <a:stretch>
            <a:fillRect/>
          </a:stretch>
        </p:blipFill>
        <p:spPr bwMode="auto">
          <a:xfrm>
            <a:off x="2428860" y="214290"/>
            <a:ext cx="4741871" cy="625309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 descr="http://uwmsk.org/Schatzker/S1_3DA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142852"/>
            <a:ext cx="5072098" cy="65346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1"/>
          <p:cNvSpPr>
            <a:spLocks noChangeArrowheads="1"/>
          </p:cNvSpPr>
          <p:nvPr/>
        </p:nvSpPr>
        <p:spPr bwMode="auto">
          <a:xfrm>
            <a:off x="0" y="0"/>
            <a:ext cx="91440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fr-FR" sz="4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D) Fractures postérieures</a:t>
            </a:r>
            <a:r>
              <a:rPr kumimoji="0" lang="fr-FR" sz="4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:</a:t>
            </a:r>
            <a:r>
              <a:rPr kumimoji="0" lang="fr-FR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rares, trait frontale détachant la partie postérieure des plateaux tibiaux</a:t>
            </a:r>
            <a:endParaRPr kumimoji="0" lang="fr-FR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Image 2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071678"/>
            <a:ext cx="6286544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1" descr="E:\LES FRACTURES RÉCENTES DES PLATEAUX TIBIAUX DE L'ADULTE  Physiopathologie, diagnostic, classifications et traitement_fichiers\neyret-fig10-.jpg"/>
          <p:cNvPicPr>
            <a:picLocks noChangeAspect="1" noChangeArrowheads="1"/>
          </p:cNvPicPr>
          <p:nvPr/>
        </p:nvPicPr>
        <p:blipFill>
          <a:blip r:embed="rId3" r:link="rId4">
            <a:lum bright="6000"/>
          </a:blip>
          <a:srcRect/>
          <a:stretch>
            <a:fillRect/>
          </a:stretch>
        </p:blipFill>
        <p:spPr bwMode="auto">
          <a:xfrm flipH="1">
            <a:off x="5572132" y="2143116"/>
            <a:ext cx="3286148" cy="415090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cxnSp>
        <p:nvCxnSpPr>
          <p:cNvPr id="6" name="Connecteur droit avec flèche 5"/>
          <p:cNvCxnSpPr/>
          <p:nvPr/>
        </p:nvCxnSpPr>
        <p:spPr>
          <a:xfrm rot="5400000">
            <a:off x="8179619" y="3536157"/>
            <a:ext cx="857256" cy="35719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1"/>
          <p:cNvSpPr>
            <a:spLocks noChangeArrowheads="1"/>
          </p:cNvSpPr>
          <p:nvPr/>
        </p:nvSpPr>
        <p:spPr bwMode="auto">
          <a:xfrm>
            <a:off x="0" y="0"/>
            <a:ext cx="9144000" cy="2616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lésions associées 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endParaRPr kumimoji="0" lang="fr-FR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450850" algn="l"/>
              </a:tabLst>
            </a:pPr>
            <a:r>
              <a:rPr kumimoji="0" lang="fr-FR" sz="3200" b="1" i="1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fracture des condyles fémoraux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450850" algn="l"/>
              </a:tabLst>
            </a:pPr>
            <a:endParaRPr kumimoji="0" lang="fr-FR" sz="1400" b="1" i="1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450850" algn="l"/>
              </a:tabLst>
            </a:pPr>
            <a:r>
              <a:rPr kumimoji="0" lang="fr-FR" sz="3200" b="1" i="1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fracture de l’extrémité  supérieure du péroné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450850" algn="l"/>
              </a:tabLst>
            </a:pPr>
            <a:endParaRPr kumimoji="0" lang="fr-FR" sz="1400" b="1" i="1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450850" algn="l"/>
              </a:tabLst>
            </a:pPr>
            <a:r>
              <a:rPr kumimoji="0" lang="fr-FR" sz="3200" b="1" i="1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lésion </a:t>
            </a:r>
            <a:r>
              <a:rPr kumimoji="0" lang="fr-FR" sz="3200" b="1" i="1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ostéo</a:t>
            </a:r>
            <a:r>
              <a:rPr kumimoji="0" lang="fr-FR" sz="3200" b="1" i="1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fr-FR" sz="3200" b="1" i="1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chondrale</a:t>
            </a:r>
            <a:r>
              <a:rPr kumimoji="0" lang="fr-FR" sz="3200" b="1" i="1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du cartilage fémoral </a:t>
            </a:r>
            <a:endParaRPr kumimoji="0" lang="fr-FR" sz="4400" b="1" i="1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571736" y="2727653"/>
            <a:ext cx="4259865" cy="4130347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</p:pic>
      <p:cxnSp>
        <p:nvCxnSpPr>
          <p:cNvPr id="4" name="Connecteur droit avec flèche 3"/>
          <p:cNvCxnSpPr/>
          <p:nvPr/>
        </p:nvCxnSpPr>
        <p:spPr>
          <a:xfrm flipV="1">
            <a:off x="857224" y="5429264"/>
            <a:ext cx="2500330" cy="28575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1"/>
          <p:cNvSpPr>
            <a:spLocks noChangeArrowheads="1"/>
          </p:cNvSpPr>
          <p:nvPr/>
        </p:nvSpPr>
        <p:spPr bwMode="auto">
          <a:xfrm>
            <a:off x="0" y="0"/>
            <a:ext cx="9144000" cy="3200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450850" algn="l"/>
              </a:tabLst>
            </a:pPr>
            <a:r>
              <a:rPr kumimoji="0" lang="fr-FR" sz="2800" b="1" i="1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</a:t>
            </a:r>
            <a:r>
              <a:rPr kumimoji="0" lang="fr-FR" sz="2800" b="1" i="1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é</a:t>
            </a:r>
            <a:r>
              <a:rPr kumimoji="0" lang="fr-FR" sz="2800" b="1" i="1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sions  cutan</a:t>
            </a:r>
            <a:r>
              <a:rPr kumimoji="0" lang="fr-FR" sz="2800" b="1" i="1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é</a:t>
            </a:r>
            <a:r>
              <a:rPr kumimoji="0" lang="fr-FR" sz="2800" b="1" i="1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es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fractures ouvertes sont peut fr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é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quentes par rapport aux contusions.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450850" algn="l"/>
              </a:tabLst>
            </a:pPr>
            <a:endParaRPr kumimoji="0" lang="fr-F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450850" algn="l"/>
              </a:tabLst>
            </a:pPr>
            <a:r>
              <a:rPr kumimoji="0" lang="fr-FR" sz="2800" b="1" i="1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</a:t>
            </a:r>
            <a:r>
              <a:rPr kumimoji="0" lang="fr-FR" sz="2800" b="1" i="1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é</a:t>
            </a:r>
            <a:r>
              <a:rPr kumimoji="0" lang="fr-FR" sz="2800" b="1" i="1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sions ligamentaires et méniscales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l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é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sion du ligament lat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é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ral interne, externe, des ligaments</a:t>
            </a:r>
            <a:r>
              <a:rPr kumimoji="0" lang="fr-FR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crois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é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 et des m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é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nisques.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0850" algn="l"/>
              </a:tabLst>
            </a:pPr>
            <a:endParaRPr kumimoji="0" lang="fr-F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450850" algn="l"/>
              </a:tabLst>
            </a:pPr>
            <a:r>
              <a:rPr kumimoji="0" lang="fr-FR" sz="2800" b="1" i="1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</a:t>
            </a:r>
            <a:r>
              <a:rPr kumimoji="0" lang="fr-FR" sz="2800" b="1" i="1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é</a:t>
            </a:r>
            <a:r>
              <a:rPr kumimoji="0" lang="fr-FR" sz="2800" b="1" i="1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sions </a:t>
            </a:r>
            <a:r>
              <a:rPr kumimoji="0" lang="fr-FR" sz="2800" b="1" i="1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vasculo</a:t>
            </a:r>
            <a:r>
              <a:rPr kumimoji="0" lang="fr-FR" sz="2800" b="1" i="1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2800" b="1" i="1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fr-FR" sz="2800" b="1" i="1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nerveuse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sont exceptionnelles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l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é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sion du SPE (sciatique poplit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é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externe branche du nerf grand sciatique) dans les fractures associ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é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es du col du p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é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ron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é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fr-FR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357562"/>
            <a:ext cx="5214974" cy="286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754831" y="3286124"/>
            <a:ext cx="3389169" cy="3286124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</p:pic>
      <p:sp>
        <p:nvSpPr>
          <p:cNvPr id="5" name="Arc 4"/>
          <p:cNvSpPr/>
          <p:nvPr/>
        </p:nvSpPr>
        <p:spPr>
          <a:xfrm rot="19494362" flipH="1">
            <a:off x="6466114" y="5246215"/>
            <a:ext cx="636614" cy="1571636"/>
          </a:xfrm>
          <a:prstGeom prst="arc">
            <a:avLst>
              <a:gd name="adj1" fmla="val 16200000"/>
              <a:gd name="adj2" fmla="val 1649813"/>
            </a:avLst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1"/>
          <p:cNvSpPr>
            <a:spLocks noChangeArrowheads="1"/>
          </p:cNvSpPr>
          <p:nvPr/>
        </p:nvSpPr>
        <p:spPr bwMode="auto">
          <a:xfrm>
            <a:off x="0" y="0"/>
            <a:ext cx="9144000" cy="6740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4400" algn="l"/>
              </a:tabLst>
            </a:pPr>
            <a:r>
              <a:rPr kumimoji="0" lang="fr-FR" sz="3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5) CLINIQUE</a:t>
            </a:r>
            <a:r>
              <a:rPr kumimoji="0" lang="fr-FR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: </a:t>
            </a:r>
            <a:endParaRPr kumimoji="0" lang="fr-F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914400" algn="l"/>
              </a:tabLst>
            </a:pPr>
            <a:r>
              <a:rPr kumimoji="0" lang="fr-F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Interrogatoire : </a:t>
            </a:r>
            <a:endParaRPr kumimoji="0" lang="fr-F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>
                <a:tab pos="914400" algn="l"/>
              </a:tabLst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Age, antécédents</a:t>
            </a:r>
            <a:endParaRPr kumimoji="0" lang="fr-F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>
                <a:tab pos="914400" algn="l"/>
              </a:tabLst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Circonstances de l’accident</a:t>
            </a:r>
            <a:endParaRPr kumimoji="0" lang="fr-F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>
                <a:tab pos="914400" algn="l"/>
              </a:tabLst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Mécanisme </a:t>
            </a:r>
            <a:endParaRPr kumimoji="0" lang="fr-F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>
                <a:tab pos="914400" algn="l"/>
              </a:tabLst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Heure de l’accident et du dernier repas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914400" algn="l"/>
              </a:tabLst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fr-F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914400" algn="l"/>
              </a:tabLst>
            </a:pPr>
            <a:r>
              <a:rPr kumimoji="0" lang="fr-F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Examen clinique : </a:t>
            </a:r>
            <a:endParaRPr kumimoji="0" lang="fr-F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914400" algn="l"/>
              </a:tabLst>
            </a:pPr>
            <a:r>
              <a:rPr kumimoji="0" lang="fr-F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Impotence  fonctionnelle  </a:t>
            </a:r>
            <a:endParaRPr kumimoji="0" lang="fr-F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914400" algn="l"/>
              </a:tabLst>
            </a:pPr>
            <a:r>
              <a:rPr kumimoji="0" lang="fr-F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Gros genou douloureux </a:t>
            </a:r>
            <a:endParaRPr kumimoji="0" lang="fr-F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914400" algn="l"/>
              </a:tabLst>
            </a:pPr>
            <a:r>
              <a:rPr kumimoji="0" lang="fr-F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Jambe déviée  en varus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914400" algn="l"/>
              </a:tabLst>
            </a:pPr>
            <a:r>
              <a:rPr kumimoji="0" lang="fr-F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ou en valgus </a:t>
            </a:r>
            <a:endParaRPr kumimoji="0" lang="fr-F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914400" algn="l"/>
              </a:tabLst>
            </a:pPr>
            <a:r>
              <a:rPr kumimoji="0" lang="fr-F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Choc rotulien (hémarthrose)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914400" algn="l"/>
              </a:tabLst>
            </a:pPr>
            <a:r>
              <a:rPr kumimoji="0" lang="fr-F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Etat cutané et vasculo-nerveux </a:t>
            </a:r>
            <a:endParaRPr kumimoji="0" lang="fr-FR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8" name="Picture 2" descr="http://t3.gstatic.com/images?q=tbn:ANd9GcS0zPvBk-ug4ewNd9aUOTMWm9bc-EokbBBQP6fuU_eZlE2ZCBucJQ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38318" y="3143248"/>
            <a:ext cx="4005682" cy="30003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1"/>
          <p:cNvSpPr>
            <a:spLocks noChangeArrowheads="1"/>
          </p:cNvSpPr>
          <p:nvPr/>
        </p:nvSpPr>
        <p:spPr bwMode="auto">
          <a:xfrm>
            <a:off x="0" y="642918"/>
            <a:ext cx="914400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3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6) RADIOLOGIE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pose  le diagnostic, permet la classification et recherche les lésions associées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Rx</a:t>
            </a:r>
            <a:r>
              <a:rPr kumimoji="0" lang="fr-FR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du genou  Face, profil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fr-F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Rx</a:t>
            </a:r>
            <a:r>
              <a:rPr kumimoji="0" lang="fr-FR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¾ droit ¾ gauche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fr-FR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TDM : très utile </a:t>
            </a:r>
            <a:endParaRPr kumimoji="0" lang="fr-FR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557" y="785794"/>
            <a:ext cx="9051443" cy="4213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8" y="142852"/>
            <a:ext cx="3929058" cy="6406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3489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42852"/>
            <a:ext cx="3929058" cy="3134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57290" y="3357562"/>
            <a:ext cx="2715093" cy="33575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0" y="0"/>
            <a:ext cx="9144000" cy="341632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0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RAPPEL ANATOMIQUE</a:t>
            </a:r>
          </a:p>
          <a:p>
            <a:pPr algn="ctr"/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L’extrémité supérieure du tibia </a:t>
            </a:r>
          </a:p>
          <a:p>
            <a:pPr algn="ctr"/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morphologie en forme de deux tubérosités externe et interne </a:t>
            </a:r>
          </a:p>
          <a:p>
            <a:pPr algn="ctr"/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os spongieux entouré d’une couche corticale mince </a:t>
            </a:r>
          </a:p>
          <a:p>
            <a:pPr algn="ctr"/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formant un système en port à faux, vulnérable aux forces 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transmisent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par les condyles fémoraux</a:t>
            </a: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sz="32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794" name="Picture 2" descr="http://www.s172063940.onlinehome.fr/resources/_wsb_244x314_plateaux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0" y="2428868"/>
            <a:ext cx="3467108" cy="4277906"/>
          </a:xfrm>
          <a:prstGeom prst="rect">
            <a:avLst/>
          </a:prstGeom>
          <a:noFill/>
        </p:spPr>
      </p:pic>
      <p:pic>
        <p:nvPicPr>
          <p:cNvPr id="33796" name="Picture 4" descr="http://www.maitrise-orthop.com/corpusmaitri/orthopaedic/127_trojani/neyret-fig08-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428868"/>
            <a:ext cx="4000528" cy="4225910"/>
          </a:xfrm>
          <a:prstGeom prst="rect">
            <a:avLst/>
          </a:prstGeom>
          <a:noFill/>
        </p:spPr>
      </p:pic>
      <p:cxnSp>
        <p:nvCxnSpPr>
          <p:cNvPr id="9" name="Connecteur droit avec flèche 8"/>
          <p:cNvCxnSpPr/>
          <p:nvPr/>
        </p:nvCxnSpPr>
        <p:spPr>
          <a:xfrm rot="5400000">
            <a:off x="2215340" y="4071148"/>
            <a:ext cx="857256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/>
          <p:nvPr/>
        </p:nvCxnSpPr>
        <p:spPr>
          <a:xfrm rot="5400000">
            <a:off x="1393803" y="3963991"/>
            <a:ext cx="928694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357166"/>
            <a:ext cx="3887965" cy="2928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861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357166"/>
            <a:ext cx="3578544" cy="3714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714876" y="3714752"/>
            <a:ext cx="3929090" cy="2572668"/>
          </a:xfrm>
          <a:prstGeom prst="rect">
            <a:avLst/>
          </a:prstGeom>
          <a:ln w="19050">
            <a:solidFill>
              <a:srgbClr val="FFFFFF"/>
            </a:solidFill>
          </a:ln>
        </p:spPr>
      </p:pic>
      <p:sp>
        <p:nvSpPr>
          <p:cNvPr id="5" name="ZoneTexte 4"/>
          <p:cNvSpPr txBox="1"/>
          <p:nvPr/>
        </p:nvSpPr>
        <p:spPr>
          <a:xfrm>
            <a:off x="642910" y="4500570"/>
            <a:ext cx="26432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TDM</a:t>
            </a:r>
            <a:endParaRPr lang="fr-FR" sz="7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8" name="Picture 4" descr="http://orthopedie-robin-elis.com/FICHES_DORTHOPEDIE_DR_ELIS,_DR_ROBIN,_CLINIQUE_LA_FRANCILIENNE./Site_web_des_dr_Elis_et_dr_Robin,_clinique_La_Francilienne,_77340_Pontault_Combault/Entrees/2008/1/31_FRACTURE_DU_PLATEAU_TIBIAL_files/P100003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2851"/>
            <a:ext cx="3643338" cy="4833497"/>
          </a:xfrm>
          <a:prstGeom prst="rect">
            <a:avLst/>
          </a:prstGeom>
          <a:noFill/>
        </p:spPr>
      </p:pic>
      <p:pic>
        <p:nvPicPr>
          <p:cNvPr id="62470" name="Picture 6" descr="http://orthopedie-robin-elis.com/FICHES_DORTHOPEDIE_DR_ELIS,_DR_ROBIN,_CLINIQUE_LA_FRANCILIENNE./Site_web_des_dr_Elis_et_dr_Robin,_clinique_La_Francilienne,_77340_Pontault_Combault/Entrees/2008/1/31_FRACTURE_DU_PLATEAU_TIBIAL_files/P100003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934" y="3000372"/>
            <a:ext cx="4932044" cy="3714776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4286248" y="928670"/>
            <a:ext cx="43577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rgbClr val="FF0000"/>
                </a:solidFill>
              </a:rPr>
              <a:t>L’importance de L’enfoncement</a:t>
            </a:r>
            <a:endParaRPr lang="fr-FR" sz="4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1"/>
          <p:cNvSpPr>
            <a:spLocks noChangeArrowheads="1"/>
          </p:cNvSpPr>
          <p:nvPr/>
        </p:nvSpPr>
        <p:spPr bwMode="auto">
          <a:xfrm>
            <a:off x="0" y="0"/>
            <a:ext cx="91440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fr-FR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L'Imagerie par Résonnance Magnétique (IRM)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fr-FR" sz="28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permet de dépister des lésions osseuses infra-radiologiques mais aussi de diagnostiquer les lésions </a:t>
            </a:r>
            <a:r>
              <a:rPr kumimoji="0" lang="fr-FR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ménisco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-ligamentaires associées </a:t>
            </a:r>
            <a:endParaRPr kumimoji="0" lang="fr-FR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285992"/>
            <a:ext cx="3143272" cy="4244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963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2285992"/>
            <a:ext cx="3929090" cy="4194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Connecteur droit avec flèche 5"/>
          <p:cNvCxnSpPr/>
          <p:nvPr/>
        </p:nvCxnSpPr>
        <p:spPr>
          <a:xfrm rot="5400000" flipH="1" flipV="1">
            <a:off x="6000760" y="5429264"/>
            <a:ext cx="714380" cy="42862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/>
          <p:cNvSpPr>
            <a:spLocks noChangeArrowheads="1"/>
          </p:cNvSpPr>
          <p:nvPr/>
        </p:nvSpPr>
        <p:spPr bwMode="auto">
          <a:xfrm>
            <a:off x="1" y="0"/>
            <a:ext cx="9144000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3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sz="3600" dirty="0" smtClean="0">
              <a:solidFill>
                <a:srgbClr val="FF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4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TRAITEMENT :</a:t>
            </a:r>
            <a:endParaRPr kumimoji="0" lang="fr-FR" sz="3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sz="36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BUTS</a:t>
            </a:r>
            <a:r>
              <a:rPr kumimoji="0" lang="fr-FR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: Récupérer un genou  stable, mobile, indolore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sz="3600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1"/>
          <p:cNvSpPr>
            <a:spLocks noChangeArrowheads="1"/>
          </p:cNvSpPr>
          <p:nvPr/>
        </p:nvSpPr>
        <p:spPr bwMode="auto">
          <a:xfrm>
            <a:off x="0" y="0"/>
            <a:ext cx="91440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4400" algn="l"/>
              </a:tabLst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MÉTHODES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4400" algn="l"/>
              </a:tabLst>
            </a:pPr>
            <a:endParaRPr kumimoji="0" lang="fr-FR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914400" algn="l"/>
              </a:tabLst>
            </a:pPr>
            <a:r>
              <a:rPr kumimoji="0" lang="fr-FR" sz="3200" b="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Orthopédiques : 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</a:pP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Immobilisation par un </a:t>
            </a:r>
            <a:r>
              <a:rPr lang="fr-FR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plâtre </a:t>
            </a:r>
            <a:r>
              <a:rPr lang="fr-FR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Cruro</a:t>
            </a:r>
            <a:r>
              <a:rPr lang="fr-FR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-pédieux 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pour les fractures sans déplacement, pendant 6 semaines, puis rééducation et reprise d'appui après 2 ou 3 mois. 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914400" algn="l"/>
              </a:tabLst>
            </a:pP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914400" algn="l"/>
              </a:tabLst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Rééducation active du genou dés l’ablation du plâtre </a:t>
            </a:r>
            <a:endParaRPr kumimoji="0" lang="fr-FR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 descr="http://download.gameblog.fr/images/blogs/2009/2356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8" y="3337913"/>
            <a:ext cx="2428860" cy="3520087"/>
          </a:xfrm>
          <a:prstGeom prst="rect">
            <a:avLst/>
          </a:prstGeom>
          <a:noFill/>
        </p:spPr>
      </p:pic>
      <p:pic>
        <p:nvPicPr>
          <p:cNvPr id="14340" name="Picture 4" descr="http://www.chirurgie-orthopedie-chanzy.com/images/traumatologie/plateau-tibial-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3429000"/>
            <a:ext cx="4357686" cy="3268265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214282" y="6072206"/>
            <a:ext cx="5572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FF0000"/>
                </a:solidFill>
              </a:rPr>
              <a:t>PONCTION DE L’HEMARTHROSE +++</a:t>
            </a:r>
            <a:endParaRPr lang="fr-FR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214290"/>
            <a:ext cx="6957440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3731" name="Rectangle 3"/>
          <p:cNvSpPr>
            <a:spLocks noChangeArrowheads="1"/>
          </p:cNvSpPr>
          <p:nvPr/>
        </p:nvSpPr>
        <p:spPr bwMode="auto">
          <a:xfrm>
            <a:off x="0" y="4429132"/>
            <a:ext cx="914400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342900" algn="l"/>
              </a:tabLst>
            </a:pPr>
            <a:r>
              <a:rPr kumimoji="0" lang="fr-FR" sz="36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Traitement par traction mobilisation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342900" algn="l"/>
              </a:tabLst>
            </a:pPr>
            <a:r>
              <a:rPr kumimoji="0" lang="fr-FR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endParaRPr kumimoji="0" lang="fr-FR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342900" algn="l"/>
              </a:tabLst>
            </a:pPr>
            <a:r>
              <a:rPr kumimoji="0" lang="fr-FR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propos</a:t>
            </a:r>
            <a:r>
              <a:rPr kumimoji="0" lang="fr-FR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é</a:t>
            </a:r>
            <a:r>
              <a:rPr kumimoji="0" lang="fr-FR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pour les fractures tr</a:t>
            </a:r>
            <a:r>
              <a:rPr kumimoji="0" lang="fr-F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è</a:t>
            </a:r>
            <a:r>
              <a:rPr kumimoji="0" lang="fr-F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 complexes et les fractures avec mauvais </a:t>
            </a:r>
            <a:r>
              <a:rPr kumimoji="0" lang="fr-F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é</a:t>
            </a:r>
            <a:r>
              <a:rPr kumimoji="0" lang="fr-F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tat cutan</a:t>
            </a:r>
            <a:r>
              <a:rPr kumimoji="0" lang="fr-F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é</a:t>
            </a:r>
            <a:r>
              <a:rPr kumimoji="0" lang="fr-F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endParaRPr kumimoji="0" lang="fr-FR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"/>
          <p:cNvSpPr>
            <a:spLocks noChangeArrowheads="1"/>
          </p:cNvSpPr>
          <p:nvPr/>
        </p:nvSpPr>
        <p:spPr bwMode="auto">
          <a:xfrm>
            <a:off x="0" y="0"/>
            <a:ext cx="9144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371600" algn="l"/>
              </a:tabLst>
            </a:pPr>
            <a:r>
              <a:rPr kumimoji="0" lang="fr-FR" sz="2800" b="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Chirurgicales</a:t>
            </a:r>
            <a:r>
              <a:rPr kumimoji="0" lang="fr-FR" sz="2800" b="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fr-FR" sz="2800" b="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lang="fr-FR" sz="2800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AutoNum type="alphaUcPeriod"/>
              <a:tabLst>
                <a:tab pos="1371600" algn="l"/>
              </a:tabLst>
            </a:pP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Ost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é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osynth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è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se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fr-F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928671"/>
            <a:ext cx="2500330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78" y="928670"/>
            <a:ext cx="2428892" cy="3238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3636" y="928670"/>
            <a:ext cx="2428892" cy="3238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ZoneTexte 7"/>
          <p:cNvSpPr txBox="1"/>
          <p:nvPr/>
        </p:nvSpPr>
        <p:spPr>
          <a:xfrm>
            <a:off x="142844" y="6088559"/>
            <a:ext cx="90011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 smtClean="0">
                <a:latin typeface="Times New Roman" pitchFamily="18" charset="0"/>
                <a:cs typeface="Times New Roman" pitchFamily="18" charset="0"/>
              </a:rPr>
              <a:t>Relèvement du tassement et greffe osseuse</a:t>
            </a:r>
            <a:endParaRPr lang="fr-FR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43042" y="4214818"/>
            <a:ext cx="5907526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85728"/>
            <a:ext cx="4214842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475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214290"/>
            <a:ext cx="4143404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214282" y="5214950"/>
            <a:ext cx="3204723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8000" dirty="0" smtClean="0">
                <a:latin typeface="Times New Roman" pitchFamily="18" charset="0"/>
                <a:cs typeface="Times New Roman" pitchFamily="18" charset="0"/>
              </a:rPr>
              <a:t>vissage</a:t>
            </a:r>
            <a:endParaRPr lang="fr-FR" sz="8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 descr="http://www.chirurgie-orthopedie-chanzy.com/images/traumatologie/plateau-tibial-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68" y="3199498"/>
            <a:ext cx="5272099" cy="34870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asoli radio face preo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785794"/>
            <a:ext cx="4089400" cy="4248150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</p:spPr>
      </p:pic>
      <p:pic>
        <p:nvPicPr>
          <p:cNvPr id="3" name="Picture 4" descr="Casoli xr face posto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785794"/>
            <a:ext cx="4157662" cy="4248150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</p:spPr>
      </p:pic>
      <p:sp>
        <p:nvSpPr>
          <p:cNvPr id="4" name="ZoneTexte 3"/>
          <p:cNvSpPr txBox="1"/>
          <p:nvPr/>
        </p:nvSpPr>
        <p:spPr>
          <a:xfrm>
            <a:off x="3000364" y="5286388"/>
            <a:ext cx="297549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000" dirty="0" smtClean="0">
                <a:latin typeface="Times New Roman" pitchFamily="18" charset="0"/>
                <a:cs typeface="Times New Roman" pitchFamily="18" charset="0"/>
              </a:rPr>
              <a:t>broche</a:t>
            </a:r>
            <a:endParaRPr lang="fr-FR" sz="8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85728"/>
            <a:ext cx="3857652" cy="6059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98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214290"/>
            <a:ext cx="3857652" cy="6155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4282" y="0"/>
            <a:ext cx="85725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Les plateaux sont recouverts sur leur face supérieure par le cartilage articulaire </a:t>
            </a:r>
          </a:p>
          <a:p>
            <a:pPr algn="ctr"/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ils portent les ménisques interne et externe </a:t>
            </a:r>
            <a:endParaRPr lang="fr-FR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0178" name="Picture 2" descr="http://fr.biolaster.com/traumatologia/rodilla/sutura_menisco/sutura_menisco_anatomia_indicaciones/sutura_meniscal1Bx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3926206"/>
            <a:ext cx="4071934" cy="2931794"/>
          </a:xfrm>
          <a:prstGeom prst="rect">
            <a:avLst/>
          </a:prstGeom>
          <a:noFill/>
        </p:spPr>
      </p:pic>
      <p:pic>
        <p:nvPicPr>
          <p:cNvPr id="5017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1714488"/>
            <a:ext cx="3214678" cy="2099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0181" name="Picture 5" descr="http://chir-ortho.com/wp-content/uploads/2011/12/Condyles_1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785926"/>
            <a:ext cx="5000628" cy="3951926"/>
          </a:xfrm>
          <a:prstGeom prst="rect">
            <a:avLst/>
          </a:prstGeom>
          <a:noFill/>
        </p:spPr>
      </p:pic>
      <p:cxnSp>
        <p:nvCxnSpPr>
          <p:cNvPr id="7" name="Connecteur droit avec flèche 6"/>
          <p:cNvCxnSpPr/>
          <p:nvPr/>
        </p:nvCxnSpPr>
        <p:spPr>
          <a:xfrm>
            <a:off x="4643438" y="2786058"/>
            <a:ext cx="1357322" cy="142876"/>
          </a:xfrm>
          <a:prstGeom prst="straightConnector1">
            <a:avLst/>
          </a:prstGeom>
          <a:ln w="5715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 flipV="1">
            <a:off x="4127498" y="1516049"/>
            <a:ext cx="5461039" cy="3143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3" cstate="print"/>
          <a:srcRect l="19764" r="16385" b="13513"/>
          <a:stretch>
            <a:fillRect/>
          </a:stretch>
        </p:blipFill>
        <p:spPr bwMode="auto">
          <a:xfrm rot="5400000">
            <a:off x="-290249" y="1004573"/>
            <a:ext cx="5438218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42910" y="5857892"/>
            <a:ext cx="7772400" cy="838200"/>
          </a:xfrm>
          <a:prstGeom prst="rect">
            <a:avLst/>
          </a:prstGeom>
          <a:noFill/>
          <a:ln/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Fractures-séparation</a:t>
            </a:r>
            <a:endParaRPr kumimoji="0" lang="fr-FR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 descr="http://img.medscape.com/pi/emed/ckb/orthopedic_surgery/1230552-1249872-2807t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214290"/>
            <a:ext cx="5357850" cy="64552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357166"/>
            <a:ext cx="4143404" cy="5253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ZoneTexte 2"/>
          <p:cNvSpPr txBox="1"/>
          <p:nvPr/>
        </p:nvSpPr>
        <p:spPr>
          <a:xfrm>
            <a:off x="2500298" y="5715016"/>
            <a:ext cx="4286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dirty="0" smtClean="0">
                <a:latin typeface="Times New Roman" pitchFamily="18" charset="0"/>
                <a:cs typeface="Times New Roman" pitchFamily="18" charset="0"/>
              </a:rPr>
              <a:t>Plaque vissée</a:t>
            </a:r>
            <a:endParaRPr lang="fr-FR" sz="4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214290"/>
            <a:ext cx="5143536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685800" y="152400"/>
            <a:ext cx="7772400" cy="838200"/>
          </a:xfrm>
          <a:noFill/>
          <a:ln/>
        </p:spPr>
        <p:txBody>
          <a:bodyPr/>
          <a:lstStyle/>
          <a:p>
            <a:r>
              <a:rPr lang="fr-FR" b="1" dirty="0">
                <a:latin typeface="Times New Roman" pitchFamily="18" charset="0"/>
                <a:cs typeface="Times New Roman" pitchFamily="18" charset="0"/>
              </a:rPr>
              <a:t>Fractures-séparation</a:t>
            </a:r>
          </a:p>
        </p:txBody>
      </p:sp>
      <p:pic>
        <p:nvPicPr>
          <p:cNvPr id="23573" name="Picture 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990600"/>
            <a:ext cx="2159000" cy="3175000"/>
          </a:xfrm>
          <a:prstGeom prst="rect">
            <a:avLst/>
          </a:prstGeom>
          <a:noFill/>
        </p:spPr>
      </p:pic>
      <p:pic>
        <p:nvPicPr>
          <p:cNvPr id="23574" name="Picture 2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62200" y="990600"/>
            <a:ext cx="2260600" cy="3048000"/>
          </a:xfrm>
          <a:prstGeom prst="rect">
            <a:avLst/>
          </a:prstGeom>
          <a:noFill/>
        </p:spPr>
      </p:pic>
      <p:pic>
        <p:nvPicPr>
          <p:cNvPr id="23576" name="Picture 2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00600" y="990600"/>
            <a:ext cx="2146300" cy="3022600"/>
          </a:xfrm>
          <a:prstGeom prst="rect">
            <a:avLst/>
          </a:prstGeom>
          <a:noFill/>
        </p:spPr>
      </p:pic>
      <p:pic>
        <p:nvPicPr>
          <p:cNvPr id="23577" name="Picture 2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86600" y="990600"/>
            <a:ext cx="1879600" cy="3048000"/>
          </a:xfrm>
          <a:prstGeom prst="rect">
            <a:avLst/>
          </a:prstGeom>
          <a:noFill/>
        </p:spPr>
      </p:pic>
      <p:pic>
        <p:nvPicPr>
          <p:cNvPr id="23578" name="Picture 2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" y="4267200"/>
            <a:ext cx="3670300" cy="2209800"/>
          </a:xfrm>
          <a:prstGeom prst="rect">
            <a:avLst/>
          </a:prstGeom>
          <a:noFill/>
        </p:spPr>
      </p:pic>
      <p:pic>
        <p:nvPicPr>
          <p:cNvPr id="23579" name="Picture 2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343400" y="4114800"/>
            <a:ext cx="2070100" cy="2400300"/>
          </a:xfrm>
          <a:prstGeom prst="rect">
            <a:avLst/>
          </a:prstGeom>
          <a:noFill/>
        </p:spPr>
      </p:pic>
      <p:pic>
        <p:nvPicPr>
          <p:cNvPr id="23580" name="Picture 2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934200" y="4191000"/>
            <a:ext cx="1676400" cy="24003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5720" y="4286256"/>
            <a:ext cx="455124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5400" dirty="0" smtClean="0">
                <a:latin typeface="Times New Roman" pitchFamily="18" charset="0"/>
                <a:cs typeface="Times New Roman" pitchFamily="18" charset="0"/>
              </a:rPr>
              <a:t>fixateur externe</a:t>
            </a:r>
            <a:endParaRPr lang="fr-FR" sz="5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2852"/>
            <a:ext cx="5844469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577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3000372"/>
            <a:ext cx="3911440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t3.gstatic.com/images?q=tbn:ANd9GcQJcYsR4LVvBTQGMONDwMXg1-YFBRrDyqqQE50ZG3YmZcCMr11c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14290"/>
            <a:ext cx="5357850" cy="4013218"/>
          </a:xfrm>
          <a:prstGeom prst="rect">
            <a:avLst/>
          </a:prstGeom>
          <a:noFill/>
        </p:spPr>
      </p:pic>
      <p:sp>
        <p:nvSpPr>
          <p:cNvPr id="3" name="ZoneTexte 2"/>
          <p:cNvSpPr txBox="1"/>
          <p:nvPr/>
        </p:nvSpPr>
        <p:spPr>
          <a:xfrm>
            <a:off x="285720" y="4572008"/>
            <a:ext cx="57864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latin typeface="Times New Roman" pitchFamily="18" charset="0"/>
                <a:cs typeface="Times New Roman" pitchFamily="18" charset="0"/>
              </a:rPr>
              <a:t>ARTHROSCOPIE DU GENOU</a:t>
            </a:r>
            <a:endParaRPr lang="fr-FR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7586" name="Picture 2" descr="http://t1.gstatic.com/images?q=tbn:ANd9GcRUfU0XGCkIRiDO90to89NYWZ5Mg8u8SKKaxSUcl4tMoNfrzojV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22" y="3786190"/>
            <a:ext cx="3044458" cy="2714644"/>
          </a:xfrm>
          <a:prstGeom prst="rect">
            <a:avLst/>
          </a:prstGeom>
          <a:noFill/>
        </p:spPr>
      </p:pic>
      <p:pic>
        <p:nvPicPr>
          <p:cNvPr id="6" name="Picture 4" descr="http://synapse.koreamed.org/ArticleImage/0043JKOA/jkoa-47-96-g001-l.jpg"/>
          <p:cNvPicPr>
            <a:picLocks noChangeAspect="1" noChangeArrowheads="1"/>
          </p:cNvPicPr>
          <p:nvPr/>
        </p:nvPicPr>
        <p:blipFill>
          <a:blip r:embed="rId4"/>
          <a:srcRect l="67378" b="62500"/>
          <a:stretch>
            <a:fillRect/>
          </a:stretch>
        </p:blipFill>
        <p:spPr bwMode="auto">
          <a:xfrm>
            <a:off x="6072198" y="357166"/>
            <a:ext cx="2643206" cy="29333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6" name="Picture 4" descr="http://synapse.koreamed.org/ArticleImage/0043JKOA/jkoa-47-96-g001-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0"/>
            <a:ext cx="710368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1"/>
          <p:cNvSpPr>
            <a:spLocks noChangeArrowheads="1"/>
          </p:cNvSpPr>
          <p:nvPr/>
        </p:nvSpPr>
        <p:spPr bwMode="auto">
          <a:xfrm>
            <a:off x="0" y="857232"/>
            <a:ext cx="914400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4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</a:t>
            </a:r>
            <a:r>
              <a:rPr kumimoji="0" lang="fr-FR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 rééducation sera entreprise le plus </a:t>
            </a:r>
            <a:r>
              <a:rPr kumimoji="0" lang="fr-FR" sz="4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rapidement possible </a:t>
            </a:r>
            <a:r>
              <a:rPr kumimoji="0" lang="fr-FR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pour éviter la raideur.</a:t>
            </a:r>
            <a:endParaRPr kumimoji="0" lang="fr-FR" sz="6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://www.mouvementsante.com/images_01_aide_therapie/cpmgenouki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3000372"/>
            <a:ext cx="5929354" cy="32153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1"/>
          <p:cNvSpPr>
            <a:spLocks noChangeArrowheads="1"/>
          </p:cNvSpPr>
          <p:nvPr/>
        </p:nvSpPr>
        <p:spPr bwMode="auto">
          <a:xfrm>
            <a:off x="0" y="0"/>
            <a:ext cx="9144000" cy="7278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1371600" marR="0" lvl="3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71500" algn="l"/>
              </a:tabLst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8)</a:t>
            </a:r>
            <a:r>
              <a:rPr kumimoji="0" lang="fr-FR" sz="2800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EVOLUTION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</a:t>
            </a:r>
            <a:endParaRPr kumimoji="0" lang="fr-FR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1828800" marR="0" lvl="4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Tx/>
              <a:tabLst>
                <a:tab pos="571500" algn="l"/>
              </a:tabLst>
            </a:pPr>
            <a:endParaRPr kumimoji="0" lang="fr-FR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1828800" marR="0" lvl="4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Tx/>
              <a:tabLst>
                <a:tab pos="571500" algn="l"/>
              </a:tabLst>
            </a:pPr>
            <a:endParaRPr lang="fr-FR" sz="1200" dirty="0" smtClean="0">
              <a:latin typeface="Arial" pitchFamily="34" charset="0"/>
              <a:cs typeface="Arial" pitchFamily="34" charset="0"/>
            </a:endParaRPr>
          </a:p>
          <a:p>
            <a:pPr marL="1828800" marR="0" lvl="4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Tx/>
              <a:tabLst>
                <a:tab pos="571500" algn="l"/>
              </a:tabLst>
            </a:pPr>
            <a:endParaRPr kumimoji="0" lang="fr-FR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1828800" marR="0" lvl="4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Tx/>
              <a:tabLst>
                <a:tab pos="571500" algn="l"/>
              </a:tabLst>
            </a:pPr>
            <a:endParaRPr lang="fr-FR" sz="1200" dirty="0" smtClean="0">
              <a:latin typeface="Arial" pitchFamily="34" charset="0"/>
              <a:cs typeface="Arial" pitchFamily="34" charset="0"/>
            </a:endParaRPr>
          </a:p>
          <a:p>
            <a:pPr lvl="4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tabLst>
                <a:tab pos="571500" algn="l"/>
              </a:tabLst>
            </a:pPr>
            <a:endParaRPr kumimoji="0" lang="fr-FR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1828800" marR="0" lvl="4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Tx/>
              <a:tabLst>
                <a:tab pos="571500" algn="l"/>
              </a:tabLst>
            </a:pPr>
            <a:endParaRPr lang="fr-FR" sz="1200" dirty="0" smtClean="0">
              <a:latin typeface="Arial" pitchFamily="34" charset="0"/>
              <a:cs typeface="Arial" pitchFamily="34" charset="0"/>
            </a:endParaRPr>
          </a:p>
          <a:p>
            <a:pPr marL="1828800" marR="0" lvl="4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Tx/>
              <a:tabLst>
                <a:tab pos="571500" algn="l"/>
              </a:tabLst>
            </a:pPr>
            <a:endParaRPr kumimoji="0" lang="fr-FR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1828800" marR="0" lvl="4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Tx/>
              <a:tabLst>
                <a:tab pos="571500" algn="l"/>
              </a:tabLst>
            </a:pPr>
            <a:endParaRPr lang="fr-FR" sz="1200" dirty="0" smtClean="0">
              <a:latin typeface="Arial" pitchFamily="34" charset="0"/>
              <a:cs typeface="Arial" pitchFamily="34" charset="0"/>
            </a:endParaRPr>
          </a:p>
          <a:p>
            <a:pPr marL="1828800" marR="0" lvl="4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Tx/>
              <a:tabLst>
                <a:tab pos="571500" algn="l"/>
              </a:tabLst>
            </a:pPr>
            <a:endParaRPr kumimoji="0" lang="fr-FR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0" indent="-4572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71500" algn="l"/>
              </a:tabLst>
            </a:pP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457200" marR="0" lvl="0" indent="-4572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71500" algn="l"/>
              </a:tabLst>
            </a:pP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1) Imm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é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diates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= les lésions associées</a:t>
            </a:r>
          </a:p>
          <a:p>
            <a:pPr marL="228600" marR="0" lvl="0" indent="-2286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arenR"/>
              <a:tabLst>
                <a:tab pos="571500" algn="l"/>
              </a:tabLst>
            </a:pPr>
            <a:endParaRPr kumimoji="0" lang="fr-FR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228600" marR="0" lvl="0" indent="-2286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71500" algn="l"/>
              </a:tabLst>
            </a:pPr>
            <a:endParaRPr kumimoji="0" lang="fr-FR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71500" algn="l"/>
              </a:tabLst>
            </a:pP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2) Secondaires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lang="fr-FR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71500" algn="l"/>
              </a:tabLst>
            </a:pPr>
            <a:endParaRPr kumimoji="0" lang="fr-FR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71500" algn="l"/>
              </a:tabLst>
            </a:pPr>
            <a:r>
              <a:rPr kumimoji="0" lang="fr-FR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</a:t>
            </a:r>
            <a:r>
              <a:rPr kumimoji="0" lang="fr-FR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’</a:t>
            </a:r>
            <a:r>
              <a:rPr kumimoji="0" lang="fr-FR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infection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si l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é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sions cutan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é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es associées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71500" algn="l"/>
              </a:tabLst>
            </a:pPr>
            <a:endParaRPr kumimoji="0" lang="fr-FR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71500" algn="l"/>
              </a:tabLst>
            </a:pPr>
            <a:r>
              <a:rPr kumimoji="0" lang="fr-FR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Les phlébites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71500" algn="l"/>
              </a:tabLst>
            </a:pPr>
            <a:endParaRPr kumimoji="0" lang="fr-FR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71500" algn="l"/>
              </a:tabLst>
            </a:pPr>
            <a:r>
              <a:rPr kumimoji="0" lang="fr-FR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Déplacement secondaire</a:t>
            </a:r>
            <a:endParaRPr kumimoji="0" lang="fr-FR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71500" algn="l"/>
              </a:tabLst>
            </a:pPr>
            <a:endParaRPr kumimoji="0" lang="fr-FR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571500" algn="l"/>
              </a:tabLst>
            </a:pPr>
            <a:r>
              <a:rPr lang="fr-FR" sz="3200" b="1" dirty="0" smtClean="0">
                <a:latin typeface="Times New Roman" pitchFamily="18" charset="0"/>
                <a:cs typeface="Times New Roman" pitchFamily="18" charset="0"/>
              </a:rPr>
              <a:t>Syndrome des loges</a:t>
            </a:r>
            <a:r>
              <a:rPr lang="fr-FR" sz="3200" dirty="0" smtClean="0"/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71500" algn="l"/>
              </a:tabLst>
            </a:pPr>
            <a:endParaRPr kumimoji="0" lang="fr-FR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71500" algn="l"/>
              </a:tabLst>
            </a:pPr>
            <a:endParaRPr kumimoji="0" lang="fr-FR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-1643106" y="571480"/>
            <a:ext cx="10144196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4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tabLst>
                <a:tab pos="571500" algn="l"/>
              </a:tabLst>
            </a:pPr>
            <a:r>
              <a:rPr lang="fr-FR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Favorable</a:t>
            </a:r>
            <a:r>
              <a:rPr lang="fr-FR" sz="2800" dirty="0" smtClean="0">
                <a:ea typeface="Times New Roman" pitchFamily="18" charset="0"/>
                <a:cs typeface="Times New Roman" pitchFamily="18" charset="0"/>
              </a:rPr>
              <a:t> </a:t>
            </a:r>
            <a:r>
              <a:rPr lang="fr-FR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bien traiter la consolidation est de r</a:t>
            </a:r>
            <a:r>
              <a:rPr lang="fr-FR" sz="2800" dirty="0" smtClean="0">
                <a:ea typeface="Times New Roman" pitchFamily="18" charset="0"/>
                <a:cs typeface="Times New Roman" pitchFamily="18" charset="0"/>
              </a:rPr>
              <a:t>è</a:t>
            </a:r>
            <a:r>
              <a:rPr lang="fr-FR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gle en 2 </a:t>
            </a:r>
            <a:r>
              <a:rPr lang="fr-FR" sz="2800" dirty="0" smtClean="0">
                <a:ea typeface="Times New Roman" pitchFamily="18" charset="0"/>
                <a:cs typeface="Times New Roman" pitchFamily="18" charset="0"/>
              </a:rPr>
              <a:t>à</a:t>
            </a:r>
            <a:r>
              <a:rPr lang="fr-FR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3 mois.</a:t>
            </a:r>
          </a:p>
          <a:p>
            <a:pPr lvl="4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tabLst>
                <a:tab pos="571500" algn="l"/>
              </a:tabLst>
            </a:pPr>
            <a:endParaRPr lang="fr-FR" sz="12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4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tabLst>
                <a:tab pos="571500" algn="l"/>
              </a:tabLst>
            </a:pPr>
            <a:endParaRPr lang="fr-FR" sz="12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4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tabLst>
                <a:tab pos="571500" algn="l"/>
              </a:tabLst>
            </a:pPr>
            <a:r>
              <a:rPr lang="fr-FR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Complications </a:t>
            </a:r>
          </a:p>
          <a:p>
            <a:pPr lvl="4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tabLst>
                <a:tab pos="571500" algn="l"/>
              </a:tabLst>
            </a:pPr>
            <a:endParaRPr lang="fr-FR" sz="2800" b="1" dirty="0" smtClean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4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tabLst>
                <a:tab pos="571500" algn="l"/>
              </a:tabLst>
            </a:pPr>
            <a:endParaRPr lang="fr-FR" sz="2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Ils sont reliés à l’extrémité  inferieure du fémur par les éléments 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capsulo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–ligamentaires: </a:t>
            </a: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2">
              <a:buFont typeface="Arial" pitchFamily="34" charset="0"/>
              <a:buChar char="•"/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Ligament latérale interne et externe </a:t>
            </a: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2">
              <a:buFont typeface="Arial" pitchFamily="34" charset="0"/>
              <a:buChar char="•"/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Ligament Croisé Antérieur : LCA</a:t>
            </a: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2">
              <a:buFont typeface="Arial" pitchFamily="34" charset="0"/>
              <a:buChar char="•"/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Ligament Croisé Postérieur : LCP</a:t>
            </a: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2">
              <a:buFont typeface="Arial" pitchFamily="34" charset="0"/>
              <a:buChar char="•"/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Capsule Articulaire</a:t>
            </a: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9154" name="Picture 2" descr="http://www.judoclic.com/GenouGIFPaint2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2143116"/>
            <a:ext cx="4014792" cy="4196253"/>
          </a:xfrm>
          <a:prstGeom prst="rect">
            <a:avLst/>
          </a:prstGeom>
          <a:noFill/>
        </p:spPr>
      </p:pic>
      <p:pic>
        <p:nvPicPr>
          <p:cNvPr id="49156" name="Picture 4" descr="http://chirurgie-orthopedique-agen.fr/wp-content/uploads/2011/09/Anatomie-du-genou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357430"/>
            <a:ext cx="4429124" cy="37561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http://www.maitrise-orthop.com/photos/170/catonne_khiami_tillie_ribeyre_delattre_rouvillain_lazennec_miseaupoint_1020/fig1caton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02" y="2928934"/>
            <a:ext cx="2573538" cy="3929066"/>
          </a:xfrm>
          <a:prstGeom prst="rect">
            <a:avLst/>
          </a:prstGeom>
          <a:noFill/>
        </p:spPr>
      </p:pic>
      <p:pic>
        <p:nvPicPr>
          <p:cNvPr id="1033" name="Picture 9" descr="http://www.jle.com/fr/revues/medecine/mtp/e-docs/00/04/01/5E/texte_alt_350q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42931" y="0"/>
            <a:ext cx="3101069" cy="5286388"/>
          </a:xfrm>
          <a:prstGeom prst="rect">
            <a:avLst/>
          </a:prstGeom>
          <a:noFill/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978191"/>
            <a:ext cx="3071834" cy="3879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214282" y="214290"/>
            <a:ext cx="564360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571500" algn="l"/>
              </a:tabLst>
            </a:pPr>
            <a:r>
              <a:rPr lang="fr-FR" sz="3600" b="1" dirty="0" smtClean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3) Tardives</a:t>
            </a:r>
            <a:r>
              <a:rPr lang="fr-FR" sz="3600" b="1" dirty="0" smtClean="0">
                <a:solidFill>
                  <a:srgbClr val="00B050"/>
                </a:solidFill>
                <a:ea typeface="Times New Roman" pitchFamily="18" charset="0"/>
                <a:cs typeface="Times New Roman" pitchFamily="18" charset="0"/>
              </a:rPr>
              <a:t> </a:t>
            </a:r>
            <a:r>
              <a:rPr lang="fr-FR" sz="3600" b="1" dirty="0" smtClean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</a:t>
            </a:r>
            <a:endParaRPr lang="fr-FR" sz="1600" b="1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571500" algn="l"/>
              </a:tabLst>
            </a:pPr>
            <a:r>
              <a:rPr lang="fr-FR" sz="3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Cal vicieux </a:t>
            </a:r>
            <a:r>
              <a:rPr lang="fr-FR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articulaire ou extra-articulaire source de d</a:t>
            </a:r>
            <a:r>
              <a:rPr lang="fr-FR" sz="3200" dirty="0" smtClean="0">
                <a:ea typeface="Times New Roman" pitchFamily="18" charset="0"/>
                <a:cs typeface="Times New Roman" pitchFamily="18" charset="0"/>
              </a:rPr>
              <a:t>é</a:t>
            </a:r>
            <a:r>
              <a:rPr lang="fr-FR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viation axiale</a:t>
            </a:r>
            <a:endParaRPr lang="fr-FR" sz="14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571500" algn="l"/>
              </a:tabLst>
            </a:pPr>
            <a:endParaRPr lang="fr-FR" sz="4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642910" y="6072206"/>
            <a:ext cx="38576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GENU-VALGUM</a:t>
            </a:r>
            <a:endParaRPr lang="fr-FR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5786446" y="5214950"/>
            <a:ext cx="33575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GENU-VARUM</a:t>
            </a:r>
            <a:endParaRPr lang="fr-FR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http://www.rhumato.info/picture/LaGonarthrose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357166"/>
            <a:ext cx="6000792" cy="4470591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1857356" y="5072074"/>
            <a:ext cx="53578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571500" algn="l"/>
              </a:tabLst>
            </a:pPr>
            <a:r>
              <a:rPr lang="fr-FR" sz="7200" b="1" dirty="0" smtClean="0">
                <a:latin typeface="Times New Roman" pitchFamily="18" charset="0"/>
                <a:cs typeface="Times New Roman" pitchFamily="18" charset="0"/>
              </a:rPr>
              <a:t>Gonarthrose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214290"/>
            <a:ext cx="3786214" cy="6287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357158" y="1857364"/>
            <a:ext cx="58579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571500" algn="l"/>
              </a:tabLst>
            </a:pPr>
            <a:r>
              <a:rPr lang="fr-FR" sz="5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Raideur du Genou</a:t>
            </a:r>
            <a:endParaRPr lang="fr-FR" sz="2800" b="1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1472" y="1285860"/>
            <a:ext cx="807249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571500" algn="l"/>
              </a:tabLst>
            </a:pPr>
            <a:r>
              <a:rPr lang="fr-FR" sz="5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</a:t>
            </a:r>
            <a:r>
              <a:rPr lang="fr-FR" sz="5400" b="1" dirty="0" smtClean="0">
                <a:ea typeface="Times New Roman" pitchFamily="18" charset="0"/>
                <a:cs typeface="Times New Roman" pitchFamily="18" charset="0"/>
              </a:rPr>
              <a:t>é</a:t>
            </a:r>
            <a:r>
              <a:rPr lang="fr-FR" sz="5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crose Osseuse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571500" algn="l"/>
              </a:tabLst>
            </a:pPr>
            <a:endParaRPr lang="fr-FR" sz="5400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571500" algn="l"/>
              </a:tabLst>
            </a:pPr>
            <a:r>
              <a:rPr lang="fr-FR" sz="5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Pseudarthroses</a:t>
            </a:r>
            <a:r>
              <a:rPr lang="fr-FR" sz="5400" b="1" dirty="0" smtClean="0">
                <a:ea typeface="Times New Roman" pitchFamily="18" charset="0"/>
                <a:cs typeface="Times New Roman" pitchFamily="18" charset="0"/>
              </a:rPr>
              <a:t> </a:t>
            </a:r>
            <a:r>
              <a:rPr lang="fr-FR" sz="5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Rare</a:t>
            </a:r>
            <a:endParaRPr lang="fr-FR" sz="2800" b="1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357290" y="1785926"/>
            <a:ext cx="600079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dirty="0" smtClean="0">
                <a:latin typeface="Times New Roman" pitchFamily="18" charset="0"/>
                <a:cs typeface="Times New Roman" pitchFamily="18" charset="0"/>
              </a:rPr>
              <a:t>MERCI  POUR VOTRE ATTENTION</a:t>
            </a:r>
            <a:endParaRPr lang="fr-FR" sz="5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1"/>
          <p:cNvSpPr>
            <a:spLocks noChangeArrowheads="1"/>
          </p:cNvSpPr>
          <p:nvPr/>
        </p:nvSpPr>
        <p:spPr bwMode="auto">
          <a:xfrm>
            <a:off x="0" y="0"/>
            <a:ext cx="9144000" cy="216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3) MÉCANISME ET ETIOLOGIES 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fr-FR" sz="28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A/ Mécanisme de compression axiale verticale</a:t>
            </a:r>
            <a:r>
              <a:rPr kumimoji="0" lang="fr-FR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: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exemple :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chute d’un lieu élevé réception sur le pied genou en extension.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571612"/>
            <a:ext cx="2857520" cy="503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" name="Connecteur droit avec flèche 6"/>
          <p:cNvCxnSpPr/>
          <p:nvPr/>
        </p:nvCxnSpPr>
        <p:spPr>
          <a:xfrm rot="16200000" flipH="1">
            <a:off x="1500166" y="2500306"/>
            <a:ext cx="2143140" cy="285752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010" name="Picture 2" descr="http://www.champaka.be/images/produits/s-037.jpg"/>
          <p:cNvPicPr>
            <a:picLocks noChangeAspect="1" noChangeArrowheads="1"/>
          </p:cNvPicPr>
          <p:nvPr/>
        </p:nvPicPr>
        <p:blipFill>
          <a:blip r:embed="rId3"/>
          <a:srcRect l="29915" t="15385" r="30598" b="18462"/>
          <a:stretch>
            <a:fillRect/>
          </a:stretch>
        </p:blipFill>
        <p:spPr bwMode="auto">
          <a:xfrm>
            <a:off x="5000628" y="1785926"/>
            <a:ext cx="3143272" cy="40957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B / </a:t>
            </a:r>
            <a:r>
              <a:rPr lang="fr-FR" sz="32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Mécanisme de compression latérale</a:t>
            </a:r>
            <a:r>
              <a:rPr lang="fr-FR" sz="3200" i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: choc direct sur la face latéral du genou </a:t>
            </a:r>
          </a:p>
          <a:p>
            <a:endParaRPr lang="fr-FR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Accident de la voie publique genou percuté latéralement par le pare-choc d’une voiture</a:t>
            </a:r>
            <a:endParaRPr lang="fr-FR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2226" name="Picture 2" descr="http://www.info-radiologie.ch/fracture-plateau-tibial/fullsize/fracture-plateau-tibial-1.0001_f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643182"/>
            <a:ext cx="4938799" cy="3929090"/>
          </a:xfrm>
          <a:prstGeom prst="rect">
            <a:avLst/>
          </a:prstGeom>
          <a:noFill/>
        </p:spPr>
      </p:pic>
      <p:cxnSp>
        <p:nvCxnSpPr>
          <p:cNvPr id="6" name="Connecteur droit avec flèche 5"/>
          <p:cNvCxnSpPr/>
          <p:nvPr/>
        </p:nvCxnSpPr>
        <p:spPr>
          <a:xfrm rot="10800000">
            <a:off x="4357686" y="5000636"/>
            <a:ext cx="1785950" cy="1588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938" name="Picture 2" descr="http://t1.gstatic.com/images?q=tbn:ANd9GcS3vIDfDPpUWKA3EZ2SrH0war-C2_RDmm8OTY-SrV966TIveIv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2714620"/>
            <a:ext cx="3166283" cy="37147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00100" y="2500306"/>
            <a:ext cx="729642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ANATOMOPATHOLOGIE </a:t>
            </a:r>
            <a:endParaRPr lang="fr-FR" sz="4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1"/>
          <p:cNvSpPr>
            <a:spLocks noChangeArrowheads="1"/>
          </p:cNvSpPr>
          <p:nvPr/>
        </p:nvSpPr>
        <p:spPr bwMode="auto">
          <a:xfrm>
            <a:off x="0" y="0"/>
            <a:ext cx="9144000" cy="6863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36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Les lésions élémentaires</a:t>
            </a:r>
            <a:r>
              <a:rPr kumimoji="0" lang="fr-F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(les variétés principales de traits de fractures)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fr-FR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Les fractures séparation</a:t>
            </a:r>
            <a:r>
              <a:rPr lang="fr-FR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</a:t>
            </a:r>
            <a:r>
              <a:rPr kumimoji="0" lang="fr-FR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trait de fracture oblique ou vertical, avec un déplacement du fragment vers le bas</a:t>
            </a:r>
            <a:endParaRPr kumimoji="0" lang="fr-FR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071546"/>
            <a:ext cx="2714644" cy="4795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937" name="Picture 1"/>
          <p:cNvPicPr>
            <a:picLocks noChangeAspect="1" noChangeArrowheads="1"/>
          </p:cNvPicPr>
          <p:nvPr/>
        </p:nvPicPr>
        <p:blipFill>
          <a:blip r:embed="rId3" cstate="print"/>
          <a:srcRect l="19764" r="16385" b="13513"/>
          <a:stretch>
            <a:fillRect/>
          </a:stretch>
        </p:blipFill>
        <p:spPr bwMode="auto">
          <a:xfrm rot="5400000">
            <a:off x="3964777" y="1750207"/>
            <a:ext cx="4500594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5889</TotalTime>
  <Words>338</Words>
  <Application>Microsoft Office PowerPoint</Application>
  <PresentationFormat>Affichage à l'écran (4:3)</PresentationFormat>
  <Paragraphs>176</Paragraphs>
  <Slides>54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54</vt:i4>
      </vt:variant>
    </vt:vector>
  </HeadingPairs>
  <TitlesOfParts>
    <vt:vector size="55" baseType="lpstr">
      <vt:lpstr>Thème Office</vt:lpstr>
      <vt:lpstr>Les Fractures des Plateaux Tibiaux   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Fractures-séparation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lamine</dc:creator>
  <cp:lastModifiedBy>lamine</cp:lastModifiedBy>
  <cp:revision>76</cp:revision>
  <dcterms:created xsi:type="dcterms:W3CDTF">2012-05-10T15:40:31Z</dcterms:created>
  <dcterms:modified xsi:type="dcterms:W3CDTF">2020-04-05T06:29:06Z</dcterms:modified>
</cp:coreProperties>
</file>