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9144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84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1614"/>
              </a:lnSpc>
            </a:pPr>
            <a:r>
              <a:rPr spc="-105" dirty="0"/>
              <a:t>Capteurs </a:t>
            </a:r>
            <a:r>
              <a:rPr spc="-110" dirty="0"/>
              <a:t>et </a:t>
            </a:r>
            <a:r>
              <a:rPr spc="-100" dirty="0"/>
              <a:t>chaines de</a:t>
            </a:r>
            <a:r>
              <a:rPr spc="-155" dirty="0"/>
              <a:t> </a:t>
            </a:r>
            <a:r>
              <a:rPr spc="-105" dirty="0"/>
              <a:t>mesure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1810"/>
              </a:lnSpc>
            </a:pPr>
            <a:r>
              <a:rPr spc="-165" dirty="0"/>
              <a:t>Dr. </a:t>
            </a:r>
            <a:r>
              <a:rPr spc="-50" dirty="0"/>
              <a:t>BENMOUSSA,</a:t>
            </a:r>
            <a:r>
              <a:rPr spc="-190" dirty="0"/>
              <a:t> </a:t>
            </a:r>
            <a:r>
              <a:rPr spc="-70" dirty="0"/>
              <a:t>S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810"/>
              </a:lnSpc>
            </a:pPr>
            <a:fld id="{81D60167-4931-47E6-BA6A-407CBD079E47}" type="slidenum">
              <a:rPr spc="-90" dirty="0"/>
              <a:pPr marL="25400">
                <a:lnSpc>
                  <a:spcPts val="1810"/>
                </a:lnSpc>
              </a:pPr>
              <a:t>‹N°›</a:t>
            </a:fld>
            <a:endParaRPr spc="-9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1614"/>
              </a:lnSpc>
            </a:pPr>
            <a:r>
              <a:rPr spc="-105" dirty="0"/>
              <a:t>Capteurs </a:t>
            </a:r>
            <a:r>
              <a:rPr spc="-110" dirty="0"/>
              <a:t>et </a:t>
            </a:r>
            <a:r>
              <a:rPr spc="-100" dirty="0"/>
              <a:t>chaines de</a:t>
            </a:r>
            <a:r>
              <a:rPr spc="-155" dirty="0"/>
              <a:t> </a:t>
            </a:r>
            <a:r>
              <a:rPr spc="-105" dirty="0"/>
              <a:t>mesure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1810"/>
              </a:lnSpc>
            </a:pPr>
            <a:r>
              <a:rPr spc="-165" dirty="0"/>
              <a:t>Dr. </a:t>
            </a:r>
            <a:r>
              <a:rPr spc="-50" dirty="0"/>
              <a:t>BENMOUSSA,</a:t>
            </a:r>
            <a:r>
              <a:rPr spc="-190" dirty="0"/>
              <a:t> </a:t>
            </a:r>
            <a:r>
              <a:rPr spc="-70" dirty="0"/>
              <a:t>S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810"/>
              </a:lnSpc>
            </a:pPr>
            <a:fld id="{81D60167-4931-47E6-BA6A-407CBD079E47}" type="slidenum">
              <a:rPr spc="-90" dirty="0"/>
              <a:pPr marL="25400">
                <a:lnSpc>
                  <a:spcPts val="1810"/>
                </a:lnSpc>
              </a:pPr>
              <a:t>‹N°›</a:t>
            </a:fld>
            <a:endParaRPr spc="-9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1614"/>
              </a:lnSpc>
            </a:pPr>
            <a:r>
              <a:rPr spc="-105" dirty="0"/>
              <a:t>Capteurs </a:t>
            </a:r>
            <a:r>
              <a:rPr spc="-110" dirty="0"/>
              <a:t>et </a:t>
            </a:r>
            <a:r>
              <a:rPr spc="-100" dirty="0"/>
              <a:t>chaines de</a:t>
            </a:r>
            <a:r>
              <a:rPr spc="-155" dirty="0"/>
              <a:t> </a:t>
            </a:r>
            <a:r>
              <a:rPr spc="-105" dirty="0"/>
              <a:t>mesure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1810"/>
              </a:lnSpc>
            </a:pPr>
            <a:r>
              <a:rPr spc="-165" dirty="0"/>
              <a:t>Dr. </a:t>
            </a:r>
            <a:r>
              <a:rPr spc="-50" dirty="0"/>
              <a:t>BENMOUSSA,</a:t>
            </a:r>
            <a:r>
              <a:rPr spc="-190" dirty="0"/>
              <a:t> </a:t>
            </a:r>
            <a:r>
              <a:rPr spc="-70" dirty="0"/>
              <a:t>S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810"/>
              </a:lnSpc>
            </a:pPr>
            <a:fld id="{81D60167-4931-47E6-BA6A-407CBD079E47}" type="slidenum">
              <a:rPr spc="-90" dirty="0"/>
              <a:pPr marL="25400">
                <a:lnSpc>
                  <a:spcPts val="1810"/>
                </a:lnSpc>
              </a:pPr>
              <a:t>‹N°›</a:t>
            </a:fld>
            <a:endParaRPr spc="-9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1614"/>
              </a:lnSpc>
            </a:pPr>
            <a:r>
              <a:rPr spc="-105" dirty="0"/>
              <a:t>Capteurs </a:t>
            </a:r>
            <a:r>
              <a:rPr spc="-110" dirty="0"/>
              <a:t>et </a:t>
            </a:r>
            <a:r>
              <a:rPr spc="-100" dirty="0"/>
              <a:t>chaines de</a:t>
            </a:r>
            <a:r>
              <a:rPr spc="-155" dirty="0"/>
              <a:t> </a:t>
            </a:r>
            <a:r>
              <a:rPr spc="-105" dirty="0"/>
              <a:t>mesure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1810"/>
              </a:lnSpc>
            </a:pPr>
            <a:r>
              <a:rPr spc="-165" dirty="0"/>
              <a:t>Dr. </a:t>
            </a:r>
            <a:r>
              <a:rPr spc="-50" dirty="0"/>
              <a:t>BENMOUSSA,</a:t>
            </a:r>
            <a:r>
              <a:rPr spc="-190" dirty="0"/>
              <a:t> </a:t>
            </a:r>
            <a:r>
              <a:rPr spc="-70" dirty="0"/>
              <a:t>S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810"/>
              </a:lnSpc>
            </a:pPr>
            <a:fld id="{81D60167-4931-47E6-BA6A-407CBD079E47}" type="slidenum">
              <a:rPr spc="-90" dirty="0"/>
              <a:pPr marL="25400">
                <a:lnSpc>
                  <a:spcPts val="1810"/>
                </a:lnSpc>
              </a:pPr>
              <a:t>‹N°›</a:t>
            </a:fld>
            <a:endParaRPr spc="-9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1614"/>
              </a:lnSpc>
            </a:pPr>
            <a:r>
              <a:rPr spc="-105" dirty="0"/>
              <a:t>Capteurs </a:t>
            </a:r>
            <a:r>
              <a:rPr spc="-110" dirty="0"/>
              <a:t>et </a:t>
            </a:r>
            <a:r>
              <a:rPr spc="-100" dirty="0"/>
              <a:t>chaines de</a:t>
            </a:r>
            <a:r>
              <a:rPr spc="-155" dirty="0"/>
              <a:t> </a:t>
            </a:r>
            <a:r>
              <a:rPr spc="-105" dirty="0"/>
              <a:t>mesure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1810"/>
              </a:lnSpc>
            </a:pPr>
            <a:r>
              <a:rPr spc="-165" dirty="0"/>
              <a:t>Dr. </a:t>
            </a:r>
            <a:r>
              <a:rPr spc="-50" dirty="0"/>
              <a:t>BENMOUSSA,</a:t>
            </a:r>
            <a:r>
              <a:rPr spc="-190" dirty="0"/>
              <a:t> </a:t>
            </a:r>
            <a:r>
              <a:rPr spc="-70" dirty="0"/>
              <a:t>S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810"/>
              </a:lnSpc>
            </a:pPr>
            <a:fld id="{81D60167-4931-47E6-BA6A-407CBD079E47}" type="slidenum">
              <a:rPr spc="-90" dirty="0"/>
              <a:pPr marL="25400">
                <a:lnSpc>
                  <a:spcPts val="1810"/>
                </a:lnSpc>
              </a:pPr>
              <a:t>‹N°›</a:t>
            </a:fld>
            <a:endParaRPr spc="-9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764666"/>
            <a:ext cx="9144000" cy="7048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9144000" cy="228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8739" y="101041"/>
            <a:ext cx="898652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0202" y="1115314"/>
            <a:ext cx="8343595" cy="38398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91027" y="6531736"/>
            <a:ext cx="2600325" cy="228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1614"/>
              </a:lnSpc>
            </a:pPr>
            <a:r>
              <a:rPr spc="-105" dirty="0"/>
              <a:t>Capteurs </a:t>
            </a:r>
            <a:r>
              <a:rPr spc="-110" dirty="0"/>
              <a:t>et </a:t>
            </a:r>
            <a:r>
              <a:rPr spc="-100" dirty="0"/>
              <a:t>chaines de</a:t>
            </a:r>
            <a:r>
              <a:rPr spc="-155" dirty="0"/>
              <a:t> </a:t>
            </a:r>
            <a:r>
              <a:rPr spc="-105" dirty="0"/>
              <a:t>mesure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5938" y="6542481"/>
            <a:ext cx="1810385" cy="254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1810"/>
              </a:lnSpc>
            </a:pPr>
            <a:r>
              <a:rPr spc="-165" dirty="0"/>
              <a:t>Dr. </a:t>
            </a:r>
            <a:r>
              <a:rPr spc="-50" dirty="0"/>
              <a:t>BENMOUSSA,</a:t>
            </a:r>
            <a:r>
              <a:rPr spc="-190" dirty="0"/>
              <a:t> </a:t>
            </a:r>
            <a:r>
              <a:rPr spc="-70" dirty="0"/>
              <a:t>S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102093" y="6538290"/>
            <a:ext cx="282575" cy="2546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810"/>
              </a:lnSpc>
            </a:pPr>
            <a:fld id="{81D60167-4931-47E6-BA6A-407CBD079E47}" type="slidenum">
              <a:rPr spc="-90" dirty="0"/>
              <a:pPr marL="25400">
                <a:lnSpc>
                  <a:spcPts val="1810"/>
                </a:lnSpc>
              </a:pPr>
              <a:t>‹N°›</a:t>
            </a:fld>
            <a:endParaRPr spc="-9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41.jpeg"/><Relationship Id="rId3" Type="http://schemas.openxmlformats.org/officeDocument/2006/relationships/image" Target="../media/image16.png"/><Relationship Id="rId7" Type="http://schemas.openxmlformats.org/officeDocument/2006/relationships/image" Target="../media/image9.png"/><Relationship Id="rId12" Type="http://schemas.openxmlformats.org/officeDocument/2006/relationships/image" Target="../media/image1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image" Target="../media/image40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44.jpeg"/><Relationship Id="rId3" Type="http://schemas.openxmlformats.org/officeDocument/2006/relationships/image" Target="../media/image16.png"/><Relationship Id="rId7" Type="http://schemas.openxmlformats.org/officeDocument/2006/relationships/image" Target="../media/image9.png"/><Relationship Id="rId12" Type="http://schemas.openxmlformats.org/officeDocument/2006/relationships/image" Target="../media/image19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image" Target="../media/image40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46.jpeg"/><Relationship Id="rId3" Type="http://schemas.openxmlformats.org/officeDocument/2006/relationships/image" Target="../media/image16.png"/><Relationship Id="rId7" Type="http://schemas.openxmlformats.org/officeDocument/2006/relationships/image" Target="../media/image9.png"/><Relationship Id="rId12" Type="http://schemas.openxmlformats.org/officeDocument/2006/relationships/image" Target="../media/image19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image" Target="../media/image40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48.jpeg"/><Relationship Id="rId3" Type="http://schemas.openxmlformats.org/officeDocument/2006/relationships/image" Target="../media/image16.png"/><Relationship Id="rId7" Type="http://schemas.openxmlformats.org/officeDocument/2006/relationships/image" Target="../media/image9.png"/><Relationship Id="rId12" Type="http://schemas.openxmlformats.org/officeDocument/2006/relationships/image" Target="../media/image19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image" Target="../media/image40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50.jpeg"/><Relationship Id="rId3" Type="http://schemas.openxmlformats.org/officeDocument/2006/relationships/image" Target="../media/image16.png"/><Relationship Id="rId7" Type="http://schemas.openxmlformats.org/officeDocument/2006/relationships/image" Target="../media/image9.png"/><Relationship Id="rId12" Type="http://schemas.openxmlformats.org/officeDocument/2006/relationships/image" Target="../media/image19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image" Target="../media/image40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51.jpeg"/><Relationship Id="rId3" Type="http://schemas.openxmlformats.org/officeDocument/2006/relationships/image" Target="../media/image16.png"/><Relationship Id="rId7" Type="http://schemas.openxmlformats.org/officeDocument/2006/relationships/image" Target="../media/image9.png"/><Relationship Id="rId12" Type="http://schemas.openxmlformats.org/officeDocument/2006/relationships/image" Target="../media/image19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image" Target="../media/image40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54.jpeg"/><Relationship Id="rId3" Type="http://schemas.openxmlformats.org/officeDocument/2006/relationships/image" Target="../media/image16.png"/><Relationship Id="rId7" Type="http://schemas.openxmlformats.org/officeDocument/2006/relationships/image" Target="../media/image9.png"/><Relationship Id="rId12" Type="http://schemas.openxmlformats.org/officeDocument/2006/relationships/image" Target="../media/image19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image" Target="../media/image40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57.jpeg"/><Relationship Id="rId3" Type="http://schemas.openxmlformats.org/officeDocument/2006/relationships/image" Target="../media/image16.png"/><Relationship Id="rId7" Type="http://schemas.openxmlformats.org/officeDocument/2006/relationships/image" Target="../media/image9.png"/><Relationship Id="rId12" Type="http://schemas.openxmlformats.org/officeDocument/2006/relationships/image" Target="../media/image19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image" Target="../media/image40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59.jpeg"/><Relationship Id="rId3" Type="http://schemas.openxmlformats.org/officeDocument/2006/relationships/image" Target="../media/image16.png"/><Relationship Id="rId7" Type="http://schemas.openxmlformats.org/officeDocument/2006/relationships/image" Target="../media/image9.png"/><Relationship Id="rId12" Type="http://schemas.openxmlformats.org/officeDocument/2006/relationships/image" Target="../media/image19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image" Target="../media/image40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9.png"/><Relationship Id="rId3" Type="http://schemas.openxmlformats.org/officeDocument/2006/relationships/image" Target="../media/image60.png"/><Relationship Id="rId7" Type="http://schemas.openxmlformats.org/officeDocument/2006/relationships/image" Target="../media/image8.png"/><Relationship Id="rId12" Type="http://schemas.openxmlformats.org/officeDocument/2006/relationships/image" Target="../media/image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61.png"/><Relationship Id="rId4" Type="http://schemas.openxmlformats.org/officeDocument/2006/relationships/image" Target="../media/image16.png"/><Relationship Id="rId9" Type="http://schemas.openxmlformats.org/officeDocument/2006/relationships/image" Target="../media/image10.png"/><Relationship Id="rId14" Type="http://schemas.openxmlformats.org/officeDocument/2006/relationships/image" Target="../media/image6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6.png"/><Relationship Id="rId7" Type="http://schemas.openxmlformats.org/officeDocument/2006/relationships/image" Target="../media/image9.png"/><Relationship Id="rId12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9.png"/><Relationship Id="rId3" Type="http://schemas.openxmlformats.org/officeDocument/2006/relationships/image" Target="../media/image60.png"/><Relationship Id="rId7" Type="http://schemas.openxmlformats.org/officeDocument/2006/relationships/image" Target="../media/image8.png"/><Relationship Id="rId12" Type="http://schemas.openxmlformats.org/officeDocument/2006/relationships/image" Target="../media/image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63.png"/><Relationship Id="rId4" Type="http://schemas.openxmlformats.org/officeDocument/2006/relationships/image" Target="../media/image16.png"/><Relationship Id="rId9" Type="http://schemas.openxmlformats.org/officeDocument/2006/relationships/image" Target="../media/image10.png"/><Relationship Id="rId14" Type="http://schemas.openxmlformats.org/officeDocument/2006/relationships/image" Target="../media/image64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67.jpeg"/><Relationship Id="rId3" Type="http://schemas.openxmlformats.org/officeDocument/2006/relationships/image" Target="../media/image16.png"/><Relationship Id="rId7" Type="http://schemas.openxmlformats.org/officeDocument/2006/relationships/image" Target="../media/image9.png"/><Relationship Id="rId12" Type="http://schemas.openxmlformats.org/officeDocument/2006/relationships/image" Target="../media/image19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image" Target="../media/image40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6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69.jpeg"/><Relationship Id="rId3" Type="http://schemas.openxmlformats.org/officeDocument/2006/relationships/image" Target="../media/image16.png"/><Relationship Id="rId7" Type="http://schemas.openxmlformats.org/officeDocument/2006/relationships/image" Target="../media/image9.png"/><Relationship Id="rId12" Type="http://schemas.openxmlformats.org/officeDocument/2006/relationships/image" Target="../media/image19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image" Target="../media/image40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6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71.jpeg"/><Relationship Id="rId3" Type="http://schemas.openxmlformats.org/officeDocument/2006/relationships/image" Target="../media/image16.png"/><Relationship Id="rId7" Type="http://schemas.openxmlformats.org/officeDocument/2006/relationships/image" Target="../media/image9.png"/><Relationship Id="rId12" Type="http://schemas.openxmlformats.org/officeDocument/2006/relationships/image" Target="../media/image19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image" Target="../media/image40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7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74.jpeg"/><Relationship Id="rId3" Type="http://schemas.openxmlformats.org/officeDocument/2006/relationships/image" Target="../media/image16.png"/><Relationship Id="rId7" Type="http://schemas.openxmlformats.org/officeDocument/2006/relationships/image" Target="../media/image9.png"/><Relationship Id="rId12" Type="http://schemas.openxmlformats.org/officeDocument/2006/relationships/image" Target="../media/image19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image" Target="../media/image40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7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77.jpeg"/><Relationship Id="rId3" Type="http://schemas.openxmlformats.org/officeDocument/2006/relationships/image" Target="../media/image16.png"/><Relationship Id="rId7" Type="http://schemas.openxmlformats.org/officeDocument/2006/relationships/image" Target="../media/image9.png"/><Relationship Id="rId12" Type="http://schemas.openxmlformats.org/officeDocument/2006/relationships/image" Target="../media/image19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image" Target="../media/image40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7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7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1" Type="http://schemas.openxmlformats.org/officeDocument/2006/relationships/image" Target="../media/image19.png"/><Relationship Id="rId5" Type="http://schemas.openxmlformats.org/officeDocument/2006/relationships/image" Target="../media/image8.png"/><Relationship Id="rId10" Type="http://schemas.openxmlformats.org/officeDocument/2006/relationships/image" Target="../media/image40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82.png"/><Relationship Id="rId3" Type="http://schemas.openxmlformats.org/officeDocument/2006/relationships/image" Target="../media/image16.png"/><Relationship Id="rId7" Type="http://schemas.openxmlformats.org/officeDocument/2006/relationships/image" Target="../media/image9.png"/><Relationship Id="rId12" Type="http://schemas.openxmlformats.org/officeDocument/2006/relationships/image" Target="../media/image19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image" Target="../media/image40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8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84.jpeg"/><Relationship Id="rId3" Type="http://schemas.openxmlformats.org/officeDocument/2006/relationships/image" Target="../media/image16.png"/><Relationship Id="rId7" Type="http://schemas.openxmlformats.org/officeDocument/2006/relationships/image" Target="../media/image9.png"/><Relationship Id="rId12" Type="http://schemas.openxmlformats.org/officeDocument/2006/relationships/image" Target="../media/image19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image" Target="../media/image40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8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87.png"/><Relationship Id="rId3" Type="http://schemas.openxmlformats.org/officeDocument/2006/relationships/image" Target="../media/image16.png"/><Relationship Id="rId7" Type="http://schemas.openxmlformats.org/officeDocument/2006/relationships/image" Target="../media/image9.png"/><Relationship Id="rId12" Type="http://schemas.openxmlformats.org/officeDocument/2006/relationships/image" Target="../media/image19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image" Target="../media/image40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8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1.png"/><Relationship Id="rId7" Type="http://schemas.openxmlformats.org/officeDocument/2006/relationships/image" Target="../media/image9.png"/><Relationship Id="rId12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2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90.png"/><Relationship Id="rId3" Type="http://schemas.openxmlformats.org/officeDocument/2006/relationships/image" Target="../media/image16.png"/><Relationship Id="rId7" Type="http://schemas.openxmlformats.org/officeDocument/2006/relationships/image" Target="../media/image9.png"/><Relationship Id="rId12" Type="http://schemas.openxmlformats.org/officeDocument/2006/relationships/image" Target="../media/image1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image" Target="../media/image40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8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94.jpeg"/><Relationship Id="rId3" Type="http://schemas.openxmlformats.org/officeDocument/2006/relationships/image" Target="../media/image16.png"/><Relationship Id="rId7" Type="http://schemas.openxmlformats.org/officeDocument/2006/relationships/image" Target="../media/image9.png"/><Relationship Id="rId12" Type="http://schemas.openxmlformats.org/officeDocument/2006/relationships/image" Target="../media/image9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40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9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95.jpeg"/><Relationship Id="rId3" Type="http://schemas.openxmlformats.org/officeDocument/2006/relationships/image" Target="../media/image16.png"/><Relationship Id="rId7" Type="http://schemas.openxmlformats.org/officeDocument/2006/relationships/image" Target="../media/image9.png"/><Relationship Id="rId12" Type="http://schemas.openxmlformats.org/officeDocument/2006/relationships/image" Target="../media/image1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image" Target="../media/image40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9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6.png"/><Relationship Id="rId7" Type="http://schemas.openxmlformats.org/officeDocument/2006/relationships/image" Target="../media/image9.png"/><Relationship Id="rId12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7.jpeg"/><Relationship Id="rId3" Type="http://schemas.openxmlformats.org/officeDocument/2006/relationships/image" Target="../media/image21.png"/><Relationship Id="rId7" Type="http://schemas.openxmlformats.org/officeDocument/2006/relationships/image" Target="../media/image9.png"/><Relationship Id="rId12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image" Target="../media/image1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30.jpeg"/><Relationship Id="rId3" Type="http://schemas.openxmlformats.org/officeDocument/2006/relationships/image" Target="../media/image16.png"/><Relationship Id="rId7" Type="http://schemas.openxmlformats.org/officeDocument/2006/relationships/image" Target="../media/image9.png"/><Relationship Id="rId12" Type="http://schemas.openxmlformats.org/officeDocument/2006/relationships/image" Target="../media/image1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image" Target="../media/image1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33.jpeg"/><Relationship Id="rId3" Type="http://schemas.openxmlformats.org/officeDocument/2006/relationships/image" Target="../media/image16.png"/><Relationship Id="rId7" Type="http://schemas.openxmlformats.org/officeDocument/2006/relationships/image" Target="../media/image9.png"/><Relationship Id="rId12" Type="http://schemas.openxmlformats.org/officeDocument/2006/relationships/image" Target="../media/image1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image" Target="../media/image1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35.jpeg"/><Relationship Id="rId3" Type="http://schemas.openxmlformats.org/officeDocument/2006/relationships/image" Target="../media/image16.png"/><Relationship Id="rId7" Type="http://schemas.openxmlformats.org/officeDocument/2006/relationships/image" Target="../media/image9.png"/><Relationship Id="rId12" Type="http://schemas.openxmlformats.org/officeDocument/2006/relationships/image" Target="../media/image1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38.jpeg"/><Relationship Id="rId3" Type="http://schemas.openxmlformats.org/officeDocument/2006/relationships/image" Target="../media/image16.png"/><Relationship Id="rId7" Type="http://schemas.openxmlformats.org/officeDocument/2006/relationships/image" Target="../media/image9.png"/><Relationship Id="rId12" Type="http://schemas.openxmlformats.org/officeDocument/2006/relationships/image" Target="../media/image1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image" Target="../media/image1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508" y="2433827"/>
            <a:ext cx="7868411" cy="15651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54963" y="2336292"/>
            <a:ext cx="7555992" cy="19293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3564" y="2458973"/>
            <a:ext cx="7772400" cy="14700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83564" y="2458973"/>
            <a:ext cx="7772400" cy="1470025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28575" rIns="0" bIns="0" rtlCol="0">
            <a:spAutoFit/>
          </a:bodyPr>
          <a:lstStyle/>
          <a:p>
            <a:pPr marL="3018790" marR="535940" indent="-2469515">
              <a:lnSpc>
                <a:spcPct val="100000"/>
              </a:lnSpc>
              <a:spcBef>
                <a:spcPts val="225"/>
              </a:spcBef>
            </a:pPr>
            <a:r>
              <a:rPr sz="4400" b="1" spc="-165" dirty="0">
                <a:latin typeface="Trebuchet MS"/>
                <a:cs typeface="Trebuchet MS"/>
              </a:rPr>
              <a:t>Notions </a:t>
            </a:r>
            <a:r>
              <a:rPr sz="4400" b="1" spc="-225" dirty="0">
                <a:latin typeface="Trebuchet MS"/>
                <a:cs typeface="Trebuchet MS"/>
              </a:rPr>
              <a:t>fondamentales </a:t>
            </a:r>
            <a:r>
              <a:rPr sz="4400" b="1" spc="-254" dirty="0">
                <a:latin typeface="Trebuchet MS"/>
                <a:cs typeface="Trebuchet MS"/>
              </a:rPr>
              <a:t>de</a:t>
            </a:r>
            <a:r>
              <a:rPr sz="4400" b="1" spc="-690" dirty="0">
                <a:latin typeface="Trebuchet MS"/>
                <a:cs typeface="Trebuchet MS"/>
              </a:rPr>
              <a:t> </a:t>
            </a:r>
            <a:r>
              <a:rPr sz="4400" b="1" spc="-195" dirty="0">
                <a:latin typeface="Trebuchet MS"/>
                <a:cs typeface="Trebuchet MS"/>
              </a:rPr>
              <a:t>la  </a:t>
            </a:r>
            <a:r>
              <a:rPr sz="4400" b="1" spc="-265" dirty="0">
                <a:latin typeface="Trebuchet MS"/>
                <a:cs typeface="Trebuchet MS"/>
              </a:rPr>
              <a:t>mesure</a:t>
            </a:r>
            <a:endParaRPr sz="44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38452" y="4286936"/>
            <a:ext cx="6891148" cy="979755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2800" b="1" spc="-175" dirty="0">
                <a:solidFill>
                  <a:srgbClr val="17375E"/>
                </a:solidFill>
                <a:latin typeface="Trebuchet MS"/>
                <a:cs typeface="Trebuchet MS"/>
              </a:rPr>
              <a:t>Capteurs </a:t>
            </a:r>
            <a:r>
              <a:rPr sz="2800" b="1" spc="-190" dirty="0">
                <a:solidFill>
                  <a:srgbClr val="17375E"/>
                </a:solidFill>
                <a:latin typeface="Trebuchet MS"/>
                <a:cs typeface="Trebuchet MS"/>
              </a:rPr>
              <a:t>et </a:t>
            </a:r>
            <a:r>
              <a:rPr sz="2800" b="1" spc="-170" dirty="0">
                <a:solidFill>
                  <a:srgbClr val="17375E"/>
                </a:solidFill>
                <a:latin typeface="Trebuchet MS"/>
                <a:cs typeface="Trebuchet MS"/>
              </a:rPr>
              <a:t>chaines </a:t>
            </a:r>
            <a:r>
              <a:rPr sz="2800" b="1" spc="-165" dirty="0">
                <a:solidFill>
                  <a:srgbClr val="17375E"/>
                </a:solidFill>
                <a:latin typeface="Trebuchet MS"/>
                <a:cs typeface="Trebuchet MS"/>
              </a:rPr>
              <a:t>de</a:t>
            </a:r>
            <a:r>
              <a:rPr sz="2800" b="1" spc="-240" dirty="0">
                <a:solidFill>
                  <a:srgbClr val="17375E"/>
                </a:solidFill>
                <a:latin typeface="Trebuchet MS"/>
                <a:cs typeface="Trebuchet MS"/>
              </a:rPr>
              <a:t> </a:t>
            </a:r>
            <a:r>
              <a:rPr sz="2800" b="1" spc="-175" dirty="0">
                <a:solidFill>
                  <a:srgbClr val="17375E"/>
                </a:solidFill>
                <a:latin typeface="Trebuchet MS"/>
                <a:cs typeface="Trebuchet MS"/>
              </a:rPr>
              <a:t>mesure</a:t>
            </a:r>
            <a:endParaRPr sz="2800">
              <a:latin typeface="Trebuchet MS"/>
              <a:cs typeface="Trebuchet MS"/>
            </a:endParaRPr>
          </a:p>
          <a:p>
            <a:pPr marL="3943350">
              <a:lnSpc>
                <a:spcPct val="100000"/>
              </a:lnSpc>
              <a:spcBef>
                <a:spcPts val="605"/>
              </a:spcBef>
            </a:pPr>
            <a:r>
              <a:rPr sz="2400" spc="-190" dirty="0">
                <a:solidFill>
                  <a:srgbClr val="17375E"/>
                </a:solidFill>
                <a:latin typeface="Arial"/>
                <a:cs typeface="Arial"/>
              </a:rPr>
              <a:t>Par </a:t>
            </a:r>
            <a:r>
              <a:rPr sz="2400" spc="-175" dirty="0">
                <a:solidFill>
                  <a:srgbClr val="17375E"/>
                </a:solidFill>
                <a:latin typeface="Arial"/>
                <a:cs typeface="Arial"/>
              </a:rPr>
              <a:t>Dr</a:t>
            </a:r>
            <a:r>
              <a:rPr sz="2400" spc="-175">
                <a:solidFill>
                  <a:srgbClr val="17375E"/>
                </a:solidFill>
                <a:latin typeface="Arial"/>
                <a:cs typeface="Arial"/>
              </a:rPr>
              <a:t>.</a:t>
            </a:r>
            <a:r>
              <a:rPr sz="2400" spc="-155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lang="fr-FR" sz="2400" spc="-285" dirty="0" smtClean="0">
                <a:solidFill>
                  <a:srgbClr val="17375E"/>
                </a:solidFill>
                <a:latin typeface="Arial"/>
                <a:cs typeface="Arial"/>
              </a:rPr>
              <a:t>SAADI  M . </a:t>
            </a:r>
            <a:r>
              <a:rPr lang="fr-FR" sz="2400" spc="-285" dirty="0" err="1" smtClean="0">
                <a:solidFill>
                  <a:srgbClr val="17375E"/>
                </a:solidFill>
                <a:latin typeface="Arial"/>
                <a:cs typeface="Arial"/>
              </a:rPr>
              <a:t>Nacer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6441947"/>
            <a:ext cx="2392680" cy="4160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422134"/>
            <a:ext cx="2095500" cy="4358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-152400" y="6466041"/>
            <a:ext cx="2345309" cy="3919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6466038"/>
            <a:ext cx="2345690" cy="392430"/>
          </a:xfrm>
          <a:custGeom>
            <a:avLst/>
            <a:gdLst/>
            <a:ahLst/>
            <a:cxnLst/>
            <a:rect l="l" t="t" r="r" b="b"/>
            <a:pathLst>
              <a:path w="2345690" h="392429">
                <a:moveTo>
                  <a:pt x="2345308" y="391959"/>
                </a:moveTo>
                <a:lnTo>
                  <a:pt x="2345308" y="0"/>
                </a:lnTo>
                <a:lnTo>
                  <a:pt x="0" y="0"/>
                </a:lnTo>
              </a:path>
            </a:pathLst>
          </a:custGeom>
          <a:ln w="952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4288" y="6434325"/>
            <a:ext cx="4774692" cy="4236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238500" y="6423659"/>
            <a:ext cx="2951988" cy="43434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51404" y="6458743"/>
            <a:ext cx="4680458" cy="40163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51404" y="6458743"/>
            <a:ext cx="4680585" cy="401955"/>
          </a:xfrm>
          <a:custGeom>
            <a:avLst/>
            <a:gdLst/>
            <a:ahLst/>
            <a:cxnLst/>
            <a:rect l="l" t="t" r="r" b="b"/>
            <a:pathLst>
              <a:path w="4680584" h="401954">
                <a:moveTo>
                  <a:pt x="0" y="401637"/>
                </a:moveTo>
                <a:lnTo>
                  <a:pt x="4680458" y="401637"/>
                </a:lnTo>
                <a:lnTo>
                  <a:pt x="4680458" y="0"/>
                </a:lnTo>
                <a:lnTo>
                  <a:pt x="0" y="0"/>
                </a:lnTo>
                <a:lnTo>
                  <a:pt x="0" y="401637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87540" y="6437376"/>
            <a:ext cx="2156459" cy="42062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770619" y="6417562"/>
            <a:ext cx="373379" cy="44043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034656" y="6461917"/>
            <a:ext cx="2109342" cy="39607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034656" y="6461917"/>
            <a:ext cx="2109470" cy="396240"/>
          </a:xfrm>
          <a:custGeom>
            <a:avLst/>
            <a:gdLst/>
            <a:ahLst/>
            <a:cxnLst/>
            <a:rect l="l" t="t" r="r" b="b"/>
            <a:pathLst>
              <a:path w="2109470" h="396240">
                <a:moveTo>
                  <a:pt x="2109342" y="0"/>
                </a:moveTo>
                <a:lnTo>
                  <a:pt x="0" y="0"/>
                </a:lnTo>
                <a:lnTo>
                  <a:pt x="0" y="396079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pc="-105" dirty="0"/>
              <a:t>Capteurs </a:t>
            </a:r>
            <a:r>
              <a:rPr spc="-110" dirty="0"/>
              <a:t>et </a:t>
            </a:r>
            <a:r>
              <a:rPr spc="-100" dirty="0"/>
              <a:t>chaines de</a:t>
            </a:r>
            <a:r>
              <a:rPr spc="-155" dirty="0"/>
              <a:t> </a:t>
            </a:r>
            <a:r>
              <a:rPr spc="-105" dirty="0"/>
              <a:t>mesure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dt" sz="half" idx="6"/>
          </p:nvPr>
        </p:nvSpPr>
        <p:spPr>
          <a:xfrm>
            <a:off x="228600" y="6627168"/>
            <a:ext cx="181038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165" dirty="0"/>
              <a:t>Dr</a:t>
            </a:r>
            <a:r>
              <a:rPr spc="-165"/>
              <a:t>. </a:t>
            </a:r>
            <a:r>
              <a:rPr spc="-50" smtClean="0"/>
              <a:t>,</a:t>
            </a:r>
            <a:r>
              <a:rPr spc="-190" smtClean="0"/>
              <a:t> </a:t>
            </a:r>
            <a:r>
              <a:rPr spc="-70" smtClean="0"/>
              <a:t>S</a:t>
            </a:r>
            <a:r>
              <a:rPr lang="fr-FR" spc="-70" dirty="0" smtClean="0"/>
              <a:t>AADI M.N</a:t>
            </a:r>
            <a:endParaRPr spc="-70" dirty="0"/>
          </a:p>
        </p:txBody>
      </p:sp>
      <p:sp>
        <p:nvSpPr>
          <p:cNvPr id="21" name="object 21"/>
          <p:cNvSpPr txBox="1"/>
          <p:nvPr/>
        </p:nvSpPr>
        <p:spPr>
          <a:xfrm>
            <a:off x="8926321" y="6538290"/>
            <a:ext cx="16700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sz="1800" spc="-90" dirty="0">
                <a:solidFill>
                  <a:srgbClr val="FFFFFF"/>
                </a:solidFill>
                <a:latin typeface="Arial"/>
                <a:cs typeface="Arial"/>
              </a:rPr>
              <a:pPr marL="25400">
                <a:lnSpc>
                  <a:spcPts val="1810"/>
                </a:lnSpc>
              </a:pPr>
              <a:t>1</a:t>
            </a:fld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64666"/>
            <a:ext cx="7568183" cy="2335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98"/>
            <a:ext cx="9144000" cy="7623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298"/>
            <a:ext cx="9144000" cy="762635"/>
          </a:xfrm>
          <a:custGeom>
            <a:avLst/>
            <a:gdLst/>
            <a:ahLst/>
            <a:cxnLst/>
            <a:rect l="l" t="t" r="r" b="b"/>
            <a:pathLst>
              <a:path w="9144000" h="762635">
                <a:moveTo>
                  <a:pt x="0" y="762368"/>
                </a:moveTo>
                <a:lnTo>
                  <a:pt x="9144000" y="762368"/>
                </a:lnTo>
                <a:lnTo>
                  <a:pt x="9144000" y="0"/>
                </a:lnTo>
                <a:lnTo>
                  <a:pt x="0" y="0"/>
                </a:lnTo>
                <a:lnTo>
                  <a:pt x="0" y="762368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739" y="67513"/>
            <a:ext cx="70764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95" dirty="0"/>
              <a:t>Définitions </a:t>
            </a:r>
            <a:r>
              <a:rPr sz="3600" spc="-165" dirty="0"/>
              <a:t>de </a:t>
            </a:r>
            <a:r>
              <a:rPr sz="3600" spc="-254" dirty="0"/>
              <a:t>base </a:t>
            </a:r>
            <a:r>
              <a:rPr sz="3600" spc="-40" dirty="0"/>
              <a:t>: </a:t>
            </a:r>
            <a:r>
              <a:rPr sz="3600" spc="-75" dirty="0"/>
              <a:t>rôle </a:t>
            </a:r>
            <a:r>
              <a:rPr sz="3600" spc="-85" dirty="0"/>
              <a:t>d’un</a:t>
            </a:r>
            <a:r>
              <a:rPr sz="3600" spc="-590" dirty="0"/>
              <a:t> </a:t>
            </a:r>
            <a:r>
              <a:rPr sz="3600" spc="-114" dirty="0"/>
              <a:t>capteur</a:t>
            </a:r>
            <a:endParaRPr sz="3600"/>
          </a:p>
        </p:txBody>
      </p:sp>
      <p:sp>
        <p:nvSpPr>
          <p:cNvPr id="6" name="object 6"/>
          <p:cNvSpPr/>
          <p:nvPr/>
        </p:nvSpPr>
        <p:spPr>
          <a:xfrm>
            <a:off x="0" y="6441947"/>
            <a:ext cx="2392680" cy="4160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6422134"/>
            <a:ext cx="2095500" cy="4358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466038"/>
            <a:ext cx="2345309" cy="3919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466038"/>
            <a:ext cx="2345690" cy="392430"/>
          </a:xfrm>
          <a:custGeom>
            <a:avLst/>
            <a:gdLst/>
            <a:ahLst/>
            <a:cxnLst/>
            <a:rect l="l" t="t" r="r" b="b"/>
            <a:pathLst>
              <a:path w="2345690" h="392429">
                <a:moveTo>
                  <a:pt x="2345308" y="391959"/>
                </a:moveTo>
                <a:lnTo>
                  <a:pt x="2345308" y="0"/>
                </a:lnTo>
                <a:lnTo>
                  <a:pt x="0" y="0"/>
                </a:lnTo>
              </a:path>
            </a:pathLst>
          </a:custGeom>
          <a:ln w="952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04288" y="6434325"/>
            <a:ext cx="4774692" cy="4236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38500" y="6423659"/>
            <a:ext cx="2951988" cy="4343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51404" y="6458743"/>
            <a:ext cx="4680458" cy="40163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51404" y="6458743"/>
            <a:ext cx="4680585" cy="401955"/>
          </a:xfrm>
          <a:custGeom>
            <a:avLst/>
            <a:gdLst/>
            <a:ahLst/>
            <a:cxnLst/>
            <a:rect l="l" t="t" r="r" b="b"/>
            <a:pathLst>
              <a:path w="4680584" h="401954">
                <a:moveTo>
                  <a:pt x="0" y="401637"/>
                </a:moveTo>
                <a:lnTo>
                  <a:pt x="4680458" y="401637"/>
                </a:lnTo>
                <a:lnTo>
                  <a:pt x="4680458" y="0"/>
                </a:lnTo>
                <a:lnTo>
                  <a:pt x="0" y="0"/>
                </a:lnTo>
                <a:lnTo>
                  <a:pt x="0" y="401637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87540" y="6437376"/>
            <a:ext cx="2156459" cy="42062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46392" y="6417562"/>
            <a:ext cx="643127" cy="4404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034656" y="6461917"/>
            <a:ext cx="2109342" cy="39607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034656" y="6461917"/>
            <a:ext cx="2109470" cy="396240"/>
          </a:xfrm>
          <a:custGeom>
            <a:avLst/>
            <a:gdLst/>
            <a:ahLst/>
            <a:cxnLst/>
            <a:rect l="l" t="t" r="r" b="b"/>
            <a:pathLst>
              <a:path w="2109470" h="396240">
                <a:moveTo>
                  <a:pt x="2109342" y="0"/>
                </a:moveTo>
                <a:lnTo>
                  <a:pt x="0" y="0"/>
                </a:lnTo>
                <a:lnTo>
                  <a:pt x="0" y="396079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54760" y="1231199"/>
            <a:ext cx="8263718" cy="453966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pc="-105" dirty="0"/>
              <a:t>Capteurs </a:t>
            </a:r>
            <a:r>
              <a:rPr spc="-110" dirty="0"/>
              <a:t>et </a:t>
            </a:r>
            <a:r>
              <a:rPr spc="-100" dirty="0"/>
              <a:t>chaines de</a:t>
            </a:r>
            <a:r>
              <a:rPr spc="-155" dirty="0"/>
              <a:t> </a:t>
            </a:r>
            <a:r>
              <a:rPr spc="-105" dirty="0"/>
              <a:t>mesure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dt" sz="half" idx="6"/>
          </p:nvPr>
        </p:nvSpPr>
        <p:spPr>
          <a:xfrm>
            <a:off x="65938" y="6542481"/>
            <a:ext cx="181038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lang="fr-FR" spc="-165" dirty="0" smtClean="0"/>
              <a:t>Dr. </a:t>
            </a:r>
            <a:r>
              <a:rPr lang="fr-FR" spc="-50" dirty="0" smtClean="0"/>
              <a:t>,</a:t>
            </a:r>
            <a:r>
              <a:rPr lang="fr-FR" spc="-190" dirty="0" smtClean="0"/>
              <a:t> </a:t>
            </a:r>
            <a:r>
              <a:rPr lang="fr-FR" spc="-70" dirty="0" smtClean="0"/>
              <a:t>SAADI M.N</a:t>
            </a:r>
            <a:endParaRPr lang="fr-FR" spc="-70" dirty="0"/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spc="-90" dirty="0"/>
              <a:pPr marL="25400">
                <a:lnSpc>
                  <a:spcPts val="1810"/>
                </a:lnSpc>
              </a:pPr>
              <a:t>10</a:t>
            </a:fld>
            <a:endParaRPr spc="-9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64666"/>
            <a:ext cx="9057132" cy="2335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98"/>
            <a:ext cx="9144000" cy="7623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298"/>
            <a:ext cx="9144000" cy="762635"/>
          </a:xfrm>
          <a:custGeom>
            <a:avLst/>
            <a:gdLst/>
            <a:ahLst/>
            <a:cxnLst/>
            <a:rect l="l" t="t" r="r" b="b"/>
            <a:pathLst>
              <a:path w="9144000" h="762635">
                <a:moveTo>
                  <a:pt x="0" y="762368"/>
                </a:moveTo>
                <a:lnTo>
                  <a:pt x="9144000" y="762368"/>
                </a:lnTo>
                <a:lnTo>
                  <a:pt x="9144000" y="0"/>
                </a:lnTo>
                <a:lnTo>
                  <a:pt x="0" y="0"/>
                </a:lnTo>
                <a:lnTo>
                  <a:pt x="0" y="762368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739" y="67513"/>
            <a:ext cx="85718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54" dirty="0"/>
              <a:t>Exemples </a:t>
            </a:r>
            <a:r>
              <a:rPr sz="3600" spc="-165" dirty="0"/>
              <a:t>de </a:t>
            </a:r>
            <a:r>
              <a:rPr sz="3600" spc="-160" dirty="0"/>
              <a:t>capteurs </a:t>
            </a:r>
            <a:r>
              <a:rPr sz="3600" spc="-40" dirty="0"/>
              <a:t>: </a:t>
            </a:r>
            <a:r>
              <a:rPr sz="3600" spc="-175" dirty="0"/>
              <a:t>grandeurs</a:t>
            </a:r>
            <a:r>
              <a:rPr sz="3600" spc="-395" dirty="0"/>
              <a:t> </a:t>
            </a:r>
            <a:r>
              <a:rPr sz="3600" spc="-185" dirty="0"/>
              <a:t>mécaniques</a:t>
            </a:r>
            <a:endParaRPr sz="3600"/>
          </a:p>
        </p:txBody>
      </p:sp>
      <p:sp>
        <p:nvSpPr>
          <p:cNvPr id="6" name="object 6"/>
          <p:cNvSpPr/>
          <p:nvPr/>
        </p:nvSpPr>
        <p:spPr>
          <a:xfrm>
            <a:off x="0" y="6441947"/>
            <a:ext cx="2392680" cy="4160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6422134"/>
            <a:ext cx="2095500" cy="4358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466038"/>
            <a:ext cx="2345309" cy="3919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466038"/>
            <a:ext cx="2345690" cy="392430"/>
          </a:xfrm>
          <a:custGeom>
            <a:avLst/>
            <a:gdLst/>
            <a:ahLst/>
            <a:cxnLst/>
            <a:rect l="l" t="t" r="r" b="b"/>
            <a:pathLst>
              <a:path w="2345690" h="392429">
                <a:moveTo>
                  <a:pt x="2345308" y="391959"/>
                </a:moveTo>
                <a:lnTo>
                  <a:pt x="2345308" y="0"/>
                </a:lnTo>
                <a:lnTo>
                  <a:pt x="0" y="0"/>
                </a:lnTo>
              </a:path>
            </a:pathLst>
          </a:custGeom>
          <a:ln w="952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04288" y="6434325"/>
            <a:ext cx="4774692" cy="4236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38500" y="6423659"/>
            <a:ext cx="2951988" cy="4343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51404" y="6458743"/>
            <a:ext cx="4680458" cy="40163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51404" y="6458743"/>
            <a:ext cx="4680585" cy="401955"/>
          </a:xfrm>
          <a:custGeom>
            <a:avLst/>
            <a:gdLst/>
            <a:ahLst/>
            <a:cxnLst/>
            <a:rect l="l" t="t" r="r" b="b"/>
            <a:pathLst>
              <a:path w="4680584" h="401954">
                <a:moveTo>
                  <a:pt x="0" y="401637"/>
                </a:moveTo>
                <a:lnTo>
                  <a:pt x="4680458" y="401637"/>
                </a:lnTo>
                <a:lnTo>
                  <a:pt x="4680458" y="0"/>
                </a:lnTo>
                <a:lnTo>
                  <a:pt x="0" y="0"/>
                </a:lnTo>
                <a:lnTo>
                  <a:pt x="0" y="401637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87540" y="6437376"/>
            <a:ext cx="2156459" cy="42062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46392" y="6417562"/>
            <a:ext cx="643127" cy="4404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034656" y="6461917"/>
            <a:ext cx="2109342" cy="39607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034656" y="6461917"/>
            <a:ext cx="2109470" cy="396240"/>
          </a:xfrm>
          <a:custGeom>
            <a:avLst/>
            <a:gdLst/>
            <a:ahLst/>
            <a:cxnLst/>
            <a:rect l="l" t="t" r="r" b="b"/>
            <a:pathLst>
              <a:path w="2109470" h="396240">
                <a:moveTo>
                  <a:pt x="2109342" y="0"/>
                </a:moveTo>
                <a:lnTo>
                  <a:pt x="0" y="0"/>
                </a:lnTo>
                <a:lnTo>
                  <a:pt x="0" y="396079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00158" y="1268704"/>
            <a:ext cx="8643746" cy="431548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pc="-105" dirty="0"/>
              <a:t>Capteurs </a:t>
            </a:r>
            <a:r>
              <a:rPr spc="-110" dirty="0"/>
              <a:t>et </a:t>
            </a:r>
            <a:r>
              <a:rPr spc="-100" dirty="0"/>
              <a:t>chaines de</a:t>
            </a:r>
            <a:r>
              <a:rPr spc="-155" dirty="0"/>
              <a:t> </a:t>
            </a:r>
            <a:r>
              <a:rPr spc="-105" dirty="0"/>
              <a:t>mesure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dt" sz="half" idx="6"/>
          </p:nvPr>
        </p:nvSpPr>
        <p:spPr>
          <a:xfrm>
            <a:off x="65938" y="6542481"/>
            <a:ext cx="181038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lang="fr-FR" spc="-165" dirty="0" smtClean="0"/>
              <a:t>Dr. </a:t>
            </a:r>
            <a:r>
              <a:rPr lang="fr-FR" spc="-50" dirty="0" smtClean="0"/>
              <a:t>,</a:t>
            </a:r>
            <a:r>
              <a:rPr lang="fr-FR" spc="-190" dirty="0" smtClean="0"/>
              <a:t> </a:t>
            </a:r>
            <a:r>
              <a:rPr lang="fr-FR" spc="-70" dirty="0" smtClean="0"/>
              <a:t>SAADI M.N</a:t>
            </a:r>
            <a:endParaRPr lang="fr-FR" spc="-70" dirty="0"/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spc="-90" dirty="0"/>
              <a:pPr marL="25400">
                <a:lnSpc>
                  <a:spcPts val="1810"/>
                </a:lnSpc>
              </a:pPr>
              <a:t>11</a:t>
            </a:fld>
            <a:endParaRPr spc="-9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64666"/>
            <a:ext cx="9057132" cy="2335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98"/>
            <a:ext cx="9144000" cy="7623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298"/>
            <a:ext cx="9144000" cy="762635"/>
          </a:xfrm>
          <a:custGeom>
            <a:avLst/>
            <a:gdLst/>
            <a:ahLst/>
            <a:cxnLst/>
            <a:rect l="l" t="t" r="r" b="b"/>
            <a:pathLst>
              <a:path w="9144000" h="762635">
                <a:moveTo>
                  <a:pt x="0" y="762368"/>
                </a:moveTo>
                <a:lnTo>
                  <a:pt x="9144000" y="762368"/>
                </a:lnTo>
                <a:lnTo>
                  <a:pt x="9144000" y="0"/>
                </a:lnTo>
                <a:lnTo>
                  <a:pt x="0" y="0"/>
                </a:lnTo>
                <a:lnTo>
                  <a:pt x="0" y="762368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739" y="67513"/>
            <a:ext cx="85718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54" dirty="0"/>
              <a:t>Exemples </a:t>
            </a:r>
            <a:r>
              <a:rPr sz="3600" spc="-165" dirty="0"/>
              <a:t>de </a:t>
            </a:r>
            <a:r>
              <a:rPr sz="3600" spc="-160" dirty="0"/>
              <a:t>capteurs </a:t>
            </a:r>
            <a:r>
              <a:rPr sz="3600" spc="-40" dirty="0"/>
              <a:t>: </a:t>
            </a:r>
            <a:r>
              <a:rPr sz="3600" spc="-175" dirty="0"/>
              <a:t>grandeurs</a:t>
            </a:r>
            <a:r>
              <a:rPr sz="3600" spc="-395" dirty="0"/>
              <a:t> </a:t>
            </a:r>
            <a:r>
              <a:rPr sz="3600" spc="-185" dirty="0"/>
              <a:t>mécaniques</a:t>
            </a:r>
            <a:endParaRPr sz="3600"/>
          </a:p>
        </p:txBody>
      </p:sp>
      <p:sp>
        <p:nvSpPr>
          <p:cNvPr id="6" name="object 6"/>
          <p:cNvSpPr/>
          <p:nvPr/>
        </p:nvSpPr>
        <p:spPr>
          <a:xfrm>
            <a:off x="0" y="6441947"/>
            <a:ext cx="2392680" cy="4160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6422134"/>
            <a:ext cx="2095500" cy="4358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466038"/>
            <a:ext cx="2345309" cy="3919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466038"/>
            <a:ext cx="2345690" cy="392430"/>
          </a:xfrm>
          <a:custGeom>
            <a:avLst/>
            <a:gdLst/>
            <a:ahLst/>
            <a:cxnLst/>
            <a:rect l="l" t="t" r="r" b="b"/>
            <a:pathLst>
              <a:path w="2345690" h="392429">
                <a:moveTo>
                  <a:pt x="2345308" y="391959"/>
                </a:moveTo>
                <a:lnTo>
                  <a:pt x="2345308" y="0"/>
                </a:lnTo>
                <a:lnTo>
                  <a:pt x="0" y="0"/>
                </a:lnTo>
              </a:path>
            </a:pathLst>
          </a:custGeom>
          <a:ln w="952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04288" y="6434325"/>
            <a:ext cx="4774692" cy="4236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38500" y="6423659"/>
            <a:ext cx="2951988" cy="4343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51404" y="6458743"/>
            <a:ext cx="4680458" cy="40163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51404" y="6458743"/>
            <a:ext cx="4680585" cy="401955"/>
          </a:xfrm>
          <a:custGeom>
            <a:avLst/>
            <a:gdLst/>
            <a:ahLst/>
            <a:cxnLst/>
            <a:rect l="l" t="t" r="r" b="b"/>
            <a:pathLst>
              <a:path w="4680584" h="401954">
                <a:moveTo>
                  <a:pt x="0" y="401637"/>
                </a:moveTo>
                <a:lnTo>
                  <a:pt x="4680458" y="401637"/>
                </a:lnTo>
                <a:lnTo>
                  <a:pt x="4680458" y="0"/>
                </a:lnTo>
                <a:lnTo>
                  <a:pt x="0" y="0"/>
                </a:lnTo>
                <a:lnTo>
                  <a:pt x="0" y="401637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87540" y="6437376"/>
            <a:ext cx="2156459" cy="42062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46392" y="6417562"/>
            <a:ext cx="643127" cy="4404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034656" y="6461917"/>
            <a:ext cx="2109342" cy="39607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034656" y="6461917"/>
            <a:ext cx="2109470" cy="396240"/>
          </a:xfrm>
          <a:custGeom>
            <a:avLst/>
            <a:gdLst/>
            <a:ahLst/>
            <a:cxnLst/>
            <a:rect l="l" t="t" r="r" b="b"/>
            <a:pathLst>
              <a:path w="2109470" h="396240">
                <a:moveTo>
                  <a:pt x="2109342" y="0"/>
                </a:moveTo>
                <a:lnTo>
                  <a:pt x="0" y="0"/>
                </a:lnTo>
                <a:lnTo>
                  <a:pt x="0" y="396079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51523" y="1225798"/>
            <a:ext cx="8424926" cy="478718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pc="-105" dirty="0"/>
              <a:t>Capteurs </a:t>
            </a:r>
            <a:r>
              <a:rPr spc="-110" dirty="0"/>
              <a:t>et </a:t>
            </a:r>
            <a:r>
              <a:rPr spc="-100" dirty="0"/>
              <a:t>chaines de</a:t>
            </a:r>
            <a:r>
              <a:rPr spc="-155" dirty="0"/>
              <a:t> </a:t>
            </a:r>
            <a:r>
              <a:rPr spc="-105" dirty="0"/>
              <a:t>mesure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dt" sz="half" idx="6"/>
          </p:nvPr>
        </p:nvSpPr>
        <p:spPr>
          <a:xfrm>
            <a:off x="65938" y="6542481"/>
            <a:ext cx="181038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lang="fr-FR" spc="-165" dirty="0" smtClean="0"/>
              <a:t>Dr. </a:t>
            </a:r>
            <a:r>
              <a:rPr lang="fr-FR" spc="-50" dirty="0" smtClean="0"/>
              <a:t>,</a:t>
            </a:r>
            <a:r>
              <a:rPr lang="fr-FR" spc="-190" dirty="0" smtClean="0"/>
              <a:t> </a:t>
            </a:r>
            <a:r>
              <a:rPr lang="fr-FR" spc="-70" dirty="0" smtClean="0"/>
              <a:t>SAADI M.N</a:t>
            </a:r>
            <a:endParaRPr lang="fr-FR" spc="-70" dirty="0"/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spc="-90" dirty="0"/>
              <a:pPr marL="25400">
                <a:lnSpc>
                  <a:spcPts val="1810"/>
                </a:lnSpc>
              </a:pPr>
              <a:t>12</a:t>
            </a:fld>
            <a:endParaRPr spc="-9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64666"/>
            <a:ext cx="9057132" cy="2335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98"/>
            <a:ext cx="9144000" cy="7623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298"/>
            <a:ext cx="9144000" cy="762635"/>
          </a:xfrm>
          <a:custGeom>
            <a:avLst/>
            <a:gdLst/>
            <a:ahLst/>
            <a:cxnLst/>
            <a:rect l="l" t="t" r="r" b="b"/>
            <a:pathLst>
              <a:path w="9144000" h="762635">
                <a:moveTo>
                  <a:pt x="0" y="762368"/>
                </a:moveTo>
                <a:lnTo>
                  <a:pt x="9144000" y="762368"/>
                </a:lnTo>
                <a:lnTo>
                  <a:pt x="9144000" y="0"/>
                </a:lnTo>
                <a:lnTo>
                  <a:pt x="0" y="0"/>
                </a:lnTo>
                <a:lnTo>
                  <a:pt x="0" y="762368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739" y="67513"/>
            <a:ext cx="85718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54" dirty="0"/>
              <a:t>Exemples </a:t>
            </a:r>
            <a:r>
              <a:rPr sz="3600" spc="-165" dirty="0"/>
              <a:t>de </a:t>
            </a:r>
            <a:r>
              <a:rPr sz="3600" spc="-160" dirty="0"/>
              <a:t>capteurs </a:t>
            </a:r>
            <a:r>
              <a:rPr sz="3600" spc="-40" dirty="0"/>
              <a:t>: </a:t>
            </a:r>
            <a:r>
              <a:rPr sz="3600" spc="-175" dirty="0"/>
              <a:t>grandeurs</a:t>
            </a:r>
            <a:r>
              <a:rPr sz="3600" spc="-395" dirty="0"/>
              <a:t> </a:t>
            </a:r>
            <a:r>
              <a:rPr sz="3600" spc="-185" dirty="0"/>
              <a:t>mécaniques</a:t>
            </a:r>
            <a:endParaRPr sz="3600"/>
          </a:p>
        </p:txBody>
      </p:sp>
      <p:sp>
        <p:nvSpPr>
          <p:cNvPr id="6" name="object 6"/>
          <p:cNvSpPr/>
          <p:nvPr/>
        </p:nvSpPr>
        <p:spPr>
          <a:xfrm>
            <a:off x="0" y="6441947"/>
            <a:ext cx="2392680" cy="4160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6422134"/>
            <a:ext cx="2095500" cy="4358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466038"/>
            <a:ext cx="2345309" cy="3919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466038"/>
            <a:ext cx="2345690" cy="392430"/>
          </a:xfrm>
          <a:custGeom>
            <a:avLst/>
            <a:gdLst/>
            <a:ahLst/>
            <a:cxnLst/>
            <a:rect l="l" t="t" r="r" b="b"/>
            <a:pathLst>
              <a:path w="2345690" h="392429">
                <a:moveTo>
                  <a:pt x="2345308" y="391959"/>
                </a:moveTo>
                <a:lnTo>
                  <a:pt x="2345308" y="0"/>
                </a:lnTo>
                <a:lnTo>
                  <a:pt x="0" y="0"/>
                </a:lnTo>
              </a:path>
            </a:pathLst>
          </a:custGeom>
          <a:ln w="952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04288" y="6434325"/>
            <a:ext cx="4774692" cy="4236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38500" y="6423659"/>
            <a:ext cx="2951988" cy="4343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51404" y="6458743"/>
            <a:ext cx="4680458" cy="40163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51404" y="6458743"/>
            <a:ext cx="4680585" cy="401955"/>
          </a:xfrm>
          <a:custGeom>
            <a:avLst/>
            <a:gdLst/>
            <a:ahLst/>
            <a:cxnLst/>
            <a:rect l="l" t="t" r="r" b="b"/>
            <a:pathLst>
              <a:path w="4680584" h="401954">
                <a:moveTo>
                  <a:pt x="0" y="401637"/>
                </a:moveTo>
                <a:lnTo>
                  <a:pt x="4680458" y="401637"/>
                </a:lnTo>
                <a:lnTo>
                  <a:pt x="4680458" y="0"/>
                </a:lnTo>
                <a:lnTo>
                  <a:pt x="0" y="0"/>
                </a:lnTo>
                <a:lnTo>
                  <a:pt x="0" y="401637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87540" y="6437376"/>
            <a:ext cx="2156459" cy="42062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46392" y="6417562"/>
            <a:ext cx="643127" cy="4404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034656" y="6461917"/>
            <a:ext cx="2109342" cy="39607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034656" y="6461917"/>
            <a:ext cx="2109470" cy="396240"/>
          </a:xfrm>
          <a:custGeom>
            <a:avLst/>
            <a:gdLst/>
            <a:ahLst/>
            <a:cxnLst/>
            <a:rect l="l" t="t" r="r" b="b"/>
            <a:pathLst>
              <a:path w="2109470" h="396240">
                <a:moveTo>
                  <a:pt x="2109342" y="0"/>
                </a:moveTo>
                <a:lnTo>
                  <a:pt x="0" y="0"/>
                </a:lnTo>
                <a:lnTo>
                  <a:pt x="0" y="396079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9514" y="1149780"/>
            <a:ext cx="8741252" cy="465547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pc="-105" dirty="0"/>
              <a:t>Capteurs </a:t>
            </a:r>
            <a:r>
              <a:rPr spc="-110" dirty="0"/>
              <a:t>et </a:t>
            </a:r>
            <a:r>
              <a:rPr spc="-100" dirty="0"/>
              <a:t>chaines de</a:t>
            </a:r>
            <a:r>
              <a:rPr spc="-155" dirty="0"/>
              <a:t> </a:t>
            </a:r>
            <a:r>
              <a:rPr spc="-105" dirty="0"/>
              <a:t>mesure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dt" sz="half" idx="6"/>
          </p:nvPr>
        </p:nvSpPr>
        <p:spPr>
          <a:xfrm>
            <a:off x="65938" y="6542481"/>
            <a:ext cx="181038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lang="fr-FR" spc="-165" dirty="0" smtClean="0"/>
              <a:t>Dr. </a:t>
            </a:r>
            <a:r>
              <a:rPr lang="fr-FR" spc="-50" dirty="0" smtClean="0"/>
              <a:t>,</a:t>
            </a:r>
            <a:r>
              <a:rPr lang="fr-FR" spc="-190" dirty="0" smtClean="0"/>
              <a:t> </a:t>
            </a:r>
            <a:r>
              <a:rPr lang="fr-FR" spc="-70" dirty="0" smtClean="0"/>
              <a:t>SAADI M.N</a:t>
            </a:r>
            <a:endParaRPr lang="fr-FR" spc="-70" dirty="0"/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spc="-90" dirty="0"/>
              <a:pPr marL="25400">
                <a:lnSpc>
                  <a:spcPts val="1810"/>
                </a:lnSpc>
              </a:pPr>
              <a:t>13</a:t>
            </a:fld>
            <a:endParaRPr spc="-9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64666"/>
            <a:ext cx="9057132" cy="2335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98"/>
            <a:ext cx="9144000" cy="7623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298"/>
            <a:ext cx="9144000" cy="762635"/>
          </a:xfrm>
          <a:custGeom>
            <a:avLst/>
            <a:gdLst/>
            <a:ahLst/>
            <a:cxnLst/>
            <a:rect l="l" t="t" r="r" b="b"/>
            <a:pathLst>
              <a:path w="9144000" h="762635">
                <a:moveTo>
                  <a:pt x="0" y="762368"/>
                </a:moveTo>
                <a:lnTo>
                  <a:pt x="9144000" y="762368"/>
                </a:lnTo>
                <a:lnTo>
                  <a:pt x="9144000" y="0"/>
                </a:lnTo>
                <a:lnTo>
                  <a:pt x="0" y="0"/>
                </a:lnTo>
                <a:lnTo>
                  <a:pt x="0" y="762368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739" y="67513"/>
            <a:ext cx="85718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54" dirty="0"/>
              <a:t>Exemples </a:t>
            </a:r>
            <a:r>
              <a:rPr sz="3600" spc="-165" dirty="0"/>
              <a:t>de </a:t>
            </a:r>
            <a:r>
              <a:rPr sz="3600" spc="-160" dirty="0"/>
              <a:t>capteurs </a:t>
            </a:r>
            <a:r>
              <a:rPr sz="3600" spc="-40" dirty="0"/>
              <a:t>: </a:t>
            </a:r>
            <a:r>
              <a:rPr sz="3600" spc="-175" dirty="0"/>
              <a:t>grandeurs</a:t>
            </a:r>
            <a:r>
              <a:rPr sz="3600" spc="-395" dirty="0"/>
              <a:t> </a:t>
            </a:r>
            <a:r>
              <a:rPr sz="3600" spc="-185" dirty="0"/>
              <a:t>mécaniques</a:t>
            </a:r>
            <a:endParaRPr sz="3600"/>
          </a:p>
        </p:txBody>
      </p:sp>
      <p:sp>
        <p:nvSpPr>
          <p:cNvPr id="6" name="object 6"/>
          <p:cNvSpPr/>
          <p:nvPr/>
        </p:nvSpPr>
        <p:spPr>
          <a:xfrm>
            <a:off x="0" y="6441947"/>
            <a:ext cx="2392680" cy="4160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6422134"/>
            <a:ext cx="2095500" cy="4358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466038"/>
            <a:ext cx="2345309" cy="3919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466038"/>
            <a:ext cx="2345690" cy="392430"/>
          </a:xfrm>
          <a:custGeom>
            <a:avLst/>
            <a:gdLst/>
            <a:ahLst/>
            <a:cxnLst/>
            <a:rect l="l" t="t" r="r" b="b"/>
            <a:pathLst>
              <a:path w="2345690" h="392429">
                <a:moveTo>
                  <a:pt x="2345308" y="391959"/>
                </a:moveTo>
                <a:lnTo>
                  <a:pt x="2345308" y="0"/>
                </a:lnTo>
                <a:lnTo>
                  <a:pt x="0" y="0"/>
                </a:lnTo>
              </a:path>
            </a:pathLst>
          </a:custGeom>
          <a:ln w="952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04288" y="6434325"/>
            <a:ext cx="4774692" cy="4236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38500" y="6423659"/>
            <a:ext cx="2951988" cy="4343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51404" y="6458743"/>
            <a:ext cx="4680458" cy="40163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51404" y="6458743"/>
            <a:ext cx="4680585" cy="401955"/>
          </a:xfrm>
          <a:custGeom>
            <a:avLst/>
            <a:gdLst/>
            <a:ahLst/>
            <a:cxnLst/>
            <a:rect l="l" t="t" r="r" b="b"/>
            <a:pathLst>
              <a:path w="4680584" h="401954">
                <a:moveTo>
                  <a:pt x="0" y="401637"/>
                </a:moveTo>
                <a:lnTo>
                  <a:pt x="4680458" y="401637"/>
                </a:lnTo>
                <a:lnTo>
                  <a:pt x="4680458" y="0"/>
                </a:lnTo>
                <a:lnTo>
                  <a:pt x="0" y="0"/>
                </a:lnTo>
                <a:lnTo>
                  <a:pt x="0" y="401637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87540" y="6437376"/>
            <a:ext cx="2156459" cy="42062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46392" y="6417562"/>
            <a:ext cx="643127" cy="4404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034656" y="6461917"/>
            <a:ext cx="2109342" cy="39607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034656" y="6461917"/>
            <a:ext cx="2109470" cy="396240"/>
          </a:xfrm>
          <a:custGeom>
            <a:avLst/>
            <a:gdLst/>
            <a:ahLst/>
            <a:cxnLst/>
            <a:rect l="l" t="t" r="r" b="b"/>
            <a:pathLst>
              <a:path w="2109470" h="396240">
                <a:moveTo>
                  <a:pt x="2109342" y="0"/>
                </a:moveTo>
                <a:lnTo>
                  <a:pt x="0" y="0"/>
                </a:lnTo>
                <a:lnTo>
                  <a:pt x="0" y="396079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09473" y="1052741"/>
            <a:ext cx="8140700" cy="50419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pc="-105" dirty="0"/>
              <a:t>Capteurs </a:t>
            </a:r>
            <a:r>
              <a:rPr spc="-110" dirty="0"/>
              <a:t>et </a:t>
            </a:r>
            <a:r>
              <a:rPr spc="-100" dirty="0"/>
              <a:t>chaines de</a:t>
            </a:r>
            <a:r>
              <a:rPr spc="-155" dirty="0"/>
              <a:t> </a:t>
            </a:r>
            <a:r>
              <a:rPr spc="-105" dirty="0"/>
              <a:t>mesure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dt" sz="half" idx="6"/>
          </p:nvPr>
        </p:nvSpPr>
        <p:spPr>
          <a:xfrm>
            <a:off x="65938" y="6542481"/>
            <a:ext cx="181038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lang="fr-FR" spc="-165" dirty="0" smtClean="0"/>
              <a:t>Dr. </a:t>
            </a:r>
            <a:r>
              <a:rPr lang="fr-FR" spc="-50" dirty="0" smtClean="0"/>
              <a:t>,</a:t>
            </a:r>
            <a:r>
              <a:rPr lang="fr-FR" spc="-190" dirty="0" smtClean="0"/>
              <a:t> </a:t>
            </a:r>
            <a:r>
              <a:rPr lang="fr-FR" spc="-70" dirty="0" smtClean="0"/>
              <a:t>SAADI M.N</a:t>
            </a:r>
            <a:endParaRPr lang="fr-FR" spc="-70" dirty="0"/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spc="-90" dirty="0"/>
              <a:pPr marL="25400">
                <a:lnSpc>
                  <a:spcPts val="1810"/>
                </a:lnSpc>
              </a:pPr>
              <a:t>14</a:t>
            </a:fld>
            <a:endParaRPr spc="-9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64666"/>
            <a:ext cx="9057132" cy="2335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98"/>
            <a:ext cx="9144000" cy="7623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298"/>
            <a:ext cx="9144000" cy="762635"/>
          </a:xfrm>
          <a:custGeom>
            <a:avLst/>
            <a:gdLst/>
            <a:ahLst/>
            <a:cxnLst/>
            <a:rect l="l" t="t" r="r" b="b"/>
            <a:pathLst>
              <a:path w="9144000" h="762635">
                <a:moveTo>
                  <a:pt x="0" y="762368"/>
                </a:moveTo>
                <a:lnTo>
                  <a:pt x="9144000" y="762368"/>
                </a:lnTo>
                <a:lnTo>
                  <a:pt x="9144000" y="0"/>
                </a:lnTo>
                <a:lnTo>
                  <a:pt x="0" y="0"/>
                </a:lnTo>
                <a:lnTo>
                  <a:pt x="0" y="762368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739" y="67513"/>
            <a:ext cx="85718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54" dirty="0"/>
              <a:t>Exemples </a:t>
            </a:r>
            <a:r>
              <a:rPr sz="3600" spc="-165" dirty="0"/>
              <a:t>de </a:t>
            </a:r>
            <a:r>
              <a:rPr sz="3600" spc="-160" dirty="0"/>
              <a:t>capteurs </a:t>
            </a:r>
            <a:r>
              <a:rPr sz="3600" spc="-40" dirty="0"/>
              <a:t>: </a:t>
            </a:r>
            <a:r>
              <a:rPr sz="3600" spc="-175" dirty="0"/>
              <a:t>grandeurs</a:t>
            </a:r>
            <a:r>
              <a:rPr sz="3600" spc="-395" dirty="0"/>
              <a:t> </a:t>
            </a:r>
            <a:r>
              <a:rPr sz="3600" spc="-185" dirty="0"/>
              <a:t>mécaniques</a:t>
            </a:r>
            <a:endParaRPr sz="3600"/>
          </a:p>
        </p:txBody>
      </p:sp>
      <p:sp>
        <p:nvSpPr>
          <p:cNvPr id="6" name="object 6"/>
          <p:cNvSpPr/>
          <p:nvPr/>
        </p:nvSpPr>
        <p:spPr>
          <a:xfrm>
            <a:off x="0" y="6441947"/>
            <a:ext cx="2392680" cy="4160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6422134"/>
            <a:ext cx="2095500" cy="4358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466038"/>
            <a:ext cx="2345309" cy="3919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466038"/>
            <a:ext cx="2345690" cy="392430"/>
          </a:xfrm>
          <a:custGeom>
            <a:avLst/>
            <a:gdLst/>
            <a:ahLst/>
            <a:cxnLst/>
            <a:rect l="l" t="t" r="r" b="b"/>
            <a:pathLst>
              <a:path w="2345690" h="392429">
                <a:moveTo>
                  <a:pt x="2345308" y="391959"/>
                </a:moveTo>
                <a:lnTo>
                  <a:pt x="2345308" y="0"/>
                </a:lnTo>
                <a:lnTo>
                  <a:pt x="0" y="0"/>
                </a:lnTo>
              </a:path>
            </a:pathLst>
          </a:custGeom>
          <a:ln w="952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04288" y="6434325"/>
            <a:ext cx="4774692" cy="4236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38500" y="6423659"/>
            <a:ext cx="2951988" cy="4343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51404" y="6458743"/>
            <a:ext cx="4680458" cy="40163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51404" y="6458743"/>
            <a:ext cx="4680585" cy="401955"/>
          </a:xfrm>
          <a:custGeom>
            <a:avLst/>
            <a:gdLst/>
            <a:ahLst/>
            <a:cxnLst/>
            <a:rect l="l" t="t" r="r" b="b"/>
            <a:pathLst>
              <a:path w="4680584" h="401954">
                <a:moveTo>
                  <a:pt x="0" y="401637"/>
                </a:moveTo>
                <a:lnTo>
                  <a:pt x="4680458" y="401637"/>
                </a:lnTo>
                <a:lnTo>
                  <a:pt x="4680458" y="0"/>
                </a:lnTo>
                <a:lnTo>
                  <a:pt x="0" y="0"/>
                </a:lnTo>
                <a:lnTo>
                  <a:pt x="0" y="401637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87540" y="6437376"/>
            <a:ext cx="2156459" cy="42062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46392" y="6417562"/>
            <a:ext cx="643127" cy="4404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034656" y="6461917"/>
            <a:ext cx="2109342" cy="39607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034656" y="6461917"/>
            <a:ext cx="2109470" cy="396240"/>
          </a:xfrm>
          <a:custGeom>
            <a:avLst/>
            <a:gdLst/>
            <a:ahLst/>
            <a:cxnLst/>
            <a:rect l="l" t="t" r="r" b="b"/>
            <a:pathLst>
              <a:path w="2109470" h="396240">
                <a:moveTo>
                  <a:pt x="2109342" y="0"/>
                </a:moveTo>
                <a:lnTo>
                  <a:pt x="0" y="0"/>
                </a:lnTo>
                <a:lnTo>
                  <a:pt x="0" y="396079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5998" y="1052791"/>
            <a:ext cx="8599102" cy="489648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pc="-105" dirty="0"/>
              <a:t>Capteurs </a:t>
            </a:r>
            <a:r>
              <a:rPr spc="-110" dirty="0"/>
              <a:t>et </a:t>
            </a:r>
            <a:r>
              <a:rPr spc="-100" dirty="0"/>
              <a:t>chaines de</a:t>
            </a:r>
            <a:r>
              <a:rPr spc="-155" dirty="0"/>
              <a:t> </a:t>
            </a:r>
            <a:r>
              <a:rPr spc="-105" dirty="0"/>
              <a:t>mesure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dt" sz="half" idx="6"/>
          </p:nvPr>
        </p:nvSpPr>
        <p:spPr>
          <a:xfrm>
            <a:off x="65938" y="6542481"/>
            <a:ext cx="181038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lang="fr-FR" spc="-165" dirty="0" smtClean="0"/>
              <a:t>Dr. </a:t>
            </a:r>
            <a:r>
              <a:rPr lang="fr-FR" spc="-50" dirty="0" smtClean="0"/>
              <a:t>,</a:t>
            </a:r>
            <a:r>
              <a:rPr lang="fr-FR" spc="-190" dirty="0" smtClean="0"/>
              <a:t> </a:t>
            </a:r>
            <a:r>
              <a:rPr lang="fr-FR" spc="-70" dirty="0" smtClean="0"/>
              <a:t>SAADI M.N</a:t>
            </a:r>
            <a:endParaRPr lang="fr-FR" spc="-70" dirty="0"/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spc="-90" dirty="0"/>
              <a:pPr marL="25400">
                <a:lnSpc>
                  <a:spcPts val="1810"/>
                </a:lnSpc>
              </a:pPr>
              <a:t>15</a:t>
            </a:fld>
            <a:endParaRPr spc="-9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64666"/>
            <a:ext cx="8959596" cy="2335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98"/>
            <a:ext cx="9144000" cy="7623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298"/>
            <a:ext cx="9144000" cy="762635"/>
          </a:xfrm>
          <a:custGeom>
            <a:avLst/>
            <a:gdLst/>
            <a:ahLst/>
            <a:cxnLst/>
            <a:rect l="l" t="t" r="r" b="b"/>
            <a:pathLst>
              <a:path w="9144000" h="762635">
                <a:moveTo>
                  <a:pt x="0" y="762368"/>
                </a:moveTo>
                <a:lnTo>
                  <a:pt x="9144000" y="762368"/>
                </a:lnTo>
                <a:lnTo>
                  <a:pt x="9144000" y="0"/>
                </a:lnTo>
                <a:lnTo>
                  <a:pt x="0" y="0"/>
                </a:lnTo>
                <a:lnTo>
                  <a:pt x="0" y="762368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739" y="67513"/>
            <a:ext cx="84740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54" dirty="0"/>
              <a:t>Exemples </a:t>
            </a:r>
            <a:r>
              <a:rPr sz="3600" spc="-165" dirty="0"/>
              <a:t>de </a:t>
            </a:r>
            <a:r>
              <a:rPr sz="3600" spc="-160" dirty="0"/>
              <a:t>capteurs </a:t>
            </a:r>
            <a:r>
              <a:rPr sz="3600" spc="-40" dirty="0"/>
              <a:t>: </a:t>
            </a:r>
            <a:r>
              <a:rPr sz="3600" spc="-175" dirty="0"/>
              <a:t>grandeurs</a:t>
            </a:r>
            <a:r>
              <a:rPr sz="3600" spc="-395" dirty="0"/>
              <a:t> </a:t>
            </a:r>
            <a:r>
              <a:rPr sz="3600" spc="-100" dirty="0"/>
              <a:t>thermiques</a:t>
            </a:r>
            <a:endParaRPr sz="3600"/>
          </a:p>
        </p:txBody>
      </p:sp>
      <p:sp>
        <p:nvSpPr>
          <p:cNvPr id="6" name="object 6"/>
          <p:cNvSpPr/>
          <p:nvPr/>
        </p:nvSpPr>
        <p:spPr>
          <a:xfrm>
            <a:off x="0" y="6441947"/>
            <a:ext cx="2392680" cy="4160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6422134"/>
            <a:ext cx="2095500" cy="4358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466038"/>
            <a:ext cx="2345309" cy="3919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466038"/>
            <a:ext cx="2345690" cy="392430"/>
          </a:xfrm>
          <a:custGeom>
            <a:avLst/>
            <a:gdLst/>
            <a:ahLst/>
            <a:cxnLst/>
            <a:rect l="l" t="t" r="r" b="b"/>
            <a:pathLst>
              <a:path w="2345690" h="392429">
                <a:moveTo>
                  <a:pt x="2345308" y="391959"/>
                </a:moveTo>
                <a:lnTo>
                  <a:pt x="2345308" y="0"/>
                </a:lnTo>
                <a:lnTo>
                  <a:pt x="0" y="0"/>
                </a:lnTo>
              </a:path>
            </a:pathLst>
          </a:custGeom>
          <a:ln w="952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04288" y="6434325"/>
            <a:ext cx="4774692" cy="4236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38500" y="6423659"/>
            <a:ext cx="2951988" cy="4343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51404" y="6458743"/>
            <a:ext cx="4680458" cy="40163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51404" y="6458743"/>
            <a:ext cx="4680585" cy="401955"/>
          </a:xfrm>
          <a:custGeom>
            <a:avLst/>
            <a:gdLst/>
            <a:ahLst/>
            <a:cxnLst/>
            <a:rect l="l" t="t" r="r" b="b"/>
            <a:pathLst>
              <a:path w="4680584" h="401954">
                <a:moveTo>
                  <a:pt x="0" y="401637"/>
                </a:moveTo>
                <a:lnTo>
                  <a:pt x="4680458" y="401637"/>
                </a:lnTo>
                <a:lnTo>
                  <a:pt x="4680458" y="0"/>
                </a:lnTo>
                <a:lnTo>
                  <a:pt x="0" y="0"/>
                </a:lnTo>
                <a:lnTo>
                  <a:pt x="0" y="401637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87540" y="6437376"/>
            <a:ext cx="2156459" cy="42062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46392" y="6417562"/>
            <a:ext cx="643127" cy="4404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034656" y="6461917"/>
            <a:ext cx="2109342" cy="39607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034656" y="6461917"/>
            <a:ext cx="2109470" cy="396240"/>
          </a:xfrm>
          <a:custGeom>
            <a:avLst/>
            <a:gdLst/>
            <a:ahLst/>
            <a:cxnLst/>
            <a:rect l="l" t="t" r="r" b="b"/>
            <a:pathLst>
              <a:path w="2109470" h="396240">
                <a:moveTo>
                  <a:pt x="2109342" y="0"/>
                </a:moveTo>
                <a:lnTo>
                  <a:pt x="0" y="0"/>
                </a:lnTo>
                <a:lnTo>
                  <a:pt x="0" y="396079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05401" y="1279917"/>
            <a:ext cx="8421332" cy="463959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pc="-105" dirty="0"/>
              <a:t>Capteurs </a:t>
            </a:r>
            <a:r>
              <a:rPr spc="-110" dirty="0"/>
              <a:t>et </a:t>
            </a:r>
            <a:r>
              <a:rPr spc="-100" dirty="0"/>
              <a:t>chaines de</a:t>
            </a:r>
            <a:r>
              <a:rPr spc="-155" dirty="0"/>
              <a:t> </a:t>
            </a:r>
            <a:r>
              <a:rPr spc="-105" dirty="0"/>
              <a:t>mesure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dt" sz="half" idx="6"/>
          </p:nvPr>
        </p:nvSpPr>
        <p:spPr>
          <a:xfrm>
            <a:off x="65938" y="6542481"/>
            <a:ext cx="181038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lang="fr-FR" spc="-165" dirty="0" smtClean="0"/>
              <a:t>Dr. </a:t>
            </a:r>
            <a:r>
              <a:rPr lang="fr-FR" spc="-50" dirty="0" smtClean="0"/>
              <a:t>,</a:t>
            </a:r>
            <a:r>
              <a:rPr lang="fr-FR" spc="-190" dirty="0" smtClean="0"/>
              <a:t> </a:t>
            </a:r>
            <a:r>
              <a:rPr lang="fr-FR" spc="-70" dirty="0" smtClean="0"/>
              <a:t>SAADI M.N</a:t>
            </a:r>
            <a:endParaRPr lang="fr-FR" spc="-70" dirty="0"/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spc="-90" dirty="0"/>
              <a:pPr marL="25400">
                <a:lnSpc>
                  <a:spcPts val="1810"/>
                </a:lnSpc>
              </a:pPr>
              <a:t>16</a:t>
            </a:fld>
            <a:endParaRPr spc="-9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64666"/>
            <a:ext cx="8880348" cy="2335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98"/>
            <a:ext cx="9144000" cy="7623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298"/>
            <a:ext cx="9144000" cy="762635"/>
          </a:xfrm>
          <a:custGeom>
            <a:avLst/>
            <a:gdLst/>
            <a:ahLst/>
            <a:cxnLst/>
            <a:rect l="l" t="t" r="r" b="b"/>
            <a:pathLst>
              <a:path w="9144000" h="762635">
                <a:moveTo>
                  <a:pt x="0" y="762368"/>
                </a:moveTo>
                <a:lnTo>
                  <a:pt x="9144000" y="762368"/>
                </a:lnTo>
                <a:lnTo>
                  <a:pt x="9144000" y="0"/>
                </a:lnTo>
                <a:lnTo>
                  <a:pt x="0" y="0"/>
                </a:lnTo>
                <a:lnTo>
                  <a:pt x="0" y="762368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739" y="67513"/>
            <a:ext cx="83959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54" dirty="0"/>
              <a:t>Exemples </a:t>
            </a:r>
            <a:r>
              <a:rPr sz="3600" spc="-165" dirty="0"/>
              <a:t>de </a:t>
            </a:r>
            <a:r>
              <a:rPr sz="3600" spc="-160" dirty="0"/>
              <a:t>capteurs </a:t>
            </a:r>
            <a:r>
              <a:rPr sz="3600" spc="-40" dirty="0"/>
              <a:t>: </a:t>
            </a:r>
            <a:r>
              <a:rPr sz="3600" spc="-175" dirty="0"/>
              <a:t>grandeurs</a:t>
            </a:r>
            <a:r>
              <a:rPr sz="3600" spc="-409" dirty="0"/>
              <a:t> </a:t>
            </a:r>
            <a:r>
              <a:rPr sz="3600" spc="-110" dirty="0"/>
              <a:t>électriques</a:t>
            </a:r>
            <a:endParaRPr sz="3600"/>
          </a:p>
        </p:txBody>
      </p:sp>
      <p:sp>
        <p:nvSpPr>
          <p:cNvPr id="6" name="object 6"/>
          <p:cNvSpPr/>
          <p:nvPr/>
        </p:nvSpPr>
        <p:spPr>
          <a:xfrm>
            <a:off x="0" y="6441947"/>
            <a:ext cx="2392680" cy="4160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6422134"/>
            <a:ext cx="2095500" cy="4358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466038"/>
            <a:ext cx="2345309" cy="3919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466038"/>
            <a:ext cx="2345690" cy="392430"/>
          </a:xfrm>
          <a:custGeom>
            <a:avLst/>
            <a:gdLst/>
            <a:ahLst/>
            <a:cxnLst/>
            <a:rect l="l" t="t" r="r" b="b"/>
            <a:pathLst>
              <a:path w="2345690" h="392429">
                <a:moveTo>
                  <a:pt x="2345308" y="391959"/>
                </a:moveTo>
                <a:lnTo>
                  <a:pt x="2345308" y="0"/>
                </a:lnTo>
                <a:lnTo>
                  <a:pt x="0" y="0"/>
                </a:lnTo>
              </a:path>
            </a:pathLst>
          </a:custGeom>
          <a:ln w="952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04288" y="6434325"/>
            <a:ext cx="4774692" cy="4236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38500" y="6423659"/>
            <a:ext cx="2951988" cy="4343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51404" y="6458743"/>
            <a:ext cx="4680458" cy="40163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51404" y="6458743"/>
            <a:ext cx="4680585" cy="401955"/>
          </a:xfrm>
          <a:custGeom>
            <a:avLst/>
            <a:gdLst/>
            <a:ahLst/>
            <a:cxnLst/>
            <a:rect l="l" t="t" r="r" b="b"/>
            <a:pathLst>
              <a:path w="4680584" h="401954">
                <a:moveTo>
                  <a:pt x="0" y="401637"/>
                </a:moveTo>
                <a:lnTo>
                  <a:pt x="4680458" y="401637"/>
                </a:lnTo>
                <a:lnTo>
                  <a:pt x="4680458" y="0"/>
                </a:lnTo>
                <a:lnTo>
                  <a:pt x="0" y="0"/>
                </a:lnTo>
                <a:lnTo>
                  <a:pt x="0" y="401637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87540" y="6437376"/>
            <a:ext cx="2156459" cy="42062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46392" y="6417562"/>
            <a:ext cx="643127" cy="4404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034656" y="6461917"/>
            <a:ext cx="2109342" cy="39607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034656" y="6461917"/>
            <a:ext cx="2109470" cy="396240"/>
          </a:xfrm>
          <a:custGeom>
            <a:avLst/>
            <a:gdLst/>
            <a:ahLst/>
            <a:cxnLst/>
            <a:rect l="l" t="t" r="r" b="b"/>
            <a:pathLst>
              <a:path w="2109470" h="396240">
                <a:moveTo>
                  <a:pt x="2109342" y="0"/>
                </a:moveTo>
                <a:lnTo>
                  <a:pt x="0" y="0"/>
                </a:lnTo>
                <a:lnTo>
                  <a:pt x="0" y="396079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51523" y="908685"/>
            <a:ext cx="8640953" cy="469950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pc="-105" dirty="0"/>
              <a:t>Capteurs </a:t>
            </a:r>
            <a:r>
              <a:rPr spc="-110" dirty="0"/>
              <a:t>et </a:t>
            </a:r>
            <a:r>
              <a:rPr spc="-100" dirty="0"/>
              <a:t>chaines de</a:t>
            </a:r>
            <a:r>
              <a:rPr spc="-155" dirty="0"/>
              <a:t> </a:t>
            </a:r>
            <a:r>
              <a:rPr spc="-105" dirty="0"/>
              <a:t>mesure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dt" sz="half" idx="6"/>
          </p:nvPr>
        </p:nvSpPr>
        <p:spPr>
          <a:xfrm>
            <a:off x="65938" y="6542481"/>
            <a:ext cx="181038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lang="fr-FR" spc="-165" dirty="0" smtClean="0"/>
              <a:t>Dr. </a:t>
            </a:r>
            <a:r>
              <a:rPr lang="fr-FR" spc="-50" dirty="0" smtClean="0"/>
              <a:t>,</a:t>
            </a:r>
            <a:r>
              <a:rPr lang="fr-FR" spc="-190" dirty="0" smtClean="0"/>
              <a:t> </a:t>
            </a:r>
            <a:r>
              <a:rPr lang="fr-FR" spc="-70" dirty="0" smtClean="0"/>
              <a:t>SAADI M.N</a:t>
            </a:r>
            <a:endParaRPr lang="fr-FR" spc="-70" dirty="0"/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spc="-90" dirty="0"/>
              <a:pPr marL="25400">
                <a:lnSpc>
                  <a:spcPts val="1810"/>
                </a:lnSpc>
              </a:pPr>
              <a:t>17</a:t>
            </a:fld>
            <a:endParaRPr spc="-9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64666"/>
            <a:ext cx="8880348" cy="2335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98"/>
            <a:ext cx="9144000" cy="7623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298"/>
            <a:ext cx="9144000" cy="762635"/>
          </a:xfrm>
          <a:custGeom>
            <a:avLst/>
            <a:gdLst/>
            <a:ahLst/>
            <a:cxnLst/>
            <a:rect l="l" t="t" r="r" b="b"/>
            <a:pathLst>
              <a:path w="9144000" h="762635">
                <a:moveTo>
                  <a:pt x="0" y="762368"/>
                </a:moveTo>
                <a:lnTo>
                  <a:pt x="9144000" y="762368"/>
                </a:lnTo>
                <a:lnTo>
                  <a:pt x="9144000" y="0"/>
                </a:lnTo>
                <a:lnTo>
                  <a:pt x="0" y="0"/>
                </a:lnTo>
                <a:lnTo>
                  <a:pt x="0" y="762368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739" y="67513"/>
            <a:ext cx="83966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54" dirty="0"/>
              <a:t>Exemples </a:t>
            </a:r>
            <a:r>
              <a:rPr sz="3600" spc="-165" dirty="0"/>
              <a:t>de </a:t>
            </a:r>
            <a:r>
              <a:rPr sz="3600" spc="-160" dirty="0"/>
              <a:t>capteurs </a:t>
            </a:r>
            <a:r>
              <a:rPr sz="3600" spc="-40" dirty="0"/>
              <a:t>: </a:t>
            </a:r>
            <a:r>
              <a:rPr sz="3600" spc="-175" dirty="0"/>
              <a:t>grandeurs</a:t>
            </a:r>
            <a:r>
              <a:rPr sz="3600" spc="-405" dirty="0"/>
              <a:t> </a:t>
            </a:r>
            <a:r>
              <a:rPr sz="3600" spc="-110" dirty="0"/>
              <a:t>électriques</a:t>
            </a:r>
            <a:endParaRPr sz="3600"/>
          </a:p>
        </p:txBody>
      </p:sp>
      <p:sp>
        <p:nvSpPr>
          <p:cNvPr id="6" name="object 6"/>
          <p:cNvSpPr/>
          <p:nvPr/>
        </p:nvSpPr>
        <p:spPr>
          <a:xfrm>
            <a:off x="0" y="6441947"/>
            <a:ext cx="2392680" cy="4160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6422134"/>
            <a:ext cx="2095500" cy="4358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466038"/>
            <a:ext cx="2345309" cy="3919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466038"/>
            <a:ext cx="2345690" cy="392430"/>
          </a:xfrm>
          <a:custGeom>
            <a:avLst/>
            <a:gdLst/>
            <a:ahLst/>
            <a:cxnLst/>
            <a:rect l="l" t="t" r="r" b="b"/>
            <a:pathLst>
              <a:path w="2345690" h="392429">
                <a:moveTo>
                  <a:pt x="2345308" y="391959"/>
                </a:moveTo>
                <a:lnTo>
                  <a:pt x="2345308" y="0"/>
                </a:lnTo>
                <a:lnTo>
                  <a:pt x="0" y="0"/>
                </a:lnTo>
              </a:path>
            </a:pathLst>
          </a:custGeom>
          <a:ln w="952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04288" y="6434325"/>
            <a:ext cx="4774692" cy="4236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38500" y="6423659"/>
            <a:ext cx="2951988" cy="4343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51404" y="6458743"/>
            <a:ext cx="4680458" cy="40163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51404" y="6458743"/>
            <a:ext cx="4680585" cy="401955"/>
          </a:xfrm>
          <a:custGeom>
            <a:avLst/>
            <a:gdLst/>
            <a:ahLst/>
            <a:cxnLst/>
            <a:rect l="l" t="t" r="r" b="b"/>
            <a:pathLst>
              <a:path w="4680584" h="401954">
                <a:moveTo>
                  <a:pt x="0" y="401637"/>
                </a:moveTo>
                <a:lnTo>
                  <a:pt x="4680458" y="401637"/>
                </a:lnTo>
                <a:lnTo>
                  <a:pt x="4680458" y="0"/>
                </a:lnTo>
                <a:lnTo>
                  <a:pt x="0" y="0"/>
                </a:lnTo>
                <a:lnTo>
                  <a:pt x="0" y="401637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87540" y="6437376"/>
            <a:ext cx="2156459" cy="42062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46392" y="6417562"/>
            <a:ext cx="643127" cy="4404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034656" y="6461917"/>
            <a:ext cx="2109342" cy="39607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034656" y="6461917"/>
            <a:ext cx="2109470" cy="396240"/>
          </a:xfrm>
          <a:custGeom>
            <a:avLst/>
            <a:gdLst/>
            <a:ahLst/>
            <a:cxnLst/>
            <a:rect l="l" t="t" r="r" b="b"/>
            <a:pathLst>
              <a:path w="2109470" h="396240">
                <a:moveTo>
                  <a:pt x="2109342" y="0"/>
                </a:moveTo>
                <a:lnTo>
                  <a:pt x="0" y="0"/>
                </a:lnTo>
                <a:lnTo>
                  <a:pt x="0" y="396079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23683" y="1224875"/>
            <a:ext cx="8112205" cy="451930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pc="-105" dirty="0"/>
              <a:t>Capteurs </a:t>
            </a:r>
            <a:r>
              <a:rPr spc="-110" dirty="0"/>
              <a:t>et </a:t>
            </a:r>
            <a:r>
              <a:rPr spc="-100" dirty="0"/>
              <a:t>chaines de</a:t>
            </a:r>
            <a:r>
              <a:rPr spc="-155" dirty="0"/>
              <a:t> </a:t>
            </a:r>
            <a:r>
              <a:rPr spc="-105" dirty="0"/>
              <a:t>mesure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dt" sz="half" idx="6"/>
          </p:nvPr>
        </p:nvSpPr>
        <p:spPr>
          <a:xfrm>
            <a:off x="65938" y="6542481"/>
            <a:ext cx="181038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lang="fr-FR" spc="-165" dirty="0" smtClean="0"/>
              <a:t>Dr. </a:t>
            </a:r>
            <a:r>
              <a:rPr lang="fr-FR" spc="-50" dirty="0" smtClean="0"/>
              <a:t>,</a:t>
            </a:r>
            <a:r>
              <a:rPr lang="fr-FR" spc="-190" dirty="0" smtClean="0"/>
              <a:t> </a:t>
            </a:r>
            <a:r>
              <a:rPr lang="fr-FR" spc="-70" dirty="0" smtClean="0"/>
              <a:t>SAADI M.N</a:t>
            </a:r>
            <a:endParaRPr lang="fr-FR" spc="-70" dirty="0"/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spc="-90" dirty="0"/>
              <a:pPr marL="25400">
                <a:lnSpc>
                  <a:spcPts val="1810"/>
                </a:lnSpc>
              </a:pPr>
              <a:t>18</a:t>
            </a:fld>
            <a:endParaRPr spc="-9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22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64666"/>
            <a:ext cx="9144000" cy="580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298"/>
            <a:ext cx="9144000" cy="7623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2298"/>
            <a:ext cx="9144000" cy="762635"/>
          </a:xfrm>
          <a:custGeom>
            <a:avLst/>
            <a:gdLst/>
            <a:ahLst/>
            <a:cxnLst/>
            <a:rect l="l" t="t" r="r" b="b"/>
            <a:pathLst>
              <a:path w="9144000" h="762635">
                <a:moveTo>
                  <a:pt x="0" y="762368"/>
                </a:moveTo>
                <a:lnTo>
                  <a:pt x="9144000" y="762368"/>
                </a:lnTo>
                <a:lnTo>
                  <a:pt x="9144000" y="0"/>
                </a:lnTo>
                <a:lnTo>
                  <a:pt x="0" y="0"/>
                </a:lnTo>
                <a:lnTo>
                  <a:pt x="0" y="762368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8739" y="168097"/>
            <a:ext cx="772985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70" dirty="0"/>
              <a:t>Exemples </a:t>
            </a:r>
            <a:r>
              <a:rPr sz="2400" spc="-110" dirty="0"/>
              <a:t>de </a:t>
            </a:r>
            <a:r>
              <a:rPr sz="2400" spc="-105" dirty="0"/>
              <a:t>capteurs </a:t>
            </a:r>
            <a:r>
              <a:rPr sz="2400" spc="-25" dirty="0"/>
              <a:t>: </a:t>
            </a:r>
            <a:r>
              <a:rPr sz="2400" spc="-114" dirty="0"/>
              <a:t>grandeurs </a:t>
            </a:r>
            <a:r>
              <a:rPr sz="2400" spc="-110" dirty="0"/>
              <a:t>de </a:t>
            </a:r>
            <a:r>
              <a:rPr sz="2400" spc="-90" dirty="0"/>
              <a:t>rayonnement</a:t>
            </a:r>
            <a:r>
              <a:rPr sz="2400" spc="-315" dirty="0"/>
              <a:t> </a:t>
            </a:r>
            <a:r>
              <a:rPr sz="2400" spc="-85" dirty="0"/>
              <a:t>(radiatives)</a:t>
            </a:r>
            <a:endParaRPr sz="2400"/>
          </a:p>
        </p:txBody>
      </p:sp>
      <p:sp>
        <p:nvSpPr>
          <p:cNvPr id="7" name="object 7"/>
          <p:cNvSpPr/>
          <p:nvPr/>
        </p:nvSpPr>
        <p:spPr>
          <a:xfrm>
            <a:off x="0" y="6441947"/>
            <a:ext cx="2392680" cy="4160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422134"/>
            <a:ext cx="2095500" cy="4358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466038"/>
            <a:ext cx="2345309" cy="3919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6466038"/>
            <a:ext cx="2345690" cy="392430"/>
          </a:xfrm>
          <a:custGeom>
            <a:avLst/>
            <a:gdLst/>
            <a:ahLst/>
            <a:cxnLst/>
            <a:rect l="l" t="t" r="r" b="b"/>
            <a:pathLst>
              <a:path w="2345690" h="392429">
                <a:moveTo>
                  <a:pt x="2345308" y="391959"/>
                </a:moveTo>
                <a:lnTo>
                  <a:pt x="2345308" y="0"/>
                </a:lnTo>
                <a:lnTo>
                  <a:pt x="0" y="0"/>
                </a:lnTo>
              </a:path>
            </a:pathLst>
          </a:custGeom>
          <a:ln w="952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4288" y="6434325"/>
            <a:ext cx="4774692" cy="4236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238500" y="6423659"/>
            <a:ext cx="2951988" cy="43434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51404" y="6458743"/>
            <a:ext cx="4680458" cy="40163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51404" y="6458743"/>
            <a:ext cx="4680585" cy="401955"/>
          </a:xfrm>
          <a:custGeom>
            <a:avLst/>
            <a:gdLst/>
            <a:ahLst/>
            <a:cxnLst/>
            <a:rect l="l" t="t" r="r" b="b"/>
            <a:pathLst>
              <a:path w="4680584" h="401954">
                <a:moveTo>
                  <a:pt x="0" y="401637"/>
                </a:moveTo>
                <a:lnTo>
                  <a:pt x="4680458" y="401637"/>
                </a:lnTo>
                <a:lnTo>
                  <a:pt x="4680458" y="0"/>
                </a:lnTo>
                <a:lnTo>
                  <a:pt x="0" y="0"/>
                </a:lnTo>
                <a:lnTo>
                  <a:pt x="0" y="401637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87540" y="6437376"/>
            <a:ext cx="2156459" cy="42062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946392" y="6417562"/>
            <a:ext cx="643127" cy="44043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034656" y="6461917"/>
            <a:ext cx="2109342" cy="39607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034656" y="6461917"/>
            <a:ext cx="2109470" cy="396240"/>
          </a:xfrm>
          <a:custGeom>
            <a:avLst/>
            <a:gdLst/>
            <a:ahLst/>
            <a:cxnLst/>
            <a:rect l="l" t="t" r="r" b="b"/>
            <a:pathLst>
              <a:path w="2109470" h="396240">
                <a:moveTo>
                  <a:pt x="2109342" y="0"/>
                </a:moveTo>
                <a:lnTo>
                  <a:pt x="0" y="0"/>
                </a:lnTo>
                <a:lnTo>
                  <a:pt x="0" y="396079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57678" y="1082382"/>
            <a:ext cx="8563753" cy="457281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pc="-105" dirty="0"/>
              <a:t>Capteurs </a:t>
            </a:r>
            <a:r>
              <a:rPr spc="-110" dirty="0"/>
              <a:t>et </a:t>
            </a:r>
            <a:r>
              <a:rPr spc="-100" dirty="0"/>
              <a:t>chaines de</a:t>
            </a:r>
            <a:r>
              <a:rPr spc="-155" dirty="0"/>
              <a:t> </a:t>
            </a:r>
            <a:r>
              <a:rPr spc="-105" dirty="0"/>
              <a:t>mesure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dt" sz="half" idx="6"/>
          </p:nvPr>
        </p:nvSpPr>
        <p:spPr>
          <a:xfrm>
            <a:off x="65938" y="6542481"/>
            <a:ext cx="181038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lang="fr-FR" spc="-165" dirty="0" smtClean="0"/>
              <a:t>Dr. </a:t>
            </a:r>
            <a:r>
              <a:rPr lang="fr-FR" spc="-50" dirty="0" smtClean="0"/>
              <a:t>,</a:t>
            </a:r>
            <a:r>
              <a:rPr lang="fr-FR" spc="-190" dirty="0" smtClean="0"/>
              <a:t> </a:t>
            </a:r>
            <a:r>
              <a:rPr lang="fr-FR" spc="-70" dirty="0" smtClean="0"/>
              <a:t>SAADI M.N</a:t>
            </a:r>
            <a:endParaRPr lang="fr-FR" spc="-70" dirty="0"/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spc="-90" dirty="0"/>
              <a:pPr marL="25400">
                <a:lnSpc>
                  <a:spcPts val="1810"/>
                </a:lnSpc>
              </a:pPr>
              <a:t>19</a:t>
            </a:fld>
            <a:endParaRPr spc="-9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64666"/>
            <a:ext cx="4567428" cy="2335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98"/>
            <a:ext cx="9144000" cy="7623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298"/>
            <a:ext cx="9144000" cy="762635"/>
          </a:xfrm>
          <a:custGeom>
            <a:avLst/>
            <a:gdLst/>
            <a:ahLst/>
            <a:cxnLst/>
            <a:rect l="l" t="t" r="r" b="b"/>
            <a:pathLst>
              <a:path w="9144000" h="762635">
                <a:moveTo>
                  <a:pt x="0" y="762368"/>
                </a:moveTo>
                <a:lnTo>
                  <a:pt x="9144000" y="762368"/>
                </a:lnTo>
                <a:lnTo>
                  <a:pt x="9144000" y="0"/>
                </a:lnTo>
                <a:lnTo>
                  <a:pt x="0" y="0"/>
                </a:lnTo>
                <a:lnTo>
                  <a:pt x="0" y="762368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739" y="67513"/>
            <a:ext cx="408114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60" dirty="0"/>
              <a:t>Information</a:t>
            </a:r>
            <a:r>
              <a:rPr sz="3600" spc="-310" dirty="0"/>
              <a:t> </a:t>
            </a:r>
            <a:r>
              <a:rPr sz="3600" spc="-114" dirty="0"/>
              <a:t>pratiques</a:t>
            </a:r>
            <a:endParaRPr sz="3600"/>
          </a:p>
        </p:txBody>
      </p:sp>
      <p:sp>
        <p:nvSpPr>
          <p:cNvPr id="6" name="object 6"/>
          <p:cNvSpPr txBox="1"/>
          <p:nvPr/>
        </p:nvSpPr>
        <p:spPr>
          <a:xfrm>
            <a:off x="402437" y="1065021"/>
            <a:ext cx="8092440" cy="415819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385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spc="-105" dirty="0">
                <a:latin typeface="Arial"/>
                <a:cs typeface="Arial"/>
              </a:rPr>
              <a:t>Organisation </a:t>
            </a:r>
            <a:r>
              <a:rPr sz="2400" spc="-80" dirty="0">
                <a:latin typeface="Arial"/>
                <a:cs typeface="Arial"/>
              </a:rPr>
              <a:t>du </a:t>
            </a:r>
            <a:r>
              <a:rPr sz="2400" spc="-130" dirty="0">
                <a:latin typeface="Arial"/>
                <a:cs typeface="Arial"/>
              </a:rPr>
              <a:t>cours</a:t>
            </a:r>
            <a:r>
              <a:rPr sz="2400" spc="-200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magistral:</a:t>
            </a:r>
            <a:endParaRPr sz="2400">
              <a:latin typeface="Arial"/>
              <a:cs typeface="Arial"/>
            </a:endParaRPr>
          </a:p>
          <a:p>
            <a:pPr marL="870585" lvl="1" indent="-457200">
              <a:lnSpc>
                <a:spcPct val="100000"/>
              </a:lnSpc>
              <a:spcBef>
                <a:spcPts val="290"/>
              </a:spcBef>
              <a:buChar char="-"/>
              <a:tabLst>
                <a:tab pos="870585" algn="l"/>
                <a:tab pos="871219" algn="l"/>
              </a:tabLst>
            </a:pPr>
            <a:r>
              <a:rPr sz="2400" spc="-120" dirty="0">
                <a:latin typeface="Arial"/>
                <a:cs typeface="Arial"/>
              </a:rPr>
              <a:t>Volume </a:t>
            </a:r>
            <a:r>
              <a:rPr sz="2400" spc="-70" dirty="0">
                <a:latin typeface="Arial"/>
                <a:cs typeface="Arial"/>
              </a:rPr>
              <a:t>horaire </a:t>
            </a:r>
            <a:r>
              <a:rPr sz="2400" spc="-25" dirty="0">
                <a:latin typeface="Arial"/>
                <a:cs typeface="Arial"/>
              </a:rPr>
              <a:t>:</a:t>
            </a:r>
            <a:r>
              <a:rPr sz="2400" spc="-200" dirty="0">
                <a:latin typeface="Arial"/>
                <a:cs typeface="Arial"/>
              </a:rPr>
              <a:t> </a:t>
            </a:r>
            <a:r>
              <a:rPr sz="2400" b="1" spc="-120" dirty="0">
                <a:solidFill>
                  <a:srgbClr val="FF0000"/>
                </a:solidFill>
                <a:latin typeface="Trebuchet MS"/>
                <a:cs typeface="Trebuchet MS"/>
              </a:rPr>
              <a:t>1h30</a:t>
            </a:r>
            <a:r>
              <a:rPr sz="2400" spc="-120" dirty="0">
                <a:latin typeface="Arial"/>
                <a:cs typeface="Arial"/>
              </a:rPr>
              <a:t>/semaine</a:t>
            </a:r>
            <a:endParaRPr sz="2400">
              <a:latin typeface="Arial"/>
              <a:cs typeface="Arial"/>
            </a:endParaRPr>
          </a:p>
          <a:p>
            <a:pPr marL="870585" lvl="1" indent="-457200">
              <a:lnSpc>
                <a:spcPct val="100000"/>
              </a:lnSpc>
              <a:spcBef>
                <a:spcPts val="290"/>
              </a:spcBef>
              <a:buChar char="-"/>
              <a:tabLst>
                <a:tab pos="870585" algn="l"/>
                <a:tab pos="871219" algn="l"/>
                <a:tab pos="3755390" algn="l"/>
              </a:tabLst>
            </a:pPr>
            <a:r>
              <a:rPr sz="2400" spc="-95" dirty="0">
                <a:latin typeface="Arial"/>
                <a:cs typeface="Arial"/>
              </a:rPr>
              <a:t>Nombre </a:t>
            </a:r>
            <a:r>
              <a:rPr sz="2400" spc="-110" dirty="0">
                <a:latin typeface="Arial"/>
                <a:cs typeface="Arial"/>
              </a:rPr>
              <a:t>de </a:t>
            </a:r>
            <a:r>
              <a:rPr sz="2400" spc="-75" dirty="0">
                <a:latin typeface="Arial"/>
                <a:cs typeface="Arial"/>
              </a:rPr>
              <a:t>crédits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: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b="1" spc="-135" dirty="0">
                <a:solidFill>
                  <a:srgbClr val="FF0000"/>
                </a:solidFill>
                <a:latin typeface="Trebuchet MS"/>
                <a:cs typeface="Trebuchet MS"/>
              </a:rPr>
              <a:t>2</a:t>
            </a:r>
            <a:r>
              <a:rPr sz="2400" spc="-135" dirty="0">
                <a:latin typeface="Arial"/>
                <a:cs typeface="Arial"/>
              </a:rPr>
              <a:t>,	</a:t>
            </a:r>
            <a:r>
              <a:rPr sz="2400" spc="-80" dirty="0">
                <a:latin typeface="Arial"/>
                <a:cs typeface="Arial"/>
              </a:rPr>
              <a:t>Coefficient </a:t>
            </a:r>
            <a:r>
              <a:rPr sz="2400" spc="-25" dirty="0">
                <a:latin typeface="Arial"/>
                <a:cs typeface="Arial"/>
              </a:rPr>
              <a:t>: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b="1" spc="-190" dirty="0">
                <a:solidFill>
                  <a:srgbClr val="FF0000"/>
                </a:solidFill>
                <a:latin typeface="Trebuchet MS"/>
                <a:cs typeface="Trebuchet MS"/>
              </a:rPr>
              <a:t>1</a:t>
            </a:r>
            <a:endParaRPr sz="2400">
              <a:latin typeface="Trebuchet MS"/>
              <a:cs typeface="Trebuchet MS"/>
            </a:endParaRPr>
          </a:p>
          <a:p>
            <a:pPr marL="870585" lvl="1" indent="-457200">
              <a:lnSpc>
                <a:spcPct val="100000"/>
              </a:lnSpc>
              <a:spcBef>
                <a:spcPts val="290"/>
              </a:spcBef>
              <a:buChar char="-"/>
              <a:tabLst>
                <a:tab pos="870585" algn="l"/>
                <a:tab pos="871219" algn="l"/>
              </a:tabLst>
            </a:pPr>
            <a:r>
              <a:rPr sz="2400" spc="-60" dirty="0">
                <a:latin typeface="Arial"/>
                <a:cs typeface="Arial"/>
              </a:rPr>
              <a:t>Mode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d’évaluation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: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b="1" spc="-160" dirty="0">
                <a:solidFill>
                  <a:srgbClr val="FF0000"/>
                </a:solidFill>
                <a:latin typeface="Trebuchet MS"/>
                <a:cs typeface="Trebuchet MS"/>
              </a:rPr>
              <a:t>Examen</a:t>
            </a:r>
            <a:r>
              <a:rPr sz="2400" b="1" spc="-204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b="1" spc="-190" dirty="0">
                <a:solidFill>
                  <a:srgbClr val="FF0000"/>
                </a:solidFill>
                <a:latin typeface="Trebuchet MS"/>
                <a:cs typeface="Trebuchet MS"/>
              </a:rPr>
              <a:t>60 </a:t>
            </a:r>
            <a:r>
              <a:rPr sz="2400" b="1" spc="105" dirty="0">
                <a:solidFill>
                  <a:srgbClr val="FF0000"/>
                </a:solidFill>
                <a:latin typeface="Trebuchet MS"/>
                <a:cs typeface="Trebuchet MS"/>
              </a:rPr>
              <a:t>%</a:t>
            </a:r>
            <a:r>
              <a:rPr sz="2400" b="1" spc="-18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b="1" spc="-150" dirty="0">
                <a:solidFill>
                  <a:srgbClr val="FF0000"/>
                </a:solidFill>
                <a:latin typeface="Trebuchet MS"/>
                <a:cs typeface="Trebuchet MS"/>
              </a:rPr>
              <a:t>-</a:t>
            </a:r>
            <a:r>
              <a:rPr sz="2400" b="1" spc="-19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b="1" spc="-140" dirty="0">
                <a:solidFill>
                  <a:srgbClr val="FF0000"/>
                </a:solidFill>
                <a:latin typeface="Trebuchet MS"/>
                <a:cs typeface="Trebuchet MS"/>
              </a:rPr>
              <a:t>Contrôle</a:t>
            </a:r>
            <a:r>
              <a:rPr sz="2400" b="1" spc="-19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b="1" spc="-140" dirty="0">
                <a:solidFill>
                  <a:srgbClr val="FF0000"/>
                </a:solidFill>
                <a:latin typeface="Trebuchet MS"/>
                <a:cs typeface="Trebuchet MS"/>
              </a:rPr>
              <a:t>continu</a:t>
            </a:r>
            <a:r>
              <a:rPr sz="2400" b="1" spc="-18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b="1" spc="-190" dirty="0">
                <a:solidFill>
                  <a:srgbClr val="FF0000"/>
                </a:solidFill>
                <a:latin typeface="Trebuchet MS"/>
                <a:cs typeface="Trebuchet MS"/>
              </a:rPr>
              <a:t>40</a:t>
            </a:r>
            <a:r>
              <a:rPr sz="2400" b="1" spc="-204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b="1" spc="105" dirty="0">
                <a:solidFill>
                  <a:srgbClr val="FF0000"/>
                </a:solidFill>
                <a:latin typeface="Trebuchet MS"/>
                <a:cs typeface="Trebuchet MS"/>
              </a:rPr>
              <a:t>%</a:t>
            </a:r>
            <a:endParaRPr sz="2400">
              <a:latin typeface="Trebuchet MS"/>
              <a:cs typeface="Trebuchet MS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Font typeface="Arial"/>
              <a:buChar char="-"/>
            </a:pPr>
            <a:endParaRPr sz="3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400" spc="-105" dirty="0">
                <a:latin typeface="Arial"/>
                <a:cs typeface="Arial"/>
              </a:rPr>
              <a:t>Organisation </a:t>
            </a:r>
            <a:r>
              <a:rPr sz="2400" spc="-165" dirty="0">
                <a:latin typeface="Arial"/>
                <a:cs typeface="Arial"/>
              </a:rPr>
              <a:t>des </a:t>
            </a:r>
            <a:r>
              <a:rPr sz="2400" spc="-95" dirty="0">
                <a:latin typeface="Arial"/>
                <a:cs typeface="Arial"/>
              </a:rPr>
              <a:t>travaux </a:t>
            </a:r>
            <a:r>
              <a:rPr sz="2400" spc="-80" dirty="0">
                <a:latin typeface="Arial"/>
                <a:cs typeface="Arial"/>
              </a:rPr>
              <a:t>pratiques</a:t>
            </a:r>
            <a:r>
              <a:rPr sz="2400" spc="-17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  <a:p>
            <a:pPr marL="870585" lvl="1" indent="-457200">
              <a:lnSpc>
                <a:spcPct val="100000"/>
              </a:lnSpc>
              <a:spcBef>
                <a:spcPts val="290"/>
              </a:spcBef>
              <a:buChar char="-"/>
              <a:tabLst>
                <a:tab pos="870585" algn="l"/>
                <a:tab pos="871219" algn="l"/>
              </a:tabLst>
            </a:pPr>
            <a:r>
              <a:rPr sz="2400" spc="-120" dirty="0">
                <a:latin typeface="Arial"/>
                <a:cs typeface="Arial"/>
              </a:rPr>
              <a:t>Volume </a:t>
            </a:r>
            <a:r>
              <a:rPr sz="2400" spc="-70" dirty="0">
                <a:latin typeface="Arial"/>
                <a:cs typeface="Arial"/>
              </a:rPr>
              <a:t>horaire </a:t>
            </a:r>
            <a:r>
              <a:rPr sz="2400" spc="-25" dirty="0">
                <a:latin typeface="Arial"/>
                <a:cs typeface="Arial"/>
              </a:rPr>
              <a:t>: </a:t>
            </a:r>
            <a:r>
              <a:rPr sz="2400" b="1" spc="-95" dirty="0">
                <a:solidFill>
                  <a:srgbClr val="FF0000"/>
                </a:solidFill>
                <a:latin typeface="Trebuchet MS"/>
                <a:cs typeface="Trebuchet MS"/>
              </a:rPr>
              <a:t>1h30</a:t>
            </a:r>
            <a:r>
              <a:rPr sz="2400" spc="-95" dirty="0">
                <a:latin typeface="Arial"/>
                <a:cs typeface="Arial"/>
              </a:rPr>
              <a:t>/ </a:t>
            </a:r>
            <a:r>
              <a:rPr sz="2400" spc="-120" dirty="0">
                <a:latin typeface="Arial"/>
                <a:cs typeface="Arial"/>
              </a:rPr>
              <a:t>2</a:t>
            </a:r>
            <a:r>
              <a:rPr sz="2400" spc="-350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semaine</a:t>
            </a:r>
            <a:endParaRPr sz="2400">
              <a:latin typeface="Arial"/>
              <a:cs typeface="Arial"/>
            </a:endParaRPr>
          </a:p>
          <a:p>
            <a:pPr marL="870585" lvl="1" indent="-457200">
              <a:lnSpc>
                <a:spcPct val="100000"/>
              </a:lnSpc>
              <a:spcBef>
                <a:spcPts val="290"/>
              </a:spcBef>
              <a:buChar char="-"/>
              <a:tabLst>
                <a:tab pos="870585" algn="l"/>
                <a:tab pos="871219" algn="l"/>
                <a:tab pos="3755390" algn="l"/>
              </a:tabLst>
            </a:pPr>
            <a:r>
              <a:rPr sz="2400" spc="-95" dirty="0">
                <a:latin typeface="Arial"/>
                <a:cs typeface="Arial"/>
              </a:rPr>
              <a:t>Nombre </a:t>
            </a:r>
            <a:r>
              <a:rPr sz="2400" spc="-110" dirty="0">
                <a:latin typeface="Arial"/>
                <a:cs typeface="Arial"/>
              </a:rPr>
              <a:t>de </a:t>
            </a:r>
            <a:r>
              <a:rPr sz="2400" spc="-75" dirty="0">
                <a:latin typeface="Arial"/>
                <a:cs typeface="Arial"/>
              </a:rPr>
              <a:t>crédits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: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b="1" spc="-135" dirty="0">
                <a:solidFill>
                  <a:srgbClr val="FF0000"/>
                </a:solidFill>
                <a:latin typeface="Trebuchet MS"/>
                <a:cs typeface="Trebuchet MS"/>
              </a:rPr>
              <a:t>2</a:t>
            </a:r>
            <a:r>
              <a:rPr sz="2400" spc="-135" dirty="0">
                <a:latin typeface="Arial"/>
                <a:cs typeface="Arial"/>
              </a:rPr>
              <a:t>,	</a:t>
            </a:r>
            <a:r>
              <a:rPr sz="2400" spc="-80" dirty="0">
                <a:latin typeface="Arial"/>
                <a:cs typeface="Arial"/>
              </a:rPr>
              <a:t>Coefficient </a:t>
            </a:r>
            <a:r>
              <a:rPr sz="2400" spc="-25" dirty="0">
                <a:latin typeface="Arial"/>
                <a:cs typeface="Arial"/>
              </a:rPr>
              <a:t>: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b="1" spc="-190" dirty="0">
                <a:solidFill>
                  <a:srgbClr val="FF0000"/>
                </a:solidFill>
                <a:latin typeface="Trebuchet MS"/>
                <a:cs typeface="Trebuchet MS"/>
              </a:rPr>
              <a:t>1</a:t>
            </a:r>
            <a:endParaRPr sz="2400">
              <a:latin typeface="Trebuchet MS"/>
              <a:cs typeface="Trebuchet MS"/>
            </a:endParaRPr>
          </a:p>
          <a:p>
            <a:pPr marL="870585" lvl="1" indent="-457200">
              <a:lnSpc>
                <a:spcPct val="100000"/>
              </a:lnSpc>
              <a:spcBef>
                <a:spcPts val="290"/>
              </a:spcBef>
              <a:buChar char="-"/>
              <a:tabLst>
                <a:tab pos="870585" algn="l"/>
                <a:tab pos="871219" algn="l"/>
              </a:tabLst>
            </a:pPr>
            <a:r>
              <a:rPr sz="2400" spc="-60" dirty="0">
                <a:latin typeface="Arial"/>
                <a:cs typeface="Arial"/>
              </a:rPr>
              <a:t>Mode </a:t>
            </a:r>
            <a:r>
              <a:rPr sz="2400" spc="-80" dirty="0">
                <a:latin typeface="Arial"/>
                <a:cs typeface="Arial"/>
              </a:rPr>
              <a:t>d’évaluation </a:t>
            </a:r>
            <a:r>
              <a:rPr sz="2400" spc="-25" dirty="0">
                <a:latin typeface="Arial"/>
                <a:cs typeface="Arial"/>
              </a:rPr>
              <a:t>: </a:t>
            </a:r>
            <a:r>
              <a:rPr sz="2400" b="1" spc="-140" dirty="0">
                <a:solidFill>
                  <a:srgbClr val="FF0000"/>
                </a:solidFill>
                <a:latin typeface="Trebuchet MS"/>
                <a:cs typeface="Trebuchet MS"/>
              </a:rPr>
              <a:t>Contrôle continu </a:t>
            </a:r>
            <a:r>
              <a:rPr sz="2400" b="1" spc="-95" dirty="0">
                <a:solidFill>
                  <a:srgbClr val="FF0000"/>
                </a:solidFill>
                <a:latin typeface="Trebuchet MS"/>
                <a:cs typeface="Trebuchet MS"/>
              </a:rPr>
              <a:t>à</a:t>
            </a:r>
            <a:r>
              <a:rPr sz="2400" b="1" spc="-53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b="1" spc="-195" dirty="0">
                <a:solidFill>
                  <a:srgbClr val="FF0000"/>
                </a:solidFill>
                <a:latin typeface="Trebuchet MS"/>
                <a:cs typeface="Trebuchet MS"/>
              </a:rPr>
              <a:t>100 </a:t>
            </a:r>
            <a:r>
              <a:rPr sz="2400" b="1" spc="105" dirty="0">
                <a:solidFill>
                  <a:srgbClr val="FF0000"/>
                </a:solidFill>
                <a:latin typeface="Trebuchet MS"/>
                <a:cs typeface="Trebuchet MS"/>
              </a:rPr>
              <a:t>%</a:t>
            </a:r>
            <a:endParaRPr sz="2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6441947"/>
            <a:ext cx="2392680" cy="4160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422134"/>
            <a:ext cx="2095500" cy="4358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466038"/>
            <a:ext cx="2345309" cy="3919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6466038"/>
            <a:ext cx="2345690" cy="392430"/>
          </a:xfrm>
          <a:custGeom>
            <a:avLst/>
            <a:gdLst/>
            <a:ahLst/>
            <a:cxnLst/>
            <a:rect l="l" t="t" r="r" b="b"/>
            <a:pathLst>
              <a:path w="2345690" h="392429">
                <a:moveTo>
                  <a:pt x="2345308" y="391959"/>
                </a:moveTo>
                <a:lnTo>
                  <a:pt x="2345308" y="0"/>
                </a:lnTo>
                <a:lnTo>
                  <a:pt x="0" y="0"/>
                </a:lnTo>
              </a:path>
            </a:pathLst>
          </a:custGeom>
          <a:ln w="952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4288" y="6434325"/>
            <a:ext cx="4774692" cy="4236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238500" y="6423659"/>
            <a:ext cx="2951988" cy="4343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51404" y="6458743"/>
            <a:ext cx="4680458" cy="40163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51404" y="6458743"/>
            <a:ext cx="4680585" cy="401955"/>
          </a:xfrm>
          <a:custGeom>
            <a:avLst/>
            <a:gdLst/>
            <a:ahLst/>
            <a:cxnLst/>
            <a:rect l="l" t="t" r="r" b="b"/>
            <a:pathLst>
              <a:path w="4680584" h="401954">
                <a:moveTo>
                  <a:pt x="0" y="401637"/>
                </a:moveTo>
                <a:lnTo>
                  <a:pt x="4680458" y="401637"/>
                </a:lnTo>
                <a:lnTo>
                  <a:pt x="4680458" y="0"/>
                </a:lnTo>
                <a:lnTo>
                  <a:pt x="0" y="0"/>
                </a:lnTo>
                <a:lnTo>
                  <a:pt x="0" y="401637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87540" y="6437376"/>
            <a:ext cx="2156459" cy="42062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946392" y="6417562"/>
            <a:ext cx="527303" cy="4404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034656" y="6461917"/>
            <a:ext cx="2109342" cy="39607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034656" y="6461917"/>
            <a:ext cx="2109470" cy="396240"/>
          </a:xfrm>
          <a:custGeom>
            <a:avLst/>
            <a:gdLst/>
            <a:ahLst/>
            <a:cxnLst/>
            <a:rect l="l" t="t" r="r" b="b"/>
            <a:pathLst>
              <a:path w="2109470" h="396240">
                <a:moveTo>
                  <a:pt x="2109342" y="0"/>
                </a:moveTo>
                <a:lnTo>
                  <a:pt x="0" y="0"/>
                </a:lnTo>
                <a:lnTo>
                  <a:pt x="0" y="396079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pc="-105" dirty="0"/>
              <a:t>Capteurs </a:t>
            </a:r>
            <a:r>
              <a:rPr spc="-110" dirty="0"/>
              <a:t>et </a:t>
            </a:r>
            <a:r>
              <a:rPr spc="-100" dirty="0"/>
              <a:t>chaines de</a:t>
            </a:r>
            <a:r>
              <a:rPr spc="-155" dirty="0"/>
              <a:t> </a:t>
            </a:r>
            <a:r>
              <a:rPr spc="-105" dirty="0"/>
              <a:t>mesure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dt" sz="half" idx="6"/>
          </p:nvPr>
        </p:nvSpPr>
        <p:spPr>
          <a:xfrm>
            <a:off x="65938" y="6542481"/>
            <a:ext cx="181038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lang="fr-FR" spc="-165" dirty="0" smtClean="0"/>
              <a:t>Dr. </a:t>
            </a:r>
            <a:r>
              <a:rPr lang="fr-FR" spc="-50" dirty="0" smtClean="0"/>
              <a:t>,</a:t>
            </a:r>
            <a:r>
              <a:rPr lang="fr-FR" spc="-190" dirty="0" smtClean="0"/>
              <a:t> </a:t>
            </a:r>
            <a:r>
              <a:rPr lang="fr-FR" spc="-70" dirty="0" smtClean="0"/>
              <a:t>SAADI M.N</a:t>
            </a:r>
            <a:endParaRPr lang="fr-FR" spc="-70" dirty="0"/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spc="-90" dirty="0"/>
              <a:pPr marL="25400">
                <a:lnSpc>
                  <a:spcPts val="1810"/>
                </a:lnSpc>
              </a:pPr>
              <a:t>2</a:t>
            </a:fld>
            <a:endParaRPr spc="-9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22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64666"/>
            <a:ext cx="9144000" cy="580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298"/>
            <a:ext cx="9144000" cy="7623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2298"/>
            <a:ext cx="9144000" cy="762635"/>
          </a:xfrm>
          <a:custGeom>
            <a:avLst/>
            <a:gdLst/>
            <a:ahLst/>
            <a:cxnLst/>
            <a:rect l="l" t="t" r="r" b="b"/>
            <a:pathLst>
              <a:path w="9144000" h="762635">
                <a:moveTo>
                  <a:pt x="0" y="762368"/>
                </a:moveTo>
                <a:lnTo>
                  <a:pt x="9144000" y="762368"/>
                </a:lnTo>
                <a:lnTo>
                  <a:pt x="9144000" y="0"/>
                </a:lnTo>
                <a:lnTo>
                  <a:pt x="0" y="0"/>
                </a:lnTo>
                <a:lnTo>
                  <a:pt x="0" y="762368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8739" y="168097"/>
            <a:ext cx="77304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70" dirty="0"/>
              <a:t>Exemples </a:t>
            </a:r>
            <a:r>
              <a:rPr sz="2400" spc="-110" dirty="0"/>
              <a:t>de </a:t>
            </a:r>
            <a:r>
              <a:rPr sz="2400" spc="-105" dirty="0"/>
              <a:t>capteurs </a:t>
            </a:r>
            <a:r>
              <a:rPr sz="2400" spc="-25" dirty="0"/>
              <a:t>: </a:t>
            </a:r>
            <a:r>
              <a:rPr sz="2400" spc="-114" dirty="0"/>
              <a:t>grandeurs </a:t>
            </a:r>
            <a:r>
              <a:rPr sz="2400" spc="-110" dirty="0"/>
              <a:t>de </a:t>
            </a:r>
            <a:r>
              <a:rPr sz="2400" spc="-90" dirty="0"/>
              <a:t>rayonnement</a:t>
            </a:r>
            <a:r>
              <a:rPr sz="2400" spc="-310" dirty="0"/>
              <a:t> </a:t>
            </a:r>
            <a:r>
              <a:rPr sz="2400" spc="-85" dirty="0"/>
              <a:t>(radiatives)</a:t>
            </a:r>
            <a:endParaRPr sz="2400"/>
          </a:p>
        </p:txBody>
      </p:sp>
      <p:sp>
        <p:nvSpPr>
          <p:cNvPr id="7" name="object 7"/>
          <p:cNvSpPr/>
          <p:nvPr/>
        </p:nvSpPr>
        <p:spPr>
          <a:xfrm>
            <a:off x="0" y="6441947"/>
            <a:ext cx="2392680" cy="4160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422134"/>
            <a:ext cx="2095500" cy="4358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466038"/>
            <a:ext cx="2345309" cy="3919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6466038"/>
            <a:ext cx="2345690" cy="392430"/>
          </a:xfrm>
          <a:custGeom>
            <a:avLst/>
            <a:gdLst/>
            <a:ahLst/>
            <a:cxnLst/>
            <a:rect l="l" t="t" r="r" b="b"/>
            <a:pathLst>
              <a:path w="2345690" h="392429">
                <a:moveTo>
                  <a:pt x="2345308" y="391959"/>
                </a:moveTo>
                <a:lnTo>
                  <a:pt x="2345308" y="0"/>
                </a:lnTo>
                <a:lnTo>
                  <a:pt x="0" y="0"/>
                </a:lnTo>
              </a:path>
            </a:pathLst>
          </a:custGeom>
          <a:ln w="952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4288" y="6434325"/>
            <a:ext cx="4774692" cy="4236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238500" y="6423659"/>
            <a:ext cx="2951988" cy="43434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51404" y="6458743"/>
            <a:ext cx="4680458" cy="40163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51404" y="6458743"/>
            <a:ext cx="4680585" cy="401955"/>
          </a:xfrm>
          <a:custGeom>
            <a:avLst/>
            <a:gdLst/>
            <a:ahLst/>
            <a:cxnLst/>
            <a:rect l="l" t="t" r="r" b="b"/>
            <a:pathLst>
              <a:path w="4680584" h="401954">
                <a:moveTo>
                  <a:pt x="0" y="401637"/>
                </a:moveTo>
                <a:lnTo>
                  <a:pt x="4680458" y="401637"/>
                </a:lnTo>
                <a:lnTo>
                  <a:pt x="4680458" y="0"/>
                </a:lnTo>
                <a:lnTo>
                  <a:pt x="0" y="0"/>
                </a:lnTo>
                <a:lnTo>
                  <a:pt x="0" y="401637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87540" y="6437376"/>
            <a:ext cx="2156459" cy="42062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946392" y="6417562"/>
            <a:ext cx="643127" cy="44043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034656" y="6461917"/>
            <a:ext cx="2109342" cy="39607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034656" y="6461917"/>
            <a:ext cx="2109470" cy="396240"/>
          </a:xfrm>
          <a:custGeom>
            <a:avLst/>
            <a:gdLst/>
            <a:ahLst/>
            <a:cxnLst/>
            <a:rect l="l" t="t" r="r" b="b"/>
            <a:pathLst>
              <a:path w="2109470" h="396240">
                <a:moveTo>
                  <a:pt x="2109342" y="0"/>
                </a:moveTo>
                <a:lnTo>
                  <a:pt x="0" y="0"/>
                </a:lnTo>
                <a:lnTo>
                  <a:pt x="0" y="396079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9514" y="1196695"/>
            <a:ext cx="8559357" cy="438067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pc="-105" dirty="0"/>
              <a:t>Capteurs </a:t>
            </a:r>
            <a:r>
              <a:rPr spc="-110" dirty="0"/>
              <a:t>et </a:t>
            </a:r>
            <a:r>
              <a:rPr spc="-100" dirty="0"/>
              <a:t>chaines de</a:t>
            </a:r>
            <a:r>
              <a:rPr spc="-155" dirty="0"/>
              <a:t> </a:t>
            </a:r>
            <a:r>
              <a:rPr spc="-105" dirty="0"/>
              <a:t>mesure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dt" sz="half" idx="6"/>
          </p:nvPr>
        </p:nvSpPr>
        <p:spPr>
          <a:xfrm>
            <a:off x="65938" y="6542481"/>
            <a:ext cx="181038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lang="fr-FR" spc="-165" dirty="0" smtClean="0"/>
              <a:t>Dr. </a:t>
            </a:r>
            <a:r>
              <a:rPr lang="fr-FR" spc="-50" dirty="0" smtClean="0"/>
              <a:t>,</a:t>
            </a:r>
            <a:r>
              <a:rPr lang="fr-FR" spc="-190" dirty="0" smtClean="0"/>
              <a:t> </a:t>
            </a:r>
            <a:r>
              <a:rPr lang="fr-FR" spc="-70" dirty="0" smtClean="0"/>
              <a:t>SAADI M.N</a:t>
            </a:r>
            <a:endParaRPr lang="fr-FR" spc="-70" dirty="0"/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spc="-90" dirty="0"/>
              <a:pPr marL="25400">
                <a:lnSpc>
                  <a:spcPts val="1810"/>
                </a:lnSpc>
              </a:pPr>
              <a:t>20</a:t>
            </a:fld>
            <a:endParaRPr spc="-9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64666"/>
            <a:ext cx="8720328" cy="2335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98"/>
            <a:ext cx="9144000" cy="7623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298"/>
            <a:ext cx="9144000" cy="762635"/>
          </a:xfrm>
          <a:custGeom>
            <a:avLst/>
            <a:gdLst/>
            <a:ahLst/>
            <a:cxnLst/>
            <a:rect l="l" t="t" r="r" b="b"/>
            <a:pathLst>
              <a:path w="9144000" h="762635">
                <a:moveTo>
                  <a:pt x="0" y="762368"/>
                </a:moveTo>
                <a:lnTo>
                  <a:pt x="9144000" y="762368"/>
                </a:lnTo>
                <a:lnTo>
                  <a:pt x="9144000" y="0"/>
                </a:lnTo>
                <a:lnTo>
                  <a:pt x="0" y="0"/>
                </a:lnTo>
                <a:lnTo>
                  <a:pt x="0" y="762368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739" y="67513"/>
            <a:ext cx="8236584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54" dirty="0"/>
              <a:t>Exemples </a:t>
            </a:r>
            <a:r>
              <a:rPr sz="3600" spc="-165" dirty="0"/>
              <a:t>de </a:t>
            </a:r>
            <a:r>
              <a:rPr sz="3600" spc="-160" dirty="0"/>
              <a:t>capteurs </a:t>
            </a:r>
            <a:r>
              <a:rPr sz="3600" spc="-40" dirty="0"/>
              <a:t>: </a:t>
            </a:r>
            <a:r>
              <a:rPr sz="3600" spc="-175" dirty="0"/>
              <a:t>grandeurs</a:t>
            </a:r>
            <a:r>
              <a:rPr sz="3600" spc="-370" dirty="0"/>
              <a:t> </a:t>
            </a:r>
            <a:r>
              <a:rPr sz="3600" spc="-145" dirty="0"/>
              <a:t>chimiques</a:t>
            </a:r>
            <a:endParaRPr sz="3600"/>
          </a:p>
        </p:txBody>
      </p:sp>
      <p:sp>
        <p:nvSpPr>
          <p:cNvPr id="6" name="object 6"/>
          <p:cNvSpPr/>
          <p:nvPr/>
        </p:nvSpPr>
        <p:spPr>
          <a:xfrm>
            <a:off x="0" y="6441947"/>
            <a:ext cx="2392680" cy="4160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6422134"/>
            <a:ext cx="2095500" cy="4358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466038"/>
            <a:ext cx="2345309" cy="3919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466038"/>
            <a:ext cx="2345690" cy="392430"/>
          </a:xfrm>
          <a:custGeom>
            <a:avLst/>
            <a:gdLst/>
            <a:ahLst/>
            <a:cxnLst/>
            <a:rect l="l" t="t" r="r" b="b"/>
            <a:pathLst>
              <a:path w="2345690" h="392429">
                <a:moveTo>
                  <a:pt x="2345308" y="391959"/>
                </a:moveTo>
                <a:lnTo>
                  <a:pt x="2345308" y="0"/>
                </a:lnTo>
                <a:lnTo>
                  <a:pt x="0" y="0"/>
                </a:lnTo>
              </a:path>
            </a:pathLst>
          </a:custGeom>
          <a:ln w="952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04288" y="6434325"/>
            <a:ext cx="4774692" cy="4236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38500" y="6423659"/>
            <a:ext cx="2951988" cy="4343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51404" y="6458743"/>
            <a:ext cx="4680458" cy="40163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51404" y="6458743"/>
            <a:ext cx="4680585" cy="401955"/>
          </a:xfrm>
          <a:custGeom>
            <a:avLst/>
            <a:gdLst/>
            <a:ahLst/>
            <a:cxnLst/>
            <a:rect l="l" t="t" r="r" b="b"/>
            <a:pathLst>
              <a:path w="4680584" h="401954">
                <a:moveTo>
                  <a:pt x="0" y="401637"/>
                </a:moveTo>
                <a:lnTo>
                  <a:pt x="4680458" y="401637"/>
                </a:lnTo>
                <a:lnTo>
                  <a:pt x="4680458" y="0"/>
                </a:lnTo>
                <a:lnTo>
                  <a:pt x="0" y="0"/>
                </a:lnTo>
                <a:lnTo>
                  <a:pt x="0" y="401637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87540" y="6437376"/>
            <a:ext cx="2156459" cy="42062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46392" y="6417562"/>
            <a:ext cx="643127" cy="4404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034656" y="6461917"/>
            <a:ext cx="2109342" cy="39607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034656" y="6461917"/>
            <a:ext cx="2109470" cy="396240"/>
          </a:xfrm>
          <a:custGeom>
            <a:avLst/>
            <a:gdLst/>
            <a:ahLst/>
            <a:cxnLst/>
            <a:rect l="l" t="t" r="r" b="b"/>
            <a:pathLst>
              <a:path w="2109470" h="396240">
                <a:moveTo>
                  <a:pt x="2109342" y="0"/>
                </a:moveTo>
                <a:lnTo>
                  <a:pt x="0" y="0"/>
                </a:lnTo>
                <a:lnTo>
                  <a:pt x="0" y="396079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80800" y="1124800"/>
            <a:ext cx="8676363" cy="489648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pc="-105" dirty="0"/>
              <a:t>Capteurs </a:t>
            </a:r>
            <a:r>
              <a:rPr spc="-110" dirty="0"/>
              <a:t>et </a:t>
            </a:r>
            <a:r>
              <a:rPr spc="-100" dirty="0"/>
              <a:t>chaines de</a:t>
            </a:r>
            <a:r>
              <a:rPr spc="-155" dirty="0"/>
              <a:t> </a:t>
            </a:r>
            <a:r>
              <a:rPr spc="-105" dirty="0"/>
              <a:t>mesure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dt" sz="half" idx="6"/>
          </p:nvPr>
        </p:nvSpPr>
        <p:spPr>
          <a:xfrm>
            <a:off x="65938" y="6542481"/>
            <a:ext cx="181038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lang="fr-FR" spc="-165" dirty="0" smtClean="0"/>
              <a:t>Dr. </a:t>
            </a:r>
            <a:r>
              <a:rPr lang="fr-FR" spc="-50" dirty="0" smtClean="0"/>
              <a:t>,</a:t>
            </a:r>
            <a:r>
              <a:rPr lang="fr-FR" spc="-190" dirty="0" smtClean="0"/>
              <a:t> </a:t>
            </a:r>
            <a:r>
              <a:rPr lang="fr-FR" spc="-70" dirty="0" smtClean="0"/>
              <a:t>SAADI M.N</a:t>
            </a:r>
            <a:endParaRPr lang="fr-FR" spc="-70" dirty="0"/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spc="-90" dirty="0"/>
              <a:pPr marL="25400">
                <a:lnSpc>
                  <a:spcPts val="1810"/>
                </a:lnSpc>
              </a:pPr>
              <a:t>21</a:t>
            </a:fld>
            <a:endParaRPr spc="-9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64666"/>
            <a:ext cx="8720328" cy="2335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98"/>
            <a:ext cx="9144000" cy="7623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298"/>
            <a:ext cx="9144000" cy="762635"/>
          </a:xfrm>
          <a:custGeom>
            <a:avLst/>
            <a:gdLst/>
            <a:ahLst/>
            <a:cxnLst/>
            <a:rect l="l" t="t" r="r" b="b"/>
            <a:pathLst>
              <a:path w="9144000" h="762635">
                <a:moveTo>
                  <a:pt x="0" y="762368"/>
                </a:moveTo>
                <a:lnTo>
                  <a:pt x="9144000" y="762368"/>
                </a:lnTo>
                <a:lnTo>
                  <a:pt x="9144000" y="0"/>
                </a:lnTo>
                <a:lnTo>
                  <a:pt x="0" y="0"/>
                </a:lnTo>
                <a:lnTo>
                  <a:pt x="0" y="762368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739" y="67513"/>
            <a:ext cx="823722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54" dirty="0"/>
              <a:t>Exemples </a:t>
            </a:r>
            <a:r>
              <a:rPr sz="3600" spc="-165" dirty="0"/>
              <a:t>de </a:t>
            </a:r>
            <a:r>
              <a:rPr sz="3600" spc="-160" dirty="0"/>
              <a:t>capteurs </a:t>
            </a:r>
            <a:r>
              <a:rPr sz="3600" spc="-40" dirty="0"/>
              <a:t>: </a:t>
            </a:r>
            <a:r>
              <a:rPr sz="3600" spc="-175" dirty="0"/>
              <a:t>grandeurs</a:t>
            </a:r>
            <a:r>
              <a:rPr sz="3600" spc="-365" dirty="0"/>
              <a:t> </a:t>
            </a:r>
            <a:r>
              <a:rPr sz="3600" spc="-145" dirty="0"/>
              <a:t>chimiques</a:t>
            </a:r>
            <a:endParaRPr sz="3600"/>
          </a:p>
        </p:txBody>
      </p:sp>
      <p:sp>
        <p:nvSpPr>
          <p:cNvPr id="6" name="object 6"/>
          <p:cNvSpPr/>
          <p:nvPr/>
        </p:nvSpPr>
        <p:spPr>
          <a:xfrm>
            <a:off x="0" y="6441947"/>
            <a:ext cx="2392680" cy="4160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6422134"/>
            <a:ext cx="2095500" cy="4358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466038"/>
            <a:ext cx="2345309" cy="3919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466038"/>
            <a:ext cx="2345690" cy="392430"/>
          </a:xfrm>
          <a:custGeom>
            <a:avLst/>
            <a:gdLst/>
            <a:ahLst/>
            <a:cxnLst/>
            <a:rect l="l" t="t" r="r" b="b"/>
            <a:pathLst>
              <a:path w="2345690" h="392429">
                <a:moveTo>
                  <a:pt x="2345308" y="391959"/>
                </a:moveTo>
                <a:lnTo>
                  <a:pt x="2345308" y="0"/>
                </a:lnTo>
                <a:lnTo>
                  <a:pt x="0" y="0"/>
                </a:lnTo>
              </a:path>
            </a:pathLst>
          </a:custGeom>
          <a:ln w="952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04288" y="6434325"/>
            <a:ext cx="4774692" cy="4236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38500" y="6423659"/>
            <a:ext cx="2951988" cy="4343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51404" y="6458743"/>
            <a:ext cx="4680458" cy="40163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51404" y="6458743"/>
            <a:ext cx="4680585" cy="401955"/>
          </a:xfrm>
          <a:custGeom>
            <a:avLst/>
            <a:gdLst/>
            <a:ahLst/>
            <a:cxnLst/>
            <a:rect l="l" t="t" r="r" b="b"/>
            <a:pathLst>
              <a:path w="4680584" h="401954">
                <a:moveTo>
                  <a:pt x="0" y="401637"/>
                </a:moveTo>
                <a:lnTo>
                  <a:pt x="4680458" y="401637"/>
                </a:lnTo>
                <a:lnTo>
                  <a:pt x="4680458" y="0"/>
                </a:lnTo>
                <a:lnTo>
                  <a:pt x="0" y="0"/>
                </a:lnTo>
                <a:lnTo>
                  <a:pt x="0" y="401637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87540" y="6437376"/>
            <a:ext cx="2156459" cy="42062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46392" y="6417562"/>
            <a:ext cx="643127" cy="4404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034656" y="6461917"/>
            <a:ext cx="2109342" cy="39607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034656" y="6461917"/>
            <a:ext cx="2109470" cy="396240"/>
          </a:xfrm>
          <a:custGeom>
            <a:avLst/>
            <a:gdLst/>
            <a:ahLst/>
            <a:cxnLst/>
            <a:rect l="l" t="t" r="r" b="b"/>
            <a:pathLst>
              <a:path w="2109470" h="396240">
                <a:moveTo>
                  <a:pt x="2109342" y="0"/>
                </a:moveTo>
                <a:lnTo>
                  <a:pt x="0" y="0"/>
                </a:lnTo>
                <a:lnTo>
                  <a:pt x="0" y="396079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41151" y="1147604"/>
            <a:ext cx="7976242" cy="465765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pc="-105" dirty="0"/>
              <a:t>Capteurs </a:t>
            </a:r>
            <a:r>
              <a:rPr spc="-110" dirty="0"/>
              <a:t>et </a:t>
            </a:r>
            <a:r>
              <a:rPr spc="-100" dirty="0"/>
              <a:t>chaines de</a:t>
            </a:r>
            <a:r>
              <a:rPr spc="-155" dirty="0"/>
              <a:t> </a:t>
            </a:r>
            <a:r>
              <a:rPr spc="-105" dirty="0"/>
              <a:t>mesure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dt" sz="half" idx="6"/>
          </p:nvPr>
        </p:nvSpPr>
        <p:spPr>
          <a:xfrm>
            <a:off x="65938" y="6542481"/>
            <a:ext cx="181038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lang="fr-FR" spc="-165" dirty="0" smtClean="0"/>
              <a:t>Dr. </a:t>
            </a:r>
            <a:r>
              <a:rPr lang="fr-FR" spc="-50" dirty="0" smtClean="0"/>
              <a:t>,</a:t>
            </a:r>
            <a:r>
              <a:rPr lang="fr-FR" spc="-190" dirty="0" smtClean="0"/>
              <a:t> </a:t>
            </a:r>
            <a:r>
              <a:rPr lang="fr-FR" spc="-70" dirty="0" smtClean="0"/>
              <a:t>SAADI M.N</a:t>
            </a:r>
            <a:endParaRPr lang="fr-FR" spc="-70" dirty="0"/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spc="-90" dirty="0"/>
              <a:pPr marL="25400">
                <a:lnSpc>
                  <a:spcPts val="1810"/>
                </a:lnSpc>
              </a:pPr>
              <a:t>22</a:t>
            </a:fld>
            <a:endParaRPr spc="-9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64666"/>
            <a:ext cx="8720328" cy="2335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98"/>
            <a:ext cx="9144000" cy="7623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298"/>
            <a:ext cx="9144000" cy="762635"/>
          </a:xfrm>
          <a:custGeom>
            <a:avLst/>
            <a:gdLst/>
            <a:ahLst/>
            <a:cxnLst/>
            <a:rect l="l" t="t" r="r" b="b"/>
            <a:pathLst>
              <a:path w="9144000" h="762635">
                <a:moveTo>
                  <a:pt x="0" y="762368"/>
                </a:moveTo>
                <a:lnTo>
                  <a:pt x="9144000" y="762368"/>
                </a:lnTo>
                <a:lnTo>
                  <a:pt x="9144000" y="0"/>
                </a:lnTo>
                <a:lnTo>
                  <a:pt x="0" y="0"/>
                </a:lnTo>
                <a:lnTo>
                  <a:pt x="0" y="762368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739" y="67513"/>
            <a:ext cx="823722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54" dirty="0"/>
              <a:t>Exemples </a:t>
            </a:r>
            <a:r>
              <a:rPr sz="3600" spc="-165" dirty="0"/>
              <a:t>de </a:t>
            </a:r>
            <a:r>
              <a:rPr sz="3600" spc="-160" dirty="0"/>
              <a:t>capteurs </a:t>
            </a:r>
            <a:r>
              <a:rPr sz="3600" spc="-40" dirty="0"/>
              <a:t>: </a:t>
            </a:r>
            <a:r>
              <a:rPr sz="3600" spc="-175" dirty="0"/>
              <a:t>grandeurs</a:t>
            </a:r>
            <a:r>
              <a:rPr sz="3600" spc="-365" dirty="0"/>
              <a:t> </a:t>
            </a:r>
            <a:r>
              <a:rPr sz="3600" spc="-145" dirty="0"/>
              <a:t>chimiques</a:t>
            </a:r>
            <a:endParaRPr sz="3600"/>
          </a:p>
        </p:txBody>
      </p:sp>
      <p:sp>
        <p:nvSpPr>
          <p:cNvPr id="6" name="object 6"/>
          <p:cNvSpPr/>
          <p:nvPr/>
        </p:nvSpPr>
        <p:spPr>
          <a:xfrm>
            <a:off x="0" y="6441947"/>
            <a:ext cx="2392680" cy="4160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6422134"/>
            <a:ext cx="2095500" cy="4358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466038"/>
            <a:ext cx="2345309" cy="3919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466038"/>
            <a:ext cx="2345690" cy="392430"/>
          </a:xfrm>
          <a:custGeom>
            <a:avLst/>
            <a:gdLst/>
            <a:ahLst/>
            <a:cxnLst/>
            <a:rect l="l" t="t" r="r" b="b"/>
            <a:pathLst>
              <a:path w="2345690" h="392429">
                <a:moveTo>
                  <a:pt x="2345308" y="391959"/>
                </a:moveTo>
                <a:lnTo>
                  <a:pt x="2345308" y="0"/>
                </a:lnTo>
                <a:lnTo>
                  <a:pt x="0" y="0"/>
                </a:lnTo>
              </a:path>
            </a:pathLst>
          </a:custGeom>
          <a:ln w="952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04288" y="6434325"/>
            <a:ext cx="4774692" cy="4236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38500" y="6423659"/>
            <a:ext cx="2951988" cy="4343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51404" y="6458743"/>
            <a:ext cx="4680458" cy="40163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51404" y="6458743"/>
            <a:ext cx="4680585" cy="401955"/>
          </a:xfrm>
          <a:custGeom>
            <a:avLst/>
            <a:gdLst/>
            <a:ahLst/>
            <a:cxnLst/>
            <a:rect l="l" t="t" r="r" b="b"/>
            <a:pathLst>
              <a:path w="4680584" h="401954">
                <a:moveTo>
                  <a:pt x="0" y="401637"/>
                </a:moveTo>
                <a:lnTo>
                  <a:pt x="4680458" y="401637"/>
                </a:lnTo>
                <a:lnTo>
                  <a:pt x="4680458" y="0"/>
                </a:lnTo>
                <a:lnTo>
                  <a:pt x="0" y="0"/>
                </a:lnTo>
                <a:lnTo>
                  <a:pt x="0" y="401637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87540" y="6437376"/>
            <a:ext cx="2156459" cy="42062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46392" y="6417562"/>
            <a:ext cx="643127" cy="4404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034656" y="6461917"/>
            <a:ext cx="2109342" cy="39607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034656" y="6461917"/>
            <a:ext cx="2109470" cy="396240"/>
          </a:xfrm>
          <a:custGeom>
            <a:avLst/>
            <a:gdLst/>
            <a:ahLst/>
            <a:cxnLst/>
            <a:rect l="l" t="t" r="r" b="b"/>
            <a:pathLst>
              <a:path w="2109470" h="396240">
                <a:moveTo>
                  <a:pt x="2109342" y="0"/>
                </a:moveTo>
                <a:lnTo>
                  <a:pt x="0" y="0"/>
                </a:lnTo>
                <a:lnTo>
                  <a:pt x="0" y="396079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69705" y="1286876"/>
            <a:ext cx="8399073" cy="437436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pc="-105" dirty="0"/>
              <a:t>Capteurs </a:t>
            </a:r>
            <a:r>
              <a:rPr spc="-110" dirty="0"/>
              <a:t>et </a:t>
            </a:r>
            <a:r>
              <a:rPr spc="-100" dirty="0"/>
              <a:t>chaines de</a:t>
            </a:r>
            <a:r>
              <a:rPr spc="-155" dirty="0"/>
              <a:t> </a:t>
            </a:r>
            <a:r>
              <a:rPr spc="-105" dirty="0"/>
              <a:t>mesure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dt" sz="half" idx="6"/>
          </p:nvPr>
        </p:nvSpPr>
        <p:spPr>
          <a:xfrm>
            <a:off x="65938" y="6542481"/>
            <a:ext cx="181038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lang="fr-FR" spc="-165" dirty="0" smtClean="0"/>
              <a:t>Dr. </a:t>
            </a:r>
            <a:r>
              <a:rPr lang="fr-FR" spc="-50" dirty="0" smtClean="0"/>
              <a:t>,</a:t>
            </a:r>
            <a:r>
              <a:rPr lang="fr-FR" spc="-190" dirty="0" smtClean="0"/>
              <a:t> </a:t>
            </a:r>
            <a:r>
              <a:rPr lang="fr-FR" spc="-70" dirty="0" smtClean="0"/>
              <a:t>SAADI M.N</a:t>
            </a:r>
            <a:endParaRPr lang="fr-FR" spc="-70" dirty="0"/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spc="-90" dirty="0"/>
              <a:pPr marL="25400">
                <a:lnSpc>
                  <a:spcPts val="1810"/>
                </a:lnSpc>
              </a:pPr>
              <a:t>23</a:t>
            </a:fld>
            <a:endParaRPr spc="-9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64666"/>
            <a:ext cx="4684776" cy="2335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98"/>
            <a:ext cx="9144000" cy="7623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298"/>
            <a:ext cx="9144000" cy="762635"/>
          </a:xfrm>
          <a:custGeom>
            <a:avLst/>
            <a:gdLst/>
            <a:ahLst/>
            <a:cxnLst/>
            <a:rect l="l" t="t" r="r" b="b"/>
            <a:pathLst>
              <a:path w="9144000" h="762635">
                <a:moveTo>
                  <a:pt x="0" y="762368"/>
                </a:moveTo>
                <a:lnTo>
                  <a:pt x="9144000" y="762368"/>
                </a:lnTo>
                <a:lnTo>
                  <a:pt x="9144000" y="0"/>
                </a:lnTo>
                <a:lnTo>
                  <a:pt x="0" y="0"/>
                </a:lnTo>
                <a:lnTo>
                  <a:pt x="0" y="762368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739" y="67513"/>
            <a:ext cx="41973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14" dirty="0"/>
              <a:t>Structure </a:t>
            </a:r>
            <a:r>
              <a:rPr sz="3600" spc="-245" dirty="0"/>
              <a:t>des</a:t>
            </a:r>
            <a:r>
              <a:rPr sz="3600" spc="-350" dirty="0"/>
              <a:t> </a:t>
            </a:r>
            <a:r>
              <a:rPr sz="3600" spc="-160" dirty="0"/>
              <a:t>capteurs</a:t>
            </a:r>
            <a:endParaRPr sz="3600"/>
          </a:p>
        </p:txBody>
      </p:sp>
      <p:sp>
        <p:nvSpPr>
          <p:cNvPr id="6" name="object 6"/>
          <p:cNvSpPr/>
          <p:nvPr/>
        </p:nvSpPr>
        <p:spPr>
          <a:xfrm>
            <a:off x="0" y="6441947"/>
            <a:ext cx="2392680" cy="4160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6422134"/>
            <a:ext cx="2095500" cy="4358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466038"/>
            <a:ext cx="2345309" cy="3919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466038"/>
            <a:ext cx="2345690" cy="392430"/>
          </a:xfrm>
          <a:custGeom>
            <a:avLst/>
            <a:gdLst/>
            <a:ahLst/>
            <a:cxnLst/>
            <a:rect l="l" t="t" r="r" b="b"/>
            <a:pathLst>
              <a:path w="2345690" h="392429">
                <a:moveTo>
                  <a:pt x="2345308" y="391959"/>
                </a:moveTo>
                <a:lnTo>
                  <a:pt x="2345308" y="0"/>
                </a:lnTo>
                <a:lnTo>
                  <a:pt x="0" y="0"/>
                </a:lnTo>
              </a:path>
            </a:pathLst>
          </a:custGeom>
          <a:ln w="952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04288" y="6434325"/>
            <a:ext cx="4774692" cy="4236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38500" y="6423659"/>
            <a:ext cx="2951988" cy="4343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51404" y="6458743"/>
            <a:ext cx="4680458" cy="40163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51404" y="6458743"/>
            <a:ext cx="4680585" cy="401955"/>
          </a:xfrm>
          <a:custGeom>
            <a:avLst/>
            <a:gdLst/>
            <a:ahLst/>
            <a:cxnLst/>
            <a:rect l="l" t="t" r="r" b="b"/>
            <a:pathLst>
              <a:path w="4680584" h="401954">
                <a:moveTo>
                  <a:pt x="0" y="401637"/>
                </a:moveTo>
                <a:lnTo>
                  <a:pt x="4680458" y="401637"/>
                </a:lnTo>
                <a:lnTo>
                  <a:pt x="4680458" y="0"/>
                </a:lnTo>
                <a:lnTo>
                  <a:pt x="0" y="0"/>
                </a:lnTo>
                <a:lnTo>
                  <a:pt x="0" y="401637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87540" y="6437376"/>
            <a:ext cx="2156459" cy="42062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46392" y="6417562"/>
            <a:ext cx="643127" cy="4404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034656" y="6461917"/>
            <a:ext cx="2109342" cy="39607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034656" y="6461917"/>
            <a:ext cx="2109470" cy="396240"/>
          </a:xfrm>
          <a:custGeom>
            <a:avLst/>
            <a:gdLst/>
            <a:ahLst/>
            <a:cxnLst/>
            <a:rect l="l" t="t" r="r" b="b"/>
            <a:pathLst>
              <a:path w="2109470" h="396240">
                <a:moveTo>
                  <a:pt x="2109342" y="0"/>
                </a:moveTo>
                <a:lnTo>
                  <a:pt x="0" y="0"/>
                </a:lnTo>
                <a:lnTo>
                  <a:pt x="0" y="396079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7502" y="980795"/>
            <a:ext cx="8826754" cy="468045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pc="-105" dirty="0"/>
              <a:t>Capteurs </a:t>
            </a:r>
            <a:r>
              <a:rPr spc="-110" dirty="0"/>
              <a:t>et </a:t>
            </a:r>
            <a:r>
              <a:rPr spc="-100" dirty="0"/>
              <a:t>chaines de</a:t>
            </a:r>
            <a:r>
              <a:rPr spc="-155" dirty="0"/>
              <a:t> </a:t>
            </a:r>
            <a:r>
              <a:rPr spc="-105" dirty="0"/>
              <a:t>mesure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dt" sz="half" idx="6"/>
          </p:nvPr>
        </p:nvSpPr>
        <p:spPr>
          <a:xfrm>
            <a:off x="65938" y="6542481"/>
            <a:ext cx="181038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lang="fr-FR" spc="-165" dirty="0" smtClean="0"/>
              <a:t>Dr. </a:t>
            </a:r>
            <a:r>
              <a:rPr lang="fr-FR" spc="-50" dirty="0" smtClean="0"/>
              <a:t>,</a:t>
            </a:r>
            <a:r>
              <a:rPr lang="fr-FR" spc="-190" dirty="0" smtClean="0"/>
              <a:t> </a:t>
            </a:r>
            <a:r>
              <a:rPr lang="fr-FR" spc="-70" dirty="0" smtClean="0"/>
              <a:t>SAADI M.N</a:t>
            </a:r>
            <a:endParaRPr lang="fr-FR" spc="-70" dirty="0"/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spc="-90" dirty="0"/>
              <a:pPr marL="25400">
                <a:lnSpc>
                  <a:spcPts val="1810"/>
                </a:lnSpc>
              </a:pPr>
              <a:t>24</a:t>
            </a:fld>
            <a:endParaRPr spc="-9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64666"/>
            <a:ext cx="8165592" cy="2335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98"/>
            <a:ext cx="9144000" cy="7623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298"/>
            <a:ext cx="9144000" cy="762635"/>
          </a:xfrm>
          <a:custGeom>
            <a:avLst/>
            <a:gdLst/>
            <a:ahLst/>
            <a:cxnLst/>
            <a:rect l="l" t="t" r="r" b="b"/>
            <a:pathLst>
              <a:path w="9144000" h="762635">
                <a:moveTo>
                  <a:pt x="0" y="762368"/>
                </a:moveTo>
                <a:lnTo>
                  <a:pt x="9144000" y="762368"/>
                </a:lnTo>
                <a:lnTo>
                  <a:pt x="9144000" y="0"/>
                </a:lnTo>
                <a:lnTo>
                  <a:pt x="0" y="0"/>
                </a:lnTo>
                <a:lnTo>
                  <a:pt x="0" y="762368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739" y="67513"/>
            <a:ext cx="76803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35" dirty="0"/>
              <a:t>Exemple </a:t>
            </a:r>
            <a:r>
              <a:rPr sz="3600" spc="-40" dirty="0"/>
              <a:t>: </a:t>
            </a:r>
            <a:r>
              <a:rPr sz="3600" spc="-175" dirty="0"/>
              <a:t>mesure </a:t>
            </a:r>
            <a:r>
              <a:rPr sz="3600" spc="-110" dirty="0"/>
              <a:t>d’une </a:t>
            </a:r>
            <a:r>
              <a:rPr sz="3600" spc="-114" dirty="0"/>
              <a:t>force</a:t>
            </a:r>
            <a:r>
              <a:rPr sz="3600" spc="-484" dirty="0"/>
              <a:t> </a:t>
            </a:r>
            <a:r>
              <a:rPr sz="3600" spc="-160" dirty="0"/>
              <a:t>mécanique</a:t>
            </a:r>
            <a:endParaRPr sz="3600"/>
          </a:p>
        </p:txBody>
      </p:sp>
      <p:sp>
        <p:nvSpPr>
          <p:cNvPr id="6" name="object 6"/>
          <p:cNvSpPr/>
          <p:nvPr/>
        </p:nvSpPr>
        <p:spPr>
          <a:xfrm>
            <a:off x="0" y="6441947"/>
            <a:ext cx="2392680" cy="4160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6422134"/>
            <a:ext cx="2095500" cy="4358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466038"/>
            <a:ext cx="2345309" cy="3919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466038"/>
            <a:ext cx="2345690" cy="392430"/>
          </a:xfrm>
          <a:custGeom>
            <a:avLst/>
            <a:gdLst/>
            <a:ahLst/>
            <a:cxnLst/>
            <a:rect l="l" t="t" r="r" b="b"/>
            <a:pathLst>
              <a:path w="2345690" h="392429">
                <a:moveTo>
                  <a:pt x="2345308" y="391959"/>
                </a:moveTo>
                <a:lnTo>
                  <a:pt x="2345308" y="0"/>
                </a:lnTo>
                <a:lnTo>
                  <a:pt x="0" y="0"/>
                </a:lnTo>
              </a:path>
            </a:pathLst>
          </a:custGeom>
          <a:ln w="952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04288" y="6434325"/>
            <a:ext cx="4774692" cy="4236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38500" y="6423659"/>
            <a:ext cx="2951988" cy="4343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51404" y="6458743"/>
            <a:ext cx="4680458" cy="40163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51404" y="6458743"/>
            <a:ext cx="4680585" cy="401955"/>
          </a:xfrm>
          <a:custGeom>
            <a:avLst/>
            <a:gdLst/>
            <a:ahLst/>
            <a:cxnLst/>
            <a:rect l="l" t="t" r="r" b="b"/>
            <a:pathLst>
              <a:path w="4680584" h="401954">
                <a:moveTo>
                  <a:pt x="0" y="401637"/>
                </a:moveTo>
                <a:lnTo>
                  <a:pt x="4680458" y="401637"/>
                </a:lnTo>
                <a:lnTo>
                  <a:pt x="4680458" y="0"/>
                </a:lnTo>
                <a:lnTo>
                  <a:pt x="0" y="0"/>
                </a:lnTo>
                <a:lnTo>
                  <a:pt x="0" y="401637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87540" y="6437376"/>
            <a:ext cx="2156459" cy="42062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46392" y="6417562"/>
            <a:ext cx="643127" cy="4404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034656" y="6461917"/>
            <a:ext cx="2109342" cy="39607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034656" y="6461917"/>
            <a:ext cx="2109470" cy="396240"/>
          </a:xfrm>
          <a:custGeom>
            <a:avLst/>
            <a:gdLst/>
            <a:ahLst/>
            <a:cxnLst/>
            <a:rect l="l" t="t" r="r" b="b"/>
            <a:pathLst>
              <a:path w="2109470" h="396240">
                <a:moveTo>
                  <a:pt x="2109342" y="0"/>
                </a:moveTo>
                <a:lnTo>
                  <a:pt x="0" y="0"/>
                </a:lnTo>
                <a:lnTo>
                  <a:pt x="0" y="396079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43225" y="1515464"/>
            <a:ext cx="8439504" cy="414577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pc="-105" dirty="0"/>
              <a:t>Capteurs </a:t>
            </a:r>
            <a:r>
              <a:rPr spc="-110" dirty="0"/>
              <a:t>et </a:t>
            </a:r>
            <a:r>
              <a:rPr spc="-100" dirty="0"/>
              <a:t>chaines de</a:t>
            </a:r>
            <a:r>
              <a:rPr spc="-155" dirty="0"/>
              <a:t> </a:t>
            </a:r>
            <a:r>
              <a:rPr spc="-105" dirty="0"/>
              <a:t>mesure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dt" sz="half" idx="6"/>
          </p:nvPr>
        </p:nvSpPr>
        <p:spPr>
          <a:xfrm>
            <a:off x="65938" y="6542481"/>
            <a:ext cx="181038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lang="fr-FR" spc="-165" dirty="0" smtClean="0"/>
              <a:t>Dr. </a:t>
            </a:r>
            <a:r>
              <a:rPr lang="fr-FR" spc="-50" dirty="0" smtClean="0"/>
              <a:t>,</a:t>
            </a:r>
            <a:r>
              <a:rPr lang="fr-FR" spc="-190" dirty="0" smtClean="0"/>
              <a:t> </a:t>
            </a:r>
            <a:r>
              <a:rPr lang="fr-FR" spc="-70" dirty="0" smtClean="0"/>
              <a:t>SAADI M.N</a:t>
            </a:r>
            <a:endParaRPr lang="fr-FR" spc="-70" dirty="0"/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spc="-90" dirty="0"/>
              <a:pPr marL="25400">
                <a:lnSpc>
                  <a:spcPts val="1810"/>
                </a:lnSpc>
              </a:pPr>
              <a:t>25</a:t>
            </a:fld>
            <a:endParaRPr spc="-9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298"/>
            <a:ext cx="9144000" cy="7623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98"/>
            <a:ext cx="9144000" cy="762635"/>
          </a:xfrm>
          <a:custGeom>
            <a:avLst/>
            <a:gdLst/>
            <a:ahLst/>
            <a:cxnLst/>
            <a:rect l="l" t="t" r="r" b="b"/>
            <a:pathLst>
              <a:path w="9144000" h="762635">
                <a:moveTo>
                  <a:pt x="0" y="762368"/>
                </a:moveTo>
                <a:lnTo>
                  <a:pt x="9144000" y="762368"/>
                </a:lnTo>
                <a:lnTo>
                  <a:pt x="9144000" y="0"/>
                </a:lnTo>
                <a:lnTo>
                  <a:pt x="0" y="0"/>
                </a:lnTo>
                <a:lnTo>
                  <a:pt x="0" y="762368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8739" y="201625"/>
            <a:ext cx="865187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40" dirty="0">
                <a:latin typeface="Trebuchet MS"/>
                <a:cs typeface="Trebuchet MS"/>
              </a:rPr>
              <a:t>Exemple</a:t>
            </a:r>
            <a:r>
              <a:rPr sz="2000" b="1" spc="-160" dirty="0">
                <a:latin typeface="Trebuchet MS"/>
                <a:cs typeface="Trebuchet MS"/>
              </a:rPr>
              <a:t> </a:t>
            </a:r>
            <a:r>
              <a:rPr sz="2000" b="1" spc="-185" dirty="0">
                <a:latin typeface="Trebuchet MS"/>
                <a:cs typeface="Trebuchet MS"/>
              </a:rPr>
              <a:t>:</a:t>
            </a:r>
            <a:r>
              <a:rPr sz="2000" b="1" spc="-145" dirty="0">
                <a:latin typeface="Trebuchet MS"/>
                <a:cs typeface="Trebuchet MS"/>
              </a:rPr>
              <a:t> </a:t>
            </a:r>
            <a:r>
              <a:rPr sz="2000" b="1" spc="-60" dirty="0">
                <a:latin typeface="Trebuchet MS"/>
                <a:cs typeface="Trebuchet MS"/>
              </a:rPr>
              <a:t>Mesure</a:t>
            </a:r>
            <a:r>
              <a:rPr sz="2000" b="1" spc="-160" dirty="0">
                <a:latin typeface="Trebuchet MS"/>
                <a:cs typeface="Trebuchet MS"/>
              </a:rPr>
              <a:t> </a:t>
            </a:r>
            <a:r>
              <a:rPr sz="2000" b="1" spc="-114" dirty="0">
                <a:latin typeface="Trebuchet MS"/>
                <a:cs typeface="Trebuchet MS"/>
              </a:rPr>
              <a:t>de</a:t>
            </a:r>
            <a:r>
              <a:rPr sz="2000" b="1" spc="-145" dirty="0">
                <a:latin typeface="Trebuchet MS"/>
                <a:cs typeface="Trebuchet MS"/>
              </a:rPr>
              <a:t> </a:t>
            </a:r>
            <a:r>
              <a:rPr sz="2000" b="1" spc="-90" dirty="0">
                <a:latin typeface="Trebuchet MS"/>
                <a:cs typeface="Trebuchet MS"/>
              </a:rPr>
              <a:t>la</a:t>
            </a:r>
            <a:r>
              <a:rPr sz="2000" b="1" spc="-160" dirty="0">
                <a:latin typeface="Trebuchet MS"/>
                <a:cs typeface="Trebuchet MS"/>
              </a:rPr>
              <a:t> </a:t>
            </a:r>
            <a:r>
              <a:rPr sz="2000" b="1" spc="-105" dirty="0">
                <a:latin typeface="Trebuchet MS"/>
                <a:cs typeface="Trebuchet MS"/>
              </a:rPr>
              <a:t>puissance</a:t>
            </a:r>
            <a:r>
              <a:rPr sz="2000" b="1" spc="-170" dirty="0">
                <a:latin typeface="Trebuchet MS"/>
                <a:cs typeface="Trebuchet MS"/>
              </a:rPr>
              <a:t> </a:t>
            </a:r>
            <a:r>
              <a:rPr sz="2000" b="1" spc="-114" dirty="0">
                <a:latin typeface="Trebuchet MS"/>
                <a:cs typeface="Trebuchet MS"/>
              </a:rPr>
              <a:t>calorifique</a:t>
            </a:r>
            <a:r>
              <a:rPr sz="2000" b="1" spc="-165" dirty="0">
                <a:latin typeface="Trebuchet MS"/>
                <a:cs typeface="Trebuchet MS"/>
              </a:rPr>
              <a:t> </a:t>
            </a:r>
            <a:r>
              <a:rPr sz="2000" b="1" spc="-100" dirty="0">
                <a:latin typeface="Trebuchet MS"/>
                <a:cs typeface="Trebuchet MS"/>
              </a:rPr>
              <a:t>dissipée</a:t>
            </a:r>
            <a:r>
              <a:rPr sz="2000" b="1" spc="-165" dirty="0">
                <a:latin typeface="Trebuchet MS"/>
                <a:cs typeface="Trebuchet MS"/>
              </a:rPr>
              <a:t> </a:t>
            </a:r>
            <a:r>
              <a:rPr sz="2000" b="1" spc="-105" dirty="0">
                <a:latin typeface="Trebuchet MS"/>
                <a:cs typeface="Trebuchet MS"/>
              </a:rPr>
              <a:t>par</a:t>
            </a:r>
            <a:r>
              <a:rPr sz="2000" b="1" spc="-155" dirty="0">
                <a:latin typeface="Trebuchet MS"/>
                <a:cs typeface="Trebuchet MS"/>
              </a:rPr>
              <a:t> </a:t>
            </a:r>
            <a:r>
              <a:rPr sz="2000" b="1" spc="-105" dirty="0">
                <a:latin typeface="Trebuchet MS"/>
                <a:cs typeface="Trebuchet MS"/>
              </a:rPr>
              <a:t>un</a:t>
            </a:r>
            <a:r>
              <a:rPr sz="2000" b="1" spc="-155" dirty="0">
                <a:latin typeface="Trebuchet MS"/>
                <a:cs typeface="Trebuchet MS"/>
              </a:rPr>
              <a:t> </a:t>
            </a:r>
            <a:r>
              <a:rPr sz="2000" b="1" spc="-114" dirty="0">
                <a:latin typeface="Trebuchet MS"/>
                <a:cs typeface="Trebuchet MS"/>
              </a:rPr>
              <a:t>échangeur/radiateur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6441947"/>
            <a:ext cx="2392680" cy="416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422134"/>
            <a:ext cx="2095500" cy="4358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6466038"/>
            <a:ext cx="2345309" cy="3919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466038"/>
            <a:ext cx="2345690" cy="392430"/>
          </a:xfrm>
          <a:custGeom>
            <a:avLst/>
            <a:gdLst/>
            <a:ahLst/>
            <a:cxnLst/>
            <a:rect l="l" t="t" r="r" b="b"/>
            <a:pathLst>
              <a:path w="2345690" h="392429">
                <a:moveTo>
                  <a:pt x="2345308" y="391959"/>
                </a:moveTo>
                <a:lnTo>
                  <a:pt x="2345308" y="0"/>
                </a:lnTo>
                <a:lnTo>
                  <a:pt x="0" y="0"/>
                </a:lnTo>
              </a:path>
            </a:pathLst>
          </a:custGeom>
          <a:ln w="952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04288" y="6434325"/>
            <a:ext cx="4774692" cy="4236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38500" y="6423659"/>
            <a:ext cx="2951988" cy="4343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51404" y="6458743"/>
            <a:ext cx="4680458" cy="4016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51404" y="6458743"/>
            <a:ext cx="4680585" cy="401955"/>
          </a:xfrm>
          <a:custGeom>
            <a:avLst/>
            <a:gdLst/>
            <a:ahLst/>
            <a:cxnLst/>
            <a:rect l="l" t="t" r="r" b="b"/>
            <a:pathLst>
              <a:path w="4680584" h="401954">
                <a:moveTo>
                  <a:pt x="0" y="401637"/>
                </a:moveTo>
                <a:lnTo>
                  <a:pt x="4680458" y="401637"/>
                </a:lnTo>
                <a:lnTo>
                  <a:pt x="4680458" y="0"/>
                </a:lnTo>
                <a:lnTo>
                  <a:pt x="0" y="0"/>
                </a:lnTo>
                <a:lnTo>
                  <a:pt x="0" y="401637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987540" y="6437376"/>
            <a:ext cx="2156459" cy="42062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46392" y="6417562"/>
            <a:ext cx="643127" cy="44043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034656" y="6461917"/>
            <a:ext cx="2109342" cy="39607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034656" y="6461917"/>
            <a:ext cx="2109470" cy="396240"/>
          </a:xfrm>
          <a:custGeom>
            <a:avLst/>
            <a:gdLst/>
            <a:ahLst/>
            <a:cxnLst/>
            <a:rect l="l" t="t" r="r" b="b"/>
            <a:pathLst>
              <a:path w="2109470" h="396240">
                <a:moveTo>
                  <a:pt x="2109342" y="0"/>
                </a:moveTo>
                <a:lnTo>
                  <a:pt x="0" y="0"/>
                </a:lnTo>
                <a:lnTo>
                  <a:pt x="0" y="396079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03398" y="1246363"/>
            <a:ext cx="8473677" cy="455889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pc="-105" dirty="0"/>
              <a:t>Capteurs </a:t>
            </a:r>
            <a:r>
              <a:rPr spc="-110" dirty="0"/>
              <a:t>et </a:t>
            </a:r>
            <a:r>
              <a:rPr spc="-100" dirty="0"/>
              <a:t>chaines de</a:t>
            </a:r>
            <a:r>
              <a:rPr spc="-155" dirty="0"/>
              <a:t> </a:t>
            </a:r>
            <a:r>
              <a:rPr spc="-105" dirty="0"/>
              <a:t>mesure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dt" sz="half" idx="6"/>
          </p:nvPr>
        </p:nvSpPr>
        <p:spPr>
          <a:xfrm>
            <a:off x="65938" y="6542481"/>
            <a:ext cx="181038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lang="fr-FR" spc="-165" dirty="0" smtClean="0"/>
              <a:t>Dr. </a:t>
            </a:r>
            <a:r>
              <a:rPr lang="fr-FR" spc="-50" dirty="0" smtClean="0"/>
              <a:t>,</a:t>
            </a:r>
            <a:r>
              <a:rPr lang="fr-FR" spc="-190" dirty="0" smtClean="0"/>
              <a:t> </a:t>
            </a:r>
            <a:r>
              <a:rPr lang="fr-FR" spc="-70" dirty="0" smtClean="0"/>
              <a:t>SAADI M.N</a:t>
            </a:r>
            <a:endParaRPr lang="fr-FR" spc="-70" dirty="0"/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spc="-90" dirty="0"/>
              <a:pPr marL="25400">
                <a:lnSpc>
                  <a:spcPts val="1810"/>
                </a:lnSpc>
              </a:pPr>
              <a:t>26</a:t>
            </a:fld>
            <a:endParaRPr spc="-9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64666"/>
            <a:ext cx="7367016" cy="2335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98"/>
            <a:ext cx="9144000" cy="7623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298"/>
            <a:ext cx="9144000" cy="762635"/>
          </a:xfrm>
          <a:custGeom>
            <a:avLst/>
            <a:gdLst/>
            <a:ahLst/>
            <a:cxnLst/>
            <a:rect l="l" t="t" r="r" b="b"/>
            <a:pathLst>
              <a:path w="9144000" h="762635">
                <a:moveTo>
                  <a:pt x="0" y="762368"/>
                </a:moveTo>
                <a:lnTo>
                  <a:pt x="9144000" y="762368"/>
                </a:lnTo>
                <a:lnTo>
                  <a:pt x="9144000" y="0"/>
                </a:lnTo>
                <a:lnTo>
                  <a:pt x="0" y="0"/>
                </a:lnTo>
                <a:lnTo>
                  <a:pt x="0" y="762368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739" y="67513"/>
            <a:ext cx="687832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325" dirty="0"/>
              <a:t>Classe </a:t>
            </a:r>
            <a:r>
              <a:rPr sz="3600" spc="-245" dirty="0"/>
              <a:t>des </a:t>
            </a:r>
            <a:r>
              <a:rPr sz="3600" spc="-160" dirty="0"/>
              <a:t>capteurs </a:t>
            </a:r>
            <a:r>
              <a:rPr sz="3600" spc="-40" dirty="0"/>
              <a:t>: </a:t>
            </a:r>
            <a:r>
              <a:rPr sz="3600" spc="-160" dirty="0"/>
              <a:t>capteurs</a:t>
            </a:r>
            <a:r>
              <a:rPr sz="3600" spc="-260" dirty="0"/>
              <a:t> </a:t>
            </a:r>
            <a:r>
              <a:rPr sz="3600" spc="-220" dirty="0"/>
              <a:t>passifs</a:t>
            </a:r>
            <a:endParaRPr sz="3600"/>
          </a:p>
        </p:txBody>
      </p:sp>
      <p:sp>
        <p:nvSpPr>
          <p:cNvPr id="6" name="object 6"/>
          <p:cNvSpPr/>
          <p:nvPr/>
        </p:nvSpPr>
        <p:spPr>
          <a:xfrm>
            <a:off x="0" y="6441947"/>
            <a:ext cx="2392680" cy="4160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6422134"/>
            <a:ext cx="2095500" cy="4358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466038"/>
            <a:ext cx="2345309" cy="3919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466038"/>
            <a:ext cx="2345690" cy="392430"/>
          </a:xfrm>
          <a:custGeom>
            <a:avLst/>
            <a:gdLst/>
            <a:ahLst/>
            <a:cxnLst/>
            <a:rect l="l" t="t" r="r" b="b"/>
            <a:pathLst>
              <a:path w="2345690" h="392429">
                <a:moveTo>
                  <a:pt x="2345308" y="391959"/>
                </a:moveTo>
                <a:lnTo>
                  <a:pt x="2345308" y="0"/>
                </a:lnTo>
                <a:lnTo>
                  <a:pt x="0" y="0"/>
                </a:lnTo>
              </a:path>
            </a:pathLst>
          </a:custGeom>
          <a:ln w="952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04288" y="6434325"/>
            <a:ext cx="4774692" cy="4236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38500" y="6423659"/>
            <a:ext cx="2951988" cy="4343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51404" y="6458743"/>
            <a:ext cx="4680458" cy="40163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51404" y="6458743"/>
            <a:ext cx="4680585" cy="401955"/>
          </a:xfrm>
          <a:custGeom>
            <a:avLst/>
            <a:gdLst/>
            <a:ahLst/>
            <a:cxnLst/>
            <a:rect l="l" t="t" r="r" b="b"/>
            <a:pathLst>
              <a:path w="4680584" h="401954">
                <a:moveTo>
                  <a:pt x="0" y="401637"/>
                </a:moveTo>
                <a:lnTo>
                  <a:pt x="4680458" y="401637"/>
                </a:lnTo>
                <a:lnTo>
                  <a:pt x="4680458" y="0"/>
                </a:lnTo>
                <a:lnTo>
                  <a:pt x="0" y="0"/>
                </a:lnTo>
                <a:lnTo>
                  <a:pt x="0" y="401637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87540" y="6437376"/>
            <a:ext cx="2156459" cy="42062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46392" y="6417562"/>
            <a:ext cx="643127" cy="4404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034656" y="6461917"/>
            <a:ext cx="2109342" cy="39607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034656" y="6461917"/>
            <a:ext cx="2109470" cy="396240"/>
          </a:xfrm>
          <a:custGeom>
            <a:avLst/>
            <a:gdLst/>
            <a:ahLst/>
            <a:cxnLst/>
            <a:rect l="l" t="t" r="r" b="b"/>
            <a:pathLst>
              <a:path w="2109470" h="396240">
                <a:moveTo>
                  <a:pt x="2109342" y="0"/>
                </a:moveTo>
                <a:lnTo>
                  <a:pt x="0" y="0"/>
                </a:lnTo>
                <a:lnTo>
                  <a:pt x="0" y="396079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9252" y="1287461"/>
            <a:ext cx="8345687" cy="394282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pc="-105" dirty="0"/>
              <a:t>Capteurs </a:t>
            </a:r>
            <a:r>
              <a:rPr spc="-110" dirty="0"/>
              <a:t>et </a:t>
            </a:r>
            <a:r>
              <a:rPr spc="-100" dirty="0"/>
              <a:t>chaines de</a:t>
            </a:r>
            <a:r>
              <a:rPr spc="-155" dirty="0"/>
              <a:t> </a:t>
            </a:r>
            <a:r>
              <a:rPr spc="-105" dirty="0"/>
              <a:t>mesure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dt" sz="half" idx="6"/>
          </p:nvPr>
        </p:nvSpPr>
        <p:spPr>
          <a:xfrm>
            <a:off x="65938" y="6542481"/>
            <a:ext cx="181038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lang="fr-FR" spc="-165" dirty="0" smtClean="0"/>
              <a:t>Dr. </a:t>
            </a:r>
            <a:r>
              <a:rPr lang="fr-FR" spc="-50" dirty="0" smtClean="0"/>
              <a:t>,</a:t>
            </a:r>
            <a:r>
              <a:rPr lang="fr-FR" spc="-190" dirty="0" smtClean="0"/>
              <a:t> </a:t>
            </a:r>
            <a:r>
              <a:rPr lang="fr-FR" spc="-70" dirty="0" smtClean="0"/>
              <a:t>SAADI M.N</a:t>
            </a:r>
            <a:endParaRPr lang="fr-FR" spc="-70" dirty="0"/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spc="-90" dirty="0"/>
              <a:pPr marL="25400">
                <a:lnSpc>
                  <a:spcPts val="1810"/>
                </a:lnSpc>
              </a:pPr>
              <a:t>27</a:t>
            </a:fld>
            <a:endParaRPr spc="-9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64666"/>
            <a:ext cx="7367016" cy="2335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98"/>
            <a:ext cx="9144000" cy="7623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298"/>
            <a:ext cx="9144000" cy="762635"/>
          </a:xfrm>
          <a:custGeom>
            <a:avLst/>
            <a:gdLst/>
            <a:ahLst/>
            <a:cxnLst/>
            <a:rect l="l" t="t" r="r" b="b"/>
            <a:pathLst>
              <a:path w="9144000" h="762635">
                <a:moveTo>
                  <a:pt x="0" y="762368"/>
                </a:moveTo>
                <a:lnTo>
                  <a:pt x="9144000" y="762368"/>
                </a:lnTo>
                <a:lnTo>
                  <a:pt x="9144000" y="0"/>
                </a:lnTo>
                <a:lnTo>
                  <a:pt x="0" y="0"/>
                </a:lnTo>
                <a:lnTo>
                  <a:pt x="0" y="762368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739" y="67513"/>
            <a:ext cx="687832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325" dirty="0"/>
              <a:t>Classe </a:t>
            </a:r>
            <a:r>
              <a:rPr sz="3600" spc="-245" dirty="0"/>
              <a:t>des </a:t>
            </a:r>
            <a:r>
              <a:rPr sz="3600" spc="-160" dirty="0"/>
              <a:t>capteurs </a:t>
            </a:r>
            <a:r>
              <a:rPr sz="3600" spc="-40" dirty="0"/>
              <a:t>: </a:t>
            </a:r>
            <a:r>
              <a:rPr sz="3600" spc="-160" dirty="0"/>
              <a:t>capteurs</a:t>
            </a:r>
            <a:r>
              <a:rPr sz="3600" spc="-260" dirty="0"/>
              <a:t> </a:t>
            </a:r>
            <a:r>
              <a:rPr sz="3600" spc="-220" dirty="0"/>
              <a:t>passifs</a:t>
            </a:r>
            <a:endParaRPr sz="3600"/>
          </a:p>
        </p:txBody>
      </p:sp>
      <p:sp>
        <p:nvSpPr>
          <p:cNvPr id="6" name="object 6"/>
          <p:cNvSpPr/>
          <p:nvPr/>
        </p:nvSpPr>
        <p:spPr>
          <a:xfrm>
            <a:off x="0" y="6441947"/>
            <a:ext cx="2392680" cy="4160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6422134"/>
            <a:ext cx="2095500" cy="4358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466038"/>
            <a:ext cx="2345309" cy="3919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466038"/>
            <a:ext cx="2345690" cy="392430"/>
          </a:xfrm>
          <a:custGeom>
            <a:avLst/>
            <a:gdLst/>
            <a:ahLst/>
            <a:cxnLst/>
            <a:rect l="l" t="t" r="r" b="b"/>
            <a:pathLst>
              <a:path w="2345690" h="392429">
                <a:moveTo>
                  <a:pt x="2345308" y="391959"/>
                </a:moveTo>
                <a:lnTo>
                  <a:pt x="2345308" y="0"/>
                </a:lnTo>
                <a:lnTo>
                  <a:pt x="0" y="0"/>
                </a:lnTo>
              </a:path>
            </a:pathLst>
          </a:custGeom>
          <a:ln w="952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04288" y="6434325"/>
            <a:ext cx="4774692" cy="4236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38500" y="6423659"/>
            <a:ext cx="2951988" cy="4343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51404" y="6458743"/>
            <a:ext cx="4680458" cy="40163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51404" y="6458743"/>
            <a:ext cx="4680585" cy="401955"/>
          </a:xfrm>
          <a:custGeom>
            <a:avLst/>
            <a:gdLst/>
            <a:ahLst/>
            <a:cxnLst/>
            <a:rect l="l" t="t" r="r" b="b"/>
            <a:pathLst>
              <a:path w="4680584" h="401954">
                <a:moveTo>
                  <a:pt x="0" y="401637"/>
                </a:moveTo>
                <a:lnTo>
                  <a:pt x="4680458" y="401637"/>
                </a:lnTo>
                <a:lnTo>
                  <a:pt x="4680458" y="0"/>
                </a:lnTo>
                <a:lnTo>
                  <a:pt x="0" y="0"/>
                </a:lnTo>
                <a:lnTo>
                  <a:pt x="0" y="401637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87540" y="6437376"/>
            <a:ext cx="2156459" cy="42062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46392" y="6417562"/>
            <a:ext cx="643127" cy="4404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034656" y="6461917"/>
            <a:ext cx="2109342" cy="39607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034656" y="6461917"/>
            <a:ext cx="2109470" cy="396240"/>
          </a:xfrm>
          <a:custGeom>
            <a:avLst/>
            <a:gdLst/>
            <a:ahLst/>
            <a:cxnLst/>
            <a:rect l="l" t="t" r="r" b="b"/>
            <a:pathLst>
              <a:path w="2109470" h="396240">
                <a:moveTo>
                  <a:pt x="2109342" y="0"/>
                </a:moveTo>
                <a:lnTo>
                  <a:pt x="0" y="0"/>
                </a:lnTo>
                <a:lnTo>
                  <a:pt x="0" y="396079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5780" y="1161366"/>
            <a:ext cx="8471242" cy="444887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pc="-105" dirty="0"/>
              <a:t>Capteurs </a:t>
            </a:r>
            <a:r>
              <a:rPr spc="-110" dirty="0"/>
              <a:t>et </a:t>
            </a:r>
            <a:r>
              <a:rPr spc="-100" dirty="0"/>
              <a:t>chaines de</a:t>
            </a:r>
            <a:r>
              <a:rPr spc="-155" dirty="0"/>
              <a:t> </a:t>
            </a:r>
            <a:r>
              <a:rPr spc="-105" dirty="0"/>
              <a:t>mesure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dt" sz="half" idx="6"/>
          </p:nvPr>
        </p:nvSpPr>
        <p:spPr>
          <a:xfrm>
            <a:off x="65938" y="6542481"/>
            <a:ext cx="181038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lang="fr-FR" spc="-165" dirty="0" smtClean="0"/>
              <a:t>Dr. </a:t>
            </a:r>
            <a:r>
              <a:rPr lang="fr-FR" spc="-50" dirty="0" smtClean="0"/>
              <a:t>,</a:t>
            </a:r>
            <a:r>
              <a:rPr lang="fr-FR" spc="-190" dirty="0" smtClean="0"/>
              <a:t> </a:t>
            </a:r>
            <a:r>
              <a:rPr lang="fr-FR" spc="-70" dirty="0" smtClean="0"/>
              <a:t>SAADI M.N</a:t>
            </a:r>
            <a:endParaRPr lang="fr-FR" spc="-70" dirty="0"/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spc="-90" dirty="0"/>
              <a:pPr marL="25400">
                <a:lnSpc>
                  <a:spcPts val="1810"/>
                </a:lnSpc>
              </a:pPr>
              <a:t>28</a:t>
            </a:fld>
            <a:endParaRPr spc="-9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64666"/>
            <a:ext cx="7115556" cy="2335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98"/>
            <a:ext cx="9144000" cy="7623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298"/>
            <a:ext cx="9144000" cy="762635"/>
          </a:xfrm>
          <a:custGeom>
            <a:avLst/>
            <a:gdLst/>
            <a:ahLst/>
            <a:cxnLst/>
            <a:rect l="l" t="t" r="r" b="b"/>
            <a:pathLst>
              <a:path w="9144000" h="762635">
                <a:moveTo>
                  <a:pt x="0" y="762368"/>
                </a:moveTo>
                <a:lnTo>
                  <a:pt x="9144000" y="762368"/>
                </a:lnTo>
                <a:lnTo>
                  <a:pt x="9144000" y="0"/>
                </a:lnTo>
                <a:lnTo>
                  <a:pt x="0" y="0"/>
                </a:lnTo>
                <a:lnTo>
                  <a:pt x="0" y="762368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739" y="67513"/>
            <a:ext cx="66306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325" dirty="0"/>
              <a:t>Classe </a:t>
            </a:r>
            <a:r>
              <a:rPr sz="3600" spc="-245" dirty="0"/>
              <a:t>des </a:t>
            </a:r>
            <a:r>
              <a:rPr sz="3600" spc="-160" dirty="0"/>
              <a:t>capteurs </a:t>
            </a:r>
            <a:r>
              <a:rPr sz="3600" spc="-40" dirty="0"/>
              <a:t>: </a:t>
            </a:r>
            <a:r>
              <a:rPr sz="3600" spc="-160" dirty="0"/>
              <a:t>capteurs</a:t>
            </a:r>
            <a:r>
              <a:rPr sz="3600" spc="-245" dirty="0"/>
              <a:t> </a:t>
            </a:r>
            <a:r>
              <a:rPr sz="3600" spc="-114" dirty="0"/>
              <a:t>actifs</a:t>
            </a:r>
            <a:endParaRPr sz="3600"/>
          </a:p>
        </p:txBody>
      </p:sp>
      <p:sp>
        <p:nvSpPr>
          <p:cNvPr id="6" name="object 6"/>
          <p:cNvSpPr/>
          <p:nvPr/>
        </p:nvSpPr>
        <p:spPr>
          <a:xfrm>
            <a:off x="0" y="6441947"/>
            <a:ext cx="2392680" cy="4160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6422134"/>
            <a:ext cx="2095500" cy="4358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466038"/>
            <a:ext cx="2345309" cy="3919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466038"/>
            <a:ext cx="2345690" cy="392430"/>
          </a:xfrm>
          <a:custGeom>
            <a:avLst/>
            <a:gdLst/>
            <a:ahLst/>
            <a:cxnLst/>
            <a:rect l="l" t="t" r="r" b="b"/>
            <a:pathLst>
              <a:path w="2345690" h="392429">
                <a:moveTo>
                  <a:pt x="2345308" y="391959"/>
                </a:moveTo>
                <a:lnTo>
                  <a:pt x="2345308" y="0"/>
                </a:lnTo>
                <a:lnTo>
                  <a:pt x="0" y="0"/>
                </a:lnTo>
              </a:path>
            </a:pathLst>
          </a:custGeom>
          <a:ln w="952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04288" y="6434325"/>
            <a:ext cx="4774692" cy="4236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38500" y="6423659"/>
            <a:ext cx="2951988" cy="4343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51404" y="6458743"/>
            <a:ext cx="4680458" cy="40163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51404" y="6458743"/>
            <a:ext cx="4680585" cy="401955"/>
          </a:xfrm>
          <a:custGeom>
            <a:avLst/>
            <a:gdLst/>
            <a:ahLst/>
            <a:cxnLst/>
            <a:rect l="l" t="t" r="r" b="b"/>
            <a:pathLst>
              <a:path w="4680584" h="401954">
                <a:moveTo>
                  <a:pt x="0" y="401637"/>
                </a:moveTo>
                <a:lnTo>
                  <a:pt x="4680458" y="401637"/>
                </a:lnTo>
                <a:lnTo>
                  <a:pt x="4680458" y="0"/>
                </a:lnTo>
                <a:lnTo>
                  <a:pt x="0" y="0"/>
                </a:lnTo>
                <a:lnTo>
                  <a:pt x="0" y="401637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87540" y="6437376"/>
            <a:ext cx="2156459" cy="42062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46392" y="6417562"/>
            <a:ext cx="643127" cy="4404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034656" y="6461917"/>
            <a:ext cx="2109342" cy="39607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034656" y="6461917"/>
            <a:ext cx="2109470" cy="396240"/>
          </a:xfrm>
          <a:custGeom>
            <a:avLst/>
            <a:gdLst/>
            <a:ahLst/>
            <a:cxnLst/>
            <a:rect l="l" t="t" r="r" b="b"/>
            <a:pathLst>
              <a:path w="2109470" h="396240">
                <a:moveTo>
                  <a:pt x="2109342" y="0"/>
                </a:moveTo>
                <a:lnTo>
                  <a:pt x="0" y="0"/>
                </a:lnTo>
                <a:lnTo>
                  <a:pt x="0" y="396079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9514" y="980782"/>
            <a:ext cx="8734044" cy="475246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pc="-105" dirty="0"/>
              <a:t>Capteurs </a:t>
            </a:r>
            <a:r>
              <a:rPr spc="-110" dirty="0"/>
              <a:t>et </a:t>
            </a:r>
            <a:r>
              <a:rPr spc="-100" dirty="0"/>
              <a:t>chaines de</a:t>
            </a:r>
            <a:r>
              <a:rPr spc="-155" dirty="0"/>
              <a:t> </a:t>
            </a:r>
            <a:r>
              <a:rPr spc="-105" dirty="0"/>
              <a:t>mesure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dt" sz="half" idx="6"/>
          </p:nvPr>
        </p:nvSpPr>
        <p:spPr>
          <a:xfrm>
            <a:off x="65938" y="6542481"/>
            <a:ext cx="181038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lang="fr-FR" spc="-165" dirty="0" smtClean="0"/>
              <a:t>Dr. </a:t>
            </a:r>
            <a:r>
              <a:rPr lang="fr-FR" spc="-50" dirty="0" smtClean="0"/>
              <a:t>,</a:t>
            </a:r>
            <a:r>
              <a:rPr lang="fr-FR" spc="-190" dirty="0" smtClean="0"/>
              <a:t> </a:t>
            </a:r>
            <a:r>
              <a:rPr lang="fr-FR" spc="-70" dirty="0" smtClean="0"/>
              <a:t>SAADI M.N</a:t>
            </a:r>
            <a:endParaRPr lang="fr-FR" spc="-70" dirty="0"/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spc="-90" dirty="0"/>
              <a:pPr marL="25400">
                <a:lnSpc>
                  <a:spcPts val="1810"/>
                </a:lnSpc>
              </a:pPr>
              <a:t>29</a:t>
            </a:fld>
            <a:endParaRPr spc="-9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64666"/>
            <a:ext cx="3843528" cy="2335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98"/>
            <a:ext cx="9144000" cy="7623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298"/>
            <a:ext cx="9144000" cy="762635"/>
          </a:xfrm>
          <a:custGeom>
            <a:avLst/>
            <a:gdLst/>
            <a:ahLst/>
            <a:cxnLst/>
            <a:rect l="l" t="t" r="r" b="b"/>
            <a:pathLst>
              <a:path w="9144000" h="762635">
                <a:moveTo>
                  <a:pt x="0" y="762368"/>
                </a:moveTo>
                <a:lnTo>
                  <a:pt x="9144000" y="762368"/>
                </a:lnTo>
                <a:lnTo>
                  <a:pt x="9144000" y="0"/>
                </a:lnTo>
                <a:lnTo>
                  <a:pt x="0" y="0"/>
                </a:lnTo>
                <a:lnTo>
                  <a:pt x="0" y="762368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739" y="67513"/>
            <a:ext cx="335724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20" dirty="0"/>
              <a:t>Objectifs </a:t>
            </a:r>
            <a:r>
              <a:rPr sz="3600" spc="-114" dirty="0"/>
              <a:t>du</a:t>
            </a:r>
            <a:r>
              <a:rPr sz="3600" spc="-365" dirty="0"/>
              <a:t> </a:t>
            </a:r>
            <a:r>
              <a:rPr sz="3600" spc="-185" dirty="0"/>
              <a:t>cours</a:t>
            </a:r>
            <a:endParaRPr sz="3600"/>
          </a:p>
        </p:txBody>
      </p:sp>
      <p:sp>
        <p:nvSpPr>
          <p:cNvPr id="6" name="object 6"/>
          <p:cNvSpPr txBox="1"/>
          <p:nvPr/>
        </p:nvSpPr>
        <p:spPr>
          <a:xfrm>
            <a:off x="402437" y="1136650"/>
            <a:ext cx="8341995" cy="2007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600" spc="-150" dirty="0">
                <a:latin typeface="Arial"/>
                <a:cs typeface="Arial"/>
              </a:rPr>
              <a:t>Après </a:t>
            </a:r>
            <a:r>
              <a:rPr sz="2600" spc="-85" dirty="0">
                <a:latin typeface="Arial"/>
                <a:cs typeface="Arial"/>
              </a:rPr>
              <a:t>avoir </a:t>
            </a:r>
            <a:r>
              <a:rPr sz="2600" spc="-140" dirty="0">
                <a:latin typeface="Arial"/>
                <a:cs typeface="Arial"/>
              </a:rPr>
              <a:t>acquis  </a:t>
            </a:r>
            <a:r>
              <a:rPr sz="2600" spc="-60" dirty="0">
                <a:latin typeface="Arial"/>
                <a:cs typeface="Arial"/>
              </a:rPr>
              <a:t>cette </a:t>
            </a:r>
            <a:r>
              <a:rPr sz="2600" spc="-65" dirty="0">
                <a:latin typeface="Arial"/>
                <a:cs typeface="Arial"/>
              </a:rPr>
              <a:t>matière,  </a:t>
            </a:r>
            <a:r>
              <a:rPr sz="2600" spc="-40" dirty="0">
                <a:latin typeface="Arial"/>
                <a:cs typeface="Arial"/>
              </a:rPr>
              <a:t>l’étudient</a:t>
            </a:r>
            <a:r>
              <a:rPr sz="2600" spc="640" dirty="0">
                <a:latin typeface="Arial"/>
                <a:cs typeface="Arial"/>
              </a:rPr>
              <a:t> </a:t>
            </a:r>
            <a:r>
              <a:rPr sz="2600" spc="-110" dirty="0">
                <a:latin typeface="Arial"/>
                <a:cs typeface="Arial"/>
              </a:rPr>
              <a:t>est </a:t>
            </a:r>
            <a:r>
              <a:rPr sz="2600" spc="-180" dirty="0">
                <a:latin typeface="Arial"/>
                <a:cs typeface="Arial"/>
              </a:rPr>
              <a:t>censé  </a:t>
            </a:r>
            <a:r>
              <a:rPr sz="2600" spc="-50" dirty="0">
                <a:latin typeface="Arial"/>
                <a:cs typeface="Arial"/>
              </a:rPr>
              <a:t>maitriser </a:t>
            </a:r>
            <a:r>
              <a:rPr sz="2600" spc="-150" dirty="0">
                <a:latin typeface="Arial"/>
                <a:cs typeface="Arial"/>
              </a:rPr>
              <a:t>les </a:t>
            </a:r>
            <a:r>
              <a:rPr sz="2600" spc="-60" dirty="0">
                <a:latin typeface="Arial"/>
                <a:cs typeface="Arial"/>
              </a:rPr>
              <a:t>différents </a:t>
            </a:r>
            <a:r>
              <a:rPr sz="2600" spc="-100" dirty="0">
                <a:latin typeface="Arial"/>
                <a:cs typeface="Arial"/>
              </a:rPr>
              <a:t>éléments </a:t>
            </a:r>
            <a:r>
              <a:rPr sz="2600" spc="-50" dirty="0">
                <a:latin typeface="Arial"/>
                <a:cs typeface="Arial"/>
              </a:rPr>
              <a:t>constitutifs </a:t>
            </a:r>
            <a:r>
              <a:rPr sz="2600" spc="-80" dirty="0">
                <a:latin typeface="Arial"/>
                <a:cs typeface="Arial"/>
              </a:rPr>
              <a:t>d’une </a:t>
            </a:r>
            <a:r>
              <a:rPr sz="2600" spc="-114" dirty="0">
                <a:latin typeface="Arial"/>
                <a:cs typeface="Arial"/>
              </a:rPr>
              <a:t>chaine </a:t>
            </a:r>
            <a:r>
              <a:rPr sz="2600" spc="-130" dirty="0">
                <a:latin typeface="Arial"/>
                <a:cs typeface="Arial"/>
              </a:rPr>
              <a:t>de  </a:t>
            </a:r>
            <a:r>
              <a:rPr sz="2600" spc="-120" dirty="0">
                <a:latin typeface="Arial"/>
                <a:cs typeface="Arial"/>
              </a:rPr>
              <a:t>mesure, </a:t>
            </a:r>
            <a:r>
              <a:rPr sz="2600" spc="-75" dirty="0">
                <a:latin typeface="Arial"/>
                <a:cs typeface="Arial"/>
              </a:rPr>
              <a:t>le </a:t>
            </a:r>
            <a:r>
              <a:rPr sz="2600" spc="-70" dirty="0">
                <a:latin typeface="Arial"/>
                <a:cs typeface="Arial"/>
              </a:rPr>
              <a:t>principe </a:t>
            </a:r>
            <a:r>
              <a:rPr sz="2600" spc="-120" dirty="0">
                <a:latin typeface="Arial"/>
                <a:cs typeface="Arial"/>
              </a:rPr>
              <a:t>de </a:t>
            </a:r>
            <a:r>
              <a:rPr sz="2600" spc="-185" dirty="0">
                <a:latin typeface="Arial"/>
                <a:cs typeface="Arial"/>
              </a:rPr>
              <a:t>base </a:t>
            </a:r>
            <a:r>
              <a:rPr sz="2600" spc="-125" dirty="0">
                <a:latin typeface="Arial"/>
                <a:cs typeface="Arial"/>
              </a:rPr>
              <a:t>de </a:t>
            </a:r>
            <a:r>
              <a:rPr sz="2600" spc="-60" dirty="0">
                <a:latin typeface="Arial"/>
                <a:cs typeface="Arial"/>
              </a:rPr>
              <a:t>fonctionnement d’un </a:t>
            </a:r>
            <a:r>
              <a:rPr sz="2600" spc="-90" dirty="0">
                <a:latin typeface="Arial"/>
                <a:cs typeface="Arial"/>
              </a:rPr>
              <a:t>capteur  </a:t>
            </a:r>
            <a:r>
              <a:rPr sz="2600" spc="-10" dirty="0">
                <a:latin typeface="Arial"/>
                <a:cs typeface="Arial"/>
              </a:rPr>
              <a:t>et </a:t>
            </a:r>
            <a:r>
              <a:rPr sz="2600" spc="-150" dirty="0">
                <a:latin typeface="Arial"/>
                <a:cs typeface="Arial"/>
              </a:rPr>
              <a:t>les </a:t>
            </a:r>
            <a:r>
              <a:rPr sz="2600" spc="-100" dirty="0">
                <a:latin typeface="Arial"/>
                <a:cs typeface="Arial"/>
              </a:rPr>
              <a:t>caractéristiques </a:t>
            </a:r>
            <a:r>
              <a:rPr sz="2600" spc="-85" dirty="0">
                <a:latin typeface="Arial"/>
                <a:cs typeface="Arial"/>
              </a:rPr>
              <a:t>métrologiques </a:t>
            </a:r>
            <a:r>
              <a:rPr sz="2600" spc="-30" dirty="0">
                <a:latin typeface="Arial"/>
                <a:cs typeface="Arial"/>
              </a:rPr>
              <a:t>dont </a:t>
            </a:r>
            <a:r>
              <a:rPr sz="2600" spc="20" dirty="0">
                <a:latin typeface="Arial"/>
                <a:cs typeface="Arial"/>
              </a:rPr>
              <a:t>il </a:t>
            </a:r>
            <a:r>
              <a:rPr sz="2600" spc="-30" dirty="0">
                <a:latin typeface="Arial"/>
                <a:cs typeface="Arial"/>
              </a:rPr>
              <a:t>faut </a:t>
            </a:r>
            <a:r>
              <a:rPr sz="2600" spc="-15" dirty="0">
                <a:latin typeface="Arial"/>
                <a:cs typeface="Arial"/>
              </a:rPr>
              <a:t>tenir</a:t>
            </a:r>
            <a:r>
              <a:rPr sz="2600" spc="-325" dirty="0">
                <a:latin typeface="Arial"/>
                <a:cs typeface="Arial"/>
              </a:rPr>
              <a:t> </a:t>
            </a:r>
            <a:r>
              <a:rPr sz="2600" spc="-90" dirty="0">
                <a:latin typeface="Arial"/>
                <a:cs typeface="Arial"/>
              </a:rPr>
              <a:t>compte  lors </a:t>
            </a:r>
            <a:r>
              <a:rPr sz="2600" spc="-120" dirty="0">
                <a:latin typeface="Arial"/>
                <a:cs typeface="Arial"/>
              </a:rPr>
              <a:t>de </a:t>
            </a:r>
            <a:r>
              <a:rPr sz="2600" spc="-30" dirty="0">
                <a:latin typeface="Arial"/>
                <a:cs typeface="Arial"/>
              </a:rPr>
              <a:t>l’utilisation </a:t>
            </a:r>
            <a:r>
              <a:rPr sz="2600" spc="-10" dirty="0">
                <a:latin typeface="Arial"/>
                <a:cs typeface="Arial"/>
              </a:rPr>
              <a:t>et</a:t>
            </a:r>
            <a:r>
              <a:rPr sz="2600" spc="-520" dirty="0">
                <a:latin typeface="Arial"/>
                <a:cs typeface="Arial"/>
              </a:rPr>
              <a:t> </a:t>
            </a:r>
            <a:r>
              <a:rPr sz="2600" spc="-70" dirty="0">
                <a:latin typeface="Arial"/>
                <a:cs typeface="Arial"/>
              </a:rPr>
              <a:t>le </a:t>
            </a:r>
            <a:r>
              <a:rPr sz="2600" spc="-105" dirty="0">
                <a:latin typeface="Arial"/>
                <a:cs typeface="Arial"/>
              </a:rPr>
              <a:t>choix </a:t>
            </a:r>
            <a:r>
              <a:rPr sz="2600" spc="-60" dirty="0">
                <a:latin typeface="Arial"/>
                <a:cs typeface="Arial"/>
              </a:rPr>
              <a:t>d’un </a:t>
            </a:r>
            <a:r>
              <a:rPr sz="2600" spc="-114" dirty="0">
                <a:latin typeface="Arial"/>
                <a:cs typeface="Arial"/>
              </a:rPr>
              <a:t>capteur.</a:t>
            </a:r>
            <a:endParaRPr sz="2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6441947"/>
            <a:ext cx="2392680" cy="4160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422134"/>
            <a:ext cx="2095500" cy="4358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466038"/>
            <a:ext cx="2345309" cy="3919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6466038"/>
            <a:ext cx="2345690" cy="392430"/>
          </a:xfrm>
          <a:custGeom>
            <a:avLst/>
            <a:gdLst/>
            <a:ahLst/>
            <a:cxnLst/>
            <a:rect l="l" t="t" r="r" b="b"/>
            <a:pathLst>
              <a:path w="2345690" h="392429">
                <a:moveTo>
                  <a:pt x="2345308" y="391959"/>
                </a:moveTo>
                <a:lnTo>
                  <a:pt x="2345308" y="0"/>
                </a:lnTo>
                <a:lnTo>
                  <a:pt x="0" y="0"/>
                </a:lnTo>
              </a:path>
            </a:pathLst>
          </a:custGeom>
          <a:ln w="952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4288" y="6434325"/>
            <a:ext cx="4774692" cy="4236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238500" y="6423659"/>
            <a:ext cx="2951988" cy="4343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51404" y="6458743"/>
            <a:ext cx="4680458" cy="40163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51404" y="6458743"/>
            <a:ext cx="4680585" cy="401955"/>
          </a:xfrm>
          <a:custGeom>
            <a:avLst/>
            <a:gdLst/>
            <a:ahLst/>
            <a:cxnLst/>
            <a:rect l="l" t="t" r="r" b="b"/>
            <a:pathLst>
              <a:path w="4680584" h="401954">
                <a:moveTo>
                  <a:pt x="0" y="401637"/>
                </a:moveTo>
                <a:lnTo>
                  <a:pt x="4680458" y="401637"/>
                </a:lnTo>
                <a:lnTo>
                  <a:pt x="4680458" y="0"/>
                </a:lnTo>
                <a:lnTo>
                  <a:pt x="0" y="0"/>
                </a:lnTo>
                <a:lnTo>
                  <a:pt x="0" y="401637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87540" y="6437376"/>
            <a:ext cx="2156459" cy="42062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946392" y="6417562"/>
            <a:ext cx="527303" cy="4404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034656" y="6461917"/>
            <a:ext cx="2109342" cy="39607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034656" y="6461917"/>
            <a:ext cx="2109470" cy="396240"/>
          </a:xfrm>
          <a:custGeom>
            <a:avLst/>
            <a:gdLst/>
            <a:ahLst/>
            <a:cxnLst/>
            <a:rect l="l" t="t" r="r" b="b"/>
            <a:pathLst>
              <a:path w="2109470" h="396240">
                <a:moveTo>
                  <a:pt x="2109342" y="0"/>
                </a:moveTo>
                <a:lnTo>
                  <a:pt x="0" y="0"/>
                </a:lnTo>
                <a:lnTo>
                  <a:pt x="0" y="396079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pc="-105" dirty="0"/>
              <a:t>Capteurs </a:t>
            </a:r>
            <a:r>
              <a:rPr spc="-110" dirty="0"/>
              <a:t>et </a:t>
            </a:r>
            <a:r>
              <a:rPr spc="-100" dirty="0"/>
              <a:t>chaines de</a:t>
            </a:r>
            <a:r>
              <a:rPr spc="-155" dirty="0"/>
              <a:t> </a:t>
            </a:r>
            <a:r>
              <a:rPr spc="-105" dirty="0"/>
              <a:t>mesure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dt" sz="half" idx="6"/>
          </p:nvPr>
        </p:nvSpPr>
        <p:spPr>
          <a:xfrm>
            <a:off x="65938" y="6542481"/>
            <a:ext cx="181038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lang="fr-FR" spc="-165" dirty="0" smtClean="0"/>
              <a:t>Dr. </a:t>
            </a:r>
            <a:r>
              <a:rPr lang="fr-FR" spc="-50" dirty="0" smtClean="0"/>
              <a:t>,</a:t>
            </a:r>
            <a:r>
              <a:rPr lang="fr-FR" spc="-190" dirty="0" smtClean="0"/>
              <a:t> </a:t>
            </a:r>
            <a:r>
              <a:rPr lang="fr-FR" spc="-70" dirty="0" smtClean="0"/>
              <a:t>SAADI M.N</a:t>
            </a:r>
            <a:endParaRPr lang="fr-FR" spc="-70" dirty="0"/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spc="-90" dirty="0"/>
              <a:pPr marL="25400">
                <a:lnSpc>
                  <a:spcPts val="1810"/>
                </a:lnSpc>
              </a:pPr>
              <a:t>3</a:t>
            </a:fld>
            <a:endParaRPr spc="-9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64666"/>
            <a:ext cx="8519160" cy="2335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98"/>
            <a:ext cx="9144000" cy="7623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298"/>
            <a:ext cx="9144000" cy="762635"/>
          </a:xfrm>
          <a:custGeom>
            <a:avLst/>
            <a:gdLst/>
            <a:ahLst/>
            <a:cxnLst/>
            <a:rect l="l" t="t" r="r" b="b"/>
            <a:pathLst>
              <a:path w="9144000" h="762635">
                <a:moveTo>
                  <a:pt x="0" y="762368"/>
                </a:moveTo>
                <a:lnTo>
                  <a:pt x="9144000" y="762368"/>
                </a:lnTo>
                <a:lnTo>
                  <a:pt x="9144000" y="0"/>
                </a:lnTo>
                <a:lnTo>
                  <a:pt x="0" y="0"/>
                </a:lnTo>
                <a:lnTo>
                  <a:pt x="0" y="762368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739" y="67513"/>
            <a:ext cx="80327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325" dirty="0"/>
              <a:t>Classe </a:t>
            </a:r>
            <a:r>
              <a:rPr sz="3600" spc="-245" dirty="0"/>
              <a:t>des </a:t>
            </a:r>
            <a:r>
              <a:rPr sz="3600" spc="-160" dirty="0"/>
              <a:t>capteurs </a:t>
            </a:r>
            <a:r>
              <a:rPr sz="3600" spc="-40" dirty="0"/>
              <a:t>: </a:t>
            </a:r>
            <a:r>
              <a:rPr sz="3600" spc="-160" dirty="0"/>
              <a:t>capteurs</a:t>
            </a:r>
            <a:r>
              <a:rPr sz="3600" spc="-240" dirty="0"/>
              <a:t> </a:t>
            </a:r>
            <a:r>
              <a:rPr sz="3600" spc="-135" dirty="0"/>
              <a:t>passifs/actifs</a:t>
            </a:r>
            <a:endParaRPr sz="3600"/>
          </a:p>
        </p:txBody>
      </p:sp>
      <p:sp>
        <p:nvSpPr>
          <p:cNvPr id="6" name="object 6"/>
          <p:cNvSpPr/>
          <p:nvPr/>
        </p:nvSpPr>
        <p:spPr>
          <a:xfrm>
            <a:off x="0" y="6441947"/>
            <a:ext cx="2392680" cy="4160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6422134"/>
            <a:ext cx="2095500" cy="4358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466038"/>
            <a:ext cx="2345309" cy="3919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466038"/>
            <a:ext cx="2345690" cy="392430"/>
          </a:xfrm>
          <a:custGeom>
            <a:avLst/>
            <a:gdLst/>
            <a:ahLst/>
            <a:cxnLst/>
            <a:rect l="l" t="t" r="r" b="b"/>
            <a:pathLst>
              <a:path w="2345690" h="392429">
                <a:moveTo>
                  <a:pt x="2345308" y="391959"/>
                </a:moveTo>
                <a:lnTo>
                  <a:pt x="2345308" y="0"/>
                </a:lnTo>
                <a:lnTo>
                  <a:pt x="0" y="0"/>
                </a:lnTo>
              </a:path>
            </a:pathLst>
          </a:custGeom>
          <a:ln w="952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04288" y="6434325"/>
            <a:ext cx="4774692" cy="4236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38500" y="6423659"/>
            <a:ext cx="2951988" cy="4343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51404" y="6458743"/>
            <a:ext cx="4680458" cy="40163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51404" y="6458743"/>
            <a:ext cx="4680585" cy="401955"/>
          </a:xfrm>
          <a:custGeom>
            <a:avLst/>
            <a:gdLst/>
            <a:ahLst/>
            <a:cxnLst/>
            <a:rect l="l" t="t" r="r" b="b"/>
            <a:pathLst>
              <a:path w="4680584" h="401954">
                <a:moveTo>
                  <a:pt x="0" y="401637"/>
                </a:moveTo>
                <a:lnTo>
                  <a:pt x="4680458" y="401637"/>
                </a:lnTo>
                <a:lnTo>
                  <a:pt x="4680458" y="0"/>
                </a:lnTo>
                <a:lnTo>
                  <a:pt x="0" y="0"/>
                </a:lnTo>
                <a:lnTo>
                  <a:pt x="0" y="401637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87540" y="6437376"/>
            <a:ext cx="2156459" cy="42062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46392" y="6417562"/>
            <a:ext cx="643127" cy="4404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034656" y="6461917"/>
            <a:ext cx="2109342" cy="39607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034656" y="6461917"/>
            <a:ext cx="2109470" cy="396240"/>
          </a:xfrm>
          <a:custGeom>
            <a:avLst/>
            <a:gdLst/>
            <a:ahLst/>
            <a:cxnLst/>
            <a:rect l="l" t="t" r="r" b="b"/>
            <a:pathLst>
              <a:path w="2109470" h="396240">
                <a:moveTo>
                  <a:pt x="2109342" y="0"/>
                </a:moveTo>
                <a:lnTo>
                  <a:pt x="0" y="0"/>
                </a:lnTo>
                <a:lnTo>
                  <a:pt x="0" y="396079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27401" y="1189236"/>
            <a:ext cx="7788301" cy="486584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pc="-105" dirty="0"/>
              <a:t>Capteurs </a:t>
            </a:r>
            <a:r>
              <a:rPr spc="-110" dirty="0"/>
              <a:t>et </a:t>
            </a:r>
            <a:r>
              <a:rPr spc="-100" dirty="0"/>
              <a:t>chaines de</a:t>
            </a:r>
            <a:r>
              <a:rPr spc="-155" dirty="0"/>
              <a:t> </a:t>
            </a:r>
            <a:r>
              <a:rPr spc="-105" dirty="0"/>
              <a:t>mesure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dt" sz="half" idx="6"/>
          </p:nvPr>
        </p:nvSpPr>
        <p:spPr>
          <a:xfrm>
            <a:off x="65938" y="6542481"/>
            <a:ext cx="181038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lang="fr-FR" spc="-165" dirty="0" smtClean="0"/>
              <a:t>Dr. </a:t>
            </a:r>
            <a:r>
              <a:rPr lang="fr-FR" spc="-50" dirty="0" smtClean="0"/>
              <a:t>,</a:t>
            </a:r>
            <a:r>
              <a:rPr lang="fr-FR" spc="-190" dirty="0" smtClean="0"/>
              <a:t> </a:t>
            </a:r>
            <a:r>
              <a:rPr lang="fr-FR" spc="-70" dirty="0" smtClean="0"/>
              <a:t>SAADI M.N</a:t>
            </a:r>
            <a:endParaRPr lang="fr-FR" spc="-70" dirty="0"/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spc="-90" dirty="0"/>
              <a:pPr marL="25400">
                <a:lnSpc>
                  <a:spcPts val="1810"/>
                </a:lnSpc>
              </a:pPr>
              <a:t>30</a:t>
            </a:fld>
            <a:endParaRPr spc="-9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508" y="2433827"/>
            <a:ext cx="7868411" cy="15651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34796" y="2671572"/>
            <a:ext cx="7194804" cy="12588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3564" y="2458973"/>
            <a:ext cx="7772400" cy="14700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83564" y="2458973"/>
            <a:ext cx="7772400" cy="1470025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64490" rIns="0" bIns="0" rtlCol="0">
            <a:spAutoFit/>
          </a:bodyPr>
          <a:lstStyle/>
          <a:p>
            <a:pPr marL="728980">
              <a:lnSpc>
                <a:spcPct val="100000"/>
              </a:lnSpc>
              <a:spcBef>
                <a:spcPts val="2870"/>
              </a:spcBef>
            </a:pPr>
            <a:r>
              <a:rPr sz="4400" i="1" spc="-110" dirty="0">
                <a:latin typeface="Arial"/>
                <a:cs typeface="Arial"/>
              </a:rPr>
              <a:t>Merci </a:t>
            </a:r>
            <a:r>
              <a:rPr sz="4400" i="1" spc="-130" dirty="0">
                <a:latin typeface="Arial"/>
                <a:cs typeface="Arial"/>
              </a:rPr>
              <a:t>pour </a:t>
            </a:r>
            <a:r>
              <a:rPr sz="4400" i="1" spc="-105" dirty="0">
                <a:latin typeface="Arial"/>
                <a:cs typeface="Arial"/>
              </a:rPr>
              <a:t>votre </a:t>
            </a:r>
            <a:r>
              <a:rPr sz="4400" i="1" spc="-50" dirty="0">
                <a:latin typeface="Arial"/>
                <a:cs typeface="Arial"/>
              </a:rPr>
              <a:t>attention</a:t>
            </a:r>
            <a:r>
              <a:rPr sz="4400" i="1" spc="-600" dirty="0">
                <a:latin typeface="Arial"/>
                <a:cs typeface="Arial"/>
              </a:rPr>
              <a:t> </a:t>
            </a:r>
            <a:r>
              <a:rPr sz="4400" i="1" spc="210" dirty="0">
                <a:latin typeface="Arial"/>
                <a:cs typeface="Arial"/>
              </a:rPr>
              <a:t>!</a:t>
            </a:r>
            <a:endParaRPr sz="4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64666"/>
            <a:ext cx="8947404" cy="1741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98"/>
            <a:ext cx="9144000" cy="7623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298"/>
            <a:ext cx="9144000" cy="762635"/>
          </a:xfrm>
          <a:custGeom>
            <a:avLst/>
            <a:gdLst/>
            <a:ahLst/>
            <a:cxnLst/>
            <a:rect l="l" t="t" r="r" b="b"/>
            <a:pathLst>
              <a:path w="9144000" h="762635">
                <a:moveTo>
                  <a:pt x="0" y="762368"/>
                </a:moveTo>
                <a:lnTo>
                  <a:pt x="9144000" y="762368"/>
                </a:lnTo>
                <a:lnTo>
                  <a:pt x="9144000" y="0"/>
                </a:lnTo>
                <a:lnTo>
                  <a:pt x="0" y="0"/>
                </a:lnTo>
                <a:lnTo>
                  <a:pt x="0" y="762368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739" y="101041"/>
            <a:ext cx="850074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85" dirty="0"/>
              <a:t>Définitions </a:t>
            </a:r>
            <a:r>
              <a:rPr spc="-145" dirty="0"/>
              <a:t>de </a:t>
            </a:r>
            <a:r>
              <a:rPr spc="-225" dirty="0"/>
              <a:t>base </a:t>
            </a:r>
            <a:r>
              <a:rPr spc="-35" dirty="0"/>
              <a:t>: </a:t>
            </a:r>
            <a:r>
              <a:rPr spc="-229" dirty="0"/>
              <a:t>Système </a:t>
            </a:r>
            <a:r>
              <a:rPr spc="-65" dirty="0"/>
              <a:t>International</a:t>
            </a:r>
            <a:r>
              <a:rPr spc="-220" dirty="0"/>
              <a:t> </a:t>
            </a:r>
            <a:r>
              <a:rPr spc="-85" dirty="0"/>
              <a:t>d’unités</a:t>
            </a:r>
          </a:p>
        </p:txBody>
      </p:sp>
      <p:sp>
        <p:nvSpPr>
          <p:cNvPr id="6" name="object 6"/>
          <p:cNvSpPr/>
          <p:nvPr/>
        </p:nvSpPr>
        <p:spPr>
          <a:xfrm>
            <a:off x="0" y="6441947"/>
            <a:ext cx="2392680" cy="4160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6422134"/>
            <a:ext cx="2095500" cy="4358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466038"/>
            <a:ext cx="2345309" cy="3919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466038"/>
            <a:ext cx="2345690" cy="392430"/>
          </a:xfrm>
          <a:custGeom>
            <a:avLst/>
            <a:gdLst/>
            <a:ahLst/>
            <a:cxnLst/>
            <a:rect l="l" t="t" r="r" b="b"/>
            <a:pathLst>
              <a:path w="2345690" h="392429">
                <a:moveTo>
                  <a:pt x="2345308" y="391959"/>
                </a:moveTo>
                <a:lnTo>
                  <a:pt x="2345308" y="0"/>
                </a:lnTo>
                <a:lnTo>
                  <a:pt x="0" y="0"/>
                </a:lnTo>
              </a:path>
            </a:pathLst>
          </a:custGeom>
          <a:ln w="952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04288" y="6434325"/>
            <a:ext cx="4774692" cy="4236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38500" y="6423659"/>
            <a:ext cx="2951988" cy="4343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51404" y="6458743"/>
            <a:ext cx="4680458" cy="40163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51404" y="6458743"/>
            <a:ext cx="4680585" cy="401955"/>
          </a:xfrm>
          <a:custGeom>
            <a:avLst/>
            <a:gdLst/>
            <a:ahLst/>
            <a:cxnLst/>
            <a:rect l="l" t="t" r="r" b="b"/>
            <a:pathLst>
              <a:path w="4680584" h="401954">
                <a:moveTo>
                  <a:pt x="0" y="401637"/>
                </a:moveTo>
                <a:lnTo>
                  <a:pt x="4680458" y="401637"/>
                </a:lnTo>
                <a:lnTo>
                  <a:pt x="4680458" y="0"/>
                </a:lnTo>
                <a:lnTo>
                  <a:pt x="0" y="0"/>
                </a:lnTo>
                <a:lnTo>
                  <a:pt x="0" y="401637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87540" y="6437376"/>
            <a:ext cx="2156459" cy="42062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46392" y="6417562"/>
            <a:ext cx="643127" cy="4404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034656" y="6461917"/>
            <a:ext cx="2109342" cy="39607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034656" y="6461917"/>
            <a:ext cx="2109470" cy="396240"/>
          </a:xfrm>
          <a:custGeom>
            <a:avLst/>
            <a:gdLst/>
            <a:ahLst/>
            <a:cxnLst/>
            <a:rect l="l" t="t" r="r" b="b"/>
            <a:pathLst>
              <a:path w="2109470" h="396240">
                <a:moveTo>
                  <a:pt x="2109342" y="0"/>
                </a:moveTo>
                <a:lnTo>
                  <a:pt x="0" y="0"/>
                </a:lnTo>
                <a:lnTo>
                  <a:pt x="0" y="396079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6004" y="2106448"/>
            <a:ext cx="8692284" cy="346387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58267" y="1267459"/>
            <a:ext cx="43059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355600" algn="l"/>
              </a:tabLst>
            </a:pPr>
            <a:r>
              <a:rPr sz="2400" b="1" spc="-120" dirty="0">
                <a:latin typeface="Trebuchet MS"/>
                <a:cs typeface="Trebuchet MS"/>
              </a:rPr>
              <a:t>Définitions des </a:t>
            </a:r>
            <a:r>
              <a:rPr sz="2400" b="1" spc="-135" dirty="0">
                <a:latin typeface="Trebuchet MS"/>
                <a:cs typeface="Trebuchet MS"/>
              </a:rPr>
              <a:t>unités </a:t>
            </a:r>
            <a:r>
              <a:rPr sz="2400" b="1" spc="-140" dirty="0">
                <a:latin typeface="Trebuchet MS"/>
                <a:cs typeface="Trebuchet MS"/>
              </a:rPr>
              <a:t>de </a:t>
            </a:r>
            <a:r>
              <a:rPr sz="2400" b="1" spc="-114" dirty="0">
                <a:latin typeface="Trebuchet MS"/>
                <a:cs typeface="Trebuchet MS"/>
              </a:rPr>
              <a:t>base</a:t>
            </a:r>
            <a:r>
              <a:rPr sz="2400" b="1" spc="-405" dirty="0">
                <a:latin typeface="Trebuchet MS"/>
                <a:cs typeface="Trebuchet MS"/>
              </a:rPr>
              <a:t> </a:t>
            </a:r>
            <a:r>
              <a:rPr sz="2400" b="1" spc="-220" dirty="0">
                <a:latin typeface="Trebuchet MS"/>
                <a:cs typeface="Trebuchet MS"/>
              </a:rPr>
              <a:t>: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pc="-105" dirty="0"/>
              <a:t>Capteurs </a:t>
            </a:r>
            <a:r>
              <a:rPr spc="-110" dirty="0"/>
              <a:t>et </a:t>
            </a:r>
            <a:r>
              <a:rPr spc="-100" dirty="0"/>
              <a:t>chaines de</a:t>
            </a:r>
            <a:r>
              <a:rPr spc="-155" dirty="0"/>
              <a:t> </a:t>
            </a:r>
            <a:r>
              <a:rPr spc="-105" dirty="0"/>
              <a:t>mesure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dt" sz="half" idx="6"/>
          </p:nvPr>
        </p:nvSpPr>
        <p:spPr>
          <a:xfrm>
            <a:off x="65938" y="6542481"/>
            <a:ext cx="181038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lang="fr-FR" spc="-165" dirty="0" smtClean="0"/>
              <a:t>Dr. </a:t>
            </a:r>
            <a:r>
              <a:rPr lang="fr-FR" spc="-50" dirty="0" smtClean="0"/>
              <a:t>,</a:t>
            </a:r>
            <a:r>
              <a:rPr lang="fr-FR" spc="-190" dirty="0" smtClean="0"/>
              <a:t> </a:t>
            </a:r>
            <a:r>
              <a:rPr lang="fr-FR" spc="-70" dirty="0" smtClean="0"/>
              <a:t>SAADI M.N</a:t>
            </a:r>
            <a:endParaRPr lang="fr-FR" spc="-70" dirty="0"/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spc="-90" dirty="0"/>
              <a:pPr marL="25400">
                <a:lnSpc>
                  <a:spcPts val="1810"/>
                </a:lnSpc>
              </a:pPr>
              <a:t>32</a:t>
            </a:fld>
            <a:endParaRPr spc="-9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64666"/>
            <a:ext cx="8947404" cy="1741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98"/>
            <a:ext cx="9144000" cy="7623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298"/>
            <a:ext cx="9144000" cy="762635"/>
          </a:xfrm>
          <a:custGeom>
            <a:avLst/>
            <a:gdLst/>
            <a:ahLst/>
            <a:cxnLst/>
            <a:rect l="l" t="t" r="r" b="b"/>
            <a:pathLst>
              <a:path w="9144000" h="762635">
                <a:moveTo>
                  <a:pt x="0" y="762368"/>
                </a:moveTo>
                <a:lnTo>
                  <a:pt x="9144000" y="762368"/>
                </a:lnTo>
                <a:lnTo>
                  <a:pt x="9144000" y="0"/>
                </a:lnTo>
                <a:lnTo>
                  <a:pt x="0" y="0"/>
                </a:lnTo>
                <a:lnTo>
                  <a:pt x="0" y="762368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739" y="101041"/>
            <a:ext cx="850074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85" dirty="0"/>
              <a:t>Définitions </a:t>
            </a:r>
            <a:r>
              <a:rPr spc="-145" dirty="0"/>
              <a:t>de </a:t>
            </a:r>
            <a:r>
              <a:rPr spc="-225" dirty="0"/>
              <a:t>base </a:t>
            </a:r>
            <a:r>
              <a:rPr spc="-35" dirty="0"/>
              <a:t>: </a:t>
            </a:r>
            <a:r>
              <a:rPr spc="-229" dirty="0"/>
              <a:t>Système </a:t>
            </a:r>
            <a:r>
              <a:rPr spc="-65" dirty="0"/>
              <a:t>International</a:t>
            </a:r>
            <a:r>
              <a:rPr spc="-220" dirty="0"/>
              <a:t> </a:t>
            </a:r>
            <a:r>
              <a:rPr spc="-85" dirty="0"/>
              <a:t>d’unités</a:t>
            </a:r>
          </a:p>
        </p:txBody>
      </p:sp>
      <p:sp>
        <p:nvSpPr>
          <p:cNvPr id="6" name="object 6"/>
          <p:cNvSpPr/>
          <p:nvPr/>
        </p:nvSpPr>
        <p:spPr>
          <a:xfrm>
            <a:off x="0" y="6441947"/>
            <a:ext cx="2392680" cy="4160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6422134"/>
            <a:ext cx="2095500" cy="4358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466038"/>
            <a:ext cx="2345309" cy="3919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466038"/>
            <a:ext cx="2345690" cy="392430"/>
          </a:xfrm>
          <a:custGeom>
            <a:avLst/>
            <a:gdLst/>
            <a:ahLst/>
            <a:cxnLst/>
            <a:rect l="l" t="t" r="r" b="b"/>
            <a:pathLst>
              <a:path w="2345690" h="392429">
                <a:moveTo>
                  <a:pt x="2345308" y="391959"/>
                </a:moveTo>
                <a:lnTo>
                  <a:pt x="2345308" y="0"/>
                </a:lnTo>
                <a:lnTo>
                  <a:pt x="0" y="0"/>
                </a:lnTo>
              </a:path>
            </a:pathLst>
          </a:custGeom>
          <a:ln w="952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04288" y="6434325"/>
            <a:ext cx="4774692" cy="4236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38500" y="6423659"/>
            <a:ext cx="2951988" cy="4343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51404" y="6458743"/>
            <a:ext cx="4680458" cy="40163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51404" y="6458743"/>
            <a:ext cx="4680585" cy="401955"/>
          </a:xfrm>
          <a:custGeom>
            <a:avLst/>
            <a:gdLst/>
            <a:ahLst/>
            <a:cxnLst/>
            <a:rect l="l" t="t" r="r" b="b"/>
            <a:pathLst>
              <a:path w="4680584" h="401954">
                <a:moveTo>
                  <a:pt x="0" y="401637"/>
                </a:moveTo>
                <a:lnTo>
                  <a:pt x="4680458" y="401637"/>
                </a:lnTo>
                <a:lnTo>
                  <a:pt x="4680458" y="0"/>
                </a:lnTo>
                <a:lnTo>
                  <a:pt x="0" y="0"/>
                </a:lnTo>
                <a:lnTo>
                  <a:pt x="0" y="401637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87540" y="6437376"/>
            <a:ext cx="2156459" cy="42062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46392" y="6417562"/>
            <a:ext cx="643127" cy="4404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034656" y="6461917"/>
            <a:ext cx="2109342" cy="39607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034656" y="6461917"/>
            <a:ext cx="2109470" cy="396240"/>
          </a:xfrm>
          <a:custGeom>
            <a:avLst/>
            <a:gdLst/>
            <a:ahLst/>
            <a:cxnLst/>
            <a:rect l="l" t="t" r="r" b="b"/>
            <a:pathLst>
              <a:path w="2109470" h="396240">
                <a:moveTo>
                  <a:pt x="2109342" y="0"/>
                </a:moveTo>
                <a:lnTo>
                  <a:pt x="0" y="0"/>
                </a:lnTo>
                <a:lnTo>
                  <a:pt x="0" y="396079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04079" y="1209216"/>
            <a:ext cx="8595241" cy="449079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pc="-105" dirty="0"/>
              <a:t>Capteurs </a:t>
            </a:r>
            <a:r>
              <a:rPr spc="-110" dirty="0"/>
              <a:t>et </a:t>
            </a:r>
            <a:r>
              <a:rPr spc="-100" dirty="0"/>
              <a:t>chaines de</a:t>
            </a:r>
            <a:r>
              <a:rPr spc="-155" dirty="0"/>
              <a:t> </a:t>
            </a:r>
            <a:r>
              <a:rPr spc="-105" dirty="0"/>
              <a:t>mesure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dt" sz="half" idx="6"/>
          </p:nvPr>
        </p:nvSpPr>
        <p:spPr>
          <a:xfrm>
            <a:off x="65938" y="6542481"/>
            <a:ext cx="181038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lang="fr-FR" spc="-165" dirty="0" smtClean="0"/>
              <a:t>Dr. </a:t>
            </a:r>
            <a:r>
              <a:rPr lang="fr-FR" spc="-50" smtClean="0"/>
              <a:t>,</a:t>
            </a:r>
            <a:r>
              <a:rPr lang="fr-FR" spc="-190" smtClean="0"/>
              <a:t> </a:t>
            </a:r>
            <a:r>
              <a:rPr lang="fr-FR" spc="-70" smtClean="0"/>
              <a:t>SAADI M.N</a:t>
            </a:r>
            <a:endParaRPr lang="fr-FR" spc="-70" dirty="0"/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spc="-90" dirty="0"/>
              <a:pPr marL="25400">
                <a:lnSpc>
                  <a:spcPts val="1810"/>
                </a:lnSpc>
              </a:pPr>
              <a:t>33</a:t>
            </a:fld>
            <a:endParaRPr spc="-9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64666"/>
            <a:ext cx="3776472" cy="2335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98"/>
            <a:ext cx="9144000" cy="7623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298"/>
            <a:ext cx="9144000" cy="762635"/>
          </a:xfrm>
          <a:custGeom>
            <a:avLst/>
            <a:gdLst/>
            <a:ahLst/>
            <a:cxnLst/>
            <a:rect l="l" t="t" r="r" b="b"/>
            <a:pathLst>
              <a:path w="9144000" h="762635">
                <a:moveTo>
                  <a:pt x="0" y="762368"/>
                </a:moveTo>
                <a:lnTo>
                  <a:pt x="9144000" y="762368"/>
                </a:lnTo>
                <a:lnTo>
                  <a:pt x="9144000" y="0"/>
                </a:lnTo>
                <a:lnTo>
                  <a:pt x="0" y="0"/>
                </a:lnTo>
                <a:lnTo>
                  <a:pt x="0" y="762368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739" y="67513"/>
            <a:ext cx="32918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75" dirty="0"/>
              <a:t>Contenu </a:t>
            </a:r>
            <a:r>
              <a:rPr sz="3600" spc="-114" dirty="0"/>
              <a:t>du</a:t>
            </a:r>
            <a:r>
              <a:rPr sz="3600" spc="-280" dirty="0"/>
              <a:t> </a:t>
            </a:r>
            <a:r>
              <a:rPr sz="3600" spc="-185" dirty="0"/>
              <a:t>cours</a:t>
            </a:r>
            <a:endParaRPr sz="3600"/>
          </a:p>
        </p:txBody>
      </p:sp>
      <p:sp>
        <p:nvSpPr>
          <p:cNvPr id="6" name="object 6"/>
          <p:cNvSpPr txBox="1"/>
          <p:nvPr/>
        </p:nvSpPr>
        <p:spPr>
          <a:xfrm>
            <a:off x="402437" y="1115314"/>
            <a:ext cx="8341359" cy="383984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355600" marR="6350" indent="-342900" algn="just">
              <a:lnSpc>
                <a:spcPts val="1939"/>
              </a:lnSpc>
              <a:spcBef>
                <a:spcPts val="345"/>
              </a:spcBef>
              <a:buFont typeface="Wingdings"/>
              <a:buChar char=""/>
              <a:tabLst>
                <a:tab pos="355600" algn="l"/>
              </a:tabLst>
            </a:pPr>
            <a:r>
              <a:rPr sz="1800" b="1" spc="-114" dirty="0">
                <a:latin typeface="Trebuchet MS"/>
                <a:cs typeface="Trebuchet MS"/>
              </a:rPr>
              <a:t>Chapitre </a:t>
            </a:r>
            <a:r>
              <a:rPr sz="1800" b="1" spc="-165" dirty="0">
                <a:latin typeface="Trebuchet MS"/>
                <a:cs typeface="Trebuchet MS"/>
              </a:rPr>
              <a:t>1. </a:t>
            </a:r>
            <a:r>
              <a:rPr sz="1800" b="1" spc="-65" dirty="0">
                <a:latin typeface="Trebuchet MS"/>
                <a:cs typeface="Trebuchet MS"/>
              </a:rPr>
              <a:t>Notions </a:t>
            </a:r>
            <a:r>
              <a:rPr sz="1800" b="1" spc="-95" dirty="0">
                <a:latin typeface="Trebuchet MS"/>
                <a:cs typeface="Trebuchet MS"/>
              </a:rPr>
              <a:t>fondamentales </a:t>
            </a:r>
            <a:r>
              <a:rPr sz="1800" b="1" spc="-105" dirty="0">
                <a:latin typeface="Trebuchet MS"/>
                <a:cs typeface="Trebuchet MS"/>
              </a:rPr>
              <a:t>de </a:t>
            </a:r>
            <a:r>
              <a:rPr sz="1800" b="1" spc="-80" dirty="0">
                <a:latin typeface="Trebuchet MS"/>
                <a:cs typeface="Trebuchet MS"/>
              </a:rPr>
              <a:t>la </a:t>
            </a:r>
            <a:r>
              <a:rPr sz="1800" b="1" spc="-110" dirty="0">
                <a:latin typeface="Trebuchet MS"/>
                <a:cs typeface="Trebuchet MS"/>
              </a:rPr>
              <a:t>mesure </a:t>
            </a:r>
            <a:r>
              <a:rPr sz="1800" b="1" spc="-165" dirty="0">
                <a:latin typeface="Trebuchet MS"/>
                <a:cs typeface="Trebuchet MS"/>
              </a:rPr>
              <a:t>: </a:t>
            </a:r>
            <a:r>
              <a:rPr sz="1800" spc="-35" dirty="0">
                <a:latin typeface="Arial"/>
                <a:cs typeface="Arial"/>
              </a:rPr>
              <a:t>Définition, </a:t>
            </a:r>
            <a:r>
              <a:rPr sz="1800" spc="-80" dirty="0">
                <a:latin typeface="Arial"/>
                <a:cs typeface="Arial"/>
              </a:rPr>
              <a:t>Synoptique </a:t>
            </a:r>
            <a:r>
              <a:rPr sz="1800" spc="-60" dirty="0">
                <a:latin typeface="Arial"/>
                <a:cs typeface="Arial"/>
              </a:rPr>
              <a:t>d’une  </a:t>
            </a:r>
            <a:r>
              <a:rPr sz="1800" spc="-105" dirty="0">
                <a:latin typeface="Arial"/>
                <a:cs typeface="Arial"/>
              </a:rPr>
              <a:t>chaîne </a:t>
            </a:r>
            <a:r>
              <a:rPr sz="1800" spc="-85" dirty="0">
                <a:latin typeface="Arial"/>
                <a:cs typeface="Arial"/>
              </a:rPr>
              <a:t>de </a:t>
            </a:r>
            <a:r>
              <a:rPr sz="1800" spc="-50" dirty="0">
                <a:latin typeface="Arial"/>
                <a:cs typeface="Arial"/>
              </a:rPr>
              <a:t>régulation </a:t>
            </a:r>
            <a:r>
              <a:rPr sz="1800" spc="-40" dirty="0">
                <a:latin typeface="Arial"/>
                <a:cs typeface="Arial"/>
              </a:rPr>
              <a:t>industrielle, </a:t>
            </a:r>
            <a:r>
              <a:rPr sz="1800" spc="-105" dirty="0">
                <a:latin typeface="Arial"/>
                <a:cs typeface="Arial"/>
              </a:rPr>
              <a:t>Capteurs </a:t>
            </a:r>
            <a:r>
              <a:rPr sz="1800" spc="-60" dirty="0">
                <a:latin typeface="Arial"/>
                <a:cs typeface="Arial"/>
              </a:rPr>
              <a:t>actifs </a:t>
            </a:r>
            <a:r>
              <a:rPr sz="1800" spc="-10" dirty="0">
                <a:latin typeface="Arial"/>
                <a:cs typeface="Arial"/>
              </a:rPr>
              <a:t>et </a:t>
            </a:r>
            <a:r>
              <a:rPr sz="1800" spc="-105" dirty="0">
                <a:latin typeface="Arial"/>
                <a:cs typeface="Arial"/>
              </a:rPr>
              <a:t>passifs, </a:t>
            </a:r>
            <a:r>
              <a:rPr sz="1800" spc="-85" dirty="0">
                <a:latin typeface="Arial"/>
                <a:cs typeface="Arial"/>
              </a:rPr>
              <a:t>Classification </a:t>
            </a:r>
            <a:r>
              <a:rPr sz="1800" spc="-120" dirty="0">
                <a:latin typeface="Arial"/>
                <a:cs typeface="Arial"/>
              </a:rPr>
              <a:t>des  </a:t>
            </a:r>
            <a:r>
              <a:rPr sz="1800" spc="-80" dirty="0">
                <a:latin typeface="Arial"/>
                <a:cs typeface="Arial"/>
              </a:rPr>
              <a:t>capteurs.</a:t>
            </a:r>
            <a:endParaRPr sz="1800">
              <a:latin typeface="Arial"/>
              <a:cs typeface="Arial"/>
            </a:endParaRPr>
          </a:p>
          <a:p>
            <a:pPr marL="355600" marR="5715" indent="-342900" algn="just">
              <a:lnSpc>
                <a:spcPts val="1939"/>
              </a:lnSpc>
              <a:spcBef>
                <a:spcPts val="450"/>
              </a:spcBef>
              <a:buFont typeface="Wingdings"/>
              <a:buChar char=""/>
              <a:tabLst>
                <a:tab pos="355600" algn="l"/>
              </a:tabLst>
            </a:pPr>
            <a:r>
              <a:rPr sz="1800" b="1" spc="-114" dirty="0">
                <a:latin typeface="Trebuchet MS"/>
                <a:cs typeface="Trebuchet MS"/>
              </a:rPr>
              <a:t>Chapitre </a:t>
            </a:r>
            <a:r>
              <a:rPr sz="1800" b="1" spc="-170" dirty="0">
                <a:latin typeface="Trebuchet MS"/>
                <a:cs typeface="Trebuchet MS"/>
              </a:rPr>
              <a:t>2. </a:t>
            </a:r>
            <a:r>
              <a:rPr sz="1800" b="1" spc="-114" dirty="0">
                <a:latin typeface="Trebuchet MS"/>
                <a:cs typeface="Trebuchet MS"/>
              </a:rPr>
              <a:t>Caractéristiques </a:t>
            </a:r>
            <a:r>
              <a:rPr sz="1800" b="1" spc="-100" dirty="0">
                <a:latin typeface="Trebuchet MS"/>
                <a:cs typeface="Trebuchet MS"/>
              </a:rPr>
              <a:t>métrologiques </a:t>
            </a:r>
            <a:r>
              <a:rPr sz="1800" b="1" spc="-95" dirty="0">
                <a:latin typeface="Trebuchet MS"/>
                <a:cs typeface="Trebuchet MS"/>
              </a:rPr>
              <a:t>des </a:t>
            </a:r>
            <a:r>
              <a:rPr sz="1800" b="1" spc="-120" dirty="0">
                <a:latin typeface="Trebuchet MS"/>
                <a:cs typeface="Trebuchet MS"/>
              </a:rPr>
              <a:t>capteurs </a:t>
            </a:r>
            <a:r>
              <a:rPr sz="1800" b="1" spc="-165" dirty="0">
                <a:latin typeface="Trebuchet MS"/>
                <a:cs typeface="Trebuchet MS"/>
              </a:rPr>
              <a:t>: </a:t>
            </a:r>
            <a:r>
              <a:rPr sz="1800" spc="-35" dirty="0">
                <a:latin typeface="Arial"/>
                <a:cs typeface="Arial"/>
              </a:rPr>
              <a:t>Définition, </a:t>
            </a:r>
            <a:r>
              <a:rPr sz="1800" spc="-100" dirty="0">
                <a:latin typeface="Arial"/>
                <a:cs typeface="Arial"/>
              </a:rPr>
              <a:t>Etalonnage  </a:t>
            </a:r>
            <a:r>
              <a:rPr sz="1800" spc="-45" dirty="0">
                <a:latin typeface="Arial"/>
                <a:cs typeface="Arial"/>
              </a:rPr>
              <a:t>d’un </a:t>
            </a:r>
            <a:r>
              <a:rPr sz="1800" spc="-80" dirty="0">
                <a:latin typeface="Arial"/>
                <a:cs typeface="Arial"/>
              </a:rPr>
              <a:t>capteur, </a:t>
            </a:r>
            <a:r>
              <a:rPr sz="1800" spc="-75" dirty="0">
                <a:latin typeface="Arial"/>
                <a:cs typeface="Arial"/>
              </a:rPr>
              <a:t>Sensibilité, </a:t>
            </a:r>
            <a:r>
              <a:rPr sz="1800" spc="-65" dirty="0">
                <a:latin typeface="Arial"/>
                <a:cs typeface="Arial"/>
              </a:rPr>
              <a:t>Linéarité, </a:t>
            </a:r>
            <a:r>
              <a:rPr sz="1800" spc="-90" dirty="0">
                <a:latin typeface="Arial"/>
                <a:cs typeface="Arial"/>
              </a:rPr>
              <a:t>Précision, </a:t>
            </a:r>
            <a:r>
              <a:rPr sz="1800" spc="-75" dirty="0">
                <a:latin typeface="Arial"/>
                <a:cs typeface="Arial"/>
              </a:rPr>
              <a:t>Sensibilité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dynamique.</a:t>
            </a:r>
            <a:endParaRPr sz="1800">
              <a:latin typeface="Arial"/>
              <a:cs typeface="Arial"/>
            </a:endParaRPr>
          </a:p>
          <a:p>
            <a:pPr marL="355600" marR="5715" indent="-342900" algn="just">
              <a:lnSpc>
                <a:spcPts val="1939"/>
              </a:lnSpc>
              <a:spcBef>
                <a:spcPts val="439"/>
              </a:spcBef>
              <a:buFont typeface="Wingdings"/>
              <a:buChar char=""/>
              <a:tabLst>
                <a:tab pos="355600" algn="l"/>
              </a:tabLst>
            </a:pPr>
            <a:r>
              <a:rPr sz="1800" b="1" spc="-114" dirty="0">
                <a:latin typeface="Trebuchet MS"/>
                <a:cs typeface="Trebuchet MS"/>
              </a:rPr>
              <a:t>Chapitre </a:t>
            </a:r>
            <a:r>
              <a:rPr sz="1800" b="1" spc="-165" dirty="0">
                <a:latin typeface="Trebuchet MS"/>
                <a:cs typeface="Trebuchet MS"/>
              </a:rPr>
              <a:t>3. </a:t>
            </a:r>
            <a:r>
              <a:rPr sz="1800" b="1" spc="-65" dirty="0">
                <a:latin typeface="Trebuchet MS"/>
                <a:cs typeface="Trebuchet MS"/>
              </a:rPr>
              <a:t>Mesure </a:t>
            </a:r>
            <a:r>
              <a:rPr sz="1800" b="1" spc="-110" dirty="0">
                <a:latin typeface="Trebuchet MS"/>
                <a:cs typeface="Trebuchet MS"/>
              </a:rPr>
              <a:t>de </a:t>
            </a:r>
            <a:r>
              <a:rPr sz="1800" b="1" spc="-120" dirty="0">
                <a:latin typeface="Trebuchet MS"/>
                <a:cs typeface="Trebuchet MS"/>
              </a:rPr>
              <a:t>température </a:t>
            </a:r>
            <a:r>
              <a:rPr sz="1800" b="1" spc="-165" dirty="0">
                <a:latin typeface="Trebuchet MS"/>
                <a:cs typeface="Trebuchet MS"/>
              </a:rPr>
              <a:t>: </a:t>
            </a:r>
            <a:r>
              <a:rPr sz="1800" spc="-30" dirty="0">
                <a:latin typeface="Arial"/>
                <a:cs typeface="Arial"/>
              </a:rPr>
              <a:t>Introduction </a:t>
            </a:r>
            <a:r>
              <a:rPr sz="1800" spc="-140" dirty="0">
                <a:latin typeface="Arial"/>
                <a:cs typeface="Arial"/>
              </a:rPr>
              <a:t>à </a:t>
            </a:r>
            <a:r>
              <a:rPr sz="1800" spc="-70" dirty="0">
                <a:latin typeface="Arial"/>
                <a:cs typeface="Arial"/>
              </a:rPr>
              <a:t>la </a:t>
            </a:r>
            <a:r>
              <a:rPr sz="1800" spc="-30" dirty="0">
                <a:latin typeface="Arial"/>
                <a:cs typeface="Arial"/>
              </a:rPr>
              <a:t>thermométrie, </a:t>
            </a:r>
            <a:r>
              <a:rPr sz="1800" spc="-55" dirty="0">
                <a:latin typeface="Arial"/>
                <a:cs typeface="Arial"/>
              </a:rPr>
              <a:t>Thermométrie  </a:t>
            </a:r>
            <a:r>
              <a:rPr sz="1800" spc="-60" dirty="0">
                <a:latin typeface="Arial"/>
                <a:cs typeface="Arial"/>
              </a:rPr>
              <a:t>par </a:t>
            </a:r>
            <a:r>
              <a:rPr sz="1800" spc="-95" dirty="0">
                <a:latin typeface="Arial"/>
                <a:cs typeface="Arial"/>
              </a:rPr>
              <a:t>résistances, </a:t>
            </a:r>
            <a:r>
              <a:rPr sz="1800" spc="-75" dirty="0">
                <a:latin typeface="Arial"/>
                <a:cs typeface="Arial"/>
              </a:rPr>
              <a:t>Thermocouple, </a:t>
            </a:r>
            <a:r>
              <a:rPr sz="1800" spc="-85" dirty="0">
                <a:latin typeface="Arial"/>
                <a:cs typeface="Arial"/>
              </a:rPr>
              <a:t>Thermistance, </a:t>
            </a:r>
            <a:r>
              <a:rPr sz="1800" spc="-65" dirty="0">
                <a:latin typeface="Arial"/>
                <a:cs typeface="Arial"/>
              </a:rPr>
              <a:t>Pyromètre.</a:t>
            </a:r>
            <a:endParaRPr sz="1800">
              <a:latin typeface="Arial"/>
              <a:cs typeface="Arial"/>
            </a:endParaRPr>
          </a:p>
          <a:p>
            <a:pPr marL="355600" marR="5080" indent="-342900" algn="just">
              <a:lnSpc>
                <a:spcPts val="1950"/>
              </a:lnSpc>
              <a:spcBef>
                <a:spcPts val="430"/>
              </a:spcBef>
              <a:buFont typeface="Wingdings"/>
              <a:buChar char=""/>
              <a:tabLst>
                <a:tab pos="355600" algn="l"/>
              </a:tabLst>
            </a:pPr>
            <a:r>
              <a:rPr sz="1800" b="1" spc="-114" dirty="0">
                <a:latin typeface="Trebuchet MS"/>
                <a:cs typeface="Trebuchet MS"/>
              </a:rPr>
              <a:t>Chapitre </a:t>
            </a:r>
            <a:r>
              <a:rPr sz="1800" b="1" spc="-165" dirty="0">
                <a:latin typeface="Trebuchet MS"/>
                <a:cs typeface="Trebuchet MS"/>
              </a:rPr>
              <a:t>4. </a:t>
            </a:r>
            <a:r>
              <a:rPr sz="1800" b="1" spc="-60" dirty="0">
                <a:latin typeface="Trebuchet MS"/>
                <a:cs typeface="Trebuchet MS"/>
              </a:rPr>
              <a:t>Mesure </a:t>
            </a:r>
            <a:r>
              <a:rPr sz="1800" b="1" spc="-110" dirty="0">
                <a:latin typeface="Trebuchet MS"/>
                <a:cs typeface="Trebuchet MS"/>
              </a:rPr>
              <a:t>de </a:t>
            </a:r>
            <a:r>
              <a:rPr sz="1800" b="1" spc="-95" dirty="0">
                <a:latin typeface="Trebuchet MS"/>
                <a:cs typeface="Trebuchet MS"/>
              </a:rPr>
              <a:t>pressions </a:t>
            </a:r>
            <a:r>
              <a:rPr sz="1800" b="1" spc="-165" dirty="0">
                <a:latin typeface="Trebuchet MS"/>
                <a:cs typeface="Trebuchet MS"/>
              </a:rPr>
              <a:t>: </a:t>
            </a:r>
            <a:r>
              <a:rPr sz="1800" spc="-105" dirty="0">
                <a:latin typeface="Arial"/>
                <a:cs typeface="Arial"/>
              </a:rPr>
              <a:t>Capteurs </a:t>
            </a:r>
            <a:r>
              <a:rPr sz="1800" spc="-55" dirty="0">
                <a:latin typeface="Arial"/>
                <a:cs typeface="Arial"/>
              </a:rPr>
              <a:t>par </a:t>
            </a:r>
            <a:r>
              <a:rPr sz="1800" spc="-110" dirty="0">
                <a:latin typeface="Arial"/>
                <a:cs typeface="Arial"/>
              </a:rPr>
              <a:t>jauges </a:t>
            </a:r>
            <a:r>
              <a:rPr sz="1800" spc="-85" dirty="0">
                <a:latin typeface="Arial"/>
                <a:cs typeface="Arial"/>
              </a:rPr>
              <a:t>de </a:t>
            </a:r>
            <a:r>
              <a:rPr sz="1800" spc="-60" dirty="0">
                <a:latin typeface="Arial"/>
                <a:cs typeface="Arial"/>
              </a:rPr>
              <a:t>contraintes, </a:t>
            </a:r>
            <a:r>
              <a:rPr sz="1800" spc="-105" dirty="0">
                <a:latin typeface="Arial"/>
                <a:cs typeface="Arial"/>
              </a:rPr>
              <a:t>Capteurs </a:t>
            </a:r>
            <a:r>
              <a:rPr sz="1800" spc="-140" dirty="0">
                <a:latin typeface="Arial"/>
                <a:cs typeface="Arial"/>
              </a:rPr>
              <a:t>à  </a:t>
            </a:r>
            <a:r>
              <a:rPr sz="1800" spc="-75" dirty="0">
                <a:latin typeface="Arial"/>
                <a:cs typeface="Arial"/>
              </a:rPr>
              <a:t>semi-conducteurs.</a:t>
            </a:r>
            <a:endParaRPr sz="1800">
              <a:latin typeface="Arial"/>
              <a:cs typeface="Arial"/>
            </a:endParaRPr>
          </a:p>
          <a:p>
            <a:pPr marL="355600" marR="5080" indent="-342900" algn="just">
              <a:lnSpc>
                <a:spcPts val="1939"/>
              </a:lnSpc>
              <a:spcBef>
                <a:spcPts val="430"/>
              </a:spcBef>
              <a:buFont typeface="Wingdings"/>
              <a:buChar char=""/>
              <a:tabLst>
                <a:tab pos="355600" algn="l"/>
              </a:tabLst>
            </a:pPr>
            <a:r>
              <a:rPr sz="1800" b="1" spc="-114" dirty="0">
                <a:latin typeface="Trebuchet MS"/>
                <a:cs typeface="Trebuchet MS"/>
              </a:rPr>
              <a:t>Chapitre </a:t>
            </a:r>
            <a:r>
              <a:rPr sz="1800" b="1" spc="-165" dirty="0">
                <a:latin typeface="Trebuchet MS"/>
                <a:cs typeface="Trebuchet MS"/>
              </a:rPr>
              <a:t>5. </a:t>
            </a:r>
            <a:r>
              <a:rPr sz="1800" b="1" spc="-65" dirty="0">
                <a:latin typeface="Trebuchet MS"/>
                <a:cs typeface="Trebuchet MS"/>
              </a:rPr>
              <a:t>Mesure </a:t>
            </a:r>
            <a:r>
              <a:rPr sz="1800" b="1" spc="-110" dirty="0">
                <a:latin typeface="Trebuchet MS"/>
                <a:cs typeface="Trebuchet MS"/>
              </a:rPr>
              <a:t>de </a:t>
            </a:r>
            <a:r>
              <a:rPr sz="1800" b="1" spc="-120" dirty="0">
                <a:latin typeface="Trebuchet MS"/>
                <a:cs typeface="Trebuchet MS"/>
              </a:rPr>
              <a:t>niveaux </a:t>
            </a:r>
            <a:r>
              <a:rPr sz="1800" b="1" spc="-114" dirty="0">
                <a:latin typeface="Trebuchet MS"/>
                <a:cs typeface="Trebuchet MS"/>
              </a:rPr>
              <a:t>et </a:t>
            </a:r>
            <a:r>
              <a:rPr sz="1800" b="1" spc="-95" dirty="0">
                <a:latin typeface="Trebuchet MS"/>
                <a:cs typeface="Trebuchet MS"/>
              </a:rPr>
              <a:t>débits </a:t>
            </a:r>
            <a:r>
              <a:rPr sz="1800" b="1" spc="-165" dirty="0">
                <a:latin typeface="Trebuchet MS"/>
                <a:cs typeface="Trebuchet MS"/>
              </a:rPr>
              <a:t>: </a:t>
            </a:r>
            <a:r>
              <a:rPr sz="1800" spc="-105" dirty="0">
                <a:latin typeface="Arial"/>
                <a:cs typeface="Arial"/>
              </a:rPr>
              <a:t>Capteurs </a:t>
            </a:r>
            <a:r>
              <a:rPr sz="1800" spc="-140" dirty="0">
                <a:latin typeface="Arial"/>
                <a:cs typeface="Arial"/>
              </a:rPr>
              <a:t>à </a:t>
            </a:r>
            <a:r>
              <a:rPr sz="1800" spc="-30" dirty="0">
                <a:latin typeface="Arial"/>
                <a:cs typeface="Arial"/>
              </a:rPr>
              <a:t>flotteurs, </a:t>
            </a:r>
            <a:r>
              <a:rPr sz="1800" spc="-105" dirty="0">
                <a:latin typeface="Arial"/>
                <a:cs typeface="Arial"/>
              </a:rPr>
              <a:t>Capteurs </a:t>
            </a:r>
            <a:r>
              <a:rPr sz="1800" spc="-140" dirty="0">
                <a:latin typeface="Arial"/>
                <a:cs typeface="Arial"/>
              </a:rPr>
              <a:t>à </a:t>
            </a:r>
            <a:r>
              <a:rPr sz="1800" spc="-70" dirty="0">
                <a:latin typeface="Arial"/>
                <a:cs typeface="Arial"/>
              </a:rPr>
              <a:t>ultrasons </a:t>
            </a:r>
            <a:r>
              <a:rPr sz="1800" spc="-140" dirty="0">
                <a:latin typeface="Arial"/>
                <a:cs typeface="Arial"/>
              </a:rPr>
              <a:t>à  </a:t>
            </a:r>
            <a:r>
              <a:rPr sz="1800" spc="-20" dirty="0">
                <a:latin typeface="Arial"/>
                <a:cs typeface="Arial"/>
              </a:rPr>
              <a:t>effet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Doppler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90"/>
              </a:spcBef>
              <a:buFont typeface="Wingdings"/>
              <a:buChar char=""/>
              <a:tabLst>
                <a:tab pos="354965" algn="l"/>
                <a:tab pos="355600" algn="l"/>
              </a:tabLst>
            </a:pPr>
            <a:r>
              <a:rPr sz="1800" b="1" spc="-114" dirty="0">
                <a:latin typeface="Trebuchet MS"/>
                <a:cs typeface="Trebuchet MS"/>
              </a:rPr>
              <a:t>Chapitre </a:t>
            </a:r>
            <a:r>
              <a:rPr sz="1800" b="1" spc="-165" dirty="0">
                <a:latin typeface="Trebuchet MS"/>
                <a:cs typeface="Trebuchet MS"/>
              </a:rPr>
              <a:t>6. </a:t>
            </a:r>
            <a:r>
              <a:rPr sz="1800" b="1" spc="-114" dirty="0">
                <a:latin typeface="Trebuchet MS"/>
                <a:cs typeface="Trebuchet MS"/>
              </a:rPr>
              <a:t>Capteurs </a:t>
            </a:r>
            <a:r>
              <a:rPr sz="1800" b="1" spc="-105" dirty="0">
                <a:latin typeface="Trebuchet MS"/>
                <a:cs typeface="Trebuchet MS"/>
              </a:rPr>
              <a:t>thermiques</a:t>
            </a:r>
            <a:r>
              <a:rPr sz="1800" b="1" spc="-210" dirty="0">
                <a:latin typeface="Trebuchet MS"/>
                <a:cs typeface="Trebuchet MS"/>
              </a:rPr>
              <a:t> </a:t>
            </a:r>
            <a:r>
              <a:rPr sz="1800" b="1" spc="-165" dirty="0">
                <a:latin typeface="Trebuchet MS"/>
                <a:cs typeface="Trebuchet MS"/>
              </a:rPr>
              <a:t>:</a:t>
            </a:r>
            <a:endParaRPr sz="1800">
              <a:latin typeface="Trebuchet MS"/>
              <a:cs typeface="Trebuchet MS"/>
            </a:endParaRPr>
          </a:p>
          <a:p>
            <a:pPr marL="355600" indent="-342900">
              <a:lnSpc>
                <a:spcPts val="2050"/>
              </a:lnSpc>
              <a:spcBef>
                <a:spcPts val="220"/>
              </a:spcBef>
              <a:buFont typeface="Wingdings"/>
              <a:buChar char=""/>
              <a:tabLst>
                <a:tab pos="354965" algn="l"/>
                <a:tab pos="355600" algn="l"/>
              </a:tabLst>
            </a:pPr>
            <a:r>
              <a:rPr sz="1800" b="1" spc="-110" dirty="0">
                <a:latin typeface="Trebuchet MS"/>
                <a:cs typeface="Trebuchet MS"/>
              </a:rPr>
              <a:t>Chapitre </a:t>
            </a:r>
            <a:r>
              <a:rPr sz="1800" b="1" spc="-165" dirty="0">
                <a:latin typeface="Trebuchet MS"/>
                <a:cs typeface="Trebuchet MS"/>
              </a:rPr>
              <a:t>7. </a:t>
            </a:r>
            <a:r>
              <a:rPr sz="1800" b="1" spc="-55" dirty="0">
                <a:latin typeface="Trebuchet MS"/>
                <a:cs typeface="Trebuchet MS"/>
              </a:rPr>
              <a:t>Mesure </a:t>
            </a:r>
            <a:r>
              <a:rPr sz="1800" b="1" spc="-90" dirty="0">
                <a:latin typeface="Trebuchet MS"/>
                <a:cs typeface="Trebuchet MS"/>
              </a:rPr>
              <a:t>des </a:t>
            </a:r>
            <a:r>
              <a:rPr sz="1800" b="1" spc="-105" dirty="0">
                <a:latin typeface="Trebuchet MS"/>
                <a:cs typeface="Trebuchet MS"/>
              </a:rPr>
              <a:t>déplacements </a:t>
            </a:r>
            <a:r>
              <a:rPr sz="1800" b="1" spc="-114" dirty="0">
                <a:latin typeface="Trebuchet MS"/>
                <a:cs typeface="Trebuchet MS"/>
              </a:rPr>
              <a:t>et</a:t>
            </a:r>
            <a:r>
              <a:rPr sz="1800" b="1" spc="-415" dirty="0">
                <a:latin typeface="Trebuchet MS"/>
                <a:cs typeface="Trebuchet MS"/>
              </a:rPr>
              <a:t> </a:t>
            </a:r>
            <a:r>
              <a:rPr sz="1800" b="1" spc="-100" dirty="0">
                <a:latin typeface="Trebuchet MS"/>
                <a:cs typeface="Trebuchet MS"/>
              </a:rPr>
              <a:t>vitesse</a:t>
            </a:r>
            <a:endParaRPr sz="1800">
              <a:latin typeface="Trebuchet MS"/>
              <a:cs typeface="Trebuchet MS"/>
            </a:endParaRPr>
          </a:p>
          <a:p>
            <a:pPr marL="355600">
              <a:lnSpc>
                <a:spcPts val="2050"/>
              </a:lnSpc>
            </a:pPr>
            <a:r>
              <a:rPr sz="1800" spc="-120" dirty="0">
                <a:latin typeface="Arial"/>
                <a:cs typeface="Arial"/>
              </a:rPr>
              <a:t>Codeurs </a:t>
            </a:r>
            <a:r>
              <a:rPr sz="1800" spc="-55" dirty="0">
                <a:latin typeface="Arial"/>
                <a:cs typeface="Arial"/>
              </a:rPr>
              <a:t>optiques, </a:t>
            </a:r>
            <a:r>
              <a:rPr sz="1800" spc="-120" dirty="0">
                <a:latin typeface="Arial"/>
                <a:cs typeface="Arial"/>
              </a:rPr>
              <a:t>Codeurs </a:t>
            </a:r>
            <a:r>
              <a:rPr sz="1800" spc="-65" dirty="0">
                <a:latin typeface="Arial"/>
                <a:cs typeface="Arial"/>
              </a:rPr>
              <a:t>incrémentaux, </a:t>
            </a:r>
            <a:r>
              <a:rPr sz="1800" spc="-110" dirty="0">
                <a:latin typeface="Arial"/>
                <a:cs typeface="Arial"/>
              </a:rPr>
              <a:t>Capteurs </a:t>
            </a:r>
            <a:r>
              <a:rPr sz="1800" spc="-140" dirty="0">
                <a:latin typeface="Arial"/>
                <a:cs typeface="Arial"/>
              </a:rPr>
              <a:t>à </a:t>
            </a:r>
            <a:r>
              <a:rPr sz="1800" spc="-70" dirty="0">
                <a:latin typeface="Arial"/>
                <a:cs typeface="Arial"/>
              </a:rPr>
              <a:t>réluctance</a:t>
            </a:r>
            <a:r>
              <a:rPr sz="1800" spc="100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variable.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2437" y="4956809"/>
            <a:ext cx="33731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354965" algn="l"/>
                <a:tab pos="355600" algn="l"/>
                <a:tab pos="1344295" algn="l"/>
                <a:tab pos="1702435" algn="l"/>
              </a:tabLst>
            </a:pPr>
            <a:r>
              <a:rPr sz="1800" b="1" spc="-114" dirty="0">
                <a:latin typeface="Trebuchet MS"/>
                <a:cs typeface="Trebuchet MS"/>
              </a:rPr>
              <a:t>Chapitre	</a:t>
            </a:r>
            <a:r>
              <a:rPr sz="1800" b="1" spc="-165" dirty="0">
                <a:latin typeface="Trebuchet MS"/>
                <a:cs typeface="Trebuchet MS"/>
              </a:rPr>
              <a:t>8.	</a:t>
            </a:r>
            <a:r>
              <a:rPr sz="1800" b="1" spc="-105" dirty="0">
                <a:latin typeface="Trebuchet MS"/>
                <a:cs typeface="Trebuchet MS"/>
              </a:rPr>
              <a:t>Conditionnement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31158" y="4956809"/>
            <a:ext cx="48088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22605" algn="l"/>
                <a:tab pos="1419225" algn="l"/>
                <a:tab pos="2399030" algn="l"/>
                <a:tab pos="2642870" algn="l"/>
                <a:tab pos="3342640" algn="l"/>
              </a:tabLst>
            </a:pPr>
            <a:r>
              <a:rPr sz="1800" b="1" spc="-95" dirty="0">
                <a:latin typeface="Trebuchet MS"/>
                <a:cs typeface="Trebuchet MS"/>
              </a:rPr>
              <a:t>des	</a:t>
            </a:r>
            <a:r>
              <a:rPr sz="1800" b="1" spc="-100" dirty="0">
                <a:latin typeface="Trebuchet MS"/>
                <a:cs typeface="Trebuchet MS"/>
              </a:rPr>
              <a:t>signaux	</a:t>
            </a:r>
            <a:r>
              <a:rPr sz="1800" b="1" spc="-110" dirty="0">
                <a:latin typeface="Trebuchet MS"/>
                <a:cs typeface="Trebuchet MS"/>
              </a:rPr>
              <a:t>mesurés	</a:t>
            </a:r>
            <a:r>
              <a:rPr sz="1800" b="1" spc="-165" dirty="0">
                <a:latin typeface="Trebuchet MS"/>
                <a:cs typeface="Trebuchet MS"/>
              </a:rPr>
              <a:t>:	</a:t>
            </a:r>
            <a:r>
              <a:rPr sz="1800" spc="-110" dirty="0">
                <a:latin typeface="Arial"/>
                <a:cs typeface="Arial"/>
              </a:rPr>
              <a:t>Ponts	</a:t>
            </a:r>
            <a:r>
              <a:rPr sz="1800" spc="-55" dirty="0">
                <a:latin typeface="Arial"/>
                <a:cs typeface="Arial"/>
              </a:rPr>
              <a:t>conditionneurs,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45337" y="5203697"/>
            <a:ext cx="7997825" cy="79438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 algn="just">
              <a:lnSpc>
                <a:spcPct val="90000"/>
              </a:lnSpc>
              <a:spcBef>
                <a:spcPts val="315"/>
              </a:spcBef>
            </a:pPr>
            <a:r>
              <a:rPr sz="1800" spc="-45" dirty="0">
                <a:latin typeface="Arial"/>
                <a:cs typeface="Arial"/>
              </a:rPr>
              <a:t>Amplificateur </a:t>
            </a:r>
            <a:r>
              <a:rPr sz="1800" spc="-35" dirty="0">
                <a:latin typeface="Arial"/>
                <a:cs typeface="Arial"/>
              </a:rPr>
              <a:t>d’instrumentation, </a:t>
            </a:r>
            <a:r>
              <a:rPr sz="1800" spc="-45" dirty="0">
                <a:latin typeface="Arial"/>
                <a:cs typeface="Arial"/>
              </a:rPr>
              <a:t>Amplificateur </a:t>
            </a:r>
            <a:r>
              <a:rPr sz="1800" spc="-40" dirty="0">
                <a:latin typeface="Arial"/>
                <a:cs typeface="Arial"/>
              </a:rPr>
              <a:t>d’isolation, </a:t>
            </a:r>
            <a:r>
              <a:rPr sz="1800" spc="-70" dirty="0">
                <a:latin typeface="Arial"/>
                <a:cs typeface="Arial"/>
              </a:rPr>
              <a:t>Linéarisation </a:t>
            </a:r>
            <a:r>
              <a:rPr sz="1800" spc="-120" dirty="0">
                <a:latin typeface="Arial"/>
                <a:cs typeface="Arial"/>
              </a:rPr>
              <a:t>des  </a:t>
            </a:r>
            <a:r>
              <a:rPr sz="1800" spc="-70" dirty="0">
                <a:latin typeface="Arial"/>
                <a:cs typeface="Arial"/>
              </a:rPr>
              <a:t>caractéristiques statiques </a:t>
            </a:r>
            <a:r>
              <a:rPr sz="1800" spc="-120" dirty="0">
                <a:latin typeface="Arial"/>
                <a:cs typeface="Arial"/>
              </a:rPr>
              <a:t>des </a:t>
            </a:r>
            <a:r>
              <a:rPr sz="1800" spc="-80" dirty="0">
                <a:latin typeface="Arial"/>
                <a:cs typeface="Arial"/>
              </a:rPr>
              <a:t>capteurs, </a:t>
            </a:r>
            <a:r>
              <a:rPr sz="1800" spc="-55" dirty="0">
                <a:latin typeface="Arial"/>
                <a:cs typeface="Arial"/>
              </a:rPr>
              <a:t>Détection </a:t>
            </a:r>
            <a:r>
              <a:rPr sz="1800" spc="-45" dirty="0">
                <a:latin typeface="Arial"/>
                <a:cs typeface="Arial"/>
              </a:rPr>
              <a:t>d’un </a:t>
            </a:r>
            <a:r>
              <a:rPr sz="1800" spc="-90" dirty="0">
                <a:latin typeface="Arial"/>
                <a:cs typeface="Arial"/>
              </a:rPr>
              <a:t>signal </a:t>
            </a:r>
            <a:r>
              <a:rPr sz="1800" spc="-85" dirty="0">
                <a:latin typeface="Arial"/>
                <a:cs typeface="Arial"/>
              </a:rPr>
              <a:t>de </a:t>
            </a:r>
            <a:r>
              <a:rPr sz="1800" spc="-90" dirty="0">
                <a:latin typeface="Arial"/>
                <a:cs typeface="Arial"/>
              </a:rPr>
              <a:t>mesure </a:t>
            </a:r>
            <a:r>
              <a:rPr sz="1800" spc="-55" dirty="0">
                <a:latin typeface="Arial"/>
                <a:cs typeface="Arial"/>
              </a:rPr>
              <a:t>modulé </a:t>
            </a:r>
            <a:r>
              <a:rPr sz="1800" spc="-85" dirty="0">
                <a:latin typeface="Arial"/>
                <a:cs typeface="Arial"/>
              </a:rPr>
              <a:t>en  </a:t>
            </a:r>
            <a:r>
              <a:rPr sz="1800" spc="-65" dirty="0">
                <a:latin typeface="Arial"/>
                <a:cs typeface="Arial"/>
              </a:rPr>
              <a:t>fréquence.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6441947"/>
            <a:ext cx="2392680" cy="4160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6422134"/>
            <a:ext cx="2095500" cy="4358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6466038"/>
            <a:ext cx="2345309" cy="3919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6466038"/>
            <a:ext cx="2345690" cy="392430"/>
          </a:xfrm>
          <a:custGeom>
            <a:avLst/>
            <a:gdLst/>
            <a:ahLst/>
            <a:cxnLst/>
            <a:rect l="l" t="t" r="r" b="b"/>
            <a:pathLst>
              <a:path w="2345690" h="392429">
                <a:moveTo>
                  <a:pt x="2345308" y="391959"/>
                </a:moveTo>
                <a:lnTo>
                  <a:pt x="2345308" y="0"/>
                </a:lnTo>
                <a:lnTo>
                  <a:pt x="0" y="0"/>
                </a:lnTo>
              </a:path>
            </a:pathLst>
          </a:custGeom>
          <a:ln w="952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04288" y="6434325"/>
            <a:ext cx="4774692" cy="4236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238500" y="6423659"/>
            <a:ext cx="2951988" cy="4343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351404" y="6458743"/>
            <a:ext cx="4680458" cy="40163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351404" y="6458743"/>
            <a:ext cx="4680585" cy="401955"/>
          </a:xfrm>
          <a:custGeom>
            <a:avLst/>
            <a:gdLst/>
            <a:ahLst/>
            <a:cxnLst/>
            <a:rect l="l" t="t" r="r" b="b"/>
            <a:pathLst>
              <a:path w="4680584" h="401954">
                <a:moveTo>
                  <a:pt x="0" y="401637"/>
                </a:moveTo>
                <a:lnTo>
                  <a:pt x="4680458" y="401637"/>
                </a:lnTo>
                <a:lnTo>
                  <a:pt x="4680458" y="0"/>
                </a:lnTo>
                <a:lnTo>
                  <a:pt x="0" y="0"/>
                </a:lnTo>
                <a:lnTo>
                  <a:pt x="0" y="401637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987540" y="6437376"/>
            <a:ext cx="2156459" cy="42062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946392" y="6417562"/>
            <a:ext cx="527303" cy="4404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034656" y="6461917"/>
            <a:ext cx="2109342" cy="39607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034656" y="6461917"/>
            <a:ext cx="2109470" cy="396240"/>
          </a:xfrm>
          <a:custGeom>
            <a:avLst/>
            <a:gdLst/>
            <a:ahLst/>
            <a:cxnLst/>
            <a:rect l="l" t="t" r="r" b="b"/>
            <a:pathLst>
              <a:path w="2109470" h="396240">
                <a:moveTo>
                  <a:pt x="2109342" y="0"/>
                </a:moveTo>
                <a:lnTo>
                  <a:pt x="0" y="0"/>
                </a:lnTo>
                <a:lnTo>
                  <a:pt x="0" y="396079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pc="-105" dirty="0"/>
              <a:t>Capteurs </a:t>
            </a:r>
            <a:r>
              <a:rPr spc="-110" dirty="0"/>
              <a:t>et </a:t>
            </a:r>
            <a:r>
              <a:rPr spc="-100" dirty="0"/>
              <a:t>chaines de</a:t>
            </a:r>
            <a:r>
              <a:rPr spc="-155" dirty="0"/>
              <a:t> </a:t>
            </a:r>
            <a:r>
              <a:rPr spc="-105" dirty="0"/>
              <a:t>mesure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dt" sz="half" idx="6"/>
          </p:nvPr>
        </p:nvSpPr>
        <p:spPr>
          <a:xfrm>
            <a:off x="65938" y="6542481"/>
            <a:ext cx="181038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lang="fr-FR" spc="-165" dirty="0" smtClean="0"/>
              <a:t>Dr. </a:t>
            </a:r>
            <a:r>
              <a:rPr lang="fr-FR" spc="-50" dirty="0" smtClean="0"/>
              <a:t>,</a:t>
            </a:r>
            <a:r>
              <a:rPr lang="fr-FR" spc="-190" dirty="0" smtClean="0"/>
              <a:t> </a:t>
            </a:r>
            <a:r>
              <a:rPr lang="fr-FR" spc="-70" dirty="0" smtClean="0"/>
              <a:t>SAADI M.N</a:t>
            </a:r>
            <a:endParaRPr lang="fr-FR" spc="-70" dirty="0"/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spc="-90" dirty="0"/>
              <a:pPr marL="25400">
                <a:lnSpc>
                  <a:spcPts val="1810"/>
                </a:lnSpc>
              </a:pPr>
              <a:t>4</a:t>
            </a:fld>
            <a:endParaRPr spc="-9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64666"/>
            <a:ext cx="4163567" cy="2335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98"/>
            <a:ext cx="9144000" cy="7623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298"/>
            <a:ext cx="9144000" cy="762635"/>
          </a:xfrm>
          <a:custGeom>
            <a:avLst/>
            <a:gdLst/>
            <a:ahLst/>
            <a:cxnLst/>
            <a:rect l="l" t="t" r="r" b="b"/>
            <a:pathLst>
              <a:path w="9144000" h="762635">
                <a:moveTo>
                  <a:pt x="0" y="762368"/>
                </a:moveTo>
                <a:lnTo>
                  <a:pt x="9144000" y="762368"/>
                </a:lnTo>
                <a:lnTo>
                  <a:pt x="9144000" y="0"/>
                </a:lnTo>
                <a:lnTo>
                  <a:pt x="0" y="0"/>
                </a:lnTo>
                <a:lnTo>
                  <a:pt x="0" y="762368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739" y="67513"/>
            <a:ext cx="35718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95" dirty="0"/>
              <a:t>Définitions </a:t>
            </a:r>
            <a:r>
              <a:rPr sz="3600" spc="-165" dirty="0"/>
              <a:t>de</a:t>
            </a:r>
            <a:r>
              <a:rPr sz="3600" spc="-355" dirty="0"/>
              <a:t> </a:t>
            </a:r>
            <a:r>
              <a:rPr sz="3600" spc="-254" dirty="0"/>
              <a:t>base</a:t>
            </a:r>
            <a:endParaRPr sz="3600"/>
          </a:p>
        </p:txBody>
      </p:sp>
      <p:sp>
        <p:nvSpPr>
          <p:cNvPr id="6" name="object 6"/>
          <p:cNvSpPr/>
          <p:nvPr/>
        </p:nvSpPr>
        <p:spPr>
          <a:xfrm>
            <a:off x="0" y="6441947"/>
            <a:ext cx="2392680" cy="4160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6422134"/>
            <a:ext cx="2095500" cy="4358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466038"/>
            <a:ext cx="2345309" cy="3919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466038"/>
            <a:ext cx="2345690" cy="392430"/>
          </a:xfrm>
          <a:custGeom>
            <a:avLst/>
            <a:gdLst/>
            <a:ahLst/>
            <a:cxnLst/>
            <a:rect l="l" t="t" r="r" b="b"/>
            <a:pathLst>
              <a:path w="2345690" h="392429">
                <a:moveTo>
                  <a:pt x="2345308" y="391959"/>
                </a:moveTo>
                <a:lnTo>
                  <a:pt x="2345308" y="0"/>
                </a:lnTo>
                <a:lnTo>
                  <a:pt x="0" y="0"/>
                </a:lnTo>
              </a:path>
            </a:pathLst>
          </a:custGeom>
          <a:ln w="952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04288" y="6434325"/>
            <a:ext cx="4774692" cy="4236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38500" y="6423659"/>
            <a:ext cx="2951988" cy="4343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51404" y="6458743"/>
            <a:ext cx="4680458" cy="40163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51404" y="6458743"/>
            <a:ext cx="4680585" cy="401955"/>
          </a:xfrm>
          <a:custGeom>
            <a:avLst/>
            <a:gdLst/>
            <a:ahLst/>
            <a:cxnLst/>
            <a:rect l="l" t="t" r="r" b="b"/>
            <a:pathLst>
              <a:path w="4680584" h="401954">
                <a:moveTo>
                  <a:pt x="0" y="401637"/>
                </a:moveTo>
                <a:lnTo>
                  <a:pt x="4680458" y="401637"/>
                </a:lnTo>
                <a:lnTo>
                  <a:pt x="4680458" y="0"/>
                </a:lnTo>
                <a:lnTo>
                  <a:pt x="0" y="0"/>
                </a:lnTo>
                <a:lnTo>
                  <a:pt x="0" y="401637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87540" y="6437376"/>
            <a:ext cx="2156459" cy="42062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46392" y="6417562"/>
            <a:ext cx="527303" cy="4404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034656" y="6461917"/>
            <a:ext cx="2109342" cy="39607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034656" y="6461917"/>
            <a:ext cx="2109470" cy="396240"/>
          </a:xfrm>
          <a:custGeom>
            <a:avLst/>
            <a:gdLst/>
            <a:ahLst/>
            <a:cxnLst/>
            <a:rect l="l" t="t" r="r" b="b"/>
            <a:pathLst>
              <a:path w="2109470" h="396240">
                <a:moveTo>
                  <a:pt x="2109342" y="0"/>
                </a:moveTo>
                <a:lnTo>
                  <a:pt x="0" y="0"/>
                </a:lnTo>
                <a:lnTo>
                  <a:pt x="0" y="396079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81856" y="1270284"/>
            <a:ext cx="8595755" cy="431601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pc="-105" dirty="0"/>
              <a:t>Capteurs </a:t>
            </a:r>
            <a:r>
              <a:rPr spc="-110" dirty="0"/>
              <a:t>et </a:t>
            </a:r>
            <a:r>
              <a:rPr spc="-100" dirty="0"/>
              <a:t>chaines de</a:t>
            </a:r>
            <a:r>
              <a:rPr spc="-155" dirty="0"/>
              <a:t> </a:t>
            </a:r>
            <a:r>
              <a:rPr spc="-105" dirty="0"/>
              <a:t>mesure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dt" sz="half" idx="6"/>
          </p:nvPr>
        </p:nvSpPr>
        <p:spPr>
          <a:xfrm>
            <a:off x="65938" y="6542481"/>
            <a:ext cx="181038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lang="fr-FR" spc="-165" dirty="0" smtClean="0"/>
              <a:t>Dr. </a:t>
            </a:r>
            <a:r>
              <a:rPr lang="fr-FR" spc="-50" dirty="0" smtClean="0"/>
              <a:t>,</a:t>
            </a:r>
            <a:r>
              <a:rPr lang="fr-FR" spc="-190" dirty="0" smtClean="0"/>
              <a:t> </a:t>
            </a:r>
            <a:r>
              <a:rPr lang="fr-FR" spc="-70" dirty="0" smtClean="0"/>
              <a:t>SAADI M.N</a:t>
            </a:r>
            <a:endParaRPr lang="fr-FR" spc="-70" dirty="0"/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spc="-90" dirty="0"/>
              <a:pPr marL="25400">
                <a:lnSpc>
                  <a:spcPts val="1810"/>
                </a:lnSpc>
              </a:pPr>
              <a:t>5</a:t>
            </a:fld>
            <a:endParaRPr spc="-9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64666"/>
            <a:ext cx="7581900" cy="2335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98"/>
            <a:ext cx="9144000" cy="7623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298"/>
            <a:ext cx="9144000" cy="762635"/>
          </a:xfrm>
          <a:custGeom>
            <a:avLst/>
            <a:gdLst/>
            <a:ahLst/>
            <a:cxnLst/>
            <a:rect l="l" t="t" r="r" b="b"/>
            <a:pathLst>
              <a:path w="9144000" h="762635">
                <a:moveTo>
                  <a:pt x="0" y="762368"/>
                </a:moveTo>
                <a:lnTo>
                  <a:pt x="9144000" y="762368"/>
                </a:lnTo>
                <a:lnTo>
                  <a:pt x="9144000" y="0"/>
                </a:lnTo>
                <a:lnTo>
                  <a:pt x="0" y="0"/>
                </a:lnTo>
                <a:lnTo>
                  <a:pt x="0" y="762368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739" y="67513"/>
            <a:ext cx="7093584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95" dirty="0"/>
              <a:t>Définitions </a:t>
            </a:r>
            <a:r>
              <a:rPr sz="3600" spc="-165" dirty="0"/>
              <a:t>de </a:t>
            </a:r>
            <a:r>
              <a:rPr sz="3600" spc="-254" dirty="0"/>
              <a:t>base </a:t>
            </a:r>
            <a:r>
              <a:rPr sz="3600" spc="-40" dirty="0"/>
              <a:t>: </a:t>
            </a:r>
            <a:r>
              <a:rPr sz="3600" spc="-75" dirty="0"/>
              <a:t>type </a:t>
            </a:r>
            <a:r>
              <a:rPr sz="3600" spc="-165" dirty="0"/>
              <a:t>de</a:t>
            </a:r>
            <a:r>
              <a:rPr sz="3600" spc="-550" dirty="0"/>
              <a:t> </a:t>
            </a:r>
            <a:r>
              <a:rPr sz="3600" spc="-140" dirty="0"/>
              <a:t>grandeur</a:t>
            </a:r>
            <a:endParaRPr sz="3600"/>
          </a:p>
        </p:txBody>
      </p:sp>
      <p:sp>
        <p:nvSpPr>
          <p:cNvPr id="6" name="object 6"/>
          <p:cNvSpPr/>
          <p:nvPr/>
        </p:nvSpPr>
        <p:spPr>
          <a:xfrm>
            <a:off x="0" y="6441947"/>
            <a:ext cx="2392680" cy="4160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6422134"/>
            <a:ext cx="2095500" cy="4358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466038"/>
            <a:ext cx="2345309" cy="3919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466038"/>
            <a:ext cx="2345690" cy="392430"/>
          </a:xfrm>
          <a:custGeom>
            <a:avLst/>
            <a:gdLst/>
            <a:ahLst/>
            <a:cxnLst/>
            <a:rect l="l" t="t" r="r" b="b"/>
            <a:pathLst>
              <a:path w="2345690" h="392429">
                <a:moveTo>
                  <a:pt x="2345308" y="391959"/>
                </a:moveTo>
                <a:lnTo>
                  <a:pt x="2345308" y="0"/>
                </a:lnTo>
                <a:lnTo>
                  <a:pt x="0" y="0"/>
                </a:lnTo>
              </a:path>
            </a:pathLst>
          </a:custGeom>
          <a:ln w="952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04288" y="6434325"/>
            <a:ext cx="4774692" cy="4236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38500" y="6423659"/>
            <a:ext cx="2951988" cy="4343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51404" y="6458743"/>
            <a:ext cx="4680458" cy="40163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51404" y="6458743"/>
            <a:ext cx="4680585" cy="401955"/>
          </a:xfrm>
          <a:custGeom>
            <a:avLst/>
            <a:gdLst/>
            <a:ahLst/>
            <a:cxnLst/>
            <a:rect l="l" t="t" r="r" b="b"/>
            <a:pathLst>
              <a:path w="4680584" h="401954">
                <a:moveTo>
                  <a:pt x="0" y="401637"/>
                </a:moveTo>
                <a:lnTo>
                  <a:pt x="4680458" y="401637"/>
                </a:lnTo>
                <a:lnTo>
                  <a:pt x="4680458" y="0"/>
                </a:lnTo>
                <a:lnTo>
                  <a:pt x="0" y="0"/>
                </a:lnTo>
                <a:lnTo>
                  <a:pt x="0" y="401637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87540" y="6437376"/>
            <a:ext cx="2156459" cy="42062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46392" y="6417562"/>
            <a:ext cx="527303" cy="4404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034656" y="6461917"/>
            <a:ext cx="2109342" cy="39607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034656" y="6461917"/>
            <a:ext cx="2109470" cy="396240"/>
          </a:xfrm>
          <a:custGeom>
            <a:avLst/>
            <a:gdLst/>
            <a:ahLst/>
            <a:cxnLst/>
            <a:rect l="l" t="t" r="r" b="b"/>
            <a:pathLst>
              <a:path w="2109470" h="396240">
                <a:moveTo>
                  <a:pt x="2109342" y="0"/>
                </a:moveTo>
                <a:lnTo>
                  <a:pt x="0" y="0"/>
                </a:lnTo>
                <a:lnTo>
                  <a:pt x="0" y="396079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84827" y="1304349"/>
            <a:ext cx="8032863" cy="477356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pc="-105" dirty="0"/>
              <a:t>Capteurs </a:t>
            </a:r>
            <a:r>
              <a:rPr spc="-110" dirty="0"/>
              <a:t>et </a:t>
            </a:r>
            <a:r>
              <a:rPr spc="-100" dirty="0"/>
              <a:t>chaines de</a:t>
            </a:r>
            <a:r>
              <a:rPr spc="-155" dirty="0"/>
              <a:t> </a:t>
            </a:r>
            <a:r>
              <a:rPr spc="-105" dirty="0"/>
              <a:t>mesure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dt" sz="half" idx="6"/>
          </p:nvPr>
        </p:nvSpPr>
        <p:spPr>
          <a:xfrm>
            <a:off x="65938" y="6542481"/>
            <a:ext cx="181038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lang="fr-FR" spc="-165" dirty="0" smtClean="0"/>
              <a:t>Dr. </a:t>
            </a:r>
            <a:r>
              <a:rPr lang="fr-FR" spc="-50" dirty="0" smtClean="0"/>
              <a:t>,</a:t>
            </a:r>
            <a:r>
              <a:rPr lang="fr-FR" spc="-190" dirty="0" smtClean="0"/>
              <a:t> </a:t>
            </a:r>
            <a:r>
              <a:rPr lang="fr-FR" spc="-70" dirty="0" smtClean="0"/>
              <a:t>SAADI M.N</a:t>
            </a:r>
            <a:endParaRPr lang="fr-FR" spc="-70" dirty="0"/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spc="-90" dirty="0"/>
              <a:pPr marL="25400">
                <a:lnSpc>
                  <a:spcPts val="1810"/>
                </a:lnSpc>
              </a:pPr>
              <a:t>6</a:t>
            </a:fld>
            <a:endParaRPr spc="-9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64666"/>
            <a:ext cx="8947404" cy="1741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98"/>
            <a:ext cx="9144000" cy="7623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298"/>
            <a:ext cx="9144000" cy="762635"/>
          </a:xfrm>
          <a:custGeom>
            <a:avLst/>
            <a:gdLst/>
            <a:ahLst/>
            <a:cxnLst/>
            <a:rect l="l" t="t" r="r" b="b"/>
            <a:pathLst>
              <a:path w="9144000" h="762635">
                <a:moveTo>
                  <a:pt x="0" y="762368"/>
                </a:moveTo>
                <a:lnTo>
                  <a:pt x="9144000" y="762368"/>
                </a:lnTo>
                <a:lnTo>
                  <a:pt x="9144000" y="0"/>
                </a:lnTo>
                <a:lnTo>
                  <a:pt x="0" y="0"/>
                </a:lnTo>
                <a:lnTo>
                  <a:pt x="0" y="762368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739" y="101041"/>
            <a:ext cx="850074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85" dirty="0"/>
              <a:t>Définitions </a:t>
            </a:r>
            <a:r>
              <a:rPr spc="-145" dirty="0"/>
              <a:t>de </a:t>
            </a:r>
            <a:r>
              <a:rPr spc="-225" dirty="0"/>
              <a:t>base </a:t>
            </a:r>
            <a:r>
              <a:rPr spc="-35" dirty="0"/>
              <a:t>: </a:t>
            </a:r>
            <a:r>
              <a:rPr spc="-229" dirty="0"/>
              <a:t>Système </a:t>
            </a:r>
            <a:r>
              <a:rPr spc="-65" dirty="0"/>
              <a:t>International</a:t>
            </a:r>
            <a:r>
              <a:rPr spc="-220" dirty="0"/>
              <a:t> </a:t>
            </a:r>
            <a:r>
              <a:rPr spc="-85" dirty="0"/>
              <a:t>d’unités</a:t>
            </a:r>
          </a:p>
        </p:txBody>
      </p:sp>
      <p:sp>
        <p:nvSpPr>
          <p:cNvPr id="6" name="object 6"/>
          <p:cNvSpPr/>
          <p:nvPr/>
        </p:nvSpPr>
        <p:spPr>
          <a:xfrm>
            <a:off x="0" y="6441947"/>
            <a:ext cx="2392680" cy="4160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6422134"/>
            <a:ext cx="2095500" cy="4358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466038"/>
            <a:ext cx="2345309" cy="3919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466038"/>
            <a:ext cx="2345690" cy="392430"/>
          </a:xfrm>
          <a:custGeom>
            <a:avLst/>
            <a:gdLst/>
            <a:ahLst/>
            <a:cxnLst/>
            <a:rect l="l" t="t" r="r" b="b"/>
            <a:pathLst>
              <a:path w="2345690" h="392429">
                <a:moveTo>
                  <a:pt x="2345308" y="391959"/>
                </a:moveTo>
                <a:lnTo>
                  <a:pt x="2345308" y="0"/>
                </a:lnTo>
                <a:lnTo>
                  <a:pt x="0" y="0"/>
                </a:lnTo>
              </a:path>
            </a:pathLst>
          </a:custGeom>
          <a:ln w="952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04288" y="6434325"/>
            <a:ext cx="4774692" cy="4236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38500" y="6423659"/>
            <a:ext cx="2951988" cy="4343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51404" y="6458743"/>
            <a:ext cx="4680458" cy="40163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51404" y="6458743"/>
            <a:ext cx="4680585" cy="401955"/>
          </a:xfrm>
          <a:custGeom>
            <a:avLst/>
            <a:gdLst/>
            <a:ahLst/>
            <a:cxnLst/>
            <a:rect l="l" t="t" r="r" b="b"/>
            <a:pathLst>
              <a:path w="4680584" h="401954">
                <a:moveTo>
                  <a:pt x="0" y="401637"/>
                </a:moveTo>
                <a:lnTo>
                  <a:pt x="4680458" y="401637"/>
                </a:lnTo>
                <a:lnTo>
                  <a:pt x="4680458" y="0"/>
                </a:lnTo>
                <a:lnTo>
                  <a:pt x="0" y="0"/>
                </a:lnTo>
                <a:lnTo>
                  <a:pt x="0" y="401637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87540" y="6437376"/>
            <a:ext cx="2156459" cy="42062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46392" y="6417562"/>
            <a:ext cx="527303" cy="4404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034656" y="6461917"/>
            <a:ext cx="2109342" cy="39607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034656" y="6461917"/>
            <a:ext cx="2109470" cy="396240"/>
          </a:xfrm>
          <a:custGeom>
            <a:avLst/>
            <a:gdLst/>
            <a:ahLst/>
            <a:cxnLst/>
            <a:rect l="l" t="t" r="r" b="b"/>
            <a:pathLst>
              <a:path w="2109470" h="396240">
                <a:moveTo>
                  <a:pt x="2109342" y="0"/>
                </a:moveTo>
                <a:lnTo>
                  <a:pt x="0" y="0"/>
                </a:lnTo>
                <a:lnTo>
                  <a:pt x="0" y="396079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51523" y="1268717"/>
            <a:ext cx="8074333" cy="475729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pc="-105" dirty="0"/>
              <a:t>Capteurs </a:t>
            </a:r>
            <a:r>
              <a:rPr spc="-110" dirty="0"/>
              <a:t>et </a:t>
            </a:r>
            <a:r>
              <a:rPr spc="-100" dirty="0"/>
              <a:t>chaines de</a:t>
            </a:r>
            <a:r>
              <a:rPr spc="-155" dirty="0"/>
              <a:t> </a:t>
            </a:r>
            <a:r>
              <a:rPr spc="-105" dirty="0"/>
              <a:t>mesure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dt" sz="half" idx="6"/>
          </p:nvPr>
        </p:nvSpPr>
        <p:spPr>
          <a:xfrm>
            <a:off x="65938" y="6542481"/>
            <a:ext cx="181038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lang="fr-FR" spc="-165" dirty="0" smtClean="0"/>
              <a:t>Dr. </a:t>
            </a:r>
            <a:r>
              <a:rPr lang="fr-FR" spc="-50" dirty="0" smtClean="0"/>
              <a:t>,</a:t>
            </a:r>
            <a:r>
              <a:rPr lang="fr-FR" spc="-190" dirty="0" smtClean="0"/>
              <a:t> </a:t>
            </a:r>
            <a:r>
              <a:rPr lang="fr-FR" spc="-70" dirty="0" smtClean="0"/>
              <a:t>SAADI M.N</a:t>
            </a:r>
            <a:endParaRPr lang="fr-FR" spc="-70" dirty="0"/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spc="-90" dirty="0"/>
              <a:pPr marL="25400">
                <a:lnSpc>
                  <a:spcPts val="1810"/>
                </a:lnSpc>
              </a:pPr>
              <a:t>7</a:t>
            </a:fld>
            <a:endParaRPr spc="-9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64666"/>
            <a:ext cx="8947404" cy="1741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98"/>
            <a:ext cx="9144000" cy="7623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298"/>
            <a:ext cx="9144000" cy="762635"/>
          </a:xfrm>
          <a:custGeom>
            <a:avLst/>
            <a:gdLst/>
            <a:ahLst/>
            <a:cxnLst/>
            <a:rect l="l" t="t" r="r" b="b"/>
            <a:pathLst>
              <a:path w="9144000" h="762635">
                <a:moveTo>
                  <a:pt x="0" y="762368"/>
                </a:moveTo>
                <a:lnTo>
                  <a:pt x="9144000" y="762368"/>
                </a:lnTo>
                <a:lnTo>
                  <a:pt x="9144000" y="0"/>
                </a:lnTo>
                <a:lnTo>
                  <a:pt x="0" y="0"/>
                </a:lnTo>
                <a:lnTo>
                  <a:pt x="0" y="762368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739" y="101041"/>
            <a:ext cx="850074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85" dirty="0"/>
              <a:t>Définitions </a:t>
            </a:r>
            <a:r>
              <a:rPr spc="-145" dirty="0"/>
              <a:t>de </a:t>
            </a:r>
            <a:r>
              <a:rPr spc="-225" dirty="0"/>
              <a:t>base </a:t>
            </a:r>
            <a:r>
              <a:rPr spc="-35" dirty="0"/>
              <a:t>: </a:t>
            </a:r>
            <a:r>
              <a:rPr spc="-229" dirty="0"/>
              <a:t>Système </a:t>
            </a:r>
            <a:r>
              <a:rPr spc="-65" dirty="0"/>
              <a:t>International</a:t>
            </a:r>
            <a:r>
              <a:rPr spc="-220" dirty="0"/>
              <a:t> </a:t>
            </a:r>
            <a:r>
              <a:rPr spc="-85" dirty="0"/>
              <a:t>d’unités</a:t>
            </a:r>
          </a:p>
        </p:txBody>
      </p:sp>
      <p:sp>
        <p:nvSpPr>
          <p:cNvPr id="6" name="object 6"/>
          <p:cNvSpPr/>
          <p:nvPr/>
        </p:nvSpPr>
        <p:spPr>
          <a:xfrm>
            <a:off x="0" y="6441947"/>
            <a:ext cx="2392680" cy="4160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6422134"/>
            <a:ext cx="2095500" cy="4358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466038"/>
            <a:ext cx="2345309" cy="3919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466038"/>
            <a:ext cx="2345690" cy="392430"/>
          </a:xfrm>
          <a:custGeom>
            <a:avLst/>
            <a:gdLst/>
            <a:ahLst/>
            <a:cxnLst/>
            <a:rect l="l" t="t" r="r" b="b"/>
            <a:pathLst>
              <a:path w="2345690" h="392429">
                <a:moveTo>
                  <a:pt x="2345308" y="391959"/>
                </a:moveTo>
                <a:lnTo>
                  <a:pt x="2345308" y="0"/>
                </a:lnTo>
                <a:lnTo>
                  <a:pt x="0" y="0"/>
                </a:lnTo>
              </a:path>
            </a:pathLst>
          </a:custGeom>
          <a:ln w="952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04288" y="6434325"/>
            <a:ext cx="4774692" cy="4236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38500" y="6423659"/>
            <a:ext cx="2951988" cy="4343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51404" y="6458743"/>
            <a:ext cx="4680458" cy="40163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51404" y="6458743"/>
            <a:ext cx="4680585" cy="401955"/>
          </a:xfrm>
          <a:custGeom>
            <a:avLst/>
            <a:gdLst/>
            <a:ahLst/>
            <a:cxnLst/>
            <a:rect l="l" t="t" r="r" b="b"/>
            <a:pathLst>
              <a:path w="4680584" h="401954">
                <a:moveTo>
                  <a:pt x="0" y="401637"/>
                </a:moveTo>
                <a:lnTo>
                  <a:pt x="4680458" y="401637"/>
                </a:lnTo>
                <a:lnTo>
                  <a:pt x="4680458" y="0"/>
                </a:lnTo>
                <a:lnTo>
                  <a:pt x="0" y="0"/>
                </a:lnTo>
                <a:lnTo>
                  <a:pt x="0" y="401637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87540" y="6437376"/>
            <a:ext cx="2156459" cy="42062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46392" y="6417562"/>
            <a:ext cx="527303" cy="4404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034656" y="6461917"/>
            <a:ext cx="2109342" cy="39607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034656" y="6461917"/>
            <a:ext cx="2109470" cy="396240"/>
          </a:xfrm>
          <a:custGeom>
            <a:avLst/>
            <a:gdLst/>
            <a:ahLst/>
            <a:cxnLst/>
            <a:rect l="l" t="t" r="r" b="b"/>
            <a:pathLst>
              <a:path w="2109470" h="396240">
                <a:moveTo>
                  <a:pt x="2109342" y="0"/>
                </a:moveTo>
                <a:lnTo>
                  <a:pt x="0" y="0"/>
                </a:lnTo>
                <a:lnTo>
                  <a:pt x="0" y="396079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51993" y="1810067"/>
            <a:ext cx="8689671" cy="430828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58267" y="1267459"/>
            <a:ext cx="23221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355600" algn="l"/>
              </a:tabLst>
            </a:pPr>
            <a:r>
              <a:rPr sz="2400" b="1" spc="-125" dirty="0">
                <a:solidFill>
                  <a:srgbClr val="FF0000"/>
                </a:solidFill>
                <a:latin typeface="Trebuchet MS"/>
                <a:cs typeface="Trebuchet MS"/>
              </a:rPr>
              <a:t>Unités</a:t>
            </a:r>
            <a:r>
              <a:rPr sz="2400" b="1" spc="-21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b="1" spc="-150" dirty="0">
                <a:solidFill>
                  <a:srgbClr val="FF0000"/>
                </a:solidFill>
                <a:latin typeface="Trebuchet MS"/>
                <a:cs typeface="Trebuchet MS"/>
              </a:rPr>
              <a:t>dérivées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pc="-105" dirty="0"/>
              <a:t>Capteurs </a:t>
            </a:r>
            <a:r>
              <a:rPr spc="-110" dirty="0"/>
              <a:t>et </a:t>
            </a:r>
            <a:r>
              <a:rPr spc="-100" dirty="0"/>
              <a:t>chaines de</a:t>
            </a:r>
            <a:r>
              <a:rPr spc="-155" dirty="0"/>
              <a:t> </a:t>
            </a:r>
            <a:r>
              <a:rPr spc="-105" dirty="0"/>
              <a:t>mesure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dt" sz="half" idx="6"/>
          </p:nvPr>
        </p:nvSpPr>
        <p:spPr>
          <a:xfrm>
            <a:off x="65938" y="6542481"/>
            <a:ext cx="181038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lang="fr-FR" spc="-165" dirty="0" smtClean="0"/>
              <a:t>Dr. </a:t>
            </a:r>
            <a:r>
              <a:rPr lang="fr-FR" spc="-50" dirty="0" smtClean="0"/>
              <a:t>,</a:t>
            </a:r>
            <a:r>
              <a:rPr lang="fr-FR" spc="-190" dirty="0" smtClean="0"/>
              <a:t> </a:t>
            </a:r>
            <a:r>
              <a:rPr lang="fr-FR" spc="-70" dirty="0" smtClean="0"/>
              <a:t>SAADI M.N</a:t>
            </a:r>
            <a:endParaRPr lang="fr-FR" spc="-70" dirty="0"/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spc="-90" dirty="0"/>
              <a:pPr marL="25400">
                <a:lnSpc>
                  <a:spcPts val="1810"/>
                </a:lnSpc>
              </a:pPr>
              <a:t>8</a:t>
            </a:fld>
            <a:endParaRPr spc="-9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64666"/>
            <a:ext cx="7568183" cy="2335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98"/>
            <a:ext cx="9144000" cy="7623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298"/>
            <a:ext cx="9144000" cy="762635"/>
          </a:xfrm>
          <a:custGeom>
            <a:avLst/>
            <a:gdLst/>
            <a:ahLst/>
            <a:cxnLst/>
            <a:rect l="l" t="t" r="r" b="b"/>
            <a:pathLst>
              <a:path w="9144000" h="762635">
                <a:moveTo>
                  <a:pt x="0" y="762368"/>
                </a:moveTo>
                <a:lnTo>
                  <a:pt x="9144000" y="762368"/>
                </a:lnTo>
                <a:lnTo>
                  <a:pt x="9144000" y="0"/>
                </a:lnTo>
                <a:lnTo>
                  <a:pt x="0" y="0"/>
                </a:lnTo>
                <a:lnTo>
                  <a:pt x="0" y="762368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739" y="67513"/>
            <a:ext cx="70764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95" dirty="0"/>
              <a:t>Définitions </a:t>
            </a:r>
            <a:r>
              <a:rPr sz="3600" spc="-165" dirty="0"/>
              <a:t>de </a:t>
            </a:r>
            <a:r>
              <a:rPr sz="3600" spc="-254" dirty="0"/>
              <a:t>base </a:t>
            </a:r>
            <a:r>
              <a:rPr sz="3600" spc="-40" dirty="0"/>
              <a:t>: </a:t>
            </a:r>
            <a:r>
              <a:rPr sz="3600" spc="-75" dirty="0"/>
              <a:t>rôle </a:t>
            </a:r>
            <a:r>
              <a:rPr sz="3600" spc="-85" dirty="0"/>
              <a:t>d’un</a:t>
            </a:r>
            <a:r>
              <a:rPr sz="3600" spc="-590" dirty="0"/>
              <a:t> </a:t>
            </a:r>
            <a:r>
              <a:rPr sz="3600" spc="-114" dirty="0"/>
              <a:t>capteur</a:t>
            </a:r>
            <a:endParaRPr sz="3600"/>
          </a:p>
        </p:txBody>
      </p:sp>
      <p:sp>
        <p:nvSpPr>
          <p:cNvPr id="6" name="object 6"/>
          <p:cNvSpPr/>
          <p:nvPr/>
        </p:nvSpPr>
        <p:spPr>
          <a:xfrm>
            <a:off x="0" y="6441947"/>
            <a:ext cx="2392680" cy="4160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6422134"/>
            <a:ext cx="2095500" cy="4358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466038"/>
            <a:ext cx="2345309" cy="3919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466038"/>
            <a:ext cx="2345690" cy="392430"/>
          </a:xfrm>
          <a:custGeom>
            <a:avLst/>
            <a:gdLst/>
            <a:ahLst/>
            <a:cxnLst/>
            <a:rect l="l" t="t" r="r" b="b"/>
            <a:pathLst>
              <a:path w="2345690" h="392429">
                <a:moveTo>
                  <a:pt x="2345308" y="391959"/>
                </a:moveTo>
                <a:lnTo>
                  <a:pt x="2345308" y="0"/>
                </a:lnTo>
                <a:lnTo>
                  <a:pt x="0" y="0"/>
                </a:lnTo>
              </a:path>
            </a:pathLst>
          </a:custGeom>
          <a:ln w="952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04288" y="6434325"/>
            <a:ext cx="4774692" cy="4236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38500" y="6423659"/>
            <a:ext cx="2951988" cy="4343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51404" y="6458743"/>
            <a:ext cx="4680458" cy="40163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51404" y="6458743"/>
            <a:ext cx="4680585" cy="401955"/>
          </a:xfrm>
          <a:custGeom>
            <a:avLst/>
            <a:gdLst/>
            <a:ahLst/>
            <a:cxnLst/>
            <a:rect l="l" t="t" r="r" b="b"/>
            <a:pathLst>
              <a:path w="4680584" h="401954">
                <a:moveTo>
                  <a:pt x="0" y="401637"/>
                </a:moveTo>
                <a:lnTo>
                  <a:pt x="4680458" y="401637"/>
                </a:lnTo>
                <a:lnTo>
                  <a:pt x="4680458" y="0"/>
                </a:lnTo>
                <a:lnTo>
                  <a:pt x="0" y="0"/>
                </a:lnTo>
                <a:lnTo>
                  <a:pt x="0" y="401637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87540" y="6437376"/>
            <a:ext cx="2156459" cy="42062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46392" y="6417562"/>
            <a:ext cx="527303" cy="4404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034656" y="6461917"/>
            <a:ext cx="2109342" cy="39607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034656" y="6461917"/>
            <a:ext cx="2109470" cy="396240"/>
          </a:xfrm>
          <a:custGeom>
            <a:avLst/>
            <a:gdLst/>
            <a:ahLst/>
            <a:cxnLst/>
            <a:rect l="l" t="t" r="r" b="b"/>
            <a:pathLst>
              <a:path w="2109470" h="396240">
                <a:moveTo>
                  <a:pt x="2109342" y="0"/>
                </a:moveTo>
                <a:lnTo>
                  <a:pt x="0" y="0"/>
                </a:lnTo>
                <a:lnTo>
                  <a:pt x="0" y="396079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8342" y="1284518"/>
            <a:ext cx="8583281" cy="459274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pc="-105" dirty="0"/>
              <a:t>Capteurs </a:t>
            </a:r>
            <a:r>
              <a:rPr spc="-110" dirty="0"/>
              <a:t>et </a:t>
            </a:r>
            <a:r>
              <a:rPr spc="-100" dirty="0"/>
              <a:t>chaines de</a:t>
            </a:r>
            <a:r>
              <a:rPr spc="-155" dirty="0"/>
              <a:t> </a:t>
            </a:r>
            <a:r>
              <a:rPr spc="-105" dirty="0"/>
              <a:t>mesure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dt" sz="half" idx="6"/>
          </p:nvPr>
        </p:nvSpPr>
        <p:spPr>
          <a:xfrm>
            <a:off x="65938" y="6542481"/>
            <a:ext cx="181038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lang="fr-FR" spc="-165" dirty="0" smtClean="0"/>
              <a:t>Dr. </a:t>
            </a:r>
            <a:r>
              <a:rPr lang="fr-FR" spc="-50" dirty="0" smtClean="0"/>
              <a:t>,</a:t>
            </a:r>
            <a:r>
              <a:rPr lang="fr-FR" spc="-190" dirty="0" smtClean="0"/>
              <a:t> </a:t>
            </a:r>
            <a:r>
              <a:rPr lang="fr-FR" spc="-70" dirty="0" smtClean="0"/>
              <a:t>SAADI M.N</a:t>
            </a:r>
            <a:endParaRPr lang="fr-FR" spc="-70" dirty="0"/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spc="-90" dirty="0"/>
              <a:pPr marL="25400">
                <a:lnSpc>
                  <a:spcPts val="1810"/>
                </a:lnSpc>
              </a:pPr>
              <a:t>9</a:t>
            </a:fld>
            <a:endParaRPr spc="-9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B0FF6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Words>790</Words>
  <Application>Microsoft Office PowerPoint</Application>
  <PresentationFormat>Affichage à l'écran (4:3)</PresentationFormat>
  <Paragraphs>154</Paragraphs>
  <Slides>33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34" baseType="lpstr">
      <vt:lpstr>Office Theme</vt:lpstr>
      <vt:lpstr>Notions fondamentales de la  mesure</vt:lpstr>
      <vt:lpstr>Information pratiques</vt:lpstr>
      <vt:lpstr>Objectifs du cours</vt:lpstr>
      <vt:lpstr>Contenu du cours</vt:lpstr>
      <vt:lpstr>Définitions de base</vt:lpstr>
      <vt:lpstr>Définitions de base : type de grandeur</vt:lpstr>
      <vt:lpstr>Définitions de base : Système International d’unités</vt:lpstr>
      <vt:lpstr>Définitions de base : Système International d’unités</vt:lpstr>
      <vt:lpstr>Définitions de base : rôle d’un capteur</vt:lpstr>
      <vt:lpstr>Définitions de base : rôle d’un capteur</vt:lpstr>
      <vt:lpstr>Exemples de capteurs : grandeurs mécaniques</vt:lpstr>
      <vt:lpstr>Exemples de capteurs : grandeurs mécaniques</vt:lpstr>
      <vt:lpstr>Exemples de capteurs : grandeurs mécaniques</vt:lpstr>
      <vt:lpstr>Exemples de capteurs : grandeurs mécaniques</vt:lpstr>
      <vt:lpstr>Exemples de capteurs : grandeurs mécaniques</vt:lpstr>
      <vt:lpstr>Exemples de capteurs : grandeurs thermiques</vt:lpstr>
      <vt:lpstr>Exemples de capteurs : grandeurs électriques</vt:lpstr>
      <vt:lpstr>Exemples de capteurs : grandeurs électriques</vt:lpstr>
      <vt:lpstr>Exemples de capteurs : grandeurs de rayonnement (radiatives)</vt:lpstr>
      <vt:lpstr>Exemples de capteurs : grandeurs de rayonnement (radiatives)</vt:lpstr>
      <vt:lpstr>Exemples de capteurs : grandeurs chimiques</vt:lpstr>
      <vt:lpstr>Exemples de capteurs : grandeurs chimiques</vt:lpstr>
      <vt:lpstr>Exemples de capteurs : grandeurs chimiques</vt:lpstr>
      <vt:lpstr>Structure des capteurs</vt:lpstr>
      <vt:lpstr>Exemple : mesure d’une force mécanique</vt:lpstr>
      <vt:lpstr>Exemple : Mesure de la puissance calorifique dissipée par un échangeur/radiateur</vt:lpstr>
      <vt:lpstr>Classe des capteurs : capteurs passifs</vt:lpstr>
      <vt:lpstr>Classe des capteurs : capteurs passifs</vt:lpstr>
      <vt:lpstr>Classe des capteurs : capteurs actifs</vt:lpstr>
      <vt:lpstr>Classe des capteurs : capteurs passifs/actifs</vt:lpstr>
      <vt:lpstr>Merci pour votre attention !</vt:lpstr>
      <vt:lpstr>Définitions de base : Système International d’unités</vt:lpstr>
      <vt:lpstr>Définitions de base : Système International d’unités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sbenmoussa</dc:creator>
  <cp:lastModifiedBy>PC-HP</cp:lastModifiedBy>
  <cp:revision>1</cp:revision>
  <dcterms:created xsi:type="dcterms:W3CDTF">2018-02-24T17:07:11Z</dcterms:created>
  <dcterms:modified xsi:type="dcterms:W3CDTF">2018-02-24T17:14:17Z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2016-02-12T00:00:00Z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2018-02-24T00:00:00Z</vt:filetime>
  </property>
</Properties>
</file>