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296" r:id="rId3"/>
    <p:sldId id="297" r:id="rId4"/>
    <p:sldId id="259" r:id="rId5"/>
    <p:sldId id="260" r:id="rId6"/>
    <p:sldId id="261" r:id="rId7"/>
    <p:sldId id="302" r:id="rId8"/>
    <p:sldId id="265" r:id="rId9"/>
    <p:sldId id="268" r:id="rId10"/>
    <p:sldId id="269" r:id="rId11"/>
    <p:sldId id="270" r:id="rId12"/>
    <p:sldId id="271" r:id="rId13"/>
    <p:sldId id="298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3" r:id="rId22"/>
    <p:sldId id="281" r:id="rId23"/>
    <p:sldId id="282" r:id="rId24"/>
    <p:sldId id="280" r:id="rId25"/>
    <p:sldId id="283" r:id="rId26"/>
    <p:sldId id="285" r:id="rId27"/>
    <p:sldId id="286" r:id="rId28"/>
    <p:sldId id="287" r:id="rId29"/>
    <p:sldId id="288" r:id="rId30"/>
    <p:sldId id="300" r:id="rId31"/>
    <p:sldId id="299" r:id="rId32"/>
    <p:sldId id="289" r:id="rId33"/>
    <p:sldId id="305" r:id="rId34"/>
    <p:sldId id="304" r:id="rId35"/>
    <p:sldId id="290" r:id="rId36"/>
    <p:sldId id="29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37" autoAdjust="0"/>
    <p:restoredTop sz="86323" autoAdjust="0"/>
  </p:normalViewPr>
  <p:slideViewPr>
    <p:cSldViewPr>
      <p:cViewPr varScale="1">
        <p:scale>
          <a:sx n="55" d="100"/>
          <a:sy n="55" d="100"/>
        </p:scale>
        <p:origin x="2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3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t>18/10/2019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Algies pelviennes de la femme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Présenté par: </a:t>
            </a:r>
            <a:r>
              <a:rPr lang="fr-F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 BRINIS</a:t>
            </a:r>
          </a:p>
          <a:p>
            <a:r>
              <a:rPr lang="fr-FR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Encadré par :PR AOURES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r="27374"/>
          <a:stretch>
            <a:fillRect/>
          </a:stretch>
        </p:blipFill>
        <p:spPr bwMode="auto">
          <a:xfrm>
            <a:off x="323528" y="620688"/>
            <a:ext cx="48245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2-Examen gynécologique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Inspection </a:t>
            </a:r>
            <a:r>
              <a:rPr lang="fr-FR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épisiotomie 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nodules,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glandes de Bartholin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L’examen au spéculum  </a:t>
            </a:r>
            <a:r>
              <a:rPr lang="fr-FR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col, glaire </a:t>
            </a:r>
            <a:r>
              <a:rPr lang="fr-FR" dirty="0" smtClean="0"/>
              <a:t>cervicale ,</a:t>
            </a:r>
            <a:r>
              <a:rPr lang="fr-FR" dirty="0"/>
              <a:t>vagin (tumeur, inflammation, infection</a:t>
            </a:r>
            <a:r>
              <a:rPr lang="fr-FR" dirty="0" smtClean="0"/>
              <a:t>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recherche des leucorrhées et/ou </a:t>
            </a:r>
            <a:r>
              <a:rPr lang="fr-FR" dirty="0" smtClean="0"/>
              <a:t>métrorragies.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 TV </a:t>
            </a:r>
            <a:r>
              <a:rPr lang="fr-FR" dirty="0" smtClean="0"/>
              <a:t>: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taille, position, douleur au niveau de l’utérus, </a:t>
            </a:r>
            <a:r>
              <a:rPr lang="fr-FR" dirty="0" smtClean="0"/>
              <a:t>hyper mobilité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(</a:t>
            </a:r>
            <a:r>
              <a:rPr lang="fr-FR" dirty="0" smtClean="0"/>
              <a:t>déchirure </a:t>
            </a:r>
            <a:r>
              <a:rPr lang="fr-FR" dirty="0"/>
              <a:t>des ligaments de l’utérus),</a:t>
            </a:r>
          </a:p>
          <a:p>
            <a:pPr>
              <a:lnSpc>
                <a:spcPct val="150000"/>
              </a:lnSpc>
            </a:pPr>
            <a:r>
              <a:rPr lang="fr-FR" dirty="0"/>
              <a:t>au niveau des annexes (culs de sac latéraux du vagin), présence d’un masse, d’un empâtement, d’une douleur,</a:t>
            </a:r>
          </a:p>
          <a:p>
            <a:pPr>
              <a:lnSpc>
                <a:spcPct val="150000"/>
              </a:lnSpc>
            </a:pPr>
            <a:r>
              <a:rPr lang="fr-FR" dirty="0"/>
              <a:t>au niveau du cul de sac de Douglas, présence d’un masse, d’un empâtement, d’une douleur, d’un nodule(endométriose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3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99493"/>
            <a:ext cx="7242048" cy="821875"/>
          </a:xfrm>
        </p:spPr>
        <p:txBody>
          <a:bodyPr/>
          <a:lstStyle/>
          <a:p>
            <a:r>
              <a:rPr lang="fr-FR" dirty="0"/>
              <a:t>Examens complémentaires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err="1" smtClean="0"/>
              <a:t>BhCG</a:t>
            </a:r>
            <a:r>
              <a:rPr lang="fr-FR" dirty="0" smtClean="0"/>
              <a:t> plasmatique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2329680"/>
            <a:ext cx="417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Numération-formule sanguine (NFS)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2818825"/>
            <a:ext cx="248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Protéine C-réactive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716" y="3546384"/>
            <a:ext cx="6717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Les prélèvements bactériologiques (prélèvements vaginaux et </a:t>
            </a:r>
            <a:r>
              <a:rPr lang="fr-FR" dirty="0" err="1"/>
              <a:t>endocervicaux</a:t>
            </a:r>
            <a:r>
              <a:rPr lang="fr-FR" dirty="0"/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4562047"/>
            <a:ext cx="6736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cas de présence d’un DIU dans un contexte d’IGH, une ablation est recommandée avec analyse bactériologique de celui-ci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5789856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Bandelette urinaire</a:t>
            </a:r>
          </a:p>
        </p:txBody>
      </p:sp>
    </p:spTree>
    <p:extLst>
      <p:ext uri="{BB962C8B-B14F-4D97-AF65-F5344CB8AC3E}">
        <p14:creationId xmlns:p14="http://schemas.microsoft.com/office/powerpoint/2010/main" val="11909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2656"/>
            <a:ext cx="7884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Échographie  pelvienne: sac gestationnel ,épanchement  ,kyste, </a:t>
            </a:r>
            <a:r>
              <a:rPr lang="fr-FR" dirty="0" smtClean="0"/>
              <a:t>fibrome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D’autres </a:t>
            </a:r>
            <a:r>
              <a:rPr lang="fr-FR" dirty="0"/>
              <a:t>examens seront réalisés en fonction du contexte et des éléments d’orientation tirés de l’examen clinque</a:t>
            </a:r>
          </a:p>
        </p:txBody>
      </p:sp>
    </p:spTree>
    <p:extLst>
      <p:ext uri="{BB962C8B-B14F-4D97-AF65-F5344CB8AC3E}">
        <p14:creationId xmlns:p14="http://schemas.microsoft.com/office/powerpoint/2010/main" val="33702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Etiologies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1560" y="2204864"/>
            <a:ext cx="6246440" cy="253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70C0"/>
                </a:solidFill>
              </a:rPr>
              <a:t>1</a:t>
            </a:r>
            <a:r>
              <a:rPr lang="fr-FR" dirty="0" smtClean="0"/>
              <a:t>.</a:t>
            </a:r>
            <a:r>
              <a:rPr lang="fr-FR" dirty="0" smtClean="0">
                <a:solidFill>
                  <a:srgbClr val="0070C0"/>
                </a:solidFill>
              </a:rPr>
              <a:t>Douleurs </a:t>
            </a:r>
            <a:r>
              <a:rPr lang="fr-FR" dirty="0">
                <a:solidFill>
                  <a:srgbClr val="0070C0"/>
                </a:solidFill>
              </a:rPr>
              <a:t>pelviennes aiguës d'origine non gynécologique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 Appendicite,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Pyélonéphrite,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Colique néphrétique,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Occlusion aigue,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Colite spasmodique</a:t>
            </a:r>
          </a:p>
        </p:txBody>
      </p:sp>
    </p:spTree>
    <p:extLst>
      <p:ext uri="{BB962C8B-B14F-4D97-AF65-F5344CB8AC3E}">
        <p14:creationId xmlns:p14="http://schemas.microsoft.com/office/powerpoint/2010/main" val="1471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02523"/>
            <a:ext cx="79208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1.Grossesse extra </a:t>
            </a:r>
            <a:r>
              <a:rPr lang="fr-FR" dirty="0" smtClean="0"/>
              <a:t>utérine.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douleur pelvienne aiguë est révélatrice d'une complication : rupture tubaire, fissuration, avortement </a:t>
            </a:r>
            <a:r>
              <a:rPr lang="fr-FR" dirty="0" err="1"/>
              <a:t>tubo</a:t>
            </a:r>
            <a:r>
              <a:rPr lang="fr-FR" dirty="0"/>
              <a:t>-abdominal.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Le </a:t>
            </a:r>
            <a:r>
              <a:rPr lang="fr-FR" dirty="0"/>
              <a:t>diagnostic est évoqué typiquement chez des </a:t>
            </a:r>
            <a:r>
              <a:rPr lang="fr-FR" dirty="0" smtClean="0"/>
              <a:t>femmes </a:t>
            </a:r>
            <a:r>
              <a:rPr lang="fr-FR" dirty="0"/>
              <a:t>ayant des facteurs de </a:t>
            </a:r>
            <a:r>
              <a:rPr lang="fr-FR" dirty="0" smtClean="0"/>
              <a:t>risque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il repose sur le </a:t>
            </a:r>
            <a:r>
              <a:rPr lang="fr-FR" dirty="0" smtClean="0"/>
              <a:t>trépied :</a:t>
            </a:r>
          </a:p>
          <a:p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clinique</a:t>
            </a:r>
            <a:r>
              <a:rPr lang="fr-FR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Douleurs </a:t>
            </a:r>
            <a:r>
              <a:rPr lang="fr-FR" dirty="0"/>
              <a:t>pelviennes aigues, aménorrhées, métrorragies de faible abondance brun sépia. Les douleurs pelviennes à type de </a:t>
            </a:r>
            <a:r>
              <a:rPr lang="fr-FR" dirty="0" smtClean="0"/>
              <a:t>coliques. </a:t>
            </a:r>
            <a:r>
              <a:rPr lang="fr-FR" dirty="0"/>
              <a:t>L'examen trouve une sensibilité unilatérale</a:t>
            </a:r>
            <a:r>
              <a:rPr lang="fr-FR" dirty="0" smtClean="0"/>
              <a:t>,. </a:t>
            </a:r>
            <a:r>
              <a:rPr lang="fr-FR" dirty="0"/>
              <a:t>L'utérus est de taille inférieure à la durée de l'aménorrhée, présence d'un empâtement douloureux de l'un des Cul de sac.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L'échographie </a:t>
            </a:r>
            <a:r>
              <a:rPr lang="fr-FR" dirty="0"/>
              <a:t>: signes indirects : vacuité utérine, masse </a:t>
            </a:r>
            <a:r>
              <a:rPr lang="fr-FR" dirty="0" err="1"/>
              <a:t>latéro</a:t>
            </a:r>
            <a:r>
              <a:rPr lang="fr-FR" dirty="0"/>
              <a:t>-utérine hétérogène, épanchement dans le Douglas. </a:t>
            </a:r>
          </a:p>
          <a:p>
            <a:r>
              <a:rPr lang="fr-FR" dirty="0" smtClean="0"/>
              <a:t>Sac </a:t>
            </a:r>
            <a:r>
              <a:rPr lang="fr-FR" dirty="0"/>
              <a:t>extra utérin avec parfois activité cardiaque positive.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>
                <a:solidFill>
                  <a:srgbClr val="FF0000"/>
                </a:solidFill>
              </a:rPr>
              <a:t>Biologie</a:t>
            </a:r>
            <a:r>
              <a:rPr lang="fr-FR" dirty="0" err="1" smtClean="0"/>
              <a:t>:Le</a:t>
            </a:r>
            <a:r>
              <a:rPr lang="fr-FR" dirty="0" smtClean="0"/>
              <a:t> </a:t>
            </a:r>
            <a:r>
              <a:rPr lang="fr-FR" dirty="0"/>
              <a:t>dosage quantitatif des β</a:t>
            </a:r>
            <a:r>
              <a:rPr lang="fr-FR" dirty="0" err="1"/>
              <a:t>hcg</a:t>
            </a:r>
            <a:r>
              <a:rPr lang="fr-FR" dirty="0"/>
              <a:t> confirme la présence de grossesse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208" y="116632"/>
            <a:ext cx="734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dirty="0">
                <a:solidFill>
                  <a:srgbClr val="0070C0"/>
                </a:solidFill>
              </a:rPr>
              <a:t>Douleurs pelviennes aiguës </a:t>
            </a:r>
            <a:r>
              <a:rPr lang="fr-FR" dirty="0" smtClean="0">
                <a:solidFill>
                  <a:srgbClr val="0070C0"/>
                </a:solidFill>
              </a:rPr>
              <a:t>gravidique </a:t>
            </a:r>
            <a:r>
              <a:rPr lang="fr-FR" dirty="0">
                <a:solidFill>
                  <a:srgbClr val="0070C0"/>
                </a:solidFill>
              </a:rPr>
              <a:t>d'origine gynécologique </a:t>
            </a:r>
          </a:p>
        </p:txBody>
      </p:sp>
    </p:spTree>
    <p:extLst>
      <p:ext uri="{BB962C8B-B14F-4D97-AF65-F5344CB8AC3E}">
        <p14:creationId xmlns:p14="http://schemas.microsoft.com/office/powerpoint/2010/main" val="12626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75608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2.Menace d'avortement ou avortement en </a:t>
            </a:r>
            <a:r>
              <a:rPr lang="fr-FR" dirty="0" smtClean="0"/>
              <a:t>cours</a:t>
            </a:r>
            <a:r>
              <a:rPr lang="fr-FR" dirty="0" smtClean="0"/>
              <a:t>: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douleurs </a:t>
            </a:r>
            <a:r>
              <a:rPr lang="fr-FR" dirty="0"/>
              <a:t>pelviennes aiguë à type de coliques expulsives (CU) associées à des métrorragies faites de sang rouge vif ou des caillots de sang.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L'examen </a:t>
            </a:r>
            <a:r>
              <a:rPr lang="fr-FR" dirty="0"/>
              <a:t>au spéculum trouve du produit trophoblastique au niveau du col en cas de FCS en cours et du saignement en cas de menace.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L'échographie </a:t>
            </a:r>
            <a:r>
              <a:rPr lang="fr-FR" dirty="0"/>
              <a:t>trouve une grossesse évolutive avec un décollement trophoblastique.</a:t>
            </a:r>
          </a:p>
        </p:txBody>
      </p:sp>
    </p:spTree>
    <p:extLst>
      <p:ext uri="{BB962C8B-B14F-4D97-AF65-F5344CB8AC3E}">
        <p14:creationId xmlns:p14="http://schemas.microsoft.com/office/powerpoint/2010/main" val="13801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dirty="0">
                <a:solidFill>
                  <a:srgbClr val="7030A0"/>
                </a:solidFill>
              </a:rPr>
              <a:t>Douleurs pelviennes aiguës non gravidique d'origine gynécologique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561" y="1124744"/>
            <a:ext cx="78488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1.Infection génitale haute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il </a:t>
            </a:r>
            <a:r>
              <a:rPr lang="fr-FR" dirty="0"/>
              <a:t>s'agit le plus souvent d'une femme jeune qui consulte aux urgences pour douleurs pelviennes aiguës à début brutal intenses paroxystiques, exagérées par les efforts et la position debout,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L'interrogatoire </a:t>
            </a:r>
            <a:r>
              <a:rPr lang="fr-FR" dirty="0"/>
              <a:t>peut révéler la notion d'un rapport sexuel récent infectant, ou un geste </a:t>
            </a:r>
            <a:r>
              <a:rPr lang="fr-FR" dirty="0" err="1"/>
              <a:t>endo</a:t>
            </a:r>
            <a:r>
              <a:rPr lang="fr-FR" dirty="0"/>
              <a:t>-utérin/ insertion d'un dispositif intra utérin ou </a:t>
            </a:r>
            <a:r>
              <a:rPr lang="fr-FR" dirty="0" err="1"/>
              <a:t>hysteroslpingographie</a:t>
            </a:r>
            <a:r>
              <a:rPr lang="fr-FR" dirty="0"/>
              <a:t>, ou </a:t>
            </a:r>
            <a:r>
              <a:rPr lang="fr-FR" dirty="0" smtClean="0"/>
              <a:t>un </a:t>
            </a:r>
            <a:r>
              <a:rPr lang="fr-FR" dirty="0" smtClean="0"/>
              <a:t>curetage </a:t>
            </a:r>
            <a:r>
              <a:rPr lang="fr-FR" dirty="0" smtClean="0"/>
              <a:t>post </a:t>
            </a:r>
            <a:r>
              <a:rPr lang="fr-FR" dirty="0"/>
              <a:t>partum ou post </a:t>
            </a:r>
            <a:r>
              <a:rPr lang="fr-FR" dirty="0" err="1"/>
              <a:t>abortum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Ces </a:t>
            </a:r>
            <a:r>
              <a:rPr lang="fr-FR" dirty="0"/>
              <a:t>douleurs surviennent dans un contexte de fièvre : 38,5 à 39. </a:t>
            </a:r>
            <a:r>
              <a:rPr lang="fr-FR" dirty="0" smtClean="0"/>
              <a:t>peut </a:t>
            </a:r>
            <a:r>
              <a:rPr lang="fr-FR" dirty="0"/>
              <a:t>être associée à métrorragies, des nausées et vomissements.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770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L'examen clinique : Inspection : le ventre respire bien Ecoulement purulent à la vulve. 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Examen </a:t>
            </a:r>
            <a:r>
              <a:rPr lang="fr-FR" dirty="0"/>
              <a:t>au spéculum : glaire louche ou franchement purulente, permet de réaliser des prélèvements bactériologiques multiples, et l'ablation d'un éventuel DIU.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palpation trouve une sensibilité ou une défense de l'étage sous ombilical de l'abdomen et plus intense au niveau pelvien. Il n'existe pas de contracture que lorsqu'il s'agit d'une pelvipéritonite</a:t>
            </a:r>
          </a:p>
        </p:txBody>
      </p:sp>
    </p:spTree>
    <p:extLst>
      <p:ext uri="{BB962C8B-B14F-4D97-AF65-F5344CB8AC3E}">
        <p14:creationId xmlns:p14="http://schemas.microsoft.com/office/powerpoint/2010/main" val="13815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7200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2.Complications des fibromes utérins 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a)nécrobiose </a:t>
            </a:r>
            <a:r>
              <a:rPr lang="fr-FR" dirty="0"/>
              <a:t>aseptique d'un fibrome utérin : 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urgence </a:t>
            </a:r>
            <a:r>
              <a:rPr lang="fr-FR" dirty="0"/>
              <a:t>médicale Elle est secondaire à l'ischémie du </a:t>
            </a:r>
            <a:r>
              <a:rPr lang="fr-FR" dirty="0" smtClean="0"/>
              <a:t>fibrome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fr-FR" dirty="0"/>
              <a:t>Tableau clinique :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femme </a:t>
            </a:r>
            <a:r>
              <a:rPr lang="fr-FR" dirty="0"/>
              <a:t>angoissée,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Douleur </a:t>
            </a:r>
            <a:r>
              <a:rPr lang="fr-FR" dirty="0"/>
              <a:t>pelvienne aigue,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Fièvre </a:t>
            </a:r>
            <a:r>
              <a:rPr lang="fr-FR" dirty="0"/>
              <a:t>(38-39 )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Sensibilité </a:t>
            </a:r>
            <a:r>
              <a:rPr lang="fr-FR" dirty="0"/>
              <a:t>a la palpation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Echographie</a:t>
            </a:r>
            <a:r>
              <a:rPr lang="fr-FR" dirty="0"/>
              <a:t>: image en </a:t>
            </a:r>
            <a:r>
              <a:rPr lang="fr-FR" dirty="0" smtClean="0"/>
              <a:t>cocarde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62464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b)torsion d'un fibrome sous </a:t>
            </a:r>
            <a:r>
              <a:rPr lang="fr-FR" dirty="0" smtClean="0"/>
              <a:t>séreux </a:t>
            </a:r>
            <a:r>
              <a:rPr lang="fr-FR" dirty="0"/>
              <a:t>pédiculé :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 smtClean="0"/>
              <a:t>urgence </a:t>
            </a:r>
            <a:r>
              <a:rPr lang="fr-FR" dirty="0"/>
              <a:t>chirurgicale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 smtClean="0"/>
              <a:t>Le </a:t>
            </a:r>
            <a:r>
              <a:rPr lang="fr-FR" dirty="0"/>
              <a:t>diagnostic est clinique </a:t>
            </a:r>
            <a:endParaRPr lang="fr-FR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fr-FR" dirty="0" smtClean="0"/>
              <a:t>la </a:t>
            </a:r>
            <a:r>
              <a:rPr lang="fr-FR" dirty="0"/>
              <a:t>symptomatologie simule celle de la torsion </a:t>
            </a:r>
            <a:r>
              <a:rPr lang="fr-FR" dirty="0" smtClean="0"/>
              <a:t>d'annexe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364502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C-Infection </a:t>
            </a:r>
            <a:r>
              <a:rPr lang="fr-FR" dirty="0"/>
              <a:t>d'un fibrome accouché par le col : 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les </a:t>
            </a:r>
            <a:r>
              <a:rPr lang="fr-FR" dirty="0"/>
              <a:t>douleurs sont à type de coliques expulsives intermittentes, </a:t>
            </a:r>
          </a:p>
        </p:txBody>
      </p:sp>
    </p:spTree>
    <p:extLst>
      <p:ext uri="{BB962C8B-B14F-4D97-AF65-F5344CB8AC3E}">
        <p14:creationId xmlns:p14="http://schemas.microsoft.com/office/powerpoint/2010/main" val="8892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366034"/>
            <a:ext cx="7242048" cy="8786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1-Définition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268760"/>
            <a:ext cx="831641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une </a:t>
            </a:r>
            <a:r>
              <a:rPr lang="fr-FR" dirty="0">
                <a:solidFill>
                  <a:srgbClr val="FF0000"/>
                </a:solidFill>
              </a:rPr>
              <a:t>douleur aiguë </a:t>
            </a:r>
            <a:r>
              <a:rPr lang="fr-FR" dirty="0"/>
              <a:t>est une douleur évoluant depuis moins de 6 mois, pour d’autres depuis moins d’une semaine, pour la plupart des auteurs, les douleurs pelviennes aiguës (DPA) correspondent à des douleurs évoluant depuis moins d’un mois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Douleurs pelviennes chroniques </a:t>
            </a:r>
            <a:r>
              <a:rPr lang="fr-FR" dirty="0"/>
              <a:t>qui durent depuis au moins 6mois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Elles sont localisées au niveau de l’hypogastre et/ou de la fosse iliaque droite et/ou de la fosse iliaque </a:t>
            </a:r>
            <a:r>
              <a:rPr lang="fr-FR" dirty="0" smtClean="0"/>
              <a:t>gauche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sont une des causes les plus courantes de consultation en </a:t>
            </a:r>
            <a:r>
              <a:rPr lang="fr-FR" dirty="0" err="1"/>
              <a:t>gynécolog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4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30" y="24943"/>
            <a:ext cx="80876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. 3.Complications des kystes de </a:t>
            </a:r>
            <a:r>
              <a:rPr lang="fr-FR" dirty="0" smtClean="0"/>
              <a:t>l'ovaire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a)torsion aiguë du kyste </a:t>
            </a:r>
            <a:r>
              <a:rPr lang="fr-FR" dirty="0"/>
              <a:t>: :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urgence médico-chirurgicale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C'est </a:t>
            </a:r>
            <a:r>
              <a:rPr lang="fr-FR" dirty="0"/>
              <a:t>la complication la plus grave, </a:t>
            </a:r>
            <a:r>
              <a:rPr lang="fr-FR" dirty="0" smtClean="0"/>
              <a:t>ou le </a:t>
            </a:r>
            <a:r>
              <a:rPr lang="fr-FR" dirty="0"/>
              <a:t>pronostic fonctionnel de l'ovaire peut être mis en jeux.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Elle </a:t>
            </a:r>
            <a:r>
              <a:rPr lang="fr-FR" dirty="0"/>
              <a:t>survient surtout pour les kystes lourds : </a:t>
            </a:r>
            <a:r>
              <a:rPr lang="fr-FR" dirty="0" err="1"/>
              <a:t>dermoides</a:t>
            </a:r>
            <a:r>
              <a:rPr lang="fr-FR" dirty="0"/>
              <a:t>, </a:t>
            </a:r>
            <a:r>
              <a:rPr lang="fr-FR" dirty="0" err="1"/>
              <a:t>mucineux</a:t>
            </a:r>
            <a:r>
              <a:rPr lang="fr-FR" dirty="0"/>
              <a:t> ; ou les kystes munis d'un pédicule fin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La clinique est caractéristique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Tableau </a:t>
            </a:r>
            <a:r>
              <a:rPr lang="fr-FR" dirty="0"/>
              <a:t>abdominal aigu chez une femme en bon état de santé.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La </a:t>
            </a:r>
            <a:r>
              <a:rPr lang="fr-FR" dirty="0"/>
              <a:t>douleur pelvienne débute brutalement </a:t>
            </a:r>
            <a:r>
              <a:rPr lang="fr-FR" dirty="0" smtClean="0"/>
              <a:t>parfois </a:t>
            </a:r>
            <a:r>
              <a:rPr lang="fr-FR" dirty="0"/>
              <a:t>associée aux signes d'irritation péritonéale: nausées et </a:t>
            </a:r>
            <a:r>
              <a:rPr lang="fr-FR" dirty="0" smtClean="0"/>
              <a:t>vomissements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Défense abdomino-pelvienne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6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. </a:t>
            </a:r>
            <a:r>
              <a:rPr lang="fr-FR" dirty="0"/>
              <a:t>L'examen gynécologique note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cul de sac extrêmement douloureux.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 smtClean="0"/>
              <a:t>L'échographie </a:t>
            </a:r>
            <a:r>
              <a:rPr lang="fr-FR" dirty="0"/>
              <a:t>et Doppler posent le diagnostic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image </a:t>
            </a:r>
            <a:r>
              <a:rPr lang="fr-FR" dirty="0" err="1"/>
              <a:t>latéro</a:t>
            </a:r>
            <a:r>
              <a:rPr lang="fr-FR" dirty="0"/>
              <a:t>-utérine avec arrêt de la vascularisation au niveau du pédicule ovarien</a:t>
            </a:r>
          </a:p>
        </p:txBody>
      </p:sp>
    </p:spTree>
    <p:extLst>
      <p:ext uri="{BB962C8B-B14F-4D97-AF65-F5344CB8AC3E}">
        <p14:creationId xmlns:p14="http://schemas.microsoft.com/office/powerpoint/2010/main" val="347011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2474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hémorragie intra </a:t>
            </a:r>
            <a:r>
              <a:rPr lang="fr-FR" dirty="0" smtClean="0">
                <a:solidFill>
                  <a:srgbClr val="FF0000"/>
                </a:solidFill>
              </a:rPr>
              <a:t>kystique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Elle survient souvent dans des kystes fonctionnels.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Elle </a:t>
            </a:r>
            <a:r>
              <a:rPr lang="fr-FR" dirty="0"/>
              <a:t>provoque l'apparition d'un syndrome douloureux </a:t>
            </a:r>
            <a:r>
              <a:rPr lang="fr-FR" dirty="0" smtClean="0"/>
              <a:t>pelvien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à début rapide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et </a:t>
            </a:r>
            <a:r>
              <a:rPr lang="fr-FR" dirty="0"/>
              <a:t>ayant tendance à régresser pendant la surveillance</a:t>
            </a:r>
            <a:r>
              <a:rPr lang="fr-F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L'examen clinique </a:t>
            </a:r>
            <a:r>
              <a:rPr lang="fr-FR" dirty="0" smtClean="0"/>
              <a:t>retrouve: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une sensibilité dans l'une des deux fosses iliaques.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L'un </a:t>
            </a:r>
            <a:r>
              <a:rPr lang="fr-FR" dirty="0"/>
              <a:t>des culs de sac est comblé et douloureux.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L'échographie </a:t>
            </a:r>
            <a:r>
              <a:rPr lang="fr-FR" dirty="0"/>
              <a:t>retrouve un kyste très finement </a:t>
            </a:r>
            <a:r>
              <a:rPr lang="fr-FR" dirty="0" err="1"/>
              <a:t>échogène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8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Douleurs cycliques.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3528" y="1196752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1 LE SYNDROME INTERMENSTRUEL</a:t>
            </a:r>
          </a:p>
          <a:p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/>
              <a:t>le plan clinique, ce syndrome du 15e jour est fait de l'association de :</a:t>
            </a:r>
          </a:p>
          <a:p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Douleur </a:t>
            </a:r>
            <a:r>
              <a:rPr lang="fr-FR" dirty="0"/>
              <a:t>:</a:t>
            </a:r>
          </a:p>
          <a:p>
            <a:r>
              <a:rPr lang="fr-FR" dirty="0" smtClean="0"/>
              <a:t>il </a:t>
            </a:r>
            <a:r>
              <a:rPr lang="fr-FR" dirty="0"/>
              <a:t>s'agit d'une pesanteur pelvienne,</a:t>
            </a:r>
          </a:p>
          <a:p>
            <a:endParaRPr lang="fr-FR" dirty="0" smtClean="0"/>
          </a:p>
          <a:p>
            <a:r>
              <a:rPr lang="fr-FR" dirty="0" smtClean="0"/>
              <a:t>plus </a:t>
            </a:r>
            <a:r>
              <a:rPr lang="fr-FR" dirty="0"/>
              <a:t>souvent diffuse que latéralisée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irradiant vers la région lombaire, vers </a:t>
            </a:r>
            <a:r>
              <a:rPr lang="fr-FR" dirty="0" smtClean="0"/>
              <a:t>les cuisses</a:t>
            </a:r>
            <a:r>
              <a:rPr lang="fr-FR" dirty="0"/>
              <a:t>, vers le périnée,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414" y="4869160"/>
            <a:ext cx="7254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 hémorragie </a:t>
            </a:r>
            <a:r>
              <a:rPr lang="fr-FR" dirty="0" err="1">
                <a:solidFill>
                  <a:srgbClr val="FF0000"/>
                </a:solidFill>
              </a:rPr>
              <a:t>intermenstruelle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peu </a:t>
            </a:r>
            <a:r>
              <a:rPr lang="fr-FR" dirty="0"/>
              <a:t>abondante, souvent limitée à quelques gouttes,</a:t>
            </a:r>
          </a:p>
          <a:p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Elle </a:t>
            </a:r>
            <a:r>
              <a:rPr lang="fr-FR" dirty="0"/>
              <a:t>ne dure que quelques heures, ou au maximum 1 ou 2 jours</a:t>
            </a:r>
          </a:p>
        </p:txBody>
      </p:sp>
    </p:spTree>
    <p:extLst>
      <p:ext uri="{BB962C8B-B14F-4D97-AF65-F5344CB8AC3E}">
        <p14:creationId xmlns:p14="http://schemas.microsoft.com/office/powerpoint/2010/main" val="2720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34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 LE SYNDROME PREMENSTRUEL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Il s'agit d'un cortège de manifestations apparaissant dans la semaine précédant les règles, </a:t>
            </a:r>
            <a:r>
              <a:rPr lang="fr-FR" dirty="0" smtClean="0"/>
              <a:t> et disparaissant </a:t>
            </a:r>
            <a:r>
              <a:rPr lang="fr-FR" dirty="0"/>
              <a:t>soit la veille de la menstruation, soit au premier jour de celle-ci.</a:t>
            </a:r>
          </a:p>
          <a:p>
            <a:endParaRPr lang="fr-FR" dirty="0" smtClean="0"/>
          </a:p>
          <a:p>
            <a:r>
              <a:rPr lang="fr-FR" dirty="0" smtClean="0"/>
              <a:t>Sur </a:t>
            </a:r>
            <a:r>
              <a:rPr lang="fr-FR" dirty="0"/>
              <a:t>le plan clinique, il associe :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des signes mammaires </a:t>
            </a:r>
            <a:r>
              <a:rPr lang="fr-FR" dirty="0" smtClean="0"/>
              <a:t>:  </a:t>
            </a:r>
            <a:r>
              <a:rPr lang="fr-FR" dirty="0" err="1" smtClean="0"/>
              <a:t>Mastodynie</a:t>
            </a:r>
            <a:r>
              <a:rPr lang="fr-FR" dirty="0" smtClean="0"/>
              <a:t>) ;Les </a:t>
            </a:r>
            <a:r>
              <a:rPr lang="fr-FR" dirty="0"/>
              <a:t>seins augmentent de volume,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Des troubles psychiques </a:t>
            </a:r>
            <a:r>
              <a:rPr lang="fr-FR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céphalées, migraines),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œdème </a:t>
            </a:r>
            <a:r>
              <a:rPr lang="fr-FR" dirty="0"/>
              <a:t>par rétention hydrosaline,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herpès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pollakiurie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8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3 DYSMENORRHEE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fonctionnelles, qui sont volontiers </a:t>
            </a:r>
            <a:r>
              <a:rPr lang="fr-FR" dirty="0" smtClean="0"/>
              <a:t>primaires</a:t>
            </a:r>
          </a:p>
          <a:p>
            <a:r>
              <a:rPr lang="fr-FR" dirty="0" smtClean="0"/>
              <a:t>organiques</a:t>
            </a:r>
            <a:r>
              <a:rPr lang="fr-FR" dirty="0"/>
              <a:t>, qui sont souvent secondaires</a:t>
            </a:r>
          </a:p>
        </p:txBody>
      </p:sp>
    </p:spTree>
    <p:extLst>
      <p:ext uri="{BB962C8B-B14F-4D97-AF65-F5344CB8AC3E}">
        <p14:creationId xmlns:p14="http://schemas.microsoft.com/office/powerpoint/2010/main" val="31176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Douleurs pelviennes chroniques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6288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ENDOMÉTRIOSE: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604" y="2132856"/>
            <a:ext cx="770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Une dysménorrhée </a:t>
            </a:r>
            <a:r>
              <a:rPr lang="fr-FR" dirty="0" smtClean="0"/>
              <a:t> </a:t>
            </a:r>
            <a:r>
              <a:rPr lang="fr-FR" dirty="0"/>
              <a:t>secondaire (débutant après 30 ans), </a:t>
            </a:r>
            <a:r>
              <a:rPr lang="fr-FR" dirty="0" smtClean="0"/>
              <a:t>tardive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8258" y="2317522"/>
            <a:ext cx="452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/>
              <a:t>Une </a:t>
            </a:r>
            <a:r>
              <a:rPr lang="fr-FR" dirty="0"/>
              <a:t>dyspareunie profonde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664" y="3052000"/>
            <a:ext cx="7714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des signes menstruels </a:t>
            </a:r>
            <a:r>
              <a:rPr lang="fr-FR" dirty="0" smtClean="0"/>
              <a:t>urinaires  </a:t>
            </a:r>
            <a:r>
              <a:rPr lang="fr-FR" dirty="0"/>
              <a:t>(pollakiurie, </a:t>
            </a:r>
            <a:r>
              <a:rPr lang="fr-FR" dirty="0" err="1" smtClean="0"/>
              <a:t>impériosités,cystalgies</a:t>
            </a:r>
            <a:r>
              <a:rPr lang="fr-FR" dirty="0" smtClean="0"/>
              <a:t>),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/>
              <a:t>digestifs (ténesme, défécation douloureuse)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322" y="4817594"/>
            <a:ext cx="75234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 dirty="0"/>
              <a:t>Il faut rechercher des nodules et/ou </a:t>
            </a:r>
            <a:r>
              <a:rPr lang="fr-FR" dirty="0" smtClean="0"/>
              <a:t>une infiltration </a:t>
            </a:r>
            <a:r>
              <a:rPr lang="fr-FR" dirty="0"/>
              <a:t>douloureuse du cul-de-sac postérieur, </a:t>
            </a:r>
            <a:r>
              <a:rPr lang="fr-FR" dirty="0" smtClean="0"/>
              <a:t>ligaments utéro sacrés, </a:t>
            </a:r>
            <a:r>
              <a:rPr lang="fr-FR" dirty="0"/>
              <a:t>de la cloison </a:t>
            </a:r>
            <a:r>
              <a:rPr lang="fr-FR" dirty="0" smtClean="0"/>
              <a:t>recto vaginale </a:t>
            </a:r>
            <a:r>
              <a:rPr lang="fr-FR" dirty="0" smtClean="0"/>
              <a:t>ainsi que </a:t>
            </a:r>
            <a:r>
              <a:rPr lang="fr-FR" dirty="0"/>
              <a:t>du cul-de-sac </a:t>
            </a:r>
            <a:r>
              <a:rPr lang="fr-FR" dirty="0" smtClean="0"/>
              <a:t>antérieur. Masse </a:t>
            </a:r>
            <a:r>
              <a:rPr lang="fr-FR" dirty="0" err="1" smtClean="0"/>
              <a:t>anexielle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7200" y="4211796"/>
            <a:ext cx="452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L’utérus est souvent </a:t>
            </a:r>
            <a:r>
              <a:rPr lang="fr-FR" dirty="0" err="1" smtClean="0"/>
              <a:t>retroversé</a:t>
            </a:r>
            <a:r>
              <a:rPr lang="fr-FR" dirty="0" smtClean="0"/>
              <a:t> </a:t>
            </a:r>
            <a:r>
              <a:rPr lang="fr-FR" dirty="0"/>
              <a:t>et fixé.</a:t>
            </a:r>
          </a:p>
        </p:txBody>
      </p:sp>
    </p:spTree>
    <p:extLst>
      <p:ext uri="{BB962C8B-B14F-4D97-AF65-F5344CB8AC3E}">
        <p14:creationId xmlns:p14="http://schemas.microsoft.com/office/powerpoint/2010/main" val="9418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4001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ADÉNOMYOSE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L’</a:t>
            </a:r>
            <a:r>
              <a:rPr lang="fr-FR" dirty="0" err="1"/>
              <a:t>adénomyose</a:t>
            </a:r>
            <a:r>
              <a:rPr lang="fr-FR" dirty="0"/>
              <a:t> est une inclusion de tissu </a:t>
            </a:r>
            <a:r>
              <a:rPr lang="fr-FR" dirty="0" err="1"/>
              <a:t>endométrial</a:t>
            </a:r>
            <a:r>
              <a:rPr lang="fr-FR" dirty="0"/>
              <a:t> dans 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myomètre.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Le </a:t>
            </a:r>
            <a:r>
              <a:rPr lang="fr-FR" dirty="0"/>
              <a:t>terrain est celui de la femme de la quarantaine. </a:t>
            </a:r>
            <a:r>
              <a:rPr lang="fr-FR" dirty="0" smtClean="0"/>
              <a:t>: </a:t>
            </a:r>
            <a:r>
              <a:rPr lang="fr-FR" dirty="0"/>
              <a:t>dysménorrhée tardive</a:t>
            </a:r>
            <a:r>
              <a:rPr lang="fr-FR" dirty="0" smtClean="0"/>
              <a:t>,. </a:t>
            </a:r>
            <a:r>
              <a:rPr lang="fr-FR" dirty="0"/>
              <a:t>Les ménorragies douloureuses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019608"/>
            <a:ext cx="73435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L’examen clinique retrouve un utérus augmenté de volume, mais</a:t>
            </a:r>
          </a:p>
          <a:p>
            <a:r>
              <a:rPr lang="fr-FR" dirty="0"/>
              <a:t>régulier et sensible en période prémenstruelle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L’hystérosalpingographie peut retrouver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des signes directs (images d’addition </a:t>
            </a:r>
            <a:r>
              <a:rPr lang="fr-FR" dirty="0" err="1"/>
              <a:t>diverticulaires</a:t>
            </a:r>
            <a:r>
              <a:rPr lang="fr-FR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 et des signes  indirects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aspect </a:t>
            </a:r>
            <a:r>
              <a:rPr lang="fr-FR" dirty="0" err="1"/>
              <a:t>erecta</a:t>
            </a:r>
            <a:r>
              <a:rPr lang="fr-FR" dirty="0"/>
              <a:t> des cornes utérines,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 aspect en « parasol » ou en « baïonnette » de l’isthme,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rigidité des bords utérins).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L’hystéroscopie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/>
              <a:t>des signes directs (orifices glandulaires, kystes bleutés sous l’endomètre) et des signes indirects  (</a:t>
            </a:r>
            <a:r>
              <a:rPr lang="fr-FR" dirty="0" err="1"/>
              <a:t>hypervascularisation</a:t>
            </a:r>
            <a:r>
              <a:rPr lang="fr-FR" dirty="0"/>
              <a:t>, cavité agrandie aux parois irrégulières et rigides, ectasie des </a:t>
            </a:r>
            <a:r>
              <a:rPr lang="fr-FR" dirty="0" smtClean="0"/>
              <a:t>cornes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3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SÉQUELLES DES INFECTIONS </a:t>
            </a:r>
            <a:r>
              <a:rPr lang="fr-FR" dirty="0" smtClean="0">
                <a:solidFill>
                  <a:srgbClr val="FF0000"/>
                </a:solidFill>
              </a:rPr>
              <a:t>GÉNITALES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/>
              <a:t>La pathogénie de la douleur est liée aux adhérences,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Aux </a:t>
            </a:r>
            <a:r>
              <a:rPr lang="fr-FR" dirty="0" err="1" smtClean="0"/>
              <a:t>hydrosalpinx</a:t>
            </a:r>
            <a:r>
              <a:rPr lang="fr-FR" dirty="0" smtClean="0"/>
              <a:t> </a:t>
            </a:r>
            <a:r>
              <a:rPr lang="fr-FR" dirty="0"/>
              <a:t>ou </a:t>
            </a:r>
            <a:r>
              <a:rPr lang="fr-FR" dirty="0" err="1"/>
              <a:t>pyosalpinx</a:t>
            </a:r>
            <a:r>
              <a:rPr lang="fr-FR" dirty="0"/>
              <a:t>,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à </a:t>
            </a:r>
            <a:r>
              <a:rPr lang="fr-FR" dirty="0"/>
              <a:t>l’infection chronique et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à la dystrophie </a:t>
            </a:r>
            <a:r>
              <a:rPr lang="fr-FR" dirty="0"/>
              <a:t>ovarienne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92494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cœlioscopie </a:t>
            </a:r>
            <a:r>
              <a:rPr lang="fr-FR" dirty="0"/>
              <a:t>a un intérêt diagnostique et </a:t>
            </a:r>
            <a:r>
              <a:rPr lang="fr-FR" dirty="0" smtClean="0"/>
              <a:t>thérapeutique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Sténose organique du col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La désinsertion utérine du syndrome de Masters et Allen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secondaire </a:t>
            </a:r>
            <a:r>
              <a:rPr lang="fr-FR" dirty="0"/>
              <a:t>à un traumatisme obstétrical entraînant un déficit des</a:t>
            </a:r>
          </a:p>
          <a:p>
            <a:pPr>
              <a:lnSpc>
                <a:spcPct val="150000"/>
              </a:lnSpc>
            </a:pPr>
            <a:r>
              <a:rPr lang="fr-FR" dirty="0"/>
              <a:t>moyens de fixation de la zone cervico-isthmique (ligaments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utéro sacrés, </a:t>
            </a:r>
            <a:r>
              <a:rPr lang="fr-FR" dirty="0"/>
              <a:t>ligament large).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Les </a:t>
            </a:r>
            <a:r>
              <a:rPr lang="fr-FR" dirty="0"/>
              <a:t>douleurs débutent à la suite </a:t>
            </a:r>
            <a:r>
              <a:rPr lang="fr-FR" dirty="0" smtClean="0"/>
              <a:t>d’un accouchement </a:t>
            </a:r>
            <a:r>
              <a:rPr lang="fr-FR" dirty="0"/>
              <a:t>dystocique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Il </a:t>
            </a:r>
            <a:r>
              <a:rPr lang="fr-FR" dirty="0"/>
              <a:t>s’agit d’une douleur pelvienne basse</a:t>
            </a:r>
            <a:r>
              <a:rPr lang="fr-F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/>
              <a:t>à type </a:t>
            </a:r>
            <a:r>
              <a:rPr lang="fr-FR" dirty="0" smtClean="0"/>
              <a:t>de pesanteur</a:t>
            </a:r>
            <a:r>
              <a:rPr lang="fr-FR" dirty="0"/>
              <a:t>, médiane, permanente,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accentuée </a:t>
            </a:r>
            <a:r>
              <a:rPr lang="fr-FR" dirty="0"/>
              <a:t>par la station debout </a:t>
            </a:r>
            <a:r>
              <a:rPr lang="fr-FR" dirty="0" smtClean="0"/>
              <a:t>et la </a:t>
            </a:r>
            <a:r>
              <a:rPr lang="fr-FR" dirty="0"/>
              <a:t>fatigue,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diminuée </a:t>
            </a:r>
            <a:r>
              <a:rPr lang="fr-FR" dirty="0"/>
              <a:t>en décubitus ventral et par la pose </a:t>
            </a:r>
            <a:r>
              <a:rPr lang="fr-FR" dirty="0" smtClean="0"/>
              <a:t>d’un pessaire</a:t>
            </a:r>
            <a:r>
              <a:rPr lang="fr-FR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308" y="53012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L’examen clinique retrouve une rétroversion douloureuse</a:t>
            </a:r>
          </a:p>
        </p:txBody>
      </p:sp>
    </p:spTree>
    <p:extLst>
      <p:ext uri="{BB962C8B-B14F-4D97-AF65-F5344CB8AC3E}">
        <p14:creationId xmlns:p14="http://schemas.microsoft.com/office/powerpoint/2010/main" val="23615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959" y="0"/>
            <a:ext cx="7242048" cy="914360"/>
          </a:xfrm>
        </p:spPr>
        <p:txBody>
          <a:bodyPr/>
          <a:lstStyle/>
          <a:p>
            <a:r>
              <a:rPr lang="fr-FR" dirty="0" smtClean="0"/>
              <a:t>2-Orientation </a:t>
            </a:r>
            <a:r>
              <a:rPr lang="fr-FR" dirty="0"/>
              <a:t>diagnostique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41277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A- Interrogatoire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Il </a:t>
            </a:r>
            <a:r>
              <a:rPr lang="fr-FR" dirty="0"/>
              <a:t>est essentiel et doit apporter toutes les précisions utiles concernant la douleur, en particulier :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• Préciser son caractère aigu, chronique ou cyclique.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• Mesurer son intensité :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une </a:t>
            </a:r>
            <a:r>
              <a:rPr lang="fr-FR" dirty="0"/>
              <a:t>échelle numérique verbale allant de 0 à 10 ou une échelle visuelle analogique (EVA) sont fréquemment utilisées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dirty="0"/>
              <a:t>La mesure de l’intensité de la douleur peut permettre un tri des urgences vitales : ainsi, la douleur est habituellement très intense en cas de torsion d’annexe alors qu’elle sera modérée dans une IGH</a:t>
            </a:r>
          </a:p>
        </p:txBody>
      </p:sp>
    </p:spTree>
    <p:extLst>
      <p:ext uri="{BB962C8B-B14F-4D97-AF65-F5344CB8AC3E}">
        <p14:creationId xmlns:p14="http://schemas.microsoft.com/office/powerpoint/2010/main" val="11865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2084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douleurs d'origine digestive : </a:t>
            </a:r>
            <a:endParaRPr lang="fr-FR" dirty="0" smtClean="0"/>
          </a:p>
          <a:p>
            <a:r>
              <a:rPr lang="fr-FR" dirty="0" smtClean="0"/>
              <a:t>colite </a:t>
            </a:r>
            <a:r>
              <a:rPr lang="fr-FR" dirty="0"/>
              <a:t>segmentaire, </a:t>
            </a:r>
            <a:endParaRPr lang="fr-FR" dirty="0" smtClean="0"/>
          </a:p>
          <a:p>
            <a:r>
              <a:rPr lang="fr-FR" dirty="0" smtClean="0"/>
              <a:t>colite </a:t>
            </a:r>
            <a:r>
              <a:rPr lang="fr-FR" dirty="0"/>
              <a:t>diffuse chronique ou la douleur suit le cadre colique et s'accompagne de troubles du transit.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Les </a:t>
            </a:r>
            <a:r>
              <a:rPr lang="fr-FR" dirty="0"/>
              <a:t>douleurs d'origine urinaire: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L'infection </a:t>
            </a:r>
            <a:r>
              <a:rPr lang="fr-FR" dirty="0"/>
              <a:t>urinaire et la colique nephretique </a:t>
            </a:r>
            <a:r>
              <a:rPr lang="fr-FR" dirty="0" smtClean="0"/>
              <a:t>sont responsables </a:t>
            </a:r>
            <a:r>
              <a:rPr lang="fr-FR" dirty="0"/>
              <a:t>de symptômes douloureux 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- Les douleurs d'origine rhumatologique: Elles ont pour origine les parois </a:t>
            </a:r>
            <a:r>
              <a:rPr lang="fr-FR" dirty="0" err="1"/>
              <a:t>osteoarticulaires</a:t>
            </a:r>
            <a:r>
              <a:rPr lang="fr-FR" dirty="0"/>
              <a:t> du bassin et parfois le rachis lombaire.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207" y="908720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>
                <a:solidFill>
                  <a:srgbClr val="FF0000"/>
                </a:solidFill>
              </a:rPr>
              <a:t>LES DOULEURS EXTRAGENITALES</a:t>
            </a:r>
          </a:p>
        </p:txBody>
      </p:sp>
    </p:spTree>
    <p:extLst>
      <p:ext uri="{BB962C8B-B14F-4D97-AF65-F5344CB8AC3E}">
        <p14:creationId xmlns:p14="http://schemas.microsoft.com/office/powerpoint/2010/main" val="29218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Prise en charge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3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27687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FCS en cours :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il </a:t>
            </a:r>
            <a:r>
              <a:rPr lang="fr-FR" dirty="0"/>
              <a:t>faut compléter l'avortement et assurer la vacuité utérine par une aspiration en urgence ou un curetage </a:t>
            </a:r>
            <a:r>
              <a:rPr lang="fr-FR" dirty="0" err="1"/>
              <a:t>endoutérin</a:t>
            </a:r>
            <a:r>
              <a:rPr lang="fr-FR" dirty="0"/>
              <a:t>.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Menace </a:t>
            </a:r>
            <a:r>
              <a:rPr lang="fr-FR" dirty="0"/>
              <a:t>de fausse couche : hospitalisation et traitement médical</a:t>
            </a:r>
          </a:p>
        </p:txBody>
      </p:sp>
    </p:spTree>
    <p:extLst>
      <p:ext uri="{BB962C8B-B14F-4D97-AF65-F5344CB8AC3E}">
        <p14:creationId xmlns:p14="http://schemas.microsoft.com/office/powerpoint/2010/main" val="30057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7684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IGH</a:t>
            </a:r>
            <a:r>
              <a:rPr lang="fr-FR" dirty="0" smtClean="0"/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L'hospitalisation </a:t>
            </a:r>
            <a:r>
              <a:rPr lang="fr-FR" dirty="0"/>
              <a:t>s'impose pour un bilan biologique et </a:t>
            </a:r>
            <a:r>
              <a:rPr lang="fr-FR" dirty="0" smtClean="0"/>
              <a:t>bactériologique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une antibiothérapie par voie intra veineuse couvrant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bacilles gram négatif,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gonocoque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le chlamydia puis guidée par l'antibiogramme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La chirurgie s'impose en cas de suspicion d'un abcès tubaire ou une pelvipéritonite</a:t>
            </a:r>
          </a:p>
        </p:txBody>
      </p:sp>
    </p:spTree>
    <p:extLst>
      <p:ext uri="{BB962C8B-B14F-4D97-AF65-F5344CB8AC3E}">
        <p14:creationId xmlns:p14="http://schemas.microsoft.com/office/powerpoint/2010/main" val="2480111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34076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torsion du kyste ou de </a:t>
            </a:r>
            <a:r>
              <a:rPr lang="fr-FR" dirty="0" smtClean="0"/>
              <a:t>l'annexe </a:t>
            </a:r>
            <a:r>
              <a:rPr lang="fr-FR" dirty="0" smtClean="0"/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La </a:t>
            </a:r>
            <a:r>
              <a:rPr lang="fr-FR" dirty="0" err="1"/>
              <a:t>coelioscopie</a:t>
            </a:r>
            <a:r>
              <a:rPr lang="fr-FR" dirty="0"/>
              <a:t> ou la laparotomie s'impose d'urgence :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err="1" smtClean="0"/>
              <a:t>detorsion</a:t>
            </a:r>
            <a:r>
              <a:rPr lang="fr-FR" dirty="0" smtClean="0"/>
              <a:t> </a:t>
            </a:r>
            <a:r>
              <a:rPr lang="fr-FR" dirty="0"/>
              <a:t>du kyste ou de </a:t>
            </a:r>
            <a:r>
              <a:rPr lang="fr-FR" dirty="0" smtClean="0"/>
              <a:t>l'annexe,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il </a:t>
            </a:r>
            <a:r>
              <a:rPr lang="fr-FR" dirty="0"/>
              <a:t>faut être conservateur chez les femmes jeunes en dehors de la nécrose de l'ovaire </a:t>
            </a: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err="1" smtClean="0"/>
              <a:t>kystectomie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784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760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hémorragie intra kystique </a:t>
            </a:r>
            <a:r>
              <a:rPr lang="fr-FR" dirty="0" smtClean="0"/>
              <a:t>:surveillance </a:t>
            </a:r>
            <a:r>
              <a:rPr lang="fr-FR" dirty="0"/>
              <a:t>sous antalgiques ou chirurgie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371" y="162880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 err="1" smtClean="0"/>
              <a:t>Endometriose</a:t>
            </a:r>
            <a:r>
              <a:rPr lang="fr-FR" dirty="0" smtClean="0"/>
              <a:t> et </a:t>
            </a:r>
            <a:r>
              <a:rPr lang="fr-FR" dirty="0" err="1" smtClean="0"/>
              <a:t>adenomyose</a:t>
            </a:r>
            <a:r>
              <a:rPr lang="fr-FR" dirty="0" smtClean="0"/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/>
              <a:t>Les </a:t>
            </a:r>
            <a:r>
              <a:rPr lang="fr-FR" dirty="0"/>
              <a:t>traitements médicaux (anti-inflammatoires non stéroïdiens,</a:t>
            </a:r>
          </a:p>
          <a:p>
            <a:r>
              <a:rPr lang="fr-FR" dirty="0"/>
              <a:t>progestatifs)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ou </a:t>
            </a:r>
            <a:r>
              <a:rPr lang="fr-FR" dirty="0"/>
              <a:t>chirurgicaux conservateurs (</a:t>
            </a:r>
            <a:r>
              <a:rPr lang="fr-FR" dirty="0" err="1"/>
              <a:t>endométrectomie</a:t>
            </a:r>
            <a:r>
              <a:rPr lang="fr-FR" dirty="0"/>
              <a:t> </a:t>
            </a:r>
            <a:r>
              <a:rPr lang="fr-FR" dirty="0" smtClean="0"/>
              <a:t>sous hystéroscopie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4221088"/>
            <a:ext cx="7776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dirty="0"/>
              <a:t>SÉQUELLES DES INFECTIONS </a:t>
            </a:r>
            <a:r>
              <a:rPr lang="fr-FR" dirty="0" smtClean="0"/>
              <a:t>GÉNITALES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La </a:t>
            </a:r>
            <a:r>
              <a:rPr lang="fr-FR" dirty="0" err="1"/>
              <a:t>coelioscopie</a:t>
            </a:r>
            <a:r>
              <a:rPr lang="fr-FR" dirty="0"/>
              <a:t>(</a:t>
            </a:r>
            <a:r>
              <a:rPr lang="fr-FR" dirty="0" err="1"/>
              <a:t>adhésiolyse</a:t>
            </a:r>
            <a:r>
              <a:rPr lang="fr-FR" dirty="0"/>
              <a:t>, </a:t>
            </a:r>
            <a:r>
              <a:rPr lang="fr-FR" dirty="0" err="1"/>
              <a:t>salpingectomie</a:t>
            </a:r>
            <a:r>
              <a:rPr lang="fr-FR" dirty="0"/>
              <a:t>).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 smtClean="0"/>
              <a:t>traitement </a:t>
            </a:r>
            <a:r>
              <a:rPr lang="fr-FR" dirty="0"/>
              <a:t>médical repose sur les anti-inflammatoires</a:t>
            </a:r>
            <a:r>
              <a:rPr lang="fr-FR" dirty="0" smtClean="0"/>
              <a:t>,</a:t>
            </a:r>
          </a:p>
          <a:p>
            <a:endParaRPr lang="fr-FR" dirty="0"/>
          </a:p>
          <a:p>
            <a:r>
              <a:rPr lang="fr-FR" dirty="0" smtClean="0"/>
              <a:t> les antibiotiques</a:t>
            </a:r>
            <a:r>
              <a:rPr lang="fr-FR" dirty="0"/>
              <a:t>, le blocage ovarien.</a:t>
            </a:r>
          </a:p>
        </p:txBody>
      </p:sp>
    </p:spTree>
    <p:extLst>
      <p:ext uri="{BB962C8B-B14F-4D97-AF65-F5344CB8AC3E}">
        <p14:creationId xmlns:p14="http://schemas.microsoft.com/office/powerpoint/2010/main" val="12570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85934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Motif fréquent de consultation aux urgences et d'hospitalisation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Elles sont révélatrices de pathologies ou de complications urgentes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pouvant </a:t>
            </a:r>
            <a:r>
              <a:rPr lang="fr-FR" dirty="0"/>
              <a:t>mettre en jeu le pronostic vital ou fonctionnel. L'interrogatoire et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l'examen </a:t>
            </a:r>
            <a:r>
              <a:rPr lang="fr-FR" dirty="0"/>
              <a:t>clinique représentent un temps important dans la prise en charge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/>
              <a:t>douleurs pelviennes aigues. La clinique va guider la prescription des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/>
          </a:p>
          <a:p>
            <a:r>
              <a:rPr lang="fr-FR" smtClean="0"/>
              <a:t>examens </a:t>
            </a:r>
            <a:r>
              <a:rPr lang="fr-FR" dirty="0"/>
              <a:t>complémentaires </a:t>
            </a:r>
          </a:p>
        </p:txBody>
      </p:sp>
    </p:spTree>
    <p:extLst>
      <p:ext uri="{BB962C8B-B14F-4D97-AF65-F5344CB8AC3E}">
        <p14:creationId xmlns:p14="http://schemas.microsoft.com/office/powerpoint/2010/main" val="33370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9" y="188640"/>
            <a:ext cx="810039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son </a:t>
            </a:r>
            <a:r>
              <a:rPr lang="fr-FR" dirty="0"/>
              <a:t>mode de début </a:t>
            </a:r>
            <a:r>
              <a:rPr lang="fr-FR" dirty="0" smtClean="0"/>
              <a:t>:</a:t>
            </a:r>
          </a:p>
          <a:p>
            <a:pPr>
              <a:lnSpc>
                <a:spcPct val="150000"/>
              </a:lnSpc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un début progressif oriente volontiers vers une IGH ou une appendicite aiguë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début brutal doit faire rechercher en priorité une complication « mécanique » de kyste ovarien (rupture, torsion) ou une rupture de </a:t>
            </a:r>
            <a:r>
              <a:rPr lang="fr-FR" dirty="0" smtClean="0"/>
              <a:t>GEU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• </a:t>
            </a:r>
            <a:r>
              <a:rPr lang="fr-FR" dirty="0"/>
              <a:t>Préciser son heure de début 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sa </a:t>
            </a:r>
            <a:r>
              <a:rPr lang="fr-FR" dirty="0"/>
              <a:t>durée d’évolution </a:t>
            </a:r>
            <a:r>
              <a:rPr lang="fr-FR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une douleur d’évolution brève est classique en cas de complication d’un kyste ovarien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une </a:t>
            </a:r>
            <a:r>
              <a:rPr lang="fr-FR" dirty="0"/>
              <a:t>douleur évoluant depuis plus de 4 jours est en faveur d’une IGH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/>
              <a:t>L’heure de début des douleurs a peu d’importance en termes d’orientation diagnostique, mais a un impact pronostique important en cas de torsion d’annexe.</a:t>
            </a:r>
          </a:p>
        </p:txBody>
      </p:sp>
    </p:spTree>
    <p:extLst>
      <p:ext uri="{BB962C8B-B14F-4D97-AF65-F5344CB8AC3E}">
        <p14:creationId xmlns:p14="http://schemas.microsoft.com/office/powerpoint/2010/main" val="8348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38" y="28529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• </a:t>
            </a:r>
            <a:r>
              <a:rPr lang="fr-FR" b="1" dirty="0" smtClean="0"/>
              <a:t>siège </a:t>
            </a:r>
            <a:r>
              <a:rPr lang="fr-FR" b="1" dirty="0"/>
              <a:t>et  irradiation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le </a:t>
            </a:r>
            <a:r>
              <a:rPr lang="fr-FR" dirty="0"/>
              <a:t>caractère unilatéral est plus en faveur d’une pathologie </a:t>
            </a:r>
            <a:r>
              <a:rPr lang="fr-FR" dirty="0" err="1"/>
              <a:t>annexielle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la </a:t>
            </a:r>
            <a:r>
              <a:rPr lang="fr-FR" dirty="0"/>
              <a:t>douleur est volontiers diffuse à l’ensemble du pelvis en cas d’IGH,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– une douleur avec irradiation lombaire doit faire rechercher en priorité une origine urinaire, mais peut également se voir en cas de torsion d’annexe,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– des scapulalgies doivent faire rechercher un épanchement intrapéritonéal,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en cas de GEU, faire suspecter une rupture tubaire avec </a:t>
            </a:r>
            <a:r>
              <a:rPr lang="fr-FR" dirty="0" err="1"/>
              <a:t>hémopéritoine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10444" y="332656"/>
            <a:ext cx="6885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Type de la douleurs</a:t>
            </a:r>
            <a:r>
              <a:rPr lang="fr-FR" dirty="0"/>
              <a:t> :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tiraillement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déchirures </a:t>
            </a:r>
            <a:r>
              <a:rPr lang="fr-FR" dirty="0"/>
              <a:t>(torsion d’annexe),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coup </a:t>
            </a:r>
            <a:r>
              <a:rPr lang="fr-FR" dirty="0"/>
              <a:t>de poing,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pesanteur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41682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Rechercher des signes associés à la douleur :</a:t>
            </a:r>
          </a:p>
          <a:p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des </a:t>
            </a:r>
            <a:r>
              <a:rPr lang="fr-FR" dirty="0"/>
              <a:t>métrorragies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des </a:t>
            </a:r>
            <a:r>
              <a:rPr lang="fr-FR" dirty="0" smtClean="0"/>
              <a:t>leucorrhée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dysurie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brûlures mictionnelles,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dyspareunie</a:t>
            </a:r>
            <a:r>
              <a:rPr lang="fr-FR" dirty="0"/>
              <a:t> : superficielle ou </a:t>
            </a:r>
            <a:r>
              <a:rPr lang="fr-FR" dirty="0" smtClean="0"/>
              <a:t>profonde,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syndrome </a:t>
            </a:r>
            <a:r>
              <a:rPr lang="fr-FR" dirty="0"/>
              <a:t>infectieux,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troubles </a:t>
            </a:r>
            <a:r>
              <a:rPr lang="fr-FR" dirty="0"/>
              <a:t>du cycle </a:t>
            </a:r>
            <a:r>
              <a:rPr lang="fr-FR" dirty="0" smtClean="0"/>
              <a:t>menstruel,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nausées </a:t>
            </a:r>
            <a:r>
              <a:rPr lang="fr-FR" dirty="0"/>
              <a:t>et vomissements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6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8720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Rechercher des facteurs favorisants d’une pathologie :</a:t>
            </a:r>
          </a:p>
          <a:p>
            <a:endParaRPr lang="fr-FR" dirty="0"/>
          </a:p>
          <a:p>
            <a:r>
              <a:rPr lang="fr-FR" dirty="0"/>
              <a:t>– les facteurs </a:t>
            </a:r>
            <a:r>
              <a:rPr lang="fr-FR" dirty="0" smtClean="0"/>
              <a:t>favorisants </a:t>
            </a:r>
            <a:r>
              <a:rPr lang="fr-FR" dirty="0"/>
              <a:t>une IGH </a:t>
            </a:r>
            <a:r>
              <a:rPr lang="fr-FR" dirty="0" smtClean="0"/>
              <a:t>sont</a:t>
            </a:r>
          </a:p>
          <a:p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un antécédent d’infection sexuellement transmissible,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des </a:t>
            </a:r>
            <a:r>
              <a:rPr lang="fr-FR" dirty="0"/>
              <a:t>premiers rapports sexuels </a:t>
            </a:r>
            <a:r>
              <a:rPr lang="fr-FR" dirty="0" smtClean="0"/>
              <a:t>précoces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et un grand nombre de partenaires sexuels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Des manœuvres </a:t>
            </a:r>
            <a:r>
              <a:rPr lang="fr-FR" dirty="0" err="1"/>
              <a:t>endo</a:t>
            </a:r>
            <a:r>
              <a:rPr lang="fr-FR" dirty="0"/>
              <a:t>-utérines récentes </a:t>
            </a:r>
            <a:endParaRPr lang="fr-F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(</a:t>
            </a:r>
            <a:r>
              <a:rPr lang="fr-FR" dirty="0"/>
              <a:t>aspiration, </a:t>
            </a:r>
            <a:endParaRPr lang="fr-FR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hystéroscopie,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pose de dispositif intra-utérin (DIU</a:t>
            </a:r>
            <a:r>
              <a:rPr lang="fr-FR" dirty="0" smtClean="0"/>
              <a:t>),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hystérosalpingographie</a:t>
            </a:r>
            <a:r>
              <a:rPr lang="fr-FR" dirty="0"/>
              <a:t>…) </a:t>
            </a:r>
            <a:endParaRPr lang="fr-FR" dirty="0" smtClean="0"/>
          </a:p>
          <a:p>
            <a:pPr lvl="1">
              <a:lnSpc>
                <a:spcPct val="150000"/>
              </a:lnSpc>
            </a:pPr>
            <a:r>
              <a:rPr lang="fr-FR" dirty="0" smtClean="0"/>
              <a:t>peuvent </a:t>
            </a:r>
            <a:r>
              <a:rPr lang="fr-FR" dirty="0"/>
              <a:t>orienter vers une IGH iatrogène</a:t>
            </a:r>
            <a:r>
              <a:rPr lang="fr-FR" dirty="0" smtClean="0"/>
              <a:t>,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val="138522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– les facteurs favorisants une GEU sont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antécédent de GEU,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d’IGH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le </a:t>
            </a:r>
            <a:r>
              <a:rPr lang="fr-FR" dirty="0"/>
              <a:t>tabac.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Un </a:t>
            </a:r>
            <a:r>
              <a:rPr lang="fr-FR" dirty="0"/>
              <a:t>antécédent de chirurgie </a:t>
            </a:r>
            <a:r>
              <a:rPr lang="fr-FR" dirty="0" smtClean="0"/>
              <a:t>tubaire.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L’utilisation </a:t>
            </a:r>
            <a:r>
              <a:rPr lang="fr-FR" dirty="0"/>
              <a:t>d’un </a:t>
            </a:r>
            <a:r>
              <a:rPr lang="fr-FR" dirty="0" smtClean="0"/>
              <a:t>DIU</a:t>
            </a:r>
            <a:endParaRPr lang="fr-FR" dirty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– les torsions d’annexe sont rares sur annexe saine. 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smtClean="0"/>
              <a:t>L’apparition </a:t>
            </a:r>
            <a:r>
              <a:rPr lang="fr-FR" dirty="0"/>
              <a:t>d’une douleur brutale chez une patiente se sachant porteuse d’un kyste ovarien doit orienter en priorité vers une torsion.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008" y="17922"/>
            <a:ext cx="4970931" cy="698336"/>
          </a:xfrm>
        </p:spPr>
        <p:txBody>
          <a:bodyPr>
            <a:normAutofit/>
          </a:bodyPr>
          <a:lstStyle/>
          <a:p>
            <a:r>
              <a:rPr lang="fr-FR" sz="2800" dirty="0"/>
              <a:t>Examen</a:t>
            </a:r>
            <a:r>
              <a:rPr lang="fr-FR" sz="3200" dirty="0"/>
              <a:t> clinique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90649"/>
            <a:ext cx="4834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1.Examen </a:t>
            </a:r>
            <a:r>
              <a:rPr lang="fr-FR" dirty="0">
                <a:solidFill>
                  <a:srgbClr val="FF0000"/>
                </a:solidFill>
              </a:rPr>
              <a:t>général 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r>
              <a:rPr lang="fr-FR" dirty="0" smtClean="0"/>
              <a:t>Doit </a:t>
            </a:r>
            <a:r>
              <a:rPr lang="fr-FR" dirty="0"/>
              <a:t>être complet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Tension </a:t>
            </a:r>
            <a:r>
              <a:rPr lang="fr-FR" dirty="0"/>
              <a:t>artérielle,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pouls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Température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Rythme respiratoire</a:t>
            </a:r>
            <a:r>
              <a:rPr lang="fr-FR" dirty="0" smtClean="0"/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auscultation </a:t>
            </a:r>
            <a:r>
              <a:rPr lang="fr-FR" dirty="0" smtClean="0"/>
              <a:t>cardio-pulmonaire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Palpations des </a:t>
            </a:r>
            <a:r>
              <a:rPr lang="fr-FR" dirty="0" smtClean="0"/>
              <a:t>mollets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5146" y="5517232"/>
            <a:ext cx="767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Ostéo-articulaire :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douleur </a:t>
            </a:r>
            <a:r>
              <a:rPr lang="fr-FR" dirty="0"/>
              <a:t>au niveau de la symphyse </a:t>
            </a:r>
            <a:r>
              <a:rPr lang="fr-FR" dirty="0" err="1" smtClean="0"/>
              <a:t>pubienne,fosses</a:t>
            </a:r>
            <a:r>
              <a:rPr lang="fr-FR" dirty="0" smtClean="0"/>
              <a:t> </a:t>
            </a:r>
            <a:r>
              <a:rPr lang="fr-FR" dirty="0" err="1" smtClean="0"/>
              <a:t>lombaires:jurdano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95536" y="3429000"/>
            <a:ext cx="531889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Abdomen :</a:t>
            </a:r>
          </a:p>
          <a:p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douleur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défense,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contracture</a:t>
            </a:r>
          </a:p>
        </p:txBody>
      </p:sp>
    </p:spTree>
    <p:extLst>
      <p:ext uri="{BB962C8B-B14F-4D97-AF65-F5344CB8AC3E}">
        <p14:creationId xmlns:p14="http://schemas.microsoft.com/office/powerpoint/2010/main" val="3371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13753</TotalTime>
  <Words>2069</Words>
  <Application>Microsoft Office PowerPoint</Application>
  <PresentationFormat>Affichage à l'écran (4:3)</PresentationFormat>
  <Paragraphs>389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Trebuchet MS</vt:lpstr>
      <vt:lpstr>Wingdings</vt:lpstr>
      <vt:lpstr>Wingdings 2</vt:lpstr>
      <vt:lpstr>Opulent</vt:lpstr>
      <vt:lpstr>Algies pelviennes de la femme</vt:lpstr>
      <vt:lpstr> 1-Définition </vt:lpstr>
      <vt:lpstr>2-Orientation diagnostique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 clinique</vt:lpstr>
      <vt:lpstr>Présentation PowerPoint</vt:lpstr>
      <vt:lpstr>Examens complémentaires</vt:lpstr>
      <vt:lpstr>Présentation PowerPoint</vt:lpstr>
      <vt:lpstr> Etiologies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Douleurs cycliques. </vt:lpstr>
      <vt:lpstr>Présentation PowerPoint</vt:lpstr>
      <vt:lpstr>Présentation PowerPoint</vt:lpstr>
      <vt:lpstr>Douleurs pelviennes chroniques </vt:lpstr>
      <vt:lpstr>Présentation PowerPoint</vt:lpstr>
      <vt:lpstr>Présentation PowerPoint</vt:lpstr>
      <vt:lpstr>Présentation PowerPoint</vt:lpstr>
      <vt:lpstr>Présentation PowerPoint</vt:lpstr>
      <vt:lpstr>Prise en charge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Master</dc:creator>
  <cp:lastModifiedBy>Utilisateur Windows</cp:lastModifiedBy>
  <cp:revision>102</cp:revision>
  <dcterms:created xsi:type="dcterms:W3CDTF">2019-09-27T19:03:08Z</dcterms:created>
  <dcterms:modified xsi:type="dcterms:W3CDTF">2019-10-18T19:58:05Z</dcterms:modified>
</cp:coreProperties>
</file>