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04E4-0ABB-403F-A72F-7E91F445AEB8}" type="datetimeFigureOut">
              <a:rPr lang="fr-FR" smtClean="0"/>
              <a:pPr/>
              <a:t>14/04/2020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AEA9-E1EF-429B-8ED4-513D58ECBEC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aux </a:t>
            </a:r>
            <a:r>
              <a:rPr lang="en-US" dirty="0" err="1" smtClean="0"/>
              <a:t>polymères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L3 </a:t>
            </a:r>
          </a:p>
          <a:p>
            <a:r>
              <a:rPr lang="en-US" dirty="0" err="1" smtClean="0"/>
              <a:t>Génie</a:t>
            </a:r>
            <a:r>
              <a:rPr lang="en-US" dirty="0" smtClean="0"/>
              <a:t> des </a:t>
            </a:r>
            <a:r>
              <a:rPr lang="en-US" dirty="0" err="1" smtClean="0"/>
              <a:t>Matériaux</a:t>
            </a:r>
            <a:endParaRPr lang="en-US" dirty="0" smtClean="0"/>
          </a:p>
          <a:p>
            <a:r>
              <a:rPr lang="en-US" dirty="0" err="1" smtClean="0"/>
              <a:t>Fev</a:t>
            </a:r>
            <a:r>
              <a:rPr lang="en-US" dirty="0" smtClean="0"/>
              <a:t>.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BFAE-409D-4627-8CA0-DEE2B19F3311}" type="slidenum">
              <a:rPr lang="fr-FR"/>
              <a:pPr/>
              <a:t>10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11300"/>
            <a:ext cx="75723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98988" y="1054100"/>
            <a:ext cx="1039812" cy="842963"/>
            <a:chOff x="1370" y="2784"/>
            <a:chExt cx="655" cy="531"/>
          </a:xfrm>
        </p:grpSpPr>
        <p:sp>
          <p:nvSpPr>
            <p:cNvPr id="14340" name="Line 4"/>
            <p:cNvSpPr>
              <a:spLocks noChangeAspect="1" noChangeShapeType="1"/>
            </p:cNvSpPr>
            <p:nvPr/>
          </p:nvSpPr>
          <p:spPr bwMode="auto">
            <a:xfrm flipH="1" flipV="1">
              <a:off x="1370" y="2813"/>
              <a:ext cx="197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1" name="Line 5"/>
            <p:cNvSpPr>
              <a:spLocks noChangeAspect="1" noChangeShapeType="1"/>
            </p:cNvSpPr>
            <p:nvPr/>
          </p:nvSpPr>
          <p:spPr bwMode="auto">
            <a:xfrm flipV="1">
              <a:off x="1573" y="2815"/>
              <a:ext cx="192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2" name="Line 6"/>
            <p:cNvSpPr>
              <a:spLocks noChangeAspect="1" noChangeShapeType="1"/>
            </p:cNvSpPr>
            <p:nvPr/>
          </p:nvSpPr>
          <p:spPr bwMode="auto">
            <a:xfrm>
              <a:off x="1765" y="2815"/>
              <a:ext cx="199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3" name="Line 7"/>
            <p:cNvSpPr>
              <a:spLocks noChangeAspect="1" noChangeShapeType="1"/>
            </p:cNvSpPr>
            <p:nvPr/>
          </p:nvSpPr>
          <p:spPr bwMode="auto">
            <a:xfrm flipV="1">
              <a:off x="1571" y="2931"/>
              <a:ext cx="2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4" name="Rectangle 8"/>
            <p:cNvSpPr>
              <a:spLocks noChangeAspect="1" noChangeArrowheads="1"/>
            </p:cNvSpPr>
            <p:nvPr/>
          </p:nvSpPr>
          <p:spPr bwMode="auto">
            <a:xfrm>
              <a:off x="1514" y="3060"/>
              <a:ext cx="2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800">
                  <a:solidFill>
                    <a:srgbClr val="000000"/>
                  </a:solidFill>
                  <a:latin typeface="Arial" pitchFamily="34" charset="0"/>
                </a:rPr>
                <a:t>CH</a:t>
              </a:r>
              <a:r>
                <a:rPr lang="fr-FR" sz="1800" baseline="-250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fr-FR" sz="1800" baseline="-25000">
                <a:latin typeface="Arial" pitchFamily="34" charset="0"/>
              </a:endParaRPr>
            </a:p>
          </p:txBody>
        </p:sp>
        <p:sp>
          <p:nvSpPr>
            <p:cNvPr id="14345" name="Rectangle 9"/>
            <p:cNvSpPr>
              <a:spLocks noChangeAspect="1" noChangeArrowheads="1"/>
            </p:cNvSpPr>
            <p:nvPr/>
          </p:nvSpPr>
          <p:spPr bwMode="auto">
            <a:xfrm>
              <a:off x="1627" y="3060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sz="1800">
                <a:latin typeface="Arial" pitchFamily="34" charset="0"/>
              </a:endParaRPr>
            </a:p>
          </p:txBody>
        </p:sp>
        <p:sp>
          <p:nvSpPr>
            <p:cNvPr id="14346" name="Rectangle 10"/>
            <p:cNvSpPr>
              <a:spLocks noChangeAspect="1" noChangeArrowheads="1"/>
            </p:cNvSpPr>
            <p:nvPr/>
          </p:nvSpPr>
          <p:spPr bwMode="auto">
            <a:xfrm>
              <a:off x="1728" y="3120"/>
              <a:ext cx="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sz="1800">
                <a:latin typeface="Arial" pitchFamily="34" charset="0"/>
              </a:endParaRPr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1488" y="2784"/>
              <a:ext cx="384" cy="48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1838" y="310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35238" y="1358900"/>
            <a:ext cx="693737" cy="377825"/>
            <a:chOff x="720" y="3168"/>
            <a:chExt cx="437" cy="238"/>
          </a:xfrm>
        </p:grpSpPr>
        <p:sp>
          <p:nvSpPr>
            <p:cNvPr id="14350" name="Line 14"/>
            <p:cNvSpPr>
              <a:spLocks noChangeAspect="1" noChangeShapeType="1"/>
            </p:cNvSpPr>
            <p:nvPr/>
          </p:nvSpPr>
          <p:spPr bwMode="auto">
            <a:xfrm>
              <a:off x="720" y="3168"/>
              <a:ext cx="13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1" name="Line 15"/>
            <p:cNvSpPr>
              <a:spLocks noChangeAspect="1" noChangeShapeType="1"/>
            </p:cNvSpPr>
            <p:nvPr/>
          </p:nvSpPr>
          <p:spPr bwMode="auto">
            <a:xfrm flipH="1">
              <a:off x="720" y="3194"/>
              <a:ext cx="12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2" name="Line 16"/>
            <p:cNvSpPr>
              <a:spLocks noChangeAspect="1" noChangeShapeType="1"/>
            </p:cNvSpPr>
            <p:nvPr/>
          </p:nvSpPr>
          <p:spPr bwMode="auto">
            <a:xfrm>
              <a:off x="859" y="3168"/>
              <a:ext cx="47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3" name="Rectangle 17"/>
            <p:cNvSpPr>
              <a:spLocks noChangeAspect="1" noChangeArrowheads="1"/>
            </p:cNvSpPr>
            <p:nvPr/>
          </p:nvSpPr>
          <p:spPr bwMode="auto">
            <a:xfrm>
              <a:off x="896" y="3233"/>
              <a:ext cx="2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800">
                  <a:solidFill>
                    <a:srgbClr val="000000"/>
                  </a:solidFill>
                  <a:latin typeface="Arial" pitchFamily="34" charset="0"/>
                </a:rPr>
                <a:t>CH</a:t>
              </a:r>
              <a:r>
                <a:rPr lang="fr-FR" sz="1800" baseline="-250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fr-FR" sz="1800" baseline="-25000">
                <a:latin typeface="Arial" pitchFamily="34" charset="0"/>
              </a:endParaRPr>
            </a:p>
          </p:txBody>
        </p:sp>
      </p:grp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3525838" y="147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652713" y="5143500"/>
            <a:ext cx="3697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X : degré de polymérisation</a:t>
            </a:r>
          </a:p>
          <a:p>
            <a:pPr algn="ctr"/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N</a:t>
            </a:r>
            <a:r>
              <a:rPr lang="fr-FR" sz="1800" baseline="-25000">
                <a:solidFill>
                  <a:srgbClr val="000066"/>
                </a:solidFill>
                <a:latin typeface="Arial" pitchFamily="34" charset="0"/>
              </a:rPr>
              <a:t>UR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 : nombre d'unités de répétition</a:t>
            </a:r>
          </a:p>
          <a:p>
            <a:pPr algn="ctr"/>
            <a:endParaRPr lang="fr-FR" sz="1800">
              <a:solidFill>
                <a:srgbClr val="000066"/>
              </a:solidFill>
              <a:latin typeface="Arial" pitchFamily="34" charset="0"/>
            </a:endParaRPr>
          </a:p>
          <a:p>
            <a:pPr algn="ctr"/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M = m</a:t>
            </a:r>
            <a:r>
              <a:rPr lang="fr-FR" sz="1800" baseline="-25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.N</a:t>
            </a:r>
            <a:r>
              <a:rPr lang="fr-FR" sz="1800" baseline="-25000">
                <a:solidFill>
                  <a:srgbClr val="000066"/>
                </a:solidFill>
                <a:latin typeface="Arial" pitchFamily="34" charset="0"/>
              </a:rPr>
              <a:t>UR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 = m</a:t>
            </a:r>
            <a:r>
              <a:rPr lang="fr-FR" sz="1800" baseline="-25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.X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19400" y="3416300"/>
            <a:ext cx="3448050" cy="1603375"/>
            <a:chOff x="1855" y="2446"/>
            <a:chExt cx="2172" cy="1010"/>
          </a:xfrm>
        </p:grpSpPr>
        <p:pic>
          <p:nvPicPr>
            <p:cNvPr id="14357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5" y="2590"/>
              <a:ext cx="2049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58" name="AutoShape 22"/>
            <p:cNvSpPr>
              <a:spLocks noChangeArrowheads="1"/>
            </p:cNvSpPr>
            <p:nvPr/>
          </p:nvSpPr>
          <p:spPr bwMode="auto">
            <a:xfrm>
              <a:off x="3408" y="2446"/>
              <a:ext cx="432" cy="43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840" y="273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>
                  <a:latin typeface="Arial" pitchFamily="34" charset="0"/>
                </a:rPr>
                <a:t>n</a:t>
              </a:r>
            </a:p>
          </p:txBody>
        </p:sp>
      </p:grp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6400800" y="1282700"/>
            <a:ext cx="144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latin typeface="Arial" pitchFamily="34" charset="0"/>
              </a:rPr>
              <a:t>polypropylène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6781800" y="4102100"/>
            <a:ext cx="1222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latin typeface="Arial" pitchFamily="34" charset="0"/>
              </a:rPr>
              <a:t>polystyrène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CC0066"/>
                </a:solidFill>
                <a:latin typeface="Comic Sans MS" pitchFamily="66" charset="0"/>
              </a:rPr>
              <a:t>Du monomère à la macromolécule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FCB5-F8E1-40B2-84B9-CB899A6800D4}" type="slidenum">
              <a:rPr lang="fr-FR"/>
              <a:pPr/>
              <a:t>11</a:t>
            </a:fld>
            <a:endParaRPr lang="fr-F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32700" y="2624138"/>
            <a:ext cx="1054100" cy="361950"/>
            <a:chOff x="1974" y="3371"/>
            <a:chExt cx="664" cy="228"/>
          </a:xfrm>
        </p:grpSpPr>
        <p:sp>
          <p:nvSpPr>
            <p:cNvPr id="15363" name="Rectangle 3"/>
            <p:cNvSpPr>
              <a:spLocks noChangeAspect="1" noChangeArrowheads="1"/>
            </p:cNvSpPr>
            <p:nvPr/>
          </p:nvSpPr>
          <p:spPr bwMode="auto">
            <a:xfrm>
              <a:off x="2255" y="3371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364" name="Rectangle 4"/>
            <p:cNvSpPr>
              <a:spLocks noChangeAspect="1" noChangeArrowheads="1"/>
            </p:cNvSpPr>
            <p:nvPr/>
          </p:nvSpPr>
          <p:spPr bwMode="auto">
            <a:xfrm>
              <a:off x="2372" y="344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365" name="Rectangle 5"/>
            <p:cNvSpPr>
              <a:spLocks noChangeAspect="1" noChangeArrowheads="1"/>
            </p:cNvSpPr>
            <p:nvPr/>
          </p:nvSpPr>
          <p:spPr bwMode="auto">
            <a:xfrm>
              <a:off x="2436" y="3371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366" name="Rectangle 6"/>
            <p:cNvSpPr>
              <a:spLocks noChangeAspect="1" noChangeArrowheads="1"/>
            </p:cNvSpPr>
            <p:nvPr/>
          </p:nvSpPr>
          <p:spPr bwMode="auto">
            <a:xfrm>
              <a:off x="2553" y="3371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367" name="Rectangle 7"/>
            <p:cNvSpPr>
              <a:spLocks noChangeAspect="1" noChangeArrowheads="1"/>
            </p:cNvSpPr>
            <p:nvPr/>
          </p:nvSpPr>
          <p:spPr bwMode="auto">
            <a:xfrm>
              <a:off x="2598" y="3371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368" name="Rectangle 8"/>
            <p:cNvSpPr>
              <a:spLocks noChangeAspect="1" noChangeArrowheads="1"/>
            </p:cNvSpPr>
            <p:nvPr/>
          </p:nvSpPr>
          <p:spPr bwMode="auto">
            <a:xfrm>
              <a:off x="1974" y="3386"/>
              <a:ext cx="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+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08263" y="2624138"/>
            <a:ext cx="4935537" cy="361950"/>
            <a:chOff x="1454" y="2280"/>
            <a:chExt cx="3109" cy="228"/>
          </a:xfrm>
        </p:grpSpPr>
        <p:sp>
          <p:nvSpPr>
            <p:cNvPr id="15370" name="Rectangle 10"/>
            <p:cNvSpPr>
              <a:spLocks noChangeAspect="1" noChangeArrowheads="1"/>
            </p:cNvSpPr>
            <p:nvPr/>
          </p:nvSpPr>
          <p:spPr bwMode="auto">
            <a:xfrm>
              <a:off x="1454" y="228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371" name="Rectangle 11"/>
            <p:cNvSpPr>
              <a:spLocks noChangeAspect="1" noChangeArrowheads="1"/>
            </p:cNvSpPr>
            <p:nvPr/>
          </p:nvSpPr>
          <p:spPr bwMode="auto">
            <a:xfrm>
              <a:off x="1499" y="228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372" name="Rectangle 12"/>
            <p:cNvSpPr>
              <a:spLocks noChangeAspect="1" noChangeArrowheads="1"/>
            </p:cNvSpPr>
            <p:nvPr/>
          </p:nvSpPr>
          <p:spPr bwMode="auto">
            <a:xfrm>
              <a:off x="1535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373" name="Rectangle 13"/>
            <p:cNvSpPr>
              <a:spLocks noChangeAspect="1" noChangeArrowheads="1"/>
            </p:cNvSpPr>
            <p:nvPr/>
          </p:nvSpPr>
          <p:spPr bwMode="auto">
            <a:xfrm>
              <a:off x="1653" y="228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374" name="Rectangle 14"/>
            <p:cNvSpPr>
              <a:spLocks noChangeAspect="1" noChangeArrowheads="1"/>
            </p:cNvSpPr>
            <p:nvPr/>
          </p:nvSpPr>
          <p:spPr bwMode="auto">
            <a:xfrm>
              <a:off x="1779" y="228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375" name="Rectangle 15"/>
            <p:cNvSpPr>
              <a:spLocks noChangeAspect="1" noChangeArrowheads="1"/>
            </p:cNvSpPr>
            <p:nvPr/>
          </p:nvSpPr>
          <p:spPr bwMode="auto">
            <a:xfrm>
              <a:off x="1896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376" name="Rectangle 16"/>
            <p:cNvSpPr>
              <a:spLocks noChangeAspect="1" noChangeArrowheads="1"/>
            </p:cNvSpPr>
            <p:nvPr/>
          </p:nvSpPr>
          <p:spPr bwMode="auto">
            <a:xfrm>
              <a:off x="2196" y="228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(</a:t>
              </a:r>
            </a:p>
          </p:txBody>
        </p:sp>
        <p:sp>
          <p:nvSpPr>
            <p:cNvPr id="15377" name="Rectangle 17"/>
            <p:cNvSpPr>
              <a:spLocks noChangeAspect="1" noChangeArrowheads="1"/>
            </p:cNvSpPr>
            <p:nvPr/>
          </p:nvSpPr>
          <p:spPr bwMode="auto">
            <a:xfrm>
              <a:off x="2250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378" name="Rectangle 18"/>
            <p:cNvSpPr>
              <a:spLocks noChangeAspect="1" noChangeArrowheads="1"/>
            </p:cNvSpPr>
            <p:nvPr/>
          </p:nvSpPr>
          <p:spPr bwMode="auto">
            <a:xfrm>
              <a:off x="2359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379" name="Rectangle 19"/>
            <p:cNvSpPr>
              <a:spLocks noChangeAspect="1" noChangeArrowheads="1"/>
            </p:cNvSpPr>
            <p:nvPr/>
          </p:nvSpPr>
          <p:spPr bwMode="auto">
            <a:xfrm>
              <a:off x="2476" y="235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380" name="Rectangle 20"/>
            <p:cNvSpPr>
              <a:spLocks noChangeAspect="1" noChangeArrowheads="1"/>
            </p:cNvSpPr>
            <p:nvPr/>
          </p:nvSpPr>
          <p:spPr bwMode="auto">
            <a:xfrm>
              <a:off x="2539" y="228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)</a:t>
              </a:r>
            </a:p>
          </p:txBody>
        </p:sp>
        <p:sp>
          <p:nvSpPr>
            <p:cNvPr id="15381" name="Rectangle 21"/>
            <p:cNvSpPr>
              <a:spLocks noChangeAspect="1" noChangeArrowheads="1"/>
            </p:cNvSpPr>
            <p:nvPr/>
          </p:nvSpPr>
          <p:spPr bwMode="auto">
            <a:xfrm>
              <a:off x="2593" y="235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4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382" name="Rectangle 22"/>
            <p:cNvSpPr>
              <a:spLocks noChangeAspect="1" noChangeArrowheads="1"/>
            </p:cNvSpPr>
            <p:nvPr/>
          </p:nvSpPr>
          <p:spPr bwMode="auto">
            <a:xfrm>
              <a:off x="2848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383" name="Rectangle 23"/>
            <p:cNvSpPr>
              <a:spLocks noChangeAspect="1" noChangeArrowheads="1"/>
            </p:cNvSpPr>
            <p:nvPr/>
          </p:nvSpPr>
          <p:spPr bwMode="auto">
            <a:xfrm>
              <a:off x="2965" y="228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384" name="Rectangle 24"/>
            <p:cNvSpPr>
              <a:spLocks noChangeAspect="1" noChangeArrowheads="1"/>
            </p:cNvSpPr>
            <p:nvPr/>
          </p:nvSpPr>
          <p:spPr bwMode="auto">
            <a:xfrm>
              <a:off x="3083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N</a:t>
              </a:r>
            </a:p>
          </p:txBody>
        </p:sp>
        <p:sp>
          <p:nvSpPr>
            <p:cNvPr id="15385" name="Rectangle 25"/>
            <p:cNvSpPr>
              <a:spLocks noChangeAspect="1" noChangeArrowheads="1"/>
            </p:cNvSpPr>
            <p:nvPr/>
          </p:nvSpPr>
          <p:spPr bwMode="auto">
            <a:xfrm>
              <a:off x="3209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386" name="Rectangle 26"/>
            <p:cNvSpPr>
              <a:spLocks noChangeAspect="1" noChangeArrowheads="1"/>
            </p:cNvSpPr>
            <p:nvPr/>
          </p:nvSpPr>
          <p:spPr bwMode="auto">
            <a:xfrm>
              <a:off x="3506" y="228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(</a:t>
              </a:r>
            </a:p>
          </p:txBody>
        </p:sp>
        <p:sp>
          <p:nvSpPr>
            <p:cNvPr id="15387" name="Rectangle 27"/>
            <p:cNvSpPr>
              <a:spLocks noChangeAspect="1" noChangeArrowheads="1"/>
            </p:cNvSpPr>
            <p:nvPr/>
          </p:nvSpPr>
          <p:spPr bwMode="auto">
            <a:xfrm>
              <a:off x="3560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388" name="Rectangle 28"/>
            <p:cNvSpPr>
              <a:spLocks noChangeAspect="1" noChangeArrowheads="1"/>
            </p:cNvSpPr>
            <p:nvPr/>
          </p:nvSpPr>
          <p:spPr bwMode="auto">
            <a:xfrm>
              <a:off x="3668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389" name="Rectangle 29"/>
            <p:cNvSpPr>
              <a:spLocks noChangeAspect="1" noChangeArrowheads="1"/>
            </p:cNvSpPr>
            <p:nvPr/>
          </p:nvSpPr>
          <p:spPr bwMode="auto">
            <a:xfrm>
              <a:off x="3786" y="235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390" name="Rectangle 30"/>
            <p:cNvSpPr>
              <a:spLocks noChangeAspect="1" noChangeArrowheads="1"/>
            </p:cNvSpPr>
            <p:nvPr/>
          </p:nvSpPr>
          <p:spPr bwMode="auto">
            <a:xfrm>
              <a:off x="3849" y="228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)</a:t>
              </a:r>
            </a:p>
          </p:txBody>
        </p:sp>
        <p:sp>
          <p:nvSpPr>
            <p:cNvPr id="15391" name="Rectangle 31"/>
            <p:cNvSpPr>
              <a:spLocks noChangeAspect="1" noChangeArrowheads="1"/>
            </p:cNvSpPr>
            <p:nvPr/>
          </p:nvSpPr>
          <p:spPr bwMode="auto">
            <a:xfrm>
              <a:off x="3903" y="235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6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392" name="Rectangle 32"/>
            <p:cNvSpPr>
              <a:spLocks noChangeAspect="1" noChangeArrowheads="1"/>
            </p:cNvSpPr>
            <p:nvPr/>
          </p:nvSpPr>
          <p:spPr bwMode="auto">
            <a:xfrm>
              <a:off x="4145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N</a:t>
              </a:r>
            </a:p>
          </p:txBody>
        </p:sp>
        <p:sp>
          <p:nvSpPr>
            <p:cNvPr id="15393" name="Rectangle 33"/>
            <p:cNvSpPr>
              <a:spLocks noChangeAspect="1" noChangeArrowheads="1"/>
            </p:cNvSpPr>
            <p:nvPr/>
          </p:nvSpPr>
          <p:spPr bwMode="auto">
            <a:xfrm>
              <a:off x="4271" y="228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394" name="Rectangle 34"/>
            <p:cNvSpPr>
              <a:spLocks noChangeAspect="1" noChangeArrowheads="1"/>
            </p:cNvSpPr>
            <p:nvPr/>
          </p:nvSpPr>
          <p:spPr bwMode="auto">
            <a:xfrm>
              <a:off x="4379" y="235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395" name="Rectangle 35"/>
            <p:cNvSpPr>
              <a:spLocks noChangeAspect="1" noChangeArrowheads="1"/>
            </p:cNvSpPr>
            <p:nvPr/>
          </p:nvSpPr>
          <p:spPr bwMode="auto">
            <a:xfrm>
              <a:off x="4442" y="228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396" name="Rectangle 36"/>
            <p:cNvSpPr>
              <a:spLocks noChangeAspect="1" noChangeArrowheads="1"/>
            </p:cNvSpPr>
            <p:nvPr/>
          </p:nvSpPr>
          <p:spPr bwMode="auto">
            <a:xfrm>
              <a:off x="4487" y="228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397" name="Rectangle 37"/>
            <p:cNvSpPr>
              <a:spLocks noChangeAspect="1" noChangeArrowheads="1"/>
            </p:cNvSpPr>
            <p:nvPr/>
          </p:nvSpPr>
          <p:spPr bwMode="auto">
            <a:xfrm>
              <a:off x="4523" y="228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398" name="Line 38"/>
            <p:cNvSpPr>
              <a:spLocks noChangeAspect="1" noChangeShapeType="1"/>
            </p:cNvSpPr>
            <p:nvPr/>
          </p:nvSpPr>
          <p:spPr bwMode="auto">
            <a:xfrm>
              <a:off x="2018" y="2370"/>
              <a:ext cx="15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99" name="Line 39"/>
            <p:cNvSpPr>
              <a:spLocks noChangeAspect="1" noChangeShapeType="1"/>
            </p:cNvSpPr>
            <p:nvPr/>
          </p:nvSpPr>
          <p:spPr bwMode="auto">
            <a:xfrm>
              <a:off x="2669" y="2370"/>
              <a:ext cx="15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0" name="Line 40"/>
            <p:cNvSpPr>
              <a:spLocks noChangeAspect="1" noChangeShapeType="1"/>
            </p:cNvSpPr>
            <p:nvPr/>
          </p:nvSpPr>
          <p:spPr bwMode="auto">
            <a:xfrm>
              <a:off x="3348" y="2370"/>
              <a:ext cx="13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1" name="Line 41"/>
            <p:cNvSpPr>
              <a:spLocks noChangeAspect="1" noChangeShapeType="1"/>
            </p:cNvSpPr>
            <p:nvPr/>
          </p:nvSpPr>
          <p:spPr bwMode="auto">
            <a:xfrm>
              <a:off x="3970" y="2370"/>
              <a:ext cx="14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 rot="-5400000">
            <a:off x="1628775" y="2195513"/>
            <a:ext cx="71437" cy="890588"/>
            <a:chOff x="3394" y="1175"/>
            <a:chExt cx="45" cy="561"/>
          </a:xfrm>
        </p:grpSpPr>
        <p:sp>
          <p:nvSpPr>
            <p:cNvPr id="15403" name="Line 43"/>
            <p:cNvSpPr>
              <a:spLocks noChangeAspect="1" noChangeShapeType="1"/>
            </p:cNvSpPr>
            <p:nvPr/>
          </p:nvSpPr>
          <p:spPr bwMode="auto">
            <a:xfrm>
              <a:off x="3394" y="1175"/>
              <a:ext cx="1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4" name="Freeform 44"/>
            <p:cNvSpPr>
              <a:spLocks noChangeAspect="1"/>
            </p:cNvSpPr>
            <p:nvPr/>
          </p:nvSpPr>
          <p:spPr bwMode="auto">
            <a:xfrm>
              <a:off x="3408" y="1632"/>
              <a:ext cx="31" cy="10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28"/>
                </a:cxn>
                <a:cxn ang="0">
                  <a:pos x="41" y="0"/>
                </a:cxn>
                <a:cxn ang="0">
                  <a:pos x="0" y="138"/>
                </a:cxn>
              </a:cxnLst>
              <a:rect l="0" t="0" r="r" b="b"/>
              <a:pathLst>
                <a:path w="41" h="138">
                  <a:moveTo>
                    <a:pt x="0" y="138"/>
                  </a:moveTo>
                  <a:lnTo>
                    <a:pt x="0" y="28"/>
                  </a:lnTo>
                  <a:lnTo>
                    <a:pt x="41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 rot="-5400000">
            <a:off x="1612106" y="2301082"/>
            <a:ext cx="61913" cy="1003300"/>
            <a:chOff x="3168" y="1096"/>
            <a:chExt cx="39" cy="632"/>
          </a:xfrm>
        </p:grpSpPr>
        <p:sp>
          <p:nvSpPr>
            <p:cNvPr id="15406" name="Line 46"/>
            <p:cNvSpPr>
              <a:spLocks noChangeAspect="1" noChangeShapeType="1"/>
            </p:cNvSpPr>
            <p:nvPr/>
          </p:nvSpPr>
          <p:spPr bwMode="auto">
            <a:xfrm>
              <a:off x="3206" y="1175"/>
              <a:ext cx="1" cy="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07" name="Freeform 47"/>
            <p:cNvSpPr>
              <a:spLocks noChangeAspect="1"/>
            </p:cNvSpPr>
            <p:nvPr/>
          </p:nvSpPr>
          <p:spPr bwMode="auto">
            <a:xfrm>
              <a:off x="3168" y="1096"/>
              <a:ext cx="32" cy="10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110"/>
                </a:cxn>
                <a:cxn ang="0">
                  <a:pos x="0" y="138"/>
                </a:cxn>
                <a:cxn ang="0">
                  <a:pos x="42" y="0"/>
                </a:cxn>
              </a:cxnLst>
              <a:rect l="0" t="0" r="r" b="b"/>
              <a:pathLst>
                <a:path w="42" h="138">
                  <a:moveTo>
                    <a:pt x="42" y="0"/>
                  </a:moveTo>
                  <a:lnTo>
                    <a:pt x="42" y="110"/>
                  </a:lnTo>
                  <a:lnTo>
                    <a:pt x="0" y="13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408" name="Rectangle 48"/>
          <p:cNvSpPr>
            <a:spLocks noChangeAspect="1" noChangeArrowheads="1"/>
          </p:cNvSpPr>
          <p:nvPr/>
        </p:nvSpPr>
        <p:spPr bwMode="auto">
          <a:xfrm>
            <a:off x="3394075" y="1957388"/>
            <a:ext cx="13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1800">
                <a:latin typeface="Arial" pitchFamily="34" charset="0"/>
              </a:rPr>
              <a:t>+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17925" y="1919288"/>
            <a:ext cx="2454275" cy="361950"/>
            <a:chOff x="2342" y="960"/>
            <a:chExt cx="1546" cy="228"/>
          </a:xfrm>
        </p:grpSpPr>
        <p:sp>
          <p:nvSpPr>
            <p:cNvPr id="15410" name="Rectangle 50"/>
            <p:cNvSpPr>
              <a:spLocks noChangeAspect="1" noChangeArrowheads="1"/>
            </p:cNvSpPr>
            <p:nvPr/>
          </p:nvSpPr>
          <p:spPr bwMode="auto">
            <a:xfrm>
              <a:off x="2342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411" name="Rectangle 51"/>
            <p:cNvSpPr>
              <a:spLocks noChangeAspect="1" noChangeArrowheads="1"/>
            </p:cNvSpPr>
            <p:nvPr/>
          </p:nvSpPr>
          <p:spPr bwMode="auto">
            <a:xfrm>
              <a:off x="2459" y="103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412" name="Rectangle 52"/>
            <p:cNvSpPr>
              <a:spLocks noChangeAspect="1" noChangeArrowheads="1"/>
            </p:cNvSpPr>
            <p:nvPr/>
          </p:nvSpPr>
          <p:spPr bwMode="auto">
            <a:xfrm>
              <a:off x="2522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N</a:t>
              </a:r>
            </a:p>
          </p:txBody>
        </p:sp>
        <p:sp>
          <p:nvSpPr>
            <p:cNvPr id="15413" name="Rectangle 53"/>
            <p:cNvSpPr>
              <a:spLocks noChangeAspect="1" noChangeArrowheads="1"/>
            </p:cNvSpPr>
            <p:nvPr/>
          </p:nvSpPr>
          <p:spPr bwMode="auto">
            <a:xfrm>
              <a:off x="2821" y="96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(</a:t>
              </a:r>
            </a:p>
          </p:txBody>
        </p:sp>
        <p:sp>
          <p:nvSpPr>
            <p:cNvPr id="15414" name="Rectangle 54"/>
            <p:cNvSpPr>
              <a:spLocks noChangeAspect="1" noChangeArrowheads="1"/>
            </p:cNvSpPr>
            <p:nvPr/>
          </p:nvSpPr>
          <p:spPr bwMode="auto">
            <a:xfrm>
              <a:off x="2875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415" name="Rectangle 55"/>
            <p:cNvSpPr>
              <a:spLocks noChangeAspect="1" noChangeArrowheads="1"/>
            </p:cNvSpPr>
            <p:nvPr/>
          </p:nvSpPr>
          <p:spPr bwMode="auto">
            <a:xfrm>
              <a:off x="2983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416" name="Rectangle 56"/>
            <p:cNvSpPr>
              <a:spLocks noChangeAspect="1" noChangeArrowheads="1"/>
            </p:cNvSpPr>
            <p:nvPr/>
          </p:nvSpPr>
          <p:spPr bwMode="auto">
            <a:xfrm>
              <a:off x="3100" y="103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417" name="Rectangle 57"/>
            <p:cNvSpPr>
              <a:spLocks noChangeAspect="1" noChangeArrowheads="1"/>
            </p:cNvSpPr>
            <p:nvPr/>
          </p:nvSpPr>
          <p:spPr bwMode="auto">
            <a:xfrm>
              <a:off x="3163" y="96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)</a:t>
              </a:r>
            </a:p>
          </p:txBody>
        </p:sp>
        <p:sp>
          <p:nvSpPr>
            <p:cNvPr id="15418" name="Rectangle 58"/>
            <p:cNvSpPr>
              <a:spLocks noChangeAspect="1" noChangeArrowheads="1"/>
            </p:cNvSpPr>
            <p:nvPr/>
          </p:nvSpPr>
          <p:spPr bwMode="auto">
            <a:xfrm>
              <a:off x="3218" y="103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6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419" name="Rectangle 59"/>
            <p:cNvSpPr>
              <a:spLocks noChangeAspect="1" noChangeArrowheads="1"/>
            </p:cNvSpPr>
            <p:nvPr/>
          </p:nvSpPr>
          <p:spPr bwMode="auto">
            <a:xfrm>
              <a:off x="3470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N</a:t>
              </a:r>
            </a:p>
          </p:txBody>
        </p:sp>
        <p:sp>
          <p:nvSpPr>
            <p:cNvPr id="15420" name="Rectangle 60"/>
            <p:cNvSpPr>
              <a:spLocks noChangeAspect="1" noChangeArrowheads="1"/>
            </p:cNvSpPr>
            <p:nvPr/>
          </p:nvSpPr>
          <p:spPr bwMode="auto">
            <a:xfrm>
              <a:off x="3596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421" name="Rectangle 61"/>
            <p:cNvSpPr>
              <a:spLocks noChangeAspect="1" noChangeArrowheads="1"/>
            </p:cNvSpPr>
            <p:nvPr/>
          </p:nvSpPr>
          <p:spPr bwMode="auto">
            <a:xfrm>
              <a:off x="3704" y="103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422" name="Rectangle 62"/>
            <p:cNvSpPr>
              <a:spLocks noChangeAspect="1" noChangeArrowheads="1"/>
            </p:cNvSpPr>
            <p:nvPr/>
          </p:nvSpPr>
          <p:spPr bwMode="auto">
            <a:xfrm>
              <a:off x="3767" y="96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423" name="Rectangle 63"/>
            <p:cNvSpPr>
              <a:spLocks noChangeAspect="1" noChangeArrowheads="1"/>
            </p:cNvSpPr>
            <p:nvPr/>
          </p:nvSpPr>
          <p:spPr bwMode="auto">
            <a:xfrm>
              <a:off x="3812" y="96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424" name="Rectangle 64"/>
            <p:cNvSpPr>
              <a:spLocks noChangeAspect="1" noChangeArrowheads="1"/>
            </p:cNvSpPr>
            <p:nvPr/>
          </p:nvSpPr>
          <p:spPr bwMode="auto">
            <a:xfrm>
              <a:off x="3848" y="96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425" name="Line 65"/>
            <p:cNvSpPr>
              <a:spLocks noChangeAspect="1" noChangeShapeType="1"/>
            </p:cNvSpPr>
            <p:nvPr/>
          </p:nvSpPr>
          <p:spPr bwMode="auto">
            <a:xfrm>
              <a:off x="2662" y="1052"/>
              <a:ext cx="1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26" name="Line 66"/>
            <p:cNvSpPr>
              <a:spLocks noChangeAspect="1" noChangeShapeType="1"/>
            </p:cNvSpPr>
            <p:nvPr/>
          </p:nvSpPr>
          <p:spPr bwMode="auto">
            <a:xfrm>
              <a:off x="3285" y="1052"/>
              <a:ext cx="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2863" y="1919288"/>
            <a:ext cx="3014662" cy="361950"/>
            <a:chOff x="27" y="960"/>
            <a:chExt cx="1899" cy="228"/>
          </a:xfrm>
        </p:grpSpPr>
        <p:sp>
          <p:nvSpPr>
            <p:cNvPr id="15428" name="Rectangle 68"/>
            <p:cNvSpPr>
              <a:spLocks noChangeAspect="1" noChangeArrowheads="1"/>
            </p:cNvSpPr>
            <p:nvPr/>
          </p:nvSpPr>
          <p:spPr bwMode="auto">
            <a:xfrm>
              <a:off x="27" y="96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429" name="Rectangle 69"/>
            <p:cNvSpPr>
              <a:spLocks noChangeAspect="1" noChangeArrowheads="1"/>
            </p:cNvSpPr>
            <p:nvPr/>
          </p:nvSpPr>
          <p:spPr bwMode="auto">
            <a:xfrm>
              <a:off x="72" y="96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430" name="Rectangle 70"/>
            <p:cNvSpPr>
              <a:spLocks noChangeAspect="1" noChangeArrowheads="1"/>
            </p:cNvSpPr>
            <p:nvPr/>
          </p:nvSpPr>
          <p:spPr bwMode="auto">
            <a:xfrm>
              <a:off x="108" y="96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15431" name="Rectangle 71"/>
            <p:cNvSpPr>
              <a:spLocks noChangeAspect="1" noChangeArrowheads="1"/>
            </p:cNvSpPr>
            <p:nvPr/>
          </p:nvSpPr>
          <p:spPr bwMode="auto">
            <a:xfrm>
              <a:off x="153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432" name="Rectangle 72"/>
            <p:cNvSpPr>
              <a:spLocks noChangeAspect="1" noChangeArrowheads="1"/>
            </p:cNvSpPr>
            <p:nvPr/>
          </p:nvSpPr>
          <p:spPr bwMode="auto">
            <a:xfrm>
              <a:off x="261" y="96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433" name="Rectangle 73"/>
            <p:cNvSpPr>
              <a:spLocks noChangeAspect="1" noChangeArrowheads="1"/>
            </p:cNvSpPr>
            <p:nvPr/>
          </p:nvSpPr>
          <p:spPr bwMode="auto">
            <a:xfrm>
              <a:off x="388" y="96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434" name="Rectangle 74"/>
            <p:cNvSpPr>
              <a:spLocks noChangeAspect="1" noChangeArrowheads="1"/>
            </p:cNvSpPr>
            <p:nvPr/>
          </p:nvSpPr>
          <p:spPr bwMode="auto">
            <a:xfrm>
              <a:off x="514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435" name="Rectangle 75"/>
            <p:cNvSpPr>
              <a:spLocks noChangeAspect="1" noChangeArrowheads="1"/>
            </p:cNvSpPr>
            <p:nvPr/>
          </p:nvSpPr>
          <p:spPr bwMode="auto">
            <a:xfrm>
              <a:off x="813" y="96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(</a:t>
              </a:r>
            </a:p>
          </p:txBody>
        </p:sp>
        <p:sp>
          <p:nvSpPr>
            <p:cNvPr id="15436" name="Rectangle 76"/>
            <p:cNvSpPr>
              <a:spLocks noChangeAspect="1" noChangeArrowheads="1"/>
            </p:cNvSpPr>
            <p:nvPr/>
          </p:nvSpPr>
          <p:spPr bwMode="auto">
            <a:xfrm>
              <a:off x="867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437" name="Rectangle 77"/>
            <p:cNvSpPr>
              <a:spLocks noChangeAspect="1" noChangeArrowheads="1"/>
            </p:cNvSpPr>
            <p:nvPr/>
          </p:nvSpPr>
          <p:spPr bwMode="auto">
            <a:xfrm>
              <a:off x="975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438" name="Rectangle 78"/>
            <p:cNvSpPr>
              <a:spLocks noChangeAspect="1" noChangeArrowheads="1"/>
            </p:cNvSpPr>
            <p:nvPr/>
          </p:nvSpPr>
          <p:spPr bwMode="auto">
            <a:xfrm>
              <a:off x="1092" y="103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15439" name="Rectangle 79"/>
            <p:cNvSpPr>
              <a:spLocks noChangeAspect="1" noChangeArrowheads="1"/>
            </p:cNvSpPr>
            <p:nvPr/>
          </p:nvSpPr>
          <p:spPr bwMode="auto">
            <a:xfrm>
              <a:off x="1155" y="960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)</a:t>
              </a:r>
            </a:p>
          </p:txBody>
        </p:sp>
        <p:sp>
          <p:nvSpPr>
            <p:cNvPr id="15440" name="Rectangle 80"/>
            <p:cNvSpPr>
              <a:spLocks noChangeAspect="1" noChangeArrowheads="1"/>
            </p:cNvSpPr>
            <p:nvPr/>
          </p:nvSpPr>
          <p:spPr bwMode="auto">
            <a:xfrm>
              <a:off x="1209" y="103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600">
                  <a:latin typeface="Arial" pitchFamily="34" charset="0"/>
                </a:rPr>
                <a:t>4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15441" name="Rectangle 81"/>
            <p:cNvSpPr>
              <a:spLocks noChangeAspect="1" noChangeArrowheads="1"/>
            </p:cNvSpPr>
            <p:nvPr/>
          </p:nvSpPr>
          <p:spPr bwMode="auto">
            <a:xfrm>
              <a:off x="1462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C</a:t>
              </a:r>
            </a:p>
          </p:txBody>
        </p:sp>
        <p:sp>
          <p:nvSpPr>
            <p:cNvPr id="15442" name="Rectangle 82"/>
            <p:cNvSpPr>
              <a:spLocks noChangeAspect="1" noChangeArrowheads="1"/>
            </p:cNvSpPr>
            <p:nvPr/>
          </p:nvSpPr>
          <p:spPr bwMode="auto">
            <a:xfrm>
              <a:off x="1579" y="96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443" name="Rectangle 83"/>
            <p:cNvSpPr>
              <a:spLocks noChangeAspect="1" noChangeArrowheads="1"/>
            </p:cNvSpPr>
            <p:nvPr/>
          </p:nvSpPr>
          <p:spPr bwMode="auto">
            <a:xfrm>
              <a:off x="1696" y="960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O</a:t>
              </a:r>
            </a:p>
          </p:txBody>
        </p:sp>
        <p:sp>
          <p:nvSpPr>
            <p:cNvPr id="15444" name="Rectangle 84"/>
            <p:cNvSpPr>
              <a:spLocks noChangeAspect="1" noChangeArrowheads="1"/>
            </p:cNvSpPr>
            <p:nvPr/>
          </p:nvSpPr>
          <p:spPr bwMode="auto">
            <a:xfrm>
              <a:off x="1822" y="960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sz="1800">
                  <a:latin typeface="Arial" pitchFamily="34" charset="0"/>
                </a:rPr>
                <a:t>H</a:t>
              </a:r>
            </a:p>
          </p:txBody>
        </p:sp>
        <p:sp>
          <p:nvSpPr>
            <p:cNvPr id="15445" name="Line 85"/>
            <p:cNvSpPr>
              <a:spLocks noChangeAspect="1" noChangeShapeType="1"/>
            </p:cNvSpPr>
            <p:nvPr/>
          </p:nvSpPr>
          <p:spPr bwMode="auto">
            <a:xfrm>
              <a:off x="635" y="1052"/>
              <a:ext cx="15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46" name="Line 86"/>
            <p:cNvSpPr>
              <a:spLocks noChangeAspect="1" noChangeShapeType="1"/>
            </p:cNvSpPr>
            <p:nvPr/>
          </p:nvSpPr>
          <p:spPr bwMode="auto">
            <a:xfrm>
              <a:off x="1286" y="1052"/>
              <a:ext cx="1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4876800" y="3062288"/>
            <a:ext cx="152400" cy="838200"/>
            <a:chOff x="3072" y="1632"/>
            <a:chExt cx="96" cy="528"/>
          </a:xfrm>
        </p:grpSpPr>
        <p:sp>
          <p:nvSpPr>
            <p:cNvPr id="15448" name="Line 88"/>
            <p:cNvSpPr>
              <a:spLocks noChangeShapeType="1"/>
            </p:cNvSpPr>
            <p:nvPr/>
          </p:nvSpPr>
          <p:spPr bwMode="auto">
            <a:xfrm>
              <a:off x="3120" y="16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449" name="Line 89"/>
            <p:cNvSpPr>
              <a:spLocks noChangeShapeType="1"/>
            </p:cNvSpPr>
            <p:nvPr/>
          </p:nvSpPr>
          <p:spPr bwMode="auto">
            <a:xfrm>
              <a:off x="3168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5450" name="Line 90"/>
            <p:cNvSpPr>
              <a:spLocks noChangeShapeType="1"/>
            </p:cNvSpPr>
            <p:nvPr/>
          </p:nvSpPr>
          <p:spPr bwMode="auto">
            <a:xfrm>
              <a:off x="3072" y="16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451" name="Text Box 91"/>
          <p:cNvSpPr txBox="1">
            <a:spLocks noChangeArrowheads="1"/>
          </p:cNvSpPr>
          <p:nvPr/>
        </p:nvSpPr>
        <p:spPr bwMode="auto">
          <a:xfrm>
            <a:off x="3678238" y="5348288"/>
            <a:ext cx="180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M = m</a:t>
            </a:r>
            <a:r>
              <a:rPr lang="fr-FR" sz="1800" baseline="-25000">
                <a:solidFill>
                  <a:srgbClr val="000066"/>
                </a:solidFill>
                <a:latin typeface="Arial" pitchFamily="34" charset="0"/>
              </a:rPr>
              <a:t>UR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 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N</a:t>
            </a:r>
            <a:r>
              <a:rPr lang="fr-FR" sz="1800" baseline="-25000">
                <a:solidFill>
                  <a:srgbClr val="000066"/>
                </a:solidFill>
                <a:latin typeface="Arial" pitchFamily="34" charset="0"/>
              </a:rPr>
              <a:t>UR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fr-FR" sz="1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</a:t>
            </a:r>
            <a:endParaRPr lang="fr-FR" sz="18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5452" name="Rectangle 92"/>
          <p:cNvSpPr>
            <a:spLocks noChangeArrowheads="1"/>
          </p:cNvSpPr>
          <p:nvPr/>
        </p:nvSpPr>
        <p:spPr bwMode="auto">
          <a:xfrm>
            <a:off x="4586288" y="4672013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CC0099"/>
                </a:solidFill>
                <a:latin typeface="Arial" pitchFamily="34" charset="0"/>
              </a:rPr>
              <a:t>Polyamide 6,6</a:t>
            </a:r>
          </a:p>
        </p:txBody>
      </p: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2590800" y="4071938"/>
            <a:ext cx="5021263" cy="627062"/>
            <a:chOff x="1632" y="2505"/>
            <a:chExt cx="3163" cy="395"/>
          </a:xfrm>
        </p:grpSpPr>
        <p:grpSp>
          <p:nvGrpSpPr>
            <p:cNvPr id="10" name="Group 94"/>
            <p:cNvGrpSpPr>
              <a:grpSpLocks/>
            </p:cNvGrpSpPr>
            <p:nvPr/>
          </p:nvGrpSpPr>
          <p:grpSpPr bwMode="auto">
            <a:xfrm>
              <a:off x="1632" y="2505"/>
              <a:ext cx="3109" cy="288"/>
              <a:chOff x="1632" y="2112"/>
              <a:chExt cx="3109" cy="288"/>
            </a:xfrm>
          </p:grpSpPr>
          <p:sp>
            <p:nvSpPr>
              <p:cNvPr id="15455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1632" y="217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5456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1677" y="217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5457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1957" y="2172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5458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074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15459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374" y="2172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(</a:t>
                </a:r>
              </a:p>
            </p:txBody>
          </p:sp>
          <p:sp>
            <p:nvSpPr>
              <p:cNvPr id="15460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428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15461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537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15462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54" y="224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600">
                    <a:latin typeface="Arial" pitchFamily="34" charset="0"/>
                  </a:rPr>
                  <a:t>2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15463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717" y="2172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)</a:t>
                </a:r>
              </a:p>
            </p:txBody>
          </p:sp>
          <p:sp>
            <p:nvSpPr>
              <p:cNvPr id="15464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771" y="224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600">
                    <a:latin typeface="Arial" pitchFamily="34" charset="0"/>
                  </a:rPr>
                  <a:t>4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15465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3026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1546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3143" y="2172"/>
                <a:ext cx="1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O</a:t>
                </a:r>
              </a:p>
            </p:txBody>
          </p:sp>
          <p:sp>
            <p:nvSpPr>
              <p:cNvPr id="15467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3261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N</a:t>
                </a:r>
              </a:p>
            </p:txBody>
          </p:sp>
          <p:sp>
            <p:nvSpPr>
              <p:cNvPr id="15468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387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15469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684" y="2172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(</a:t>
                </a:r>
              </a:p>
            </p:txBody>
          </p:sp>
          <p:sp>
            <p:nvSpPr>
              <p:cNvPr id="15470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3738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15471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846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15472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3964" y="224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600">
                    <a:latin typeface="Arial" pitchFamily="34" charset="0"/>
                  </a:rPr>
                  <a:t>2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15473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027" y="2172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)</a:t>
                </a:r>
              </a:p>
            </p:txBody>
          </p:sp>
          <p:sp>
            <p:nvSpPr>
              <p:cNvPr id="15474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081" y="2246"/>
                <a:ext cx="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600">
                    <a:latin typeface="Arial" pitchFamily="34" charset="0"/>
                  </a:rPr>
                  <a:t>6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15475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4323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N</a:t>
                </a:r>
              </a:p>
            </p:txBody>
          </p:sp>
          <p:sp>
            <p:nvSpPr>
              <p:cNvPr id="15476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4449" y="2172"/>
                <a:ext cx="1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15477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620" y="217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5478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4665" y="217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5479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4701" y="2172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18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5480" name="Line 120"/>
              <p:cNvSpPr>
                <a:spLocks noChangeAspect="1" noChangeShapeType="1"/>
              </p:cNvSpPr>
              <p:nvPr/>
            </p:nvSpPr>
            <p:spPr bwMode="auto">
              <a:xfrm>
                <a:off x="2196" y="2262"/>
                <a:ext cx="156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81" name="Line 121"/>
              <p:cNvSpPr>
                <a:spLocks noChangeAspect="1" noChangeShapeType="1"/>
              </p:cNvSpPr>
              <p:nvPr/>
            </p:nvSpPr>
            <p:spPr bwMode="auto">
              <a:xfrm>
                <a:off x="2847" y="2262"/>
                <a:ext cx="1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82" name="Line 122"/>
              <p:cNvSpPr>
                <a:spLocks noChangeAspect="1" noChangeShapeType="1"/>
              </p:cNvSpPr>
              <p:nvPr/>
            </p:nvSpPr>
            <p:spPr bwMode="auto">
              <a:xfrm>
                <a:off x="3526" y="2262"/>
                <a:ext cx="136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83" name="Line 123"/>
              <p:cNvSpPr>
                <a:spLocks noChangeAspect="1" noChangeShapeType="1"/>
              </p:cNvSpPr>
              <p:nvPr/>
            </p:nvSpPr>
            <p:spPr bwMode="auto">
              <a:xfrm>
                <a:off x="4148" y="2262"/>
                <a:ext cx="143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84" name="Line 124"/>
              <p:cNvSpPr>
                <a:spLocks noChangeAspect="1" noChangeShapeType="1"/>
              </p:cNvSpPr>
              <p:nvPr/>
            </p:nvSpPr>
            <p:spPr bwMode="auto">
              <a:xfrm>
                <a:off x="1776" y="2256"/>
                <a:ext cx="156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85" name="Line 125"/>
              <p:cNvSpPr>
                <a:spLocks noChangeAspect="1" noChangeShapeType="1"/>
              </p:cNvSpPr>
              <p:nvPr/>
            </p:nvSpPr>
            <p:spPr bwMode="auto">
              <a:xfrm>
                <a:off x="4560" y="2256"/>
                <a:ext cx="156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86" name="AutoShape 126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2736" cy="288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487" name="Text Box 127"/>
            <p:cNvSpPr txBox="1">
              <a:spLocks noChangeArrowheads="1"/>
            </p:cNvSpPr>
            <p:nvPr/>
          </p:nvSpPr>
          <p:spPr bwMode="auto">
            <a:xfrm>
              <a:off x="4608" y="268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>
                  <a:latin typeface="Arial" pitchFamily="34" charset="0"/>
                </a:rPr>
                <a:t>n</a:t>
              </a:r>
            </a:p>
          </p:txBody>
        </p:sp>
      </p:grpSp>
      <p:sp>
        <p:nvSpPr>
          <p:cNvPr id="15488" name="Rectangle 128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CC0066"/>
                </a:solidFill>
                <a:latin typeface="Comic Sans MS" pitchFamily="66" charset="0"/>
              </a:rPr>
              <a:t>Du monomère à la macromolécule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7C2B-1FC8-4BD5-9761-19A7B94E162E}" type="slidenum">
              <a:rPr lang="fr-FR"/>
              <a:pPr/>
              <a:t>12</a:t>
            </a:fld>
            <a:endParaRPr lang="fr-FR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28638" y="2590800"/>
            <a:ext cx="2309812" cy="1216025"/>
            <a:chOff x="2393" y="1906"/>
            <a:chExt cx="970" cy="510"/>
          </a:xfrm>
        </p:grpSpPr>
        <p:sp>
          <p:nvSpPr>
            <p:cNvPr id="16387" name="Rectangle 3"/>
            <p:cNvSpPr>
              <a:spLocks noChangeAspect="1" noChangeArrowheads="1"/>
            </p:cNvSpPr>
            <p:nvPr/>
          </p:nvSpPr>
          <p:spPr bwMode="auto">
            <a:xfrm>
              <a:off x="3023" y="208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388" name="Line 4"/>
            <p:cNvSpPr>
              <a:spLocks noChangeAspect="1" noChangeShapeType="1"/>
            </p:cNvSpPr>
            <p:nvPr/>
          </p:nvSpPr>
          <p:spPr bwMode="auto">
            <a:xfrm>
              <a:off x="3077" y="2169"/>
              <a:ext cx="89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89" name="Line 5"/>
            <p:cNvSpPr>
              <a:spLocks noChangeAspect="1" noChangeShapeType="1"/>
            </p:cNvSpPr>
            <p:nvPr/>
          </p:nvSpPr>
          <p:spPr bwMode="auto">
            <a:xfrm flipH="1" flipV="1">
              <a:off x="2949" y="2263"/>
              <a:ext cx="21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0" name="Line 6"/>
            <p:cNvSpPr>
              <a:spLocks noChangeAspect="1" noChangeShapeType="1"/>
            </p:cNvSpPr>
            <p:nvPr/>
          </p:nvSpPr>
          <p:spPr bwMode="auto">
            <a:xfrm>
              <a:off x="2616" y="2128"/>
              <a:ext cx="114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1" name="Line 7"/>
            <p:cNvSpPr>
              <a:spLocks noChangeAspect="1" noChangeShapeType="1"/>
            </p:cNvSpPr>
            <p:nvPr/>
          </p:nvSpPr>
          <p:spPr bwMode="auto">
            <a:xfrm>
              <a:off x="2616" y="2128"/>
              <a:ext cx="2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2" name="Line 8"/>
            <p:cNvSpPr>
              <a:spLocks noChangeAspect="1" noChangeShapeType="1"/>
            </p:cNvSpPr>
            <p:nvPr/>
          </p:nvSpPr>
          <p:spPr bwMode="auto">
            <a:xfrm flipH="1">
              <a:off x="2834" y="2141"/>
              <a:ext cx="176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3" name="Rectangle 9"/>
            <p:cNvSpPr>
              <a:spLocks noChangeAspect="1" noChangeArrowheads="1"/>
            </p:cNvSpPr>
            <p:nvPr/>
          </p:nvSpPr>
          <p:spPr bwMode="auto">
            <a:xfrm>
              <a:off x="2393" y="2168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394" name="Rectangle 10"/>
            <p:cNvSpPr>
              <a:spLocks noChangeAspect="1" noChangeArrowheads="1"/>
            </p:cNvSpPr>
            <p:nvPr/>
          </p:nvSpPr>
          <p:spPr bwMode="auto">
            <a:xfrm>
              <a:off x="2451" y="2168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395" name="Line 11"/>
            <p:cNvSpPr>
              <a:spLocks noChangeAspect="1" noChangeShapeType="1"/>
            </p:cNvSpPr>
            <p:nvPr/>
          </p:nvSpPr>
          <p:spPr bwMode="auto">
            <a:xfrm flipH="1">
              <a:off x="2519" y="2128"/>
              <a:ext cx="97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6" name="Rectangle 12"/>
            <p:cNvSpPr>
              <a:spLocks noChangeAspect="1" noChangeArrowheads="1"/>
            </p:cNvSpPr>
            <p:nvPr/>
          </p:nvSpPr>
          <p:spPr bwMode="auto">
            <a:xfrm>
              <a:off x="2488" y="2249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397" name="Rectangle 13"/>
            <p:cNvSpPr>
              <a:spLocks noChangeAspect="1" noChangeArrowheads="1"/>
            </p:cNvSpPr>
            <p:nvPr/>
          </p:nvSpPr>
          <p:spPr bwMode="auto">
            <a:xfrm>
              <a:off x="2546" y="2249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398" name="Line 14"/>
            <p:cNvSpPr>
              <a:spLocks noChangeAspect="1" noChangeShapeType="1"/>
            </p:cNvSpPr>
            <p:nvPr/>
          </p:nvSpPr>
          <p:spPr bwMode="auto">
            <a:xfrm>
              <a:off x="2619" y="2300"/>
              <a:ext cx="11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399" name="Rectangle 15"/>
            <p:cNvSpPr>
              <a:spLocks noChangeAspect="1" noChangeArrowheads="1"/>
            </p:cNvSpPr>
            <p:nvPr/>
          </p:nvSpPr>
          <p:spPr bwMode="auto">
            <a:xfrm>
              <a:off x="3033" y="232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00" name="Rectangle 16"/>
            <p:cNvSpPr>
              <a:spLocks noChangeAspect="1" noChangeArrowheads="1"/>
            </p:cNvSpPr>
            <p:nvPr/>
          </p:nvSpPr>
          <p:spPr bwMode="auto">
            <a:xfrm>
              <a:off x="3095" y="2327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01" name="Line 17"/>
            <p:cNvSpPr>
              <a:spLocks noChangeAspect="1" noChangeShapeType="1"/>
            </p:cNvSpPr>
            <p:nvPr/>
          </p:nvSpPr>
          <p:spPr bwMode="auto">
            <a:xfrm flipH="1" flipV="1">
              <a:off x="2949" y="2263"/>
              <a:ext cx="82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2" name="Line 18"/>
            <p:cNvSpPr>
              <a:spLocks noChangeAspect="1" noChangeShapeType="1"/>
            </p:cNvSpPr>
            <p:nvPr/>
          </p:nvSpPr>
          <p:spPr bwMode="auto">
            <a:xfrm flipH="1" flipV="1">
              <a:off x="2704" y="2103"/>
              <a:ext cx="13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3" name="Line 19"/>
            <p:cNvSpPr>
              <a:spLocks noChangeAspect="1" noChangeShapeType="1"/>
            </p:cNvSpPr>
            <p:nvPr/>
          </p:nvSpPr>
          <p:spPr bwMode="auto">
            <a:xfrm flipH="1">
              <a:off x="2729" y="2263"/>
              <a:ext cx="22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4" name="Rectangle 20"/>
            <p:cNvSpPr>
              <a:spLocks noChangeAspect="1" noChangeArrowheads="1"/>
            </p:cNvSpPr>
            <p:nvPr/>
          </p:nvSpPr>
          <p:spPr bwMode="auto">
            <a:xfrm>
              <a:off x="2673" y="1906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05" name="Rectangle 21"/>
            <p:cNvSpPr>
              <a:spLocks noChangeAspect="1" noChangeArrowheads="1"/>
            </p:cNvSpPr>
            <p:nvPr/>
          </p:nvSpPr>
          <p:spPr bwMode="auto">
            <a:xfrm>
              <a:off x="2736" y="1906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06" name="Line 22"/>
            <p:cNvSpPr>
              <a:spLocks noChangeAspect="1" noChangeShapeType="1"/>
            </p:cNvSpPr>
            <p:nvPr/>
          </p:nvSpPr>
          <p:spPr bwMode="auto">
            <a:xfrm flipV="1">
              <a:off x="2704" y="1994"/>
              <a:ext cx="1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7" name="Rectangle 23"/>
            <p:cNvSpPr>
              <a:spLocks noChangeAspect="1" noChangeArrowheads="1"/>
            </p:cNvSpPr>
            <p:nvPr/>
          </p:nvSpPr>
          <p:spPr bwMode="auto">
            <a:xfrm>
              <a:off x="3247" y="2243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08" name="Rectangle 24"/>
            <p:cNvSpPr>
              <a:spLocks noChangeAspect="1" noChangeArrowheads="1"/>
            </p:cNvSpPr>
            <p:nvPr/>
          </p:nvSpPr>
          <p:spPr bwMode="auto">
            <a:xfrm>
              <a:off x="3309" y="2243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09" name="Line 25"/>
            <p:cNvSpPr>
              <a:spLocks noChangeAspect="1" noChangeShapeType="1"/>
            </p:cNvSpPr>
            <p:nvPr/>
          </p:nvSpPr>
          <p:spPr bwMode="auto">
            <a:xfrm flipV="1">
              <a:off x="3166" y="2299"/>
              <a:ext cx="7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3810000" y="1371600"/>
            <a:ext cx="4284663" cy="1358900"/>
            <a:chOff x="2880" y="1526"/>
            <a:chExt cx="1798" cy="570"/>
          </a:xfrm>
        </p:grpSpPr>
        <p:sp>
          <p:nvSpPr>
            <p:cNvPr id="16411" name="Rectangle 27"/>
            <p:cNvSpPr>
              <a:spLocks noChangeAspect="1" noChangeArrowheads="1"/>
            </p:cNvSpPr>
            <p:nvPr/>
          </p:nvSpPr>
          <p:spPr bwMode="auto">
            <a:xfrm>
              <a:off x="3509" y="1708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12" name="Line 28"/>
            <p:cNvSpPr>
              <a:spLocks noChangeAspect="1" noChangeShapeType="1"/>
            </p:cNvSpPr>
            <p:nvPr/>
          </p:nvSpPr>
          <p:spPr bwMode="auto">
            <a:xfrm>
              <a:off x="3564" y="1789"/>
              <a:ext cx="90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3" name="Line 29"/>
            <p:cNvSpPr>
              <a:spLocks noChangeAspect="1" noChangeShapeType="1"/>
            </p:cNvSpPr>
            <p:nvPr/>
          </p:nvSpPr>
          <p:spPr bwMode="auto">
            <a:xfrm flipH="1" flipV="1">
              <a:off x="3436" y="1882"/>
              <a:ext cx="2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4" name="Line 30"/>
            <p:cNvSpPr>
              <a:spLocks noChangeAspect="1" noChangeShapeType="1"/>
            </p:cNvSpPr>
            <p:nvPr/>
          </p:nvSpPr>
          <p:spPr bwMode="auto">
            <a:xfrm>
              <a:off x="3104" y="1748"/>
              <a:ext cx="113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5" name="Line 31"/>
            <p:cNvSpPr>
              <a:spLocks noChangeAspect="1" noChangeShapeType="1"/>
            </p:cNvSpPr>
            <p:nvPr/>
          </p:nvSpPr>
          <p:spPr bwMode="auto">
            <a:xfrm>
              <a:off x="3104" y="1748"/>
              <a:ext cx="217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6" name="Line 32"/>
            <p:cNvSpPr>
              <a:spLocks noChangeAspect="1" noChangeShapeType="1"/>
            </p:cNvSpPr>
            <p:nvPr/>
          </p:nvSpPr>
          <p:spPr bwMode="auto">
            <a:xfrm flipH="1">
              <a:off x="3321" y="1761"/>
              <a:ext cx="177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17" name="Rectangle 33"/>
            <p:cNvSpPr>
              <a:spLocks noChangeAspect="1" noChangeArrowheads="1"/>
            </p:cNvSpPr>
            <p:nvPr/>
          </p:nvSpPr>
          <p:spPr bwMode="auto">
            <a:xfrm>
              <a:off x="2880" y="1788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18" name="Rectangle 34"/>
            <p:cNvSpPr>
              <a:spLocks noChangeAspect="1" noChangeArrowheads="1"/>
            </p:cNvSpPr>
            <p:nvPr/>
          </p:nvSpPr>
          <p:spPr bwMode="auto">
            <a:xfrm>
              <a:off x="2938" y="1788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19" name="Line 35"/>
            <p:cNvSpPr>
              <a:spLocks noChangeAspect="1" noChangeShapeType="1"/>
            </p:cNvSpPr>
            <p:nvPr/>
          </p:nvSpPr>
          <p:spPr bwMode="auto">
            <a:xfrm flipH="1">
              <a:off x="3006" y="1748"/>
              <a:ext cx="98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0" name="Rectangle 36"/>
            <p:cNvSpPr>
              <a:spLocks noChangeAspect="1" noChangeArrowheads="1"/>
            </p:cNvSpPr>
            <p:nvPr/>
          </p:nvSpPr>
          <p:spPr bwMode="auto">
            <a:xfrm>
              <a:off x="2975" y="1870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21" name="Rectangle 37"/>
            <p:cNvSpPr>
              <a:spLocks noChangeAspect="1" noChangeArrowheads="1"/>
            </p:cNvSpPr>
            <p:nvPr/>
          </p:nvSpPr>
          <p:spPr bwMode="auto">
            <a:xfrm>
              <a:off x="3033" y="1870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22" name="Line 38"/>
            <p:cNvSpPr>
              <a:spLocks noChangeAspect="1" noChangeShapeType="1"/>
            </p:cNvSpPr>
            <p:nvPr/>
          </p:nvSpPr>
          <p:spPr bwMode="auto">
            <a:xfrm>
              <a:off x="3106" y="1920"/>
              <a:ext cx="11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3" name="Rectangle 39"/>
            <p:cNvSpPr>
              <a:spLocks noChangeAspect="1" noChangeArrowheads="1"/>
            </p:cNvSpPr>
            <p:nvPr/>
          </p:nvSpPr>
          <p:spPr bwMode="auto">
            <a:xfrm>
              <a:off x="3520" y="1948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24" name="Rectangle 40"/>
            <p:cNvSpPr>
              <a:spLocks noChangeAspect="1" noChangeArrowheads="1"/>
            </p:cNvSpPr>
            <p:nvPr/>
          </p:nvSpPr>
          <p:spPr bwMode="auto">
            <a:xfrm>
              <a:off x="3582" y="1948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25" name="Line 41"/>
            <p:cNvSpPr>
              <a:spLocks noChangeAspect="1" noChangeShapeType="1"/>
            </p:cNvSpPr>
            <p:nvPr/>
          </p:nvSpPr>
          <p:spPr bwMode="auto">
            <a:xfrm flipH="1" flipV="1">
              <a:off x="3436" y="1882"/>
              <a:ext cx="83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6" name="Line 42"/>
            <p:cNvSpPr>
              <a:spLocks noChangeAspect="1" noChangeShapeType="1"/>
            </p:cNvSpPr>
            <p:nvPr/>
          </p:nvSpPr>
          <p:spPr bwMode="auto">
            <a:xfrm flipH="1" flipV="1">
              <a:off x="3192" y="1724"/>
              <a:ext cx="129" cy="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7" name="Line 43"/>
            <p:cNvSpPr>
              <a:spLocks noChangeAspect="1" noChangeShapeType="1"/>
            </p:cNvSpPr>
            <p:nvPr/>
          </p:nvSpPr>
          <p:spPr bwMode="auto">
            <a:xfrm flipH="1">
              <a:off x="3216" y="1882"/>
              <a:ext cx="220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28" name="Rectangle 44"/>
            <p:cNvSpPr>
              <a:spLocks noChangeAspect="1" noChangeArrowheads="1"/>
            </p:cNvSpPr>
            <p:nvPr/>
          </p:nvSpPr>
          <p:spPr bwMode="auto">
            <a:xfrm>
              <a:off x="3160" y="1526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29" name="Rectangle 45"/>
            <p:cNvSpPr>
              <a:spLocks noChangeAspect="1" noChangeArrowheads="1"/>
            </p:cNvSpPr>
            <p:nvPr/>
          </p:nvSpPr>
          <p:spPr bwMode="auto">
            <a:xfrm>
              <a:off x="3223" y="1526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30" name="Line 46"/>
            <p:cNvSpPr>
              <a:spLocks noChangeAspect="1" noChangeShapeType="1"/>
            </p:cNvSpPr>
            <p:nvPr/>
          </p:nvSpPr>
          <p:spPr bwMode="auto">
            <a:xfrm flipV="1">
              <a:off x="3192" y="1615"/>
              <a:ext cx="1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1" name="Rectangle 47"/>
            <p:cNvSpPr>
              <a:spLocks noChangeAspect="1" noChangeArrowheads="1"/>
            </p:cNvSpPr>
            <p:nvPr/>
          </p:nvSpPr>
          <p:spPr bwMode="auto">
            <a:xfrm>
              <a:off x="4338" y="176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32" name="Line 48"/>
            <p:cNvSpPr>
              <a:spLocks noChangeAspect="1" noChangeShapeType="1"/>
            </p:cNvSpPr>
            <p:nvPr/>
          </p:nvSpPr>
          <p:spPr bwMode="auto">
            <a:xfrm>
              <a:off x="4392" y="1849"/>
              <a:ext cx="89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3" name="Line 49"/>
            <p:cNvSpPr>
              <a:spLocks noChangeAspect="1" noChangeShapeType="1"/>
            </p:cNvSpPr>
            <p:nvPr/>
          </p:nvSpPr>
          <p:spPr bwMode="auto">
            <a:xfrm flipH="1" flipV="1">
              <a:off x="4264" y="1943"/>
              <a:ext cx="21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4" name="Line 50"/>
            <p:cNvSpPr>
              <a:spLocks noChangeAspect="1" noChangeShapeType="1"/>
            </p:cNvSpPr>
            <p:nvPr/>
          </p:nvSpPr>
          <p:spPr bwMode="auto">
            <a:xfrm>
              <a:off x="3931" y="1808"/>
              <a:ext cx="114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5" name="Line 51"/>
            <p:cNvSpPr>
              <a:spLocks noChangeAspect="1" noChangeShapeType="1"/>
            </p:cNvSpPr>
            <p:nvPr/>
          </p:nvSpPr>
          <p:spPr bwMode="auto">
            <a:xfrm>
              <a:off x="3931" y="1808"/>
              <a:ext cx="2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6" name="Line 52"/>
            <p:cNvSpPr>
              <a:spLocks noChangeAspect="1" noChangeShapeType="1"/>
            </p:cNvSpPr>
            <p:nvPr/>
          </p:nvSpPr>
          <p:spPr bwMode="auto">
            <a:xfrm flipH="1">
              <a:off x="4149" y="1821"/>
              <a:ext cx="176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7" name="Rectangle 53"/>
            <p:cNvSpPr>
              <a:spLocks noChangeAspect="1" noChangeArrowheads="1"/>
            </p:cNvSpPr>
            <p:nvPr/>
          </p:nvSpPr>
          <p:spPr bwMode="auto">
            <a:xfrm>
              <a:off x="3766" y="1848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38" name="Line 54"/>
            <p:cNvSpPr>
              <a:spLocks noChangeAspect="1" noChangeShapeType="1"/>
            </p:cNvSpPr>
            <p:nvPr/>
          </p:nvSpPr>
          <p:spPr bwMode="auto">
            <a:xfrm flipH="1">
              <a:off x="3834" y="1808"/>
              <a:ext cx="97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39" name="Rectangle 55"/>
            <p:cNvSpPr>
              <a:spLocks noChangeAspect="1" noChangeArrowheads="1"/>
            </p:cNvSpPr>
            <p:nvPr/>
          </p:nvSpPr>
          <p:spPr bwMode="auto">
            <a:xfrm>
              <a:off x="3803" y="1929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40" name="Rectangle 56"/>
            <p:cNvSpPr>
              <a:spLocks noChangeAspect="1" noChangeArrowheads="1"/>
            </p:cNvSpPr>
            <p:nvPr/>
          </p:nvSpPr>
          <p:spPr bwMode="auto">
            <a:xfrm>
              <a:off x="3861" y="1929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41" name="Line 57"/>
            <p:cNvSpPr>
              <a:spLocks noChangeAspect="1" noChangeShapeType="1"/>
            </p:cNvSpPr>
            <p:nvPr/>
          </p:nvSpPr>
          <p:spPr bwMode="auto">
            <a:xfrm>
              <a:off x="3934" y="1980"/>
              <a:ext cx="11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2" name="Rectangle 58"/>
            <p:cNvSpPr>
              <a:spLocks noChangeAspect="1" noChangeArrowheads="1"/>
            </p:cNvSpPr>
            <p:nvPr/>
          </p:nvSpPr>
          <p:spPr bwMode="auto">
            <a:xfrm>
              <a:off x="4348" y="200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43" name="Rectangle 59"/>
            <p:cNvSpPr>
              <a:spLocks noChangeAspect="1" noChangeArrowheads="1"/>
            </p:cNvSpPr>
            <p:nvPr/>
          </p:nvSpPr>
          <p:spPr bwMode="auto">
            <a:xfrm>
              <a:off x="4410" y="2007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44" name="Line 60"/>
            <p:cNvSpPr>
              <a:spLocks noChangeAspect="1" noChangeShapeType="1"/>
            </p:cNvSpPr>
            <p:nvPr/>
          </p:nvSpPr>
          <p:spPr bwMode="auto">
            <a:xfrm flipH="1" flipV="1">
              <a:off x="4264" y="1943"/>
              <a:ext cx="82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5" name="Line 61"/>
            <p:cNvSpPr>
              <a:spLocks noChangeAspect="1" noChangeShapeType="1"/>
            </p:cNvSpPr>
            <p:nvPr/>
          </p:nvSpPr>
          <p:spPr bwMode="auto">
            <a:xfrm flipH="1" flipV="1">
              <a:off x="4019" y="1784"/>
              <a:ext cx="130" cy="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6" name="Line 62"/>
            <p:cNvSpPr>
              <a:spLocks noChangeAspect="1" noChangeShapeType="1"/>
            </p:cNvSpPr>
            <p:nvPr/>
          </p:nvSpPr>
          <p:spPr bwMode="auto">
            <a:xfrm flipH="1">
              <a:off x="4044" y="1943"/>
              <a:ext cx="220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47" name="Rectangle 63"/>
            <p:cNvSpPr>
              <a:spLocks noChangeAspect="1" noChangeArrowheads="1"/>
            </p:cNvSpPr>
            <p:nvPr/>
          </p:nvSpPr>
          <p:spPr bwMode="auto">
            <a:xfrm>
              <a:off x="3988" y="158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48" name="Rectangle 64"/>
            <p:cNvSpPr>
              <a:spLocks noChangeAspect="1" noChangeArrowheads="1"/>
            </p:cNvSpPr>
            <p:nvPr/>
          </p:nvSpPr>
          <p:spPr bwMode="auto">
            <a:xfrm>
              <a:off x="4051" y="1587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49" name="Line 65"/>
            <p:cNvSpPr>
              <a:spLocks noChangeAspect="1" noChangeShapeType="1"/>
            </p:cNvSpPr>
            <p:nvPr/>
          </p:nvSpPr>
          <p:spPr bwMode="auto">
            <a:xfrm flipV="1">
              <a:off x="4019" y="1674"/>
              <a:ext cx="1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0" name="Rectangle 66"/>
            <p:cNvSpPr>
              <a:spLocks noChangeAspect="1" noChangeArrowheads="1"/>
            </p:cNvSpPr>
            <p:nvPr/>
          </p:nvSpPr>
          <p:spPr bwMode="auto">
            <a:xfrm>
              <a:off x="4562" y="1924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51" name="Rectangle 67"/>
            <p:cNvSpPr>
              <a:spLocks noChangeAspect="1" noChangeArrowheads="1"/>
            </p:cNvSpPr>
            <p:nvPr/>
          </p:nvSpPr>
          <p:spPr bwMode="auto">
            <a:xfrm>
              <a:off x="4624" y="1924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52" name="Line 68"/>
            <p:cNvSpPr>
              <a:spLocks noChangeAspect="1" noChangeShapeType="1"/>
            </p:cNvSpPr>
            <p:nvPr/>
          </p:nvSpPr>
          <p:spPr bwMode="auto">
            <a:xfrm flipV="1">
              <a:off x="4481" y="1979"/>
              <a:ext cx="7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3" name="Line 69"/>
            <p:cNvSpPr>
              <a:spLocks noChangeAspect="1" noChangeShapeType="1"/>
            </p:cNvSpPr>
            <p:nvPr/>
          </p:nvSpPr>
          <p:spPr bwMode="auto">
            <a:xfrm flipV="1">
              <a:off x="3654" y="1905"/>
              <a:ext cx="10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70"/>
          <p:cNvGrpSpPr>
            <a:grpSpLocks noChangeAspect="1"/>
          </p:cNvGrpSpPr>
          <p:nvPr/>
        </p:nvGrpSpPr>
        <p:grpSpPr bwMode="auto">
          <a:xfrm>
            <a:off x="4105275" y="3489325"/>
            <a:ext cx="4200525" cy="1774825"/>
            <a:chOff x="2640" y="2582"/>
            <a:chExt cx="1762" cy="744"/>
          </a:xfrm>
        </p:grpSpPr>
        <p:sp>
          <p:nvSpPr>
            <p:cNvPr id="16455" name="Rectangle 71"/>
            <p:cNvSpPr>
              <a:spLocks noChangeAspect="1" noChangeArrowheads="1"/>
            </p:cNvSpPr>
            <p:nvPr/>
          </p:nvSpPr>
          <p:spPr bwMode="auto">
            <a:xfrm>
              <a:off x="4060" y="299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56" name="Line 72"/>
            <p:cNvSpPr>
              <a:spLocks noChangeAspect="1" noChangeShapeType="1"/>
            </p:cNvSpPr>
            <p:nvPr/>
          </p:nvSpPr>
          <p:spPr bwMode="auto">
            <a:xfrm>
              <a:off x="4115" y="3079"/>
              <a:ext cx="90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7" name="Line 73"/>
            <p:cNvSpPr>
              <a:spLocks noChangeAspect="1" noChangeShapeType="1"/>
            </p:cNvSpPr>
            <p:nvPr/>
          </p:nvSpPr>
          <p:spPr bwMode="auto">
            <a:xfrm flipH="1" flipV="1">
              <a:off x="3988" y="3173"/>
              <a:ext cx="21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8" name="Line 74"/>
            <p:cNvSpPr>
              <a:spLocks noChangeAspect="1" noChangeShapeType="1"/>
            </p:cNvSpPr>
            <p:nvPr/>
          </p:nvSpPr>
          <p:spPr bwMode="auto">
            <a:xfrm>
              <a:off x="3654" y="3038"/>
              <a:ext cx="114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59" name="Line 75"/>
            <p:cNvSpPr>
              <a:spLocks noChangeAspect="1" noChangeShapeType="1"/>
            </p:cNvSpPr>
            <p:nvPr/>
          </p:nvSpPr>
          <p:spPr bwMode="auto">
            <a:xfrm>
              <a:off x="3654" y="3038"/>
              <a:ext cx="219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0" name="Line 76"/>
            <p:cNvSpPr>
              <a:spLocks noChangeAspect="1" noChangeShapeType="1"/>
            </p:cNvSpPr>
            <p:nvPr/>
          </p:nvSpPr>
          <p:spPr bwMode="auto">
            <a:xfrm flipH="1">
              <a:off x="3873" y="3051"/>
              <a:ext cx="176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1" name="Rectangle 77"/>
            <p:cNvSpPr>
              <a:spLocks noChangeAspect="1" noChangeArrowheads="1"/>
            </p:cNvSpPr>
            <p:nvPr/>
          </p:nvSpPr>
          <p:spPr bwMode="auto">
            <a:xfrm>
              <a:off x="3489" y="3078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62" name="Line 78"/>
            <p:cNvSpPr>
              <a:spLocks noChangeAspect="1" noChangeShapeType="1"/>
            </p:cNvSpPr>
            <p:nvPr/>
          </p:nvSpPr>
          <p:spPr bwMode="auto">
            <a:xfrm flipH="1">
              <a:off x="3557" y="3038"/>
              <a:ext cx="97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3" name="Rectangle 79"/>
            <p:cNvSpPr>
              <a:spLocks noChangeAspect="1" noChangeArrowheads="1"/>
            </p:cNvSpPr>
            <p:nvPr/>
          </p:nvSpPr>
          <p:spPr bwMode="auto">
            <a:xfrm>
              <a:off x="3526" y="3159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64" name="Rectangle 80"/>
            <p:cNvSpPr>
              <a:spLocks noChangeAspect="1" noChangeArrowheads="1"/>
            </p:cNvSpPr>
            <p:nvPr/>
          </p:nvSpPr>
          <p:spPr bwMode="auto">
            <a:xfrm>
              <a:off x="3583" y="3159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65" name="Line 81"/>
            <p:cNvSpPr>
              <a:spLocks noChangeAspect="1" noChangeShapeType="1"/>
            </p:cNvSpPr>
            <p:nvPr/>
          </p:nvSpPr>
          <p:spPr bwMode="auto">
            <a:xfrm>
              <a:off x="3657" y="3210"/>
              <a:ext cx="110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6" name="Rectangle 82"/>
            <p:cNvSpPr>
              <a:spLocks noChangeAspect="1" noChangeArrowheads="1"/>
            </p:cNvSpPr>
            <p:nvPr/>
          </p:nvSpPr>
          <p:spPr bwMode="auto">
            <a:xfrm>
              <a:off x="4071" y="323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67" name="Rectangle 83"/>
            <p:cNvSpPr>
              <a:spLocks noChangeAspect="1" noChangeArrowheads="1"/>
            </p:cNvSpPr>
            <p:nvPr/>
          </p:nvSpPr>
          <p:spPr bwMode="auto">
            <a:xfrm>
              <a:off x="4133" y="3237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68" name="Line 84"/>
            <p:cNvSpPr>
              <a:spLocks noChangeAspect="1" noChangeShapeType="1"/>
            </p:cNvSpPr>
            <p:nvPr/>
          </p:nvSpPr>
          <p:spPr bwMode="auto">
            <a:xfrm flipH="1" flipV="1">
              <a:off x="3988" y="3173"/>
              <a:ext cx="82" cy="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69" name="Line 85"/>
            <p:cNvSpPr>
              <a:spLocks noChangeAspect="1" noChangeShapeType="1"/>
            </p:cNvSpPr>
            <p:nvPr/>
          </p:nvSpPr>
          <p:spPr bwMode="auto">
            <a:xfrm flipH="1" flipV="1">
              <a:off x="3743" y="3013"/>
              <a:ext cx="130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0" name="Line 86"/>
            <p:cNvSpPr>
              <a:spLocks noChangeAspect="1" noChangeShapeType="1"/>
            </p:cNvSpPr>
            <p:nvPr/>
          </p:nvSpPr>
          <p:spPr bwMode="auto">
            <a:xfrm flipH="1">
              <a:off x="3767" y="3173"/>
              <a:ext cx="221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1" name="Rectangle 87"/>
            <p:cNvSpPr>
              <a:spLocks noChangeAspect="1" noChangeArrowheads="1"/>
            </p:cNvSpPr>
            <p:nvPr/>
          </p:nvSpPr>
          <p:spPr bwMode="auto">
            <a:xfrm>
              <a:off x="3712" y="2817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72" name="Rectangle 88"/>
            <p:cNvSpPr>
              <a:spLocks noChangeAspect="1" noChangeArrowheads="1"/>
            </p:cNvSpPr>
            <p:nvPr/>
          </p:nvSpPr>
          <p:spPr bwMode="auto">
            <a:xfrm>
              <a:off x="3774" y="2817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73" name="Line 89"/>
            <p:cNvSpPr>
              <a:spLocks noChangeAspect="1" noChangeShapeType="1"/>
            </p:cNvSpPr>
            <p:nvPr/>
          </p:nvSpPr>
          <p:spPr bwMode="auto">
            <a:xfrm flipV="1">
              <a:off x="3743" y="2904"/>
              <a:ext cx="1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4" name="Rectangle 90"/>
            <p:cNvSpPr>
              <a:spLocks noChangeAspect="1" noChangeArrowheads="1"/>
            </p:cNvSpPr>
            <p:nvPr/>
          </p:nvSpPr>
          <p:spPr bwMode="auto">
            <a:xfrm>
              <a:off x="4286" y="3154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75" name="Rectangle 91"/>
            <p:cNvSpPr>
              <a:spLocks noChangeAspect="1" noChangeArrowheads="1"/>
            </p:cNvSpPr>
            <p:nvPr/>
          </p:nvSpPr>
          <p:spPr bwMode="auto">
            <a:xfrm>
              <a:off x="4348" y="3154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76" name="Line 92"/>
            <p:cNvSpPr>
              <a:spLocks noChangeAspect="1" noChangeShapeType="1"/>
            </p:cNvSpPr>
            <p:nvPr/>
          </p:nvSpPr>
          <p:spPr bwMode="auto">
            <a:xfrm flipV="1">
              <a:off x="4205" y="3209"/>
              <a:ext cx="70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7" name="Rectangle 93"/>
            <p:cNvSpPr>
              <a:spLocks noChangeAspect="1" noChangeArrowheads="1"/>
            </p:cNvSpPr>
            <p:nvPr/>
          </p:nvSpPr>
          <p:spPr bwMode="auto">
            <a:xfrm>
              <a:off x="3269" y="2763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78" name="Line 94"/>
            <p:cNvSpPr>
              <a:spLocks noChangeAspect="1" noChangeShapeType="1"/>
            </p:cNvSpPr>
            <p:nvPr/>
          </p:nvSpPr>
          <p:spPr bwMode="auto">
            <a:xfrm>
              <a:off x="3323" y="2844"/>
              <a:ext cx="91" cy="1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79" name="Line 95"/>
            <p:cNvSpPr>
              <a:spLocks noChangeAspect="1" noChangeShapeType="1"/>
            </p:cNvSpPr>
            <p:nvPr/>
          </p:nvSpPr>
          <p:spPr bwMode="auto">
            <a:xfrm flipH="1" flipV="1">
              <a:off x="3196" y="2939"/>
              <a:ext cx="218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0" name="Line 96"/>
            <p:cNvSpPr>
              <a:spLocks noChangeAspect="1" noChangeShapeType="1"/>
            </p:cNvSpPr>
            <p:nvPr/>
          </p:nvSpPr>
          <p:spPr bwMode="auto">
            <a:xfrm>
              <a:off x="2863" y="2804"/>
              <a:ext cx="113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1" name="Line 97"/>
            <p:cNvSpPr>
              <a:spLocks noChangeAspect="1" noChangeShapeType="1"/>
            </p:cNvSpPr>
            <p:nvPr/>
          </p:nvSpPr>
          <p:spPr bwMode="auto">
            <a:xfrm>
              <a:off x="2863" y="2804"/>
              <a:ext cx="219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2" name="Line 98"/>
            <p:cNvSpPr>
              <a:spLocks noChangeAspect="1" noChangeShapeType="1"/>
            </p:cNvSpPr>
            <p:nvPr/>
          </p:nvSpPr>
          <p:spPr bwMode="auto">
            <a:xfrm flipH="1">
              <a:off x="3082" y="2817"/>
              <a:ext cx="175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3" name="Rectangle 99"/>
            <p:cNvSpPr>
              <a:spLocks noChangeAspect="1" noChangeArrowheads="1"/>
            </p:cNvSpPr>
            <p:nvPr/>
          </p:nvSpPr>
          <p:spPr bwMode="auto">
            <a:xfrm>
              <a:off x="2640" y="2843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84" name="Rectangle 100"/>
            <p:cNvSpPr>
              <a:spLocks noChangeAspect="1" noChangeArrowheads="1"/>
            </p:cNvSpPr>
            <p:nvPr/>
          </p:nvSpPr>
          <p:spPr bwMode="auto">
            <a:xfrm>
              <a:off x="2698" y="2843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85" name="Line 101"/>
            <p:cNvSpPr>
              <a:spLocks noChangeAspect="1" noChangeShapeType="1"/>
            </p:cNvSpPr>
            <p:nvPr/>
          </p:nvSpPr>
          <p:spPr bwMode="auto">
            <a:xfrm flipH="1">
              <a:off x="2766" y="2804"/>
              <a:ext cx="97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6" name="Rectangle 102"/>
            <p:cNvSpPr>
              <a:spLocks noChangeAspect="1" noChangeArrowheads="1"/>
            </p:cNvSpPr>
            <p:nvPr/>
          </p:nvSpPr>
          <p:spPr bwMode="auto">
            <a:xfrm>
              <a:off x="2734" y="2925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87" name="Rectangle 103"/>
            <p:cNvSpPr>
              <a:spLocks noChangeAspect="1" noChangeArrowheads="1"/>
            </p:cNvSpPr>
            <p:nvPr/>
          </p:nvSpPr>
          <p:spPr bwMode="auto">
            <a:xfrm>
              <a:off x="2792" y="2925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88" name="Line 104"/>
            <p:cNvSpPr>
              <a:spLocks noChangeAspect="1" noChangeShapeType="1"/>
            </p:cNvSpPr>
            <p:nvPr/>
          </p:nvSpPr>
          <p:spPr bwMode="auto">
            <a:xfrm>
              <a:off x="2866" y="2976"/>
              <a:ext cx="109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89" name="Rectangle 105"/>
            <p:cNvSpPr>
              <a:spLocks noChangeAspect="1" noChangeArrowheads="1"/>
            </p:cNvSpPr>
            <p:nvPr/>
          </p:nvSpPr>
          <p:spPr bwMode="auto">
            <a:xfrm>
              <a:off x="3279" y="3003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90" name="Rectangle 106"/>
            <p:cNvSpPr>
              <a:spLocks noChangeAspect="1" noChangeArrowheads="1"/>
            </p:cNvSpPr>
            <p:nvPr/>
          </p:nvSpPr>
          <p:spPr bwMode="auto">
            <a:xfrm>
              <a:off x="3342" y="3003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91" name="Line 107"/>
            <p:cNvSpPr>
              <a:spLocks noChangeAspect="1" noChangeShapeType="1"/>
            </p:cNvSpPr>
            <p:nvPr/>
          </p:nvSpPr>
          <p:spPr bwMode="auto">
            <a:xfrm flipH="1" flipV="1">
              <a:off x="3196" y="2939"/>
              <a:ext cx="82" cy="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2" name="Line 108"/>
            <p:cNvSpPr>
              <a:spLocks noChangeAspect="1" noChangeShapeType="1"/>
            </p:cNvSpPr>
            <p:nvPr/>
          </p:nvSpPr>
          <p:spPr bwMode="auto">
            <a:xfrm flipH="1" flipV="1">
              <a:off x="2951" y="2779"/>
              <a:ext cx="131" cy="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3" name="Line 109"/>
            <p:cNvSpPr>
              <a:spLocks noChangeAspect="1" noChangeShapeType="1"/>
            </p:cNvSpPr>
            <p:nvPr/>
          </p:nvSpPr>
          <p:spPr bwMode="auto">
            <a:xfrm flipH="1">
              <a:off x="2975" y="2939"/>
              <a:ext cx="221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4" name="Rectangle 110"/>
            <p:cNvSpPr>
              <a:spLocks noChangeAspect="1" noChangeArrowheads="1"/>
            </p:cNvSpPr>
            <p:nvPr/>
          </p:nvSpPr>
          <p:spPr bwMode="auto">
            <a:xfrm>
              <a:off x="2920" y="2582"/>
              <a:ext cx="5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1400"/>
            </a:p>
          </p:txBody>
        </p:sp>
        <p:sp>
          <p:nvSpPr>
            <p:cNvPr id="16495" name="Rectangle 111"/>
            <p:cNvSpPr>
              <a:spLocks noChangeAspect="1" noChangeArrowheads="1"/>
            </p:cNvSpPr>
            <p:nvPr/>
          </p:nvSpPr>
          <p:spPr bwMode="auto">
            <a:xfrm>
              <a:off x="2983" y="2582"/>
              <a:ext cx="54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1400"/>
            </a:p>
          </p:txBody>
        </p:sp>
        <p:sp>
          <p:nvSpPr>
            <p:cNvPr id="16496" name="Line 112"/>
            <p:cNvSpPr>
              <a:spLocks noChangeAspect="1" noChangeShapeType="1"/>
            </p:cNvSpPr>
            <p:nvPr/>
          </p:nvSpPr>
          <p:spPr bwMode="auto">
            <a:xfrm flipV="1">
              <a:off x="2951" y="2670"/>
              <a:ext cx="1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97" name="Line 113"/>
            <p:cNvSpPr>
              <a:spLocks noChangeAspect="1" noChangeShapeType="1"/>
            </p:cNvSpPr>
            <p:nvPr/>
          </p:nvSpPr>
          <p:spPr bwMode="auto">
            <a:xfrm>
              <a:off x="3414" y="3001"/>
              <a:ext cx="76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2281238" y="3581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>
                <a:latin typeface="Arial" pitchFamily="34" charset="0"/>
              </a:rPr>
              <a:t>1</a:t>
            </a:r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909638" y="284956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>
                <a:latin typeface="Arial" pitchFamily="34" charset="0"/>
              </a:rPr>
              <a:t>4</a:t>
            </a:r>
          </a:p>
        </p:txBody>
      </p:sp>
      <p:sp>
        <p:nvSpPr>
          <p:cNvPr id="16500" name="Text Box 116"/>
          <p:cNvSpPr txBox="1">
            <a:spLocks noChangeArrowheads="1"/>
          </p:cNvSpPr>
          <p:nvPr/>
        </p:nvSpPr>
        <p:spPr bwMode="auto">
          <a:xfrm>
            <a:off x="1250950" y="28495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>
                <a:latin typeface="Arial" pitchFamily="34" charset="0"/>
              </a:rPr>
              <a:t>6</a:t>
            </a:r>
          </a:p>
        </p:txBody>
      </p:sp>
      <p:sp>
        <p:nvSpPr>
          <p:cNvPr id="16501" name="Text Box 117"/>
          <p:cNvSpPr txBox="1">
            <a:spLocks noChangeArrowheads="1"/>
          </p:cNvSpPr>
          <p:nvPr/>
        </p:nvSpPr>
        <p:spPr bwMode="auto">
          <a:xfrm>
            <a:off x="1295400" y="39624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latin typeface="Symbol" pitchFamily="18" charset="2"/>
              </a:rPr>
              <a:t>b</a:t>
            </a:r>
            <a:r>
              <a:rPr lang="fr-FR" sz="1400">
                <a:latin typeface="Arial" pitchFamily="34" charset="0"/>
              </a:rPr>
              <a:t>-</a:t>
            </a:r>
            <a:r>
              <a:rPr lang="fr-FR" sz="1200">
                <a:latin typeface="Arial" pitchFamily="34" charset="0"/>
              </a:rPr>
              <a:t>D</a:t>
            </a:r>
            <a:r>
              <a:rPr lang="fr-FR" sz="1400">
                <a:latin typeface="Arial" pitchFamily="34" charset="0"/>
              </a:rPr>
              <a:t>-glucose</a:t>
            </a:r>
          </a:p>
        </p:txBody>
      </p:sp>
      <p:sp>
        <p:nvSpPr>
          <p:cNvPr id="16502" name="Text Box 118"/>
          <p:cNvSpPr txBox="1">
            <a:spLocks noChangeArrowheads="1"/>
          </p:cNvSpPr>
          <p:nvPr/>
        </p:nvSpPr>
        <p:spPr bwMode="auto">
          <a:xfrm>
            <a:off x="5029200" y="2743200"/>
            <a:ext cx="2128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latin typeface="Arial" pitchFamily="34" charset="0"/>
              </a:rPr>
              <a:t>Cellulose : liaison </a:t>
            </a:r>
            <a:r>
              <a:rPr lang="fr-FR" sz="1400">
                <a:latin typeface="Symbol" pitchFamily="18" charset="2"/>
              </a:rPr>
              <a:t>b </a:t>
            </a:r>
            <a:r>
              <a:rPr lang="fr-FR" sz="1400">
                <a:latin typeface="Arial" pitchFamily="34" charset="0"/>
              </a:rPr>
              <a:t>(1-4)</a:t>
            </a:r>
          </a:p>
        </p:txBody>
      </p:sp>
      <p:sp>
        <p:nvSpPr>
          <p:cNvPr id="16503" name="Text Box 119"/>
          <p:cNvSpPr txBox="1">
            <a:spLocks noChangeArrowheads="1"/>
          </p:cNvSpPr>
          <p:nvPr/>
        </p:nvSpPr>
        <p:spPr bwMode="auto">
          <a:xfrm>
            <a:off x="5248275" y="5181600"/>
            <a:ext cx="206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latin typeface="Arial" pitchFamily="34" charset="0"/>
              </a:rPr>
              <a:t>Amidon : liaison </a:t>
            </a:r>
            <a:r>
              <a:rPr lang="fr-FR" sz="1400">
                <a:latin typeface="Symbol" pitchFamily="18" charset="2"/>
              </a:rPr>
              <a:t>a </a:t>
            </a:r>
            <a:r>
              <a:rPr lang="fr-FR" sz="1400">
                <a:latin typeface="Arial" pitchFamily="34" charset="0"/>
              </a:rPr>
              <a:t>(1-4) </a:t>
            </a:r>
          </a:p>
        </p:txBody>
      </p:sp>
      <p:sp>
        <p:nvSpPr>
          <p:cNvPr id="16504" name="Text Box 120"/>
          <p:cNvSpPr txBox="1">
            <a:spLocks noChangeArrowheads="1"/>
          </p:cNvSpPr>
          <p:nvPr/>
        </p:nvSpPr>
        <p:spPr bwMode="auto">
          <a:xfrm>
            <a:off x="762000" y="5667375"/>
            <a:ext cx="7677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Globalement, cellulose et amidon ne différent que par la liaison glycosidique 1 </a:t>
            </a:r>
            <a:r>
              <a:rPr lang="fr-FR" sz="1600">
                <a:solidFill>
                  <a:srgbClr val="000099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 4 </a:t>
            </a:r>
          </a:p>
          <a:p>
            <a:pPr eaLnBrk="0" hangingPunct="0"/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entre les cycles glucopyranose; </a:t>
            </a:r>
            <a:r>
              <a:rPr lang="fr-FR" sz="1600">
                <a:solidFill>
                  <a:srgbClr val="000099"/>
                </a:solidFill>
                <a:latin typeface="Arial" pitchFamily="34" charset="0"/>
                <a:sym typeface="Symbol" pitchFamily="18" charset="2"/>
              </a:rPr>
              <a:t>cellulose :   (14)</a:t>
            </a:r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; a</a:t>
            </a:r>
            <a:r>
              <a:rPr lang="fr-FR" sz="1600">
                <a:solidFill>
                  <a:srgbClr val="000099"/>
                </a:solidFill>
                <a:latin typeface="Arial" pitchFamily="34" charset="0"/>
                <a:sym typeface="Symbol" pitchFamily="18" charset="2"/>
              </a:rPr>
              <a:t>midon : (14).</a:t>
            </a:r>
          </a:p>
          <a:p>
            <a:pPr eaLnBrk="0" hangingPunct="0"/>
            <a:r>
              <a:rPr lang="fr-FR" sz="1600">
                <a:solidFill>
                  <a:srgbClr val="000099"/>
                </a:solidFill>
                <a:latin typeface="Arial" pitchFamily="34" charset="0"/>
                <a:sym typeface="Symbol" pitchFamily="18" charset="2"/>
              </a:rPr>
              <a:t>NB : il y a des branchements en C6.</a:t>
            </a:r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3581400" y="3048000"/>
            <a:ext cx="441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Cellulose : enchaînements de motifs cellobiose</a:t>
            </a:r>
          </a:p>
        </p:txBody>
      </p:sp>
      <p:sp>
        <p:nvSpPr>
          <p:cNvPr id="16506" name="Line 122"/>
          <p:cNvSpPr>
            <a:spLocks noChangeShapeType="1"/>
          </p:cNvSpPr>
          <p:nvPr/>
        </p:nvSpPr>
        <p:spPr bwMode="auto">
          <a:xfrm flipV="1">
            <a:off x="2667000" y="24384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507" name="Line 123"/>
          <p:cNvSpPr>
            <a:spLocks noChangeShapeType="1"/>
          </p:cNvSpPr>
          <p:nvPr/>
        </p:nvSpPr>
        <p:spPr bwMode="auto">
          <a:xfrm>
            <a:off x="2819400" y="3810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228600" y="1085850"/>
            <a:ext cx="3629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CC0066"/>
                </a:solidFill>
                <a:latin typeface="Arial" pitchFamily="34" charset="0"/>
              </a:rPr>
              <a:t>Polymères naturels : </a:t>
            </a:r>
          </a:p>
          <a:p>
            <a:r>
              <a:rPr lang="fr-FR" sz="1600">
                <a:solidFill>
                  <a:srgbClr val="CC0066"/>
                </a:solidFill>
                <a:latin typeface="Arial" pitchFamily="34" charset="0"/>
              </a:rPr>
              <a:t>Exemple de l'amidon et de la cellulose</a:t>
            </a:r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CC0066"/>
                </a:solidFill>
                <a:latin typeface="Comic Sans MS" pitchFamily="66" charset="0"/>
              </a:rPr>
              <a:t>Du monomère à la macromolécule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6AD4-688F-4DB7-9109-450EEC4D38FD}" type="slidenum">
              <a:rPr lang="fr-FR"/>
              <a:pPr/>
              <a:t>13</a:t>
            </a:fld>
            <a:endParaRPr lang="fr-F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35050" y="1012825"/>
            <a:ext cx="7118350" cy="2797175"/>
            <a:chOff x="652" y="480"/>
            <a:chExt cx="4484" cy="1762"/>
          </a:xfrm>
        </p:grpSpPr>
        <p:sp>
          <p:nvSpPr>
            <p:cNvPr id="17411" name="AutoShape 3"/>
            <p:cNvSpPr>
              <a:spLocks noChangeAspect="1" noChangeArrowheads="1"/>
            </p:cNvSpPr>
            <p:nvPr/>
          </p:nvSpPr>
          <p:spPr bwMode="auto">
            <a:xfrm>
              <a:off x="1928" y="522"/>
              <a:ext cx="2052" cy="66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12" name="Text Box 4"/>
            <p:cNvSpPr txBox="1">
              <a:spLocks noChangeAspect="1" noChangeArrowheads="1"/>
            </p:cNvSpPr>
            <p:nvPr/>
          </p:nvSpPr>
          <p:spPr bwMode="auto">
            <a:xfrm>
              <a:off x="3925" y="106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latin typeface="Arial" pitchFamily="34" charset="0"/>
                </a:rPr>
                <a:t>n</a:t>
              </a:r>
            </a:p>
          </p:txBody>
        </p:sp>
        <p:sp>
          <p:nvSpPr>
            <p:cNvPr id="17413" name="Text Box 5"/>
            <p:cNvSpPr txBox="1">
              <a:spLocks noChangeAspect="1" noChangeArrowheads="1"/>
            </p:cNvSpPr>
            <p:nvPr/>
          </p:nvSpPr>
          <p:spPr bwMode="auto">
            <a:xfrm>
              <a:off x="2982" y="1936"/>
              <a:ext cx="43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latin typeface="Arial" pitchFamily="34" charset="0"/>
                </a:rPr>
                <a:t>acétate</a:t>
              </a:r>
            </a:p>
          </p:txBody>
        </p:sp>
        <p:sp>
          <p:nvSpPr>
            <p:cNvPr id="17414" name="Text Box 6"/>
            <p:cNvSpPr txBox="1">
              <a:spLocks noChangeAspect="1" noChangeArrowheads="1"/>
            </p:cNvSpPr>
            <p:nvPr/>
          </p:nvSpPr>
          <p:spPr bwMode="auto">
            <a:xfrm>
              <a:off x="652" y="1892"/>
              <a:ext cx="48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latin typeface="Arial" pitchFamily="34" charset="0"/>
                </a:rPr>
                <a:t>pyruvate</a:t>
              </a:r>
            </a:p>
          </p:txBody>
        </p:sp>
        <p:sp>
          <p:nvSpPr>
            <p:cNvPr id="17415" name="Rectangle 7"/>
            <p:cNvSpPr>
              <a:spLocks noChangeAspect="1" noChangeArrowheads="1"/>
            </p:cNvSpPr>
            <p:nvPr/>
          </p:nvSpPr>
          <p:spPr bwMode="auto">
            <a:xfrm>
              <a:off x="2669" y="892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16" name="Line 8"/>
            <p:cNvSpPr>
              <a:spLocks noChangeAspect="1" noChangeShapeType="1"/>
            </p:cNvSpPr>
            <p:nvPr/>
          </p:nvSpPr>
          <p:spPr bwMode="auto">
            <a:xfrm flipH="1">
              <a:off x="2191" y="708"/>
              <a:ext cx="133" cy="2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17" name="Line 9"/>
            <p:cNvSpPr>
              <a:spLocks noChangeAspect="1" noChangeShapeType="1"/>
            </p:cNvSpPr>
            <p:nvPr/>
          </p:nvSpPr>
          <p:spPr bwMode="auto">
            <a:xfrm flipV="1">
              <a:off x="2191" y="866"/>
              <a:ext cx="256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18" name="Line 10"/>
            <p:cNvSpPr>
              <a:spLocks noChangeAspect="1" noChangeShapeType="1"/>
            </p:cNvSpPr>
            <p:nvPr/>
          </p:nvSpPr>
          <p:spPr bwMode="auto">
            <a:xfrm>
              <a:off x="2447" y="866"/>
              <a:ext cx="214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19" name="Line 11"/>
            <p:cNvSpPr>
              <a:spLocks noChangeAspect="1" noChangeShapeType="1"/>
            </p:cNvSpPr>
            <p:nvPr/>
          </p:nvSpPr>
          <p:spPr bwMode="auto">
            <a:xfrm flipV="1">
              <a:off x="2728" y="708"/>
              <a:ext cx="109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0" name="Line 12"/>
            <p:cNvSpPr>
              <a:spLocks noChangeAspect="1" noChangeShapeType="1"/>
            </p:cNvSpPr>
            <p:nvPr/>
          </p:nvSpPr>
          <p:spPr bwMode="auto">
            <a:xfrm flipH="1">
              <a:off x="2581" y="708"/>
              <a:ext cx="256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1" name="Line 13"/>
            <p:cNvSpPr>
              <a:spLocks noChangeAspect="1" noChangeShapeType="1"/>
            </p:cNvSpPr>
            <p:nvPr/>
          </p:nvSpPr>
          <p:spPr bwMode="auto">
            <a:xfrm flipH="1" flipV="1">
              <a:off x="2324" y="708"/>
              <a:ext cx="257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2" name="Rectangle 14"/>
            <p:cNvSpPr>
              <a:spLocks noChangeAspect="1" noChangeArrowheads="1"/>
            </p:cNvSpPr>
            <p:nvPr/>
          </p:nvSpPr>
          <p:spPr bwMode="auto">
            <a:xfrm>
              <a:off x="2990" y="718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23" name="Line 15"/>
            <p:cNvSpPr>
              <a:spLocks noChangeAspect="1" noChangeShapeType="1"/>
            </p:cNvSpPr>
            <p:nvPr/>
          </p:nvSpPr>
          <p:spPr bwMode="auto">
            <a:xfrm>
              <a:off x="2837" y="708"/>
              <a:ext cx="144" cy="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4" name="Rectangle 16"/>
            <p:cNvSpPr>
              <a:spLocks noChangeAspect="1" noChangeArrowheads="1"/>
            </p:cNvSpPr>
            <p:nvPr/>
          </p:nvSpPr>
          <p:spPr bwMode="auto">
            <a:xfrm>
              <a:off x="2621" y="60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25" name="Rectangle 17"/>
            <p:cNvSpPr>
              <a:spLocks noChangeAspect="1" noChangeArrowheads="1"/>
            </p:cNvSpPr>
            <p:nvPr/>
          </p:nvSpPr>
          <p:spPr bwMode="auto">
            <a:xfrm>
              <a:off x="2693" y="60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26" name="Line 18"/>
            <p:cNvSpPr>
              <a:spLocks noChangeAspect="1" noChangeShapeType="1"/>
            </p:cNvSpPr>
            <p:nvPr/>
          </p:nvSpPr>
          <p:spPr bwMode="auto">
            <a:xfrm flipV="1">
              <a:off x="2581" y="693"/>
              <a:ext cx="52" cy="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7" name="Rectangle 19"/>
            <p:cNvSpPr>
              <a:spLocks noChangeAspect="1" noChangeArrowheads="1"/>
            </p:cNvSpPr>
            <p:nvPr/>
          </p:nvSpPr>
          <p:spPr bwMode="auto">
            <a:xfrm>
              <a:off x="2102" y="711"/>
              <a:ext cx="6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28" name="Rectangle 20"/>
            <p:cNvSpPr>
              <a:spLocks noChangeAspect="1" noChangeArrowheads="1"/>
            </p:cNvSpPr>
            <p:nvPr/>
          </p:nvSpPr>
          <p:spPr bwMode="auto">
            <a:xfrm>
              <a:off x="2168" y="711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29" name="Line 21"/>
            <p:cNvSpPr>
              <a:spLocks noChangeAspect="1" noChangeShapeType="1"/>
            </p:cNvSpPr>
            <p:nvPr/>
          </p:nvSpPr>
          <p:spPr bwMode="auto">
            <a:xfrm flipH="1">
              <a:off x="2247" y="708"/>
              <a:ext cx="77" cy="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0" name="Line 22"/>
            <p:cNvSpPr>
              <a:spLocks noChangeAspect="1" noChangeShapeType="1"/>
            </p:cNvSpPr>
            <p:nvPr/>
          </p:nvSpPr>
          <p:spPr bwMode="auto">
            <a:xfrm flipH="1">
              <a:off x="2370" y="866"/>
              <a:ext cx="77" cy="1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1" name="Rectangle 23"/>
            <p:cNvSpPr>
              <a:spLocks noChangeAspect="1" noChangeArrowheads="1"/>
            </p:cNvSpPr>
            <p:nvPr/>
          </p:nvSpPr>
          <p:spPr bwMode="auto">
            <a:xfrm>
              <a:off x="2264" y="1088"/>
              <a:ext cx="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32" name="Rectangle 24"/>
            <p:cNvSpPr>
              <a:spLocks noChangeAspect="1" noChangeArrowheads="1"/>
            </p:cNvSpPr>
            <p:nvPr/>
          </p:nvSpPr>
          <p:spPr bwMode="auto">
            <a:xfrm>
              <a:off x="2330" y="108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33" name="Line 25"/>
            <p:cNvSpPr>
              <a:spLocks noChangeAspect="1" noChangeShapeType="1"/>
            </p:cNvSpPr>
            <p:nvPr/>
          </p:nvSpPr>
          <p:spPr bwMode="auto">
            <a:xfrm flipH="1">
              <a:off x="2368" y="971"/>
              <a:ext cx="2" cy="11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4" name="Rectangle 26"/>
            <p:cNvSpPr>
              <a:spLocks noChangeAspect="1" noChangeArrowheads="1"/>
            </p:cNvSpPr>
            <p:nvPr/>
          </p:nvSpPr>
          <p:spPr bwMode="auto">
            <a:xfrm>
              <a:off x="1656" y="66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35" name="Line 27"/>
            <p:cNvSpPr>
              <a:spLocks noChangeAspect="1" noChangeShapeType="1"/>
            </p:cNvSpPr>
            <p:nvPr/>
          </p:nvSpPr>
          <p:spPr bwMode="auto">
            <a:xfrm>
              <a:off x="1179" y="709"/>
              <a:ext cx="133" cy="2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6" name="Line 28"/>
            <p:cNvSpPr>
              <a:spLocks noChangeAspect="1" noChangeShapeType="1"/>
            </p:cNvSpPr>
            <p:nvPr/>
          </p:nvSpPr>
          <p:spPr bwMode="auto">
            <a:xfrm flipV="1">
              <a:off x="1312" y="872"/>
              <a:ext cx="258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7" name="Line 29"/>
            <p:cNvSpPr>
              <a:spLocks noChangeAspect="1" noChangeShapeType="1"/>
            </p:cNvSpPr>
            <p:nvPr/>
          </p:nvSpPr>
          <p:spPr bwMode="auto">
            <a:xfrm>
              <a:off x="1570" y="872"/>
              <a:ext cx="256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8" name="Line 30"/>
            <p:cNvSpPr>
              <a:spLocks noChangeAspect="1" noChangeShapeType="1"/>
            </p:cNvSpPr>
            <p:nvPr/>
          </p:nvSpPr>
          <p:spPr bwMode="auto">
            <a:xfrm flipH="1" flipV="1">
              <a:off x="1718" y="753"/>
              <a:ext cx="108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9" name="Line 31"/>
            <p:cNvSpPr>
              <a:spLocks noChangeAspect="1" noChangeShapeType="1"/>
            </p:cNvSpPr>
            <p:nvPr/>
          </p:nvSpPr>
          <p:spPr bwMode="auto">
            <a:xfrm flipH="1">
              <a:off x="1434" y="720"/>
              <a:ext cx="212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0" name="Line 32"/>
            <p:cNvSpPr>
              <a:spLocks noChangeAspect="1" noChangeShapeType="1"/>
            </p:cNvSpPr>
            <p:nvPr/>
          </p:nvSpPr>
          <p:spPr bwMode="auto">
            <a:xfrm flipH="1" flipV="1">
              <a:off x="1179" y="709"/>
              <a:ext cx="255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1" name="Rectangle 33"/>
            <p:cNvSpPr>
              <a:spLocks noChangeAspect="1" noChangeArrowheads="1"/>
            </p:cNvSpPr>
            <p:nvPr/>
          </p:nvSpPr>
          <p:spPr bwMode="auto">
            <a:xfrm>
              <a:off x="1037" y="719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42" name="Line 34"/>
            <p:cNvSpPr>
              <a:spLocks noChangeAspect="1" noChangeShapeType="1"/>
            </p:cNvSpPr>
            <p:nvPr/>
          </p:nvSpPr>
          <p:spPr bwMode="auto">
            <a:xfrm flipH="1">
              <a:off x="1113" y="709"/>
              <a:ext cx="66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3" name="Rectangle 35"/>
            <p:cNvSpPr>
              <a:spLocks noChangeAspect="1" noChangeArrowheads="1"/>
            </p:cNvSpPr>
            <p:nvPr/>
          </p:nvSpPr>
          <p:spPr bwMode="auto">
            <a:xfrm>
              <a:off x="1060" y="835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44" name="Rectangle 36"/>
            <p:cNvSpPr>
              <a:spLocks noChangeAspect="1" noChangeArrowheads="1"/>
            </p:cNvSpPr>
            <p:nvPr/>
          </p:nvSpPr>
          <p:spPr bwMode="auto">
            <a:xfrm>
              <a:off x="1127" y="835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45" name="Line 37"/>
            <p:cNvSpPr>
              <a:spLocks noChangeAspect="1" noChangeShapeType="1"/>
            </p:cNvSpPr>
            <p:nvPr/>
          </p:nvSpPr>
          <p:spPr bwMode="auto">
            <a:xfrm flipH="1" flipV="1">
              <a:off x="1208" y="898"/>
              <a:ext cx="104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6" name="Rectangle 38"/>
            <p:cNvSpPr>
              <a:spLocks noChangeAspect="1" noChangeArrowheads="1"/>
            </p:cNvSpPr>
            <p:nvPr/>
          </p:nvSpPr>
          <p:spPr bwMode="auto">
            <a:xfrm>
              <a:off x="1603" y="957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47" name="Rectangle 39"/>
            <p:cNvSpPr>
              <a:spLocks noChangeAspect="1" noChangeArrowheads="1"/>
            </p:cNvSpPr>
            <p:nvPr/>
          </p:nvSpPr>
          <p:spPr bwMode="auto">
            <a:xfrm>
              <a:off x="1675" y="957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48" name="Line 40"/>
            <p:cNvSpPr>
              <a:spLocks noChangeAspect="1" noChangeShapeType="1"/>
            </p:cNvSpPr>
            <p:nvPr/>
          </p:nvSpPr>
          <p:spPr bwMode="auto">
            <a:xfrm>
              <a:off x="1570" y="872"/>
              <a:ext cx="47" cy="9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49" name="Line 41"/>
            <p:cNvSpPr>
              <a:spLocks noChangeAspect="1" noChangeShapeType="1"/>
            </p:cNvSpPr>
            <p:nvPr/>
          </p:nvSpPr>
          <p:spPr bwMode="auto">
            <a:xfrm flipH="1" flipV="1">
              <a:off x="1337" y="671"/>
              <a:ext cx="97" cy="1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0" name="Rectangle 42"/>
            <p:cNvSpPr>
              <a:spLocks noChangeAspect="1" noChangeArrowheads="1"/>
            </p:cNvSpPr>
            <p:nvPr/>
          </p:nvSpPr>
          <p:spPr bwMode="auto">
            <a:xfrm>
              <a:off x="1299" y="480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51" name="Rectangle 43"/>
            <p:cNvSpPr>
              <a:spLocks noChangeAspect="1" noChangeArrowheads="1"/>
            </p:cNvSpPr>
            <p:nvPr/>
          </p:nvSpPr>
          <p:spPr bwMode="auto">
            <a:xfrm>
              <a:off x="1371" y="480"/>
              <a:ext cx="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52" name="Line 44"/>
            <p:cNvSpPr>
              <a:spLocks noChangeAspect="1" noChangeShapeType="1"/>
            </p:cNvSpPr>
            <p:nvPr/>
          </p:nvSpPr>
          <p:spPr bwMode="auto">
            <a:xfrm flipH="1" flipV="1">
              <a:off x="1336" y="579"/>
              <a:ext cx="1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3" name="Rectangle 45"/>
            <p:cNvSpPr>
              <a:spLocks noChangeAspect="1" noChangeArrowheads="1"/>
            </p:cNvSpPr>
            <p:nvPr/>
          </p:nvSpPr>
          <p:spPr bwMode="auto">
            <a:xfrm>
              <a:off x="1966" y="810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54" name="Line 46"/>
            <p:cNvSpPr>
              <a:spLocks noChangeAspect="1" noChangeShapeType="1"/>
            </p:cNvSpPr>
            <p:nvPr/>
          </p:nvSpPr>
          <p:spPr bwMode="auto">
            <a:xfrm flipV="1">
              <a:off x="1826" y="879"/>
              <a:ext cx="132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5" name="Line 47"/>
            <p:cNvSpPr>
              <a:spLocks noChangeAspect="1" noChangeShapeType="1"/>
            </p:cNvSpPr>
            <p:nvPr/>
          </p:nvSpPr>
          <p:spPr bwMode="auto">
            <a:xfrm>
              <a:off x="2046" y="876"/>
              <a:ext cx="145" cy="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6" name="Rectangle 48"/>
            <p:cNvSpPr>
              <a:spLocks noChangeAspect="1" noChangeArrowheads="1"/>
            </p:cNvSpPr>
            <p:nvPr/>
          </p:nvSpPr>
          <p:spPr bwMode="auto">
            <a:xfrm>
              <a:off x="4721" y="884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57" name="Line 49"/>
            <p:cNvSpPr>
              <a:spLocks noChangeAspect="1" noChangeShapeType="1"/>
            </p:cNvSpPr>
            <p:nvPr/>
          </p:nvSpPr>
          <p:spPr bwMode="auto">
            <a:xfrm flipH="1">
              <a:off x="4243" y="701"/>
              <a:ext cx="134" cy="2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8" name="Line 50"/>
            <p:cNvSpPr>
              <a:spLocks noChangeAspect="1" noChangeShapeType="1"/>
            </p:cNvSpPr>
            <p:nvPr/>
          </p:nvSpPr>
          <p:spPr bwMode="auto">
            <a:xfrm flipV="1">
              <a:off x="4243" y="859"/>
              <a:ext cx="256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9" name="Line 51"/>
            <p:cNvSpPr>
              <a:spLocks noChangeAspect="1" noChangeShapeType="1"/>
            </p:cNvSpPr>
            <p:nvPr/>
          </p:nvSpPr>
          <p:spPr bwMode="auto">
            <a:xfrm>
              <a:off x="4499" y="859"/>
              <a:ext cx="214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60" name="Line 52"/>
            <p:cNvSpPr>
              <a:spLocks noChangeAspect="1" noChangeShapeType="1"/>
            </p:cNvSpPr>
            <p:nvPr/>
          </p:nvSpPr>
          <p:spPr bwMode="auto">
            <a:xfrm flipV="1">
              <a:off x="4780" y="701"/>
              <a:ext cx="110" cy="1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61" name="Line 53"/>
            <p:cNvSpPr>
              <a:spLocks noChangeAspect="1" noChangeShapeType="1"/>
            </p:cNvSpPr>
            <p:nvPr/>
          </p:nvSpPr>
          <p:spPr bwMode="auto">
            <a:xfrm flipH="1">
              <a:off x="4633" y="701"/>
              <a:ext cx="257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62" name="Line 54"/>
            <p:cNvSpPr>
              <a:spLocks noChangeAspect="1" noChangeShapeType="1"/>
            </p:cNvSpPr>
            <p:nvPr/>
          </p:nvSpPr>
          <p:spPr bwMode="auto">
            <a:xfrm flipH="1" flipV="1">
              <a:off x="4377" y="701"/>
              <a:ext cx="256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63" name="Rectangle 55"/>
            <p:cNvSpPr>
              <a:spLocks noChangeAspect="1" noChangeArrowheads="1"/>
            </p:cNvSpPr>
            <p:nvPr/>
          </p:nvSpPr>
          <p:spPr bwMode="auto">
            <a:xfrm>
              <a:off x="4993" y="711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64" name="Line 56"/>
            <p:cNvSpPr>
              <a:spLocks noChangeAspect="1" noChangeShapeType="1"/>
            </p:cNvSpPr>
            <p:nvPr/>
          </p:nvSpPr>
          <p:spPr bwMode="auto">
            <a:xfrm>
              <a:off x="4890" y="701"/>
              <a:ext cx="97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65" name="Rectangle 57"/>
            <p:cNvSpPr>
              <a:spLocks noChangeAspect="1" noChangeArrowheads="1"/>
            </p:cNvSpPr>
            <p:nvPr/>
          </p:nvSpPr>
          <p:spPr bwMode="auto">
            <a:xfrm>
              <a:off x="4674" y="593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66" name="Rectangle 58"/>
            <p:cNvSpPr>
              <a:spLocks noChangeAspect="1" noChangeArrowheads="1"/>
            </p:cNvSpPr>
            <p:nvPr/>
          </p:nvSpPr>
          <p:spPr bwMode="auto">
            <a:xfrm>
              <a:off x="4745" y="593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67" name="Line 59"/>
            <p:cNvSpPr>
              <a:spLocks noChangeAspect="1" noChangeShapeType="1"/>
            </p:cNvSpPr>
            <p:nvPr/>
          </p:nvSpPr>
          <p:spPr bwMode="auto">
            <a:xfrm flipV="1">
              <a:off x="4633" y="686"/>
              <a:ext cx="52" cy="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68" name="Rectangle 60"/>
            <p:cNvSpPr>
              <a:spLocks noChangeAspect="1" noChangeArrowheads="1"/>
            </p:cNvSpPr>
            <p:nvPr/>
          </p:nvSpPr>
          <p:spPr bwMode="auto">
            <a:xfrm>
              <a:off x="4155" y="703"/>
              <a:ext cx="6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69" name="Rectangle 61"/>
            <p:cNvSpPr>
              <a:spLocks noChangeAspect="1" noChangeArrowheads="1"/>
            </p:cNvSpPr>
            <p:nvPr/>
          </p:nvSpPr>
          <p:spPr bwMode="auto">
            <a:xfrm>
              <a:off x="4221" y="703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70" name="Line 62"/>
            <p:cNvSpPr>
              <a:spLocks noChangeAspect="1" noChangeShapeType="1"/>
            </p:cNvSpPr>
            <p:nvPr/>
          </p:nvSpPr>
          <p:spPr bwMode="auto">
            <a:xfrm flipH="1">
              <a:off x="4299" y="701"/>
              <a:ext cx="78" cy="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1" name="Line 63"/>
            <p:cNvSpPr>
              <a:spLocks noChangeAspect="1" noChangeShapeType="1"/>
            </p:cNvSpPr>
            <p:nvPr/>
          </p:nvSpPr>
          <p:spPr bwMode="auto">
            <a:xfrm flipH="1">
              <a:off x="4423" y="859"/>
              <a:ext cx="76" cy="1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2" name="Rectangle 64"/>
            <p:cNvSpPr>
              <a:spLocks noChangeAspect="1" noChangeArrowheads="1"/>
            </p:cNvSpPr>
            <p:nvPr/>
          </p:nvSpPr>
          <p:spPr bwMode="auto">
            <a:xfrm>
              <a:off x="4317" y="1081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73" name="Rectangle 65"/>
            <p:cNvSpPr>
              <a:spLocks noChangeAspect="1" noChangeArrowheads="1"/>
            </p:cNvSpPr>
            <p:nvPr/>
          </p:nvSpPr>
          <p:spPr bwMode="auto">
            <a:xfrm>
              <a:off x="4383" y="1081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74" name="Line 66"/>
            <p:cNvSpPr>
              <a:spLocks noChangeAspect="1" noChangeShapeType="1"/>
            </p:cNvSpPr>
            <p:nvPr/>
          </p:nvSpPr>
          <p:spPr bwMode="auto">
            <a:xfrm flipH="1">
              <a:off x="4421" y="964"/>
              <a:ext cx="2" cy="1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5" name="Rectangle 67"/>
            <p:cNvSpPr>
              <a:spLocks noChangeAspect="1" noChangeArrowheads="1"/>
            </p:cNvSpPr>
            <p:nvPr/>
          </p:nvSpPr>
          <p:spPr bwMode="auto">
            <a:xfrm>
              <a:off x="3709" y="654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76" name="Line 68"/>
            <p:cNvSpPr>
              <a:spLocks noChangeAspect="1" noChangeShapeType="1"/>
            </p:cNvSpPr>
            <p:nvPr/>
          </p:nvSpPr>
          <p:spPr bwMode="auto">
            <a:xfrm>
              <a:off x="3231" y="701"/>
              <a:ext cx="133" cy="2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7" name="Line 69"/>
            <p:cNvSpPr>
              <a:spLocks noChangeAspect="1" noChangeShapeType="1"/>
            </p:cNvSpPr>
            <p:nvPr/>
          </p:nvSpPr>
          <p:spPr bwMode="auto">
            <a:xfrm flipV="1">
              <a:off x="3364" y="865"/>
              <a:ext cx="258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8" name="Line 70"/>
            <p:cNvSpPr>
              <a:spLocks noChangeAspect="1" noChangeShapeType="1"/>
            </p:cNvSpPr>
            <p:nvPr/>
          </p:nvSpPr>
          <p:spPr bwMode="auto">
            <a:xfrm>
              <a:off x="3622" y="865"/>
              <a:ext cx="257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9" name="Line 71"/>
            <p:cNvSpPr>
              <a:spLocks noChangeAspect="1" noChangeShapeType="1"/>
            </p:cNvSpPr>
            <p:nvPr/>
          </p:nvSpPr>
          <p:spPr bwMode="auto">
            <a:xfrm flipH="1" flipV="1">
              <a:off x="3770" y="746"/>
              <a:ext cx="109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0" name="Line 72"/>
            <p:cNvSpPr>
              <a:spLocks noChangeAspect="1" noChangeShapeType="1"/>
            </p:cNvSpPr>
            <p:nvPr/>
          </p:nvSpPr>
          <p:spPr bwMode="auto">
            <a:xfrm flipH="1">
              <a:off x="3487" y="713"/>
              <a:ext cx="21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1" name="Line 73"/>
            <p:cNvSpPr>
              <a:spLocks noChangeAspect="1" noChangeShapeType="1"/>
            </p:cNvSpPr>
            <p:nvPr/>
          </p:nvSpPr>
          <p:spPr bwMode="auto">
            <a:xfrm flipH="1" flipV="1">
              <a:off x="3231" y="701"/>
              <a:ext cx="256" cy="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2" name="Rectangle 74"/>
            <p:cNvSpPr>
              <a:spLocks noChangeAspect="1" noChangeArrowheads="1"/>
            </p:cNvSpPr>
            <p:nvPr/>
          </p:nvSpPr>
          <p:spPr bwMode="auto">
            <a:xfrm>
              <a:off x="3179" y="849"/>
              <a:ext cx="7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83" name="Line 75"/>
            <p:cNvSpPr>
              <a:spLocks noChangeAspect="1" noChangeShapeType="1"/>
            </p:cNvSpPr>
            <p:nvPr/>
          </p:nvSpPr>
          <p:spPr bwMode="auto">
            <a:xfrm flipH="1" flipV="1">
              <a:off x="3262" y="906"/>
              <a:ext cx="102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4" name="Rectangle 76"/>
            <p:cNvSpPr>
              <a:spLocks noChangeAspect="1" noChangeArrowheads="1"/>
            </p:cNvSpPr>
            <p:nvPr/>
          </p:nvSpPr>
          <p:spPr bwMode="auto">
            <a:xfrm>
              <a:off x="3656" y="950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85" name="Rectangle 77"/>
            <p:cNvSpPr>
              <a:spLocks noChangeAspect="1" noChangeArrowheads="1"/>
            </p:cNvSpPr>
            <p:nvPr/>
          </p:nvSpPr>
          <p:spPr bwMode="auto">
            <a:xfrm>
              <a:off x="3727" y="950"/>
              <a:ext cx="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86" name="Line 78"/>
            <p:cNvSpPr>
              <a:spLocks noChangeAspect="1" noChangeShapeType="1"/>
            </p:cNvSpPr>
            <p:nvPr/>
          </p:nvSpPr>
          <p:spPr bwMode="auto">
            <a:xfrm>
              <a:off x="3622" y="865"/>
              <a:ext cx="47" cy="9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7" name="Line 79"/>
            <p:cNvSpPr>
              <a:spLocks noChangeAspect="1" noChangeShapeType="1"/>
            </p:cNvSpPr>
            <p:nvPr/>
          </p:nvSpPr>
          <p:spPr bwMode="auto">
            <a:xfrm flipH="1" flipV="1">
              <a:off x="3390" y="664"/>
              <a:ext cx="97" cy="1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8" name="Rectangle 80"/>
            <p:cNvSpPr>
              <a:spLocks noChangeAspect="1" noChangeArrowheads="1"/>
            </p:cNvSpPr>
            <p:nvPr/>
          </p:nvSpPr>
          <p:spPr bwMode="auto">
            <a:xfrm>
              <a:off x="3352" y="480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89" name="Rectangle 81"/>
            <p:cNvSpPr>
              <a:spLocks noChangeAspect="1" noChangeArrowheads="1"/>
            </p:cNvSpPr>
            <p:nvPr/>
          </p:nvSpPr>
          <p:spPr bwMode="auto">
            <a:xfrm>
              <a:off x="3423" y="480"/>
              <a:ext cx="6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490" name="Line 82"/>
            <p:cNvSpPr>
              <a:spLocks noChangeAspect="1" noChangeShapeType="1"/>
            </p:cNvSpPr>
            <p:nvPr/>
          </p:nvSpPr>
          <p:spPr bwMode="auto">
            <a:xfrm flipH="1" flipV="1">
              <a:off x="3389" y="579"/>
              <a:ext cx="1" cy="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1" name="Rectangle 83"/>
            <p:cNvSpPr>
              <a:spLocks noChangeAspect="1" noChangeArrowheads="1"/>
            </p:cNvSpPr>
            <p:nvPr/>
          </p:nvSpPr>
          <p:spPr bwMode="auto">
            <a:xfrm>
              <a:off x="4018" y="805"/>
              <a:ext cx="7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92" name="Line 84"/>
            <p:cNvSpPr>
              <a:spLocks noChangeAspect="1" noChangeShapeType="1"/>
            </p:cNvSpPr>
            <p:nvPr/>
          </p:nvSpPr>
          <p:spPr bwMode="auto">
            <a:xfrm flipV="1">
              <a:off x="3879" y="872"/>
              <a:ext cx="131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3" name="Line 85"/>
            <p:cNvSpPr>
              <a:spLocks noChangeAspect="1" noChangeShapeType="1"/>
            </p:cNvSpPr>
            <p:nvPr/>
          </p:nvSpPr>
          <p:spPr bwMode="auto">
            <a:xfrm>
              <a:off x="4098" y="869"/>
              <a:ext cx="145" cy="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4" name="Line 86"/>
            <p:cNvSpPr>
              <a:spLocks noChangeAspect="1" noChangeShapeType="1"/>
            </p:cNvSpPr>
            <p:nvPr/>
          </p:nvSpPr>
          <p:spPr bwMode="auto">
            <a:xfrm flipV="1">
              <a:off x="3070" y="701"/>
              <a:ext cx="161" cy="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5" name="Line 87"/>
            <p:cNvSpPr>
              <a:spLocks noChangeAspect="1" noChangeShapeType="1"/>
            </p:cNvSpPr>
            <p:nvPr/>
          </p:nvSpPr>
          <p:spPr bwMode="auto">
            <a:xfrm flipH="1" flipV="1">
              <a:off x="958" y="696"/>
              <a:ext cx="74" cy="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6" name="Line 88"/>
            <p:cNvSpPr>
              <a:spLocks noChangeAspect="1" noChangeShapeType="1"/>
            </p:cNvSpPr>
            <p:nvPr/>
          </p:nvSpPr>
          <p:spPr bwMode="auto">
            <a:xfrm flipV="1">
              <a:off x="5067" y="674"/>
              <a:ext cx="69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7" name="Rectangle 89"/>
            <p:cNvSpPr>
              <a:spLocks noChangeAspect="1" noChangeArrowheads="1"/>
            </p:cNvSpPr>
            <p:nvPr/>
          </p:nvSpPr>
          <p:spPr bwMode="auto">
            <a:xfrm>
              <a:off x="2954" y="1203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498" name="Line 90"/>
            <p:cNvSpPr>
              <a:spLocks noChangeAspect="1" noChangeShapeType="1"/>
            </p:cNvSpPr>
            <p:nvPr/>
          </p:nvSpPr>
          <p:spPr bwMode="auto">
            <a:xfrm flipV="1">
              <a:off x="3329" y="1385"/>
              <a:ext cx="85" cy="2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9" name="Line 91"/>
            <p:cNvSpPr>
              <a:spLocks noChangeAspect="1" noChangeShapeType="1"/>
            </p:cNvSpPr>
            <p:nvPr/>
          </p:nvSpPr>
          <p:spPr bwMode="auto">
            <a:xfrm flipH="1" flipV="1">
              <a:off x="3193" y="1236"/>
              <a:ext cx="221" cy="1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0" name="Line 92"/>
            <p:cNvSpPr>
              <a:spLocks noChangeAspect="1" noChangeShapeType="1"/>
            </p:cNvSpPr>
            <p:nvPr/>
          </p:nvSpPr>
          <p:spPr bwMode="auto">
            <a:xfrm flipH="1" flipV="1">
              <a:off x="3077" y="999"/>
              <a:ext cx="116" cy="2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1" name="Line 93"/>
            <p:cNvSpPr>
              <a:spLocks noChangeAspect="1" noChangeShapeType="1"/>
            </p:cNvSpPr>
            <p:nvPr/>
          </p:nvSpPr>
          <p:spPr bwMode="auto">
            <a:xfrm flipH="1">
              <a:off x="3005" y="999"/>
              <a:ext cx="72" cy="2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2" name="Line 94"/>
            <p:cNvSpPr>
              <a:spLocks noChangeAspect="1" noChangeShapeType="1"/>
            </p:cNvSpPr>
            <p:nvPr/>
          </p:nvSpPr>
          <p:spPr bwMode="auto">
            <a:xfrm>
              <a:off x="3117" y="1337"/>
              <a:ext cx="94" cy="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3" name="Line 95"/>
            <p:cNvSpPr>
              <a:spLocks noChangeAspect="1" noChangeShapeType="1"/>
            </p:cNvSpPr>
            <p:nvPr/>
          </p:nvSpPr>
          <p:spPr bwMode="auto">
            <a:xfrm>
              <a:off x="3030" y="1278"/>
              <a:ext cx="57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4" name="Line 96"/>
            <p:cNvSpPr>
              <a:spLocks noChangeAspect="1" noChangeShapeType="1"/>
            </p:cNvSpPr>
            <p:nvPr/>
          </p:nvSpPr>
          <p:spPr bwMode="auto">
            <a:xfrm>
              <a:off x="3211" y="1400"/>
              <a:ext cx="118" cy="2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5" name="Rectangle 97"/>
            <p:cNvSpPr>
              <a:spLocks noChangeAspect="1" noChangeArrowheads="1"/>
            </p:cNvSpPr>
            <p:nvPr/>
          </p:nvSpPr>
          <p:spPr bwMode="auto">
            <a:xfrm>
              <a:off x="3448" y="1631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06" name="Rectangle 98"/>
            <p:cNvSpPr>
              <a:spLocks noChangeAspect="1" noChangeArrowheads="1"/>
            </p:cNvSpPr>
            <p:nvPr/>
          </p:nvSpPr>
          <p:spPr bwMode="auto">
            <a:xfrm>
              <a:off x="3520" y="1631"/>
              <a:ext cx="6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07" name="Line 99"/>
            <p:cNvSpPr>
              <a:spLocks noChangeAspect="1" noChangeShapeType="1"/>
            </p:cNvSpPr>
            <p:nvPr/>
          </p:nvSpPr>
          <p:spPr bwMode="auto">
            <a:xfrm>
              <a:off x="3329" y="1638"/>
              <a:ext cx="109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08" name="Rectangle 100"/>
            <p:cNvSpPr>
              <a:spLocks noChangeAspect="1" noChangeArrowheads="1"/>
            </p:cNvSpPr>
            <p:nvPr/>
          </p:nvSpPr>
          <p:spPr bwMode="auto">
            <a:xfrm>
              <a:off x="3474" y="1486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09" name="Rectangle 101"/>
            <p:cNvSpPr>
              <a:spLocks noChangeAspect="1" noChangeArrowheads="1"/>
            </p:cNvSpPr>
            <p:nvPr/>
          </p:nvSpPr>
          <p:spPr bwMode="auto">
            <a:xfrm>
              <a:off x="3547" y="1486"/>
              <a:ext cx="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10" name="Line 102"/>
            <p:cNvSpPr>
              <a:spLocks noChangeAspect="1" noChangeShapeType="1"/>
            </p:cNvSpPr>
            <p:nvPr/>
          </p:nvSpPr>
          <p:spPr bwMode="auto">
            <a:xfrm>
              <a:off x="3414" y="1385"/>
              <a:ext cx="72" cy="1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11" name="Rectangle 103"/>
            <p:cNvSpPr>
              <a:spLocks noChangeAspect="1" noChangeArrowheads="1"/>
            </p:cNvSpPr>
            <p:nvPr/>
          </p:nvSpPr>
          <p:spPr bwMode="auto">
            <a:xfrm>
              <a:off x="2969" y="1374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12" name="Line 104"/>
            <p:cNvSpPr>
              <a:spLocks noChangeAspect="1" noChangeShapeType="1"/>
            </p:cNvSpPr>
            <p:nvPr/>
          </p:nvSpPr>
          <p:spPr bwMode="auto">
            <a:xfrm flipH="1">
              <a:off x="3038" y="1236"/>
              <a:ext cx="155" cy="1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13" name="Line 105"/>
            <p:cNvSpPr>
              <a:spLocks noChangeAspect="1" noChangeShapeType="1"/>
            </p:cNvSpPr>
            <p:nvPr/>
          </p:nvSpPr>
          <p:spPr bwMode="auto">
            <a:xfrm>
              <a:off x="3211" y="1400"/>
              <a:ext cx="5" cy="1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14" name="Rectangle 106"/>
            <p:cNvSpPr>
              <a:spLocks noChangeAspect="1" noChangeArrowheads="1"/>
            </p:cNvSpPr>
            <p:nvPr/>
          </p:nvSpPr>
          <p:spPr bwMode="auto">
            <a:xfrm>
              <a:off x="3079" y="1618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15" name="Line 107"/>
            <p:cNvSpPr>
              <a:spLocks noChangeAspect="1" noChangeShapeType="1"/>
            </p:cNvSpPr>
            <p:nvPr/>
          </p:nvSpPr>
          <p:spPr bwMode="auto">
            <a:xfrm flipH="1">
              <a:off x="3145" y="1542"/>
              <a:ext cx="71" cy="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16" name="Line 108"/>
            <p:cNvSpPr>
              <a:spLocks noChangeAspect="1" noChangeShapeType="1"/>
            </p:cNvSpPr>
            <p:nvPr/>
          </p:nvSpPr>
          <p:spPr bwMode="auto">
            <a:xfrm>
              <a:off x="3116" y="1716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17" name="Rectangle 109"/>
            <p:cNvSpPr>
              <a:spLocks noChangeAspect="1" noChangeArrowheads="1"/>
            </p:cNvSpPr>
            <p:nvPr/>
          </p:nvSpPr>
          <p:spPr bwMode="auto">
            <a:xfrm>
              <a:off x="2982" y="1838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18" name="Line 110"/>
            <p:cNvSpPr>
              <a:spLocks noChangeAspect="1" noChangeShapeType="1"/>
            </p:cNvSpPr>
            <p:nvPr/>
          </p:nvSpPr>
          <p:spPr bwMode="auto">
            <a:xfrm flipH="1">
              <a:off x="3059" y="1799"/>
              <a:ext cx="71" cy="6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19" name="Line 111"/>
            <p:cNvSpPr>
              <a:spLocks noChangeAspect="1" noChangeShapeType="1"/>
            </p:cNvSpPr>
            <p:nvPr/>
          </p:nvSpPr>
          <p:spPr bwMode="auto">
            <a:xfrm flipH="1">
              <a:off x="3044" y="1780"/>
              <a:ext cx="72" cy="6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20" name="Rectangle 112"/>
            <p:cNvSpPr>
              <a:spLocks noChangeAspect="1" noChangeArrowheads="1"/>
            </p:cNvSpPr>
            <p:nvPr/>
          </p:nvSpPr>
          <p:spPr bwMode="auto">
            <a:xfrm>
              <a:off x="3209" y="1789"/>
              <a:ext cx="6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fr-FR" sz="2800"/>
            </a:p>
          </p:txBody>
        </p:sp>
        <p:sp>
          <p:nvSpPr>
            <p:cNvPr id="17521" name="Rectangle 113"/>
            <p:cNvSpPr>
              <a:spLocks noChangeAspect="1" noChangeArrowheads="1"/>
            </p:cNvSpPr>
            <p:nvPr/>
          </p:nvSpPr>
          <p:spPr bwMode="auto">
            <a:xfrm>
              <a:off x="3275" y="1789"/>
              <a:ext cx="6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22" name="Rectangle 114"/>
            <p:cNvSpPr>
              <a:spLocks noChangeAspect="1" noChangeArrowheads="1"/>
            </p:cNvSpPr>
            <p:nvPr/>
          </p:nvSpPr>
          <p:spPr bwMode="auto">
            <a:xfrm>
              <a:off x="3342" y="1826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9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fr-FR" sz="2800"/>
            </a:p>
          </p:txBody>
        </p:sp>
        <p:sp>
          <p:nvSpPr>
            <p:cNvPr id="17523" name="Line 115"/>
            <p:cNvSpPr>
              <a:spLocks noChangeAspect="1" noChangeShapeType="1"/>
            </p:cNvSpPr>
            <p:nvPr/>
          </p:nvSpPr>
          <p:spPr bwMode="auto">
            <a:xfrm>
              <a:off x="3116" y="1796"/>
              <a:ext cx="84" cy="2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24" name="Rectangle 116"/>
            <p:cNvSpPr>
              <a:spLocks noChangeAspect="1" noChangeArrowheads="1"/>
            </p:cNvSpPr>
            <p:nvPr/>
          </p:nvSpPr>
          <p:spPr bwMode="auto">
            <a:xfrm>
              <a:off x="2606" y="1468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25" name="Line 117"/>
            <p:cNvSpPr>
              <a:spLocks noChangeAspect="1" noChangeShapeType="1"/>
            </p:cNvSpPr>
            <p:nvPr/>
          </p:nvSpPr>
          <p:spPr bwMode="auto">
            <a:xfrm>
              <a:off x="2247" y="1842"/>
              <a:ext cx="249" cy="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26" name="Line 118"/>
            <p:cNvSpPr>
              <a:spLocks noChangeAspect="1" noChangeShapeType="1"/>
            </p:cNvSpPr>
            <p:nvPr/>
          </p:nvSpPr>
          <p:spPr bwMode="auto">
            <a:xfrm flipV="1">
              <a:off x="2496" y="1720"/>
              <a:ext cx="155" cy="2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27" name="Line 119"/>
            <p:cNvSpPr>
              <a:spLocks noChangeAspect="1" noChangeShapeType="1"/>
            </p:cNvSpPr>
            <p:nvPr/>
          </p:nvSpPr>
          <p:spPr bwMode="auto">
            <a:xfrm flipV="1">
              <a:off x="2651" y="1609"/>
              <a:ext cx="240" cy="1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28" name="Line 120"/>
            <p:cNvSpPr>
              <a:spLocks noChangeAspect="1" noChangeShapeType="1"/>
            </p:cNvSpPr>
            <p:nvPr/>
          </p:nvSpPr>
          <p:spPr bwMode="auto">
            <a:xfrm flipH="1" flipV="1">
              <a:off x="2686" y="1533"/>
              <a:ext cx="205" cy="7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29" name="Line 121"/>
            <p:cNvSpPr>
              <a:spLocks noChangeAspect="1" noChangeShapeType="1"/>
            </p:cNvSpPr>
            <p:nvPr/>
          </p:nvSpPr>
          <p:spPr bwMode="auto">
            <a:xfrm flipH="1">
              <a:off x="2486" y="1557"/>
              <a:ext cx="126" cy="1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30" name="Line 122"/>
            <p:cNvSpPr>
              <a:spLocks noChangeAspect="1" noChangeShapeType="1"/>
            </p:cNvSpPr>
            <p:nvPr/>
          </p:nvSpPr>
          <p:spPr bwMode="auto">
            <a:xfrm flipH="1">
              <a:off x="2247" y="1731"/>
              <a:ext cx="239" cy="1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31" name="Rectangle 123"/>
            <p:cNvSpPr>
              <a:spLocks noChangeAspect="1" noChangeArrowheads="1"/>
            </p:cNvSpPr>
            <p:nvPr/>
          </p:nvSpPr>
          <p:spPr bwMode="auto">
            <a:xfrm>
              <a:off x="2137" y="1935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32" name="Line 124"/>
            <p:cNvSpPr>
              <a:spLocks noChangeAspect="1" noChangeShapeType="1"/>
            </p:cNvSpPr>
            <p:nvPr/>
          </p:nvSpPr>
          <p:spPr bwMode="auto">
            <a:xfrm flipH="1">
              <a:off x="2195" y="1842"/>
              <a:ext cx="52" cy="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33" name="Rectangle 125"/>
            <p:cNvSpPr>
              <a:spLocks noChangeAspect="1" noChangeArrowheads="1"/>
            </p:cNvSpPr>
            <p:nvPr/>
          </p:nvSpPr>
          <p:spPr bwMode="auto">
            <a:xfrm>
              <a:off x="2242" y="1938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34" name="Rectangle 126"/>
            <p:cNvSpPr>
              <a:spLocks noChangeAspect="1" noChangeArrowheads="1"/>
            </p:cNvSpPr>
            <p:nvPr/>
          </p:nvSpPr>
          <p:spPr bwMode="auto">
            <a:xfrm>
              <a:off x="2308" y="1938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35" name="Line 127"/>
            <p:cNvSpPr>
              <a:spLocks noChangeAspect="1" noChangeShapeType="1"/>
            </p:cNvSpPr>
            <p:nvPr/>
          </p:nvSpPr>
          <p:spPr bwMode="auto">
            <a:xfrm flipH="1">
              <a:off x="2388" y="1936"/>
              <a:ext cx="108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36" name="Rectangle 128"/>
            <p:cNvSpPr>
              <a:spLocks noChangeAspect="1" noChangeArrowheads="1"/>
            </p:cNvSpPr>
            <p:nvPr/>
          </p:nvSpPr>
          <p:spPr bwMode="auto">
            <a:xfrm>
              <a:off x="2753" y="1730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37" name="Rectangle 129"/>
            <p:cNvSpPr>
              <a:spLocks noChangeAspect="1" noChangeArrowheads="1"/>
            </p:cNvSpPr>
            <p:nvPr/>
          </p:nvSpPr>
          <p:spPr bwMode="auto">
            <a:xfrm>
              <a:off x="2826" y="1730"/>
              <a:ext cx="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38" name="Line 130"/>
            <p:cNvSpPr>
              <a:spLocks noChangeAspect="1" noChangeShapeType="1"/>
            </p:cNvSpPr>
            <p:nvPr/>
          </p:nvSpPr>
          <p:spPr bwMode="auto">
            <a:xfrm>
              <a:off x="2651" y="1720"/>
              <a:ext cx="95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39" name="Line 131"/>
            <p:cNvSpPr>
              <a:spLocks noChangeAspect="1" noChangeShapeType="1"/>
            </p:cNvSpPr>
            <p:nvPr/>
          </p:nvSpPr>
          <p:spPr bwMode="auto">
            <a:xfrm flipH="1" flipV="1">
              <a:off x="2337" y="1677"/>
              <a:ext cx="149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0" name="Rectangle 132"/>
            <p:cNvSpPr>
              <a:spLocks noChangeAspect="1" noChangeArrowheads="1"/>
            </p:cNvSpPr>
            <p:nvPr/>
          </p:nvSpPr>
          <p:spPr bwMode="auto">
            <a:xfrm>
              <a:off x="2285" y="1513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41" name="Line 133"/>
            <p:cNvSpPr>
              <a:spLocks noChangeAspect="1" noChangeShapeType="1"/>
            </p:cNvSpPr>
            <p:nvPr/>
          </p:nvSpPr>
          <p:spPr bwMode="auto">
            <a:xfrm flipH="1" flipV="1">
              <a:off x="2317" y="1612"/>
              <a:ext cx="11" cy="7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2" name="Line 134"/>
            <p:cNvSpPr>
              <a:spLocks noChangeAspect="1" noChangeShapeType="1"/>
            </p:cNvSpPr>
            <p:nvPr/>
          </p:nvSpPr>
          <p:spPr bwMode="auto">
            <a:xfrm flipH="1" flipV="1">
              <a:off x="2338" y="1610"/>
              <a:ext cx="11" cy="7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3" name="Line 135"/>
            <p:cNvSpPr>
              <a:spLocks noChangeAspect="1" noChangeShapeType="1"/>
            </p:cNvSpPr>
            <p:nvPr/>
          </p:nvSpPr>
          <p:spPr bwMode="auto">
            <a:xfrm flipV="1">
              <a:off x="2891" y="1466"/>
              <a:ext cx="87" cy="1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4" name="Rectangle 136"/>
            <p:cNvSpPr>
              <a:spLocks noChangeAspect="1" noChangeArrowheads="1"/>
            </p:cNvSpPr>
            <p:nvPr/>
          </p:nvSpPr>
          <p:spPr bwMode="auto">
            <a:xfrm>
              <a:off x="1892" y="1812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45" name="Line 137"/>
            <p:cNvSpPr>
              <a:spLocks noChangeAspect="1" noChangeShapeType="1"/>
            </p:cNvSpPr>
            <p:nvPr/>
          </p:nvSpPr>
          <p:spPr bwMode="auto">
            <a:xfrm>
              <a:off x="1415" y="1860"/>
              <a:ext cx="133" cy="2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6" name="Line 138"/>
            <p:cNvSpPr>
              <a:spLocks noChangeAspect="1" noChangeShapeType="1"/>
            </p:cNvSpPr>
            <p:nvPr/>
          </p:nvSpPr>
          <p:spPr bwMode="auto">
            <a:xfrm flipV="1">
              <a:off x="1548" y="2022"/>
              <a:ext cx="256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7" name="Line 139"/>
            <p:cNvSpPr>
              <a:spLocks noChangeAspect="1" noChangeShapeType="1"/>
            </p:cNvSpPr>
            <p:nvPr/>
          </p:nvSpPr>
          <p:spPr bwMode="auto">
            <a:xfrm>
              <a:off x="1804" y="2022"/>
              <a:ext cx="257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8" name="Line 140"/>
            <p:cNvSpPr>
              <a:spLocks noChangeAspect="1" noChangeShapeType="1"/>
            </p:cNvSpPr>
            <p:nvPr/>
          </p:nvSpPr>
          <p:spPr bwMode="auto">
            <a:xfrm flipH="1" flipV="1">
              <a:off x="1953" y="1903"/>
              <a:ext cx="108" cy="18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9" name="Line 141"/>
            <p:cNvSpPr>
              <a:spLocks noChangeAspect="1" noChangeShapeType="1"/>
            </p:cNvSpPr>
            <p:nvPr/>
          </p:nvSpPr>
          <p:spPr bwMode="auto">
            <a:xfrm flipH="1">
              <a:off x="1670" y="1895"/>
              <a:ext cx="117" cy="3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50" name="Line 142"/>
            <p:cNvSpPr>
              <a:spLocks noChangeAspect="1" noChangeShapeType="1"/>
            </p:cNvSpPr>
            <p:nvPr/>
          </p:nvSpPr>
          <p:spPr bwMode="auto">
            <a:xfrm flipH="1">
              <a:off x="1823" y="1871"/>
              <a:ext cx="59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51" name="Line 143"/>
            <p:cNvSpPr>
              <a:spLocks noChangeAspect="1" noChangeShapeType="1"/>
            </p:cNvSpPr>
            <p:nvPr/>
          </p:nvSpPr>
          <p:spPr bwMode="auto">
            <a:xfrm flipH="1" flipV="1">
              <a:off x="1415" y="1860"/>
              <a:ext cx="255" cy="6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52" name="Rectangle 144"/>
            <p:cNvSpPr>
              <a:spLocks noChangeAspect="1" noChangeArrowheads="1"/>
            </p:cNvSpPr>
            <p:nvPr/>
          </p:nvSpPr>
          <p:spPr bwMode="auto">
            <a:xfrm>
              <a:off x="1273" y="1870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53" name="Line 145"/>
            <p:cNvSpPr>
              <a:spLocks noChangeAspect="1" noChangeShapeType="1"/>
            </p:cNvSpPr>
            <p:nvPr/>
          </p:nvSpPr>
          <p:spPr bwMode="auto">
            <a:xfrm flipH="1">
              <a:off x="1349" y="1860"/>
              <a:ext cx="66" cy="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54" name="Rectangle 146"/>
            <p:cNvSpPr>
              <a:spLocks noChangeAspect="1" noChangeArrowheads="1"/>
            </p:cNvSpPr>
            <p:nvPr/>
          </p:nvSpPr>
          <p:spPr bwMode="auto">
            <a:xfrm>
              <a:off x="1297" y="1985"/>
              <a:ext cx="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55" name="Rectangle 147"/>
            <p:cNvSpPr>
              <a:spLocks noChangeAspect="1" noChangeArrowheads="1"/>
            </p:cNvSpPr>
            <p:nvPr/>
          </p:nvSpPr>
          <p:spPr bwMode="auto">
            <a:xfrm>
              <a:off x="1363" y="1985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56" name="Line 148"/>
            <p:cNvSpPr>
              <a:spLocks noChangeAspect="1" noChangeShapeType="1"/>
            </p:cNvSpPr>
            <p:nvPr/>
          </p:nvSpPr>
          <p:spPr bwMode="auto">
            <a:xfrm flipH="1" flipV="1">
              <a:off x="1444" y="2050"/>
              <a:ext cx="104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57" name="Rectangle 149"/>
            <p:cNvSpPr>
              <a:spLocks noChangeAspect="1" noChangeArrowheads="1"/>
            </p:cNvSpPr>
            <p:nvPr/>
          </p:nvSpPr>
          <p:spPr bwMode="auto">
            <a:xfrm>
              <a:off x="1770" y="1721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58" name="Rectangle 150"/>
            <p:cNvSpPr>
              <a:spLocks noChangeAspect="1" noChangeArrowheads="1"/>
            </p:cNvSpPr>
            <p:nvPr/>
          </p:nvSpPr>
          <p:spPr bwMode="auto">
            <a:xfrm>
              <a:off x="1841" y="1721"/>
              <a:ext cx="7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59" name="Line 151"/>
            <p:cNvSpPr>
              <a:spLocks noChangeAspect="1" noChangeShapeType="1"/>
            </p:cNvSpPr>
            <p:nvPr/>
          </p:nvSpPr>
          <p:spPr bwMode="auto">
            <a:xfrm flipV="1">
              <a:off x="1804" y="1818"/>
              <a:ext cx="1" cy="2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60" name="Line 152"/>
            <p:cNvSpPr>
              <a:spLocks noChangeAspect="1" noChangeShapeType="1"/>
            </p:cNvSpPr>
            <p:nvPr/>
          </p:nvSpPr>
          <p:spPr bwMode="auto">
            <a:xfrm flipH="1" flipV="1">
              <a:off x="1574" y="1794"/>
              <a:ext cx="96" cy="1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61" name="Rectangle 153"/>
            <p:cNvSpPr>
              <a:spLocks noChangeAspect="1" noChangeArrowheads="1"/>
            </p:cNvSpPr>
            <p:nvPr/>
          </p:nvSpPr>
          <p:spPr bwMode="auto">
            <a:xfrm>
              <a:off x="1313" y="1672"/>
              <a:ext cx="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62" name="Line 154"/>
            <p:cNvSpPr>
              <a:spLocks noChangeAspect="1" noChangeShapeType="1"/>
            </p:cNvSpPr>
            <p:nvPr/>
          </p:nvSpPr>
          <p:spPr bwMode="auto">
            <a:xfrm flipH="1" flipV="1">
              <a:off x="1393" y="1735"/>
              <a:ext cx="181" cy="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63" name="Line 155"/>
            <p:cNvSpPr>
              <a:spLocks noChangeAspect="1" noChangeShapeType="1"/>
            </p:cNvSpPr>
            <p:nvPr/>
          </p:nvSpPr>
          <p:spPr bwMode="auto">
            <a:xfrm flipV="1">
              <a:off x="2061" y="2017"/>
              <a:ext cx="76" cy="7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64" name="Line 156"/>
            <p:cNvSpPr>
              <a:spLocks noChangeAspect="1" noChangeShapeType="1"/>
            </p:cNvSpPr>
            <p:nvPr/>
          </p:nvSpPr>
          <p:spPr bwMode="auto">
            <a:xfrm flipH="1" flipV="1">
              <a:off x="1104" y="1768"/>
              <a:ext cx="166" cy="12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65" name="Rectangle 157"/>
            <p:cNvSpPr>
              <a:spLocks noChangeAspect="1" noChangeArrowheads="1"/>
            </p:cNvSpPr>
            <p:nvPr/>
          </p:nvSpPr>
          <p:spPr bwMode="auto">
            <a:xfrm>
              <a:off x="820" y="1767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H</a:t>
              </a:r>
              <a:endParaRPr lang="fr-FR" sz="2800"/>
            </a:p>
          </p:txBody>
        </p:sp>
        <p:sp>
          <p:nvSpPr>
            <p:cNvPr id="17566" name="Rectangle 158"/>
            <p:cNvSpPr>
              <a:spLocks noChangeAspect="1" noChangeArrowheads="1"/>
            </p:cNvSpPr>
            <p:nvPr/>
          </p:nvSpPr>
          <p:spPr bwMode="auto">
            <a:xfrm>
              <a:off x="887" y="1803"/>
              <a:ext cx="4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9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fr-FR" sz="2800"/>
            </a:p>
          </p:txBody>
        </p:sp>
        <p:sp>
          <p:nvSpPr>
            <p:cNvPr id="17567" name="Rectangle 159"/>
            <p:cNvSpPr>
              <a:spLocks noChangeAspect="1" noChangeArrowheads="1"/>
            </p:cNvSpPr>
            <p:nvPr/>
          </p:nvSpPr>
          <p:spPr bwMode="auto">
            <a:xfrm>
              <a:off x="927" y="1767"/>
              <a:ext cx="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fr-FR" sz="2800"/>
            </a:p>
          </p:txBody>
        </p:sp>
        <p:sp>
          <p:nvSpPr>
            <p:cNvPr id="17568" name="Line 160"/>
            <p:cNvSpPr>
              <a:spLocks noChangeAspect="1" noChangeShapeType="1"/>
            </p:cNvSpPr>
            <p:nvPr/>
          </p:nvSpPr>
          <p:spPr bwMode="auto">
            <a:xfrm flipH="1">
              <a:off x="1003" y="1768"/>
              <a:ext cx="101" cy="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69" name="Line 161"/>
            <p:cNvSpPr>
              <a:spLocks noChangeAspect="1" noChangeShapeType="1"/>
            </p:cNvSpPr>
            <p:nvPr/>
          </p:nvSpPr>
          <p:spPr bwMode="auto">
            <a:xfrm flipH="1" flipV="1">
              <a:off x="1069" y="1626"/>
              <a:ext cx="35" cy="14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70" name="Rectangle 162"/>
            <p:cNvSpPr>
              <a:spLocks noChangeAspect="1" noChangeArrowheads="1"/>
            </p:cNvSpPr>
            <p:nvPr/>
          </p:nvSpPr>
          <p:spPr bwMode="auto">
            <a:xfrm>
              <a:off x="1174" y="1504"/>
              <a:ext cx="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71" name="Line 163"/>
            <p:cNvSpPr>
              <a:spLocks noChangeAspect="1" noChangeShapeType="1"/>
            </p:cNvSpPr>
            <p:nvPr/>
          </p:nvSpPr>
          <p:spPr bwMode="auto">
            <a:xfrm flipV="1">
              <a:off x="1055" y="1560"/>
              <a:ext cx="107" cy="5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72" name="Line 164"/>
            <p:cNvSpPr>
              <a:spLocks noChangeAspect="1" noChangeShapeType="1"/>
            </p:cNvSpPr>
            <p:nvPr/>
          </p:nvSpPr>
          <p:spPr bwMode="auto">
            <a:xfrm flipV="1">
              <a:off x="1073" y="1587"/>
              <a:ext cx="101" cy="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73" name="Rectangle 165"/>
            <p:cNvSpPr>
              <a:spLocks noChangeAspect="1" noChangeArrowheads="1"/>
            </p:cNvSpPr>
            <p:nvPr/>
          </p:nvSpPr>
          <p:spPr bwMode="auto">
            <a:xfrm>
              <a:off x="925" y="1513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74" name="Line 166"/>
            <p:cNvSpPr>
              <a:spLocks noChangeAspect="1" noChangeShapeType="1"/>
            </p:cNvSpPr>
            <p:nvPr/>
          </p:nvSpPr>
          <p:spPr bwMode="auto">
            <a:xfrm flipH="1" flipV="1">
              <a:off x="1002" y="1586"/>
              <a:ext cx="67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75" name="Line 167"/>
            <p:cNvSpPr>
              <a:spLocks noChangeAspect="1" noChangeShapeType="1"/>
            </p:cNvSpPr>
            <p:nvPr/>
          </p:nvSpPr>
          <p:spPr bwMode="auto">
            <a:xfrm flipH="1">
              <a:off x="1104" y="1729"/>
              <a:ext cx="199" cy="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168"/>
            <p:cNvGrpSpPr>
              <a:grpSpLocks/>
            </p:cNvGrpSpPr>
            <p:nvPr/>
          </p:nvGrpSpPr>
          <p:grpSpPr bwMode="auto">
            <a:xfrm>
              <a:off x="842" y="1469"/>
              <a:ext cx="67" cy="67"/>
              <a:chOff x="842" y="1455"/>
              <a:chExt cx="67" cy="67"/>
            </a:xfrm>
          </p:grpSpPr>
          <p:sp>
            <p:nvSpPr>
              <p:cNvPr id="17577" name="Oval 169"/>
              <p:cNvSpPr>
                <a:spLocks noChangeAspect="1" noChangeArrowheads="1"/>
              </p:cNvSpPr>
              <p:nvPr/>
            </p:nvSpPr>
            <p:spPr bwMode="auto">
              <a:xfrm>
                <a:off x="842" y="1455"/>
                <a:ext cx="67" cy="67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78" name="Line 170"/>
              <p:cNvSpPr>
                <a:spLocks noChangeAspect="1" noChangeShapeType="1"/>
              </p:cNvSpPr>
              <p:nvPr/>
            </p:nvSpPr>
            <p:spPr bwMode="auto">
              <a:xfrm>
                <a:off x="855" y="1486"/>
                <a:ext cx="35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579" name="Rectangle 171"/>
            <p:cNvSpPr>
              <a:spLocks noChangeAspect="1" noChangeArrowheads="1"/>
            </p:cNvSpPr>
            <p:nvPr/>
          </p:nvSpPr>
          <p:spPr bwMode="auto">
            <a:xfrm>
              <a:off x="2191" y="1707"/>
              <a:ext cx="7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fr-FR" sz="2800"/>
            </a:p>
          </p:txBody>
        </p:sp>
        <p:sp>
          <p:nvSpPr>
            <p:cNvPr id="17580" name="Line 172"/>
            <p:cNvSpPr>
              <a:spLocks noChangeAspect="1" noChangeShapeType="1"/>
            </p:cNvSpPr>
            <p:nvPr/>
          </p:nvSpPr>
          <p:spPr bwMode="auto">
            <a:xfrm flipH="1">
              <a:off x="2265" y="1677"/>
              <a:ext cx="72" cy="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81" name="Oval 173"/>
            <p:cNvSpPr>
              <a:spLocks noChangeAspect="1" noChangeArrowheads="1"/>
            </p:cNvSpPr>
            <p:nvPr/>
          </p:nvSpPr>
          <p:spPr bwMode="auto">
            <a:xfrm>
              <a:off x="2142" y="1649"/>
              <a:ext cx="67" cy="67"/>
            </a:xfrm>
            <a:prstGeom prst="ellips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82" name="Line 174"/>
            <p:cNvSpPr>
              <a:spLocks noChangeAspect="1" noChangeShapeType="1"/>
            </p:cNvSpPr>
            <p:nvPr/>
          </p:nvSpPr>
          <p:spPr bwMode="auto">
            <a:xfrm>
              <a:off x="2156" y="1680"/>
              <a:ext cx="3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83" name="Line 175"/>
            <p:cNvSpPr>
              <a:spLocks noChangeAspect="1" noChangeShapeType="1"/>
            </p:cNvSpPr>
            <p:nvPr/>
          </p:nvSpPr>
          <p:spPr bwMode="auto">
            <a:xfrm flipV="1">
              <a:off x="3077" y="925"/>
              <a:ext cx="99" cy="7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84" name="Rectangle 176"/>
            <p:cNvSpPr>
              <a:spLocks noChangeAspect="1" noChangeArrowheads="1"/>
            </p:cNvSpPr>
            <p:nvPr/>
          </p:nvSpPr>
          <p:spPr bwMode="auto">
            <a:xfrm>
              <a:off x="1827" y="97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fr-FR" sz="2800"/>
            </a:p>
          </p:txBody>
        </p:sp>
        <p:sp>
          <p:nvSpPr>
            <p:cNvPr id="17585" name="Rectangle 177"/>
            <p:cNvSpPr>
              <a:spLocks noChangeAspect="1" noChangeArrowheads="1"/>
            </p:cNvSpPr>
            <p:nvPr/>
          </p:nvSpPr>
          <p:spPr bwMode="auto">
            <a:xfrm>
              <a:off x="2055" y="2128"/>
              <a:ext cx="5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fr-FR" sz="2800"/>
            </a:p>
          </p:txBody>
        </p:sp>
        <p:sp>
          <p:nvSpPr>
            <p:cNvPr id="17586" name="Rectangle 178"/>
            <p:cNvSpPr>
              <a:spLocks noChangeAspect="1" noChangeArrowheads="1"/>
            </p:cNvSpPr>
            <p:nvPr/>
          </p:nvSpPr>
          <p:spPr bwMode="auto">
            <a:xfrm>
              <a:off x="2915" y="160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fr-FR" sz="2800"/>
            </a:p>
          </p:txBody>
        </p:sp>
        <p:sp>
          <p:nvSpPr>
            <p:cNvPr id="17587" name="Rectangle 179"/>
            <p:cNvSpPr>
              <a:spLocks noChangeAspect="1" noChangeArrowheads="1"/>
            </p:cNvSpPr>
            <p:nvPr/>
          </p:nvSpPr>
          <p:spPr bwMode="auto">
            <a:xfrm>
              <a:off x="3845" y="96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fr-FR" sz="2800"/>
            </a:p>
          </p:txBody>
        </p:sp>
        <p:sp>
          <p:nvSpPr>
            <p:cNvPr id="17588" name="Rectangle 180"/>
            <p:cNvSpPr>
              <a:spLocks noChangeAspect="1" noChangeArrowheads="1"/>
            </p:cNvSpPr>
            <p:nvPr/>
          </p:nvSpPr>
          <p:spPr bwMode="auto">
            <a:xfrm>
              <a:off x="3152" y="963"/>
              <a:ext cx="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fr-FR" sz="2800"/>
            </a:p>
          </p:txBody>
        </p:sp>
        <p:sp>
          <p:nvSpPr>
            <p:cNvPr id="17589" name="Rectangle 181"/>
            <p:cNvSpPr>
              <a:spLocks noChangeAspect="1" noChangeArrowheads="1"/>
            </p:cNvSpPr>
            <p:nvPr/>
          </p:nvSpPr>
          <p:spPr bwMode="auto">
            <a:xfrm>
              <a:off x="2874" y="575"/>
              <a:ext cx="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fr-FR" sz="2800"/>
            </a:p>
          </p:txBody>
        </p:sp>
        <p:sp>
          <p:nvSpPr>
            <p:cNvPr id="17590" name="Rectangle 182"/>
            <p:cNvSpPr>
              <a:spLocks noChangeAspect="1" noChangeArrowheads="1"/>
            </p:cNvSpPr>
            <p:nvPr/>
          </p:nvSpPr>
          <p:spPr bwMode="auto">
            <a:xfrm>
              <a:off x="1590" y="1674"/>
              <a:ext cx="5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fr-FR" sz="2800"/>
            </a:p>
          </p:txBody>
        </p:sp>
        <p:sp>
          <p:nvSpPr>
            <p:cNvPr id="17591" name="Rectangle 183"/>
            <p:cNvSpPr>
              <a:spLocks noChangeAspect="1" noChangeArrowheads="1"/>
            </p:cNvSpPr>
            <p:nvPr/>
          </p:nvSpPr>
          <p:spPr bwMode="auto">
            <a:xfrm>
              <a:off x="3366" y="96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fr-FR" sz="2800"/>
            </a:p>
          </p:txBody>
        </p:sp>
        <p:sp>
          <p:nvSpPr>
            <p:cNvPr id="17592" name="Rectangle 184"/>
            <p:cNvSpPr>
              <a:spLocks noChangeAspect="1" noChangeArrowheads="1"/>
            </p:cNvSpPr>
            <p:nvPr/>
          </p:nvSpPr>
          <p:spPr bwMode="auto">
            <a:xfrm>
              <a:off x="3235" y="114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fr-FR" sz="2800"/>
            </a:p>
          </p:txBody>
        </p:sp>
        <p:sp>
          <p:nvSpPr>
            <p:cNvPr id="17593" name="Rectangle 185"/>
            <p:cNvSpPr>
              <a:spLocks noChangeAspect="1" noChangeArrowheads="1"/>
            </p:cNvSpPr>
            <p:nvPr/>
          </p:nvSpPr>
          <p:spPr bwMode="auto">
            <a:xfrm>
              <a:off x="2166" y="965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fr-FR" sz="2800"/>
            </a:p>
          </p:txBody>
        </p:sp>
        <p:sp>
          <p:nvSpPr>
            <p:cNvPr id="17594" name="Rectangle 186"/>
            <p:cNvSpPr>
              <a:spLocks noChangeAspect="1" noChangeArrowheads="1"/>
            </p:cNvSpPr>
            <p:nvPr/>
          </p:nvSpPr>
          <p:spPr bwMode="auto">
            <a:xfrm>
              <a:off x="1404" y="1769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fr-FR" sz="2800"/>
            </a:p>
          </p:txBody>
        </p:sp>
        <p:sp>
          <p:nvSpPr>
            <p:cNvPr id="17595" name="Rectangle 187"/>
            <p:cNvSpPr>
              <a:spLocks noChangeAspect="1" noChangeArrowheads="1"/>
            </p:cNvSpPr>
            <p:nvPr/>
          </p:nvSpPr>
          <p:spPr bwMode="auto">
            <a:xfrm>
              <a:off x="4233" y="946"/>
              <a:ext cx="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fr-FR" sz="2800"/>
            </a:p>
          </p:txBody>
        </p:sp>
        <p:sp>
          <p:nvSpPr>
            <p:cNvPr id="17596" name="Rectangle 188"/>
            <p:cNvSpPr>
              <a:spLocks noChangeAspect="1" noChangeArrowheads="1"/>
            </p:cNvSpPr>
            <p:nvPr/>
          </p:nvSpPr>
          <p:spPr bwMode="auto">
            <a:xfrm>
              <a:off x="3131" y="1466"/>
              <a:ext cx="5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fr-FR" sz="2800"/>
            </a:p>
          </p:txBody>
        </p:sp>
        <p:sp>
          <p:nvSpPr>
            <p:cNvPr id="17597" name="Rectangle 189"/>
            <p:cNvSpPr>
              <a:spLocks noChangeAspect="1" noChangeArrowheads="1"/>
            </p:cNvSpPr>
            <p:nvPr/>
          </p:nvSpPr>
          <p:spPr bwMode="auto">
            <a:xfrm>
              <a:off x="1827" y="7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fr-FR" sz="2800"/>
            </a:p>
          </p:txBody>
        </p:sp>
        <p:sp>
          <p:nvSpPr>
            <p:cNvPr id="17598" name="Rectangle 190"/>
            <p:cNvSpPr>
              <a:spLocks noChangeAspect="1" noChangeArrowheads="1"/>
            </p:cNvSpPr>
            <p:nvPr/>
          </p:nvSpPr>
          <p:spPr bwMode="auto">
            <a:xfrm>
              <a:off x="2847" y="743"/>
              <a:ext cx="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fr-FR" sz="2800"/>
            </a:p>
          </p:txBody>
        </p:sp>
        <p:sp>
          <p:nvSpPr>
            <p:cNvPr id="17599" name="Rectangle 191"/>
            <p:cNvSpPr>
              <a:spLocks noChangeAspect="1" noChangeArrowheads="1"/>
            </p:cNvSpPr>
            <p:nvPr/>
          </p:nvSpPr>
          <p:spPr bwMode="auto">
            <a:xfrm>
              <a:off x="3873" y="7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fr-FR" sz="2800"/>
            </a:p>
          </p:txBody>
        </p:sp>
        <p:sp>
          <p:nvSpPr>
            <p:cNvPr id="17600" name="Rectangle 192"/>
            <p:cNvSpPr>
              <a:spLocks noChangeAspect="1" noChangeArrowheads="1"/>
            </p:cNvSpPr>
            <p:nvPr/>
          </p:nvSpPr>
          <p:spPr bwMode="auto">
            <a:xfrm>
              <a:off x="2859" y="1472"/>
              <a:ext cx="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fr-FR" sz="2800"/>
            </a:p>
          </p:txBody>
        </p:sp>
        <p:sp>
          <p:nvSpPr>
            <p:cNvPr id="17601" name="Rectangle 193"/>
            <p:cNvSpPr>
              <a:spLocks noChangeAspect="1" noChangeArrowheads="1"/>
            </p:cNvSpPr>
            <p:nvPr/>
          </p:nvSpPr>
          <p:spPr bwMode="auto">
            <a:xfrm>
              <a:off x="2049" y="1922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fr-FR" sz="2800"/>
            </a:p>
          </p:txBody>
        </p:sp>
        <p:sp>
          <p:nvSpPr>
            <p:cNvPr id="17602" name="Rectangle 194"/>
            <p:cNvSpPr>
              <a:spLocks noChangeAspect="1" noChangeArrowheads="1"/>
            </p:cNvSpPr>
            <p:nvPr/>
          </p:nvSpPr>
          <p:spPr bwMode="auto">
            <a:xfrm>
              <a:off x="2154" y="1798"/>
              <a:ext cx="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fr-FR" sz="2800"/>
            </a:p>
          </p:txBody>
        </p:sp>
      </p:grpSp>
      <p:sp>
        <p:nvSpPr>
          <p:cNvPr id="17603" name="Text Box 195"/>
          <p:cNvSpPr txBox="1">
            <a:spLocks noChangeArrowheads="1"/>
          </p:cNvSpPr>
          <p:nvPr/>
        </p:nvSpPr>
        <p:spPr bwMode="auto">
          <a:xfrm>
            <a:off x="373063" y="4114800"/>
            <a:ext cx="83978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dirty="0">
                <a:solidFill>
                  <a:srgbClr val="0033CC"/>
                </a:solidFill>
                <a:latin typeface="Arial" pitchFamily="34" charset="0"/>
              </a:rPr>
              <a:t>polysaccharide microbien de masse molaire élevée de l'ordre de 10</a:t>
            </a:r>
            <a:r>
              <a:rPr lang="fr-FR" sz="1600" baseline="30000" dirty="0">
                <a:solidFill>
                  <a:srgbClr val="0033CC"/>
                </a:solidFill>
                <a:latin typeface="Arial" pitchFamily="34" charset="0"/>
              </a:rPr>
              <a:t>6</a:t>
            </a:r>
            <a:r>
              <a:rPr lang="fr-FR" sz="1600" dirty="0">
                <a:solidFill>
                  <a:srgbClr val="0033CC"/>
                </a:solidFill>
                <a:latin typeface="Arial" pitchFamily="34" charset="0"/>
              </a:rPr>
              <a:t> g/mol</a:t>
            </a:r>
          </a:p>
          <a:p>
            <a:endParaRPr lang="fr-FR" sz="1600" dirty="0">
              <a:solidFill>
                <a:srgbClr val="0033CC"/>
              </a:solidFill>
              <a:latin typeface="Arial" pitchFamily="34" charset="0"/>
            </a:endParaRPr>
          </a:p>
          <a:p>
            <a:r>
              <a:rPr lang="fr-FR" sz="1600" dirty="0">
                <a:solidFill>
                  <a:srgbClr val="0033CC"/>
                </a:solidFill>
                <a:latin typeface="Arial" pitchFamily="34" charset="0"/>
              </a:rPr>
              <a:t>Structure primaire :</a:t>
            </a:r>
            <a:r>
              <a:rPr lang="fr-FR" sz="1600" dirty="0">
                <a:latin typeface="Arial" pitchFamily="34" charset="0"/>
              </a:rPr>
              <a:t> </a:t>
            </a:r>
          </a:p>
          <a:p>
            <a:r>
              <a:rPr lang="fr-FR" sz="1600" dirty="0">
                <a:latin typeface="Arial" pitchFamily="34" charset="0"/>
              </a:rPr>
              <a:t>- Chaîne formée d'unités glucose reliées par des liaisons </a:t>
            </a:r>
            <a:r>
              <a:rPr lang="fr-FR" sz="1600" dirty="0">
                <a:latin typeface="Symbol" pitchFamily="18" charset="2"/>
              </a:rPr>
              <a:t>b</a:t>
            </a:r>
            <a:r>
              <a:rPr lang="fr-FR" sz="1600" dirty="0">
                <a:latin typeface="Arial" pitchFamily="34" charset="0"/>
              </a:rPr>
              <a:t>(1</a:t>
            </a:r>
            <a:r>
              <a:rPr lang="fr-FR" sz="1600" dirty="0">
                <a:latin typeface="Arial" pitchFamily="34" charset="0"/>
                <a:sym typeface="Symbol" pitchFamily="18" charset="2"/>
              </a:rPr>
              <a:t></a:t>
            </a:r>
            <a:r>
              <a:rPr lang="fr-FR" sz="1600" dirty="0">
                <a:latin typeface="Arial" pitchFamily="34" charset="0"/>
              </a:rPr>
              <a:t>4). </a:t>
            </a:r>
          </a:p>
          <a:p>
            <a:pPr>
              <a:buFontTx/>
              <a:buChar char="-"/>
            </a:pPr>
            <a:r>
              <a:rPr lang="fr-FR" sz="1600" dirty="0">
                <a:latin typeface="Arial" pitchFamily="34" charset="0"/>
              </a:rPr>
              <a:t>Chaînon latéral porté </a:t>
            </a:r>
            <a:r>
              <a:rPr lang="fr-FR" sz="1600" dirty="0" smtClean="0">
                <a:latin typeface="Arial" pitchFamily="34" charset="0"/>
              </a:rPr>
              <a:t>par </a:t>
            </a:r>
            <a:r>
              <a:rPr lang="fr-FR" sz="1600" dirty="0">
                <a:latin typeface="Arial" pitchFamily="34" charset="0"/>
              </a:rPr>
              <a:t>une unité glucose sur deux en position 3 constitué d'un </a:t>
            </a:r>
            <a:r>
              <a:rPr lang="fr-FR" sz="1600" dirty="0" err="1">
                <a:latin typeface="Arial" pitchFamily="34" charset="0"/>
              </a:rPr>
              <a:t>trisaccharide</a:t>
            </a:r>
            <a:r>
              <a:rPr lang="fr-FR" sz="1600" dirty="0">
                <a:latin typeface="Arial" pitchFamily="34" charset="0"/>
              </a:rPr>
              <a:t> de </a:t>
            </a:r>
            <a:r>
              <a:rPr lang="fr-FR" sz="1600" dirty="0">
                <a:latin typeface="Symbol" pitchFamily="18" charset="2"/>
              </a:rPr>
              <a:t>b</a:t>
            </a:r>
            <a:r>
              <a:rPr lang="fr-FR" sz="1600" dirty="0">
                <a:latin typeface="Arial" pitchFamily="34" charset="0"/>
              </a:rPr>
              <a:t> -D-mannose (1</a:t>
            </a:r>
            <a:r>
              <a:rPr lang="fr-FR" sz="1600" dirty="0" smtClean="0">
                <a:latin typeface="Arial" pitchFamily="34" charset="0"/>
                <a:sym typeface="Symbol" pitchFamily="18" charset="2"/>
              </a:rPr>
              <a:t> </a:t>
            </a:r>
            <a:r>
              <a:rPr lang="fr-FR" sz="1600" dirty="0" smtClean="0">
                <a:latin typeface="Arial" pitchFamily="34" charset="0"/>
              </a:rPr>
              <a:t>4</a:t>
            </a:r>
            <a:r>
              <a:rPr lang="fr-FR" sz="1600" dirty="0">
                <a:latin typeface="Arial" pitchFamily="34" charset="0"/>
              </a:rPr>
              <a:t>)-</a:t>
            </a:r>
            <a:r>
              <a:rPr lang="fr-FR" sz="1600" dirty="0">
                <a:latin typeface="Symbol" pitchFamily="18" charset="2"/>
              </a:rPr>
              <a:t>b</a:t>
            </a:r>
            <a:r>
              <a:rPr lang="fr-FR" sz="1600" dirty="0">
                <a:latin typeface="Arial" pitchFamily="34" charset="0"/>
              </a:rPr>
              <a:t> -D-acide </a:t>
            </a:r>
            <a:r>
              <a:rPr lang="fr-FR" sz="1600" dirty="0" err="1">
                <a:latin typeface="Arial" pitchFamily="34" charset="0"/>
              </a:rPr>
              <a:t>glucoronique</a:t>
            </a:r>
            <a:r>
              <a:rPr lang="fr-FR" sz="1600" dirty="0">
                <a:latin typeface="Arial" pitchFamily="34" charset="0"/>
              </a:rPr>
              <a:t> (1</a:t>
            </a:r>
            <a:r>
              <a:rPr lang="fr-FR" sz="1600" dirty="0">
                <a:latin typeface="Arial" pitchFamily="34" charset="0"/>
                <a:sym typeface="Symbol" pitchFamily="18" charset="2"/>
              </a:rPr>
              <a:t></a:t>
            </a:r>
            <a:r>
              <a:rPr lang="fr-FR" sz="1600" dirty="0">
                <a:latin typeface="Arial" pitchFamily="34" charset="0"/>
              </a:rPr>
              <a:t>2) - </a:t>
            </a:r>
            <a:r>
              <a:rPr lang="fr-FR" sz="1600" dirty="0">
                <a:latin typeface="Symbol" pitchFamily="18" charset="2"/>
              </a:rPr>
              <a:t>a</a:t>
            </a:r>
            <a:r>
              <a:rPr lang="fr-FR" sz="1600" dirty="0">
                <a:latin typeface="Arial" pitchFamily="34" charset="0"/>
              </a:rPr>
              <a:t> -D-mannose. </a:t>
            </a:r>
          </a:p>
          <a:p>
            <a:r>
              <a:rPr lang="fr-FR" sz="1600" dirty="0">
                <a:latin typeface="Arial" pitchFamily="34" charset="0"/>
              </a:rPr>
              <a:t>	Le mannose terminal peut porter des résidus pyruvate en 4 et 6. </a:t>
            </a:r>
          </a:p>
          <a:p>
            <a:r>
              <a:rPr lang="fr-FR" sz="1600" dirty="0">
                <a:latin typeface="Arial" pitchFamily="34" charset="0"/>
              </a:rPr>
              <a:t>	Le mannose interne peut être acétylé en 6</a:t>
            </a:r>
          </a:p>
          <a:p>
            <a:endParaRPr lang="fr-FR" sz="1600" dirty="0">
              <a:latin typeface="Arial" pitchFamily="34" charset="0"/>
            </a:endParaRPr>
          </a:p>
        </p:txBody>
      </p:sp>
      <p:sp>
        <p:nvSpPr>
          <p:cNvPr id="17604" name="Rectangle 196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CC0066"/>
                </a:solidFill>
                <a:latin typeface="Comic Sans MS" pitchFamily="66" charset="0"/>
              </a:rPr>
              <a:t>Exemple du xanthane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72153-95F9-434D-9E4E-017D02B05624}" type="slidenum">
              <a:rPr lang="fr-FR"/>
              <a:pPr/>
              <a:t>14</a:t>
            </a:fld>
            <a:endParaRPr lang="fr-FR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09600" y="1955800"/>
          <a:ext cx="1925638" cy="4064000"/>
        </p:xfrm>
        <a:graphic>
          <a:graphicData uri="http://schemas.openxmlformats.org/presentationml/2006/ole">
            <p:oleObj spid="_x0000_s3074" name="Image Photo Editor" r:id="rId3" imgW="7628571" imgH="16104762" progId="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505200" y="1676400"/>
          <a:ext cx="2133600" cy="4343400"/>
        </p:xfrm>
        <a:graphic>
          <a:graphicData uri="http://schemas.openxmlformats.org/presentationml/2006/ole">
            <p:oleObj spid="_x0000_s3075" name="Image Photo Editor" r:id="rId4" imgW="7725853" imgH="21723810" progId="">
              <p:embed/>
            </p:oleObj>
          </a:graphicData>
        </a:graphic>
      </p:graphicFrame>
      <p:pic>
        <p:nvPicPr>
          <p:cNvPr id="18437" name="Picture 5" descr="adnhel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371600"/>
            <a:ext cx="2276475" cy="46482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CC0066"/>
                </a:solidFill>
                <a:latin typeface="Comic Sans MS" pitchFamily="66" charset="0"/>
              </a:rPr>
              <a:t>Polymères naturels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00925-7560-4C86-82BB-A21D040B76BF}" type="slidenum">
              <a:rPr lang="fr-FR"/>
              <a:pPr/>
              <a:t>15</a:t>
            </a:fld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4681538"/>
            <a:ext cx="21050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28600" y="1600200"/>
            <a:ext cx="2667000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14375" y="1917700"/>
            <a:ext cx="1846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>
                <a:latin typeface="Comic Sans MS" pitchFamily="66" charset="0"/>
              </a:rPr>
              <a:t>Chimie </a:t>
            </a:r>
          </a:p>
          <a:p>
            <a:pPr algn="ctr" eaLnBrk="0" hangingPunct="0"/>
            <a:r>
              <a:rPr lang="fr-FR" sz="1600">
                <a:latin typeface="Comic Sans MS" pitchFamily="66" charset="0"/>
              </a:rPr>
              <a:t>Macromoléculaire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95600" y="187325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>
                <a:solidFill>
                  <a:srgbClr val="800080"/>
                </a:solidFill>
                <a:latin typeface="Arial" pitchFamily="34" charset="0"/>
              </a:rPr>
              <a:t>Polymères</a:t>
            </a:r>
          </a:p>
          <a:p>
            <a:pPr algn="ctr" eaLnBrk="0" hangingPunct="0"/>
            <a:r>
              <a:rPr lang="fr-FR" sz="1800">
                <a:solidFill>
                  <a:srgbClr val="800080"/>
                </a:solidFill>
                <a:latin typeface="Arial" pitchFamily="34" charset="0"/>
              </a:rPr>
              <a:t>Matériaux Polymères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90613" y="12192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800" i="1">
                <a:solidFill>
                  <a:srgbClr val="000099"/>
                </a:solidFill>
                <a:latin typeface="Arial" pitchFamily="34" charset="0"/>
              </a:rPr>
              <a:t>Outils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292850" y="12192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800" i="1">
                <a:solidFill>
                  <a:srgbClr val="000099"/>
                </a:solidFill>
                <a:latin typeface="Arial" pitchFamily="34" charset="0"/>
              </a:rPr>
              <a:t>Produits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667000" y="1371600"/>
            <a:ext cx="2514600" cy="0"/>
          </a:xfrm>
          <a:prstGeom prst="line">
            <a:avLst/>
          </a:prstGeom>
          <a:noFill/>
          <a:ln w="12700">
            <a:solidFill>
              <a:srgbClr val="D60093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2000" y="3000375"/>
            <a:ext cx="1812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Chimiste</a:t>
            </a:r>
          </a:p>
          <a:p>
            <a:pPr algn="ctr"/>
            <a:endParaRPr lang="fr-FR" sz="180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Quelle chimie ?</a:t>
            </a:r>
          </a:p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Quel procédé ?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886200" y="2743200"/>
            <a:ext cx="2560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Transformateur</a:t>
            </a:r>
          </a:p>
          <a:p>
            <a:pPr algn="ctr"/>
            <a:endParaRPr lang="fr-FR" sz="1800">
              <a:solidFill>
                <a:srgbClr val="0000CC"/>
              </a:solidFill>
              <a:latin typeface="Comic Sans MS" pitchFamily="66" charset="0"/>
            </a:endParaRPr>
          </a:p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Mise en œuvre</a:t>
            </a:r>
          </a:p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(extrusion, moulage …)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313238" y="4235450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Utilisateur "final"</a:t>
            </a:r>
          </a:p>
          <a:p>
            <a:pPr algn="ctr"/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Compounder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629400" y="179705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 sz="1800">
                <a:solidFill>
                  <a:srgbClr val="800080"/>
                </a:solidFill>
                <a:latin typeface="Arial" pitchFamily="34" charset="0"/>
              </a:rPr>
              <a:t>Plastiques </a:t>
            </a:r>
          </a:p>
          <a:p>
            <a:pPr algn="ctr" eaLnBrk="0" hangingPunct="0"/>
            <a:r>
              <a:rPr lang="fr-FR" sz="1800">
                <a:solidFill>
                  <a:srgbClr val="800080"/>
                </a:solidFill>
                <a:latin typeface="Arial" pitchFamily="34" charset="0"/>
              </a:rPr>
              <a:t>Matériaux Plastiques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477000" y="4800600"/>
            <a:ext cx="1279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CC0099"/>
                </a:solidFill>
                <a:latin typeface="Comic Sans MS" pitchFamily="66" charset="0"/>
              </a:rPr>
              <a:t>BESOINS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371600" y="48006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CC0099"/>
                </a:solidFill>
                <a:latin typeface="Comic Sans MS" pitchFamily="66" charset="0"/>
              </a:rPr>
              <a:t>MOYENS</a:t>
            </a:r>
          </a:p>
        </p:txBody>
      </p:sp>
      <p:cxnSp>
        <p:nvCxnSpPr>
          <p:cNvPr id="19471" name="AutoShape 15"/>
          <p:cNvCxnSpPr>
            <a:cxnSpLocks noChangeShapeType="1"/>
            <a:stCxn id="19469" idx="1"/>
            <a:endCxn id="19470" idx="3"/>
          </p:cNvCxnSpPr>
          <p:nvPr/>
        </p:nvCxnSpPr>
        <p:spPr bwMode="auto">
          <a:xfrm flipH="1">
            <a:off x="2568575" y="4984750"/>
            <a:ext cx="3908425" cy="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257800" y="1600200"/>
            <a:ext cx="1447800" cy="1143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484813" y="1881188"/>
            <a:ext cx="1144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>
                <a:latin typeface="Comic Sans MS" pitchFamily="66" charset="0"/>
              </a:rPr>
              <a:t>Adjuvants</a:t>
            </a:r>
          </a:p>
          <a:p>
            <a:pPr algn="ctr" eaLnBrk="0" hangingPunct="0"/>
            <a:r>
              <a:rPr lang="fr-FR" sz="1600">
                <a:latin typeface="Comic Sans MS" pitchFamily="66" charset="0"/>
              </a:rPr>
              <a:t>Renforts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881188" y="5410200"/>
            <a:ext cx="2919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latin typeface="Arial" pitchFamily="34" charset="0"/>
              </a:rPr>
              <a:t>CH</a:t>
            </a:r>
            <a:r>
              <a:rPr lang="fr-FR" sz="1800" baseline="-25000">
                <a:latin typeface="Arial" pitchFamily="34" charset="0"/>
              </a:rPr>
              <a:t>2</a:t>
            </a:r>
            <a:r>
              <a:rPr lang="fr-FR" sz="1800">
                <a:latin typeface="Arial" pitchFamily="34" charset="0"/>
              </a:rPr>
              <a:t>=CH</a:t>
            </a:r>
            <a:r>
              <a:rPr lang="fr-FR" sz="1800" baseline="-25000">
                <a:latin typeface="Arial" pitchFamily="34" charset="0"/>
              </a:rPr>
              <a:t>2</a:t>
            </a:r>
            <a:r>
              <a:rPr lang="fr-FR" sz="1800">
                <a:latin typeface="Arial" pitchFamily="34" charset="0"/>
              </a:rPr>
              <a:t>  </a:t>
            </a:r>
            <a:r>
              <a:rPr lang="fr-FR" sz="1800">
                <a:latin typeface="Arial" pitchFamily="34" charset="0"/>
                <a:sym typeface="Symbol" pitchFamily="18" charset="2"/>
              </a:rPr>
              <a:t>  -(CH</a:t>
            </a:r>
            <a:r>
              <a:rPr lang="fr-FR" sz="1800" baseline="-25000">
                <a:latin typeface="Arial" pitchFamily="34" charset="0"/>
                <a:sym typeface="Symbol" pitchFamily="18" charset="2"/>
              </a:rPr>
              <a:t>2</a:t>
            </a:r>
            <a:r>
              <a:rPr lang="fr-FR" sz="1800">
                <a:latin typeface="Arial" pitchFamily="34" charset="0"/>
                <a:sym typeface="Symbol" pitchFamily="18" charset="2"/>
              </a:rPr>
              <a:t>-CH</a:t>
            </a:r>
            <a:r>
              <a:rPr lang="fr-FR" sz="1800" baseline="-25000">
                <a:latin typeface="Arial" pitchFamily="34" charset="0"/>
                <a:sym typeface="Symbol" pitchFamily="18" charset="2"/>
              </a:rPr>
              <a:t>2</a:t>
            </a:r>
            <a:r>
              <a:rPr lang="fr-FR" sz="1800">
                <a:latin typeface="Arial" pitchFamily="34" charset="0"/>
                <a:sym typeface="Symbol" pitchFamily="18" charset="2"/>
              </a:rPr>
              <a:t>)</a:t>
            </a:r>
            <a:r>
              <a:rPr lang="fr-FR" sz="1800" baseline="-25000">
                <a:latin typeface="Arial" pitchFamily="34" charset="0"/>
                <a:sym typeface="Symbol" pitchFamily="18" charset="2"/>
              </a:rPr>
              <a:t>n</a:t>
            </a:r>
            <a:r>
              <a:rPr lang="fr-FR" sz="1800">
                <a:latin typeface="Arial" pitchFamily="34" charset="0"/>
                <a:sym typeface="Symbol" pitchFamily="18" charset="2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029200" y="56245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CC0066"/>
                </a:solidFill>
                <a:latin typeface="Comic Sans MS" pitchFamily="66" charset="0"/>
              </a:rPr>
              <a:t>Du monomère au matériau polymère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2173E-FAF0-440A-AFE0-B4D76E767C21}" type="slidenum">
              <a:rPr lang="fr-FR"/>
              <a:pPr/>
              <a:t>16</a:t>
            </a:fld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600200"/>
            <a:ext cx="4762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fr-FR" sz="2800">
              <a:solidFill>
                <a:srgbClr val="CC0066"/>
              </a:solidFill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533775" y="1828800"/>
            <a:ext cx="5534025" cy="2698750"/>
            <a:chOff x="1506" y="1557"/>
            <a:chExt cx="2787" cy="1359"/>
          </a:xfrm>
        </p:grpSpPr>
        <p:sp>
          <p:nvSpPr>
            <p:cNvPr id="20485" name="Freeform 5"/>
            <p:cNvSpPr>
              <a:spLocks noChangeAspect="1"/>
            </p:cNvSpPr>
            <p:nvPr/>
          </p:nvSpPr>
          <p:spPr bwMode="auto">
            <a:xfrm>
              <a:off x="3398" y="2081"/>
              <a:ext cx="547" cy="217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093" y="0"/>
                </a:cxn>
                <a:cxn ang="0">
                  <a:pos x="1093" y="330"/>
                </a:cxn>
                <a:cxn ang="0">
                  <a:pos x="0" y="434"/>
                </a:cxn>
                <a:cxn ang="0">
                  <a:pos x="0" y="104"/>
                </a:cxn>
              </a:cxnLst>
              <a:rect l="0" t="0" r="r" b="b"/>
              <a:pathLst>
                <a:path w="1093" h="434">
                  <a:moveTo>
                    <a:pt x="0" y="104"/>
                  </a:moveTo>
                  <a:lnTo>
                    <a:pt x="1093" y="0"/>
                  </a:lnTo>
                  <a:lnTo>
                    <a:pt x="1093" y="330"/>
                  </a:lnTo>
                  <a:lnTo>
                    <a:pt x="0" y="43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86" name="Freeform 6"/>
            <p:cNvSpPr>
              <a:spLocks noChangeAspect="1"/>
            </p:cNvSpPr>
            <p:nvPr/>
          </p:nvSpPr>
          <p:spPr bwMode="auto">
            <a:xfrm>
              <a:off x="3398" y="1983"/>
              <a:ext cx="547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120" y="0"/>
                </a:cxn>
                <a:cxn ang="0">
                  <a:pos x="194" y="0"/>
                </a:cxn>
                <a:cxn ang="0">
                  <a:pos x="224" y="0"/>
                </a:cxn>
                <a:cxn ang="0">
                  <a:pos x="284" y="0"/>
                </a:cxn>
                <a:cxn ang="0">
                  <a:pos x="344" y="14"/>
                </a:cxn>
                <a:cxn ang="0">
                  <a:pos x="403" y="14"/>
                </a:cxn>
                <a:cxn ang="0">
                  <a:pos x="463" y="14"/>
                </a:cxn>
                <a:cxn ang="0">
                  <a:pos x="523" y="30"/>
                </a:cxn>
                <a:cxn ang="0">
                  <a:pos x="553" y="30"/>
                </a:cxn>
                <a:cxn ang="0">
                  <a:pos x="613" y="44"/>
                </a:cxn>
                <a:cxn ang="0">
                  <a:pos x="659" y="44"/>
                </a:cxn>
                <a:cxn ang="0">
                  <a:pos x="703" y="60"/>
                </a:cxn>
                <a:cxn ang="0">
                  <a:pos x="763" y="74"/>
                </a:cxn>
                <a:cxn ang="0">
                  <a:pos x="809" y="74"/>
                </a:cxn>
                <a:cxn ang="0">
                  <a:pos x="839" y="90"/>
                </a:cxn>
                <a:cxn ang="0">
                  <a:pos x="883" y="104"/>
                </a:cxn>
                <a:cxn ang="0">
                  <a:pos x="913" y="104"/>
                </a:cxn>
                <a:cxn ang="0">
                  <a:pos x="959" y="120"/>
                </a:cxn>
                <a:cxn ang="0">
                  <a:pos x="989" y="134"/>
                </a:cxn>
                <a:cxn ang="0">
                  <a:pos x="1019" y="150"/>
                </a:cxn>
                <a:cxn ang="0">
                  <a:pos x="1049" y="163"/>
                </a:cxn>
                <a:cxn ang="0">
                  <a:pos x="1063" y="179"/>
                </a:cxn>
                <a:cxn ang="0">
                  <a:pos x="1093" y="193"/>
                </a:cxn>
                <a:cxn ang="0">
                  <a:pos x="0" y="299"/>
                </a:cxn>
                <a:cxn ang="0">
                  <a:pos x="0" y="0"/>
                </a:cxn>
              </a:cxnLst>
              <a:rect l="0" t="0" r="r" b="b"/>
              <a:pathLst>
                <a:path w="1093" h="299">
                  <a:moveTo>
                    <a:pt x="0" y="0"/>
                  </a:moveTo>
                  <a:lnTo>
                    <a:pt x="60" y="0"/>
                  </a:lnTo>
                  <a:lnTo>
                    <a:pt x="120" y="0"/>
                  </a:lnTo>
                  <a:lnTo>
                    <a:pt x="194" y="0"/>
                  </a:lnTo>
                  <a:lnTo>
                    <a:pt x="224" y="0"/>
                  </a:lnTo>
                  <a:lnTo>
                    <a:pt x="284" y="0"/>
                  </a:lnTo>
                  <a:lnTo>
                    <a:pt x="344" y="14"/>
                  </a:lnTo>
                  <a:lnTo>
                    <a:pt x="403" y="14"/>
                  </a:lnTo>
                  <a:lnTo>
                    <a:pt x="463" y="14"/>
                  </a:lnTo>
                  <a:lnTo>
                    <a:pt x="523" y="30"/>
                  </a:lnTo>
                  <a:lnTo>
                    <a:pt x="553" y="30"/>
                  </a:lnTo>
                  <a:lnTo>
                    <a:pt x="613" y="44"/>
                  </a:lnTo>
                  <a:lnTo>
                    <a:pt x="659" y="44"/>
                  </a:lnTo>
                  <a:lnTo>
                    <a:pt x="703" y="60"/>
                  </a:lnTo>
                  <a:lnTo>
                    <a:pt x="763" y="74"/>
                  </a:lnTo>
                  <a:lnTo>
                    <a:pt x="809" y="74"/>
                  </a:lnTo>
                  <a:lnTo>
                    <a:pt x="839" y="90"/>
                  </a:lnTo>
                  <a:lnTo>
                    <a:pt x="883" y="104"/>
                  </a:lnTo>
                  <a:lnTo>
                    <a:pt x="913" y="104"/>
                  </a:lnTo>
                  <a:lnTo>
                    <a:pt x="959" y="120"/>
                  </a:lnTo>
                  <a:lnTo>
                    <a:pt x="989" y="134"/>
                  </a:lnTo>
                  <a:lnTo>
                    <a:pt x="1019" y="150"/>
                  </a:lnTo>
                  <a:lnTo>
                    <a:pt x="1049" y="163"/>
                  </a:lnTo>
                  <a:lnTo>
                    <a:pt x="1063" y="179"/>
                  </a:lnTo>
                  <a:lnTo>
                    <a:pt x="1093" y="193"/>
                  </a:lnTo>
                  <a:lnTo>
                    <a:pt x="0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87" name="Freeform 7"/>
            <p:cNvSpPr>
              <a:spLocks noChangeAspect="1"/>
            </p:cNvSpPr>
            <p:nvPr/>
          </p:nvSpPr>
          <p:spPr bwMode="auto">
            <a:xfrm>
              <a:off x="2649" y="2103"/>
              <a:ext cx="570" cy="195"/>
            </a:xfrm>
            <a:custGeom>
              <a:avLst/>
              <a:gdLst/>
              <a:ahLst/>
              <a:cxnLst>
                <a:cxn ang="0">
                  <a:pos x="1138" y="60"/>
                </a:cxn>
                <a:cxn ang="0">
                  <a:pos x="0" y="0"/>
                </a:cxn>
                <a:cxn ang="0">
                  <a:pos x="0" y="330"/>
                </a:cxn>
                <a:cxn ang="0">
                  <a:pos x="1138" y="390"/>
                </a:cxn>
                <a:cxn ang="0">
                  <a:pos x="1138" y="60"/>
                </a:cxn>
              </a:cxnLst>
              <a:rect l="0" t="0" r="r" b="b"/>
              <a:pathLst>
                <a:path w="1138" h="390">
                  <a:moveTo>
                    <a:pt x="1138" y="60"/>
                  </a:moveTo>
                  <a:lnTo>
                    <a:pt x="0" y="0"/>
                  </a:lnTo>
                  <a:lnTo>
                    <a:pt x="0" y="330"/>
                  </a:lnTo>
                  <a:lnTo>
                    <a:pt x="1138" y="390"/>
                  </a:lnTo>
                  <a:lnTo>
                    <a:pt x="1138" y="6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88" name="Freeform 8"/>
            <p:cNvSpPr>
              <a:spLocks noChangeAspect="1"/>
            </p:cNvSpPr>
            <p:nvPr/>
          </p:nvSpPr>
          <p:spPr bwMode="auto">
            <a:xfrm>
              <a:off x="2649" y="1983"/>
              <a:ext cx="570" cy="150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4" y="223"/>
                </a:cxn>
                <a:cxn ang="0">
                  <a:pos x="30" y="209"/>
                </a:cxn>
                <a:cxn ang="0">
                  <a:pos x="43" y="193"/>
                </a:cxn>
                <a:cxn ang="0">
                  <a:pos x="73" y="179"/>
                </a:cxn>
                <a:cxn ang="0">
                  <a:pos x="89" y="163"/>
                </a:cxn>
                <a:cxn ang="0">
                  <a:pos x="119" y="150"/>
                </a:cxn>
                <a:cxn ang="0">
                  <a:pos x="149" y="134"/>
                </a:cxn>
                <a:cxn ang="0">
                  <a:pos x="193" y="120"/>
                </a:cxn>
                <a:cxn ang="0">
                  <a:pos x="223" y="104"/>
                </a:cxn>
                <a:cxn ang="0">
                  <a:pos x="269" y="104"/>
                </a:cxn>
                <a:cxn ang="0">
                  <a:pos x="299" y="90"/>
                </a:cxn>
                <a:cxn ang="0">
                  <a:pos x="343" y="74"/>
                </a:cxn>
                <a:cxn ang="0">
                  <a:pos x="389" y="74"/>
                </a:cxn>
                <a:cxn ang="0">
                  <a:pos x="433" y="60"/>
                </a:cxn>
                <a:cxn ang="0">
                  <a:pos x="479" y="44"/>
                </a:cxn>
                <a:cxn ang="0">
                  <a:pos x="539" y="44"/>
                </a:cxn>
                <a:cxn ang="0">
                  <a:pos x="569" y="30"/>
                </a:cxn>
                <a:cxn ang="0">
                  <a:pos x="629" y="30"/>
                </a:cxn>
                <a:cxn ang="0">
                  <a:pos x="689" y="14"/>
                </a:cxn>
                <a:cxn ang="0">
                  <a:pos x="733" y="14"/>
                </a:cxn>
                <a:cxn ang="0">
                  <a:pos x="793" y="14"/>
                </a:cxn>
                <a:cxn ang="0">
                  <a:pos x="853" y="0"/>
                </a:cxn>
                <a:cxn ang="0">
                  <a:pos x="913" y="0"/>
                </a:cxn>
                <a:cxn ang="0">
                  <a:pos x="958" y="0"/>
                </a:cxn>
                <a:cxn ang="0">
                  <a:pos x="1018" y="0"/>
                </a:cxn>
                <a:cxn ang="0">
                  <a:pos x="1078" y="0"/>
                </a:cxn>
                <a:cxn ang="0">
                  <a:pos x="1138" y="0"/>
                </a:cxn>
                <a:cxn ang="0">
                  <a:pos x="1138" y="299"/>
                </a:cxn>
                <a:cxn ang="0">
                  <a:pos x="0" y="239"/>
                </a:cxn>
              </a:cxnLst>
              <a:rect l="0" t="0" r="r" b="b"/>
              <a:pathLst>
                <a:path w="1138" h="299">
                  <a:moveTo>
                    <a:pt x="0" y="239"/>
                  </a:moveTo>
                  <a:lnTo>
                    <a:pt x="14" y="223"/>
                  </a:lnTo>
                  <a:lnTo>
                    <a:pt x="30" y="209"/>
                  </a:lnTo>
                  <a:lnTo>
                    <a:pt x="43" y="193"/>
                  </a:lnTo>
                  <a:lnTo>
                    <a:pt x="73" y="179"/>
                  </a:lnTo>
                  <a:lnTo>
                    <a:pt x="89" y="163"/>
                  </a:lnTo>
                  <a:lnTo>
                    <a:pt x="119" y="150"/>
                  </a:lnTo>
                  <a:lnTo>
                    <a:pt x="149" y="134"/>
                  </a:lnTo>
                  <a:lnTo>
                    <a:pt x="193" y="120"/>
                  </a:lnTo>
                  <a:lnTo>
                    <a:pt x="223" y="104"/>
                  </a:lnTo>
                  <a:lnTo>
                    <a:pt x="269" y="104"/>
                  </a:lnTo>
                  <a:lnTo>
                    <a:pt x="299" y="90"/>
                  </a:lnTo>
                  <a:lnTo>
                    <a:pt x="343" y="74"/>
                  </a:lnTo>
                  <a:lnTo>
                    <a:pt x="389" y="74"/>
                  </a:lnTo>
                  <a:lnTo>
                    <a:pt x="433" y="60"/>
                  </a:lnTo>
                  <a:lnTo>
                    <a:pt x="479" y="44"/>
                  </a:lnTo>
                  <a:lnTo>
                    <a:pt x="539" y="44"/>
                  </a:lnTo>
                  <a:lnTo>
                    <a:pt x="569" y="30"/>
                  </a:lnTo>
                  <a:lnTo>
                    <a:pt x="629" y="30"/>
                  </a:lnTo>
                  <a:lnTo>
                    <a:pt x="689" y="14"/>
                  </a:lnTo>
                  <a:lnTo>
                    <a:pt x="733" y="14"/>
                  </a:lnTo>
                  <a:lnTo>
                    <a:pt x="793" y="14"/>
                  </a:lnTo>
                  <a:lnTo>
                    <a:pt x="853" y="0"/>
                  </a:lnTo>
                  <a:lnTo>
                    <a:pt x="913" y="0"/>
                  </a:lnTo>
                  <a:lnTo>
                    <a:pt x="958" y="0"/>
                  </a:lnTo>
                  <a:lnTo>
                    <a:pt x="1018" y="0"/>
                  </a:lnTo>
                  <a:lnTo>
                    <a:pt x="1078" y="0"/>
                  </a:lnTo>
                  <a:lnTo>
                    <a:pt x="1138" y="0"/>
                  </a:lnTo>
                  <a:lnTo>
                    <a:pt x="1138" y="29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66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89" name="Freeform 9"/>
            <p:cNvSpPr>
              <a:spLocks noChangeAspect="1"/>
            </p:cNvSpPr>
            <p:nvPr/>
          </p:nvSpPr>
          <p:spPr bwMode="auto">
            <a:xfrm>
              <a:off x="2581" y="2163"/>
              <a:ext cx="15" cy="203"/>
            </a:xfrm>
            <a:custGeom>
              <a:avLst/>
              <a:gdLst/>
              <a:ahLst/>
              <a:cxnLst>
                <a:cxn ang="0">
                  <a:pos x="30" y="76"/>
                </a:cxn>
                <a:cxn ang="0">
                  <a:pos x="14" y="60"/>
                </a:cxn>
                <a:cxn ang="0">
                  <a:pos x="14" y="46"/>
                </a:cxn>
                <a:cxn ang="0">
                  <a:pos x="0" y="3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330"/>
                </a:cxn>
                <a:cxn ang="0">
                  <a:pos x="0" y="346"/>
                </a:cxn>
                <a:cxn ang="0">
                  <a:pos x="0" y="360"/>
                </a:cxn>
                <a:cxn ang="0">
                  <a:pos x="14" y="376"/>
                </a:cxn>
                <a:cxn ang="0">
                  <a:pos x="14" y="390"/>
                </a:cxn>
                <a:cxn ang="0">
                  <a:pos x="30" y="406"/>
                </a:cxn>
                <a:cxn ang="0">
                  <a:pos x="30" y="76"/>
                </a:cxn>
              </a:cxnLst>
              <a:rect l="0" t="0" r="r" b="b"/>
              <a:pathLst>
                <a:path w="30" h="406">
                  <a:moveTo>
                    <a:pt x="30" y="76"/>
                  </a:moveTo>
                  <a:lnTo>
                    <a:pt x="14" y="60"/>
                  </a:lnTo>
                  <a:lnTo>
                    <a:pt x="14" y="46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0" y="346"/>
                  </a:lnTo>
                  <a:lnTo>
                    <a:pt x="0" y="360"/>
                  </a:lnTo>
                  <a:lnTo>
                    <a:pt x="14" y="376"/>
                  </a:lnTo>
                  <a:lnTo>
                    <a:pt x="14" y="390"/>
                  </a:lnTo>
                  <a:lnTo>
                    <a:pt x="30" y="406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80404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0" name="Freeform 10"/>
            <p:cNvSpPr>
              <a:spLocks noChangeAspect="1"/>
            </p:cNvSpPr>
            <p:nvPr/>
          </p:nvSpPr>
          <p:spPr bwMode="auto">
            <a:xfrm>
              <a:off x="2596" y="2163"/>
              <a:ext cx="570" cy="195"/>
            </a:xfrm>
            <a:custGeom>
              <a:avLst/>
              <a:gdLst/>
              <a:ahLst/>
              <a:cxnLst>
                <a:cxn ang="0">
                  <a:pos x="1138" y="0"/>
                </a:cxn>
                <a:cxn ang="0">
                  <a:pos x="0" y="60"/>
                </a:cxn>
                <a:cxn ang="0">
                  <a:pos x="0" y="390"/>
                </a:cxn>
                <a:cxn ang="0">
                  <a:pos x="1138" y="330"/>
                </a:cxn>
                <a:cxn ang="0">
                  <a:pos x="1138" y="0"/>
                </a:cxn>
              </a:cxnLst>
              <a:rect l="0" t="0" r="r" b="b"/>
              <a:pathLst>
                <a:path w="1138" h="390">
                  <a:moveTo>
                    <a:pt x="1138" y="0"/>
                  </a:moveTo>
                  <a:lnTo>
                    <a:pt x="0" y="60"/>
                  </a:lnTo>
                  <a:lnTo>
                    <a:pt x="0" y="390"/>
                  </a:lnTo>
                  <a:lnTo>
                    <a:pt x="1138" y="33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80404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Freeform 11"/>
            <p:cNvSpPr>
              <a:spLocks noChangeAspect="1"/>
            </p:cNvSpPr>
            <p:nvPr/>
          </p:nvSpPr>
          <p:spPr bwMode="auto">
            <a:xfrm>
              <a:off x="2581" y="2133"/>
              <a:ext cx="585" cy="68"/>
            </a:xfrm>
            <a:custGeom>
              <a:avLst/>
              <a:gdLst/>
              <a:ahLst/>
              <a:cxnLst>
                <a:cxn ang="0">
                  <a:pos x="30" y="136"/>
                </a:cxn>
                <a:cxn ang="0">
                  <a:pos x="14" y="120"/>
                </a:cxn>
                <a:cxn ang="0">
                  <a:pos x="0" y="106"/>
                </a:cxn>
                <a:cxn ang="0">
                  <a:pos x="0" y="90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0" y="46"/>
                </a:cxn>
                <a:cxn ang="0">
                  <a:pos x="0" y="30"/>
                </a:cxn>
                <a:cxn ang="0">
                  <a:pos x="14" y="16"/>
                </a:cxn>
                <a:cxn ang="0">
                  <a:pos x="30" y="0"/>
                </a:cxn>
                <a:cxn ang="0">
                  <a:pos x="1168" y="60"/>
                </a:cxn>
                <a:cxn ang="0">
                  <a:pos x="30" y="136"/>
                </a:cxn>
              </a:cxnLst>
              <a:rect l="0" t="0" r="r" b="b"/>
              <a:pathLst>
                <a:path w="1168" h="136">
                  <a:moveTo>
                    <a:pt x="30" y="136"/>
                  </a:moveTo>
                  <a:lnTo>
                    <a:pt x="14" y="120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14" y="16"/>
                  </a:lnTo>
                  <a:lnTo>
                    <a:pt x="30" y="0"/>
                  </a:lnTo>
                  <a:lnTo>
                    <a:pt x="1168" y="60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2" name="Freeform 12"/>
            <p:cNvSpPr>
              <a:spLocks noChangeAspect="1"/>
            </p:cNvSpPr>
            <p:nvPr/>
          </p:nvSpPr>
          <p:spPr bwMode="auto">
            <a:xfrm>
              <a:off x="2629" y="2216"/>
              <a:ext cx="75" cy="210"/>
            </a:xfrm>
            <a:custGeom>
              <a:avLst/>
              <a:gdLst/>
              <a:ahLst/>
              <a:cxnLst>
                <a:cxn ang="0">
                  <a:pos x="149" y="90"/>
                </a:cxn>
                <a:cxn ang="0">
                  <a:pos x="119" y="90"/>
                </a:cxn>
                <a:cxn ang="0">
                  <a:pos x="103" y="74"/>
                </a:cxn>
                <a:cxn ang="0">
                  <a:pos x="89" y="60"/>
                </a:cxn>
                <a:cxn ang="0">
                  <a:pos x="74" y="60"/>
                </a:cxn>
                <a:cxn ang="0">
                  <a:pos x="44" y="44"/>
                </a:cxn>
                <a:cxn ang="0">
                  <a:pos x="30" y="30"/>
                </a:cxn>
                <a:cxn ang="0">
                  <a:pos x="14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330"/>
                </a:cxn>
                <a:cxn ang="0">
                  <a:pos x="0" y="344"/>
                </a:cxn>
                <a:cxn ang="0">
                  <a:pos x="14" y="344"/>
                </a:cxn>
                <a:cxn ang="0">
                  <a:pos x="30" y="360"/>
                </a:cxn>
                <a:cxn ang="0">
                  <a:pos x="44" y="373"/>
                </a:cxn>
                <a:cxn ang="0">
                  <a:pos x="74" y="389"/>
                </a:cxn>
                <a:cxn ang="0">
                  <a:pos x="89" y="389"/>
                </a:cxn>
                <a:cxn ang="0">
                  <a:pos x="103" y="403"/>
                </a:cxn>
                <a:cxn ang="0">
                  <a:pos x="119" y="419"/>
                </a:cxn>
                <a:cxn ang="0">
                  <a:pos x="149" y="419"/>
                </a:cxn>
                <a:cxn ang="0">
                  <a:pos x="149" y="90"/>
                </a:cxn>
              </a:cxnLst>
              <a:rect l="0" t="0" r="r" b="b"/>
              <a:pathLst>
                <a:path w="149" h="419">
                  <a:moveTo>
                    <a:pt x="149" y="90"/>
                  </a:moveTo>
                  <a:lnTo>
                    <a:pt x="119" y="90"/>
                  </a:lnTo>
                  <a:lnTo>
                    <a:pt x="103" y="74"/>
                  </a:lnTo>
                  <a:lnTo>
                    <a:pt x="89" y="60"/>
                  </a:lnTo>
                  <a:lnTo>
                    <a:pt x="74" y="60"/>
                  </a:lnTo>
                  <a:lnTo>
                    <a:pt x="44" y="44"/>
                  </a:lnTo>
                  <a:lnTo>
                    <a:pt x="30" y="30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0" y="344"/>
                  </a:lnTo>
                  <a:lnTo>
                    <a:pt x="14" y="344"/>
                  </a:lnTo>
                  <a:lnTo>
                    <a:pt x="30" y="360"/>
                  </a:lnTo>
                  <a:lnTo>
                    <a:pt x="44" y="373"/>
                  </a:lnTo>
                  <a:lnTo>
                    <a:pt x="74" y="389"/>
                  </a:lnTo>
                  <a:lnTo>
                    <a:pt x="89" y="389"/>
                  </a:lnTo>
                  <a:lnTo>
                    <a:pt x="103" y="403"/>
                  </a:lnTo>
                  <a:lnTo>
                    <a:pt x="119" y="419"/>
                  </a:lnTo>
                  <a:lnTo>
                    <a:pt x="149" y="419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3300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3" name="Freeform 13"/>
            <p:cNvSpPr>
              <a:spLocks noChangeAspect="1"/>
            </p:cNvSpPr>
            <p:nvPr/>
          </p:nvSpPr>
          <p:spPr bwMode="auto">
            <a:xfrm>
              <a:off x="2686" y="2178"/>
              <a:ext cx="495" cy="248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0" y="166"/>
                </a:cxn>
                <a:cxn ang="0">
                  <a:pos x="0" y="495"/>
                </a:cxn>
                <a:cxn ang="0">
                  <a:pos x="989" y="330"/>
                </a:cxn>
                <a:cxn ang="0">
                  <a:pos x="989" y="0"/>
                </a:cxn>
              </a:cxnLst>
              <a:rect l="0" t="0" r="r" b="b"/>
              <a:pathLst>
                <a:path w="989" h="495">
                  <a:moveTo>
                    <a:pt x="989" y="0"/>
                  </a:moveTo>
                  <a:lnTo>
                    <a:pt x="0" y="166"/>
                  </a:lnTo>
                  <a:lnTo>
                    <a:pt x="0" y="495"/>
                  </a:lnTo>
                  <a:lnTo>
                    <a:pt x="989" y="330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3300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4" name="Freeform 14"/>
            <p:cNvSpPr>
              <a:spLocks noChangeAspect="1"/>
            </p:cNvSpPr>
            <p:nvPr/>
          </p:nvSpPr>
          <p:spPr bwMode="auto">
            <a:xfrm>
              <a:off x="2611" y="2178"/>
              <a:ext cx="570" cy="83"/>
            </a:xfrm>
            <a:custGeom>
              <a:avLst/>
              <a:gdLst/>
              <a:ahLst/>
              <a:cxnLst>
                <a:cxn ang="0">
                  <a:pos x="149" y="166"/>
                </a:cxn>
                <a:cxn ang="0">
                  <a:pos x="119" y="166"/>
                </a:cxn>
                <a:cxn ang="0">
                  <a:pos x="104" y="150"/>
                </a:cxn>
                <a:cxn ang="0">
                  <a:pos x="90" y="136"/>
                </a:cxn>
                <a:cxn ang="0">
                  <a:pos x="74" y="136"/>
                </a:cxn>
                <a:cxn ang="0">
                  <a:pos x="44" y="120"/>
                </a:cxn>
                <a:cxn ang="0">
                  <a:pos x="30" y="106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76"/>
                </a:cxn>
                <a:cxn ang="0">
                  <a:pos x="1138" y="0"/>
                </a:cxn>
                <a:cxn ang="0">
                  <a:pos x="149" y="166"/>
                </a:cxn>
              </a:cxnLst>
              <a:rect l="0" t="0" r="r" b="b"/>
              <a:pathLst>
                <a:path w="1138" h="166">
                  <a:moveTo>
                    <a:pt x="149" y="166"/>
                  </a:moveTo>
                  <a:lnTo>
                    <a:pt x="119" y="166"/>
                  </a:lnTo>
                  <a:lnTo>
                    <a:pt x="104" y="150"/>
                  </a:lnTo>
                  <a:lnTo>
                    <a:pt x="90" y="136"/>
                  </a:lnTo>
                  <a:lnTo>
                    <a:pt x="74" y="136"/>
                  </a:lnTo>
                  <a:lnTo>
                    <a:pt x="44" y="120"/>
                  </a:lnTo>
                  <a:lnTo>
                    <a:pt x="30" y="106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1138" y="0"/>
                  </a:lnTo>
                  <a:lnTo>
                    <a:pt x="149" y="166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5" name="Freeform 15"/>
            <p:cNvSpPr>
              <a:spLocks noChangeAspect="1"/>
            </p:cNvSpPr>
            <p:nvPr/>
          </p:nvSpPr>
          <p:spPr bwMode="auto">
            <a:xfrm>
              <a:off x="2701" y="2268"/>
              <a:ext cx="60" cy="188"/>
            </a:xfrm>
            <a:custGeom>
              <a:avLst/>
              <a:gdLst/>
              <a:ahLst/>
              <a:cxnLst>
                <a:cxn ang="0">
                  <a:pos x="120" y="46"/>
                </a:cxn>
                <a:cxn ang="0">
                  <a:pos x="90" y="30"/>
                </a:cxn>
                <a:cxn ang="0">
                  <a:pos x="74" y="30"/>
                </a:cxn>
                <a:cxn ang="0">
                  <a:pos x="60" y="30"/>
                </a:cxn>
                <a:cxn ang="0">
                  <a:pos x="30" y="16"/>
                </a:cxn>
                <a:cxn ang="0">
                  <a:pos x="14" y="16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14" y="345"/>
                </a:cxn>
                <a:cxn ang="0">
                  <a:pos x="30" y="345"/>
                </a:cxn>
                <a:cxn ang="0">
                  <a:pos x="60" y="359"/>
                </a:cxn>
                <a:cxn ang="0">
                  <a:pos x="74" y="359"/>
                </a:cxn>
                <a:cxn ang="0">
                  <a:pos x="90" y="359"/>
                </a:cxn>
                <a:cxn ang="0">
                  <a:pos x="120" y="375"/>
                </a:cxn>
                <a:cxn ang="0">
                  <a:pos x="120" y="46"/>
                </a:cxn>
              </a:cxnLst>
              <a:rect l="0" t="0" r="r" b="b"/>
              <a:pathLst>
                <a:path w="120" h="375">
                  <a:moveTo>
                    <a:pt x="120" y="46"/>
                  </a:moveTo>
                  <a:lnTo>
                    <a:pt x="90" y="30"/>
                  </a:lnTo>
                  <a:lnTo>
                    <a:pt x="74" y="30"/>
                  </a:lnTo>
                  <a:lnTo>
                    <a:pt x="60" y="30"/>
                  </a:lnTo>
                  <a:lnTo>
                    <a:pt x="30" y="16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14" y="345"/>
                  </a:lnTo>
                  <a:lnTo>
                    <a:pt x="30" y="345"/>
                  </a:lnTo>
                  <a:lnTo>
                    <a:pt x="60" y="359"/>
                  </a:lnTo>
                  <a:lnTo>
                    <a:pt x="74" y="359"/>
                  </a:lnTo>
                  <a:lnTo>
                    <a:pt x="90" y="359"/>
                  </a:lnTo>
                  <a:lnTo>
                    <a:pt x="120" y="375"/>
                  </a:lnTo>
                  <a:lnTo>
                    <a:pt x="120" y="46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6" name="Freeform 16"/>
            <p:cNvSpPr>
              <a:spLocks noChangeAspect="1"/>
            </p:cNvSpPr>
            <p:nvPr/>
          </p:nvSpPr>
          <p:spPr bwMode="auto">
            <a:xfrm>
              <a:off x="2761" y="2186"/>
              <a:ext cx="435" cy="262"/>
            </a:xfrm>
            <a:custGeom>
              <a:avLst/>
              <a:gdLst/>
              <a:ahLst/>
              <a:cxnLst>
                <a:cxn ang="0">
                  <a:pos x="869" y="0"/>
                </a:cxn>
                <a:cxn ang="0">
                  <a:pos x="0" y="194"/>
                </a:cxn>
                <a:cxn ang="0">
                  <a:pos x="0" y="523"/>
                </a:cxn>
                <a:cxn ang="0">
                  <a:pos x="869" y="330"/>
                </a:cxn>
                <a:cxn ang="0">
                  <a:pos x="869" y="0"/>
                </a:cxn>
              </a:cxnLst>
              <a:rect l="0" t="0" r="r" b="b"/>
              <a:pathLst>
                <a:path w="869" h="523">
                  <a:moveTo>
                    <a:pt x="869" y="0"/>
                  </a:moveTo>
                  <a:lnTo>
                    <a:pt x="0" y="194"/>
                  </a:lnTo>
                  <a:lnTo>
                    <a:pt x="0" y="523"/>
                  </a:lnTo>
                  <a:lnTo>
                    <a:pt x="869" y="33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7" name="Freeform 17"/>
            <p:cNvSpPr>
              <a:spLocks noChangeAspect="1"/>
            </p:cNvSpPr>
            <p:nvPr/>
          </p:nvSpPr>
          <p:spPr bwMode="auto">
            <a:xfrm>
              <a:off x="2701" y="2186"/>
              <a:ext cx="495" cy="105"/>
            </a:xfrm>
            <a:custGeom>
              <a:avLst/>
              <a:gdLst/>
              <a:ahLst/>
              <a:cxnLst>
                <a:cxn ang="0">
                  <a:pos x="120" y="210"/>
                </a:cxn>
                <a:cxn ang="0">
                  <a:pos x="90" y="194"/>
                </a:cxn>
                <a:cxn ang="0">
                  <a:pos x="74" y="194"/>
                </a:cxn>
                <a:cxn ang="0">
                  <a:pos x="60" y="194"/>
                </a:cxn>
                <a:cxn ang="0">
                  <a:pos x="30" y="180"/>
                </a:cxn>
                <a:cxn ang="0">
                  <a:pos x="14" y="180"/>
                </a:cxn>
                <a:cxn ang="0">
                  <a:pos x="0" y="164"/>
                </a:cxn>
                <a:cxn ang="0">
                  <a:pos x="989" y="0"/>
                </a:cxn>
                <a:cxn ang="0">
                  <a:pos x="120" y="210"/>
                </a:cxn>
              </a:cxnLst>
              <a:rect l="0" t="0" r="r" b="b"/>
              <a:pathLst>
                <a:path w="989" h="210">
                  <a:moveTo>
                    <a:pt x="120" y="210"/>
                  </a:moveTo>
                  <a:lnTo>
                    <a:pt x="90" y="194"/>
                  </a:lnTo>
                  <a:lnTo>
                    <a:pt x="74" y="194"/>
                  </a:lnTo>
                  <a:lnTo>
                    <a:pt x="60" y="194"/>
                  </a:lnTo>
                  <a:lnTo>
                    <a:pt x="30" y="180"/>
                  </a:lnTo>
                  <a:lnTo>
                    <a:pt x="14" y="180"/>
                  </a:lnTo>
                  <a:lnTo>
                    <a:pt x="0" y="164"/>
                  </a:lnTo>
                  <a:lnTo>
                    <a:pt x="989" y="0"/>
                  </a:lnTo>
                  <a:lnTo>
                    <a:pt x="120" y="2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8" name="Freeform 18"/>
            <p:cNvSpPr>
              <a:spLocks noChangeAspect="1"/>
            </p:cNvSpPr>
            <p:nvPr/>
          </p:nvSpPr>
          <p:spPr bwMode="auto">
            <a:xfrm>
              <a:off x="2799" y="2298"/>
              <a:ext cx="217" cy="203"/>
            </a:xfrm>
            <a:custGeom>
              <a:avLst/>
              <a:gdLst/>
              <a:ahLst/>
              <a:cxnLst>
                <a:cxn ang="0">
                  <a:pos x="434" y="76"/>
                </a:cxn>
                <a:cxn ang="0">
                  <a:pos x="374" y="76"/>
                </a:cxn>
                <a:cxn ang="0">
                  <a:pos x="314" y="60"/>
                </a:cxn>
                <a:cxn ang="0">
                  <a:pos x="270" y="60"/>
                </a:cxn>
                <a:cxn ang="0">
                  <a:pos x="210" y="46"/>
                </a:cxn>
                <a:cxn ang="0">
                  <a:pos x="180" y="46"/>
                </a:cxn>
                <a:cxn ang="0">
                  <a:pos x="134" y="30"/>
                </a:cxn>
                <a:cxn ang="0">
                  <a:pos x="90" y="16"/>
                </a:cxn>
                <a:cxn ang="0">
                  <a:pos x="44" y="16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44" y="345"/>
                </a:cxn>
                <a:cxn ang="0">
                  <a:pos x="90" y="345"/>
                </a:cxn>
                <a:cxn ang="0">
                  <a:pos x="134" y="359"/>
                </a:cxn>
                <a:cxn ang="0">
                  <a:pos x="180" y="375"/>
                </a:cxn>
                <a:cxn ang="0">
                  <a:pos x="210" y="375"/>
                </a:cxn>
                <a:cxn ang="0">
                  <a:pos x="270" y="389"/>
                </a:cxn>
                <a:cxn ang="0">
                  <a:pos x="314" y="389"/>
                </a:cxn>
                <a:cxn ang="0">
                  <a:pos x="374" y="405"/>
                </a:cxn>
                <a:cxn ang="0">
                  <a:pos x="434" y="405"/>
                </a:cxn>
                <a:cxn ang="0">
                  <a:pos x="434" y="76"/>
                </a:cxn>
              </a:cxnLst>
              <a:rect l="0" t="0" r="r" b="b"/>
              <a:pathLst>
                <a:path w="434" h="405">
                  <a:moveTo>
                    <a:pt x="434" y="76"/>
                  </a:moveTo>
                  <a:lnTo>
                    <a:pt x="374" y="76"/>
                  </a:lnTo>
                  <a:lnTo>
                    <a:pt x="314" y="60"/>
                  </a:lnTo>
                  <a:lnTo>
                    <a:pt x="270" y="60"/>
                  </a:lnTo>
                  <a:lnTo>
                    <a:pt x="210" y="46"/>
                  </a:lnTo>
                  <a:lnTo>
                    <a:pt x="180" y="46"/>
                  </a:lnTo>
                  <a:lnTo>
                    <a:pt x="134" y="30"/>
                  </a:lnTo>
                  <a:lnTo>
                    <a:pt x="90" y="16"/>
                  </a:lnTo>
                  <a:lnTo>
                    <a:pt x="44" y="16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44" y="345"/>
                  </a:lnTo>
                  <a:lnTo>
                    <a:pt x="90" y="345"/>
                  </a:lnTo>
                  <a:lnTo>
                    <a:pt x="134" y="359"/>
                  </a:lnTo>
                  <a:lnTo>
                    <a:pt x="180" y="375"/>
                  </a:lnTo>
                  <a:lnTo>
                    <a:pt x="210" y="375"/>
                  </a:lnTo>
                  <a:lnTo>
                    <a:pt x="270" y="389"/>
                  </a:lnTo>
                  <a:lnTo>
                    <a:pt x="314" y="389"/>
                  </a:lnTo>
                  <a:lnTo>
                    <a:pt x="374" y="405"/>
                  </a:lnTo>
                  <a:lnTo>
                    <a:pt x="434" y="405"/>
                  </a:lnTo>
                  <a:lnTo>
                    <a:pt x="434" y="76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9" name="Freeform 19"/>
            <p:cNvSpPr>
              <a:spLocks noChangeAspect="1"/>
            </p:cNvSpPr>
            <p:nvPr/>
          </p:nvSpPr>
          <p:spPr bwMode="auto">
            <a:xfrm>
              <a:off x="3016" y="2193"/>
              <a:ext cx="218" cy="308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86"/>
                </a:cxn>
                <a:cxn ang="0">
                  <a:pos x="0" y="615"/>
                </a:cxn>
                <a:cxn ang="0">
                  <a:pos x="435" y="330"/>
                </a:cxn>
                <a:cxn ang="0">
                  <a:pos x="435" y="0"/>
                </a:cxn>
              </a:cxnLst>
              <a:rect l="0" t="0" r="r" b="b"/>
              <a:pathLst>
                <a:path w="435" h="615">
                  <a:moveTo>
                    <a:pt x="435" y="0"/>
                  </a:moveTo>
                  <a:lnTo>
                    <a:pt x="0" y="286"/>
                  </a:lnTo>
                  <a:lnTo>
                    <a:pt x="0" y="615"/>
                  </a:lnTo>
                  <a:lnTo>
                    <a:pt x="435" y="33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0" name="Freeform 20"/>
            <p:cNvSpPr>
              <a:spLocks noChangeAspect="1"/>
            </p:cNvSpPr>
            <p:nvPr/>
          </p:nvSpPr>
          <p:spPr bwMode="auto">
            <a:xfrm>
              <a:off x="2799" y="2193"/>
              <a:ext cx="435" cy="143"/>
            </a:xfrm>
            <a:custGeom>
              <a:avLst/>
              <a:gdLst/>
              <a:ahLst/>
              <a:cxnLst>
                <a:cxn ang="0">
                  <a:pos x="434" y="286"/>
                </a:cxn>
                <a:cxn ang="0">
                  <a:pos x="374" y="286"/>
                </a:cxn>
                <a:cxn ang="0">
                  <a:pos x="314" y="270"/>
                </a:cxn>
                <a:cxn ang="0">
                  <a:pos x="270" y="270"/>
                </a:cxn>
                <a:cxn ang="0">
                  <a:pos x="210" y="256"/>
                </a:cxn>
                <a:cxn ang="0">
                  <a:pos x="180" y="256"/>
                </a:cxn>
                <a:cxn ang="0">
                  <a:pos x="134" y="240"/>
                </a:cxn>
                <a:cxn ang="0">
                  <a:pos x="90" y="226"/>
                </a:cxn>
                <a:cxn ang="0">
                  <a:pos x="44" y="226"/>
                </a:cxn>
                <a:cxn ang="0">
                  <a:pos x="0" y="210"/>
                </a:cxn>
                <a:cxn ang="0">
                  <a:pos x="869" y="0"/>
                </a:cxn>
                <a:cxn ang="0">
                  <a:pos x="434" y="286"/>
                </a:cxn>
              </a:cxnLst>
              <a:rect l="0" t="0" r="r" b="b"/>
              <a:pathLst>
                <a:path w="869" h="286">
                  <a:moveTo>
                    <a:pt x="434" y="286"/>
                  </a:moveTo>
                  <a:lnTo>
                    <a:pt x="374" y="286"/>
                  </a:lnTo>
                  <a:lnTo>
                    <a:pt x="314" y="270"/>
                  </a:lnTo>
                  <a:lnTo>
                    <a:pt x="270" y="270"/>
                  </a:lnTo>
                  <a:lnTo>
                    <a:pt x="210" y="256"/>
                  </a:lnTo>
                  <a:lnTo>
                    <a:pt x="180" y="256"/>
                  </a:lnTo>
                  <a:lnTo>
                    <a:pt x="134" y="240"/>
                  </a:lnTo>
                  <a:lnTo>
                    <a:pt x="90" y="226"/>
                  </a:lnTo>
                  <a:lnTo>
                    <a:pt x="44" y="226"/>
                  </a:lnTo>
                  <a:lnTo>
                    <a:pt x="0" y="210"/>
                  </a:lnTo>
                  <a:lnTo>
                    <a:pt x="869" y="0"/>
                  </a:lnTo>
                  <a:lnTo>
                    <a:pt x="434" y="286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1" name="Freeform 21"/>
            <p:cNvSpPr>
              <a:spLocks noChangeAspect="1"/>
            </p:cNvSpPr>
            <p:nvPr/>
          </p:nvSpPr>
          <p:spPr bwMode="auto">
            <a:xfrm>
              <a:off x="3204" y="2180"/>
              <a:ext cx="809" cy="323"/>
            </a:xfrm>
            <a:custGeom>
              <a:avLst/>
              <a:gdLst/>
              <a:ahLst/>
              <a:cxnLst>
                <a:cxn ang="0">
                  <a:pos x="1619" y="16"/>
                </a:cxn>
                <a:cxn ang="0">
                  <a:pos x="1603" y="46"/>
                </a:cxn>
                <a:cxn ang="0">
                  <a:pos x="1573" y="76"/>
                </a:cxn>
                <a:cxn ang="0">
                  <a:pos x="1543" y="106"/>
                </a:cxn>
                <a:cxn ang="0">
                  <a:pos x="1499" y="136"/>
                </a:cxn>
                <a:cxn ang="0">
                  <a:pos x="1439" y="166"/>
                </a:cxn>
                <a:cxn ang="0">
                  <a:pos x="1379" y="196"/>
                </a:cxn>
                <a:cxn ang="0">
                  <a:pos x="1303" y="210"/>
                </a:cxn>
                <a:cxn ang="0">
                  <a:pos x="1213" y="240"/>
                </a:cxn>
                <a:cxn ang="0">
                  <a:pos x="1109" y="256"/>
                </a:cxn>
                <a:cxn ang="0">
                  <a:pos x="1033" y="270"/>
                </a:cxn>
                <a:cxn ang="0">
                  <a:pos x="913" y="286"/>
                </a:cxn>
                <a:cxn ang="0">
                  <a:pos x="809" y="300"/>
                </a:cxn>
                <a:cxn ang="0">
                  <a:pos x="690" y="300"/>
                </a:cxn>
                <a:cxn ang="0">
                  <a:pos x="584" y="316"/>
                </a:cxn>
                <a:cxn ang="0">
                  <a:pos x="464" y="316"/>
                </a:cxn>
                <a:cxn ang="0">
                  <a:pos x="330" y="316"/>
                </a:cxn>
                <a:cxn ang="0">
                  <a:pos x="210" y="300"/>
                </a:cxn>
                <a:cxn ang="0">
                  <a:pos x="120" y="300"/>
                </a:cxn>
                <a:cxn ang="0">
                  <a:pos x="0" y="286"/>
                </a:cxn>
                <a:cxn ang="0">
                  <a:pos x="60" y="629"/>
                </a:cxn>
                <a:cxn ang="0">
                  <a:pos x="180" y="629"/>
                </a:cxn>
                <a:cxn ang="0">
                  <a:pos x="270" y="645"/>
                </a:cxn>
                <a:cxn ang="0">
                  <a:pos x="404" y="645"/>
                </a:cxn>
                <a:cxn ang="0">
                  <a:pos x="524" y="645"/>
                </a:cxn>
                <a:cxn ang="0">
                  <a:pos x="644" y="629"/>
                </a:cxn>
                <a:cxn ang="0">
                  <a:pos x="750" y="629"/>
                </a:cxn>
                <a:cxn ang="0">
                  <a:pos x="853" y="615"/>
                </a:cxn>
                <a:cxn ang="0">
                  <a:pos x="973" y="615"/>
                </a:cxn>
                <a:cxn ang="0">
                  <a:pos x="1079" y="585"/>
                </a:cxn>
                <a:cxn ang="0">
                  <a:pos x="1169" y="569"/>
                </a:cxn>
                <a:cxn ang="0">
                  <a:pos x="1259" y="555"/>
                </a:cxn>
                <a:cxn ang="0">
                  <a:pos x="1333" y="525"/>
                </a:cxn>
                <a:cxn ang="0">
                  <a:pos x="1409" y="509"/>
                </a:cxn>
                <a:cxn ang="0">
                  <a:pos x="1469" y="479"/>
                </a:cxn>
                <a:cxn ang="0">
                  <a:pos x="1529" y="449"/>
                </a:cxn>
                <a:cxn ang="0">
                  <a:pos x="1559" y="420"/>
                </a:cxn>
                <a:cxn ang="0">
                  <a:pos x="1589" y="390"/>
                </a:cxn>
                <a:cxn ang="0">
                  <a:pos x="1603" y="360"/>
                </a:cxn>
                <a:cxn ang="0">
                  <a:pos x="1619" y="330"/>
                </a:cxn>
              </a:cxnLst>
              <a:rect l="0" t="0" r="r" b="b"/>
              <a:pathLst>
                <a:path w="1619" h="645">
                  <a:moveTo>
                    <a:pt x="1619" y="0"/>
                  </a:moveTo>
                  <a:lnTo>
                    <a:pt x="1619" y="16"/>
                  </a:lnTo>
                  <a:lnTo>
                    <a:pt x="1603" y="30"/>
                  </a:lnTo>
                  <a:lnTo>
                    <a:pt x="1603" y="46"/>
                  </a:lnTo>
                  <a:lnTo>
                    <a:pt x="1589" y="60"/>
                  </a:lnTo>
                  <a:lnTo>
                    <a:pt x="1573" y="76"/>
                  </a:lnTo>
                  <a:lnTo>
                    <a:pt x="1559" y="90"/>
                  </a:lnTo>
                  <a:lnTo>
                    <a:pt x="1543" y="106"/>
                  </a:lnTo>
                  <a:lnTo>
                    <a:pt x="1529" y="120"/>
                  </a:lnTo>
                  <a:lnTo>
                    <a:pt x="1499" y="136"/>
                  </a:lnTo>
                  <a:lnTo>
                    <a:pt x="1469" y="150"/>
                  </a:lnTo>
                  <a:lnTo>
                    <a:pt x="1439" y="166"/>
                  </a:lnTo>
                  <a:lnTo>
                    <a:pt x="1409" y="180"/>
                  </a:lnTo>
                  <a:lnTo>
                    <a:pt x="1379" y="196"/>
                  </a:lnTo>
                  <a:lnTo>
                    <a:pt x="1333" y="196"/>
                  </a:lnTo>
                  <a:lnTo>
                    <a:pt x="1303" y="210"/>
                  </a:lnTo>
                  <a:lnTo>
                    <a:pt x="1259" y="226"/>
                  </a:lnTo>
                  <a:lnTo>
                    <a:pt x="1213" y="240"/>
                  </a:lnTo>
                  <a:lnTo>
                    <a:pt x="1169" y="240"/>
                  </a:lnTo>
                  <a:lnTo>
                    <a:pt x="1109" y="256"/>
                  </a:lnTo>
                  <a:lnTo>
                    <a:pt x="1079" y="256"/>
                  </a:lnTo>
                  <a:lnTo>
                    <a:pt x="1033" y="270"/>
                  </a:lnTo>
                  <a:lnTo>
                    <a:pt x="973" y="286"/>
                  </a:lnTo>
                  <a:lnTo>
                    <a:pt x="913" y="286"/>
                  </a:lnTo>
                  <a:lnTo>
                    <a:pt x="853" y="286"/>
                  </a:lnTo>
                  <a:lnTo>
                    <a:pt x="809" y="300"/>
                  </a:lnTo>
                  <a:lnTo>
                    <a:pt x="750" y="300"/>
                  </a:lnTo>
                  <a:lnTo>
                    <a:pt x="690" y="300"/>
                  </a:lnTo>
                  <a:lnTo>
                    <a:pt x="644" y="300"/>
                  </a:lnTo>
                  <a:lnTo>
                    <a:pt x="584" y="316"/>
                  </a:lnTo>
                  <a:lnTo>
                    <a:pt x="524" y="316"/>
                  </a:lnTo>
                  <a:lnTo>
                    <a:pt x="464" y="316"/>
                  </a:lnTo>
                  <a:lnTo>
                    <a:pt x="404" y="316"/>
                  </a:lnTo>
                  <a:lnTo>
                    <a:pt x="330" y="316"/>
                  </a:lnTo>
                  <a:lnTo>
                    <a:pt x="270" y="316"/>
                  </a:lnTo>
                  <a:lnTo>
                    <a:pt x="210" y="300"/>
                  </a:lnTo>
                  <a:lnTo>
                    <a:pt x="180" y="300"/>
                  </a:lnTo>
                  <a:lnTo>
                    <a:pt x="120" y="300"/>
                  </a:lnTo>
                  <a:lnTo>
                    <a:pt x="60" y="300"/>
                  </a:lnTo>
                  <a:lnTo>
                    <a:pt x="0" y="286"/>
                  </a:lnTo>
                  <a:lnTo>
                    <a:pt x="0" y="615"/>
                  </a:lnTo>
                  <a:lnTo>
                    <a:pt x="60" y="629"/>
                  </a:lnTo>
                  <a:lnTo>
                    <a:pt x="120" y="629"/>
                  </a:lnTo>
                  <a:lnTo>
                    <a:pt x="180" y="629"/>
                  </a:lnTo>
                  <a:lnTo>
                    <a:pt x="210" y="629"/>
                  </a:lnTo>
                  <a:lnTo>
                    <a:pt x="270" y="645"/>
                  </a:lnTo>
                  <a:lnTo>
                    <a:pt x="330" y="645"/>
                  </a:lnTo>
                  <a:lnTo>
                    <a:pt x="404" y="645"/>
                  </a:lnTo>
                  <a:lnTo>
                    <a:pt x="464" y="645"/>
                  </a:lnTo>
                  <a:lnTo>
                    <a:pt x="524" y="645"/>
                  </a:lnTo>
                  <a:lnTo>
                    <a:pt x="584" y="645"/>
                  </a:lnTo>
                  <a:lnTo>
                    <a:pt x="644" y="629"/>
                  </a:lnTo>
                  <a:lnTo>
                    <a:pt x="690" y="629"/>
                  </a:lnTo>
                  <a:lnTo>
                    <a:pt x="750" y="629"/>
                  </a:lnTo>
                  <a:lnTo>
                    <a:pt x="809" y="629"/>
                  </a:lnTo>
                  <a:lnTo>
                    <a:pt x="853" y="615"/>
                  </a:lnTo>
                  <a:lnTo>
                    <a:pt x="913" y="615"/>
                  </a:lnTo>
                  <a:lnTo>
                    <a:pt x="973" y="615"/>
                  </a:lnTo>
                  <a:lnTo>
                    <a:pt x="1033" y="599"/>
                  </a:lnTo>
                  <a:lnTo>
                    <a:pt x="1079" y="585"/>
                  </a:lnTo>
                  <a:lnTo>
                    <a:pt x="1109" y="585"/>
                  </a:lnTo>
                  <a:lnTo>
                    <a:pt x="1169" y="569"/>
                  </a:lnTo>
                  <a:lnTo>
                    <a:pt x="1213" y="569"/>
                  </a:lnTo>
                  <a:lnTo>
                    <a:pt x="1259" y="555"/>
                  </a:lnTo>
                  <a:lnTo>
                    <a:pt x="1303" y="539"/>
                  </a:lnTo>
                  <a:lnTo>
                    <a:pt x="1333" y="525"/>
                  </a:lnTo>
                  <a:lnTo>
                    <a:pt x="1379" y="525"/>
                  </a:lnTo>
                  <a:lnTo>
                    <a:pt x="1409" y="509"/>
                  </a:lnTo>
                  <a:lnTo>
                    <a:pt x="1439" y="495"/>
                  </a:lnTo>
                  <a:lnTo>
                    <a:pt x="1469" y="479"/>
                  </a:lnTo>
                  <a:lnTo>
                    <a:pt x="1499" y="465"/>
                  </a:lnTo>
                  <a:lnTo>
                    <a:pt x="1529" y="449"/>
                  </a:lnTo>
                  <a:lnTo>
                    <a:pt x="1543" y="436"/>
                  </a:lnTo>
                  <a:lnTo>
                    <a:pt x="1559" y="420"/>
                  </a:lnTo>
                  <a:lnTo>
                    <a:pt x="1573" y="406"/>
                  </a:lnTo>
                  <a:lnTo>
                    <a:pt x="1589" y="390"/>
                  </a:lnTo>
                  <a:lnTo>
                    <a:pt x="1603" y="376"/>
                  </a:lnTo>
                  <a:lnTo>
                    <a:pt x="1603" y="360"/>
                  </a:lnTo>
                  <a:lnTo>
                    <a:pt x="1619" y="346"/>
                  </a:lnTo>
                  <a:lnTo>
                    <a:pt x="1619" y="330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2" name="Freeform 22"/>
            <p:cNvSpPr>
              <a:spLocks noChangeAspect="1"/>
            </p:cNvSpPr>
            <p:nvPr/>
          </p:nvSpPr>
          <p:spPr bwMode="auto">
            <a:xfrm>
              <a:off x="3204" y="2141"/>
              <a:ext cx="809" cy="210"/>
            </a:xfrm>
            <a:custGeom>
              <a:avLst/>
              <a:gdLst/>
              <a:ahLst/>
              <a:cxnLst>
                <a:cxn ang="0">
                  <a:pos x="1529" y="0"/>
                </a:cxn>
                <a:cxn ang="0">
                  <a:pos x="1543" y="14"/>
                </a:cxn>
                <a:cxn ang="0">
                  <a:pos x="1573" y="30"/>
                </a:cxn>
                <a:cxn ang="0">
                  <a:pos x="1589" y="44"/>
                </a:cxn>
                <a:cxn ang="0">
                  <a:pos x="1603" y="60"/>
                </a:cxn>
                <a:cxn ang="0">
                  <a:pos x="1603" y="74"/>
                </a:cxn>
                <a:cxn ang="0">
                  <a:pos x="1619" y="90"/>
                </a:cxn>
                <a:cxn ang="0">
                  <a:pos x="1619" y="104"/>
                </a:cxn>
                <a:cxn ang="0">
                  <a:pos x="1619" y="120"/>
                </a:cxn>
                <a:cxn ang="0">
                  <a:pos x="1603" y="134"/>
                </a:cxn>
                <a:cxn ang="0">
                  <a:pos x="1603" y="150"/>
                </a:cxn>
                <a:cxn ang="0">
                  <a:pos x="1589" y="164"/>
                </a:cxn>
                <a:cxn ang="0">
                  <a:pos x="1573" y="180"/>
                </a:cxn>
                <a:cxn ang="0">
                  <a:pos x="1559" y="194"/>
                </a:cxn>
                <a:cxn ang="0">
                  <a:pos x="1543" y="210"/>
                </a:cxn>
                <a:cxn ang="0">
                  <a:pos x="1529" y="224"/>
                </a:cxn>
                <a:cxn ang="0">
                  <a:pos x="1499" y="240"/>
                </a:cxn>
                <a:cxn ang="0">
                  <a:pos x="1469" y="254"/>
                </a:cxn>
                <a:cxn ang="0">
                  <a:pos x="1439" y="270"/>
                </a:cxn>
                <a:cxn ang="0">
                  <a:pos x="1409" y="284"/>
                </a:cxn>
                <a:cxn ang="0">
                  <a:pos x="1363" y="300"/>
                </a:cxn>
                <a:cxn ang="0">
                  <a:pos x="1319" y="314"/>
                </a:cxn>
                <a:cxn ang="0">
                  <a:pos x="1289" y="314"/>
                </a:cxn>
                <a:cxn ang="0">
                  <a:pos x="1259" y="330"/>
                </a:cxn>
                <a:cxn ang="0">
                  <a:pos x="1213" y="344"/>
                </a:cxn>
                <a:cxn ang="0">
                  <a:pos x="1169" y="344"/>
                </a:cxn>
                <a:cxn ang="0">
                  <a:pos x="1109" y="360"/>
                </a:cxn>
                <a:cxn ang="0">
                  <a:pos x="1063" y="374"/>
                </a:cxn>
                <a:cxn ang="0">
                  <a:pos x="1003" y="374"/>
                </a:cxn>
                <a:cxn ang="0">
                  <a:pos x="959" y="390"/>
                </a:cxn>
                <a:cxn ang="0">
                  <a:pos x="899" y="390"/>
                </a:cxn>
                <a:cxn ang="0">
                  <a:pos x="839" y="404"/>
                </a:cxn>
                <a:cxn ang="0">
                  <a:pos x="779" y="404"/>
                </a:cxn>
                <a:cxn ang="0">
                  <a:pos x="720" y="404"/>
                </a:cxn>
                <a:cxn ang="0">
                  <a:pos x="660" y="404"/>
                </a:cxn>
                <a:cxn ang="0">
                  <a:pos x="600" y="420"/>
                </a:cxn>
                <a:cxn ang="0">
                  <a:pos x="540" y="420"/>
                </a:cxn>
                <a:cxn ang="0">
                  <a:pos x="480" y="420"/>
                </a:cxn>
                <a:cxn ang="0">
                  <a:pos x="420" y="420"/>
                </a:cxn>
                <a:cxn ang="0">
                  <a:pos x="360" y="420"/>
                </a:cxn>
                <a:cxn ang="0">
                  <a:pos x="300" y="420"/>
                </a:cxn>
                <a:cxn ang="0">
                  <a:pos x="240" y="404"/>
                </a:cxn>
                <a:cxn ang="0">
                  <a:pos x="180" y="404"/>
                </a:cxn>
                <a:cxn ang="0">
                  <a:pos x="120" y="404"/>
                </a:cxn>
                <a:cxn ang="0">
                  <a:pos x="60" y="404"/>
                </a:cxn>
                <a:cxn ang="0">
                  <a:pos x="0" y="390"/>
                </a:cxn>
                <a:cxn ang="0">
                  <a:pos x="434" y="104"/>
                </a:cxn>
                <a:cxn ang="0">
                  <a:pos x="1529" y="0"/>
                </a:cxn>
              </a:cxnLst>
              <a:rect l="0" t="0" r="r" b="b"/>
              <a:pathLst>
                <a:path w="1619" h="420">
                  <a:moveTo>
                    <a:pt x="1529" y="0"/>
                  </a:moveTo>
                  <a:lnTo>
                    <a:pt x="1543" y="14"/>
                  </a:lnTo>
                  <a:lnTo>
                    <a:pt x="1573" y="30"/>
                  </a:lnTo>
                  <a:lnTo>
                    <a:pt x="1589" y="44"/>
                  </a:lnTo>
                  <a:lnTo>
                    <a:pt x="1603" y="60"/>
                  </a:lnTo>
                  <a:lnTo>
                    <a:pt x="1603" y="74"/>
                  </a:lnTo>
                  <a:lnTo>
                    <a:pt x="1619" y="90"/>
                  </a:lnTo>
                  <a:lnTo>
                    <a:pt x="1619" y="104"/>
                  </a:lnTo>
                  <a:lnTo>
                    <a:pt x="1619" y="120"/>
                  </a:lnTo>
                  <a:lnTo>
                    <a:pt x="1603" y="134"/>
                  </a:lnTo>
                  <a:lnTo>
                    <a:pt x="1603" y="150"/>
                  </a:lnTo>
                  <a:lnTo>
                    <a:pt x="1589" y="164"/>
                  </a:lnTo>
                  <a:lnTo>
                    <a:pt x="1573" y="180"/>
                  </a:lnTo>
                  <a:lnTo>
                    <a:pt x="1559" y="194"/>
                  </a:lnTo>
                  <a:lnTo>
                    <a:pt x="1543" y="210"/>
                  </a:lnTo>
                  <a:lnTo>
                    <a:pt x="1529" y="224"/>
                  </a:lnTo>
                  <a:lnTo>
                    <a:pt x="1499" y="240"/>
                  </a:lnTo>
                  <a:lnTo>
                    <a:pt x="1469" y="254"/>
                  </a:lnTo>
                  <a:lnTo>
                    <a:pt x="1439" y="270"/>
                  </a:lnTo>
                  <a:lnTo>
                    <a:pt x="1409" y="284"/>
                  </a:lnTo>
                  <a:lnTo>
                    <a:pt x="1363" y="300"/>
                  </a:lnTo>
                  <a:lnTo>
                    <a:pt x="1319" y="314"/>
                  </a:lnTo>
                  <a:lnTo>
                    <a:pt x="1289" y="314"/>
                  </a:lnTo>
                  <a:lnTo>
                    <a:pt x="1259" y="330"/>
                  </a:lnTo>
                  <a:lnTo>
                    <a:pt x="1213" y="344"/>
                  </a:lnTo>
                  <a:lnTo>
                    <a:pt x="1169" y="344"/>
                  </a:lnTo>
                  <a:lnTo>
                    <a:pt x="1109" y="360"/>
                  </a:lnTo>
                  <a:lnTo>
                    <a:pt x="1063" y="374"/>
                  </a:lnTo>
                  <a:lnTo>
                    <a:pt x="1003" y="374"/>
                  </a:lnTo>
                  <a:lnTo>
                    <a:pt x="959" y="390"/>
                  </a:lnTo>
                  <a:lnTo>
                    <a:pt x="899" y="390"/>
                  </a:lnTo>
                  <a:lnTo>
                    <a:pt x="839" y="404"/>
                  </a:lnTo>
                  <a:lnTo>
                    <a:pt x="779" y="404"/>
                  </a:lnTo>
                  <a:lnTo>
                    <a:pt x="720" y="404"/>
                  </a:lnTo>
                  <a:lnTo>
                    <a:pt x="660" y="404"/>
                  </a:lnTo>
                  <a:lnTo>
                    <a:pt x="600" y="420"/>
                  </a:lnTo>
                  <a:lnTo>
                    <a:pt x="540" y="420"/>
                  </a:lnTo>
                  <a:lnTo>
                    <a:pt x="480" y="420"/>
                  </a:lnTo>
                  <a:lnTo>
                    <a:pt x="420" y="420"/>
                  </a:lnTo>
                  <a:lnTo>
                    <a:pt x="360" y="420"/>
                  </a:lnTo>
                  <a:lnTo>
                    <a:pt x="300" y="420"/>
                  </a:lnTo>
                  <a:lnTo>
                    <a:pt x="240" y="404"/>
                  </a:lnTo>
                  <a:lnTo>
                    <a:pt x="180" y="404"/>
                  </a:lnTo>
                  <a:lnTo>
                    <a:pt x="120" y="404"/>
                  </a:lnTo>
                  <a:lnTo>
                    <a:pt x="60" y="404"/>
                  </a:lnTo>
                  <a:lnTo>
                    <a:pt x="0" y="390"/>
                  </a:lnTo>
                  <a:lnTo>
                    <a:pt x="434" y="104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3" name="Rectangle 23"/>
            <p:cNvSpPr>
              <a:spLocks noChangeAspect="1" noChangeArrowheads="1"/>
            </p:cNvSpPr>
            <p:nvPr/>
          </p:nvSpPr>
          <p:spPr bwMode="auto">
            <a:xfrm>
              <a:off x="3874" y="1653"/>
              <a:ext cx="27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4" name="Rectangle 24"/>
            <p:cNvSpPr>
              <a:spLocks noChangeAspect="1" noChangeArrowheads="1"/>
            </p:cNvSpPr>
            <p:nvPr/>
          </p:nvSpPr>
          <p:spPr bwMode="auto">
            <a:xfrm>
              <a:off x="3931" y="1659"/>
              <a:ext cx="17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3333CC"/>
                  </a:solidFill>
                  <a:latin typeface="Arial" pitchFamily="34" charset="0"/>
                </a:rPr>
                <a:t>BTP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05" name="Rectangle 25"/>
            <p:cNvSpPr>
              <a:spLocks noChangeAspect="1" noChangeArrowheads="1"/>
            </p:cNvSpPr>
            <p:nvPr/>
          </p:nvSpPr>
          <p:spPr bwMode="auto">
            <a:xfrm>
              <a:off x="3874" y="1755"/>
              <a:ext cx="3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3333CC"/>
                  </a:solidFill>
                  <a:latin typeface="Arial" pitchFamily="34" charset="0"/>
                </a:rPr>
                <a:t>18,90%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06" name="Rectangle 26"/>
            <p:cNvSpPr>
              <a:spLocks noChangeAspect="1" noChangeArrowheads="1"/>
            </p:cNvSpPr>
            <p:nvPr/>
          </p:nvSpPr>
          <p:spPr bwMode="auto">
            <a:xfrm>
              <a:off x="3870" y="2659"/>
              <a:ext cx="37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7" name="Rectangle 27"/>
            <p:cNvSpPr>
              <a:spLocks noChangeAspect="1" noChangeArrowheads="1"/>
            </p:cNvSpPr>
            <p:nvPr/>
          </p:nvSpPr>
          <p:spPr bwMode="auto">
            <a:xfrm>
              <a:off x="3870" y="2665"/>
              <a:ext cx="42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Emballage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08" name="Rectangle 28"/>
            <p:cNvSpPr>
              <a:spLocks noChangeAspect="1" noChangeArrowheads="1"/>
            </p:cNvSpPr>
            <p:nvPr/>
          </p:nvSpPr>
          <p:spPr bwMode="auto">
            <a:xfrm>
              <a:off x="3923" y="2761"/>
              <a:ext cx="3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37,30%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09" name="Rectangle 29"/>
            <p:cNvSpPr>
              <a:spLocks noChangeAspect="1" noChangeArrowheads="1"/>
            </p:cNvSpPr>
            <p:nvPr/>
          </p:nvSpPr>
          <p:spPr bwMode="auto">
            <a:xfrm>
              <a:off x="2930" y="2707"/>
              <a:ext cx="39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0" name="Rectangle 30"/>
            <p:cNvSpPr>
              <a:spLocks noChangeAspect="1" noChangeArrowheads="1"/>
            </p:cNvSpPr>
            <p:nvPr/>
          </p:nvSpPr>
          <p:spPr bwMode="auto">
            <a:xfrm>
              <a:off x="2930" y="2713"/>
              <a:ext cx="44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FF6600"/>
                  </a:solidFill>
                  <a:latin typeface="Arial" pitchFamily="34" charset="0"/>
                </a:rPr>
                <a:t>Automobile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11" name="Rectangle 31"/>
            <p:cNvSpPr>
              <a:spLocks noChangeAspect="1" noChangeArrowheads="1"/>
            </p:cNvSpPr>
            <p:nvPr/>
          </p:nvSpPr>
          <p:spPr bwMode="auto">
            <a:xfrm>
              <a:off x="3015" y="2809"/>
              <a:ext cx="2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FF6600"/>
                  </a:solidFill>
                  <a:latin typeface="Arial" pitchFamily="34" charset="0"/>
                </a:rPr>
                <a:t>7,20%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12" name="Rectangle 32"/>
            <p:cNvSpPr>
              <a:spLocks noChangeAspect="1" noChangeArrowheads="1"/>
            </p:cNvSpPr>
            <p:nvPr/>
          </p:nvSpPr>
          <p:spPr bwMode="auto">
            <a:xfrm>
              <a:off x="2129" y="2611"/>
              <a:ext cx="38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3" name="Rectangle 33"/>
            <p:cNvSpPr>
              <a:spLocks noChangeAspect="1" noChangeArrowheads="1"/>
            </p:cNvSpPr>
            <p:nvPr/>
          </p:nvSpPr>
          <p:spPr bwMode="auto">
            <a:xfrm>
              <a:off x="2129" y="2617"/>
              <a:ext cx="42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Agriculture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14" name="Rectangle 34"/>
            <p:cNvSpPr>
              <a:spLocks noChangeAspect="1" noChangeArrowheads="1"/>
            </p:cNvSpPr>
            <p:nvPr/>
          </p:nvSpPr>
          <p:spPr bwMode="auto">
            <a:xfrm>
              <a:off x="2207" y="2713"/>
              <a:ext cx="2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2,60%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15" name="Rectangle 35"/>
            <p:cNvSpPr>
              <a:spLocks noChangeAspect="1" noChangeArrowheads="1"/>
            </p:cNvSpPr>
            <p:nvPr/>
          </p:nvSpPr>
          <p:spPr bwMode="auto">
            <a:xfrm>
              <a:off x="1793" y="2372"/>
              <a:ext cx="57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6" name="Rectangle 36"/>
            <p:cNvSpPr>
              <a:spLocks noChangeAspect="1" noChangeArrowheads="1"/>
            </p:cNvSpPr>
            <p:nvPr/>
          </p:nvSpPr>
          <p:spPr bwMode="auto">
            <a:xfrm>
              <a:off x="1807" y="2378"/>
              <a:ext cx="61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660033"/>
                  </a:solidFill>
                  <a:latin typeface="Arial" pitchFamily="34" charset="0"/>
                </a:rPr>
                <a:t>Industrie lourde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17" name="Rectangle 37"/>
            <p:cNvSpPr>
              <a:spLocks noChangeAspect="1" noChangeArrowheads="1"/>
            </p:cNvSpPr>
            <p:nvPr/>
          </p:nvSpPr>
          <p:spPr bwMode="auto">
            <a:xfrm>
              <a:off x="1968" y="2474"/>
              <a:ext cx="2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660033"/>
                  </a:solidFill>
                  <a:latin typeface="Arial" pitchFamily="34" charset="0"/>
                </a:rPr>
                <a:t>5,40%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18" name="Rectangle 38"/>
            <p:cNvSpPr>
              <a:spLocks noChangeAspect="1" noChangeArrowheads="1"/>
            </p:cNvSpPr>
            <p:nvPr/>
          </p:nvSpPr>
          <p:spPr bwMode="auto">
            <a:xfrm>
              <a:off x="1506" y="2036"/>
              <a:ext cx="8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19" name="Rectangle 39"/>
            <p:cNvSpPr>
              <a:spLocks noChangeAspect="1" noChangeArrowheads="1"/>
            </p:cNvSpPr>
            <p:nvPr/>
          </p:nvSpPr>
          <p:spPr bwMode="auto">
            <a:xfrm>
              <a:off x="1506" y="2042"/>
              <a:ext cx="99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Électricité et électronique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20" name="Rectangle 40"/>
            <p:cNvSpPr>
              <a:spLocks noChangeAspect="1" noChangeArrowheads="1"/>
            </p:cNvSpPr>
            <p:nvPr/>
          </p:nvSpPr>
          <p:spPr bwMode="auto">
            <a:xfrm>
              <a:off x="1837" y="2138"/>
              <a:ext cx="25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7,30%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21" name="Rectangle 41"/>
            <p:cNvSpPr>
              <a:spLocks noChangeAspect="1" noChangeArrowheads="1"/>
            </p:cNvSpPr>
            <p:nvPr/>
          </p:nvSpPr>
          <p:spPr bwMode="auto">
            <a:xfrm>
              <a:off x="2185" y="1557"/>
              <a:ext cx="114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22" name="Rectangle 42"/>
            <p:cNvSpPr>
              <a:spLocks noChangeAspect="1" noChangeArrowheads="1"/>
            </p:cNvSpPr>
            <p:nvPr/>
          </p:nvSpPr>
          <p:spPr bwMode="auto">
            <a:xfrm>
              <a:off x="2208" y="1563"/>
              <a:ext cx="1231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Autres utilisations domestiques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23" name="Rectangle 43"/>
            <p:cNvSpPr>
              <a:spLocks noChangeAspect="1" noChangeArrowheads="1"/>
            </p:cNvSpPr>
            <p:nvPr/>
          </p:nvSpPr>
          <p:spPr bwMode="auto">
            <a:xfrm>
              <a:off x="2185" y="1659"/>
              <a:ext cx="12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(sport, loisirs, santé, mobilier …)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24" name="Rectangle 44"/>
            <p:cNvSpPr>
              <a:spLocks noChangeAspect="1" noChangeArrowheads="1"/>
            </p:cNvSpPr>
            <p:nvPr/>
          </p:nvSpPr>
          <p:spPr bwMode="auto">
            <a:xfrm>
              <a:off x="2620" y="1755"/>
              <a:ext cx="3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21,30%</a:t>
              </a:r>
              <a:endParaRPr lang="fr-FR" sz="1400">
                <a:latin typeface="Arial" pitchFamily="34" charset="0"/>
              </a:endParaRPr>
            </a:p>
          </p:txBody>
        </p:sp>
        <p:grpSp>
          <p:nvGrpSpPr>
            <p:cNvPr id="3" name="Group 45"/>
            <p:cNvGrpSpPr>
              <a:grpSpLocks noChangeAspect="1"/>
            </p:cNvGrpSpPr>
            <p:nvPr/>
          </p:nvGrpSpPr>
          <p:grpSpPr bwMode="auto">
            <a:xfrm>
              <a:off x="2394" y="2132"/>
              <a:ext cx="188" cy="67"/>
              <a:chOff x="2394" y="2132"/>
              <a:chExt cx="188" cy="67"/>
            </a:xfrm>
          </p:grpSpPr>
          <p:sp>
            <p:nvSpPr>
              <p:cNvPr id="20526" name="Freeform 46"/>
              <p:cNvSpPr>
                <a:spLocks noChangeAspect="1"/>
              </p:cNvSpPr>
              <p:nvPr/>
            </p:nvSpPr>
            <p:spPr bwMode="auto">
              <a:xfrm>
                <a:off x="2394" y="2132"/>
                <a:ext cx="12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0"/>
                  </a:cxn>
                  <a:cxn ang="0">
                    <a:pos x="188" y="92"/>
                  </a:cxn>
                  <a:cxn ang="0">
                    <a:pos x="256" y="92"/>
                  </a:cxn>
                </a:cxnLst>
                <a:rect l="0" t="0" r="r" b="b"/>
                <a:pathLst>
                  <a:path w="256" h="92">
                    <a:moveTo>
                      <a:pt x="0" y="0"/>
                    </a:moveTo>
                    <a:lnTo>
                      <a:pt x="188" y="0"/>
                    </a:lnTo>
                    <a:lnTo>
                      <a:pt x="188" y="92"/>
                    </a:lnTo>
                    <a:lnTo>
                      <a:pt x="256" y="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27" name="Freeform 47"/>
              <p:cNvSpPr>
                <a:spLocks noChangeAspect="1"/>
              </p:cNvSpPr>
              <p:nvPr/>
            </p:nvSpPr>
            <p:spPr bwMode="auto">
              <a:xfrm>
                <a:off x="2519" y="2158"/>
                <a:ext cx="63" cy="4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26" y="40"/>
                  </a:cxn>
                  <a:cxn ang="0">
                    <a:pos x="0" y="0"/>
                  </a:cxn>
                  <a:cxn ang="0">
                    <a:pos x="0" y="82"/>
                  </a:cxn>
                </a:cxnLst>
                <a:rect l="0" t="0" r="r" b="b"/>
                <a:pathLst>
                  <a:path w="126" h="82">
                    <a:moveTo>
                      <a:pt x="0" y="82"/>
                    </a:moveTo>
                    <a:lnTo>
                      <a:pt x="126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" name="Group 48"/>
            <p:cNvGrpSpPr>
              <a:grpSpLocks noChangeAspect="1"/>
            </p:cNvGrpSpPr>
            <p:nvPr/>
          </p:nvGrpSpPr>
          <p:grpSpPr bwMode="auto">
            <a:xfrm>
              <a:off x="2756" y="1845"/>
              <a:ext cx="154" cy="161"/>
              <a:chOff x="2756" y="1845"/>
              <a:chExt cx="154" cy="161"/>
            </a:xfrm>
          </p:grpSpPr>
          <p:sp>
            <p:nvSpPr>
              <p:cNvPr id="20529" name="Freeform 49"/>
              <p:cNvSpPr>
                <a:spLocks noChangeAspect="1"/>
              </p:cNvSpPr>
              <p:nvPr/>
            </p:nvSpPr>
            <p:spPr bwMode="auto">
              <a:xfrm>
                <a:off x="2756" y="1845"/>
                <a:ext cx="133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8"/>
                  </a:cxn>
                  <a:cxn ang="0">
                    <a:pos x="266" y="138"/>
                  </a:cxn>
                  <a:cxn ang="0">
                    <a:pos x="266" y="204"/>
                  </a:cxn>
                </a:cxnLst>
                <a:rect l="0" t="0" r="r" b="b"/>
                <a:pathLst>
                  <a:path w="266" h="204">
                    <a:moveTo>
                      <a:pt x="0" y="0"/>
                    </a:moveTo>
                    <a:lnTo>
                      <a:pt x="0" y="138"/>
                    </a:lnTo>
                    <a:lnTo>
                      <a:pt x="266" y="138"/>
                    </a:lnTo>
                    <a:lnTo>
                      <a:pt x="266" y="2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0" name="Freeform 50"/>
              <p:cNvSpPr>
                <a:spLocks noChangeAspect="1"/>
              </p:cNvSpPr>
              <p:nvPr/>
            </p:nvSpPr>
            <p:spPr bwMode="auto">
              <a:xfrm>
                <a:off x="2869" y="1944"/>
                <a:ext cx="41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124"/>
                  </a:cxn>
                  <a:cxn ang="0">
                    <a:pos x="82" y="0"/>
                  </a:cxn>
                  <a:cxn ang="0">
                    <a:pos x="0" y="0"/>
                  </a:cxn>
                </a:cxnLst>
                <a:rect l="0" t="0" r="r" b="b"/>
                <a:pathLst>
                  <a:path w="82" h="124">
                    <a:moveTo>
                      <a:pt x="0" y="0"/>
                    </a:moveTo>
                    <a:lnTo>
                      <a:pt x="42" y="124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51"/>
            <p:cNvGrpSpPr>
              <a:grpSpLocks noChangeAspect="1"/>
            </p:cNvGrpSpPr>
            <p:nvPr/>
          </p:nvGrpSpPr>
          <p:grpSpPr bwMode="auto">
            <a:xfrm>
              <a:off x="2869" y="2486"/>
              <a:ext cx="260" cy="221"/>
              <a:chOff x="2869" y="2486"/>
              <a:chExt cx="260" cy="221"/>
            </a:xfrm>
          </p:grpSpPr>
          <p:sp>
            <p:nvSpPr>
              <p:cNvPr id="20532" name="Freeform 52"/>
              <p:cNvSpPr>
                <a:spLocks noChangeAspect="1"/>
              </p:cNvSpPr>
              <p:nvPr/>
            </p:nvSpPr>
            <p:spPr bwMode="auto">
              <a:xfrm>
                <a:off x="2889" y="2546"/>
                <a:ext cx="240" cy="161"/>
              </a:xfrm>
              <a:custGeom>
                <a:avLst/>
                <a:gdLst/>
                <a:ahLst/>
                <a:cxnLst>
                  <a:cxn ang="0">
                    <a:pos x="479" y="324"/>
                  </a:cxn>
                  <a:cxn ang="0">
                    <a:pos x="479" y="118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479" h="324">
                    <a:moveTo>
                      <a:pt x="479" y="324"/>
                    </a:moveTo>
                    <a:lnTo>
                      <a:pt x="479" y="118"/>
                    </a:lnTo>
                    <a:lnTo>
                      <a:pt x="0" y="1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3" name="Freeform 53"/>
              <p:cNvSpPr>
                <a:spLocks noChangeAspect="1"/>
              </p:cNvSpPr>
              <p:nvPr/>
            </p:nvSpPr>
            <p:spPr bwMode="auto">
              <a:xfrm>
                <a:off x="2869" y="2486"/>
                <a:ext cx="41" cy="63"/>
              </a:xfrm>
              <a:custGeom>
                <a:avLst/>
                <a:gdLst/>
                <a:ahLst/>
                <a:cxnLst>
                  <a:cxn ang="0">
                    <a:pos x="82" y="126"/>
                  </a:cxn>
                  <a:cxn ang="0">
                    <a:pos x="42" y="0"/>
                  </a:cxn>
                  <a:cxn ang="0">
                    <a:pos x="0" y="126"/>
                  </a:cxn>
                  <a:cxn ang="0">
                    <a:pos x="82" y="126"/>
                  </a:cxn>
                </a:cxnLst>
                <a:rect l="0" t="0" r="r" b="b"/>
                <a:pathLst>
                  <a:path w="82" h="126">
                    <a:moveTo>
                      <a:pt x="82" y="126"/>
                    </a:moveTo>
                    <a:lnTo>
                      <a:pt x="42" y="0"/>
                    </a:lnTo>
                    <a:lnTo>
                      <a:pt x="0" y="126"/>
                    </a:lnTo>
                    <a:lnTo>
                      <a:pt x="82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54"/>
            <p:cNvGrpSpPr>
              <a:grpSpLocks noChangeAspect="1"/>
            </p:cNvGrpSpPr>
            <p:nvPr/>
          </p:nvGrpSpPr>
          <p:grpSpPr bwMode="auto">
            <a:xfrm>
              <a:off x="2509" y="2448"/>
              <a:ext cx="243" cy="259"/>
              <a:chOff x="2509" y="2448"/>
              <a:chExt cx="243" cy="259"/>
            </a:xfrm>
          </p:grpSpPr>
          <p:sp>
            <p:nvSpPr>
              <p:cNvPr id="20535" name="Freeform 55"/>
              <p:cNvSpPr>
                <a:spLocks noChangeAspect="1"/>
              </p:cNvSpPr>
              <p:nvPr/>
            </p:nvSpPr>
            <p:spPr bwMode="auto">
              <a:xfrm>
                <a:off x="2509" y="2486"/>
                <a:ext cx="222" cy="221"/>
              </a:xfrm>
              <a:custGeom>
                <a:avLst/>
                <a:gdLst/>
                <a:ahLst/>
                <a:cxnLst>
                  <a:cxn ang="0">
                    <a:pos x="0" y="444"/>
                  </a:cxn>
                  <a:cxn ang="0">
                    <a:pos x="443" y="444"/>
                  </a:cxn>
                  <a:cxn ang="0">
                    <a:pos x="443" y="0"/>
                  </a:cxn>
                </a:cxnLst>
                <a:rect l="0" t="0" r="r" b="b"/>
                <a:pathLst>
                  <a:path w="443" h="444">
                    <a:moveTo>
                      <a:pt x="0" y="444"/>
                    </a:moveTo>
                    <a:lnTo>
                      <a:pt x="443" y="444"/>
                    </a:lnTo>
                    <a:lnTo>
                      <a:pt x="44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6" name="Freeform 56"/>
              <p:cNvSpPr>
                <a:spLocks noChangeAspect="1"/>
              </p:cNvSpPr>
              <p:nvPr/>
            </p:nvSpPr>
            <p:spPr bwMode="auto">
              <a:xfrm>
                <a:off x="2711" y="2448"/>
                <a:ext cx="41" cy="41"/>
              </a:xfrm>
              <a:custGeom>
                <a:avLst/>
                <a:gdLst/>
                <a:ahLst/>
                <a:cxnLst>
                  <a:cxn ang="0">
                    <a:pos x="82" y="82"/>
                  </a:cxn>
                  <a:cxn ang="0">
                    <a:pos x="42" y="0"/>
                  </a:cxn>
                  <a:cxn ang="0">
                    <a:pos x="0" y="82"/>
                  </a:cxn>
                  <a:cxn ang="0">
                    <a:pos x="82" y="82"/>
                  </a:cxn>
                </a:cxnLst>
                <a:rect l="0" t="0" r="r" b="b"/>
                <a:pathLst>
                  <a:path w="82" h="82">
                    <a:moveTo>
                      <a:pt x="82" y="82"/>
                    </a:moveTo>
                    <a:lnTo>
                      <a:pt x="42" y="0"/>
                    </a:lnTo>
                    <a:lnTo>
                      <a:pt x="0" y="82"/>
                    </a:lnTo>
                    <a:lnTo>
                      <a:pt x="82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57"/>
            <p:cNvGrpSpPr>
              <a:grpSpLocks noChangeAspect="1"/>
            </p:cNvGrpSpPr>
            <p:nvPr/>
          </p:nvGrpSpPr>
          <p:grpSpPr bwMode="auto">
            <a:xfrm>
              <a:off x="3671" y="2488"/>
              <a:ext cx="387" cy="171"/>
              <a:chOff x="3671" y="2488"/>
              <a:chExt cx="387" cy="171"/>
            </a:xfrm>
          </p:grpSpPr>
          <p:sp>
            <p:nvSpPr>
              <p:cNvPr id="20538" name="Freeform 58"/>
              <p:cNvSpPr>
                <a:spLocks noChangeAspect="1"/>
              </p:cNvSpPr>
              <p:nvPr/>
            </p:nvSpPr>
            <p:spPr bwMode="auto">
              <a:xfrm>
                <a:off x="3691" y="2548"/>
                <a:ext cx="367" cy="111"/>
              </a:xfrm>
              <a:custGeom>
                <a:avLst/>
                <a:gdLst/>
                <a:ahLst/>
                <a:cxnLst>
                  <a:cxn ang="0">
                    <a:pos x="733" y="224"/>
                  </a:cxn>
                  <a:cxn ang="0">
                    <a:pos x="733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733" h="224">
                    <a:moveTo>
                      <a:pt x="733" y="224"/>
                    </a:moveTo>
                    <a:lnTo>
                      <a:pt x="733" y="68"/>
                    </a:lnTo>
                    <a:lnTo>
                      <a:pt x="0" y="6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39" name="Freeform 59"/>
              <p:cNvSpPr>
                <a:spLocks noChangeAspect="1"/>
              </p:cNvSpPr>
              <p:nvPr/>
            </p:nvSpPr>
            <p:spPr bwMode="auto">
              <a:xfrm>
                <a:off x="3671" y="2488"/>
                <a:ext cx="41" cy="63"/>
              </a:xfrm>
              <a:custGeom>
                <a:avLst/>
                <a:gdLst/>
                <a:ahLst/>
                <a:cxnLst>
                  <a:cxn ang="0">
                    <a:pos x="82" y="126"/>
                  </a:cxn>
                  <a:cxn ang="0">
                    <a:pos x="40" y="0"/>
                  </a:cxn>
                  <a:cxn ang="0">
                    <a:pos x="0" y="126"/>
                  </a:cxn>
                  <a:cxn ang="0">
                    <a:pos x="82" y="126"/>
                  </a:cxn>
                </a:cxnLst>
                <a:rect l="0" t="0" r="r" b="b"/>
                <a:pathLst>
                  <a:path w="82" h="126">
                    <a:moveTo>
                      <a:pt x="82" y="126"/>
                    </a:moveTo>
                    <a:lnTo>
                      <a:pt x="40" y="0"/>
                    </a:lnTo>
                    <a:lnTo>
                      <a:pt x="0" y="126"/>
                    </a:lnTo>
                    <a:lnTo>
                      <a:pt x="82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60"/>
            <p:cNvGrpSpPr>
              <a:grpSpLocks noChangeAspect="1"/>
            </p:cNvGrpSpPr>
            <p:nvPr/>
          </p:nvGrpSpPr>
          <p:grpSpPr bwMode="auto">
            <a:xfrm>
              <a:off x="3655" y="1845"/>
              <a:ext cx="354" cy="153"/>
              <a:chOff x="3655" y="1845"/>
              <a:chExt cx="354" cy="153"/>
            </a:xfrm>
          </p:grpSpPr>
          <p:sp>
            <p:nvSpPr>
              <p:cNvPr id="20541" name="Freeform 61"/>
              <p:cNvSpPr>
                <a:spLocks noChangeAspect="1"/>
              </p:cNvSpPr>
              <p:nvPr/>
            </p:nvSpPr>
            <p:spPr bwMode="auto">
              <a:xfrm>
                <a:off x="3675" y="1845"/>
                <a:ext cx="334" cy="93"/>
              </a:xfrm>
              <a:custGeom>
                <a:avLst/>
                <a:gdLst/>
                <a:ahLst/>
                <a:cxnLst>
                  <a:cxn ang="0">
                    <a:pos x="668" y="0"/>
                  </a:cxn>
                  <a:cxn ang="0">
                    <a:pos x="668" y="138"/>
                  </a:cxn>
                  <a:cxn ang="0">
                    <a:pos x="0" y="138"/>
                  </a:cxn>
                  <a:cxn ang="0">
                    <a:pos x="0" y="188"/>
                  </a:cxn>
                </a:cxnLst>
                <a:rect l="0" t="0" r="r" b="b"/>
                <a:pathLst>
                  <a:path w="668" h="188">
                    <a:moveTo>
                      <a:pt x="668" y="0"/>
                    </a:moveTo>
                    <a:lnTo>
                      <a:pt x="668" y="138"/>
                    </a:lnTo>
                    <a:lnTo>
                      <a:pt x="0" y="138"/>
                    </a:lnTo>
                    <a:lnTo>
                      <a:pt x="0" y="1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42" name="Freeform 62"/>
              <p:cNvSpPr>
                <a:spLocks noChangeAspect="1"/>
              </p:cNvSpPr>
              <p:nvPr/>
            </p:nvSpPr>
            <p:spPr bwMode="auto">
              <a:xfrm>
                <a:off x="3655" y="1936"/>
                <a:ext cx="41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124"/>
                  </a:cxn>
                  <a:cxn ang="0">
                    <a:pos x="82" y="0"/>
                  </a:cxn>
                  <a:cxn ang="0">
                    <a:pos x="0" y="0"/>
                  </a:cxn>
                </a:cxnLst>
                <a:rect l="0" t="0" r="r" b="b"/>
                <a:pathLst>
                  <a:path w="82" h="124">
                    <a:moveTo>
                      <a:pt x="0" y="0"/>
                    </a:moveTo>
                    <a:lnTo>
                      <a:pt x="40" y="124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63"/>
            <p:cNvGrpSpPr>
              <a:grpSpLocks noChangeAspect="1"/>
            </p:cNvGrpSpPr>
            <p:nvPr/>
          </p:nvGrpSpPr>
          <p:grpSpPr bwMode="auto">
            <a:xfrm>
              <a:off x="2369" y="2382"/>
              <a:ext cx="281" cy="86"/>
              <a:chOff x="2369" y="2382"/>
              <a:chExt cx="281" cy="86"/>
            </a:xfrm>
          </p:grpSpPr>
          <p:sp>
            <p:nvSpPr>
              <p:cNvPr id="20544" name="Freeform 64"/>
              <p:cNvSpPr>
                <a:spLocks noChangeAspect="1"/>
              </p:cNvSpPr>
              <p:nvPr/>
            </p:nvSpPr>
            <p:spPr bwMode="auto">
              <a:xfrm>
                <a:off x="2369" y="2419"/>
                <a:ext cx="26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522" y="98"/>
                  </a:cxn>
                  <a:cxn ang="0">
                    <a:pos x="522" y="0"/>
                  </a:cxn>
                </a:cxnLst>
                <a:rect l="0" t="0" r="r" b="b"/>
                <a:pathLst>
                  <a:path w="522" h="98">
                    <a:moveTo>
                      <a:pt x="0" y="98"/>
                    </a:moveTo>
                    <a:lnTo>
                      <a:pt x="522" y="98"/>
                    </a:lnTo>
                    <a:lnTo>
                      <a:pt x="52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45" name="Freeform 65"/>
              <p:cNvSpPr>
                <a:spLocks noChangeAspect="1"/>
              </p:cNvSpPr>
              <p:nvPr/>
            </p:nvSpPr>
            <p:spPr bwMode="auto">
              <a:xfrm>
                <a:off x="2609" y="2382"/>
                <a:ext cx="41" cy="40"/>
              </a:xfrm>
              <a:custGeom>
                <a:avLst/>
                <a:gdLst/>
                <a:ahLst/>
                <a:cxnLst>
                  <a:cxn ang="0">
                    <a:pos x="82" y="79"/>
                  </a:cxn>
                  <a:cxn ang="0">
                    <a:pos x="42" y="0"/>
                  </a:cxn>
                  <a:cxn ang="0">
                    <a:pos x="0" y="79"/>
                  </a:cxn>
                  <a:cxn ang="0">
                    <a:pos x="82" y="79"/>
                  </a:cxn>
                </a:cxnLst>
                <a:rect l="0" t="0" r="r" b="b"/>
                <a:pathLst>
                  <a:path w="82" h="79">
                    <a:moveTo>
                      <a:pt x="82" y="79"/>
                    </a:moveTo>
                    <a:lnTo>
                      <a:pt x="42" y="0"/>
                    </a:lnTo>
                    <a:lnTo>
                      <a:pt x="0" y="79"/>
                    </a:lnTo>
                    <a:lnTo>
                      <a:pt x="8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546" name="Freeform 66"/>
            <p:cNvSpPr>
              <a:spLocks noChangeAspect="1"/>
            </p:cNvSpPr>
            <p:nvPr/>
          </p:nvSpPr>
          <p:spPr bwMode="auto">
            <a:xfrm>
              <a:off x="3398" y="2081"/>
              <a:ext cx="547" cy="217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093" y="0"/>
                </a:cxn>
                <a:cxn ang="0">
                  <a:pos x="1093" y="330"/>
                </a:cxn>
                <a:cxn ang="0">
                  <a:pos x="0" y="434"/>
                </a:cxn>
                <a:cxn ang="0">
                  <a:pos x="0" y="104"/>
                </a:cxn>
              </a:cxnLst>
              <a:rect l="0" t="0" r="r" b="b"/>
              <a:pathLst>
                <a:path w="1093" h="434">
                  <a:moveTo>
                    <a:pt x="0" y="104"/>
                  </a:moveTo>
                  <a:lnTo>
                    <a:pt x="1093" y="0"/>
                  </a:lnTo>
                  <a:lnTo>
                    <a:pt x="1093" y="330"/>
                  </a:lnTo>
                  <a:lnTo>
                    <a:pt x="0" y="43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4D4D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47" name="Freeform 67"/>
            <p:cNvSpPr>
              <a:spLocks noChangeAspect="1"/>
            </p:cNvSpPr>
            <p:nvPr/>
          </p:nvSpPr>
          <p:spPr bwMode="auto">
            <a:xfrm>
              <a:off x="3398" y="1983"/>
              <a:ext cx="547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120" y="0"/>
                </a:cxn>
                <a:cxn ang="0">
                  <a:pos x="194" y="0"/>
                </a:cxn>
                <a:cxn ang="0">
                  <a:pos x="224" y="0"/>
                </a:cxn>
                <a:cxn ang="0">
                  <a:pos x="284" y="0"/>
                </a:cxn>
                <a:cxn ang="0">
                  <a:pos x="344" y="14"/>
                </a:cxn>
                <a:cxn ang="0">
                  <a:pos x="403" y="14"/>
                </a:cxn>
                <a:cxn ang="0">
                  <a:pos x="463" y="14"/>
                </a:cxn>
                <a:cxn ang="0">
                  <a:pos x="523" y="30"/>
                </a:cxn>
                <a:cxn ang="0">
                  <a:pos x="553" y="30"/>
                </a:cxn>
                <a:cxn ang="0">
                  <a:pos x="613" y="44"/>
                </a:cxn>
                <a:cxn ang="0">
                  <a:pos x="659" y="44"/>
                </a:cxn>
                <a:cxn ang="0">
                  <a:pos x="703" y="60"/>
                </a:cxn>
                <a:cxn ang="0">
                  <a:pos x="763" y="74"/>
                </a:cxn>
                <a:cxn ang="0">
                  <a:pos x="809" y="74"/>
                </a:cxn>
                <a:cxn ang="0">
                  <a:pos x="839" y="90"/>
                </a:cxn>
                <a:cxn ang="0">
                  <a:pos x="883" y="104"/>
                </a:cxn>
                <a:cxn ang="0">
                  <a:pos x="913" y="104"/>
                </a:cxn>
                <a:cxn ang="0">
                  <a:pos x="959" y="120"/>
                </a:cxn>
                <a:cxn ang="0">
                  <a:pos x="989" y="134"/>
                </a:cxn>
                <a:cxn ang="0">
                  <a:pos x="1019" y="150"/>
                </a:cxn>
                <a:cxn ang="0">
                  <a:pos x="1049" y="163"/>
                </a:cxn>
                <a:cxn ang="0">
                  <a:pos x="1063" y="179"/>
                </a:cxn>
                <a:cxn ang="0">
                  <a:pos x="1093" y="193"/>
                </a:cxn>
                <a:cxn ang="0">
                  <a:pos x="0" y="299"/>
                </a:cxn>
                <a:cxn ang="0">
                  <a:pos x="0" y="0"/>
                </a:cxn>
              </a:cxnLst>
              <a:rect l="0" t="0" r="r" b="b"/>
              <a:pathLst>
                <a:path w="1093" h="299">
                  <a:moveTo>
                    <a:pt x="0" y="0"/>
                  </a:moveTo>
                  <a:lnTo>
                    <a:pt x="60" y="0"/>
                  </a:lnTo>
                  <a:lnTo>
                    <a:pt x="120" y="0"/>
                  </a:lnTo>
                  <a:lnTo>
                    <a:pt x="194" y="0"/>
                  </a:lnTo>
                  <a:lnTo>
                    <a:pt x="224" y="0"/>
                  </a:lnTo>
                  <a:lnTo>
                    <a:pt x="284" y="0"/>
                  </a:lnTo>
                  <a:lnTo>
                    <a:pt x="344" y="14"/>
                  </a:lnTo>
                  <a:lnTo>
                    <a:pt x="403" y="14"/>
                  </a:lnTo>
                  <a:lnTo>
                    <a:pt x="463" y="14"/>
                  </a:lnTo>
                  <a:lnTo>
                    <a:pt x="523" y="30"/>
                  </a:lnTo>
                  <a:lnTo>
                    <a:pt x="553" y="30"/>
                  </a:lnTo>
                  <a:lnTo>
                    <a:pt x="613" y="44"/>
                  </a:lnTo>
                  <a:lnTo>
                    <a:pt x="659" y="44"/>
                  </a:lnTo>
                  <a:lnTo>
                    <a:pt x="703" y="60"/>
                  </a:lnTo>
                  <a:lnTo>
                    <a:pt x="763" y="74"/>
                  </a:lnTo>
                  <a:lnTo>
                    <a:pt x="809" y="74"/>
                  </a:lnTo>
                  <a:lnTo>
                    <a:pt x="839" y="90"/>
                  </a:lnTo>
                  <a:lnTo>
                    <a:pt x="883" y="104"/>
                  </a:lnTo>
                  <a:lnTo>
                    <a:pt x="913" y="104"/>
                  </a:lnTo>
                  <a:lnTo>
                    <a:pt x="959" y="120"/>
                  </a:lnTo>
                  <a:lnTo>
                    <a:pt x="989" y="134"/>
                  </a:lnTo>
                  <a:lnTo>
                    <a:pt x="1019" y="150"/>
                  </a:lnTo>
                  <a:lnTo>
                    <a:pt x="1049" y="163"/>
                  </a:lnTo>
                  <a:lnTo>
                    <a:pt x="1063" y="179"/>
                  </a:lnTo>
                  <a:lnTo>
                    <a:pt x="1093" y="193"/>
                  </a:lnTo>
                  <a:lnTo>
                    <a:pt x="0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48" name="Freeform 68"/>
            <p:cNvSpPr>
              <a:spLocks noChangeAspect="1"/>
            </p:cNvSpPr>
            <p:nvPr/>
          </p:nvSpPr>
          <p:spPr bwMode="auto">
            <a:xfrm>
              <a:off x="2649" y="2103"/>
              <a:ext cx="570" cy="195"/>
            </a:xfrm>
            <a:custGeom>
              <a:avLst/>
              <a:gdLst/>
              <a:ahLst/>
              <a:cxnLst>
                <a:cxn ang="0">
                  <a:pos x="1138" y="60"/>
                </a:cxn>
                <a:cxn ang="0">
                  <a:pos x="0" y="0"/>
                </a:cxn>
                <a:cxn ang="0">
                  <a:pos x="0" y="330"/>
                </a:cxn>
                <a:cxn ang="0">
                  <a:pos x="1138" y="390"/>
                </a:cxn>
                <a:cxn ang="0">
                  <a:pos x="1138" y="60"/>
                </a:cxn>
              </a:cxnLst>
              <a:rect l="0" t="0" r="r" b="b"/>
              <a:pathLst>
                <a:path w="1138" h="390">
                  <a:moveTo>
                    <a:pt x="1138" y="60"/>
                  </a:moveTo>
                  <a:lnTo>
                    <a:pt x="0" y="0"/>
                  </a:lnTo>
                  <a:lnTo>
                    <a:pt x="0" y="330"/>
                  </a:lnTo>
                  <a:lnTo>
                    <a:pt x="1138" y="390"/>
                  </a:lnTo>
                  <a:lnTo>
                    <a:pt x="1138" y="6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49" name="Freeform 69"/>
            <p:cNvSpPr>
              <a:spLocks noChangeAspect="1"/>
            </p:cNvSpPr>
            <p:nvPr/>
          </p:nvSpPr>
          <p:spPr bwMode="auto">
            <a:xfrm>
              <a:off x="2649" y="1983"/>
              <a:ext cx="570" cy="150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4" y="223"/>
                </a:cxn>
                <a:cxn ang="0">
                  <a:pos x="30" y="209"/>
                </a:cxn>
                <a:cxn ang="0">
                  <a:pos x="43" y="193"/>
                </a:cxn>
                <a:cxn ang="0">
                  <a:pos x="73" y="179"/>
                </a:cxn>
                <a:cxn ang="0">
                  <a:pos x="89" y="163"/>
                </a:cxn>
                <a:cxn ang="0">
                  <a:pos x="119" y="150"/>
                </a:cxn>
                <a:cxn ang="0">
                  <a:pos x="149" y="134"/>
                </a:cxn>
                <a:cxn ang="0">
                  <a:pos x="193" y="120"/>
                </a:cxn>
                <a:cxn ang="0">
                  <a:pos x="223" y="104"/>
                </a:cxn>
                <a:cxn ang="0">
                  <a:pos x="269" y="104"/>
                </a:cxn>
                <a:cxn ang="0">
                  <a:pos x="299" y="90"/>
                </a:cxn>
                <a:cxn ang="0">
                  <a:pos x="343" y="74"/>
                </a:cxn>
                <a:cxn ang="0">
                  <a:pos x="389" y="74"/>
                </a:cxn>
                <a:cxn ang="0">
                  <a:pos x="433" y="60"/>
                </a:cxn>
                <a:cxn ang="0">
                  <a:pos x="479" y="44"/>
                </a:cxn>
                <a:cxn ang="0">
                  <a:pos x="539" y="44"/>
                </a:cxn>
                <a:cxn ang="0">
                  <a:pos x="569" y="30"/>
                </a:cxn>
                <a:cxn ang="0">
                  <a:pos x="629" y="30"/>
                </a:cxn>
                <a:cxn ang="0">
                  <a:pos x="689" y="14"/>
                </a:cxn>
                <a:cxn ang="0">
                  <a:pos x="733" y="14"/>
                </a:cxn>
                <a:cxn ang="0">
                  <a:pos x="793" y="14"/>
                </a:cxn>
                <a:cxn ang="0">
                  <a:pos x="853" y="0"/>
                </a:cxn>
                <a:cxn ang="0">
                  <a:pos x="913" y="0"/>
                </a:cxn>
                <a:cxn ang="0">
                  <a:pos x="958" y="0"/>
                </a:cxn>
                <a:cxn ang="0">
                  <a:pos x="1018" y="0"/>
                </a:cxn>
                <a:cxn ang="0">
                  <a:pos x="1078" y="0"/>
                </a:cxn>
                <a:cxn ang="0">
                  <a:pos x="1138" y="0"/>
                </a:cxn>
                <a:cxn ang="0">
                  <a:pos x="1138" y="299"/>
                </a:cxn>
                <a:cxn ang="0">
                  <a:pos x="0" y="239"/>
                </a:cxn>
              </a:cxnLst>
              <a:rect l="0" t="0" r="r" b="b"/>
              <a:pathLst>
                <a:path w="1138" h="299">
                  <a:moveTo>
                    <a:pt x="0" y="239"/>
                  </a:moveTo>
                  <a:lnTo>
                    <a:pt x="14" y="223"/>
                  </a:lnTo>
                  <a:lnTo>
                    <a:pt x="30" y="209"/>
                  </a:lnTo>
                  <a:lnTo>
                    <a:pt x="43" y="193"/>
                  </a:lnTo>
                  <a:lnTo>
                    <a:pt x="73" y="179"/>
                  </a:lnTo>
                  <a:lnTo>
                    <a:pt x="89" y="163"/>
                  </a:lnTo>
                  <a:lnTo>
                    <a:pt x="119" y="150"/>
                  </a:lnTo>
                  <a:lnTo>
                    <a:pt x="149" y="134"/>
                  </a:lnTo>
                  <a:lnTo>
                    <a:pt x="193" y="120"/>
                  </a:lnTo>
                  <a:lnTo>
                    <a:pt x="223" y="104"/>
                  </a:lnTo>
                  <a:lnTo>
                    <a:pt x="269" y="104"/>
                  </a:lnTo>
                  <a:lnTo>
                    <a:pt x="299" y="90"/>
                  </a:lnTo>
                  <a:lnTo>
                    <a:pt x="343" y="74"/>
                  </a:lnTo>
                  <a:lnTo>
                    <a:pt x="389" y="74"/>
                  </a:lnTo>
                  <a:lnTo>
                    <a:pt x="433" y="60"/>
                  </a:lnTo>
                  <a:lnTo>
                    <a:pt x="479" y="44"/>
                  </a:lnTo>
                  <a:lnTo>
                    <a:pt x="539" y="44"/>
                  </a:lnTo>
                  <a:lnTo>
                    <a:pt x="569" y="30"/>
                  </a:lnTo>
                  <a:lnTo>
                    <a:pt x="629" y="30"/>
                  </a:lnTo>
                  <a:lnTo>
                    <a:pt x="689" y="14"/>
                  </a:lnTo>
                  <a:lnTo>
                    <a:pt x="733" y="14"/>
                  </a:lnTo>
                  <a:lnTo>
                    <a:pt x="793" y="14"/>
                  </a:lnTo>
                  <a:lnTo>
                    <a:pt x="853" y="0"/>
                  </a:lnTo>
                  <a:lnTo>
                    <a:pt x="913" y="0"/>
                  </a:lnTo>
                  <a:lnTo>
                    <a:pt x="958" y="0"/>
                  </a:lnTo>
                  <a:lnTo>
                    <a:pt x="1018" y="0"/>
                  </a:lnTo>
                  <a:lnTo>
                    <a:pt x="1078" y="0"/>
                  </a:lnTo>
                  <a:lnTo>
                    <a:pt x="1138" y="0"/>
                  </a:lnTo>
                  <a:lnTo>
                    <a:pt x="1138" y="299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66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0" name="Freeform 70"/>
            <p:cNvSpPr>
              <a:spLocks noChangeAspect="1"/>
            </p:cNvSpPr>
            <p:nvPr/>
          </p:nvSpPr>
          <p:spPr bwMode="auto">
            <a:xfrm>
              <a:off x="2581" y="2163"/>
              <a:ext cx="15" cy="203"/>
            </a:xfrm>
            <a:custGeom>
              <a:avLst/>
              <a:gdLst/>
              <a:ahLst/>
              <a:cxnLst>
                <a:cxn ang="0">
                  <a:pos x="30" y="76"/>
                </a:cxn>
                <a:cxn ang="0">
                  <a:pos x="14" y="60"/>
                </a:cxn>
                <a:cxn ang="0">
                  <a:pos x="14" y="46"/>
                </a:cxn>
                <a:cxn ang="0">
                  <a:pos x="0" y="3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0" y="330"/>
                </a:cxn>
                <a:cxn ang="0">
                  <a:pos x="0" y="346"/>
                </a:cxn>
                <a:cxn ang="0">
                  <a:pos x="0" y="360"/>
                </a:cxn>
                <a:cxn ang="0">
                  <a:pos x="14" y="376"/>
                </a:cxn>
                <a:cxn ang="0">
                  <a:pos x="14" y="390"/>
                </a:cxn>
                <a:cxn ang="0">
                  <a:pos x="30" y="406"/>
                </a:cxn>
                <a:cxn ang="0">
                  <a:pos x="30" y="76"/>
                </a:cxn>
              </a:cxnLst>
              <a:rect l="0" t="0" r="r" b="b"/>
              <a:pathLst>
                <a:path w="30" h="406">
                  <a:moveTo>
                    <a:pt x="30" y="76"/>
                  </a:moveTo>
                  <a:lnTo>
                    <a:pt x="14" y="60"/>
                  </a:lnTo>
                  <a:lnTo>
                    <a:pt x="14" y="46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0" y="346"/>
                  </a:lnTo>
                  <a:lnTo>
                    <a:pt x="0" y="360"/>
                  </a:lnTo>
                  <a:lnTo>
                    <a:pt x="14" y="376"/>
                  </a:lnTo>
                  <a:lnTo>
                    <a:pt x="14" y="390"/>
                  </a:lnTo>
                  <a:lnTo>
                    <a:pt x="30" y="406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80404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1" name="Freeform 71"/>
            <p:cNvSpPr>
              <a:spLocks noChangeAspect="1"/>
            </p:cNvSpPr>
            <p:nvPr/>
          </p:nvSpPr>
          <p:spPr bwMode="auto">
            <a:xfrm>
              <a:off x="2596" y="2163"/>
              <a:ext cx="570" cy="195"/>
            </a:xfrm>
            <a:custGeom>
              <a:avLst/>
              <a:gdLst/>
              <a:ahLst/>
              <a:cxnLst>
                <a:cxn ang="0">
                  <a:pos x="1138" y="0"/>
                </a:cxn>
                <a:cxn ang="0">
                  <a:pos x="0" y="60"/>
                </a:cxn>
                <a:cxn ang="0">
                  <a:pos x="0" y="390"/>
                </a:cxn>
                <a:cxn ang="0">
                  <a:pos x="1138" y="330"/>
                </a:cxn>
                <a:cxn ang="0">
                  <a:pos x="1138" y="0"/>
                </a:cxn>
              </a:cxnLst>
              <a:rect l="0" t="0" r="r" b="b"/>
              <a:pathLst>
                <a:path w="1138" h="390">
                  <a:moveTo>
                    <a:pt x="1138" y="0"/>
                  </a:moveTo>
                  <a:lnTo>
                    <a:pt x="0" y="60"/>
                  </a:lnTo>
                  <a:lnTo>
                    <a:pt x="0" y="390"/>
                  </a:lnTo>
                  <a:lnTo>
                    <a:pt x="1138" y="33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80404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2" name="Freeform 72"/>
            <p:cNvSpPr>
              <a:spLocks noChangeAspect="1"/>
            </p:cNvSpPr>
            <p:nvPr/>
          </p:nvSpPr>
          <p:spPr bwMode="auto">
            <a:xfrm>
              <a:off x="2581" y="2133"/>
              <a:ext cx="585" cy="68"/>
            </a:xfrm>
            <a:custGeom>
              <a:avLst/>
              <a:gdLst/>
              <a:ahLst/>
              <a:cxnLst>
                <a:cxn ang="0">
                  <a:pos x="30" y="136"/>
                </a:cxn>
                <a:cxn ang="0">
                  <a:pos x="14" y="120"/>
                </a:cxn>
                <a:cxn ang="0">
                  <a:pos x="0" y="106"/>
                </a:cxn>
                <a:cxn ang="0">
                  <a:pos x="0" y="90"/>
                </a:cxn>
                <a:cxn ang="0">
                  <a:pos x="0" y="76"/>
                </a:cxn>
                <a:cxn ang="0">
                  <a:pos x="0" y="60"/>
                </a:cxn>
                <a:cxn ang="0">
                  <a:pos x="0" y="46"/>
                </a:cxn>
                <a:cxn ang="0">
                  <a:pos x="0" y="30"/>
                </a:cxn>
                <a:cxn ang="0">
                  <a:pos x="14" y="16"/>
                </a:cxn>
                <a:cxn ang="0">
                  <a:pos x="30" y="0"/>
                </a:cxn>
                <a:cxn ang="0">
                  <a:pos x="1168" y="60"/>
                </a:cxn>
                <a:cxn ang="0">
                  <a:pos x="30" y="136"/>
                </a:cxn>
              </a:cxnLst>
              <a:rect l="0" t="0" r="r" b="b"/>
              <a:pathLst>
                <a:path w="1168" h="136">
                  <a:moveTo>
                    <a:pt x="30" y="136"/>
                  </a:moveTo>
                  <a:lnTo>
                    <a:pt x="14" y="120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14" y="16"/>
                  </a:lnTo>
                  <a:lnTo>
                    <a:pt x="30" y="0"/>
                  </a:lnTo>
                  <a:lnTo>
                    <a:pt x="1168" y="60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3" name="Freeform 73"/>
            <p:cNvSpPr>
              <a:spLocks noChangeAspect="1"/>
            </p:cNvSpPr>
            <p:nvPr/>
          </p:nvSpPr>
          <p:spPr bwMode="auto">
            <a:xfrm>
              <a:off x="2629" y="2216"/>
              <a:ext cx="75" cy="210"/>
            </a:xfrm>
            <a:custGeom>
              <a:avLst/>
              <a:gdLst/>
              <a:ahLst/>
              <a:cxnLst>
                <a:cxn ang="0">
                  <a:pos x="149" y="90"/>
                </a:cxn>
                <a:cxn ang="0">
                  <a:pos x="119" y="90"/>
                </a:cxn>
                <a:cxn ang="0">
                  <a:pos x="103" y="74"/>
                </a:cxn>
                <a:cxn ang="0">
                  <a:pos x="89" y="60"/>
                </a:cxn>
                <a:cxn ang="0">
                  <a:pos x="74" y="60"/>
                </a:cxn>
                <a:cxn ang="0">
                  <a:pos x="44" y="44"/>
                </a:cxn>
                <a:cxn ang="0">
                  <a:pos x="30" y="30"/>
                </a:cxn>
                <a:cxn ang="0">
                  <a:pos x="14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330"/>
                </a:cxn>
                <a:cxn ang="0">
                  <a:pos x="0" y="344"/>
                </a:cxn>
                <a:cxn ang="0">
                  <a:pos x="14" y="344"/>
                </a:cxn>
                <a:cxn ang="0">
                  <a:pos x="30" y="360"/>
                </a:cxn>
                <a:cxn ang="0">
                  <a:pos x="44" y="373"/>
                </a:cxn>
                <a:cxn ang="0">
                  <a:pos x="74" y="389"/>
                </a:cxn>
                <a:cxn ang="0">
                  <a:pos x="89" y="389"/>
                </a:cxn>
                <a:cxn ang="0">
                  <a:pos x="103" y="403"/>
                </a:cxn>
                <a:cxn ang="0">
                  <a:pos x="119" y="419"/>
                </a:cxn>
                <a:cxn ang="0">
                  <a:pos x="149" y="419"/>
                </a:cxn>
                <a:cxn ang="0">
                  <a:pos x="149" y="90"/>
                </a:cxn>
              </a:cxnLst>
              <a:rect l="0" t="0" r="r" b="b"/>
              <a:pathLst>
                <a:path w="149" h="419">
                  <a:moveTo>
                    <a:pt x="149" y="90"/>
                  </a:moveTo>
                  <a:lnTo>
                    <a:pt x="119" y="90"/>
                  </a:lnTo>
                  <a:lnTo>
                    <a:pt x="103" y="74"/>
                  </a:lnTo>
                  <a:lnTo>
                    <a:pt x="89" y="60"/>
                  </a:lnTo>
                  <a:lnTo>
                    <a:pt x="74" y="60"/>
                  </a:lnTo>
                  <a:lnTo>
                    <a:pt x="44" y="44"/>
                  </a:lnTo>
                  <a:lnTo>
                    <a:pt x="30" y="30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0" y="344"/>
                  </a:lnTo>
                  <a:lnTo>
                    <a:pt x="14" y="344"/>
                  </a:lnTo>
                  <a:lnTo>
                    <a:pt x="30" y="360"/>
                  </a:lnTo>
                  <a:lnTo>
                    <a:pt x="44" y="373"/>
                  </a:lnTo>
                  <a:lnTo>
                    <a:pt x="74" y="389"/>
                  </a:lnTo>
                  <a:lnTo>
                    <a:pt x="89" y="389"/>
                  </a:lnTo>
                  <a:lnTo>
                    <a:pt x="103" y="403"/>
                  </a:lnTo>
                  <a:lnTo>
                    <a:pt x="119" y="419"/>
                  </a:lnTo>
                  <a:lnTo>
                    <a:pt x="149" y="419"/>
                  </a:lnTo>
                  <a:lnTo>
                    <a:pt x="149" y="90"/>
                  </a:lnTo>
                  <a:close/>
                </a:path>
              </a:pathLst>
            </a:custGeom>
            <a:solidFill>
              <a:srgbClr val="3300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4" name="Freeform 74"/>
            <p:cNvSpPr>
              <a:spLocks noChangeAspect="1"/>
            </p:cNvSpPr>
            <p:nvPr/>
          </p:nvSpPr>
          <p:spPr bwMode="auto">
            <a:xfrm>
              <a:off x="2686" y="2178"/>
              <a:ext cx="495" cy="248"/>
            </a:xfrm>
            <a:custGeom>
              <a:avLst/>
              <a:gdLst/>
              <a:ahLst/>
              <a:cxnLst>
                <a:cxn ang="0">
                  <a:pos x="989" y="0"/>
                </a:cxn>
                <a:cxn ang="0">
                  <a:pos x="0" y="166"/>
                </a:cxn>
                <a:cxn ang="0">
                  <a:pos x="0" y="495"/>
                </a:cxn>
                <a:cxn ang="0">
                  <a:pos x="989" y="330"/>
                </a:cxn>
                <a:cxn ang="0">
                  <a:pos x="989" y="0"/>
                </a:cxn>
              </a:cxnLst>
              <a:rect l="0" t="0" r="r" b="b"/>
              <a:pathLst>
                <a:path w="989" h="495">
                  <a:moveTo>
                    <a:pt x="989" y="0"/>
                  </a:moveTo>
                  <a:lnTo>
                    <a:pt x="0" y="166"/>
                  </a:lnTo>
                  <a:lnTo>
                    <a:pt x="0" y="495"/>
                  </a:lnTo>
                  <a:lnTo>
                    <a:pt x="989" y="330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3300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5" name="Freeform 75"/>
            <p:cNvSpPr>
              <a:spLocks noChangeAspect="1"/>
            </p:cNvSpPr>
            <p:nvPr/>
          </p:nvSpPr>
          <p:spPr bwMode="auto">
            <a:xfrm>
              <a:off x="2611" y="2178"/>
              <a:ext cx="570" cy="83"/>
            </a:xfrm>
            <a:custGeom>
              <a:avLst/>
              <a:gdLst/>
              <a:ahLst/>
              <a:cxnLst>
                <a:cxn ang="0">
                  <a:pos x="149" y="166"/>
                </a:cxn>
                <a:cxn ang="0">
                  <a:pos x="119" y="166"/>
                </a:cxn>
                <a:cxn ang="0">
                  <a:pos x="104" y="150"/>
                </a:cxn>
                <a:cxn ang="0">
                  <a:pos x="90" y="136"/>
                </a:cxn>
                <a:cxn ang="0">
                  <a:pos x="74" y="136"/>
                </a:cxn>
                <a:cxn ang="0">
                  <a:pos x="44" y="120"/>
                </a:cxn>
                <a:cxn ang="0">
                  <a:pos x="30" y="106"/>
                </a:cxn>
                <a:cxn ang="0">
                  <a:pos x="14" y="90"/>
                </a:cxn>
                <a:cxn ang="0">
                  <a:pos x="0" y="90"/>
                </a:cxn>
                <a:cxn ang="0">
                  <a:pos x="0" y="76"/>
                </a:cxn>
                <a:cxn ang="0">
                  <a:pos x="1138" y="0"/>
                </a:cxn>
                <a:cxn ang="0">
                  <a:pos x="149" y="166"/>
                </a:cxn>
              </a:cxnLst>
              <a:rect l="0" t="0" r="r" b="b"/>
              <a:pathLst>
                <a:path w="1138" h="166">
                  <a:moveTo>
                    <a:pt x="149" y="166"/>
                  </a:moveTo>
                  <a:lnTo>
                    <a:pt x="119" y="166"/>
                  </a:lnTo>
                  <a:lnTo>
                    <a:pt x="104" y="150"/>
                  </a:lnTo>
                  <a:lnTo>
                    <a:pt x="90" y="136"/>
                  </a:lnTo>
                  <a:lnTo>
                    <a:pt x="74" y="136"/>
                  </a:lnTo>
                  <a:lnTo>
                    <a:pt x="44" y="120"/>
                  </a:lnTo>
                  <a:lnTo>
                    <a:pt x="30" y="106"/>
                  </a:lnTo>
                  <a:lnTo>
                    <a:pt x="14" y="90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1138" y="0"/>
                  </a:lnTo>
                  <a:lnTo>
                    <a:pt x="149" y="166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6" name="Freeform 76"/>
            <p:cNvSpPr>
              <a:spLocks noChangeAspect="1"/>
            </p:cNvSpPr>
            <p:nvPr/>
          </p:nvSpPr>
          <p:spPr bwMode="auto">
            <a:xfrm>
              <a:off x="2701" y="2268"/>
              <a:ext cx="60" cy="188"/>
            </a:xfrm>
            <a:custGeom>
              <a:avLst/>
              <a:gdLst/>
              <a:ahLst/>
              <a:cxnLst>
                <a:cxn ang="0">
                  <a:pos x="120" y="46"/>
                </a:cxn>
                <a:cxn ang="0">
                  <a:pos x="90" y="30"/>
                </a:cxn>
                <a:cxn ang="0">
                  <a:pos x="74" y="30"/>
                </a:cxn>
                <a:cxn ang="0">
                  <a:pos x="60" y="30"/>
                </a:cxn>
                <a:cxn ang="0">
                  <a:pos x="30" y="16"/>
                </a:cxn>
                <a:cxn ang="0">
                  <a:pos x="14" y="16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14" y="345"/>
                </a:cxn>
                <a:cxn ang="0">
                  <a:pos x="30" y="345"/>
                </a:cxn>
                <a:cxn ang="0">
                  <a:pos x="60" y="359"/>
                </a:cxn>
                <a:cxn ang="0">
                  <a:pos x="74" y="359"/>
                </a:cxn>
                <a:cxn ang="0">
                  <a:pos x="90" y="359"/>
                </a:cxn>
                <a:cxn ang="0">
                  <a:pos x="120" y="375"/>
                </a:cxn>
                <a:cxn ang="0">
                  <a:pos x="120" y="46"/>
                </a:cxn>
              </a:cxnLst>
              <a:rect l="0" t="0" r="r" b="b"/>
              <a:pathLst>
                <a:path w="120" h="375">
                  <a:moveTo>
                    <a:pt x="120" y="46"/>
                  </a:moveTo>
                  <a:lnTo>
                    <a:pt x="90" y="30"/>
                  </a:lnTo>
                  <a:lnTo>
                    <a:pt x="74" y="30"/>
                  </a:lnTo>
                  <a:lnTo>
                    <a:pt x="60" y="30"/>
                  </a:lnTo>
                  <a:lnTo>
                    <a:pt x="30" y="16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14" y="345"/>
                  </a:lnTo>
                  <a:lnTo>
                    <a:pt x="30" y="345"/>
                  </a:lnTo>
                  <a:lnTo>
                    <a:pt x="60" y="359"/>
                  </a:lnTo>
                  <a:lnTo>
                    <a:pt x="74" y="359"/>
                  </a:lnTo>
                  <a:lnTo>
                    <a:pt x="90" y="359"/>
                  </a:lnTo>
                  <a:lnTo>
                    <a:pt x="120" y="375"/>
                  </a:lnTo>
                  <a:lnTo>
                    <a:pt x="120" y="46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7" name="Freeform 77"/>
            <p:cNvSpPr>
              <a:spLocks noChangeAspect="1"/>
            </p:cNvSpPr>
            <p:nvPr/>
          </p:nvSpPr>
          <p:spPr bwMode="auto">
            <a:xfrm>
              <a:off x="2761" y="2186"/>
              <a:ext cx="435" cy="262"/>
            </a:xfrm>
            <a:custGeom>
              <a:avLst/>
              <a:gdLst/>
              <a:ahLst/>
              <a:cxnLst>
                <a:cxn ang="0">
                  <a:pos x="869" y="0"/>
                </a:cxn>
                <a:cxn ang="0">
                  <a:pos x="0" y="194"/>
                </a:cxn>
                <a:cxn ang="0">
                  <a:pos x="0" y="523"/>
                </a:cxn>
                <a:cxn ang="0">
                  <a:pos x="869" y="330"/>
                </a:cxn>
                <a:cxn ang="0">
                  <a:pos x="869" y="0"/>
                </a:cxn>
              </a:cxnLst>
              <a:rect l="0" t="0" r="r" b="b"/>
              <a:pathLst>
                <a:path w="869" h="523">
                  <a:moveTo>
                    <a:pt x="869" y="0"/>
                  </a:moveTo>
                  <a:lnTo>
                    <a:pt x="0" y="194"/>
                  </a:lnTo>
                  <a:lnTo>
                    <a:pt x="0" y="523"/>
                  </a:lnTo>
                  <a:lnTo>
                    <a:pt x="869" y="330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8" name="Freeform 78"/>
            <p:cNvSpPr>
              <a:spLocks noChangeAspect="1"/>
            </p:cNvSpPr>
            <p:nvPr/>
          </p:nvSpPr>
          <p:spPr bwMode="auto">
            <a:xfrm>
              <a:off x="2701" y="2186"/>
              <a:ext cx="495" cy="105"/>
            </a:xfrm>
            <a:custGeom>
              <a:avLst/>
              <a:gdLst/>
              <a:ahLst/>
              <a:cxnLst>
                <a:cxn ang="0">
                  <a:pos x="120" y="210"/>
                </a:cxn>
                <a:cxn ang="0">
                  <a:pos x="90" y="194"/>
                </a:cxn>
                <a:cxn ang="0">
                  <a:pos x="74" y="194"/>
                </a:cxn>
                <a:cxn ang="0">
                  <a:pos x="60" y="194"/>
                </a:cxn>
                <a:cxn ang="0">
                  <a:pos x="30" y="180"/>
                </a:cxn>
                <a:cxn ang="0">
                  <a:pos x="14" y="180"/>
                </a:cxn>
                <a:cxn ang="0">
                  <a:pos x="0" y="164"/>
                </a:cxn>
                <a:cxn ang="0">
                  <a:pos x="989" y="0"/>
                </a:cxn>
                <a:cxn ang="0">
                  <a:pos x="120" y="210"/>
                </a:cxn>
              </a:cxnLst>
              <a:rect l="0" t="0" r="r" b="b"/>
              <a:pathLst>
                <a:path w="989" h="210">
                  <a:moveTo>
                    <a:pt x="120" y="210"/>
                  </a:moveTo>
                  <a:lnTo>
                    <a:pt x="90" y="194"/>
                  </a:lnTo>
                  <a:lnTo>
                    <a:pt x="74" y="194"/>
                  </a:lnTo>
                  <a:lnTo>
                    <a:pt x="60" y="194"/>
                  </a:lnTo>
                  <a:lnTo>
                    <a:pt x="30" y="180"/>
                  </a:lnTo>
                  <a:lnTo>
                    <a:pt x="14" y="180"/>
                  </a:lnTo>
                  <a:lnTo>
                    <a:pt x="0" y="164"/>
                  </a:lnTo>
                  <a:lnTo>
                    <a:pt x="989" y="0"/>
                  </a:lnTo>
                  <a:lnTo>
                    <a:pt x="120" y="2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59" name="Freeform 79"/>
            <p:cNvSpPr>
              <a:spLocks noChangeAspect="1"/>
            </p:cNvSpPr>
            <p:nvPr/>
          </p:nvSpPr>
          <p:spPr bwMode="auto">
            <a:xfrm>
              <a:off x="2799" y="2298"/>
              <a:ext cx="217" cy="203"/>
            </a:xfrm>
            <a:custGeom>
              <a:avLst/>
              <a:gdLst/>
              <a:ahLst/>
              <a:cxnLst>
                <a:cxn ang="0">
                  <a:pos x="434" y="76"/>
                </a:cxn>
                <a:cxn ang="0">
                  <a:pos x="374" y="76"/>
                </a:cxn>
                <a:cxn ang="0">
                  <a:pos x="314" y="60"/>
                </a:cxn>
                <a:cxn ang="0">
                  <a:pos x="270" y="60"/>
                </a:cxn>
                <a:cxn ang="0">
                  <a:pos x="210" y="46"/>
                </a:cxn>
                <a:cxn ang="0">
                  <a:pos x="180" y="46"/>
                </a:cxn>
                <a:cxn ang="0">
                  <a:pos x="134" y="30"/>
                </a:cxn>
                <a:cxn ang="0">
                  <a:pos x="90" y="16"/>
                </a:cxn>
                <a:cxn ang="0">
                  <a:pos x="44" y="16"/>
                </a:cxn>
                <a:cxn ang="0">
                  <a:pos x="0" y="0"/>
                </a:cxn>
                <a:cxn ang="0">
                  <a:pos x="0" y="329"/>
                </a:cxn>
                <a:cxn ang="0">
                  <a:pos x="44" y="345"/>
                </a:cxn>
                <a:cxn ang="0">
                  <a:pos x="90" y="345"/>
                </a:cxn>
                <a:cxn ang="0">
                  <a:pos x="134" y="359"/>
                </a:cxn>
                <a:cxn ang="0">
                  <a:pos x="180" y="375"/>
                </a:cxn>
                <a:cxn ang="0">
                  <a:pos x="210" y="375"/>
                </a:cxn>
                <a:cxn ang="0">
                  <a:pos x="270" y="389"/>
                </a:cxn>
                <a:cxn ang="0">
                  <a:pos x="314" y="389"/>
                </a:cxn>
                <a:cxn ang="0">
                  <a:pos x="374" y="405"/>
                </a:cxn>
                <a:cxn ang="0">
                  <a:pos x="434" y="405"/>
                </a:cxn>
                <a:cxn ang="0">
                  <a:pos x="434" y="76"/>
                </a:cxn>
              </a:cxnLst>
              <a:rect l="0" t="0" r="r" b="b"/>
              <a:pathLst>
                <a:path w="434" h="405">
                  <a:moveTo>
                    <a:pt x="434" y="76"/>
                  </a:moveTo>
                  <a:lnTo>
                    <a:pt x="374" y="76"/>
                  </a:lnTo>
                  <a:lnTo>
                    <a:pt x="314" y="60"/>
                  </a:lnTo>
                  <a:lnTo>
                    <a:pt x="270" y="60"/>
                  </a:lnTo>
                  <a:lnTo>
                    <a:pt x="210" y="46"/>
                  </a:lnTo>
                  <a:lnTo>
                    <a:pt x="180" y="46"/>
                  </a:lnTo>
                  <a:lnTo>
                    <a:pt x="134" y="30"/>
                  </a:lnTo>
                  <a:lnTo>
                    <a:pt x="90" y="16"/>
                  </a:lnTo>
                  <a:lnTo>
                    <a:pt x="44" y="16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44" y="345"/>
                  </a:lnTo>
                  <a:lnTo>
                    <a:pt x="90" y="345"/>
                  </a:lnTo>
                  <a:lnTo>
                    <a:pt x="134" y="359"/>
                  </a:lnTo>
                  <a:lnTo>
                    <a:pt x="180" y="375"/>
                  </a:lnTo>
                  <a:lnTo>
                    <a:pt x="210" y="375"/>
                  </a:lnTo>
                  <a:lnTo>
                    <a:pt x="270" y="389"/>
                  </a:lnTo>
                  <a:lnTo>
                    <a:pt x="314" y="389"/>
                  </a:lnTo>
                  <a:lnTo>
                    <a:pt x="374" y="405"/>
                  </a:lnTo>
                  <a:lnTo>
                    <a:pt x="434" y="405"/>
                  </a:lnTo>
                  <a:lnTo>
                    <a:pt x="434" y="76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0" name="Freeform 80"/>
            <p:cNvSpPr>
              <a:spLocks noChangeAspect="1"/>
            </p:cNvSpPr>
            <p:nvPr/>
          </p:nvSpPr>
          <p:spPr bwMode="auto">
            <a:xfrm>
              <a:off x="3016" y="2193"/>
              <a:ext cx="218" cy="308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86"/>
                </a:cxn>
                <a:cxn ang="0">
                  <a:pos x="0" y="615"/>
                </a:cxn>
                <a:cxn ang="0">
                  <a:pos x="435" y="330"/>
                </a:cxn>
                <a:cxn ang="0">
                  <a:pos x="435" y="0"/>
                </a:cxn>
              </a:cxnLst>
              <a:rect l="0" t="0" r="r" b="b"/>
              <a:pathLst>
                <a:path w="435" h="615">
                  <a:moveTo>
                    <a:pt x="435" y="0"/>
                  </a:moveTo>
                  <a:lnTo>
                    <a:pt x="0" y="286"/>
                  </a:lnTo>
                  <a:lnTo>
                    <a:pt x="0" y="615"/>
                  </a:lnTo>
                  <a:lnTo>
                    <a:pt x="435" y="33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1" name="Freeform 81"/>
            <p:cNvSpPr>
              <a:spLocks noChangeAspect="1"/>
            </p:cNvSpPr>
            <p:nvPr/>
          </p:nvSpPr>
          <p:spPr bwMode="auto">
            <a:xfrm>
              <a:off x="2799" y="2193"/>
              <a:ext cx="435" cy="143"/>
            </a:xfrm>
            <a:custGeom>
              <a:avLst/>
              <a:gdLst/>
              <a:ahLst/>
              <a:cxnLst>
                <a:cxn ang="0">
                  <a:pos x="434" y="286"/>
                </a:cxn>
                <a:cxn ang="0">
                  <a:pos x="374" y="286"/>
                </a:cxn>
                <a:cxn ang="0">
                  <a:pos x="314" y="270"/>
                </a:cxn>
                <a:cxn ang="0">
                  <a:pos x="270" y="270"/>
                </a:cxn>
                <a:cxn ang="0">
                  <a:pos x="210" y="256"/>
                </a:cxn>
                <a:cxn ang="0">
                  <a:pos x="180" y="256"/>
                </a:cxn>
                <a:cxn ang="0">
                  <a:pos x="134" y="240"/>
                </a:cxn>
                <a:cxn ang="0">
                  <a:pos x="90" y="226"/>
                </a:cxn>
                <a:cxn ang="0">
                  <a:pos x="44" y="226"/>
                </a:cxn>
                <a:cxn ang="0">
                  <a:pos x="0" y="210"/>
                </a:cxn>
                <a:cxn ang="0">
                  <a:pos x="869" y="0"/>
                </a:cxn>
                <a:cxn ang="0">
                  <a:pos x="434" y="286"/>
                </a:cxn>
              </a:cxnLst>
              <a:rect l="0" t="0" r="r" b="b"/>
              <a:pathLst>
                <a:path w="869" h="286">
                  <a:moveTo>
                    <a:pt x="434" y="286"/>
                  </a:moveTo>
                  <a:lnTo>
                    <a:pt x="374" y="286"/>
                  </a:lnTo>
                  <a:lnTo>
                    <a:pt x="314" y="270"/>
                  </a:lnTo>
                  <a:lnTo>
                    <a:pt x="270" y="270"/>
                  </a:lnTo>
                  <a:lnTo>
                    <a:pt x="210" y="256"/>
                  </a:lnTo>
                  <a:lnTo>
                    <a:pt x="180" y="256"/>
                  </a:lnTo>
                  <a:lnTo>
                    <a:pt x="134" y="240"/>
                  </a:lnTo>
                  <a:lnTo>
                    <a:pt x="90" y="226"/>
                  </a:lnTo>
                  <a:lnTo>
                    <a:pt x="44" y="226"/>
                  </a:lnTo>
                  <a:lnTo>
                    <a:pt x="0" y="210"/>
                  </a:lnTo>
                  <a:lnTo>
                    <a:pt x="869" y="0"/>
                  </a:lnTo>
                  <a:lnTo>
                    <a:pt x="434" y="286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2" name="Freeform 82"/>
            <p:cNvSpPr>
              <a:spLocks noChangeAspect="1"/>
            </p:cNvSpPr>
            <p:nvPr/>
          </p:nvSpPr>
          <p:spPr bwMode="auto">
            <a:xfrm>
              <a:off x="3204" y="2180"/>
              <a:ext cx="809" cy="323"/>
            </a:xfrm>
            <a:custGeom>
              <a:avLst/>
              <a:gdLst/>
              <a:ahLst/>
              <a:cxnLst>
                <a:cxn ang="0">
                  <a:pos x="1619" y="16"/>
                </a:cxn>
                <a:cxn ang="0">
                  <a:pos x="1603" y="46"/>
                </a:cxn>
                <a:cxn ang="0">
                  <a:pos x="1573" y="76"/>
                </a:cxn>
                <a:cxn ang="0">
                  <a:pos x="1543" y="106"/>
                </a:cxn>
                <a:cxn ang="0">
                  <a:pos x="1499" y="136"/>
                </a:cxn>
                <a:cxn ang="0">
                  <a:pos x="1439" y="166"/>
                </a:cxn>
                <a:cxn ang="0">
                  <a:pos x="1379" y="196"/>
                </a:cxn>
                <a:cxn ang="0">
                  <a:pos x="1303" y="210"/>
                </a:cxn>
                <a:cxn ang="0">
                  <a:pos x="1213" y="240"/>
                </a:cxn>
                <a:cxn ang="0">
                  <a:pos x="1109" y="256"/>
                </a:cxn>
                <a:cxn ang="0">
                  <a:pos x="1033" y="270"/>
                </a:cxn>
                <a:cxn ang="0">
                  <a:pos x="913" y="286"/>
                </a:cxn>
                <a:cxn ang="0">
                  <a:pos x="809" y="300"/>
                </a:cxn>
                <a:cxn ang="0">
                  <a:pos x="690" y="300"/>
                </a:cxn>
                <a:cxn ang="0">
                  <a:pos x="584" y="316"/>
                </a:cxn>
                <a:cxn ang="0">
                  <a:pos x="464" y="316"/>
                </a:cxn>
                <a:cxn ang="0">
                  <a:pos x="330" y="316"/>
                </a:cxn>
                <a:cxn ang="0">
                  <a:pos x="210" y="300"/>
                </a:cxn>
                <a:cxn ang="0">
                  <a:pos x="120" y="300"/>
                </a:cxn>
                <a:cxn ang="0">
                  <a:pos x="0" y="286"/>
                </a:cxn>
                <a:cxn ang="0">
                  <a:pos x="60" y="629"/>
                </a:cxn>
                <a:cxn ang="0">
                  <a:pos x="180" y="629"/>
                </a:cxn>
                <a:cxn ang="0">
                  <a:pos x="270" y="645"/>
                </a:cxn>
                <a:cxn ang="0">
                  <a:pos x="404" y="645"/>
                </a:cxn>
                <a:cxn ang="0">
                  <a:pos x="524" y="645"/>
                </a:cxn>
                <a:cxn ang="0">
                  <a:pos x="644" y="629"/>
                </a:cxn>
                <a:cxn ang="0">
                  <a:pos x="750" y="629"/>
                </a:cxn>
                <a:cxn ang="0">
                  <a:pos x="853" y="615"/>
                </a:cxn>
                <a:cxn ang="0">
                  <a:pos x="973" y="615"/>
                </a:cxn>
                <a:cxn ang="0">
                  <a:pos x="1079" y="585"/>
                </a:cxn>
                <a:cxn ang="0">
                  <a:pos x="1169" y="569"/>
                </a:cxn>
                <a:cxn ang="0">
                  <a:pos x="1259" y="555"/>
                </a:cxn>
                <a:cxn ang="0">
                  <a:pos x="1333" y="525"/>
                </a:cxn>
                <a:cxn ang="0">
                  <a:pos x="1409" y="509"/>
                </a:cxn>
                <a:cxn ang="0">
                  <a:pos x="1469" y="479"/>
                </a:cxn>
                <a:cxn ang="0">
                  <a:pos x="1529" y="449"/>
                </a:cxn>
                <a:cxn ang="0">
                  <a:pos x="1559" y="420"/>
                </a:cxn>
                <a:cxn ang="0">
                  <a:pos x="1589" y="390"/>
                </a:cxn>
                <a:cxn ang="0">
                  <a:pos x="1603" y="360"/>
                </a:cxn>
                <a:cxn ang="0">
                  <a:pos x="1619" y="330"/>
                </a:cxn>
              </a:cxnLst>
              <a:rect l="0" t="0" r="r" b="b"/>
              <a:pathLst>
                <a:path w="1619" h="645">
                  <a:moveTo>
                    <a:pt x="1619" y="0"/>
                  </a:moveTo>
                  <a:lnTo>
                    <a:pt x="1619" y="16"/>
                  </a:lnTo>
                  <a:lnTo>
                    <a:pt x="1603" y="30"/>
                  </a:lnTo>
                  <a:lnTo>
                    <a:pt x="1603" y="46"/>
                  </a:lnTo>
                  <a:lnTo>
                    <a:pt x="1589" y="60"/>
                  </a:lnTo>
                  <a:lnTo>
                    <a:pt x="1573" y="76"/>
                  </a:lnTo>
                  <a:lnTo>
                    <a:pt x="1559" y="90"/>
                  </a:lnTo>
                  <a:lnTo>
                    <a:pt x="1543" y="106"/>
                  </a:lnTo>
                  <a:lnTo>
                    <a:pt x="1529" y="120"/>
                  </a:lnTo>
                  <a:lnTo>
                    <a:pt x="1499" y="136"/>
                  </a:lnTo>
                  <a:lnTo>
                    <a:pt x="1469" y="150"/>
                  </a:lnTo>
                  <a:lnTo>
                    <a:pt x="1439" y="166"/>
                  </a:lnTo>
                  <a:lnTo>
                    <a:pt x="1409" y="180"/>
                  </a:lnTo>
                  <a:lnTo>
                    <a:pt x="1379" y="196"/>
                  </a:lnTo>
                  <a:lnTo>
                    <a:pt x="1333" y="196"/>
                  </a:lnTo>
                  <a:lnTo>
                    <a:pt x="1303" y="210"/>
                  </a:lnTo>
                  <a:lnTo>
                    <a:pt x="1259" y="226"/>
                  </a:lnTo>
                  <a:lnTo>
                    <a:pt x="1213" y="240"/>
                  </a:lnTo>
                  <a:lnTo>
                    <a:pt x="1169" y="240"/>
                  </a:lnTo>
                  <a:lnTo>
                    <a:pt x="1109" y="256"/>
                  </a:lnTo>
                  <a:lnTo>
                    <a:pt x="1079" y="256"/>
                  </a:lnTo>
                  <a:lnTo>
                    <a:pt x="1033" y="270"/>
                  </a:lnTo>
                  <a:lnTo>
                    <a:pt x="973" y="286"/>
                  </a:lnTo>
                  <a:lnTo>
                    <a:pt x="913" y="286"/>
                  </a:lnTo>
                  <a:lnTo>
                    <a:pt x="853" y="286"/>
                  </a:lnTo>
                  <a:lnTo>
                    <a:pt x="809" y="300"/>
                  </a:lnTo>
                  <a:lnTo>
                    <a:pt x="750" y="300"/>
                  </a:lnTo>
                  <a:lnTo>
                    <a:pt x="690" y="300"/>
                  </a:lnTo>
                  <a:lnTo>
                    <a:pt x="644" y="300"/>
                  </a:lnTo>
                  <a:lnTo>
                    <a:pt x="584" y="316"/>
                  </a:lnTo>
                  <a:lnTo>
                    <a:pt x="524" y="316"/>
                  </a:lnTo>
                  <a:lnTo>
                    <a:pt x="464" y="316"/>
                  </a:lnTo>
                  <a:lnTo>
                    <a:pt x="404" y="316"/>
                  </a:lnTo>
                  <a:lnTo>
                    <a:pt x="330" y="316"/>
                  </a:lnTo>
                  <a:lnTo>
                    <a:pt x="270" y="316"/>
                  </a:lnTo>
                  <a:lnTo>
                    <a:pt x="210" y="300"/>
                  </a:lnTo>
                  <a:lnTo>
                    <a:pt x="180" y="300"/>
                  </a:lnTo>
                  <a:lnTo>
                    <a:pt x="120" y="300"/>
                  </a:lnTo>
                  <a:lnTo>
                    <a:pt x="60" y="300"/>
                  </a:lnTo>
                  <a:lnTo>
                    <a:pt x="0" y="286"/>
                  </a:lnTo>
                  <a:lnTo>
                    <a:pt x="0" y="615"/>
                  </a:lnTo>
                  <a:lnTo>
                    <a:pt x="60" y="629"/>
                  </a:lnTo>
                  <a:lnTo>
                    <a:pt x="120" y="629"/>
                  </a:lnTo>
                  <a:lnTo>
                    <a:pt x="180" y="629"/>
                  </a:lnTo>
                  <a:lnTo>
                    <a:pt x="210" y="629"/>
                  </a:lnTo>
                  <a:lnTo>
                    <a:pt x="270" y="645"/>
                  </a:lnTo>
                  <a:lnTo>
                    <a:pt x="330" y="645"/>
                  </a:lnTo>
                  <a:lnTo>
                    <a:pt x="404" y="645"/>
                  </a:lnTo>
                  <a:lnTo>
                    <a:pt x="464" y="645"/>
                  </a:lnTo>
                  <a:lnTo>
                    <a:pt x="524" y="645"/>
                  </a:lnTo>
                  <a:lnTo>
                    <a:pt x="584" y="645"/>
                  </a:lnTo>
                  <a:lnTo>
                    <a:pt x="644" y="629"/>
                  </a:lnTo>
                  <a:lnTo>
                    <a:pt x="690" y="629"/>
                  </a:lnTo>
                  <a:lnTo>
                    <a:pt x="750" y="629"/>
                  </a:lnTo>
                  <a:lnTo>
                    <a:pt x="809" y="629"/>
                  </a:lnTo>
                  <a:lnTo>
                    <a:pt x="853" y="615"/>
                  </a:lnTo>
                  <a:lnTo>
                    <a:pt x="913" y="615"/>
                  </a:lnTo>
                  <a:lnTo>
                    <a:pt x="973" y="615"/>
                  </a:lnTo>
                  <a:lnTo>
                    <a:pt x="1033" y="599"/>
                  </a:lnTo>
                  <a:lnTo>
                    <a:pt x="1079" y="585"/>
                  </a:lnTo>
                  <a:lnTo>
                    <a:pt x="1109" y="585"/>
                  </a:lnTo>
                  <a:lnTo>
                    <a:pt x="1169" y="569"/>
                  </a:lnTo>
                  <a:lnTo>
                    <a:pt x="1213" y="569"/>
                  </a:lnTo>
                  <a:lnTo>
                    <a:pt x="1259" y="555"/>
                  </a:lnTo>
                  <a:lnTo>
                    <a:pt x="1303" y="539"/>
                  </a:lnTo>
                  <a:lnTo>
                    <a:pt x="1333" y="525"/>
                  </a:lnTo>
                  <a:lnTo>
                    <a:pt x="1379" y="525"/>
                  </a:lnTo>
                  <a:lnTo>
                    <a:pt x="1409" y="509"/>
                  </a:lnTo>
                  <a:lnTo>
                    <a:pt x="1439" y="495"/>
                  </a:lnTo>
                  <a:lnTo>
                    <a:pt x="1469" y="479"/>
                  </a:lnTo>
                  <a:lnTo>
                    <a:pt x="1499" y="465"/>
                  </a:lnTo>
                  <a:lnTo>
                    <a:pt x="1529" y="449"/>
                  </a:lnTo>
                  <a:lnTo>
                    <a:pt x="1543" y="436"/>
                  </a:lnTo>
                  <a:lnTo>
                    <a:pt x="1559" y="420"/>
                  </a:lnTo>
                  <a:lnTo>
                    <a:pt x="1573" y="406"/>
                  </a:lnTo>
                  <a:lnTo>
                    <a:pt x="1589" y="390"/>
                  </a:lnTo>
                  <a:lnTo>
                    <a:pt x="1603" y="376"/>
                  </a:lnTo>
                  <a:lnTo>
                    <a:pt x="1603" y="360"/>
                  </a:lnTo>
                  <a:lnTo>
                    <a:pt x="1619" y="346"/>
                  </a:lnTo>
                  <a:lnTo>
                    <a:pt x="1619" y="330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4D1A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3" name="Freeform 83"/>
            <p:cNvSpPr>
              <a:spLocks noChangeAspect="1"/>
            </p:cNvSpPr>
            <p:nvPr/>
          </p:nvSpPr>
          <p:spPr bwMode="auto">
            <a:xfrm>
              <a:off x="3204" y="2141"/>
              <a:ext cx="809" cy="210"/>
            </a:xfrm>
            <a:custGeom>
              <a:avLst/>
              <a:gdLst/>
              <a:ahLst/>
              <a:cxnLst>
                <a:cxn ang="0">
                  <a:pos x="1529" y="0"/>
                </a:cxn>
                <a:cxn ang="0">
                  <a:pos x="1543" y="14"/>
                </a:cxn>
                <a:cxn ang="0">
                  <a:pos x="1573" y="30"/>
                </a:cxn>
                <a:cxn ang="0">
                  <a:pos x="1589" y="44"/>
                </a:cxn>
                <a:cxn ang="0">
                  <a:pos x="1603" y="60"/>
                </a:cxn>
                <a:cxn ang="0">
                  <a:pos x="1603" y="74"/>
                </a:cxn>
                <a:cxn ang="0">
                  <a:pos x="1619" y="90"/>
                </a:cxn>
                <a:cxn ang="0">
                  <a:pos x="1619" y="104"/>
                </a:cxn>
                <a:cxn ang="0">
                  <a:pos x="1619" y="120"/>
                </a:cxn>
                <a:cxn ang="0">
                  <a:pos x="1603" y="134"/>
                </a:cxn>
                <a:cxn ang="0">
                  <a:pos x="1603" y="150"/>
                </a:cxn>
                <a:cxn ang="0">
                  <a:pos x="1589" y="164"/>
                </a:cxn>
                <a:cxn ang="0">
                  <a:pos x="1573" y="180"/>
                </a:cxn>
                <a:cxn ang="0">
                  <a:pos x="1559" y="194"/>
                </a:cxn>
                <a:cxn ang="0">
                  <a:pos x="1543" y="210"/>
                </a:cxn>
                <a:cxn ang="0">
                  <a:pos x="1529" y="224"/>
                </a:cxn>
                <a:cxn ang="0">
                  <a:pos x="1499" y="240"/>
                </a:cxn>
                <a:cxn ang="0">
                  <a:pos x="1469" y="254"/>
                </a:cxn>
                <a:cxn ang="0">
                  <a:pos x="1439" y="270"/>
                </a:cxn>
                <a:cxn ang="0">
                  <a:pos x="1409" y="284"/>
                </a:cxn>
                <a:cxn ang="0">
                  <a:pos x="1363" y="300"/>
                </a:cxn>
                <a:cxn ang="0">
                  <a:pos x="1319" y="314"/>
                </a:cxn>
                <a:cxn ang="0">
                  <a:pos x="1289" y="314"/>
                </a:cxn>
                <a:cxn ang="0">
                  <a:pos x="1259" y="330"/>
                </a:cxn>
                <a:cxn ang="0">
                  <a:pos x="1213" y="344"/>
                </a:cxn>
                <a:cxn ang="0">
                  <a:pos x="1169" y="344"/>
                </a:cxn>
                <a:cxn ang="0">
                  <a:pos x="1109" y="360"/>
                </a:cxn>
                <a:cxn ang="0">
                  <a:pos x="1063" y="374"/>
                </a:cxn>
                <a:cxn ang="0">
                  <a:pos x="1003" y="374"/>
                </a:cxn>
                <a:cxn ang="0">
                  <a:pos x="959" y="390"/>
                </a:cxn>
                <a:cxn ang="0">
                  <a:pos x="899" y="390"/>
                </a:cxn>
                <a:cxn ang="0">
                  <a:pos x="839" y="404"/>
                </a:cxn>
                <a:cxn ang="0">
                  <a:pos x="779" y="404"/>
                </a:cxn>
                <a:cxn ang="0">
                  <a:pos x="720" y="404"/>
                </a:cxn>
                <a:cxn ang="0">
                  <a:pos x="660" y="404"/>
                </a:cxn>
                <a:cxn ang="0">
                  <a:pos x="600" y="420"/>
                </a:cxn>
                <a:cxn ang="0">
                  <a:pos x="540" y="420"/>
                </a:cxn>
                <a:cxn ang="0">
                  <a:pos x="480" y="420"/>
                </a:cxn>
                <a:cxn ang="0">
                  <a:pos x="420" y="420"/>
                </a:cxn>
                <a:cxn ang="0">
                  <a:pos x="360" y="420"/>
                </a:cxn>
                <a:cxn ang="0">
                  <a:pos x="300" y="420"/>
                </a:cxn>
                <a:cxn ang="0">
                  <a:pos x="240" y="404"/>
                </a:cxn>
                <a:cxn ang="0">
                  <a:pos x="180" y="404"/>
                </a:cxn>
                <a:cxn ang="0">
                  <a:pos x="120" y="404"/>
                </a:cxn>
                <a:cxn ang="0">
                  <a:pos x="60" y="404"/>
                </a:cxn>
                <a:cxn ang="0">
                  <a:pos x="0" y="390"/>
                </a:cxn>
                <a:cxn ang="0">
                  <a:pos x="434" y="104"/>
                </a:cxn>
                <a:cxn ang="0">
                  <a:pos x="1529" y="0"/>
                </a:cxn>
              </a:cxnLst>
              <a:rect l="0" t="0" r="r" b="b"/>
              <a:pathLst>
                <a:path w="1619" h="420">
                  <a:moveTo>
                    <a:pt x="1529" y="0"/>
                  </a:moveTo>
                  <a:lnTo>
                    <a:pt x="1543" y="14"/>
                  </a:lnTo>
                  <a:lnTo>
                    <a:pt x="1573" y="30"/>
                  </a:lnTo>
                  <a:lnTo>
                    <a:pt x="1589" y="44"/>
                  </a:lnTo>
                  <a:lnTo>
                    <a:pt x="1603" y="60"/>
                  </a:lnTo>
                  <a:lnTo>
                    <a:pt x="1603" y="74"/>
                  </a:lnTo>
                  <a:lnTo>
                    <a:pt x="1619" y="90"/>
                  </a:lnTo>
                  <a:lnTo>
                    <a:pt x="1619" y="104"/>
                  </a:lnTo>
                  <a:lnTo>
                    <a:pt x="1619" y="120"/>
                  </a:lnTo>
                  <a:lnTo>
                    <a:pt x="1603" y="134"/>
                  </a:lnTo>
                  <a:lnTo>
                    <a:pt x="1603" y="150"/>
                  </a:lnTo>
                  <a:lnTo>
                    <a:pt x="1589" y="164"/>
                  </a:lnTo>
                  <a:lnTo>
                    <a:pt x="1573" y="180"/>
                  </a:lnTo>
                  <a:lnTo>
                    <a:pt x="1559" y="194"/>
                  </a:lnTo>
                  <a:lnTo>
                    <a:pt x="1543" y="210"/>
                  </a:lnTo>
                  <a:lnTo>
                    <a:pt x="1529" y="224"/>
                  </a:lnTo>
                  <a:lnTo>
                    <a:pt x="1499" y="240"/>
                  </a:lnTo>
                  <a:lnTo>
                    <a:pt x="1469" y="254"/>
                  </a:lnTo>
                  <a:lnTo>
                    <a:pt x="1439" y="270"/>
                  </a:lnTo>
                  <a:lnTo>
                    <a:pt x="1409" y="284"/>
                  </a:lnTo>
                  <a:lnTo>
                    <a:pt x="1363" y="300"/>
                  </a:lnTo>
                  <a:lnTo>
                    <a:pt x="1319" y="314"/>
                  </a:lnTo>
                  <a:lnTo>
                    <a:pt x="1289" y="314"/>
                  </a:lnTo>
                  <a:lnTo>
                    <a:pt x="1259" y="330"/>
                  </a:lnTo>
                  <a:lnTo>
                    <a:pt x="1213" y="344"/>
                  </a:lnTo>
                  <a:lnTo>
                    <a:pt x="1169" y="344"/>
                  </a:lnTo>
                  <a:lnTo>
                    <a:pt x="1109" y="360"/>
                  </a:lnTo>
                  <a:lnTo>
                    <a:pt x="1063" y="374"/>
                  </a:lnTo>
                  <a:lnTo>
                    <a:pt x="1003" y="374"/>
                  </a:lnTo>
                  <a:lnTo>
                    <a:pt x="959" y="390"/>
                  </a:lnTo>
                  <a:lnTo>
                    <a:pt x="899" y="390"/>
                  </a:lnTo>
                  <a:lnTo>
                    <a:pt x="839" y="404"/>
                  </a:lnTo>
                  <a:lnTo>
                    <a:pt x="779" y="404"/>
                  </a:lnTo>
                  <a:lnTo>
                    <a:pt x="720" y="404"/>
                  </a:lnTo>
                  <a:lnTo>
                    <a:pt x="660" y="404"/>
                  </a:lnTo>
                  <a:lnTo>
                    <a:pt x="600" y="420"/>
                  </a:lnTo>
                  <a:lnTo>
                    <a:pt x="540" y="420"/>
                  </a:lnTo>
                  <a:lnTo>
                    <a:pt x="480" y="420"/>
                  </a:lnTo>
                  <a:lnTo>
                    <a:pt x="420" y="420"/>
                  </a:lnTo>
                  <a:lnTo>
                    <a:pt x="360" y="420"/>
                  </a:lnTo>
                  <a:lnTo>
                    <a:pt x="300" y="420"/>
                  </a:lnTo>
                  <a:lnTo>
                    <a:pt x="240" y="404"/>
                  </a:lnTo>
                  <a:lnTo>
                    <a:pt x="180" y="404"/>
                  </a:lnTo>
                  <a:lnTo>
                    <a:pt x="120" y="404"/>
                  </a:lnTo>
                  <a:lnTo>
                    <a:pt x="60" y="404"/>
                  </a:lnTo>
                  <a:lnTo>
                    <a:pt x="0" y="390"/>
                  </a:lnTo>
                  <a:lnTo>
                    <a:pt x="434" y="104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4" name="Rectangle 84"/>
            <p:cNvSpPr>
              <a:spLocks noChangeAspect="1" noChangeArrowheads="1"/>
            </p:cNvSpPr>
            <p:nvPr/>
          </p:nvSpPr>
          <p:spPr bwMode="auto">
            <a:xfrm>
              <a:off x="3874" y="1653"/>
              <a:ext cx="27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5" name="Rectangle 85"/>
            <p:cNvSpPr>
              <a:spLocks noChangeAspect="1" noChangeArrowheads="1"/>
            </p:cNvSpPr>
            <p:nvPr/>
          </p:nvSpPr>
          <p:spPr bwMode="auto">
            <a:xfrm>
              <a:off x="3931" y="1659"/>
              <a:ext cx="17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3333CC"/>
                  </a:solidFill>
                  <a:latin typeface="Arial" pitchFamily="34" charset="0"/>
                </a:rPr>
                <a:t>BTP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66" name="Rectangle 86"/>
            <p:cNvSpPr>
              <a:spLocks noChangeAspect="1" noChangeArrowheads="1"/>
            </p:cNvSpPr>
            <p:nvPr/>
          </p:nvSpPr>
          <p:spPr bwMode="auto">
            <a:xfrm>
              <a:off x="3874" y="1755"/>
              <a:ext cx="3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3333CC"/>
                  </a:solidFill>
                  <a:latin typeface="Arial" pitchFamily="34" charset="0"/>
                </a:rPr>
                <a:t>18,90%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67" name="Rectangle 87"/>
            <p:cNvSpPr>
              <a:spLocks noChangeAspect="1" noChangeArrowheads="1"/>
            </p:cNvSpPr>
            <p:nvPr/>
          </p:nvSpPr>
          <p:spPr bwMode="auto">
            <a:xfrm>
              <a:off x="3870" y="2659"/>
              <a:ext cx="37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68" name="Rectangle 88"/>
            <p:cNvSpPr>
              <a:spLocks noChangeAspect="1" noChangeArrowheads="1"/>
            </p:cNvSpPr>
            <p:nvPr/>
          </p:nvSpPr>
          <p:spPr bwMode="auto">
            <a:xfrm>
              <a:off x="3870" y="2665"/>
              <a:ext cx="42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Emballage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69" name="Rectangle 89"/>
            <p:cNvSpPr>
              <a:spLocks noChangeAspect="1" noChangeArrowheads="1"/>
            </p:cNvSpPr>
            <p:nvPr/>
          </p:nvSpPr>
          <p:spPr bwMode="auto">
            <a:xfrm>
              <a:off x="3923" y="2761"/>
              <a:ext cx="3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37,30%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70" name="Rectangle 90"/>
            <p:cNvSpPr>
              <a:spLocks noChangeAspect="1" noChangeArrowheads="1"/>
            </p:cNvSpPr>
            <p:nvPr/>
          </p:nvSpPr>
          <p:spPr bwMode="auto">
            <a:xfrm>
              <a:off x="2930" y="2707"/>
              <a:ext cx="39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71" name="Rectangle 91"/>
            <p:cNvSpPr>
              <a:spLocks noChangeAspect="1" noChangeArrowheads="1"/>
            </p:cNvSpPr>
            <p:nvPr/>
          </p:nvSpPr>
          <p:spPr bwMode="auto">
            <a:xfrm>
              <a:off x="2930" y="2713"/>
              <a:ext cx="44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FF6600"/>
                  </a:solidFill>
                  <a:latin typeface="Arial" pitchFamily="34" charset="0"/>
                </a:rPr>
                <a:t>Automobile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72" name="Rectangle 92"/>
            <p:cNvSpPr>
              <a:spLocks noChangeAspect="1" noChangeArrowheads="1"/>
            </p:cNvSpPr>
            <p:nvPr/>
          </p:nvSpPr>
          <p:spPr bwMode="auto">
            <a:xfrm>
              <a:off x="3015" y="2809"/>
              <a:ext cx="2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FF6600"/>
                  </a:solidFill>
                  <a:latin typeface="Arial" pitchFamily="34" charset="0"/>
                </a:rPr>
                <a:t>7,20%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73" name="Rectangle 93"/>
            <p:cNvSpPr>
              <a:spLocks noChangeAspect="1" noChangeArrowheads="1"/>
            </p:cNvSpPr>
            <p:nvPr/>
          </p:nvSpPr>
          <p:spPr bwMode="auto">
            <a:xfrm>
              <a:off x="2129" y="2611"/>
              <a:ext cx="38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74" name="Rectangle 94"/>
            <p:cNvSpPr>
              <a:spLocks noChangeAspect="1" noChangeArrowheads="1"/>
            </p:cNvSpPr>
            <p:nvPr/>
          </p:nvSpPr>
          <p:spPr bwMode="auto">
            <a:xfrm>
              <a:off x="2129" y="2617"/>
              <a:ext cx="42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Agriculture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75" name="Rectangle 95"/>
            <p:cNvSpPr>
              <a:spLocks noChangeAspect="1" noChangeArrowheads="1"/>
            </p:cNvSpPr>
            <p:nvPr/>
          </p:nvSpPr>
          <p:spPr bwMode="auto">
            <a:xfrm>
              <a:off x="2207" y="2713"/>
              <a:ext cx="2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2,60%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76" name="Rectangle 96"/>
            <p:cNvSpPr>
              <a:spLocks noChangeAspect="1" noChangeArrowheads="1"/>
            </p:cNvSpPr>
            <p:nvPr/>
          </p:nvSpPr>
          <p:spPr bwMode="auto">
            <a:xfrm>
              <a:off x="1793" y="2372"/>
              <a:ext cx="57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77" name="Rectangle 97"/>
            <p:cNvSpPr>
              <a:spLocks noChangeAspect="1" noChangeArrowheads="1"/>
            </p:cNvSpPr>
            <p:nvPr/>
          </p:nvSpPr>
          <p:spPr bwMode="auto">
            <a:xfrm>
              <a:off x="1807" y="2378"/>
              <a:ext cx="61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660033"/>
                  </a:solidFill>
                  <a:latin typeface="Arial" pitchFamily="34" charset="0"/>
                </a:rPr>
                <a:t>Industrie lourde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78" name="Rectangle 98"/>
            <p:cNvSpPr>
              <a:spLocks noChangeAspect="1" noChangeArrowheads="1"/>
            </p:cNvSpPr>
            <p:nvPr/>
          </p:nvSpPr>
          <p:spPr bwMode="auto">
            <a:xfrm>
              <a:off x="1968" y="2474"/>
              <a:ext cx="25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660033"/>
                  </a:solidFill>
                  <a:latin typeface="Arial" pitchFamily="34" charset="0"/>
                </a:rPr>
                <a:t>5,40%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79" name="Rectangle 99"/>
            <p:cNvSpPr>
              <a:spLocks noChangeAspect="1" noChangeArrowheads="1"/>
            </p:cNvSpPr>
            <p:nvPr/>
          </p:nvSpPr>
          <p:spPr bwMode="auto">
            <a:xfrm>
              <a:off x="1506" y="2036"/>
              <a:ext cx="8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80" name="Rectangle 100"/>
            <p:cNvSpPr>
              <a:spLocks noChangeAspect="1" noChangeArrowheads="1"/>
            </p:cNvSpPr>
            <p:nvPr/>
          </p:nvSpPr>
          <p:spPr bwMode="auto">
            <a:xfrm>
              <a:off x="1506" y="2042"/>
              <a:ext cx="99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Électricité et électronique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81" name="Rectangle 101"/>
            <p:cNvSpPr>
              <a:spLocks noChangeAspect="1" noChangeArrowheads="1"/>
            </p:cNvSpPr>
            <p:nvPr/>
          </p:nvSpPr>
          <p:spPr bwMode="auto">
            <a:xfrm>
              <a:off x="1837" y="2138"/>
              <a:ext cx="25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C0066"/>
                  </a:solidFill>
                  <a:latin typeface="Arial" pitchFamily="34" charset="0"/>
                </a:rPr>
                <a:t>7,30%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82" name="Rectangle 102"/>
            <p:cNvSpPr>
              <a:spLocks noChangeAspect="1" noChangeArrowheads="1"/>
            </p:cNvSpPr>
            <p:nvPr/>
          </p:nvSpPr>
          <p:spPr bwMode="auto">
            <a:xfrm>
              <a:off x="2185" y="1557"/>
              <a:ext cx="114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83" name="Rectangle 103"/>
            <p:cNvSpPr>
              <a:spLocks noChangeAspect="1" noChangeArrowheads="1"/>
            </p:cNvSpPr>
            <p:nvPr/>
          </p:nvSpPr>
          <p:spPr bwMode="auto">
            <a:xfrm>
              <a:off x="2208" y="1563"/>
              <a:ext cx="1231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Autres utilisations domestiques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84" name="Rectangle 104"/>
            <p:cNvSpPr>
              <a:spLocks noChangeAspect="1" noChangeArrowheads="1"/>
            </p:cNvSpPr>
            <p:nvPr/>
          </p:nvSpPr>
          <p:spPr bwMode="auto">
            <a:xfrm>
              <a:off x="2185" y="1659"/>
              <a:ext cx="12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(sport, loisirs, santé, mobilier …)</a:t>
              </a:r>
              <a:endParaRPr lang="fr-FR" sz="1400">
                <a:latin typeface="Arial" pitchFamily="34" charset="0"/>
              </a:endParaRPr>
            </a:p>
          </p:txBody>
        </p:sp>
        <p:sp>
          <p:nvSpPr>
            <p:cNvPr id="20585" name="Rectangle 105"/>
            <p:cNvSpPr>
              <a:spLocks noChangeAspect="1" noChangeArrowheads="1"/>
            </p:cNvSpPr>
            <p:nvPr/>
          </p:nvSpPr>
          <p:spPr bwMode="auto">
            <a:xfrm>
              <a:off x="2620" y="1755"/>
              <a:ext cx="30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0099"/>
                  </a:solidFill>
                  <a:latin typeface="Arial" pitchFamily="34" charset="0"/>
                </a:rPr>
                <a:t>21,30%</a:t>
              </a:r>
              <a:endParaRPr lang="fr-FR" sz="1400">
                <a:latin typeface="Arial" pitchFamily="34" charset="0"/>
              </a:endParaRPr>
            </a:p>
          </p:txBody>
        </p:sp>
        <p:grpSp>
          <p:nvGrpSpPr>
            <p:cNvPr id="10" name="Group 106"/>
            <p:cNvGrpSpPr>
              <a:grpSpLocks noChangeAspect="1"/>
            </p:cNvGrpSpPr>
            <p:nvPr/>
          </p:nvGrpSpPr>
          <p:grpSpPr bwMode="auto">
            <a:xfrm>
              <a:off x="2394" y="2132"/>
              <a:ext cx="188" cy="67"/>
              <a:chOff x="2394" y="2132"/>
              <a:chExt cx="188" cy="67"/>
            </a:xfrm>
          </p:grpSpPr>
          <p:sp>
            <p:nvSpPr>
              <p:cNvPr id="20587" name="Freeform 107"/>
              <p:cNvSpPr>
                <a:spLocks noChangeAspect="1"/>
              </p:cNvSpPr>
              <p:nvPr/>
            </p:nvSpPr>
            <p:spPr bwMode="auto">
              <a:xfrm>
                <a:off x="2394" y="2132"/>
                <a:ext cx="127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0"/>
                  </a:cxn>
                  <a:cxn ang="0">
                    <a:pos x="188" y="92"/>
                  </a:cxn>
                  <a:cxn ang="0">
                    <a:pos x="256" y="92"/>
                  </a:cxn>
                </a:cxnLst>
                <a:rect l="0" t="0" r="r" b="b"/>
                <a:pathLst>
                  <a:path w="256" h="92">
                    <a:moveTo>
                      <a:pt x="0" y="0"/>
                    </a:moveTo>
                    <a:lnTo>
                      <a:pt x="188" y="0"/>
                    </a:lnTo>
                    <a:lnTo>
                      <a:pt x="188" y="92"/>
                    </a:lnTo>
                    <a:lnTo>
                      <a:pt x="256" y="9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88" name="Freeform 108"/>
              <p:cNvSpPr>
                <a:spLocks noChangeAspect="1"/>
              </p:cNvSpPr>
              <p:nvPr/>
            </p:nvSpPr>
            <p:spPr bwMode="auto">
              <a:xfrm>
                <a:off x="2519" y="2158"/>
                <a:ext cx="63" cy="41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26" y="40"/>
                  </a:cxn>
                  <a:cxn ang="0">
                    <a:pos x="0" y="0"/>
                  </a:cxn>
                  <a:cxn ang="0">
                    <a:pos x="0" y="82"/>
                  </a:cxn>
                </a:cxnLst>
                <a:rect l="0" t="0" r="r" b="b"/>
                <a:pathLst>
                  <a:path w="126" h="82">
                    <a:moveTo>
                      <a:pt x="0" y="82"/>
                    </a:moveTo>
                    <a:lnTo>
                      <a:pt x="126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" name="Group 109"/>
            <p:cNvGrpSpPr>
              <a:grpSpLocks noChangeAspect="1"/>
            </p:cNvGrpSpPr>
            <p:nvPr/>
          </p:nvGrpSpPr>
          <p:grpSpPr bwMode="auto">
            <a:xfrm>
              <a:off x="2756" y="1845"/>
              <a:ext cx="154" cy="161"/>
              <a:chOff x="2756" y="1845"/>
              <a:chExt cx="154" cy="161"/>
            </a:xfrm>
          </p:grpSpPr>
          <p:sp>
            <p:nvSpPr>
              <p:cNvPr id="20590" name="Freeform 110"/>
              <p:cNvSpPr>
                <a:spLocks noChangeAspect="1"/>
              </p:cNvSpPr>
              <p:nvPr/>
            </p:nvSpPr>
            <p:spPr bwMode="auto">
              <a:xfrm>
                <a:off x="2756" y="1845"/>
                <a:ext cx="133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8"/>
                  </a:cxn>
                  <a:cxn ang="0">
                    <a:pos x="266" y="138"/>
                  </a:cxn>
                  <a:cxn ang="0">
                    <a:pos x="266" y="204"/>
                  </a:cxn>
                </a:cxnLst>
                <a:rect l="0" t="0" r="r" b="b"/>
                <a:pathLst>
                  <a:path w="266" h="204">
                    <a:moveTo>
                      <a:pt x="0" y="0"/>
                    </a:moveTo>
                    <a:lnTo>
                      <a:pt x="0" y="138"/>
                    </a:lnTo>
                    <a:lnTo>
                      <a:pt x="266" y="138"/>
                    </a:lnTo>
                    <a:lnTo>
                      <a:pt x="266" y="20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91" name="Freeform 111"/>
              <p:cNvSpPr>
                <a:spLocks noChangeAspect="1"/>
              </p:cNvSpPr>
              <p:nvPr/>
            </p:nvSpPr>
            <p:spPr bwMode="auto">
              <a:xfrm>
                <a:off x="2869" y="1944"/>
                <a:ext cx="41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124"/>
                  </a:cxn>
                  <a:cxn ang="0">
                    <a:pos x="82" y="0"/>
                  </a:cxn>
                  <a:cxn ang="0">
                    <a:pos x="0" y="0"/>
                  </a:cxn>
                </a:cxnLst>
                <a:rect l="0" t="0" r="r" b="b"/>
                <a:pathLst>
                  <a:path w="82" h="124">
                    <a:moveTo>
                      <a:pt x="0" y="0"/>
                    </a:moveTo>
                    <a:lnTo>
                      <a:pt x="42" y="124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112"/>
            <p:cNvGrpSpPr>
              <a:grpSpLocks noChangeAspect="1"/>
            </p:cNvGrpSpPr>
            <p:nvPr/>
          </p:nvGrpSpPr>
          <p:grpSpPr bwMode="auto">
            <a:xfrm>
              <a:off x="2869" y="2486"/>
              <a:ext cx="260" cy="221"/>
              <a:chOff x="2869" y="2486"/>
              <a:chExt cx="260" cy="221"/>
            </a:xfrm>
          </p:grpSpPr>
          <p:sp>
            <p:nvSpPr>
              <p:cNvPr id="20593" name="Freeform 113"/>
              <p:cNvSpPr>
                <a:spLocks noChangeAspect="1"/>
              </p:cNvSpPr>
              <p:nvPr/>
            </p:nvSpPr>
            <p:spPr bwMode="auto">
              <a:xfrm>
                <a:off x="2889" y="2546"/>
                <a:ext cx="240" cy="161"/>
              </a:xfrm>
              <a:custGeom>
                <a:avLst/>
                <a:gdLst/>
                <a:ahLst/>
                <a:cxnLst>
                  <a:cxn ang="0">
                    <a:pos x="479" y="324"/>
                  </a:cxn>
                  <a:cxn ang="0">
                    <a:pos x="479" y="118"/>
                  </a:cxn>
                  <a:cxn ang="0">
                    <a:pos x="0" y="118"/>
                  </a:cxn>
                  <a:cxn ang="0">
                    <a:pos x="0" y="0"/>
                  </a:cxn>
                </a:cxnLst>
                <a:rect l="0" t="0" r="r" b="b"/>
                <a:pathLst>
                  <a:path w="479" h="324">
                    <a:moveTo>
                      <a:pt x="479" y="324"/>
                    </a:moveTo>
                    <a:lnTo>
                      <a:pt x="479" y="118"/>
                    </a:lnTo>
                    <a:lnTo>
                      <a:pt x="0" y="1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94" name="Freeform 114"/>
              <p:cNvSpPr>
                <a:spLocks noChangeAspect="1"/>
              </p:cNvSpPr>
              <p:nvPr/>
            </p:nvSpPr>
            <p:spPr bwMode="auto">
              <a:xfrm>
                <a:off x="2869" y="2486"/>
                <a:ext cx="41" cy="63"/>
              </a:xfrm>
              <a:custGeom>
                <a:avLst/>
                <a:gdLst/>
                <a:ahLst/>
                <a:cxnLst>
                  <a:cxn ang="0">
                    <a:pos x="82" y="126"/>
                  </a:cxn>
                  <a:cxn ang="0">
                    <a:pos x="42" y="0"/>
                  </a:cxn>
                  <a:cxn ang="0">
                    <a:pos x="0" y="126"/>
                  </a:cxn>
                  <a:cxn ang="0">
                    <a:pos x="82" y="126"/>
                  </a:cxn>
                </a:cxnLst>
                <a:rect l="0" t="0" r="r" b="b"/>
                <a:pathLst>
                  <a:path w="82" h="126">
                    <a:moveTo>
                      <a:pt x="82" y="126"/>
                    </a:moveTo>
                    <a:lnTo>
                      <a:pt x="42" y="0"/>
                    </a:lnTo>
                    <a:lnTo>
                      <a:pt x="0" y="126"/>
                    </a:lnTo>
                    <a:lnTo>
                      <a:pt x="82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115"/>
            <p:cNvGrpSpPr>
              <a:grpSpLocks noChangeAspect="1"/>
            </p:cNvGrpSpPr>
            <p:nvPr/>
          </p:nvGrpSpPr>
          <p:grpSpPr bwMode="auto">
            <a:xfrm>
              <a:off x="2509" y="2448"/>
              <a:ext cx="243" cy="259"/>
              <a:chOff x="2509" y="2448"/>
              <a:chExt cx="243" cy="259"/>
            </a:xfrm>
          </p:grpSpPr>
          <p:sp>
            <p:nvSpPr>
              <p:cNvPr id="20596" name="Freeform 116"/>
              <p:cNvSpPr>
                <a:spLocks noChangeAspect="1"/>
              </p:cNvSpPr>
              <p:nvPr/>
            </p:nvSpPr>
            <p:spPr bwMode="auto">
              <a:xfrm>
                <a:off x="2509" y="2486"/>
                <a:ext cx="222" cy="221"/>
              </a:xfrm>
              <a:custGeom>
                <a:avLst/>
                <a:gdLst/>
                <a:ahLst/>
                <a:cxnLst>
                  <a:cxn ang="0">
                    <a:pos x="0" y="444"/>
                  </a:cxn>
                  <a:cxn ang="0">
                    <a:pos x="443" y="444"/>
                  </a:cxn>
                  <a:cxn ang="0">
                    <a:pos x="443" y="0"/>
                  </a:cxn>
                </a:cxnLst>
                <a:rect l="0" t="0" r="r" b="b"/>
                <a:pathLst>
                  <a:path w="443" h="444">
                    <a:moveTo>
                      <a:pt x="0" y="444"/>
                    </a:moveTo>
                    <a:lnTo>
                      <a:pt x="443" y="444"/>
                    </a:lnTo>
                    <a:lnTo>
                      <a:pt x="44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97" name="Freeform 117"/>
              <p:cNvSpPr>
                <a:spLocks noChangeAspect="1"/>
              </p:cNvSpPr>
              <p:nvPr/>
            </p:nvSpPr>
            <p:spPr bwMode="auto">
              <a:xfrm>
                <a:off x="2711" y="2448"/>
                <a:ext cx="41" cy="41"/>
              </a:xfrm>
              <a:custGeom>
                <a:avLst/>
                <a:gdLst/>
                <a:ahLst/>
                <a:cxnLst>
                  <a:cxn ang="0">
                    <a:pos x="82" y="82"/>
                  </a:cxn>
                  <a:cxn ang="0">
                    <a:pos x="42" y="0"/>
                  </a:cxn>
                  <a:cxn ang="0">
                    <a:pos x="0" y="82"/>
                  </a:cxn>
                  <a:cxn ang="0">
                    <a:pos x="82" y="82"/>
                  </a:cxn>
                </a:cxnLst>
                <a:rect l="0" t="0" r="r" b="b"/>
                <a:pathLst>
                  <a:path w="82" h="82">
                    <a:moveTo>
                      <a:pt x="82" y="82"/>
                    </a:moveTo>
                    <a:lnTo>
                      <a:pt x="42" y="0"/>
                    </a:lnTo>
                    <a:lnTo>
                      <a:pt x="0" y="82"/>
                    </a:lnTo>
                    <a:lnTo>
                      <a:pt x="82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" name="Group 118"/>
            <p:cNvGrpSpPr>
              <a:grpSpLocks noChangeAspect="1"/>
            </p:cNvGrpSpPr>
            <p:nvPr/>
          </p:nvGrpSpPr>
          <p:grpSpPr bwMode="auto">
            <a:xfrm>
              <a:off x="3671" y="2488"/>
              <a:ext cx="387" cy="171"/>
              <a:chOff x="3671" y="2488"/>
              <a:chExt cx="387" cy="171"/>
            </a:xfrm>
          </p:grpSpPr>
          <p:sp>
            <p:nvSpPr>
              <p:cNvPr id="20599" name="Freeform 119"/>
              <p:cNvSpPr>
                <a:spLocks noChangeAspect="1"/>
              </p:cNvSpPr>
              <p:nvPr/>
            </p:nvSpPr>
            <p:spPr bwMode="auto">
              <a:xfrm>
                <a:off x="3691" y="2548"/>
                <a:ext cx="367" cy="111"/>
              </a:xfrm>
              <a:custGeom>
                <a:avLst/>
                <a:gdLst/>
                <a:ahLst/>
                <a:cxnLst>
                  <a:cxn ang="0">
                    <a:pos x="733" y="224"/>
                  </a:cxn>
                  <a:cxn ang="0">
                    <a:pos x="733" y="68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733" h="224">
                    <a:moveTo>
                      <a:pt x="733" y="224"/>
                    </a:moveTo>
                    <a:lnTo>
                      <a:pt x="733" y="68"/>
                    </a:lnTo>
                    <a:lnTo>
                      <a:pt x="0" y="6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00" name="Freeform 120"/>
              <p:cNvSpPr>
                <a:spLocks noChangeAspect="1"/>
              </p:cNvSpPr>
              <p:nvPr/>
            </p:nvSpPr>
            <p:spPr bwMode="auto">
              <a:xfrm>
                <a:off x="3671" y="2488"/>
                <a:ext cx="41" cy="63"/>
              </a:xfrm>
              <a:custGeom>
                <a:avLst/>
                <a:gdLst/>
                <a:ahLst/>
                <a:cxnLst>
                  <a:cxn ang="0">
                    <a:pos x="82" y="126"/>
                  </a:cxn>
                  <a:cxn ang="0">
                    <a:pos x="40" y="0"/>
                  </a:cxn>
                  <a:cxn ang="0">
                    <a:pos x="0" y="126"/>
                  </a:cxn>
                  <a:cxn ang="0">
                    <a:pos x="82" y="126"/>
                  </a:cxn>
                </a:cxnLst>
                <a:rect l="0" t="0" r="r" b="b"/>
                <a:pathLst>
                  <a:path w="82" h="126">
                    <a:moveTo>
                      <a:pt x="82" y="126"/>
                    </a:moveTo>
                    <a:lnTo>
                      <a:pt x="40" y="0"/>
                    </a:lnTo>
                    <a:lnTo>
                      <a:pt x="0" y="126"/>
                    </a:lnTo>
                    <a:lnTo>
                      <a:pt x="82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 121"/>
            <p:cNvGrpSpPr>
              <a:grpSpLocks noChangeAspect="1"/>
            </p:cNvGrpSpPr>
            <p:nvPr/>
          </p:nvGrpSpPr>
          <p:grpSpPr bwMode="auto">
            <a:xfrm>
              <a:off x="3655" y="1845"/>
              <a:ext cx="354" cy="153"/>
              <a:chOff x="3655" y="1845"/>
              <a:chExt cx="354" cy="153"/>
            </a:xfrm>
          </p:grpSpPr>
          <p:sp>
            <p:nvSpPr>
              <p:cNvPr id="20602" name="Freeform 122"/>
              <p:cNvSpPr>
                <a:spLocks noChangeAspect="1"/>
              </p:cNvSpPr>
              <p:nvPr/>
            </p:nvSpPr>
            <p:spPr bwMode="auto">
              <a:xfrm>
                <a:off x="3675" y="1845"/>
                <a:ext cx="334" cy="93"/>
              </a:xfrm>
              <a:custGeom>
                <a:avLst/>
                <a:gdLst/>
                <a:ahLst/>
                <a:cxnLst>
                  <a:cxn ang="0">
                    <a:pos x="668" y="0"/>
                  </a:cxn>
                  <a:cxn ang="0">
                    <a:pos x="668" y="138"/>
                  </a:cxn>
                  <a:cxn ang="0">
                    <a:pos x="0" y="138"/>
                  </a:cxn>
                  <a:cxn ang="0">
                    <a:pos x="0" y="188"/>
                  </a:cxn>
                </a:cxnLst>
                <a:rect l="0" t="0" r="r" b="b"/>
                <a:pathLst>
                  <a:path w="668" h="188">
                    <a:moveTo>
                      <a:pt x="668" y="0"/>
                    </a:moveTo>
                    <a:lnTo>
                      <a:pt x="668" y="138"/>
                    </a:lnTo>
                    <a:lnTo>
                      <a:pt x="0" y="138"/>
                    </a:lnTo>
                    <a:lnTo>
                      <a:pt x="0" y="1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03" name="Freeform 123"/>
              <p:cNvSpPr>
                <a:spLocks noChangeAspect="1"/>
              </p:cNvSpPr>
              <p:nvPr/>
            </p:nvSpPr>
            <p:spPr bwMode="auto">
              <a:xfrm>
                <a:off x="3655" y="1936"/>
                <a:ext cx="41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124"/>
                  </a:cxn>
                  <a:cxn ang="0">
                    <a:pos x="82" y="0"/>
                  </a:cxn>
                  <a:cxn ang="0">
                    <a:pos x="0" y="0"/>
                  </a:cxn>
                </a:cxnLst>
                <a:rect l="0" t="0" r="r" b="b"/>
                <a:pathLst>
                  <a:path w="82" h="124">
                    <a:moveTo>
                      <a:pt x="0" y="0"/>
                    </a:moveTo>
                    <a:lnTo>
                      <a:pt x="40" y="124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" name="Group 124"/>
            <p:cNvGrpSpPr>
              <a:grpSpLocks noChangeAspect="1"/>
            </p:cNvGrpSpPr>
            <p:nvPr/>
          </p:nvGrpSpPr>
          <p:grpSpPr bwMode="auto">
            <a:xfrm>
              <a:off x="2369" y="2382"/>
              <a:ext cx="281" cy="86"/>
              <a:chOff x="2369" y="2382"/>
              <a:chExt cx="281" cy="86"/>
            </a:xfrm>
          </p:grpSpPr>
          <p:sp>
            <p:nvSpPr>
              <p:cNvPr id="20605" name="Freeform 125"/>
              <p:cNvSpPr>
                <a:spLocks noChangeAspect="1"/>
              </p:cNvSpPr>
              <p:nvPr/>
            </p:nvSpPr>
            <p:spPr bwMode="auto">
              <a:xfrm>
                <a:off x="2369" y="2419"/>
                <a:ext cx="26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522" y="98"/>
                  </a:cxn>
                  <a:cxn ang="0">
                    <a:pos x="522" y="0"/>
                  </a:cxn>
                </a:cxnLst>
                <a:rect l="0" t="0" r="r" b="b"/>
                <a:pathLst>
                  <a:path w="522" h="98">
                    <a:moveTo>
                      <a:pt x="0" y="98"/>
                    </a:moveTo>
                    <a:lnTo>
                      <a:pt x="522" y="98"/>
                    </a:lnTo>
                    <a:lnTo>
                      <a:pt x="52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06" name="Freeform 126"/>
              <p:cNvSpPr>
                <a:spLocks noChangeAspect="1"/>
              </p:cNvSpPr>
              <p:nvPr/>
            </p:nvSpPr>
            <p:spPr bwMode="auto">
              <a:xfrm>
                <a:off x="2609" y="2382"/>
                <a:ext cx="41" cy="40"/>
              </a:xfrm>
              <a:custGeom>
                <a:avLst/>
                <a:gdLst/>
                <a:ahLst/>
                <a:cxnLst>
                  <a:cxn ang="0">
                    <a:pos x="82" y="79"/>
                  </a:cxn>
                  <a:cxn ang="0">
                    <a:pos x="42" y="0"/>
                  </a:cxn>
                  <a:cxn ang="0">
                    <a:pos x="0" y="79"/>
                  </a:cxn>
                  <a:cxn ang="0">
                    <a:pos x="82" y="79"/>
                  </a:cxn>
                </a:cxnLst>
                <a:rect l="0" t="0" r="r" b="b"/>
                <a:pathLst>
                  <a:path w="82" h="79">
                    <a:moveTo>
                      <a:pt x="82" y="79"/>
                    </a:moveTo>
                    <a:lnTo>
                      <a:pt x="42" y="0"/>
                    </a:lnTo>
                    <a:lnTo>
                      <a:pt x="0" y="79"/>
                    </a:lnTo>
                    <a:lnTo>
                      <a:pt x="82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0607" name="Rectangle 127"/>
          <p:cNvSpPr>
            <a:spLocks noChangeArrowheads="1"/>
          </p:cNvSpPr>
          <p:nvPr/>
        </p:nvSpPr>
        <p:spPr bwMode="auto">
          <a:xfrm>
            <a:off x="4495800" y="54102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fr-FR"/>
          </a:p>
        </p:txBody>
      </p:sp>
      <p:sp>
        <p:nvSpPr>
          <p:cNvPr id="20608" name="Rectangle 128"/>
          <p:cNvSpPr>
            <a:spLocks noChangeArrowheads="1"/>
          </p:cNvSpPr>
          <p:nvPr/>
        </p:nvSpPr>
        <p:spPr bwMode="auto">
          <a:xfrm>
            <a:off x="1690688" y="5113338"/>
            <a:ext cx="95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>
                <a:solidFill>
                  <a:srgbClr val="000000"/>
                </a:solidFill>
              </a:rPr>
              <a:t> </a:t>
            </a:r>
            <a:endParaRPr lang="fr-FR"/>
          </a:p>
        </p:txBody>
      </p:sp>
      <p:sp>
        <p:nvSpPr>
          <p:cNvPr id="20609" name="Rectangle 129"/>
          <p:cNvSpPr>
            <a:spLocks noChangeArrowheads="1"/>
          </p:cNvSpPr>
          <p:nvPr/>
        </p:nvSpPr>
        <p:spPr bwMode="auto">
          <a:xfrm>
            <a:off x="1690688" y="5291138"/>
            <a:ext cx="95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>
                <a:solidFill>
                  <a:srgbClr val="000000"/>
                </a:solidFill>
              </a:rPr>
              <a:t> </a:t>
            </a:r>
            <a:endParaRPr lang="fr-FR"/>
          </a:p>
        </p:txBody>
      </p:sp>
      <p:sp>
        <p:nvSpPr>
          <p:cNvPr id="20610" name="Rectangle 130"/>
          <p:cNvSpPr>
            <a:spLocks noChangeArrowheads="1"/>
          </p:cNvSpPr>
          <p:nvPr/>
        </p:nvSpPr>
        <p:spPr bwMode="auto">
          <a:xfrm>
            <a:off x="3578225" y="6111875"/>
            <a:ext cx="5489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>
                <a:solidFill>
                  <a:srgbClr val="000000"/>
                </a:solidFill>
                <a:latin typeface="Arial" pitchFamily="34" charset="0"/>
              </a:rPr>
              <a:t>Source : www.apme.org/ Débouchés des plastiques en 2000</a:t>
            </a:r>
          </a:p>
          <a:p>
            <a:r>
              <a:rPr lang="fr-FR" sz="1200">
                <a:solidFill>
                  <a:srgbClr val="000000"/>
                </a:solidFill>
                <a:latin typeface="Arial" pitchFamily="34" charset="0"/>
              </a:rPr>
              <a:t>ADEME :  Synthèse Étude du marché des matériaux biodégradables (juillet 2003)</a:t>
            </a:r>
          </a:p>
        </p:txBody>
      </p:sp>
      <p:sp>
        <p:nvSpPr>
          <p:cNvPr id="20611" name="Rectangle 131"/>
          <p:cNvSpPr>
            <a:spLocks noChangeArrowheads="1"/>
          </p:cNvSpPr>
          <p:nvPr/>
        </p:nvSpPr>
        <p:spPr bwMode="auto">
          <a:xfrm>
            <a:off x="6564313" y="5465763"/>
            <a:ext cx="95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>
                <a:solidFill>
                  <a:srgbClr val="000000"/>
                </a:solidFill>
              </a:rPr>
              <a:t> </a:t>
            </a:r>
            <a:endParaRPr lang="fr-FR"/>
          </a:p>
        </p:txBody>
      </p:sp>
      <p:sp>
        <p:nvSpPr>
          <p:cNvPr id="20612" name="Rectangle 132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CC0066"/>
                </a:solidFill>
                <a:latin typeface="Comic Sans MS" pitchFamily="66" charset="0"/>
              </a:rPr>
              <a:t>Le marché des polymères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A0C3-1523-4401-B9C4-5189FD7BA6D5}" type="slidenum">
              <a:rPr lang="fr-FR"/>
              <a:pPr/>
              <a:t>17</a:t>
            </a:fld>
            <a:endParaRPr lang="fr-FR"/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932113" y="4124325"/>
            <a:ext cx="4630737" cy="2581275"/>
          </a:xfrm>
          <a:prstGeom prst="ellipse">
            <a:avLst/>
          </a:prstGeom>
          <a:solidFill>
            <a:srgbClr val="FF99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254000"/>
            <a:ext cx="7772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800080"/>
                </a:solidFill>
                <a:latin typeface="Comic Sans MS" pitchFamily="66" charset="0"/>
              </a:rPr>
              <a:t>Formulation des Polymères &amp; Plastiques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114425" y="3425825"/>
            <a:ext cx="2724150" cy="1630363"/>
          </a:xfrm>
          <a:prstGeom prst="ellipse">
            <a:avLst/>
          </a:prstGeom>
          <a:solidFill>
            <a:srgbClr val="99FF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692400" y="1036638"/>
            <a:ext cx="5500688" cy="3644900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28600" y="1524000"/>
            <a:ext cx="3367088" cy="2195513"/>
          </a:xfrm>
          <a:prstGeom prst="ellipse">
            <a:avLst/>
          </a:prstGeom>
          <a:solidFill>
            <a:srgbClr val="FFFF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9788" y="1743075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rgbClr val="0000CC"/>
                </a:solidFill>
                <a:latin typeface="Arial" pitchFamily="34" charset="0"/>
              </a:rPr>
              <a:t>Synthèse &amp;  Procédés  </a:t>
            </a:r>
            <a:endParaRPr lang="fr-FR" sz="1800" b="1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997450" y="2241550"/>
            <a:ext cx="183356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93675" indent="-193675"/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- </a:t>
            </a:r>
            <a:r>
              <a:rPr lang="fr-FR" sz="1600">
                <a:solidFill>
                  <a:srgbClr val="0000CC"/>
                </a:solidFill>
                <a:latin typeface="Arial" pitchFamily="34" charset="0"/>
              </a:rPr>
              <a:t>Composition</a:t>
            </a:r>
          </a:p>
          <a:p>
            <a:pPr marL="193675" indent="-193675"/>
            <a:r>
              <a:rPr lang="fr-FR" sz="1600">
                <a:solidFill>
                  <a:srgbClr val="0000CC"/>
                </a:solidFill>
                <a:latin typeface="Arial" pitchFamily="34" charset="0"/>
              </a:rPr>
              <a:t>- Topologie</a:t>
            </a:r>
          </a:p>
          <a:p>
            <a:pPr marL="193675" indent="-193675"/>
            <a:r>
              <a:rPr lang="fr-FR" sz="1600">
                <a:solidFill>
                  <a:srgbClr val="0000CC"/>
                </a:solidFill>
                <a:latin typeface="Arial" pitchFamily="34" charset="0"/>
              </a:rPr>
              <a:t>- Masses molaires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846513" y="3419475"/>
            <a:ext cx="1720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- Solubilité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- Mécaniques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- Rhéologiques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173163" y="3752850"/>
            <a:ext cx="2292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b="1" i="1">
                <a:solidFill>
                  <a:srgbClr val="0000CC"/>
                </a:solidFill>
                <a:latin typeface="Arial" pitchFamily="34" charset="0"/>
              </a:rPr>
              <a:t>Applications </a:t>
            </a:r>
          </a:p>
          <a:p>
            <a:pPr algn="ctr"/>
            <a:r>
              <a:rPr lang="fr-FR" sz="1800" b="1" i="1">
                <a:solidFill>
                  <a:srgbClr val="0000CC"/>
                </a:solidFill>
                <a:latin typeface="Arial" pitchFamily="34" charset="0"/>
              </a:rPr>
              <a:t>Usages </a:t>
            </a:r>
          </a:p>
          <a:p>
            <a:pPr algn="ctr"/>
            <a:r>
              <a:rPr lang="fr-FR" sz="1800" b="1" i="1">
                <a:solidFill>
                  <a:srgbClr val="0000CC"/>
                </a:solidFill>
                <a:latin typeface="Arial" pitchFamily="34" charset="0"/>
              </a:rPr>
              <a:t>Cahier des charges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16257803" flipV="1">
            <a:off x="1819275" y="2589213"/>
            <a:ext cx="249238" cy="671512"/>
          </a:xfrm>
          <a:prstGeom prst="curvedRightArrow">
            <a:avLst>
              <a:gd name="adj1" fmla="val 53885"/>
              <a:gd name="adj2" fmla="val 107770"/>
              <a:gd name="adj3" fmla="val 33333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 rot="16257803" flipH="1">
            <a:off x="1862138" y="2124075"/>
            <a:ext cx="249237" cy="671513"/>
          </a:xfrm>
          <a:prstGeom prst="curvedRightArrow">
            <a:avLst>
              <a:gd name="adj1" fmla="val 53885"/>
              <a:gd name="adj2" fmla="val 107771"/>
              <a:gd name="adj3" fmla="val 33333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740150" y="1220788"/>
            <a:ext cx="396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b="1" i="1">
                <a:solidFill>
                  <a:srgbClr val="0000CC"/>
                </a:solidFill>
                <a:latin typeface="Arial" pitchFamily="34" charset="0"/>
              </a:rPr>
              <a:t>Polymères </a:t>
            </a:r>
          </a:p>
          <a:p>
            <a:pPr algn="ctr"/>
            <a:r>
              <a:rPr lang="fr-FR" sz="1800" b="1" i="1">
                <a:solidFill>
                  <a:srgbClr val="0000CC"/>
                </a:solidFill>
                <a:latin typeface="Arial" pitchFamily="34" charset="0"/>
              </a:rPr>
              <a:t>(dispersions, solides, solutions,…)</a:t>
            </a:r>
            <a:endParaRPr lang="fr-FR" sz="1800" b="1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 rot="-18405992">
            <a:off x="4462463" y="2349500"/>
            <a:ext cx="249237" cy="671513"/>
          </a:xfrm>
          <a:prstGeom prst="curvedRightArrow">
            <a:avLst>
              <a:gd name="adj1" fmla="val 53885"/>
              <a:gd name="adj2" fmla="val 107771"/>
              <a:gd name="adj3" fmla="val 33333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 rot="-16515831" flipH="1" flipV="1">
            <a:off x="5702300" y="3641726"/>
            <a:ext cx="249237" cy="671512"/>
          </a:xfrm>
          <a:prstGeom prst="curvedRightArrow">
            <a:avLst>
              <a:gd name="adj1" fmla="val 53885"/>
              <a:gd name="adj2" fmla="val 107771"/>
              <a:gd name="adj3" fmla="val 33333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 rot="-22134207" flipH="1" flipV="1">
            <a:off x="6891338" y="2403475"/>
            <a:ext cx="249237" cy="671513"/>
          </a:xfrm>
          <a:prstGeom prst="curvedRightArrow">
            <a:avLst>
              <a:gd name="adj1" fmla="val 53885"/>
              <a:gd name="adj2" fmla="val 107771"/>
              <a:gd name="adj3" fmla="val 33333"/>
            </a:avLst>
          </a:prstGeom>
          <a:solidFill>
            <a:schemeClr val="bg1">
              <a:alpha val="5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879975" y="1931988"/>
            <a:ext cx="2051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Structure &amp; Forme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997325" y="3052763"/>
            <a:ext cx="1225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Propriétés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6215063" y="3271838"/>
            <a:ext cx="1174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Fonctions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221038" y="4805363"/>
            <a:ext cx="419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b="1" i="1">
                <a:solidFill>
                  <a:srgbClr val="0000CC"/>
                </a:solidFill>
                <a:latin typeface="Arial" pitchFamily="34" charset="0"/>
              </a:rPr>
              <a:t>Polymères formulés &amp; Mise en forme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451225" y="5211763"/>
            <a:ext cx="1949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Modification &amp; 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Optimisation des 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propriétés 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705475" y="5229225"/>
            <a:ext cx="194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grains,  poudres, 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 pâtes, liquides, 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émulsions,…</a:t>
            </a: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 rot="15815380" flipH="1">
            <a:off x="3183731" y="-586581"/>
            <a:ext cx="517525" cy="3773488"/>
          </a:xfrm>
          <a:prstGeom prst="curvedRightArrow">
            <a:avLst>
              <a:gd name="adj1" fmla="val 145828"/>
              <a:gd name="adj2" fmla="val 291656"/>
              <a:gd name="adj3" fmla="val 33333"/>
            </a:avLst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 rot="21591394" flipH="1">
            <a:off x="7419975" y="1323975"/>
            <a:ext cx="785813" cy="4803775"/>
          </a:xfrm>
          <a:prstGeom prst="curvedRightArrow">
            <a:avLst>
              <a:gd name="adj1" fmla="val 122263"/>
              <a:gd name="adj2" fmla="val 244525"/>
              <a:gd name="adj3" fmla="val 33333"/>
            </a:avLst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 rot="8098781" flipH="1">
            <a:off x="2320131" y="4520407"/>
            <a:ext cx="574675" cy="2020888"/>
          </a:xfrm>
          <a:prstGeom prst="curvedRightArrow">
            <a:avLst>
              <a:gd name="adj1" fmla="val 70332"/>
              <a:gd name="adj2" fmla="val 140663"/>
              <a:gd name="adj3" fmla="val 33333"/>
            </a:avLst>
          </a:prstGeom>
          <a:solidFill>
            <a:srgbClr val="FF99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5230813" y="5313363"/>
            <a:ext cx="387350" cy="5762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7508875" y="3476625"/>
            <a:ext cx="1485900" cy="9350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 b="1">
                <a:solidFill>
                  <a:srgbClr val="FF3300"/>
                </a:solidFill>
                <a:latin typeface="Arial" pitchFamily="34" charset="0"/>
              </a:rPr>
              <a:t>Additifs </a:t>
            </a:r>
          </a:p>
          <a:p>
            <a:pPr algn="ctr"/>
            <a:r>
              <a:rPr lang="fr-FR" sz="1800" b="1">
                <a:solidFill>
                  <a:srgbClr val="FF3300"/>
                </a:solidFill>
                <a:latin typeface="Arial" pitchFamily="34" charset="0"/>
              </a:rPr>
              <a:t>Plastifiants </a:t>
            </a:r>
          </a:p>
          <a:p>
            <a:pPr algn="ctr"/>
            <a:r>
              <a:rPr lang="fr-FR" sz="1800" b="1">
                <a:solidFill>
                  <a:srgbClr val="FF3300"/>
                </a:solidFill>
                <a:latin typeface="Arial" pitchFamily="34" charset="0"/>
              </a:rPr>
              <a:t>Charges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96850" y="2251075"/>
            <a:ext cx="1797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Polymérisations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Modifications</a:t>
            </a:r>
          </a:p>
          <a:p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chimiques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025650" y="2284413"/>
            <a:ext cx="1708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Masse</a:t>
            </a:r>
          </a:p>
          <a:p>
            <a:pPr algn="ctr"/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Solution</a:t>
            </a:r>
          </a:p>
          <a:p>
            <a:pPr algn="ctr"/>
            <a:r>
              <a:rPr lang="fr-FR" sz="1800">
                <a:solidFill>
                  <a:srgbClr val="0000CC"/>
                </a:solidFill>
                <a:latin typeface="Arial" pitchFamily="34" charset="0"/>
              </a:rPr>
              <a:t>Milieu dispersé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455C-BCFF-41FA-957E-287BE433E02C}" type="slidenum">
              <a:rPr lang="fr-FR"/>
              <a:pPr/>
              <a:t>18</a:t>
            </a:fld>
            <a:endParaRPr lang="fr-FR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2359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Arial" pitchFamily="34" charset="0"/>
              </a:rPr>
              <a:t>Un échantillon polymère = </a:t>
            </a:r>
            <a:r>
              <a:rPr lang="fr-FR" sz="1800" u="sng">
                <a:latin typeface="Arial" pitchFamily="34" charset="0"/>
              </a:rPr>
              <a:t>mélange</a:t>
            </a:r>
            <a:r>
              <a:rPr lang="fr-FR" sz="1800">
                <a:latin typeface="Arial" pitchFamily="34" charset="0"/>
              </a:rPr>
              <a:t> de nombreuses chaînes individuelles qui n'ont pas toutes la même longueur </a:t>
            </a:r>
          </a:p>
          <a:p>
            <a:pPr eaLnBrk="0" hangingPunct="0"/>
            <a:endParaRPr lang="fr-FR" sz="1800">
              <a:latin typeface="Arial" pitchFamily="34" charset="0"/>
            </a:endParaRPr>
          </a:p>
          <a:p>
            <a:pPr eaLnBrk="0" hangingPunct="0"/>
            <a:r>
              <a:rPr lang="fr-FR" sz="1800">
                <a:latin typeface="Arial" pitchFamily="34" charset="0"/>
                <a:sym typeface="Wingdings" pitchFamily="2" charset="2"/>
              </a:rPr>
              <a:t> distribution des longueurs de chaîne et des masses molaires</a:t>
            </a:r>
          </a:p>
          <a:p>
            <a:pPr eaLnBrk="0" hangingPunct="0"/>
            <a:r>
              <a:rPr lang="fr-FR" sz="1800">
                <a:latin typeface="Arial" pitchFamily="34" charset="0"/>
                <a:sym typeface="Wingdings" pitchFamily="2" charset="2"/>
              </a:rPr>
              <a:t> masses molaires moyennes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2555875"/>
            <a:ext cx="7543800" cy="3692525"/>
            <a:chOff x="528" y="1598"/>
            <a:chExt cx="4752" cy="2326"/>
          </a:xfrm>
        </p:grpSpPr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2706" y="2518"/>
              <a:ext cx="578" cy="1119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533" name="Line 5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2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4" name="Line 6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5" name="Line 7"/>
            <p:cNvSpPr>
              <a:spLocks noChangeAspect="1" noChangeShapeType="1"/>
            </p:cNvSpPr>
            <p:nvPr/>
          </p:nvSpPr>
          <p:spPr bwMode="auto">
            <a:xfrm>
              <a:off x="3553" y="378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6" name="Line 8"/>
            <p:cNvSpPr>
              <a:spLocks noChangeAspect="1" noChangeShapeType="1"/>
            </p:cNvSpPr>
            <p:nvPr/>
          </p:nvSpPr>
          <p:spPr bwMode="auto">
            <a:xfrm>
              <a:off x="3227" y="3786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7" name="Line 9"/>
            <p:cNvSpPr>
              <a:spLocks noChangeAspect="1" noChangeShapeType="1"/>
            </p:cNvSpPr>
            <p:nvPr/>
          </p:nvSpPr>
          <p:spPr bwMode="auto">
            <a:xfrm>
              <a:off x="2902" y="3786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8" name="Line 10"/>
            <p:cNvSpPr>
              <a:spLocks noChangeAspect="1" noChangeShapeType="1"/>
            </p:cNvSpPr>
            <p:nvPr/>
          </p:nvSpPr>
          <p:spPr bwMode="auto">
            <a:xfrm>
              <a:off x="2578" y="3786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39" name="Line 11"/>
            <p:cNvSpPr>
              <a:spLocks noChangeAspect="1" noChangeShapeType="1"/>
            </p:cNvSpPr>
            <p:nvPr/>
          </p:nvSpPr>
          <p:spPr bwMode="auto">
            <a:xfrm>
              <a:off x="2252" y="378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0" name="Line 12"/>
            <p:cNvSpPr>
              <a:spLocks noChangeAspect="1" noChangeShapeType="1"/>
            </p:cNvSpPr>
            <p:nvPr/>
          </p:nvSpPr>
          <p:spPr bwMode="auto">
            <a:xfrm>
              <a:off x="1929" y="3786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1" name="Line 13"/>
            <p:cNvSpPr>
              <a:spLocks noChangeAspect="1" noChangeShapeType="1"/>
            </p:cNvSpPr>
            <p:nvPr/>
          </p:nvSpPr>
          <p:spPr bwMode="auto">
            <a:xfrm>
              <a:off x="1602" y="378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2" name="Line 14"/>
            <p:cNvSpPr>
              <a:spLocks noChangeAspect="1" noChangeShapeType="1"/>
            </p:cNvSpPr>
            <p:nvPr/>
          </p:nvSpPr>
          <p:spPr bwMode="auto">
            <a:xfrm>
              <a:off x="1277" y="3786"/>
              <a:ext cx="2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3" name="Line 15"/>
            <p:cNvSpPr>
              <a:spLocks noChangeAspect="1" noChangeShapeType="1"/>
            </p:cNvSpPr>
            <p:nvPr/>
          </p:nvSpPr>
          <p:spPr bwMode="auto">
            <a:xfrm>
              <a:off x="952" y="3786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4" name="Line 16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0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45" name="Rectangle 17"/>
            <p:cNvSpPr>
              <a:spLocks noChangeAspect="1" noChangeArrowheads="1"/>
            </p:cNvSpPr>
            <p:nvPr/>
          </p:nvSpPr>
          <p:spPr bwMode="auto">
            <a:xfrm>
              <a:off x="528" y="3809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6000</a:t>
              </a:r>
              <a:endParaRPr lang="fr-FR" sz="1200">
                <a:latin typeface="Arial" pitchFamily="34" charset="0"/>
              </a:endParaRPr>
            </a:p>
          </p:txBody>
        </p:sp>
        <p:sp>
          <p:nvSpPr>
            <p:cNvPr id="22546" name="Rectangle 18"/>
            <p:cNvSpPr>
              <a:spLocks noChangeAspect="1" noChangeArrowheads="1"/>
            </p:cNvSpPr>
            <p:nvPr/>
          </p:nvSpPr>
          <p:spPr bwMode="auto">
            <a:xfrm>
              <a:off x="1181" y="3809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7400</a:t>
              </a:r>
              <a:endParaRPr lang="fr-FR" sz="1200">
                <a:latin typeface="Arial" pitchFamily="34" charset="0"/>
              </a:endParaRPr>
            </a:p>
          </p:txBody>
        </p:sp>
        <p:sp>
          <p:nvSpPr>
            <p:cNvPr id="22547" name="Rectangle 19"/>
            <p:cNvSpPr>
              <a:spLocks noChangeAspect="1" noChangeArrowheads="1"/>
            </p:cNvSpPr>
            <p:nvPr/>
          </p:nvSpPr>
          <p:spPr bwMode="auto">
            <a:xfrm>
              <a:off x="1828" y="3809"/>
              <a:ext cx="21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8800</a:t>
              </a:r>
              <a:endParaRPr lang="fr-FR" sz="1200">
                <a:latin typeface="Arial" pitchFamily="34" charset="0"/>
              </a:endParaRPr>
            </a:p>
          </p:txBody>
        </p:sp>
        <p:sp>
          <p:nvSpPr>
            <p:cNvPr id="22548" name="Rectangle 20"/>
            <p:cNvSpPr>
              <a:spLocks noChangeAspect="1" noChangeArrowheads="1"/>
            </p:cNvSpPr>
            <p:nvPr/>
          </p:nvSpPr>
          <p:spPr bwMode="auto">
            <a:xfrm>
              <a:off x="2457" y="3809"/>
              <a:ext cx="2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10200</a:t>
              </a:r>
              <a:endParaRPr lang="fr-FR" sz="1200">
                <a:latin typeface="Arial" pitchFamily="34" charset="0"/>
              </a:endParaRPr>
            </a:p>
          </p:txBody>
        </p:sp>
        <p:sp>
          <p:nvSpPr>
            <p:cNvPr id="22549" name="Rectangle 21"/>
            <p:cNvSpPr>
              <a:spLocks noChangeAspect="1" noChangeArrowheads="1"/>
            </p:cNvSpPr>
            <p:nvPr/>
          </p:nvSpPr>
          <p:spPr bwMode="auto">
            <a:xfrm>
              <a:off x="3108" y="3809"/>
              <a:ext cx="2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11600</a:t>
              </a:r>
              <a:endParaRPr lang="fr-FR" sz="1200">
                <a:latin typeface="Arial" pitchFamily="34" charset="0"/>
              </a:endParaRPr>
            </a:p>
          </p:txBody>
        </p:sp>
        <p:sp>
          <p:nvSpPr>
            <p:cNvPr id="22550" name="Rectangle 22"/>
            <p:cNvSpPr>
              <a:spLocks noChangeAspect="1" noChangeArrowheads="1"/>
            </p:cNvSpPr>
            <p:nvPr/>
          </p:nvSpPr>
          <p:spPr bwMode="auto">
            <a:xfrm>
              <a:off x="3757" y="3809"/>
              <a:ext cx="2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13000</a:t>
              </a:r>
              <a:endParaRPr lang="fr-FR" sz="1200">
                <a:latin typeface="Arial" pitchFamily="34" charset="0"/>
              </a:endParaRPr>
            </a:p>
          </p:txBody>
        </p:sp>
        <p:sp>
          <p:nvSpPr>
            <p:cNvPr id="22551" name="Line 23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2" name="Line 24"/>
            <p:cNvSpPr>
              <a:spLocks noChangeAspect="1" noChangeShapeType="1"/>
            </p:cNvSpPr>
            <p:nvPr/>
          </p:nvSpPr>
          <p:spPr bwMode="auto">
            <a:xfrm>
              <a:off x="613" y="3786"/>
              <a:ext cx="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3" name="Line 25"/>
            <p:cNvSpPr>
              <a:spLocks noChangeAspect="1" noChangeShapeType="1"/>
            </p:cNvSpPr>
            <p:nvPr/>
          </p:nvSpPr>
          <p:spPr bwMode="auto">
            <a:xfrm>
              <a:off x="621" y="367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4" name="Freeform 26"/>
            <p:cNvSpPr>
              <a:spLocks noChangeAspect="1"/>
            </p:cNvSpPr>
            <p:nvPr/>
          </p:nvSpPr>
          <p:spPr bwMode="auto">
            <a:xfrm>
              <a:off x="629" y="3270"/>
              <a:ext cx="648" cy="495"/>
            </a:xfrm>
            <a:custGeom>
              <a:avLst/>
              <a:gdLst/>
              <a:ahLst/>
              <a:cxnLst>
                <a:cxn ang="0">
                  <a:pos x="39" y="501"/>
                </a:cxn>
                <a:cxn ang="0">
                  <a:pos x="80" y="563"/>
                </a:cxn>
                <a:cxn ang="0">
                  <a:pos x="122" y="683"/>
                </a:cxn>
                <a:cxn ang="0">
                  <a:pos x="162" y="535"/>
                </a:cxn>
                <a:cxn ang="0">
                  <a:pos x="202" y="506"/>
                </a:cxn>
                <a:cxn ang="0">
                  <a:pos x="243" y="601"/>
                </a:cxn>
                <a:cxn ang="0">
                  <a:pos x="284" y="691"/>
                </a:cxn>
                <a:cxn ang="0">
                  <a:pos x="326" y="766"/>
                </a:cxn>
                <a:cxn ang="0">
                  <a:pos x="365" y="519"/>
                </a:cxn>
                <a:cxn ang="0">
                  <a:pos x="405" y="734"/>
                </a:cxn>
                <a:cxn ang="0">
                  <a:pos x="446" y="506"/>
                </a:cxn>
                <a:cxn ang="0">
                  <a:pos x="486" y="739"/>
                </a:cxn>
                <a:cxn ang="0">
                  <a:pos x="527" y="803"/>
                </a:cxn>
                <a:cxn ang="0">
                  <a:pos x="567" y="549"/>
                </a:cxn>
                <a:cxn ang="0">
                  <a:pos x="609" y="672"/>
                </a:cxn>
                <a:cxn ang="0">
                  <a:pos x="649" y="597"/>
                </a:cxn>
                <a:cxn ang="0">
                  <a:pos x="691" y="777"/>
                </a:cxn>
                <a:cxn ang="0">
                  <a:pos x="730" y="642"/>
                </a:cxn>
                <a:cxn ang="0">
                  <a:pos x="773" y="571"/>
                </a:cxn>
                <a:cxn ang="0">
                  <a:pos x="811" y="747"/>
                </a:cxn>
                <a:cxn ang="0">
                  <a:pos x="852" y="650"/>
                </a:cxn>
                <a:cxn ang="0">
                  <a:pos x="893" y="736"/>
                </a:cxn>
                <a:cxn ang="0">
                  <a:pos x="933" y="707"/>
                </a:cxn>
                <a:cxn ang="0">
                  <a:pos x="976" y="493"/>
                </a:cxn>
                <a:cxn ang="0">
                  <a:pos x="1016" y="673"/>
                </a:cxn>
                <a:cxn ang="0">
                  <a:pos x="1055" y="720"/>
                </a:cxn>
                <a:cxn ang="0">
                  <a:pos x="1098" y="850"/>
                </a:cxn>
                <a:cxn ang="0">
                  <a:pos x="1139" y="738"/>
                </a:cxn>
                <a:cxn ang="0">
                  <a:pos x="1179" y="321"/>
                </a:cxn>
                <a:cxn ang="0">
                  <a:pos x="1220" y="662"/>
                </a:cxn>
                <a:cxn ang="0">
                  <a:pos x="1261" y="779"/>
                </a:cxn>
                <a:cxn ang="0">
                  <a:pos x="1300" y="834"/>
                </a:cxn>
                <a:cxn ang="0">
                  <a:pos x="1342" y="735"/>
                </a:cxn>
                <a:cxn ang="0">
                  <a:pos x="1382" y="199"/>
                </a:cxn>
                <a:cxn ang="0">
                  <a:pos x="1423" y="648"/>
                </a:cxn>
                <a:cxn ang="0">
                  <a:pos x="1463" y="811"/>
                </a:cxn>
                <a:cxn ang="0">
                  <a:pos x="1504" y="719"/>
                </a:cxn>
                <a:cxn ang="0">
                  <a:pos x="1545" y="679"/>
                </a:cxn>
                <a:cxn ang="0">
                  <a:pos x="1584" y="226"/>
                </a:cxn>
                <a:cxn ang="0">
                  <a:pos x="1627" y="446"/>
                </a:cxn>
                <a:cxn ang="0">
                  <a:pos x="1667" y="782"/>
                </a:cxn>
                <a:cxn ang="0">
                  <a:pos x="1708" y="809"/>
                </a:cxn>
                <a:cxn ang="0">
                  <a:pos x="1748" y="639"/>
                </a:cxn>
                <a:cxn ang="0">
                  <a:pos x="1787" y="185"/>
                </a:cxn>
                <a:cxn ang="0">
                  <a:pos x="1829" y="491"/>
                </a:cxn>
                <a:cxn ang="0">
                  <a:pos x="1870" y="745"/>
                </a:cxn>
                <a:cxn ang="0">
                  <a:pos x="1911" y="801"/>
                </a:cxn>
                <a:cxn ang="0">
                  <a:pos x="1951" y="622"/>
                </a:cxn>
                <a:cxn ang="0">
                  <a:pos x="1991" y="453"/>
                </a:cxn>
                <a:cxn ang="0">
                  <a:pos x="2033" y="336"/>
                </a:cxn>
                <a:cxn ang="0">
                  <a:pos x="2073" y="761"/>
                </a:cxn>
                <a:cxn ang="0">
                  <a:pos x="2113" y="793"/>
                </a:cxn>
                <a:cxn ang="0">
                  <a:pos x="2153" y="563"/>
                </a:cxn>
                <a:cxn ang="0">
                  <a:pos x="2193" y="441"/>
                </a:cxn>
                <a:cxn ang="0">
                  <a:pos x="2234" y="254"/>
                </a:cxn>
                <a:cxn ang="0">
                  <a:pos x="2275" y="749"/>
                </a:cxn>
                <a:cxn ang="0">
                  <a:pos x="2317" y="863"/>
                </a:cxn>
                <a:cxn ang="0">
                  <a:pos x="2356" y="477"/>
                </a:cxn>
                <a:cxn ang="0">
                  <a:pos x="2397" y="398"/>
                </a:cxn>
                <a:cxn ang="0">
                  <a:pos x="2437" y="538"/>
                </a:cxn>
              </a:cxnLst>
              <a:rect l="0" t="0" r="r" b="b"/>
              <a:pathLst>
                <a:path w="2449" h="906">
                  <a:moveTo>
                    <a:pt x="0" y="689"/>
                  </a:moveTo>
                  <a:lnTo>
                    <a:pt x="4" y="700"/>
                  </a:lnTo>
                  <a:lnTo>
                    <a:pt x="6" y="723"/>
                  </a:lnTo>
                  <a:lnTo>
                    <a:pt x="8" y="749"/>
                  </a:lnTo>
                  <a:lnTo>
                    <a:pt x="13" y="745"/>
                  </a:lnTo>
                  <a:lnTo>
                    <a:pt x="15" y="730"/>
                  </a:lnTo>
                  <a:lnTo>
                    <a:pt x="16" y="729"/>
                  </a:lnTo>
                  <a:lnTo>
                    <a:pt x="18" y="734"/>
                  </a:lnTo>
                  <a:lnTo>
                    <a:pt x="20" y="748"/>
                  </a:lnTo>
                  <a:lnTo>
                    <a:pt x="25" y="736"/>
                  </a:lnTo>
                  <a:lnTo>
                    <a:pt x="27" y="678"/>
                  </a:lnTo>
                  <a:lnTo>
                    <a:pt x="29" y="609"/>
                  </a:lnTo>
                  <a:lnTo>
                    <a:pt x="32" y="559"/>
                  </a:lnTo>
                  <a:lnTo>
                    <a:pt x="34" y="530"/>
                  </a:lnTo>
                  <a:lnTo>
                    <a:pt x="36" y="506"/>
                  </a:lnTo>
                  <a:lnTo>
                    <a:pt x="38" y="495"/>
                  </a:lnTo>
                  <a:lnTo>
                    <a:pt x="39" y="501"/>
                  </a:lnTo>
                  <a:lnTo>
                    <a:pt x="41" y="532"/>
                  </a:lnTo>
                  <a:lnTo>
                    <a:pt x="44" y="594"/>
                  </a:lnTo>
                  <a:lnTo>
                    <a:pt x="47" y="644"/>
                  </a:lnTo>
                  <a:lnTo>
                    <a:pt x="49" y="665"/>
                  </a:lnTo>
                  <a:lnTo>
                    <a:pt x="52" y="678"/>
                  </a:lnTo>
                  <a:lnTo>
                    <a:pt x="54" y="713"/>
                  </a:lnTo>
                  <a:lnTo>
                    <a:pt x="56" y="749"/>
                  </a:lnTo>
                  <a:lnTo>
                    <a:pt x="59" y="774"/>
                  </a:lnTo>
                  <a:lnTo>
                    <a:pt x="60" y="792"/>
                  </a:lnTo>
                  <a:lnTo>
                    <a:pt x="65" y="805"/>
                  </a:lnTo>
                  <a:lnTo>
                    <a:pt x="68" y="762"/>
                  </a:lnTo>
                  <a:lnTo>
                    <a:pt x="70" y="670"/>
                  </a:lnTo>
                  <a:lnTo>
                    <a:pt x="73" y="578"/>
                  </a:lnTo>
                  <a:lnTo>
                    <a:pt x="75" y="540"/>
                  </a:lnTo>
                  <a:lnTo>
                    <a:pt x="76" y="538"/>
                  </a:lnTo>
                  <a:lnTo>
                    <a:pt x="77" y="545"/>
                  </a:lnTo>
                  <a:lnTo>
                    <a:pt x="80" y="563"/>
                  </a:lnTo>
                  <a:lnTo>
                    <a:pt x="82" y="578"/>
                  </a:lnTo>
                  <a:lnTo>
                    <a:pt x="84" y="610"/>
                  </a:lnTo>
                  <a:lnTo>
                    <a:pt x="88" y="682"/>
                  </a:lnTo>
                  <a:lnTo>
                    <a:pt x="90" y="751"/>
                  </a:lnTo>
                  <a:lnTo>
                    <a:pt x="94" y="729"/>
                  </a:lnTo>
                  <a:lnTo>
                    <a:pt x="96" y="719"/>
                  </a:lnTo>
                  <a:lnTo>
                    <a:pt x="97" y="721"/>
                  </a:lnTo>
                  <a:lnTo>
                    <a:pt x="99" y="745"/>
                  </a:lnTo>
                  <a:lnTo>
                    <a:pt x="101" y="759"/>
                  </a:lnTo>
                  <a:lnTo>
                    <a:pt x="104" y="761"/>
                  </a:lnTo>
                  <a:lnTo>
                    <a:pt x="106" y="772"/>
                  </a:lnTo>
                  <a:lnTo>
                    <a:pt x="108" y="796"/>
                  </a:lnTo>
                  <a:lnTo>
                    <a:pt x="112" y="823"/>
                  </a:lnTo>
                  <a:lnTo>
                    <a:pt x="115" y="829"/>
                  </a:lnTo>
                  <a:lnTo>
                    <a:pt x="118" y="794"/>
                  </a:lnTo>
                  <a:lnTo>
                    <a:pt x="120" y="733"/>
                  </a:lnTo>
                  <a:lnTo>
                    <a:pt x="122" y="683"/>
                  </a:lnTo>
                  <a:lnTo>
                    <a:pt x="125" y="670"/>
                  </a:lnTo>
                  <a:lnTo>
                    <a:pt x="127" y="662"/>
                  </a:lnTo>
                  <a:lnTo>
                    <a:pt x="129" y="645"/>
                  </a:lnTo>
                  <a:lnTo>
                    <a:pt x="132" y="615"/>
                  </a:lnTo>
                  <a:lnTo>
                    <a:pt x="135" y="595"/>
                  </a:lnTo>
                  <a:lnTo>
                    <a:pt x="137" y="589"/>
                  </a:lnTo>
                  <a:lnTo>
                    <a:pt x="138" y="589"/>
                  </a:lnTo>
                  <a:lnTo>
                    <a:pt x="140" y="593"/>
                  </a:lnTo>
                  <a:lnTo>
                    <a:pt x="144" y="568"/>
                  </a:lnTo>
                  <a:lnTo>
                    <a:pt x="146" y="524"/>
                  </a:lnTo>
                  <a:lnTo>
                    <a:pt x="148" y="485"/>
                  </a:lnTo>
                  <a:lnTo>
                    <a:pt x="149" y="483"/>
                  </a:lnTo>
                  <a:lnTo>
                    <a:pt x="154" y="465"/>
                  </a:lnTo>
                  <a:lnTo>
                    <a:pt x="156" y="447"/>
                  </a:lnTo>
                  <a:lnTo>
                    <a:pt x="157" y="448"/>
                  </a:lnTo>
                  <a:lnTo>
                    <a:pt x="159" y="485"/>
                  </a:lnTo>
                  <a:lnTo>
                    <a:pt x="162" y="535"/>
                  </a:lnTo>
                  <a:lnTo>
                    <a:pt x="163" y="565"/>
                  </a:lnTo>
                  <a:lnTo>
                    <a:pt x="166" y="595"/>
                  </a:lnTo>
                  <a:lnTo>
                    <a:pt x="170" y="585"/>
                  </a:lnTo>
                  <a:lnTo>
                    <a:pt x="173" y="539"/>
                  </a:lnTo>
                  <a:lnTo>
                    <a:pt x="176" y="477"/>
                  </a:lnTo>
                  <a:lnTo>
                    <a:pt x="178" y="400"/>
                  </a:lnTo>
                  <a:lnTo>
                    <a:pt x="180" y="335"/>
                  </a:lnTo>
                  <a:lnTo>
                    <a:pt x="182" y="251"/>
                  </a:lnTo>
                  <a:lnTo>
                    <a:pt x="184" y="182"/>
                  </a:lnTo>
                  <a:lnTo>
                    <a:pt x="186" y="168"/>
                  </a:lnTo>
                  <a:lnTo>
                    <a:pt x="187" y="193"/>
                  </a:lnTo>
                  <a:lnTo>
                    <a:pt x="190" y="325"/>
                  </a:lnTo>
                  <a:lnTo>
                    <a:pt x="192" y="478"/>
                  </a:lnTo>
                  <a:lnTo>
                    <a:pt x="195" y="537"/>
                  </a:lnTo>
                  <a:lnTo>
                    <a:pt x="199" y="519"/>
                  </a:lnTo>
                  <a:lnTo>
                    <a:pt x="201" y="501"/>
                  </a:lnTo>
                  <a:lnTo>
                    <a:pt x="202" y="506"/>
                  </a:lnTo>
                  <a:lnTo>
                    <a:pt x="204" y="553"/>
                  </a:lnTo>
                  <a:lnTo>
                    <a:pt x="207" y="612"/>
                  </a:lnTo>
                  <a:lnTo>
                    <a:pt x="209" y="645"/>
                  </a:lnTo>
                  <a:lnTo>
                    <a:pt x="211" y="664"/>
                  </a:lnTo>
                  <a:lnTo>
                    <a:pt x="213" y="701"/>
                  </a:lnTo>
                  <a:lnTo>
                    <a:pt x="217" y="747"/>
                  </a:lnTo>
                  <a:lnTo>
                    <a:pt x="221" y="755"/>
                  </a:lnTo>
                  <a:lnTo>
                    <a:pt x="223" y="726"/>
                  </a:lnTo>
                  <a:lnTo>
                    <a:pt x="225" y="703"/>
                  </a:lnTo>
                  <a:lnTo>
                    <a:pt x="227" y="665"/>
                  </a:lnTo>
                  <a:lnTo>
                    <a:pt x="230" y="605"/>
                  </a:lnTo>
                  <a:lnTo>
                    <a:pt x="232" y="527"/>
                  </a:lnTo>
                  <a:lnTo>
                    <a:pt x="235" y="480"/>
                  </a:lnTo>
                  <a:lnTo>
                    <a:pt x="235" y="477"/>
                  </a:lnTo>
                  <a:lnTo>
                    <a:pt x="238" y="495"/>
                  </a:lnTo>
                  <a:lnTo>
                    <a:pt x="240" y="533"/>
                  </a:lnTo>
                  <a:lnTo>
                    <a:pt x="243" y="601"/>
                  </a:lnTo>
                  <a:lnTo>
                    <a:pt x="245" y="658"/>
                  </a:lnTo>
                  <a:lnTo>
                    <a:pt x="247" y="695"/>
                  </a:lnTo>
                  <a:lnTo>
                    <a:pt x="250" y="720"/>
                  </a:lnTo>
                  <a:lnTo>
                    <a:pt x="253" y="708"/>
                  </a:lnTo>
                  <a:lnTo>
                    <a:pt x="255" y="699"/>
                  </a:lnTo>
                  <a:lnTo>
                    <a:pt x="256" y="706"/>
                  </a:lnTo>
                  <a:lnTo>
                    <a:pt x="260" y="737"/>
                  </a:lnTo>
                  <a:lnTo>
                    <a:pt x="262" y="755"/>
                  </a:lnTo>
                  <a:lnTo>
                    <a:pt x="266" y="756"/>
                  </a:lnTo>
                  <a:lnTo>
                    <a:pt x="269" y="742"/>
                  </a:lnTo>
                  <a:lnTo>
                    <a:pt x="270" y="726"/>
                  </a:lnTo>
                  <a:lnTo>
                    <a:pt x="273" y="713"/>
                  </a:lnTo>
                  <a:lnTo>
                    <a:pt x="273" y="713"/>
                  </a:lnTo>
                  <a:lnTo>
                    <a:pt x="276" y="720"/>
                  </a:lnTo>
                  <a:lnTo>
                    <a:pt x="281" y="709"/>
                  </a:lnTo>
                  <a:lnTo>
                    <a:pt x="283" y="695"/>
                  </a:lnTo>
                  <a:lnTo>
                    <a:pt x="284" y="691"/>
                  </a:lnTo>
                  <a:lnTo>
                    <a:pt x="286" y="702"/>
                  </a:lnTo>
                  <a:lnTo>
                    <a:pt x="288" y="744"/>
                  </a:lnTo>
                  <a:lnTo>
                    <a:pt x="290" y="787"/>
                  </a:lnTo>
                  <a:lnTo>
                    <a:pt x="295" y="776"/>
                  </a:lnTo>
                  <a:lnTo>
                    <a:pt x="296" y="748"/>
                  </a:lnTo>
                  <a:lnTo>
                    <a:pt x="299" y="720"/>
                  </a:lnTo>
                  <a:lnTo>
                    <a:pt x="301" y="716"/>
                  </a:lnTo>
                  <a:lnTo>
                    <a:pt x="303" y="722"/>
                  </a:lnTo>
                  <a:lnTo>
                    <a:pt x="305" y="752"/>
                  </a:lnTo>
                  <a:lnTo>
                    <a:pt x="307" y="787"/>
                  </a:lnTo>
                  <a:lnTo>
                    <a:pt x="311" y="796"/>
                  </a:lnTo>
                  <a:lnTo>
                    <a:pt x="313" y="788"/>
                  </a:lnTo>
                  <a:lnTo>
                    <a:pt x="314" y="788"/>
                  </a:lnTo>
                  <a:lnTo>
                    <a:pt x="316" y="799"/>
                  </a:lnTo>
                  <a:lnTo>
                    <a:pt x="321" y="806"/>
                  </a:lnTo>
                  <a:lnTo>
                    <a:pt x="324" y="785"/>
                  </a:lnTo>
                  <a:lnTo>
                    <a:pt x="326" y="766"/>
                  </a:lnTo>
                  <a:lnTo>
                    <a:pt x="328" y="757"/>
                  </a:lnTo>
                  <a:lnTo>
                    <a:pt x="329" y="759"/>
                  </a:lnTo>
                  <a:lnTo>
                    <a:pt x="331" y="774"/>
                  </a:lnTo>
                  <a:lnTo>
                    <a:pt x="335" y="760"/>
                  </a:lnTo>
                  <a:lnTo>
                    <a:pt x="337" y="741"/>
                  </a:lnTo>
                  <a:lnTo>
                    <a:pt x="339" y="722"/>
                  </a:lnTo>
                  <a:lnTo>
                    <a:pt x="342" y="710"/>
                  </a:lnTo>
                  <a:lnTo>
                    <a:pt x="345" y="686"/>
                  </a:lnTo>
                  <a:lnTo>
                    <a:pt x="348" y="641"/>
                  </a:lnTo>
                  <a:lnTo>
                    <a:pt x="350" y="578"/>
                  </a:lnTo>
                  <a:lnTo>
                    <a:pt x="352" y="524"/>
                  </a:lnTo>
                  <a:lnTo>
                    <a:pt x="354" y="452"/>
                  </a:lnTo>
                  <a:lnTo>
                    <a:pt x="357" y="397"/>
                  </a:lnTo>
                  <a:lnTo>
                    <a:pt x="358" y="381"/>
                  </a:lnTo>
                  <a:lnTo>
                    <a:pt x="360" y="389"/>
                  </a:lnTo>
                  <a:lnTo>
                    <a:pt x="362" y="448"/>
                  </a:lnTo>
                  <a:lnTo>
                    <a:pt x="365" y="519"/>
                  </a:lnTo>
                  <a:lnTo>
                    <a:pt x="367" y="619"/>
                  </a:lnTo>
                  <a:lnTo>
                    <a:pt x="371" y="674"/>
                  </a:lnTo>
                  <a:lnTo>
                    <a:pt x="374" y="610"/>
                  </a:lnTo>
                  <a:lnTo>
                    <a:pt x="376" y="491"/>
                  </a:lnTo>
                  <a:lnTo>
                    <a:pt x="378" y="400"/>
                  </a:lnTo>
                  <a:lnTo>
                    <a:pt x="380" y="326"/>
                  </a:lnTo>
                  <a:lnTo>
                    <a:pt x="383" y="299"/>
                  </a:lnTo>
                  <a:lnTo>
                    <a:pt x="385" y="284"/>
                  </a:lnTo>
                  <a:lnTo>
                    <a:pt x="387" y="281"/>
                  </a:lnTo>
                  <a:lnTo>
                    <a:pt x="389" y="285"/>
                  </a:lnTo>
                  <a:lnTo>
                    <a:pt x="391" y="301"/>
                  </a:lnTo>
                  <a:lnTo>
                    <a:pt x="393" y="353"/>
                  </a:lnTo>
                  <a:lnTo>
                    <a:pt x="396" y="460"/>
                  </a:lnTo>
                  <a:lnTo>
                    <a:pt x="398" y="589"/>
                  </a:lnTo>
                  <a:lnTo>
                    <a:pt x="400" y="680"/>
                  </a:lnTo>
                  <a:lnTo>
                    <a:pt x="402" y="714"/>
                  </a:lnTo>
                  <a:lnTo>
                    <a:pt x="405" y="734"/>
                  </a:lnTo>
                  <a:lnTo>
                    <a:pt x="408" y="752"/>
                  </a:lnTo>
                  <a:lnTo>
                    <a:pt x="410" y="770"/>
                  </a:lnTo>
                  <a:lnTo>
                    <a:pt x="415" y="782"/>
                  </a:lnTo>
                  <a:lnTo>
                    <a:pt x="416" y="777"/>
                  </a:lnTo>
                  <a:lnTo>
                    <a:pt x="419" y="767"/>
                  </a:lnTo>
                  <a:lnTo>
                    <a:pt x="421" y="739"/>
                  </a:lnTo>
                  <a:lnTo>
                    <a:pt x="424" y="675"/>
                  </a:lnTo>
                  <a:lnTo>
                    <a:pt x="426" y="608"/>
                  </a:lnTo>
                  <a:lnTo>
                    <a:pt x="429" y="568"/>
                  </a:lnTo>
                  <a:lnTo>
                    <a:pt x="431" y="534"/>
                  </a:lnTo>
                  <a:lnTo>
                    <a:pt x="432" y="528"/>
                  </a:lnTo>
                  <a:lnTo>
                    <a:pt x="434" y="537"/>
                  </a:lnTo>
                  <a:lnTo>
                    <a:pt x="438" y="539"/>
                  </a:lnTo>
                  <a:lnTo>
                    <a:pt x="440" y="508"/>
                  </a:lnTo>
                  <a:lnTo>
                    <a:pt x="443" y="476"/>
                  </a:lnTo>
                  <a:lnTo>
                    <a:pt x="443" y="476"/>
                  </a:lnTo>
                  <a:lnTo>
                    <a:pt x="446" y="506"/>
                  </a:lnTo>
                  <a:lnTo>
                    <a:pt x="448" y="563"/>
                  </a:lnTo>
                  <a:lnTo>
                    <a:pt x="451" y="624"/>
                  </a:lnTo>
                  <a:lnTo>
                    <a:pt x="453" y="660"/>
                  </a:lnTo>
                  <a:lnTo>
                    <a:pt x="455" y="690"/>
                  </a:lnTo>
                  <a:lnTo>
                    <a:pt x="458" y="707"/>
                  </a:lnTo>
                  <a:lnTo>
                    <a:pt x="460" y="724"/>
                  </a:lnTo>
                  <a:lnTo>
                    <a:pt x="463" y="737"/>
                  </a:lnTo>
                  <a:lnTo>
                    <a:pt x="466" y="722"/>
                  </a:lnTo>
                  <a:lnTo>
                    <a:pt x="469" y="687"/>
                  </a:lnTo>
                  <a:lnTo>
                    <a:pt x="472" y="655"/>
                  </a:lnTo>
                  <a:lnTo>
                    <a:pt x="473" y="651"/>
                  </a:lnTo>
                  <a:lnTo>
                    <a:pt x="475" y="660"/>
                  </a:lnTo>
                  <a:lnTo>
                    <a:pt x="477" y="673"/>
                  </a:lnTo>
                  <a:lnTo>
                    <a:pt x="479" y="689"/>
                  </a:lnTo>
                  <a:lnTo>
                    <a:pt x="482" y="702"/>
                  </a:lnTo>
                  <a:lnTo>
                    <a:pt x="484" y="716"/>
                  </a:lnTo>
                  <a:lnTo>
                    <a:pt x="486" y="739"/>
                  </a:lnTo>
                  <a:lnTo>
                    <a:pt x="488" y="763"/>
                  </a:lnTo>
                  <a:lnTo>
                    <a:pt x="491" y="799"/>
                  </a:lnTo>
                  <a:lnTo>
                    <a:pt x="494" y="822"/>
                  </a:lnTo>
                  <a:lnTo>
                    <a:pt x="497" y="832"/>
                  </a:lnTo>
                  <a:lnTo>
                    <a:pt x="499" y="845"/>
                  </a:lnTo>
                  <a:lnTo>
                    <a:pt x="501" y="856"/>
                  </a:lnTo>
                  <a:lnTo>
                    <a:pt x="503" y="870"/>
                  </a:lnTo>
                  <a:lnTo>
                    <a:pt x="506" y="885"/>
                  </a:lnTo>
                  <a:lnTo>
                    <a:pt x="509" y="877"/>
                  </a:lnTo>
                  <a:lnTo>
                    <a:pt x="512" y="850"/>
                  </a:lnTo>
                  <a:lnTo>
                    <a:pt x="514" y="840"/>
                  </a:lnTo>
                  <a:lnTo>
                    <a:pt x="516" y="842"/>
                  </a:lnTo>
                  <a:lnTo>
                    <a:pt x="520" y="841"/>
                  </a:lnTo>
                  <a:lnTo>
                    <a:pt x="522" y="826"/>
                  </a:lnTo>
                  <a:lnTo>
                    <a:pt x="524" y="804"/>
                  </a:lnTo>
                  <a:lnTo>
                    <a:pt x="526" y="798"/>
                  </a:lnTo>
                  <a:lnTo>
                    <a:pt x="527" y="803"/>
                  </a:lnTo>
                  <a:lnTo>
                    <a:pt x="529" y="827"/>
                  </a:lnTo>
                  <a:lnTo>
                    <a:pt x="532" y="855"/>
                  </a:lnTo>
                  <a:lnTo>
                    <a:pt x="534" y="870"/>
                  </a:lnTo>
                  <a:lnTo>
                    <a:pt x="539" y="852"/>
                  </a:lnTo>
                  <a:lnTo>
                    <a:pt x="541" y="801"/>
                  </a:lnTo>
                  <a:lnTo>
                    <a:pt x="544" y="724"/>
                  </a:lnTo>
                  <a:lnTo>
                    <a:pt x="545" y="654"/>
                  </a:lnTo>
                  <a:lnTo>
                    <a:pt x="548" y="564"/>
                  </a:lnTo>
                  <a:lnTo>
                    <a:pt x="550" y="480"/>
                  </a:lnTo>
                  <a:lnTo>
                    <a:pt x="553" y="404"/>
                  </a:lnTo>
                  <a:lnTo>
                    <a:pt x="554" y="374"/>
                  </a:lnTo>
                  <a:lnTo>
                    <a:pt x="557" y="370"/>
                  </a:lnTo>
                  <a:lnTo>
                    <a:pt x="558" y="378"/>
                  </a:lnTo>
                  <a:lnTo>
                    <a:pt x="561" y="401"/>
                  </a:lnTo>
                  <a:lnTo>
                    <a:pt x="563" y="447"/>
                  </a:lnTo>
                  <a:lnTo>
                    <a:pt x="566" y="511"/>
                  </a:lnTo>
                  <a:lnTo>
                    <a:pt x="567" y="549"/>
                  </a:lnTo>
                  <a:lnTo>
                    <a:pt x="572" y="535"/>
                  </a:lnTo>
                  <a:lnTo>
                    <a:pt x="574" y="451"/>
                  </a:lnTo>
                  <a:lnTo>
                    <a:pt x="576" y="366"/>
                  </a:lnTo>
                  <a:lnTo>
                    <a:pt x="579" y="257"/>
                  </a:lnTo>
                  <a:lnTo>
                    <a:pt x="582" y="188"/>
                  </a:lnTo>
                  <a:lnTo>
                    <a:pt x="584" y="175"/>
                  </a:lnTo>
                  <a:lnTo>
                    <a:pt x="585" y="185"/>
                  </a:lnTo>
                  <a:lnTo>
                    <a:pt x="587" y="254"/>
                  </a:lnTo>
                  <a:lnTo>
                    <a:pt x="589" y="338"/>
                  </a:lnTo>
                  <a:lnTo>
                    <a:pt x="591" y="459"/>
                  </a:lnTo>
                  <a:lnTo>
                    <a:pt x="594" y="539"/>
                  </a:lnTo>
                  <a:lnTo>
                    <a:pt x="597" y="537"/>
                  </a:lnTo>
                  <a:lnTo>
                    <a:pt x="601" y="513"/>
                  </a:lnTo>
                  <a:lnTo>
                    <a:pt x="601" y="512"/>
                  </a:lnTo>
                  <a:lnTo>
                    <a:pt x="604" y="534"/>
                  </a:lnTo>
                  <a:lnTo>
                    <a:pt x="606" y="591"/>
                  </a:lnTo>
                  <a:lnTo>
                    <a:pt x="609" y="672"/>
                  </a:lnTo>
                  <a:lnTo>
                    <a:pt x="611" y="730"/>
                  </a:lnTo>
                  <a:lnTo>
                    <a:pt x="615" y="744"/>
                  </a:lnTo>
                  <a:lnTo>
                    <a:pt x="617" y="705"/>
                  </a:lnTo>
                  <a:lnTo>
                    <a:pt x="619" y="696"/>
                  </a:lnTo>
                  <a:lnTo>
                    <a:pt x="621" y="698"/>
                  </a:lnTo>
                  <a:lnTo>
                    <a:pt x="625" y="714"/>
                  </a:lnTo>
                  <a:lnTo>
                    <a:pt x="627" y="643"/>
                  </a:lnTo>
                  <a:lnTo>
                    <a:pt x="630" y="497"/>
                  </a:lnTo>
                  <a:lnTo>
                    <a:pt x="631" y="385"/>
                  </a:lnTo>
                  <a:lnTo>
                    <a:pt x="634" y="308"/>
                  </a:lnTo>
                  <a:lnTo>
                    <a:pt x="634" y="308"/>
                  </a:lnTo>
                  <a:lnTo>
                    <a:pt x="637" y="371"/>
                  </a:lnTo>
                  <a:lnTo>
                    <a:pt x="639" y="481"/>
                  </a:lnTo>
                  <a:lnTo>
                    <a:pt x="642" y="541"/>
                  </a:lnTo>
                  <a:lnTo>
                    <a:pt x="645" y="578"/>
                  </a:lnTo>
                  <a:lnTo>
                    <a:pt x="647" y="591"/>
                  </a:lnTo>
                  <a:lnTo>
                    <a:pt x="649" y="597"/>
                  </a:lnTo>
                  <a:lnTo>
                    <a:pt x="651" y="610"/>
                  </a:lnTo>
                  <a:lnTo>
                    <a:pt x="654" y="652"/>
                  </a:lnTo>
                  <a:lnTo>
                    <a:pt x="656" y="688"/>
                  </a:lnTo>
                  <a:lnTo>
                    <a:pt x="660" y="689"/>
                  </a:lnTo>
                  <a:lnTo>
                    <a:pt x="660" y="688"/>
                  </a:lnTo>
                  <a:lnTo>
                    <a:pt x="664" y="705"/>
                  </a:lnTo>
                  <a:lnTo>
                    <a:pt x="666" y="746"/>
                  </a:lnTo>
                  <a:lnTo>
                    <a:pt x="670" y="763"/>
                  </a:lnTo>
                  <a:lnTo>
                    <a:pt x="672" y="727"/>
                  </a:lnTo>
                  <a:lnTo>
                    <a:pt x="675" y="675"/>
                  </a:lnTo>
                  <a:lnTo>
                    <a:pt x="676" y="664"/>
                  </a:lnTo>
                  <a:lnTo>
                    <a:pt x="678" y="677"/>
                  </a:lnTo>
                  <a:lnTo>
                    <a:pt x="680" y="737"/>
                  </a:lnTo>
                  <a:lnTo>
                    <a:pt x="682" y="783"/>
                  </a:lnTo>
                  <a:lnTo>
                    <a:pt x="687" y="810"/>
                  </a:lnTo>
                  <a:lnTo>
                    <a:pt x="690" y="788"/>
                  </a:lnTo>
                  <a:lnTo>
                    <a:pt x="691" y="777"/>
                  </a:lnTo>
                  <a:lnTo>
                    <a:pt x="693" y="775"/>
                  </a:lnTo>
                  <a:lnTo>
                    <a:pt x="696" y="774"/>
                  </a:lnTo>
                  <a:lnTo>
                    <a:pt x="699" y="758"/>
                  </a:lnTo>
                  <a:lnTo>
                    <a:pt x="700" y="736"/>
                  </a:lnTo>
                  <a:lnTo>
                    <a:pt x="703" y="707"/>
                  </a:lnTo>
                  <a:lnTo>
                    <a:pt x="703" y="705"/>
                  </a:lnTo>
                  <a:lnTo>
                    <a:pt x="707" y="730"/>
                  </a:lnTo>
                  <a:lnTo>
                    <a:pt x="709" y="776"/>
                  </a:lnTo>
                  <a:lnTo>
                    <a:pt x="713" y="785"/>
                  </a:lnTo>
                  <a:lnTo>
                    <a:pt x="715" y="776"/>
                  </a:lnTo>
                  <a:lnTo>
                    <a:pt x="718" y="756"/>
                  </a:lnTo>
                  <a:lnTo>
                    <a:pt x="720" y="732"/>
                  </a:lnTo>
                  <a:lnTo>
                    <a:pt x="722" y="699"/>
                  </a:lnTo>
                  <a:lnTo>
                    <a:pt x="724" y="669"/>
                  </a:lnTo>
                  <a:lnTo>
                    <a:pt x="728" y="646"/>
                  </a:lnTo>
                  <a:lnTo>
                    <a:pt x="730" y="641"/>
                  </a:lnTo>
                  <a:lnTo>
                    <a:pt x="730" y="642"/>
                  </a:lnTo>
                  <a:lnTo>
                    <a:pt x="733" y="668"/>
                  </a:lnTo>
                  <a:lnTo>
                    <a:pt x="735" y="718"/>
                  </a:lnTo>
                  <a:lnTo>
                    <a:pt x="738" y="767"/>
                  </a:lnTo>
                  <a:lnTo>
                    <a:pt x="741" y="765"/>
                  </a:lnTo>
                  <a:lnTo>
                    <a:pt x="744" y="713"/>
                  </a:lnTo>
                  <a:lnTo>
                    <a:pt x="746" y="640"/>
                  </a:lnTo>
                  <a:lnTo>
                    <a:pt x="750" y="567"/>
                  </a:lnTo>
                  <a:lnTo>
                    <a:pt x="751" y="522"/>
                  </a:lnTo>
                  <a:lnTo>
                    <a:pt x="754" y="461"/>
                  </a:lnTo>
                  <a:lnTo>
                    <a:pt x="756" y="402"/>
                  </a:lnTo>
                  <a:lnTo>
                    <a:pt x="759" y="379"/>
                  </a:lnTo>
                  <a:lnTo>
                    <a:pt x="759" y="382"/>
                  </a:lnTo>
                  <a:lnTo>
                    <a:pt x="761" y="408"/>
                  </a:lnTo>
                  <a:lnTo>
                    <a:pt x="764" y="478"/>
                  </a:lnTo>
                  <a:lnTo>
                    <a:pt x="766" y="568"/>
                  </a:lnTo>
                  <a:lnTo>
                    <a:pt x="768" y="613"/>
                  </a:lnTo>
                  <a:lnTo>
                    <a:pt x="773" y="571"/>
                  </a:lnTo>
                  <a:lnTo>
                    <a:pt x="775" y="502"/>
                  </a:lnTo>
                  <a:lnTo>
                    <a:pt x="777" y="460"/>
                  </a:lnTo>
                  <a:lnTo>
                    <a:pt x="780" y="409"/>
                  </a:lnTo>
                  <a:lnTo>
                    <a:pt x="782" y="342"/>
                  </a:lnTo>
                  <a:lnTo>
                    <a:pt x="785" y="274"/>
                  </a:lnTo>
                  <a:lnTo>
                    <a:pt x="786" y="253"/>
                  </a:lnTo>
                  <a:lnTo>
                    <a:pt x="787" y="254"/>
                  </a:lnTo>
                  <a:lnTo>
                    <a:pt x="789" y="303"/>
                  </a:lnTo>
                  <a:lnTo>
                    <a:pt x="793" y="410"/>
                  </a:lnTo>
                  <a:lnTo>
                    <a:pt x="795" y="519"/>
                  </a:lnTo>
                  <a:lnTo>
                    <a:pt x="797" y="559"/>
                  </a:lnTo>
                  <a:lnTo>
                    <a:pt x="800" y="564"/>
                  </a:lnTo>
                  <a:lnTo>
                    <a:pt x="802" y="583"/>
                  </a:lnTo>
                  <a:lnTo>
                    <a:pt x="804" y="636"/>
                  </a:lnTo>
                  <a:lnTo>
                    <a:pt x="806" y="673"/>
                  </a:lnTo>
                  <a:lnTo>
                    <a:pt x="809" y="711"/>
                  </a:lnTo>
                  <a:lnTo>
                    <a:pt x="811" y="747"/>
                  </a:lnTo>
                  <a:lnTo>
                    <a:pt x="816" y="766"/>
                  </a:lnTo>
                  <a:lnTo>
                    <a:pt x="818" y="760"/>
                  </a:lnTo>
                  <a:lnTo>
                    <a:pt x="821" y="749"/>
                  </a:lnTo>
                  <a:lnTo>
                    <a:pt x="823" y="701"/>
                  </a:lnTo>
                  <a:lnTo>
                    <a:pt x="825" y="626"/>
                  </a:lnTo>
                  <a:lnTo>
                    <a:pt x="827" y="482"/>
                  </a:lnTo>
                  <a:lnTo>
                    <a:pt x="830" y="341"/>
                  </a:lnTo>
                  <a:lnTo>
                    <a:pt x="832" y="295"/>
                  </a:lnTo>
                  <a:lnTo>
                    <a:pt x="834" y="304"/>
                  </a:lnTo>
                  <a:lnTo>
                    <a:pt x="836" y="365"/>
                  </a:lnTo>
                  <a:lnTo>
                    <a:pt x="838" y="469"/>
                  </a:lnTo>
                  <a:lnTo>
                    <a:pt x="841" y="531"/>
                  </a:lnTo>
                  <a:lnTo>
                    <a:pt x="842" y="547"/>
                  </a:lnTo>
                  <a:lnTo>
                    <a:pt x="845" y="568"/>
                  </a:lnTo>
                  <a:lnTo>
                    <a:pt x="847" y="613"/>
                  </a:lnTo>
                  <a:lnTo>
                    <a:pt x="850" y="643"/>
                  </a:lnTo>
                  <a:lnTo>
                    <a:pt x="852" y="650"/>
                  </a:lnTo>
                  <a:lnTo>
                    <a:pt x="855" y="678"/>
                  </a:lnTo>
                  <a:lnTo>
                    <a:pt x="857" y="740"/>
                  </a:lnTo>
                  <a:lnTo>
                    <a:pt x="860" y="799"/>
                  </a:lnTo>
                  <a:lnTo>
                    <a:pt x="864" y="814"/>
                  </a:lnTo>
                  <a:lnTo>
                    <a:pt x="866" y="790"/>
                  </a:lnTo>
                  <a:lnTo>
                    <a:pt x="868" y="776"/>
                  </a:lnTo>
                  <a:lnTo>
                    <a:pt x="869" y="776"/>
                  </a:lnTo>
                  <a:lnTo>
                    <a:pt x="871" y="786"/>
                  </a:lnTo>
                  <a:lnTo>
                    <a:pt x="873" y="813"/>
                  </a:lnTo>
                  <a:lnTo>
                    <a:pt x="877" y="831"/>
                  </a:lnTo>
                  <a:lnTo>
                    <a:pt x="880" y="817"/>
                  </a:lnTo>
                  <a:lnTo>
                    <a:pt x="883" y="789"/>
                  </a:lnTo>
                  <a:lnTo>
                    <a:pt x="885" y="746"/>
                  </a:lnTo>
                  <a:lnTo>
                    <a:pt x="887" y="715"/>
                  </a:lnTo>
                  <a:lnTo>
                    <a:pt x="889" y="705"/>
                  </a:lnTo>
                  <a:lnTo>
                    <a:pt x="890" y="711"/>
                  </a:lnTo>
                  <a:lnTo>
                    <a:pt x="893" y="736"/>
                  </a:lnTo>
                  <a:lnTo>
                    <a:pt x="895" y="750"/>
                  </a:lnTo>
                  <a:lnTo>
                    <a:pt x="898" y="763"/>
                  </a:lnTo>
                  <a:lnTo>
                    <a:pt x="900" y="794"/>
                  </a:lnTo>
                  <a:lnTo>
                    <a:pt x="904" y="815"/>
                  </a:lnTo>
                  <a:lnTo>
                    <a:pt x="907" y="798"/>
                  </a:lnTo>
                  <a:lnTo>
                    <a:pt x="909" y="788"/>
                  </a:lnTo>
                  <a:lnTo>
                    <a:pt x="910" y="789"/>
                  </a:lnTo>
                  <a:lnTo>
                    <a:pt x="912" y="811"/>
                  </a:lnTo>
                  <a:lnTo>
                    <a:pt x="914" y="832"/>
                  </a:lnTo>
                  <a:lnTo>
                    <a:pt x="919" y="819"/>
                  </a:lnTo>
                  <a:lnTo>
                    <a:pt x="921" y="762"/>
                  </a:lnTo>
                  <a:lnTo>
                    <a:pt x="923" y="645"/>
                  </a:lnTo>
                  <a:lnTo>
                    <a:pt x="926" y="559"/>
                  </a:lnTo>
                  <a:lnTo>
                    <a:pt x="927" y="553"/>
                  </a:lnTo>
                  <a:lnTo>
                    <a:pt x="929" y="590"/>
                  </a:lnTo>
                  <a:lnTo>
                    <a:pt x="931" y="644"/>
                  </a:lnTo>
                  <a:lnTo>
                    <a:pt x="933" y="707"/>
                  </a:lnTo>
                  <a:lnTo>
                    <a:pt x="936" y="756"/>
                  </a:lnTo>
                  <a:lnTo>
                    <a:pt x="938" y="790"/>
                  </a:lnTo>
                  <a:lnTo>
                    <a:pt x="943" y="786"/>
                  </a:lnTo>
                  <a:lnTo>
                    <a:pt x="945" y="730"/>
                  </a:lnTo>
                  <a:lnTo>
                    <a:pt x="947" y="667"/>
                  </a:lnTo>
                  <a:lnTo>
                    <a:pt x="950" y="561"/>
                  </a:lnTo>
                  <a:lnTo>
                    <a:pt x="952" y="463"/>
                  </a:lnTo>
                  <a:lnTo>
                    <a:pt x="954" y="428"/>
                  </a:lnTo>
                  <a:lnTo>
                    <a:pt x="955" y="432"/>
                  </a:lnTo>
                  <a:lnTo>
                    <a:pt x="957" y="457"/>
                  </a:lnTo>
                  <a:lnTo>
                    <a:pt x="959" y="504"/>
                  </a:lnTo>
                  <a:lnTo>
                    <a:pt x="963" y="568"/>
                  </a:lnTo>
                  <a:lnTo>
                    <a:pt x="965" y="630"/>
                  </a:lnTo>
                  <a:lnTo>
                    <a:pt x="967" y="706"/>
                  </a:lnTo>
                  <a:lnTo>
                    <a:pt x="971" y="688"/>
                  </a:lnTo>
                  <a:lnTo>
                    <a:pt x="973" y="614"/>
                  </a:lnTo>
                  <a:lnTo>
                    <a:pt x="976" y="493"/>
                  </a:lnTo>
                  <a:lnTo>
                    <a:pt x="978" y="390"/>
                  </a:lnTo>
                  <a:lnTo>
                    <a:pt x="980" y="347"/>
                  </a:lnTo>
                  <a:lnTo>
                    <a:pt x="981" y="339"/>
                  </a:lnTo>
                  <a:lnTo>
                    <a:pt x="984" y="351"/>
                  </a:lnTo>
                  <a:lnTo>
                    <a:pt x="987" y="387"/>
                  </a:lnTo>
                  <a:lnTo>
                    <a:pt x="989" y="428"/>
                  </a:lnTo>
                  <a:lnTo>
                    <a:pt x="991" y="470"/>
                  </a:lnTo>
                  <a:lnTo>
                    <a:pt x="993" y="537"/>
                  </a:lnTo>
                  <a:lnTo>
                    <a:pt x="996" y="610"/>
                  </a:lnTo>
                  <a:lnTo>
                    <a:pt x="998" y="655"/>
                  </a:lnTo>
                  <a:lnTo>
                    <a:pt x="1000" y="684"/>
                  </a:lnTo>
                  <a:lnTo>
                    <a:pt x="1003" y="690"/>
                  </a:lnTo>
                  <a:lnTo>
                    <a:pt x="1005" y="693"/>
                  </a:lnTo>
                  <a:lnTo>
                    <a:pt x="1008" y="702"/>
                  </a:lnTo>
                  <a:lnTo>
                    <a:pt x="1012" y="707"/>
                  </a:lnTo>
                  <a:lnTo>
                    <a:pt x="1014" y="696"/>
                  </a:lnTo>
                  <a:lnTo>
                    <a:pt x="1016" y="673"/>
                  </a:lnTo>
                  <a:lnTo>
                    <a:pt x="1019" y="663"/>
                  </a:lnTo>
                  <a:lnTo>
                    <a:pt x="1020" y="664"/>
                  </a:lnTo>
                  <a:lnTo>
                    <a:pt x="1023" y="667"/>
                  </a:lnTo>
                  <a:lnTo>
                    <a:pt x="1027" y="609"/>
                  </a:lnTo>
                  <a:lnTo>
                    <a:pt x="1029" y="490"/>
                  </a:lnTo>
                  <a:lnTo>
                    <a:pt x="1031" y="389"/>
                  </a:lnTo>
                  <a:lnTo>
                    <a:pt x="1033" y="311"/>
                  </a:lnTo>
                  <a:lnTo>
                    <a:pt x="1034" y="308"/>
                  </a:lnTo>
                  <a:lnTo>
                    <a:pt x="1036" y="359"/>
                  </a:lnTo>
                  <a:lnTo>
                    <a:pt x="1038" y="426"/>
                  </a:lnTo>
                  <a:lnTo>
                    <a:pt x="1041" y="517"/>
                  </a:lnTo>
                  <a:lnTo>
                    <a:pt x="1043" y="600"/>
                  </a:lnTo>
                  <a:lnTo>
                    <a:pt x="1045" y="645"/>
                  </a:lnTo>
                  <a:lnTo>
                    <a:pt x="1050" y="662"/>
                  </a:lnTo>
                  <a:lnTo>
                    <a:pt x="1051" y="662"/>
                  </a:lnTo>
                  <a:lnTo>
                    <a:pt x="1054" y="685"/>
                  </a:lnTo>
                  <a:lnTo>
                    <a:pt x="1055" y="720"/>
                  </a:lnTo>
                  <a:lnTo>
                    <a:pt x="1058" y="762"/>
                  </a:lnTo>
                  <a:lnTo>
                    <a:pt x="1060" y="789"/>
                  </a:lnTo>
                  <a:lnTo>
                    <a:pt x="1062" y="802"/>
                  </a:lnTo>
                  <a:lnTo>
                    <a:pt x="1065" y="808"/>
                  </a:lnTo>
                  <a:lnTo>
                    <a:pt x="1067" y="813"/>
                  </a:lnTo>
                  <a:lnTo>
                    <a:pt x="1070" y="825"/>
                  </a:lnTo>
                  <a:lnTo>
                    <a:pt x="1072" y="841"/>
                  </a:lnTo>
                  <a:lnTo>
                    <a:pt x="1075" y="850"/>
                  </a:lnTo>
                  <a:lnTo>
                    <a:pt x="1077" y="862"/>
                  </a:lnTo>
                  <a:lnTo>
                    <a:pt x="1079" y="874"/>
                  </a:lnTo>
                  <a:lnTo>
                    <a:pt x="1083" y="837"/>
                  </a:lnTo>
                  <a:lnTo>
                    <a:pt x="1085" y="801"/>
                  </a:lnTo>
                  <a:lnTo>
                    <a:pt x="1087" y="792"/>
                  </a:lnTo>
                  <a:lnTo>
                    <a:pt x="1088" y="814"/>
                  </a:lnTo>
                  <a:lnTo>
                    <a:pt x="1092" y="872"/>
                  </a:lnTo>
                  <a:lnTo>
                    <a:pt x="1096" y="889"/>
                  </a:lnTo>
                  <a:lnTo>
                    <a:pt x="1098" y="850"/>
                  </a:lnTo>
                  <a:lnTo>
                    <a:pt x="1100" y="800"/>
                  </a:lnTo>
                  <a:lnTo>
                    <a:pt x="1102" y="770"/>
                  </a:lnTo>
                  <a:lnTo>
                    <a:pt x="1104" y="755"/>
                  </a:lnTo>
                  <a:lnTo>
                    <a:pt x="1105" y="758"/>
                  </a:lnTo>
                  <a:lnTo>
                    <a:pt x="1108" y="783"/>
                  </a:lnTo>
                  <a:lnTo>
                    <a:pt x="1111" y="803"/>
                  </a:lnTo>
                  <a:lnTo>
                    <a:pt x="1115" y="810"/>
                  </a:lnTo>
                  <a:lnTo>
                    <a:pt x="1117" y="803"/>
                  </a:lnTo>
                  <a:lnTo>
                    <a:pt x="1119" y="795"/>
                  </a:lnTo>
                  <a:lnTo>
                    <a:pt x="1122" y="763"/>
                  </a:lnTo>
                  <a:lnTo>
                    <a:pt x="1124" y="720"/>
                  </a:lnTo>
                  <a:lnTo>
                    <a:pt x="1126" y="665"/>
                  </a:lnTo>
                  <a:lnTo>
                    <a:pt x="1128" y="650"/>
                  </a:lnTo>
                  <a:lnTo>
                    <a:pt x="1129" y="657"/>
                  </a:lnTo>
                  <a:lnTo>
                    <a:pt x="1131" y="681"/>
                  </a:lnTo>
                  <a:lnTo>
                    <a:pt x="1135" y="718"/>
                  </a:lnTo>
                  <a:lnTo>
                    <a:pt x="1139" y="738"/>
                  </a:lnTo>
                  <a:lnTo>
                    <a:pt x="1141" y="729"/>
                  </a:lnTo>
                  <a:lnTo>
                    <a:pt x="1143" y="723"/>
                  </a:lnTo>
                  <a:lnTo>
                    <a:pt x="1146" y="688"/>
                  </a:lnTo>
                  <a:lnTo>
                    <a:pt x="1148" y="610"/>
                  </a:lnTo>
                  <a:lnTo>
                    <a:pt x="1150" y="481"/>
                  </a:lnTo>
                  <a:lnTo>
                    <a:pt x="1154" y="421"/>
                  </a:lnTo>
                  <a:lnTo>
                    <a:pt x="1154" y="422"/>
                  </a:lnTo>
                  <a:lnTo>
                    <a:pt x="1156" y="452"/>
                  </a:lnTo>
                  <a:lnTo>
                    <a:pt x="1158" y="509"/>
                  </a:lnTo>
                  <a:lnTo>
                    <a:pt x="1161" y="559"/>
                  </a:lnTo>
                  <a:lnTo>
                    <a:pt x="1163" y="591"/>
                  </a:lnTo>
                  <a:lnTo>
                    <a:pt x="1165" y="629"/>
                  </a:lnTo>
                  <a:lnTo>
                    <a:pt x="1168" y="669"/>
                  </a:lnTo>
                  <a:lnTo>
                    <a:pt x="1171" y="693"/>
                  </a:lnTo>
                  <a:lnTo>
                    <a:pt x="1175" y="612"/>
                  </a:lnTo>
                  <a:lnTo>
                    <a:pt x="1177" y="497"/>
                  </a:lnTo>
                  <a:lnTo>
                    <a:pt x="1179" y="321"/>
                  </a:lnTo>
                  <a:lnTo>
                    <a:pt x="1182" y="190"/>
                  </a:lnTo>
                  <a:lnTo>
                    <a:pt x="1184" y="147"/>
                  </a:lnTo>
                  <a:lnTo>
                    <a:pt x="1185" y="152"/>
                  </a:lnTo>
                  <a:lnTo>
                    <a:pt x="1187" y="207"/>
                  </a:lnTo>
                  <a:lnTo>
                    <a:pt x="1189" y="327"/>
                  </a:lnTo>
                  <a:lnTo>
                    <a:pt x="1192" y="427"/>
                  </a:lnTo>
                  <a:lnTo>
                    <a:pt x="1194" y="471"/>
                  </a:lnTo>
                  <a:lnTo>
                    <a:pt x="1197" y="511"/>
                  </a:lnTo>
                  <a:lnTo>
                    <a:pt x="1199" y="559"/>
                  </a:lnTo>
                  <a:lnTo>
                    <a:pt x="1201" y="594"/>
                  </a:lnTo>
                  <a:lnTo>
                    <a:pt x="1206" y="610"/>
                  </a:lnTo>
                  <a:lnTo>
                    <a:pt x="1207" y="607"/>
                  </a:lnTo>
                  <a:lnTo>
                    <a:pt x="1208" y="610"/>
                  </a:lnTo>
                  <a:lnTo>
                    <a:pt x="1211" y="641"/>
                  </a:lnTo>
                  <a:lnTo>
                    <a:pt x="1213" y="677"/>
                  </a:lnTo>
                  <a:lnTo>
                    <a:pt x="1218" y="670"/>
                  </a:lnTo>
                  <a:lnTo>
                    <a:pt x="1220" y="662"/>
                  </a:lnTo>
                  <a:lnTo>
                    <a:pt x="1221" y="663"/>
                  </a:lnTo>
                  <a:lnTo>
                    <a:pt x="1225" y="658"/>
                  </a:lnTo>
                  <a:lnTo>
                    <a:pt x="1227" y="598"/>
                  </a:lnTo>
                  <a:lnTo>
                    <a:pt x="1229" y="526"/>
                  </a:lnTo>
                  <a:lnTo>
                    <a:pt x="1231" y="423"/>
                  </a:lnTo>
                  <a:lnTo>
                    <a:pt x="1234" y="361"/>
                  </a:lnTo>
                  <a:lnTo>
                    <a:pt x="1235" y="353"/>
                  </a:lnTo>
                  <a:lnTo>
                    <a:pt x="1236" y="363"/>
                  </a:lnTo>
                  <a:lnTo>
                    <a:pt x="1240" y="405"/>
                  </a:lnTo>
                  <a:lnTo>
                    <a:pt x="1242" y="450"/>
                  </a:lnTo>
                  <a:lnTo>
                    <a:pt x="1244" y="481"/>
                  </a:lnTo>
                  <a:lnTo>
                    <a:pt x="1247" y="535"/>
                  </a:lnTo>
                  <a:lnTo>
                    <a:pt x="1249" y="610"/>
                  </a:lnTo>
                  <a:lnTo>
                    <a:pt x="1251" y="666"/>
                  </a:lnTo>
                  <a:lnTo>
                    <a:pt x="1254" y="726"/>
                  </a:lnTo>
                  <a:lnTo>
                    <a:pt x="1256" y="766"/>
                  </a:lnTo>
                  <a:lnTo>
                    <a:pt x="1261" y="779"/>
                  </a:lnTo>
                  <a:lnTo>
                    <a:pt x="1263" y="754"/>
                  </a:lnTo>
                  <a:lnTo>
                    <a:pt x="1265" y="722"/>
                  </a:lnTo>
                  <a:lnTo>
                    <a:pt x="1268" y="681"/>
                  </a:lnTo>
                  <a:lnTo>
                    <a:pt x="1269" y="673"/>
                  </a:lnTo>
                  <a:lnTo>
                    <a:pt x="1271" y="683"/>
                  </a:lnTo>
                  <a:lnTo>
                    <a:pt x="1273" y="707"/>
                  </a:lnTo>
                  <a:lnTo>
                    <a:pt x="1275" y="730"/>
                  </a:lnTo>
                  <a:lnTo>
                    <a:pt x="1278" y="738"/>
                  </a:lnTo>
                  <a:lnTo>
                    <a:pt x="1279" y="750"/>
                  </a:lnTo>
                  <a:lnTo>
                    <a:pt x="1283" y="799"/>
                  </a:lnTo>
                  <a:lnTo>
                    <a:pt x="1285" y="862"/>
                  </a:lnTo>
                  <a:lnTo>
                    <a:pt x="1287" y="891"/>
                  </a:lnTo>
                  <a:lnTo>
                    <a:pt x="1290" y="906"/>
                  </a:lnTo>
                  <a:lnTo>
                    <a:pt x="1294" y="901"/>
                  </a:lnTo>
                  <a:lnTo>
                    <a:pt x="1296" y="873"/>
                  </a:lnTo>
                  <a:lnTo>
                    <a:pt x="1298" y="846"/>
                  </a:lnTo>
                  <a:lnTo>
                    <a:pt x="1300" y="834"/>
                  </a:lnTo>
                  <a:lnTo>
                    <a:pt x="1304" y="815"/>
                  </a:lnTo>
                  <a:lnTo>
                    <a:pt x="1306" y="768"/>
                  </a:lnTo>
                  <a:lnTo>
                    <a:pt x="1308" y="728"/>
                  </a:lnTo>
                  <a:lnTo>
                    <a:pt x="1311" y="705"/>
                  </a:lnTo>
                  <a:lnTo>
                    <a:pt x="1311" y="706"/>
                  </a:lnTo>
                  <a:lnTo>
                    <a:pt x="1314" y="732"/>
                  </a:lnTo>
                  <a:lnTo>
                    <a:pt x="1316" y="752"/>
                  </a:lnTo>
                  <a:lnTo>
                    <a:pt x="1320" y="743"/>
                  </a:lnTo>
                  <a:lnTo>
                    <a:pt x="1322" y="734"/>
                  </a:lnTo>
                  <a:lnTo>
                    <a:pt x="1324" y="735"/>
                  </a:lnTo>
                  <a:lnTo>
                    <a:pt x="1326" y="758"/>
                  </a:lnTo>
                  <a:lnTo>
                    <a:pt x="1329" y="790"/>
                  </a:lnTo>
                  <a:lnTo>
                    <a:pt x="1330" y="806"/>
                  </a:lnTo>
                  <a:lnTo>
                    <a:pt x="1335" y="811"/>
                  </a:lnTo>
                  <a:lnTo>
                    <a:pt x="1337" y="792"/>
                  </a:lnTo>
                  <a:lnTo>
                    <a:pt x="1339" y="762"/>
                  </a:lnTo>
                  <a:lnTo>
                    <a:pt x="1342" y="735"/>
                  </a:lnTo>
                  <a:lnTo>
                    <a:pt x="1343" y="708"/>
                  </a:lnTo>
                  <a:lnTo>
                    <a:pt x="1347" y="655"/>
                  </a:lnTo>
                  <a:lnTo>
                    <a:pt x="1349" y="601"/>
                  </a:lnTo>
                  <a:lnTo>
                    <a:pt x="1351" y="557"/>
                  </a:lnTo>
                  <a:lnTo>
                    <a:pt x="1354" y="485"/>
                  </a:lnTo>
                  <a:lnTo>
                    <a:pt x="1356" y="445"/>
                  </a:lnTo>
                  <a:lnTo>
                    <a:pt x="1356" y="440"/>
                  </a:lnTo>
                  <a:lnTo>
                    <a:pt x="1359" y="480"/>
                  </a:lnTo>
                  <a:lnTo>
                    <a:pt x="1361" y="586"/>
                  </a:lnTo>
                  <a:lnTo>
                    <a:pt x="1363" y="662"/>
                  </a:lnTo>
                  <a:lnTo>
                    <a:pt x="1369" y="690"/>
                  </a:lnTo>
                  <a:lnTo>
                    <a:pt x="1370" y="642"/>
                  </a:lnTo>
                  <a:lnTo>
                    <a:pt x="1373" y="539"/>
                  </a:lnTo>
                  <a:lnTo>
                    <a:pt x="1375" y="422"/>
                  </a:lnTo>
                  <a:lnTo>
                    <a:pt x="1377" y="346"/>
                  </a:lnTo>
                  <a:lnTo>
                    <a:pt x="1380" y="261"/>
                  </a:lnTo>
                  <a:lnTo>
                    <a:pt x="1382" y="199"/>
                  </a:lnTo>
                  <a:lnTo>
                    <a:pt x="1384" y="186"/>
                  </a:lnTo>
                  <a:lnTo>
                    <a:pt x="1385" y="189"/>
                  </a:lnTo>
                  <a:lnTo>
                    <a:pt x="1388" y="249"/>
                  </a:lnTo>
                  <a:lnTo>
                    <a:pt x="1391" y="377"/>
                  </a:lnTo>
                  <a:lnTo>
                    <a:pt x="1393" y="497"/>
                  </a:lnTo>
                  <a:lnTo>
                    <a:pt x="1395" y="625"/>
                  </a:lnTo>
                  <a:lnTo>
                    <a:pt x="1399" y="659"/>
                  </a:lnTo>
                  <a:lnTo>
                    <a:pt x="1401" y="634"/>
                  </a:lnTo>
                  <a:lnTo>
                    <a:pt x="1403" y="631"/>
                  </a:lnTo>
                  <a:lnTo>
                    <a:pt x="1404" y="638"/>
                  </a:lnTo>
                  <a:lnTo>
                    <a:pt x="1406" y="686"/>
                  </a:lnTo>
                  <a:lnTo>
                    <a:pt x="1410" y="738"/>
                  </a:lnTo>
                  <a:lnTo>
                    <a:pt x="1414" y="752"/>
                  </a:lnTo>
                  <a:lnTo>
                    <a:pt x="1416" y="742"/>
                  </a:lnTo>
                  <a:lnTo>
                    <a:pt x="1418" y="732"/>
                  </a:lnTo>
                  <a:lnTo>
                    <a:pt x="1421" y="702"/>
                  </a:lnTo>
                  <a:lnTo>
                    <a:pt x="1423" y="648"/>
                  </a:lnTo>
                  <a:lnTo>
                    <a:pt x="1425" y="602"/>
                  </a:lnTo>
                  <a:lnTo>
                    <a:pt x="1427" y="536"/>
                  </a:lnTo>
                  <a:lnTo>
                    <a:pt x="1431" y="466"/>
                  </a:lnTo>
                  <a:lnTo>
                    <a:pt x="1433" y="432"/>
                  </a:lnTo>
                  <a:lnTo>
                    <a:pt x="1434" y="425"/>
                  </a:lnTo>
                  <a:lnTo>
                    <a:pt x="1436" y="449"/>
                  </a:lnTo>
                  <a:lnTo>
                    <a:pt x="1438" y="503"/>
                  </a:lnTo>
                  <a:lnTo>
                    <a:pt x="1440" y="604"/>
                  </a:lnTo>
                  <a:lnTo>
                    <a:pt x="1443" y="708"/>
                  </a:lnTo>
                  <a:lnTo>
                    <a:pt x="1445" y="754"/>
                  </a:lnTo>
                  <a:lnTo>
                    <a:pt x="1449" y="743"/>
                  </a:lnTo>
                  <a:lnTo>
                    <a:pt x="1452" y="732"/>
                  </a:lnTo>
                  <a:lnTo>
                    <a:pt x="1453" y="733"/>
                  </a:lnTo>
                  <a:lnTo>
                    <a:pt x="1455" y="758"/>
                  </a:lnTo>
                  <a:lnTo>
                    <a:pt x="1458" y="805"/>
                  </a:lnTo>
                  <a:lnTo>
                    <a:pt x="1459" y="831"/>
                  </a:lnTo>
                  <a:lnTo>
                    <a:pt x="1463" y="811"/>
                  </a:lnTo>
                  <a:lnTo>
                    <a:pt x="1466" y="792"/>
                  </a:lnTo>
                  <a:lnTo>
                    <a:pt x="1466" y="793"/>
                  </a:lnTo>
                  <a:lnTo>
                    <a:pt x="1469" y="809"/>
                  </a:lnTo>
                  <a:lnTo>
                    <a:pt x="1474" y="794"/>
                  </a:lnTo>
                  <a:lnTo>
                    <a:pt x="1476" y="767"/>
                  </a:lnTo>
                  <a:lnTo>
                    <a:pt x="1478" y="758"/>
                  </a:lnTo>
                  <a:lnTo>
                    <a:pt x="1479" y="757"/>
                  </a:lnTo>
                  <a:lnTo>
                    <a:pt x="1481" y="761"/>
                  </a:lnTo>
                  <a:lnTo>
                    <a:pt x="1485" y="760"/>
                  </a:lnTo>
                  <a:lnTo>
                    <a:pt x="1487" y="756"/>
                  </a:lnTo>
                  <a:lnTo>
                    <a:pt x="1489" y="753"/>
                  </a:lnTo>
                  <a:lnTo>
                    <a:pt x="1492" y="749"/>
                  </a:lnTo>
                  <a:lnTo>
                    <a:pt x="1492" y="749"/>
                  </a:lnTo>
                  <a:lnTo>
                    <a:pt x="1496" y="760"/>
                  </a:lnTo>
                  <a:lnTo>
                    <a:pt x="1498" y="777"/>
                  </a:lnTo>
                  <a:lnTo>
                    <a:pt x="1502" y="752"/>
                  </a:lnTo>
                  <a:lnTo>
                    <a:pt x="1504" y="719"/>
                  </a:lnTo>
                  <a:lnTo>
                    <a:pt x="1506" y="704"/>
                  </a:lnTo>
                  <a:lnTo>
                    <a:pt x="1507" y="710"/>
                  </a:lnTo>
                  <a:lnTo>
                    <a:pt x="1509" y="737"/>
                  </a:lnTo>
                  <a:lnTo>
                    <a:pt x="1514" y="761"/>
                  </a:lnTo>
                  <a:lnTo>
                    <a:pt x="1516" y="753"/>
                  </a:lnTo>
                  <a:lnTo>
                    <a:pt x="1517" y="753"/>
                  </a:lnTo>
                  <a:lnTo>
                    <a:pt x="1520" y="767"/>
                  </a:lnTo>
                  <a:lnTo>
                    <a:pt x="1523" y="751"/>
                  </a:lnTo>
                  <a:lnTo>
                    <a:pt x="1526" y="699"/>
                  </a:lnTo>
                  <a:lnTo>
                    <a:pt x="1527" y="687"/>
                  </a:lnTo>
                  <a:lnTo>
                    <a:pt x="1528" y="695"/>
                  </a:lnTo>
                  <a:lnTo>
                    <a:pt x="1531" y="738"/>
                  </a:lnTo>
                  <a:lnTo>
                    <a:pt x="1533" y="767"/>
                  </a:lnTo>
                  <a:lnTo>
                    <a:pt x="1538" y="765"/>
                  </a:lnTo>
                  <a:lnTo>
                    <a:pt x="1541" y="747"/>
                  </a:lnTo>
                  <a:lnTo>
                    <a:pt x="1543" y="722"/>
                  </a:lnTo>
                  <a:lnTo>
                    <a:pt x="1545" y="679"/>
                  </a:lnTo>
                  <a:lnTo>
                    <a:pt x="1547" y="646"/>
                  </a:lnTo>
                  <a:lnTo>
                    <a:pt x="1549" y="614"/>
                  </a:lnTo>
                  <a:lnTo>
                    <a:pt x="1552" y="596"/>
                  </a:lnTo>
                  <a:lnTo>
                    <a:pt x="1554" y="577"/>
                  </a:lnTo>
                  <a:lnTo>
                    <a:pt x="1556" y="545"/>
                  </a:lnTo>
                  <a:lnTo>
                    <a:pt x="1560" y="507"/>
                  </a:lnTo>
                  <a:lnTo>
                    <a:pt x="1562" y="478"/>
                  </a:lnTo>
                  <a:lnTo>
                    <a:pt x="1564" y="461"/>
                  </a:lnTo>
                  <a:lnTo>
                    <a:pt x="1565" y="467"/>
                  </a:lnTo>
                  <a:lnTo>
                    <a:pt x="1567" y="506"/>
                  </a:lnTo>
                  <a:lnTo>
                    <a:pt x="1569" y="566"/>
                  </a:lnTo>
                  <a:lnTo>
                    <a:pt x="1573" y="519"/>
                  </a:lnTo>
                  <a:lnTo>
                    <a:pt x="1576" y="386"/>
                  </a:lnTo>
                  <a:lnTo>
                    <a:pt x="1578" y="258"/>
                  </a:lnTo>
                  <a:lnTo>
                    <a:pt x="1581" y="207"/>
                  </a:lnTo>
                  <a:lnTo>
                    <a:pt x="1582" y="200"/>
                  </a:lnTo>
                  <a:lnTo>
                    <a:pt x="1584" y="226"/>
                  </a:lnTo>
                  <a:lnTo>
                    <a:pt x="1586" y="277"/>
                  </a:lnTo>
                  <a:lnTo>
                    <a:pt x="1589" y="365"/>
                  </a:lnTo>
                  <a:lnTo>
                    <a:pt x="1591" y="471"/>
                  </a:lnTo>
                  <a:lnTo>
                    <a:pt x="1593" y="550"/>
                  </a:lnTo>
                  <a:lnTo>
                    <a:pt x="1596" y="625"/>
                  </a:lnTo>
                  <a:lnTo>
                    <a:pt x="1598" y="659"/>
                  </a:lnTo>
                  <a:lnTo>
                    <a:pt x="1601" y="674"/>
                  </a:lnTo>
                  <a:lnTo>
                    <a:pt x="1605" y="666"/>
                  </a:lnTo>
                  <a:lnTo>
                    <a:pt x="1607" y="636"/>
                  </a:lnTo>
                  <a:lnTo>
                    <a:pt x="1608" y="634"/>
                  </a:lnTo>
                  <a:lnTo>
                    <a:pt x="1610" y="655"/>
                  </a:lnTo>
                  <a:lnTo>
                    <a:pt x="1612" y="689"/>
                  </a:lnTo>
                  <a:lnTo>
                    <a:pt x="1615" y="737"/>
                  </a:lnTo>
                  <a:lnTo>
                    <a:pt x="1617" y="766"/>
                  </a:lnTo>
                  <a:lnTo>
                    <a:pt x="1621" y="690"/>
                  </a:lnTo>
                  <a:lnTo>
                    <a:pt x="1624" y="587"/>
                  </a:lnTo>
                  <a:lnTo>
                    <a:pt x="1627" y="446"/>
                  </a:lnTo>
                  <a:lnTo>
                    <a:pt x="1628" y="377"/>
                  </a:lnTo>
                  <a:lnTo>
                    <a:pt x="1631" y="348"/>
                  </a:lnTo>
                  <a:lnTo>
                    <a:pt x="1632" y="351"/>
                  </a:lnTo>
                  <a:lnTo>
                    <a:pt x="1634" y="398"/>
                  </a:lnTo>
                  <a:lnTo>
                    <a:pt x="1636" y="447"/>
                  </a:lnTo>
                  <a:lnTo>
                    <a:pt x="1639" y="508"/>
                  </a:lnTo>
                  <a:lnTo>
                    <a:pt x="1641" y="576"/>
                  </a:lnTo>
                  <a:lnTo>
                    <a:pt x="1644" y="637"/>
                  </a:lnTo>
                  <a:lnTo>
                    <a:pt x="1646" y="697"/>
                  </a:lnTo>
                  <a:lnTo>
                    <a:pt x="1648" y="718"/>
                  </a:lnTo>
                  <a:lnTo>
                    <a:pt x="1651" y="738"/>
                  </a:lnTo>
                  <a:lnTo>
                    <a:pt x="1653" y="770"/>
                  </a:lnTo>
                  <a:lnTo>
                    <a:pt x="1655" y="800"/>
                  </a:lnTo>
                  <a:lnTo>
                    <a:pt x="1659" y="825"/>
                  </a:lnTo>
                  <a:lnTo>
                    <a:pt x="1662" y="803"/>
                  </a:lnTo>
                  <a:lnTo>
                    <a:pt x="1665" y="787"/>
                  </a:lnTo>
                  <a:lnTo>
                    <a:pt x="1667" y="782"/>
                  </a:lnTo>
                  <a:lnTo>
                    <a:pt x="1670" y="767"/>
                  </a:lnTo>
                  <a:lnTo>
                    <a:pt x="1671" y="750"/>
                  </a:lnTo>
                  <a:lnTo>
                    <a:pt x="1674" y="724"/>
                  </a:lnTo>
                  <a:lnTo>
                    <a:pt x="1677" y="700"/>
                  </a:lnTo>
                  <a:lnTo>
                    <a:pt x="1678" y="695"/>
                  </a:lnTo>
                  <a:lnTo>
                    <a:pt x="1679" y="699"/>
                  </a:lnTo>
                  <a:lnTo>
                    <a:pt x="1682" y="746"/>
                  </a:lnTo>
                  <a:lnTo>
                    <a:pt x="1684" y="797"/>
                  </a:lnTo>
                  <a:lnTo>
                    <a:pt x="1687" y="845"/>
                  </a:lnTo>
                  <a:lnTo>
                    <a:pt x="1691" y="843"/>
                  </a:lnTo>
                  <a:lnTo>
                    <a:pt x="1693" y="833"/>
                  </a:lnTo>
                  <a:lnTo>
                    <a:pt x="1694" y="833"/>
                  </a:lnTo>
                  <a:lnTo>
                    <a:pt x="1696" y="837"/>
                  </a:lnTo>
                  <a:lnTo>
                    <a:pt x="1700" y="838"/>
                  </a:lnTo>
                  <a:lnTo>
                    <a:pt x="1701" y="839"/>
                  </a:lnTo>
                  <a:lnTo>
                    <a:pt x="1705" y="826"/>
                  </a:lnTo>
                  <a:lnTo>
                    <a:pt x="1708" y="809"/>
                  </a:lnTo>
                  <a:lnTo>
                    <a:pt x="1708" y="806"/>
                  </a:lnTo>
                  <a:lnTo>
                    <a:pt x="1711" y="833"/>
                  </a:lnTo>
                  <a:lnTo>
                    <a:pt x="1713" y="893"/>
                  </a:lnTo>
                  <a:lnTo>
                    <a:pt x="1717" y="893"/>
                  </a:lnTo>
                  <a:lnTo>
                    <a:pt x="1719" y="852"/>
                  </a:lnTo>
                  <a:lnTo>
                    <a:pt x="1722" y="809"/>
                  </a:lnTo>
                  <a:lnTo>
                    <a:pt x="1724" y="790"/>
                  </a:lnTo>
                  <a:lnTo>
                    <a:pt x="1726" y="780"/>
                  </a:lnTo>
                  <a:lnTo>
                    <a:pt x="1730" y="774"/>
                  </a:lnTo>
                  <a:lnTo>
                    <a:pt x="1730" y="775"/>
                  </a:lnTo>
                  <a:lnTo>
                    <a:pt x="1732" y="783"/>
                  </a:lnTo>
                  <a:lnTo>
                    <a:pt x="1737" y="789"/>
                  </a:lnTo>
                  <a:lnTo>
                    <a:pt x="1738" y="783"/>
                  </a:lnTo>
                  <a:lnTo>
                    <a:pt x="1741" y="777"/>
                  </a:lnTo>
                  <a:lnTo>
                    <a:pt x="1743" y="765"/>
                  </a:lnTo>
                  <a:lnTo>
                    <a:pt x="1745" y="718"/>
                  </a:lnTo>
                  <a:lnTo>
                    <a:pt x="1748" y="639"/>
                  </a:lnTo>
                  <a:lnTo>
                    <a:pt x="1751" y="588"/>
                  </a:lnTo>
                  <a:lnTo>
                    <a:pt x="1753" y="561"/>
                  </a:lnTo>
                  <a:lnTo>
                    <a:pt x="1754" y="562"/>
                  </a:lnTo>
                  <a:lnTo>
                    <a:pt x="1756" y="582"/>
                  </a:lnTo>
                  <a:lnTo>
                    <a:pt x="1758" y="636"/>
                  </a:lnTo>
                  <a:lnTo>
                    <a:pt x="1761" y="702"/>
                  </a:lnTo>
                  <a:lnTo>
                    <a:pt x="1763" y="743"/>
                  </a:lnTo>
                  <a:lnTo>
                    <a:pt x="1767" y="770"/>
                  </a:lnTo>
                  <a:lnTo>
                    <a:pt x="1769" y="728"/>
                  </a:lnTo>
                  <a:lnTo>
                    <a:pt x="1773" y="628"/>
                  </a:lnTo>
                  <a:lnTo>
                    <a:pt x="1775" y="503"/>
                  </a:lnTo>
                  <a:lnTo>
                    <a:pt x="1777" y="295"/>
                  </a:lnTo>
                  <a:lnTo>
                    <a:pt x="1779" y="152"/>
                  </a:lnTo>
                  <a:lnTo>
                    <a:pt x="1782" y="47"/>
                  </a:lnTo>
                  <a:lnTo>
                    <a:pt x="1782" y="42"/>
                  </a:lnTo>
                  <a:lnTo>
                    <a:pt x="1784" y="71"/>
                  </a:lnTo>
                  <a:lnTo>
                    <a:pt x="1787" y="185"/>
                  </a:lnTo>
                  <a:lnTo>
                    <a:pt x="1789" y="320"/>
                  </a:lnTo>
                  <a:lnTo>
                    <a:pt x="1791" y="417"/>
                  </a:lnTo>
                  <a:lnTo>
                    <a:pt x="1795" y="534"/>
                  </a:lnTo>
                  <a:lnTo>
                    <a:pt x="1797" y="589"/>
                  </a:lnTo>
                  <a:lnTo>
                    <a:pt x="1799" y="613"/>
                  </a:lnTo>
                  <a:lnTo>
                    <a:pt x="1802" y="634"/>
                  </a:lnTo>
                  <a:lnTo>
                    <a:pt x="1804" y="664"/>
                  </a:lnTo>
                  <a:lnTo>
                    <a:pt x="1806" y="719"/>
                  </a:lnTo>
                  <a:lnTo>
                    <a:pt x="1808" y="767"/>
                  </a:lnTo>
                  <a:lnTo>
                    <a:pt x="1811" y="816"/>
                  </a:lnTo>
                  <a:lnTo>
                    <a:pt x="1815" y="814"/>
                  </a:lnTo>
                  <a:lnTo>
                    <a:pt x="1818" y="802"/>
                  </a:lnTo>
                  <a:lnTo>
                    <a:pt x="1820" y="788"/>
                  </a:lnTo>
                  <a:lnTo>
                    <a:pt x="1822" y="720"/>
                  </a:lnTo>
                  <a:lnTo>
                    <a:pt x="1824" y="635"/>
                  </a:lnTo>
                  <a:lnTo>
                    <a:pt x="1827" y="531"/>
                  </a:lnTo>
                  <a:lnTo>
                    <a:pt x="1829" y="491"/>
                  </a:lnTo>
                  <a:lnTo>
                    <a:pt x="1830" y="489"/>
                  </a:lnTo>
                  <a:lnTo>
                    <a:pt x="1832" y="495"/>
                  </a:lnTo>
                  <a:lnTo>
                    <a:pt x="1836" y="541"/>
                  </a:lnTo>
                  <a:lnTo>
                    <a:pt x="1837" y="598"/>
                  </a:lnTo>
                  <a:lnTo>
                    <a:pt x="1840" y="650"/>
                  </a:lnTo>
                  <a:lnTo>
                    <a:pt x="1844" y="633"/>
                  </a:lnTo>
                  <a:lnTo>
                    <a:pt x="1845" y="629"/>
                  </a:lnTo>
                  <a:lnTo>
                    <a:pt x="1847" y="641"/>
                  </a:lnTo>
                  <a:lnTo>
                    <a:pt x="1849" y="671"/>
                  </a:lnTo>
                  <a:lnTo>
                    <a:pt x="1851" y="717"/>
                  </a:lnTo>
                  <a:lnTo>
                    <a:pt x="1853" y="738"/>
                  </a:lnTo>
                  <a:lnTo>
                    <a:pt x="1858" y="735"/>
                  </a:lnTo>
                  <a:lnTo>
                    <a:pt x="1859" y="737"/>
                  </a:lnTo>
                  <a:lnTo>
                    <a:pt x="1861" y="751"/>
                  </a:lnTo>
                  <a:lnTo>
                    <a:pt x="1864" y="776"/>
                  </a:lnTo>
                  <a:lnTo>
                    <a:pt x="1868" y="773"/>
                  </a:lnTo>
                  <a:lnTo>
                    <a:pt x="1870" y="745"/>
                  </a:lnTo>
                  <a:lnTo>
                    <a:pt x="1872" y="695"/>
                  </a:lnTo>
                  <a:lnTo>
                    <a:pt x="1874" y="674"/>
                  </a:lnTo>
                  <a:lnTo>
                    <a:pt x="1875" y="682"/>
                  </a:lnTo>
                  <a:lnTo>
                    <a:pt x="1878" y="723"/>
                  </a:lnTo>
                  <a:lnTo>
                    <a:pt x="1881" y="781"/>
                  </a:lnTo>
                  <a:lnTo>
                    <a:pt x="1885" y="775"/>
                  </a:lnTo>
                  <a:lnTo>
                    <a:pt x="1887" y="747"/>
                  </a:lnTo>
                  <a:lnTo>
                    <a:pt x="1888" y="732"/>
                  </a:lnTo>
                  <a:lnTo>
                    <a:pt x="1890" y="735"/>
                  </a:lnTo>
                  <a:lnTo>
                    <a:pt x="1892" y="768"/>
                  </a:lnTo>
                  <a:lnTo>
                    <a:pt x="1894" y="795"/>
                  </a:lnTo>
                  <a:lnTo>
                    <a:pt x="1898" y="795"/>
                  </a:lnTo>
                  <a:lnTo>
                    <a:pt x="1902" y="777"/>
                  </a:lnTo>
                  <a:lnTo>
                    <a:pt x="1902" y="776"/>
                  </a:lnTo>
                  <a:lnTo>
                    <a:pt x="1904" y="786"/>
                  </a:lnTo>
                  <a:lnTo>
                    <a:pt x="1907" y="812"/>
                  </a:lnTo>
                  <a:lnTo>
                    <a:pt x="1911" y="801"/>
                  </a:lnTo>
                  <a:lnTo>
                    <a:pt x="1913" y="774"/>
                  </a:lnTo>
                  <a:lnTo>
                    <a:pt x="1914" y="772"/>
                  </a:lnTo>
                  <a:lnTo>
                    <a:pt x="1916" y="781"/>
                  </a:lnTo>
                  <a:lnTo>
                    <a:pt x="1918" y="822"/>
                  </a:lnTo>
                  <a:lnTo>
                    <a:pt x="1923" y="837"/>
                  </a:lnTo>
                  <a:lnTo>
                    <a:pt x="1926" y="814"/>
                  </a:lnTo>
                  <a:lnTo>
                    <a:pt x="1927" y="800"/>
                  </a:lnTo>
                  <a:lnTo>
                    <a:pt x="1930" y="796"/>
                  </a:lnTo>
                  <a:lnTo>
                    <a:pt x="1932" y="793"/>
                  </a:lnTo>
                  <a:lnTo>
                    <a:pt x="1935" y="780"/>
                  </a:lnTo>
                  <a:lnTo>
                    <a:pt x="1936" y="760"/>
                  </a:lnTo>
                  <a:lnTo>
                    <a:pt x="1939" y="720"/>
                  </a:lnTo>
                  <a:lnTo>
                    <a:pt x="1943" y="684"/>
                  </a:lnTo>
                  <a:lnTo>
                    <a:pt x="1944" y="671"/>
                  </a:lnTo>
                  <a:lnTo>
                    <a:pt x="1947" y="658"/>
                  </a:lnTo>
                  <a:lnTo>
                    <a:pt x="1949" y="643"/>
                  </a:lnTo>
                  <a:lnTo>
                    <a:pt x="1951" y="622"/>
                  </a:lnTo>
                  <a:lnTo>
                    <a:pt x="1953" y="598"/>
                  </a:lnTo>
                  <a:lnTo>
                    <a:pt x="1956" y="564"/>
                  </a:lnTo>
                  <a:lnTo>
                    <a:pt x="1957" y="558"/>
                  </a:lnTo>
                  <a:lnTo>
                    <a:pt x="1959" y="567"/>
                  </a:lnTo>
                  <a:lnTo>
                    <a:pt x="1961" y="623"/>
                  </a:lnTo>
                  <a:lnTo>
                    <a:pt x="1965" y="695"/>
                  </a:lnTo>
                  <a:lnTo>
                    <a:pt x="1968" y="723"/>
                  </a:lnTo>
                  <a:lnTo>
                    <a:pt x="1970" y="661"/>
                  </a:lnTo>
                  <a:lnTo>
                    <a:pt x="1973" y="522"/>
                  </a:lnTo>
                  <a:lnTo>
                    <a:pt x="1975" y="415"/>
                  </a:lnTo>
                  <a:lnTo>
                    <a:pt x="1977" y="297"/>
                  </a:lnTo>
                  <a:lnTo>
                    <a:pt x="1980" y="220"/>
                  </a:lnTo>
                  <a:lnTo>
                    <a:pt x="1982" y="199"/>
                  </a:lnTo>
                  <a:lnTo>
                    <a:pt x="1983" y="200"/>
                  </a:lnTo>
                  <a:lnTo>
                    <a:pt x="1986" y="246"/>
                  </a:lnTo>
                  <a:lnTo>
                    <a:pt x="1988" y="323"/>
                  </a:lnTo>
                  <a:lnTo>
                    <a:pt x="1991" y="453"/>
                  </a:lnTo>
                  <a:lnTo>
                    <a:pt x="1993" y="535"/>
                  </a:lnTo>
                  <a:lnTo>
                    <a:pt x="1995" y="594"/>
                  </a:lnTo>
                  <a:lnTo>
                    <a:pt x="1997" y="613"/>
                  </a:lnTo>
                  <a:lnTo>
                    <a:pt x="2000" y="638"/>
                  </a:lnTo>
                  <a:lnTo>
                    <a:pt x="2002" y="688"/>
                  </a:lnTo>
                  <a:lnTo>
                    <a:pt x="2004" y="743"/>
                  </a:lnTo>
                  <a:lnTo>
                    <a:pt x="2008" y="800"/>
                  </a:lnTo>
                  <a:lnTo>
                    <a:pt x="2011" y="810"/>
                  </a:lnTo>
                  <a:lnTo>
                    <a:pt x="2013" y="798"/>
                  </a:lnTo>
                  <a:lnTo>
                    <a:pt x="2016" y="763"/>
                  </a:lnTo>
                  <a:lnTo>
                    <a:pt x="2018" y="706"/>
                  </a:lnTo>
                  <a:lnTo>
                    <a:pt x="2020" y="591"/>
                  </a:lnTo>
                  <a:lnTo>
                    <a:pt x="2023" y="487"/>
                  </a:lnTo>
                  <a:lnTo>
                    <a:pt x="2025" y="436"/>
                  </a:lnTo>
                  <a:lnTo>
                    <a:pt x="2028" y="389"/>
                  </a:lnTo>
                  <a:lnTo>
                    <a:pt x="2030" y="358"/>
                  </a:lnTo>
                  <a:lnTo>
                    <a:pt x="2033" y="336"/>
                  </a:lnTo>
                  <a:lnTo>
                    <a:pt x="2034" y="338"/>
                  </a:lnTo>
                  <a:lnTo>
                    <a:pt x="2036" y="362"/>
                  </a:lnTo>
                  <a:lnTo>
                    <a:pt x="2038" y="438"/>
                  </a:lnTo>
                  <a:lnTo>
                    <a:pt x="2040" y="518"/>
                  </a:lnTo>
                  <a:lnTo>
                    <a:pt x="2043" y="615"/>
                  </a:lnTo>
                  <a:lnTo>
                    <a:pt x="2045" y="666"/>
                  </a:lnTo>
                  <a:lnTo>
                    <a:pt x="2047" y="682"/>
                  </a:lnTo>
                  <a:lnTo>
                    <a:pt x="2051" y="715"/>
                  </a:lnTo>
                  <a:lnTo>
                    <a:pt x="2053" y="754"/>
                  </a:lnTo>
                  <a:lnTo>
                    <a:pt x="2055" y="797"/>
                  </a:lnTo>
                  <a:lnTo>
                    <a:pt x="2059" y="805"/>
                  </a:lnTo>
                  <a:lnTo>
                    <a:pt x="2061" y="797"/>
                  </a:lnTo>
                  <a:lnTo>
                    <a:pt x="2063" y="793"/>
                  </a:lnTo>
                  <a:lnTo>
                    <a:pt x="2064" y="795"/>
                  </a:lnTo>
                  <a:lnTo>
                    <a:pt x="2066" y="801"/>
                  </a:lnTo>
                  <a:lnTo>
                    <a:pt x="2072" y="786"/>
                  </a:lnTo>
                  <a:lnTo>
                    <a:pt x="2073" y="761"/>
                  </a:lnTo>
                  <a:lnTo>
                    <a:pt x="2076" y="729"/>
                  </a:lnTo>
                  <a:lnTo>
                    <a:pt x="2078" y="706"/>
                  </a:lnTo>
                  <a:lnTo>
                    <a:pt x="2081" y="675"/>
                  </a:lnTo>
                  <a:lnTo>
                    <a:pt x="2082" y="668"/>
                  </a:lnTo>
                  <a:lnTo>
                    <a:pt x="2083" y="672"/>
                  </a:lnTo>
                  <a:lnTo>
                    <a:pt x="2086" y="718"/>
                  </a:lnTo>
                  <a:lnTo>
                    <a:pt x="2088" y="767"/>
                  </a:lnTo>
                  <a:lnTo>
                    <a:pt x="2092" y="798"/>
                  </a:lnTo>
                  <a:lnTo>
                    <a:pt x="2095" y="775"/>
                  </a:lnTo>
                  <a:lnTo>
                    <a:pt x="2096" y="770"/>
                  </a:lnTo>
                  <a:lnTo>
                    <a:pt x="2098" y="776"/>
                  </a:lnTo>
                  <a:lnTo>
                    <a:pt x="2100" y="790"/>
                  </a:lnTo>
                  <a:lnTo>
                    <a:pt x="2104" y="798"/>
                  </a:lnTo>
                  <a:lnTo>
                    <a:pt x="2107" y="788"/>
                  </a:lnTo>
                  <a:lnTo>
                    <a:pt x="2109" y="786"/>
                  </a:lnTo>
                  <a:lnTo>
                    <a:pt x="2109" y="786"/>
                  </a:lnTo>
                  <a:lnTo>
                    <a:pt x="2113" y="793"/>
                  </a:lnTo>
                  <a:lnTo>
                    <a:pt x="2117" y="788"/>
                  </a:lnTo>
                  <a:lnTo>
                    <a:pt x="2119" y="779"/>
                  </a:lnTo>
                  <a:lnTo>
                    <a:pt x="2119" y="778"/>
                  </a:lnTo>
                  <a:lnTo>
                    <a:pt x="2122" y="793"/>
                  </a:lnTo>
                  <a:lnTo>
                    <a:pt x="2124" y="818"/>
                  </a:lnTo>
                  <a:lnTo>
                    <a:pt x="2126" y="847"/>
                  </a:lnTo>
                  <a:lnTo>
                    <a:pt x="2130" y="849"/>
                  </a:lnTo>
                  <a:lnTo>
                    <a:pt x="2134" y="821"/>
                  </a:lnTo>
                  <a:lnTo>
                    <a:pt x="2136" y="799"/>
                  </a:lnTo>
                  <a:lnTo>
                    <a:pt x="2138" y="777"/>
                  </a:lnTo>
                  <a:lnTo>
                    <a:pt x="2140" y="756"/>
                  </a:lnTo>
                  <a:lnTo>
                    <a:pt x="2143" y="710"/>
                  </a:lnTo>
                  <a:lnTo>
                    <a:pt x="2145" y="666"/>
                  </a:lnTo>
                  <a:lnTo>
                    <a:pt x="2147" y="610"/>
                  </a:lnTo>
                  <a:lnTo>
                    <a:pt x="2149" y="582"/>
                  </a:lnTo>
                  <a:lnTo>
                    <a:pt x="2152" y="565"/>
                  </a:lnTo>
                  <a:lnTo>
                    <a:pt x="2153" y="563"/>
                  </a:lnTo>
                  <a:lnTo>
                    <a:pt x="2154" y="566"/>
                  </a:lnTo>
                  <a:lnTo>
                    <a:pt x="2158" y="592"/>
                  </a:lnTo>
                  <a:lnTo>
                    <a:pt x="2161" y="643"/>
                  </a:lnTo>
                  <a:lnTo>
                    <a:pt x="2162" y="684"/>
                  </a:lnTo>
                  <a:lnTo>
                    <a:pt x="2166" y="702"/>
                  </a:lnTo>
                  <a:lnTo>
                    <a:pt x="2169" y="649"/>
                  </a:lnTo>
                  <a:lnTo>
                    <a:pt x="2171" y="592"/>
                  </a:lnTo>
                  <a:lnTo>
                    <a:pt x="2173" y="485"/>
                  </a:lnTo>
                  <a:lnTo>
                    <a:pt x="2175" y="363"/>
                  </a:lnTo>
                  <a:lnTo>
                    <a:pt x="2179" y="165"/>
                  </a:lnTo>
                  <a:lnTo>
                    <a:pt x="2181" y="48"/>
                  </a:lnTo>
                  <a:lnTo>
                    <a:pt x="2183" y="0"/>
                  </a:lnTo>
                  <a:lnTo>
                    <a:pt x="2184" y="10"/>
                  </a:lnTo>
                  <a:lnTo>
                    <a:pt x="2186" y="77"/>
                  </a:lnTo>
                  <a:lnTo>
                    <a:pt x="2189" y="214"/>
                  </a:lnTo>
                  <a:lnTo>
                    <a:pt x="2191" y="322"/>
                  </a:lnTo>
                  <a:lnTo>
                    <a:pt x="2193" y="441"/>
                  </a:lnTo>
                  <a:lnTo>
                    <a:pt x="2196" y="506"/>
                  </a:lnTo>
                  <a:lnTo>
                    <a:pt x="2199" y="530"/>
                  </a:lnTo>
                  <a:lnTo>
                    <a:pt x="2201" y="560"/>
                  </a:lnTo>
                  <a:lnTo>
                    <a:pt x="2203" y="586"/>
                  </a:lnTo>
                  <a:lnTo>
                    <a:pt x="2206" y="629"/>
                  </a:lnTo>
                  <a:lnTo>
                    <a:pt x="2208" y="664"/>
                  </a:lnTo>
                  <a:lnTo>
                    <a:pt x="2210" y="699"/>
                  </a:lnTo>
                  <a:lnTo>
                    <a:pt x="2212" y="721"/>
                  </a:lnTo>
                  <a:lnTo>
                    <a:pt x="2215" y="746"/>
                  </a:lnTo>
                  <a:lnTo>
                    <a:pt x="2220" y="720"/>
                  </a:lnTo>
                  <a:lnTo>
                    <a:pt x="2222" y="675"/>
                  </a:lnTo>
                  <a:lnTo>
                    <a:pt x="2224" y="575"/>
                  </a:lnTo>
                  <a:lnTo>
                    <a:pt x="2226" y="464"/>
                  </a:lnTo>
                  <a:lnTo>
                    <a:pt x="2229" y="306"/>
                  </a:lnTo>
                  <a:lnTo>
                    <a:pt x="2231" y="230"/>
                  </a:lnTo>
                  <a:lnTo>
                    <a:pt x="2232" y="218"/>
                  </a:lnTo>
                  <a:lnTo>
                    <a:pt x="2234" y="254"/>
                  </a:lnTo>
                  <a:lnTo>
                    <a:pt x="2236" y="338"/>
                  </a:lnTo>
                  <a:lnTo>
                    <a:pt x="2238" y="477"/>
                  </a:lnTo>
                  <a:lnTo>
                    <a:pt x="2242" y="610"/>
                  </a:lnTo>
                  <a:lnTo>
                    <a:pt x="2244" y="695"/>
                  </a:lnTo>
                  <a:lnTo>
                    <a:pt x="2247" y="762"/>
                  </a:lnTo>
                  <a:lnTo>
                    <a:pt x="2250" y="768"/>
                  </a:lnTo>
                  <a:lnTo>
                    <a:pt x="2252" y="752"/>
                  </a:lnTo>
                  <a:lnTo>
                    <a:pt x="2254" y="746"/>
                  </a:lnTo>
                  <a:lnTo>
                    <a:pt x="2256" y="753"/>
                  </a:lnTo>
                  <a:lnTo>
                    <a:pt x="2258" y="777"/>
                  </a:lnTo>
                  <a:lnTo>
                    <a:pt x="2260" y="804"/>
                  </a:lnTo>
                  <a:lnTo>
                    <a:pt x="2263" y="809"/>
                  </a:lnTo>
                  <a:lnTo>
                    <a:pt x="2266" y="812"/>
                  </a:lnTo>
                  <a:lnTo>
                    <a:pt x="2270" y="814"/>
                  </a:lnTo>
                  <a:lnTo>
                    <a:pt x="2271" y="790"/>
                  </a:lnTo>
                  <a:lnTo>
                    <a:pt x="2274" y="754"/>
                  </a:lnTo>
                  <a:lnTo>
                    <a:pt x="2275" y="749"/>
                  </a:lnTo>
                  <a:lnTo>
                    <a:pt x="2277" y="756"/>
                  </a:lnTo>
                  <a:lnTo>
                    <a:pt x="2279" y="791"/>
                  </a:lnTo>
                  <a:lnTo>
                    <a:pt x="2281" y="820"/>
                  </a:lnTo>
                  <a:lnTo>
                    <a:pt x="2285" y="845"/>
                  </a:lnTo>
                  <a:lnTo>
                    <a:pt x="2289" y="833"/>
                  </a:lnTo>
                  <a:lnTo>
                    <a:pt x="2291" y="816"/>
                  </a:lnTo>
                  <a:lnTo>
                    <a:pt x="2293" y="808"/>
                  </a:lnTo>
                  <a:lnTo>
                    <a:pt x="2294" y="813"/>
                  </a:lnTo>
                  <a:lnTo>
                    <a:pt x="2296" y="836"/>
                  </a:lnTo>
                  <a:lnTo>
                    <a:pt x="2300" y="870"/>
                  </a:lnTo>
                  <a:lnTo>
                    <a:pt x="2302" y="839"/>
                  </a:lnTo>
                  <a:lnTo>
                    <a:pt x="2306" y="800"/>
                  </a:lnTo>
                  <a:lnTo>
                    <a:pt x="2307" y="798"/>
                  </a:lnTo>
                  <a:lnTo>
                    <a:pt x="2308" y="821"/>
                  </a:lnTo>
                  <a:lnTo>
                    <a:pt x="2311" y="884"/>
                  </a:lnTo>
                  <a:lnTo>
                    <a:pt x="2315" y="898"/>
                  </a:lnTo>
                  <a:lnTo>
                    <a:pt x="2317" y="863"/>
                  </a:lnTo>
                  <a:lnTo>
                    <a:pt x="2319" y="821"/>
                  </a:lnTo>
                  <a:lnTo>
                    <a:pt x="2321" y="804"/>
                  </a:lnTo>
                  <a:lnTo>
                    <a:pt x="2323" y="801"/>
                  </a:lnTo>
                  <a:lnTo>
                    <a:pt x="2326" y="806"/>
                  </a:lnTo>
                  <a:lnTo>
                    <a:pt x="2328" y="820"/>
                  </a:lnTo>
                  <a:lnTo>
                    <a:pt x="2332" y="832"/>
                  </a:lnTo>
                  <a:lnTo>
                    <a:pt x="2334" y="810"/>
                  </a:lnTo>
                  <a:lnTo>
                    <a:pt x="2336" y="776"/>
                  </a:lnTo>
                  <a:lnTo>
                    <a:pt x="2339" y="718"/>
                  </a:lnTo>
                  <a:lnTo>
                    <a:pt x="2341" y="673"/>
                  </a:lnTo>
                  <a:lnTo>
                    <a:pt x="2343" y="600"/>
                  </a:lnTo>
                  <a:lnTo>
                    <a:pt x="2345" y="526"/>
                  </a:lnTo>
                  <a:lnTo>
                    <a:pt x="2349" y="433"/>
                  </a:lnTo>
                  <a:lnTo>
                    <a:pt x="2351" y="407"/>
                  </a:lnTo>
                  <a:lnTo>
                    <a:pt x="2351" y="409"/>
                  </a:lnTo>
                  <a:lnTo>
                    <a:pt x="2354" y="446"/>
                  </a:lnTo>
                  <a:lnTo>
                    <a:pt x="2356" y="477"/>
                  </a:lnTo>
                  <a:lnTo>
                    <a:pt x="2358" y="504"/>
                  </a:lnTo>
                  <a:lnTo>
                    <a:pt x="2360" y="522"/>
                  </a:lnTo>
                  <a:lnTo>
                    <a:pt x="2363" y="550"/>
                  </a:lnTo>
                  <a:lnTo>
                    <a:pt x="2365" y="577"/>
                  </a:lnTo>
                  <a:lnTo>
                    <a:pt x="2370" y="602"/>
                  </a:lnTo>
                  <a:lnTo>
                    <a:pt x="2372" y="533"/>
                  </a:lnTo>
                  <a:lnTo>
                    <a:pt x="2374" y="442"/>
                  </a:lnTo>
                  <a:lnTo>
                    <a:pt x="2377" y="309"/>
                  </a:lnTo>
                  <a:lnTo>
                    <a:pt x="2379" y="218"/>
                  </a:lnTo>
                  <a:lnTo>
                    <a:pt x="2382" y="118"/>
                  </a:lnTo>
                  <a:lnTo>
                    <a:pt x="2384" y="85"/>
                  </a:lnTo>
                  <a:lnTo>
                    <a:pt x="2384" y="86"/>
                  </a:lnTo>
                  <a:lnTo>
                    <a:pt x="2387" y="133"/>
                  </a:lnTo>
                  <a:lnTo>
                    <a:pt x="2390" y="189"/>
                  </a:lnTo>
                  <a:lnTo>
                    <a:pt x="2392" y="260"/>
                  </a:lnTo>
                  <a:lnTo>
                    <a:pt x="2394" y="312"/>
                  </a:lnTo>
                  <a:lnTo>
                    <a:pt x="2397" y="398"/>
                  </a:lnTo>
                  <a:lnTo>
                    <a:pt x="2399" y="476"/>
                  </a:lnTo>
                  <a:lnTo>
                    <a:pt x="2401" y="583"/>
                  </a:lnTo>
                  <a:lnTo>
                    <a:pt x="2403" y="643"/>
                  </a:lnTo>
                  <a:lnTo>
                    <a:pt x="2406" y="678"/>
                  </a:lnTo>
                  <a:lnTo>
                    <a:pt x="2408" y="686"/>
                  </a:lnTo>
                  <a:lnTo>
                    <a:pt x="2412" y="708"/>
                  </a:lnTo>
                  <a:lnTo>
                    <a:pt x="2414" y="737"/>
                  </a:lnTo>
                  <a:lnTo>
                    <a:pt x="2417" y="743"/>
                  </a:lnTo>
                  <a:lnTo>
                    <a:pt x="2420" y="669"/>
                  </a:lnTo>
                  <a:lnTo>
                    <a:pt x="2422" y="576"/>
                  </a:lnTo>
                  <a:lnTo>
                    <a:pt x="2425" y="434"/>
                  </a:lnTo>
                  <a:lnTo>
                    <a:pt x="2427" y="346"/>
                  </a:lnTo>
                  <a:lnTo>
                    <a:pt x="2428" y="307"/>
                  </a:lnTo>
                  <a:lnTo>
                    <a:pt x="2430" y="314"/>
                  </a:lnTo>
                  <a:lnTo>
                    <a:pt x="2433" y="367"/>
                  </a:lnTo>
                  <a:lnTo>
                    <a:pt x="2435" y="469"/>
                  </a:lnTo>
                  <a:lnTo>
                    <a:pt x="2437" y="538"/>
                  </a:lnTo>
                  <a:lnTo>
                    <a:pt x="2440" y="595"/>
                  </a:lnTo>
                  <a:lnTo>
                    <a:pt x="2444" y="600"/>
                  </a:lnTo>
                  <a:lnTo>
                    <a:pt x="2444" y="598"/>
                  </a:lnTo>
                  <a:lnTo>
                    <a:pt x="2446" y="605"/>
                  </a:lnTo>
                  <a:lnTo>
                    <a:pt x="2449" y="644"/>
                  </a:lnTo>
                </a:path>
              </a:pathLst>
            </a:custGeom>
            <a:noFill/>
            <a:ln w="0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5" name="Freeform 27"/>
            <p:cNvSpPr>
              <a:spLocks noChangeAspect="1"/>
            </p:cNvSpPr>
            <p:nvPr/>
          </p:nvSpPr>
          <p:spPr bwMode="auto">
            <a:xfrm>
              <a:off x="1277" y="2233"/>
              <a:ext cx="652" cy="1527"/>
            </a:xfrm>
            <a:custGeom>
              <a:avLst/>
              <a:gdLst/>
              <a:ahLst/>
              <a:cxnLst>
                <a:cxn ang="0">
                  <a:pos x="39" y="2676"/>
                </a:cxn>
                <a:cxn ang="0">
                  <a:pos x="79" y="2617"/>
                </a:cxn>
                <a:cxn ang="0">
                  <a:pos x="122" y="2390"/>
                </a:cxn>
                <a:cxn ang="0">
                  <a:pos x="162" y="2624"/>
                </a:cxn>
                <a:cxn ang="0">
                  <a:pos x="202" y="2564"/>
                </a:cxn>
                <a:cxn ang="0">
                  <a:pos x="242" y="2770"/>
                </a:cxn>
                <a:cxn ang="0">
                  <a:pos x="284" y="2664"/>
                </a:cxn>
                <a:cxn ang="0">
                  <a:pos x="325" y="2114"/>
                </a:cxn>
                <a:cxn ang="0">
                  <a:pos x="365" y="2610"/>
                </a:cxn>
                <a:cxn ang="0">
                  <a:pos x="404" y="2619"/>
                </a:cxn>
                <a:cxn ang="0">
                  <a:pos x="445" y="2752"/>
                </a:cxn>
                <a:cxn ang="0">
                  <a:pos x="486" y="2781"/>
                </a:cxn>
                <a:cxn ang="0">
                  <a:pos x="528" y="1796"/>
                </a:cxn>
                <a:cxn ang="0">
                  <a:pos x="569" y="2619"/>
                </a:cxn>
                <a:cxn ang="0">
                  <a:pos x="607" y="2711"/>
                </a:cxn>
                <a:cxn ang="0">
                  <a:pos x="648" y="2746"/>
                </a:cxn>
                <a:cxn ang="0">
                  <a:pos x="691" y="2669"/>
                </a:cxn>
                <a:cxn ang="0">
                  <a:pos x="731" y="1592"/>
                </a:cxn>
                <a:cxn ang="0">
                  <a:pos x="772" y="2335"/>
                </a:cxn>
                <a:cxn ang="0">
                  <a:pos x="810" y="2651"/>
                </a:cxn>
                <a:cxn ang="0">
                  <a:pos x="852" y="2744"/>
                </a:cxn>
                <a:cxn ang="0">
                  <a:pos x="893" y="2653"/>
                </a:cxn>
                <a:cxn ang="0">
                  <a:pos x="933" y="1365"/>
                </a:cxn>
                <a:cxn ang="0">
                  <a:pos x="975" y="2064"/>
                </a:cxn>
                <a:cxn ang="0">
                  <a:pos x="1016" y="2613"/>
                </a:cxn>
                <a:cxn ang="0">
                  <a:pos x="1056" y="2633"/>
                </a:cxn>
                <a:cxn ang="0">
                  <a:pos x="1097" y="2500"/>
                </a:cxn>
                <a:cxn ang="0">
                  <a:pos x="1136" y="1487"/>
                </a:cxn>
                <a:cxn ang="0">
                  <a:pos x="1179" y="1857"/>
                </a:cxn>
                <a:cxn ang="0">
                  <a:pos x="1217" y="2726"/>
                </a:cxn>
                <a:cxn ang="0">
                  <a:pos x="1259" y="2667"/>
                </a:cxn>
                <a:cxn ang="0">
                  <a:pos x="1300" y="2386"/>
                </a:cxn>
                <a:cxn ang="0">
                  <a:pos x="1339" y="1739"/>
                </a:cxn>
                <a:cxn ang="0">
                  <a:pos x="1380" y="1953"/>
                </a:cxn>
                <a:cxn ang="0">
                  <a:pos x="1422" y="2612"/>
                </a:cxn>
                <a:cxn ang="0">
                  <a:pos x="1461" y="2696"/>
                </a:cxn>
                <a:cxn ang="0">
                  <a:pos x="1503" y="2499"/>
                </a:cxn>
                <a:cxn ang="0">
                  <a:pos x="1542" y="1978"/>
                </a:cxn>
                <a:cxn ang="0">
                  <a:pos x="1583" y="2020"/>
                </a:cxn>
                <a:cxn ang="0">
                  <a:pos x="1625" y="2658"/>
                </a:cxn>
                <a:cxn ang="0">
                  <a:pos x="1663" y="2711"/>
                </a:cxn>
                <a:cxn ang="0">
                  <a:pos x="1706" y="2502"/>
                </a:cxn>
                <a:cxn ang="0">
                  <a:pos x="1745" y="2059"/>
                </a:cxn>
                <a:cxn ang="0">
                  <a:pos x="1786" y="2175"/>
                </a:cxn>
                <a:cxn ang="0">
                  <a:pos x="1826" y="2637"/>
                </a:cxn>
                <a:cxn ang="0">
                  <a:pos x="1869" y="2728"/>
                </a:cxn>
                <a:cxn ang="0">
                  <a:pos x="1910" y="2463"/>
                </a:cxn>
                <a:cxn ang="0">
                  <a:pos x="1949" y="2158"/>
                </a:cxn>
                <a:cxn ang="0">
                  <a:pos x="1989" y="2261"/>
                </a:cxn>
                <a:cxn ang="0">
                  <a:pos x="2031" y="2712"/>
                </a:cxn>
                <a:cxn ang="0">
                  <a:pos x="2070" y="2569"/>
                </a:cxn>
                <a:cxn ang="0">
                  <a:pos x="2112" y="2522"/>
                </a:cxn>
                <a:cxn ang="0">
                  <a:pos x="2152" y="2273"/>
                </a:cxn>
                <a:cxn ang="0">
                  <a:pos x="2192" y="2301"/>
                </a:cxn>
                <a:cxn ang="0">
                  <a:pos x="2233" y="2597"/>
                </a:cxn>
                <a:cxn ang="0">
                  <a:pos x="2274" y="2560"/>
                </a:cxn>
                <a:cxn ang="0">
                  <a:pos x="2316" y="2219"/>
                </a:cxn>
                <a:cxn ang="0">
                  <a:pos x="2355" y="2190"/>
                </a:cxn>
                <a:cxn ang="0">
                  <a:pos x="2396" y="2512"/>
                </a:cxn>
                <a:cxn ang="0">
                  <a:pos x="2438" y="2612"/>
                </a:cxn>
              </a:cxnLst>
              <a:rect l="0" t="0" r="r" b="b"/>
              <a:pathLst>
                <a:path w="2448" h="2786">
                  <a:moveTo>
                    <a:pt x="0" y="2535"/>
                  </a:moveTo>
                  <a:lnTo>
                    <a:pt x="2" y="2569"/>
                  </a:lnTo>
                  <a:lnTo>
                    <a:pt x="6" y="2595"/>
                  </a:lnTo>
                  <a:lnTo>
                    <a:pt x="8" y="2601"/>
                  </a:lnTo>
                  <a:lnTo>
                    <a:pt x="10" y="2609"/>
                  </a:lnTo>
                  <a:lnTo>
                    <a:pt x="12" y="2621"/>
                  </a:lnTo>
                  <a:lnTo>
                    <a:pt x="15" y="2645"/>
                  </a:lnTo>
                  <a:lnTo>
                    <a:pt x="17" y="2666"/>
                  </a:lnTo>
                  <a:lnTo>
                    <a:pt x="21" y="2679"/>
                  </a:lnTo>
                  <a:lnTo>
                    <a:pt x="23" y="2648"/>
                  </a:lnTo>
                  <a:lnTo>
                    <a:pt x="26" y="2616"/>
                  </a:lnTo>
                  <a:lnTo>
                    <a:pt x="28" y="2600"/>
                  </a:lnTo>
                  <a:lnTo>
                    <a:pt x="29" y="2603"/>
                  </a:lnTo>
                  <a:lnTo>
                    <a:pt x="31" y="2621"/>
                  </a:lnTo>
                  <a:lnTo>
                    <a:pt x="34" y="2650"/>
                  </a:lnTo>
                  <a:lnTo>
                    <a:pt x="36" y="2666"/>
                  </a:lnTo>
                  <a:lnTo>
                    <a:pt x="39" y="2676"/>
                  </a:lnTo>
                  <a:lnTo>
                    <a:pt x="41" y="2678"/>
                  </a:lnTo>
                  <a:lnTo>
                    <a:pt x="43" y="2679"/>
                  </a:lnTo>
                  <a:lnTo>
                    <a:pt x="45" y="2682"/>
                  </a:lnTo>
                  <a:lnTo>
                    <a:pt x="49" y="2691"/>
                  </a:lnTo>
                  <a:lnTo>
                    <a:pt x="51" y="2702"/>
                  </a:lnTo>
                  <a:lnTo>
                    <a:pt x="53" y="2721"/>
                  </a:lnTo>
                  <a:lnTo>
                    <a:pt x="55" y="2731"/>
                  </a:lnTo>
                  <a:lnTo>
                    <a:pt x="59" y="2721"/>
                  </a:lnTo>
                  <a:lnTo>
                    <a:pt x="62" y="2686"/>
                  </a:lnTo>
                  <a:lnTo>
                    <a:pt x="64" y="2652"/>
                  </a:lnTo>
                  <a:lnTo>
                    <a:pt x="66" y="2631"/>
                  </a:lnTo>
                  <a:lnTo>
                    <a:pt x="67" y="2633"/>
                  </a:lnTo>
                  <a:lnTo>
                    <a:pt x="70" y="2651"/>
                  </a:lnTo>
                  <a:lnTo>
                    <a:pt x="74" y="2648"/>
                  </a:lnTo>
                  <a:lnTo>
                    <a:pt x="76" y="2623"/>
                  </a:lnTo>
                  <a:lnTo>
                    <a:pt x="78" y="2611"/>
                  </a:lnTo>
                  <a:lnTo>
                    <a:pt x="79" y="2617"/>
                  </a:lnTo>
                  <a:lnTo>
                    <a:pt x="81" y="2636"/>
                  </a:lnTo>
                  <a:lnTo>
                    <a:pt x="85" y="2649"/>
                  </a:lnTo>
                  <a:lnTo>
                    <a:pt x="88" y="2623"/>
                  </a:lnTo>
                  <a:lnTo>
                    <a:pt x="91" y="2593"/>
                  </a:lnTo>
                  <a:lnTo>
                    <a:pt x="93" y="2551"/>
                  </a:lnTo>
                  <a:lnTo>
                    <a:pt x="95" y="2511"/>
                  </a:lnTo>
                  <a:lnTo>
                    <a:pt x="98" y="2439"/>
                  </a:lnTo>
                  <a:lnTo>
                    <a:pt x="100" y="2388"/>
                  </a:lnTo>
                  <a:lnTo>
                    <a:pt x="102" y="2373"/>
                  </a:lnTo>
                  <a:lnTo>
                    <a:pt x="103" y="2386"/>
                  </a:lnTo>
                  <a:lnTo>
                    <a:pt x="105" y="2429"/>
                  </a:lnTo>
                  <a:lnTo>
                    <a:pt x="108" y="2483"/>
                  </a:lnTo>
                  <a:lnTo>
                    <a:pt x="111" y="2501"/>
                  </a:lnTo>
                  <a:lnTo>
                    <a:pt x="115" y="2506"/>
                  </a:lnTo>
                  <a:lnTo>
                    <a:pt x="117" y="2490"/>
                  </a:lnTo>
                  <a:lnTo>
                    <a:pt x="119" y="2463"/>
                  </a:lnTo>
                  <a:lnTo>
                    <a:pt x="122" y="2390"/>
                  </a:lnTo>
                  <a:lnTo>
                    <a:pt x="124" y="2280"/>
                  </a:lnTo>
                  <a:lnTo>
                    <a:pt x="126" y="2085"/>
                  </a:lnTo>
                  <a:lnTo>
                    <a:pt x="128" y="1969"/>
                  </a:lnTo>
                  <a:lnTo>
                    <a:pt x="130" y="1923"/>
                  </a:lnTo>
                  <a:lnTo>
                    <a:pt x="133" y="1930"/>
                  </a:lnTo>
                  <a:lnTo>
                    <a:pt x="135" y="1980"/>
                  </a:lnTo>
                  <a:lnTo>
                    <a:pt x="136" y="2056"/>
                  </a:lnTo>
                  <a:lnTo>
                    <a:pt x="139" y="2171"/>
                  </a:lnTo>
                  <a:lnTo>
                    <a:pt x="141" y="2250"/>
                  </a:lnTo>
                  <a:lnTo>
                    <a:pt x="144" y="2338"/>
                  </a:lnTo>
                  <a:lnTo>
                    <a:pt x="146" y="2392"/>
                  </a:lnTo>
                  <a:lnTo>
                    <a:pt x="148" y="2449"/>
                  </a:lnTo>
                  <a:lnTo>
                    <a:pt x="150" y="2483"/>
                  </a:lnTo>
                  <a:lnTo>
                    <a:pt x="154" y="2533"/>
                  </a:lnTo>
                  <a:lnTo>
                    <a:pt x="156" y="2575"/>
                  </a:lnTo>
                  <a:lnTo>
                    <a:pt x="158" y="2619"/>
                  </a:lnTo>
                  <a:lnTo>
                    <a:pt x="162" y="2624"/>
                  </a:lnTo>
                  <a:lnTo>
                    <a:pt x="164" y="2619"/>
                  </a:lnTo>
                  <a:lnTo>
                    <a:pt x="167" y="2617"/>
                  </a:lnTo>
                  <a:lnTo>
                    <a:pt x="169" y="2595"/>
                  </a:lnTo>
                  <a:lnTo>
                    <a:pt x="172" y="2511"/>
                  </a:lnTo>
                  <a:lnTo>
                    <a:pt x="175" y="2415"/>
                  </a:lnTo>
                  <a:lnTo>
                    <a:pt x="177" y="2289"/>
                  </a:lnTo>
                  <a:lnTo>
                    <a:pt x="179" y="2220"/>
                  </a:lnTo>
                  <a:lnTo>
                    <a:pt x="181" y="2182"/>
                  </a:lnTo>
                  <a:lnTo>
                    <a:pt x="182" y="2174"/>
                  </a:lnTo>
                  <a:lnTo>
                    <a:pt x="184" y="2188"/>
                  </a:lnTo>
                  <a:lnTo>
                    <a:pt x="186" y="2223"/>
                  </a:lnTo>
                  <a:lnTo>
                    <a:pt x="189" y="2297"/>
                  </a:lnTo>
                  <a:lnTo>
                    <a:pt x="191" y="2376"/>
                  </a:lnTo>
                  <a:lnTo>
                    <a:pt x="194" y="2491"/>
                  </a:lnTo>
                  <a:lnTo>
                    <a:pt x="197" y="2550"/>
                  </a:lnTo>
                  <a:lnTo>
                    <a:pt x="201" y="2567"/>
                  </a:lnTo>
                  <a:lnTo>
                    <a:pt x="202" y="2564"/>
                  </a:lnTo>
                  <a:lnTo>
                    <a:pt x="204" y="2567"/>
                  </a:lnTo>
                  <a:lnTo>
                    <a:pt x="206" y="2582"/>
                  </a:lnTo>
                  <a:lnTo>
                    <a:pt x="208" y="2611"/>
                  </a:lnTo>
                  <a:lnTo>
                    <a:pt x="210" y="2638"/>
                  </a:lnTo>
                  <a:lnTo>
                    <a:pt x="213" y="2676"/>
                  </a:lnTo>
                  <a:lnTo>
                    <a:pt x="215" y="2694"/>
                  </a:lnTo>
                  <a:lnTo>
                    <a:pt x="220" y="2671"/>
                  </a:lnTo>
                  <a:lnTo>
                    <a:pt x="222" y="2645"/>
                  </a:lnTo>
                  <a:lnTo>
                    <a:pt x="223" y="2640"/>
                  </a:lnTo>
                  <a:lnTo>
                    <a:pt x="225" y="2657"/>
                  </a:lnTo>
                  <a:lnTo>
                    <a:pt x="227" y="2693"/>
                  </a:lnTo>
                  <a:lnTo>
                    <a:pt x="230" y="2737"/>
                  </a:lnTo>
                  <a:lnTo>
                    <a:pt x="232" y="2751"/>
                  </a:lnTo>
                  <a:lnTo>
                    <a:pt x="236" y="2750"/>
                  </a:lnTo>
                  <a:lnTo>
                    <a:pt x="236" y="2750"/>
                  </a:lnTo>
                  <a:lnTo>
                    <a:pt x="240" y="2758"/>
                  </a:lnTo>
                  <a:lnTo>
                    <a:pt x="242" y="2770"/>
                  </a:lnTo>
                  <a:lnTo>
                    <a:pt x="245" y="2786"/>
                  </a:lnTo>
                  <a:lnTo>
                    <a:pt x="249" y="2784"/>
                  </a:lnTo>
                  <a:lnTo>
                    <a:pt x="251" y="2775"/>
                  </a:lnTo>
                  <a:lnTo>
                    <a:pt x="252" y="2766"/>
                  </a:lnTo>
                  <a:lnTo>
                    <a:pt x="255" y="2756"/>
                  </a:lnTo>
                  <a:lnTo>
                    <a:pt x="257" y="2746"/>
                  </a:lnTo>
                  <a:lnTo>
                    <a:pt x="261" y="2730"/>
                  </a:lnTo>
                  <a:lnTo>
                    <a:pt x="263" y="2723"/>
                  </a:lnTo>
                  <a:lnTo>
                    <a:pt x="265" y="2717"/>
                  </a:lnTo>
                  <a:lnTo>
                    <a:pt x="267" y="2714"/>
                  </a:lnTo>
                  <a:lnTo>
                    <a:pt x="270" y="2711"/>
                  </a:lnTo>
                  <a:lnTo>
                    <a:pt x="272" y="2709"/>
                  </a:lnTo>
                  <a:lnTo>
                    <a:pt x="275" y="2707"/>
                  </a:lnTo>
                  <a:lnTo>
                    <a:pt x="277" y="2703"/>
                  </a:lnTo>
                  <a:lnTo>
                    <a:pt x="279" y="2693"/>
                  </a:lnTo>
                  <a:lnTo>
                    <a:pt x="282" y="2672"/>
                  </a:lnTo>
                  <a:lnTo>
                    <a:pt x="284" y="2664"/>
                  </a:lnTo>
                  <a:lnTo>
                    <a:pt x="285" y="2664"/>
                  </a:lnTo>
                  <a:lnTo>
                    <a:pt x="287" y="2679"/>
                  </a:lnTo>
                  <a:lnTo>
                    <a:pt x="291" y="2694"/>
                  </a:lnTo>
                  <a:lnTo>
                    <a:pt x="293" y="2659"/>
                  </a:lnTo>
                  <a:lnTo>
                    <a:pt x="296" y="2576"/>
                  </a:lnTo>
                  <a:lnTo>
                    <a:pt x="298" y="2515"/>
                  </a:lnTo>
                  <a:lnTo>
                    <a:pt x="301" y="2469"/>
                  </a:lnTo>
                  <a:lnTo>
                    <a:pt x="301" y="2467"/>
                  </a:lnTo>
                  <a:lnTo>
                    <a:pt x="304" y="2485"/>
                  </a:lnTo>
                  <a:lnTo>
                    <a:pt x="306" y="2518"/>
                  </a:lnTo>
                  <a:lnTo>
                    <a:pt x="309" y="2549"/>
                  </a:lnTo>
                  <a:lnTo>
                    <a:pt x="313" y="2552"/>
                  </a:lnTo>
                  <a:lnTo>
                    <a:pt x="315" y="2548"/>
                  </a:lnTo>
                  <a:lnTo>
                    <a:pt x="317" y="2515"/>
                  </a:lnTo>
                  <a:lnTo>
                    <a:pt x="319" y="2444"/>
                  </a:lnTo>
                  <a:lnTo>
                    <a:pt x="322" y="2275"/>
                  </a:lnTo>
                  <a:lnTo>
                    <a:pt x="325" y="2114"/>
                  </a:lnTo>
                  <a:lnTo>
                    <a:pt x="328" y="1889"/>
                  </a:lnTo>
                  <a:lnTo>
                    <a:pt x="330" y="1742"/>
                  </a:lnTo>
                  <a:lnTo>
                    <a:pt x="332" y="1655"/>
                  </a:lnTo>
                  <a:lnTo>
                    <a:pt x="332" y="1645"/>
                  </a:lnTo>
                  <a:lnTo>
                    <a:pt x="335" y="1711"/>
                  </a:lnTo>
                  <a:lnTo>
                    <a:pt x="337" y="1840"/>
                  </a:lnTo>
                  <a:lnTo>
                    <a:pt x="340" y="2023"/>
                  </a:lnTo>
                  <a:lnTo>
                    <a:pt x="342" y="2134"/>
                  </a:lnTo>
                  <a:lnTo>
                    <a:pt x="344" y="2253"/>
                  </a:lnTo>
                  <a:lnTo>
                    <a:pt x="347" y="2325"/>
                  </a:lnTo>
                  <a:lnTo>
                    <a:pt x="350" y="2404"/>
                  </a:lnTo>
                  <a:lnTo>
                    <a:pt x="352" y="2470"/>
                  </a:lnTo>
                  <a:lnTo>
                    <a:pt x="354" y="2566"/>
                  </a:lnTo>
                  <a:lnTo>
                    <a:pt x="356" y="2621"/>
                  </a:lnTo>
                  <a:lnTo>
                    <a:pt x="358" y="2650"/>
                  </a:lnTo>
                  <a:lnTo>
                    <a:pt x="362" y="2647"/>
                  </a:lnTo>
                  <a:lnTo>
                    <a:pt x="365" y="2610"/>
                  </a:lnTo>
                  <a:lnTo>
                    <a:pt x="368" y="2554"/>
                  </a:lnTo>
                  <a:lnTo>
                    <a:pt x="371" y="2433"/>
                  </a:lnTo>
                  <a:lnTo>
                    <a:pt x="373" y="2317"/>
                  </a:lnTo>
                  <a:lnTo>
                    <a:pt x="375" y="2143"/>
                  </a:lnTo>
                  <a:lnTo>
                    <a:pt x="377" y="2027"/>
                  </a:lnTo>
                  <a:lnTo>
                    <a:pt x="379" y="1967"/>
                  </a:lnTo>
                  <a:lnTo>
                    <a:pt x="380" y="1964"/>
                  </a:lnTo>
                  <a:lnTo>
                    <a:pt x="383" y="2027"/>
                  </a:lnTo>
                  <a:lnTo>
                    <a:pt x="385" y="2122"/>
                  </a:lnTo>
                  <a:lnTo>
                    <a:pt x="387" y="2262"/>
                  </a:lnTo>
                  <a:lnTo>
                    <a:pt x="390" y="2346"/>
                  </a:lnTo>
                  <a:lnTo>
                    <a:pt x="393" y="2419"/>
                  </a:lnTo>
                  <a:lnTo>
                    <a:pt x="395" y="2460"/>
                  </a:lnTo>
                  <a:lnTo>
                    <a:pt x="397" y="2506"/>
                  </a:lnTo>
                  <a:lnTo>
                    <a:pt x="399" y="2537"/>
                  </a:lnTo>
                  <a:lnTo>
                    <a:pt x="401" y="2571"/>
                  </a:lnTo>
                  <a:lnTo>
                    <a:pt x="404" y="2619"/>
                  </a:lnTo>
                  <a:lnTo>
                    <a:pt x="408" y="2630"/>
                  </a:lnTo>
                  <a:lnTo>
                    <a:pt x="411" y="2615"/>
                  </a:lnTo>
                  <a:lnTo>
                    <a:pt x="413" y="2610"/>
                  </a:lnTo>
                  <a:lnTo>
                    <a:pt x="414" y="2611"/>
                  </a:lnTo>
                  <a:lnTo>
                    <a:pt x="418" y="2607"/>
                  </a:lnTo>
                  <a:lnTo>
                    <a:pt x="419" y="2605"/>
                  </a:lnTo>
                  <a:lnTo>
                    <a:pt x="421" y="2617"/>
                  </a:lnTo>
                  <a:lnTo>
                    <a:pt x="423" y="2649"/>
                  </a:lnTo>
                  <a:lnTo>
                    <a:pt x="426" y="2700"/>
                  </a:lnTo>
                  <a:lnTo>
                    <a:pt x="428" y="2727"/>
                  </a:lnTo>
                  <a:lnTo>
                    <a:pt x="433" y="2738"/>
                  </a:lnTo>
                  <a:lnTo>
                    <a:pt x="435" y="2730"/>
                  </a:lnTo>
                  <a:lnTo>
                    <a:pt x="437" y="2727"/>
                  </a:lnTo>
                  <a:lnTo>
                    <a:pt x="438" y="2727"/>
                  </a:lnTo>
                  <a:lnTo>
                    <a:pt x="440" y="2731"/>
                  </a:lnTo>
                  <a:lnTo>
                    <a:pt x="443" y="2744"/>
                  </a:lnTo>
                  <a:lnTo>
                    <a:pt x="445" y="2752"/>
                  </a:lnTo>
                  <a:lnTo>
                    <a:pt x="448" y="2750"/>
                  </a:lnTo>
                  <a:lnTo>
                    <a:pt x="452" y="2734"/>
                  </a:lnTo>
                  <a:lnTo>
                    <a:pt x="454" y="2722"/>
                  </a:lnTo>
                  <a:lnTo>
                    <a:pt x="456" y="2717"/>
                  </a:lnTo>
                  <a:lnTo>
                    <a:pt x="457" y="2717"/>
                  </a:lnTo>
                  <a:lnTo>
                    <a:pt x="459" y="2726"/>
                  </a:lnTo>
                  <a:lnTo>
                    <a:pt x="461" y="2737"/>
                  </a:lnTo>
                  <a:lnTo>
                    <a:pt x="465" y="2732"/>
                  </a:lnTo>
                  <a:lnTo>
                    <a:pt x="468" y="2713"/>
                  </a:lnTo>
                  <a:lnTo>
                    <a:pt x="470" y="2701"/>
                  </a:lnTo>
                  <a:lnTo>
                    <a:pt x="474" y="2694"/>
                  </a:lnTo>
                  <a:lnTo>
                    <a:pt x="475" y="2693"/>
                  </a:lnTo>
                  <a:lnTo>
                    <a:pt x="476" y="2694"/>
                  </a:lnTo>
                  <a:lnTo>
                    <a:pt x="478" y="2700"/>
                  </a:lnTo>
                  <a:lnTo>
                    <a:pt x="481" y="2721"/>
                  </a:lnTo>
                  <a:lnTo>
                    <a:pt x="483" y="2747"/>
                  </a:lnTo>
                  <a:lnTo>
                    <a:pt x="486" y="2781"/>
                  </a:lnTo>
                  <a:lnTo>
                    <a:pt x="490" y="2764"/>
                  </a:lnTo>
                  <a:lnTo>
                    <a:pt x="492" y="2714"/>
                  </a:lnTo>
                  <a:lnTo>
                    <a:pt x="495" y="2648"/>
                  </a:lnTo>
                  <a:lnTo>
                    <a:pt x="497" y="2571"/>
                  </a:lnTo>
                  <a:lnTo>
                    <a:pt x="499" y="2541"/>
                  </a:lnTo>
                  <a:lnTo>
                    <a:pt x="502" y="2525"/>
                  </a:lnTo>
                  <a:lnTo>
                    <a:pt x="504" y="2515"/>
                  </a:lnTo>
                  <a:lnTo>
                    <a:pt x="505" y="2511"/>
                  </a:lnTo>
                  <a:lnTo>
                    <a:pt x="507" y="2519"/>
                  </a:lnTo>
                  <a:lnTo>
                    <a:pt x="509" y="2542"/>
                  </a:lnTo>
                  <a:lnTo>
                    <a:pt x="511" y="2562"/>
                  </a:lnTo>
                  <a:lnTo>
                    <a:pt x="516" y="2551"/>
                  </a:lnTo>
                  <a:lnTo>
                    <a:pt x="519" y="2479"/>
                  </a:lnTo>
                  <a:lnTo>
                    <a:pt x="521" y="2365"/>
                  </a:lnTo>
                  <a:lnTo>
                    <a:pt x="524" y="2140"/>
                  </a:lnTo>
                  <a:lnTo>
                    <a:pt x="526" y="1955"/>
                  </a:lnTo>
                  <a:lnTo>
                    <a:pt x="528" y="1796"/>
                  </a:lnTo>
                  <a:lnTo>
                    <a:pt x="530" y="1685"/>
                  </a:lnTo>
                  <a:lnTo>
                    <a:pt x="531" y="1679"/>
                  </a:lnTo>
                  <a:lnTo>
                    <a:pt x="533" y="1714"/>
                  </a:lnTo>
                  <a:lnTo>
                    <a:pt x="536" y="1848"/>
                  </a:lnTo>
                  <a:lnTo>
                    <a:pt x="539" y="1987"/>
                  </a:lnTo>
                  <a:lnTo>
                    <a:pt x="541" y="2179"/>
                  </a:lnTo>
                  <a:lnTo>
                    <a:pt x="543" y="2296"/>
                  </a:lnTo>
                  <a:lnTo>
                    <a:pt x="545" y="2376"/>
                  </a:lnTo>
                  <a:lnTo>
                    <a:pt x="548" y="2432"/>
                  </a:lnTo>
                  <a:lnTo>
                    <a:pt x="550" y="2454"/>
                  </a:lnTo>
                  <a:lnTo>
                    <a:pt x="553" y="2488"/>
                  </a:lnTo>
                  <a:lnTo>
                    <a:pt x="555" y="2523"/>
                  </a:lnTo>
                  <a:lnTo>
                    <a:pt x="557" y="2557"/>
                  </a:lnTo>
                  <a:lnTo>
                    <a:pt x="560" y="2597"/>
                  </a:lnTo>
                  <a:lnTo>
                    <a:pt x="562" y="2627"/>
                  </a:lnTo>
                  <a:lnTo>
                    <a:pt x="565" y="2657"/>
                  </a:lnTo>
                  <a:lnTo>
                    <a:pt x="569" y="2619"/>
                  </a:lnTo>
                  <a:lnTo>
                    <a:pt x="571" y="2545"/>
                  </a:lnTo>
                  <a:lnTo>
                    <a:pt x="573" y="2435"/>
                  </a:lnTo>
                  <a:lnTo>
                    <a:pt x="575" y="2256"/>
                  </a:lnTo>
                  <a:lnTo>
                    <a:pt x="577" y="2146"/>
                  </a:lnTo>
                  <a:lnTo>
                    <a:pt x="581" y="2085"/>
                  </a:lnTo>
                  <a:lnTo>
                    <a:pt x="582" y="2085"/>
                  </a:lnTo>
                  <a:lnTo>
                    <a:pt x="584" y="2114"/>
                  </a:lnTo>
                  <a:lnTo>
                    <a:pt x="586" y="2196"/>
                  </a:lnTo>
                  <a:lnTo>
                    <a:pt x="588" y="2272"/>
                  </a:lnTo>
                  <a:lnTo>
                    <a:pt x="590" y="2347"/>
                  </a:lnTo>
                  <a:lnTo>
                    <a:pt x="593" y="2446"/>
                  </a:lnTo>
                  <a:lnTo>
                    <a:pt x="595" y="2527"/>
                  </a:lnTo>
                  <a:lnTo>
                    <a:pt x="598" y="2619"/>
                  </a:lnTo>
                  <a:lnTo>
                    <a:pt x="600" y="2659"/>
                  </a:lnTo>
                  <a:lnTo>
                    <a:pt x="603" y="2680"/>
                  </a:lnTo>
                  <a:lnTo>
                    <a:pt x="605" y="2701"/>
                  </a:lnTo>
                  <a:lnTo>
                    <a:pt x="607" y="2711"/>
                  </a:lnTo>
                  <a:lnTo>
                    <a:pt x="612" y="2713"/>
                  </a:lnTo>
                  <a:lnTo>
                    <a:pt x="614" y="2710"/>
                  </a:lnTo>
                  <a:lnTo>
                    <a:pt x="616" y="2697"/>
                  </a:lnTo>
                  <a:lnTo>
                    <a:pt x="618" y="2677"/>
                  </a:lnTo>
                  <a:lnTo>
                    <a:pt x="621" y="2657"/>
                  </a:lnTo>
                  <a:lnTo>
                    <a:pt x="623" y="2658"/>
                  </a:lnTo>
                  <a:lnTo>
                    <a:pt x="625" y="2672"/>
                  </a:lnTo>
                  <a:lnTo>
                    <a:pt x="627" y="2705"/>
                  </a:lnTo>
                  <a:lnTo>
                    <a:pt x="631" y="2716"/>
                  </a:lnTo>
                  <a:lnTo>
                    <a:pt x="633" y="2701"/>
                  </a:lnTo>
                  <a:lnTo>
                    <a:pt x="635" y="2697"/>
                  </a:lnTo>
                  <a:lnTo>
                    <a:pt x="636" y="2701"/>
                  </a:lnTo>
                  <a:lnTo>
                    <a:pt x="639" y="2714"/>
                  </a:lnTo>
                  <a:lnTo>
                    <a:pt x="642" y="2704"/>
                  </a:lnTo>
                  <a:lnTo>
                    <a:pt x="644" y="2700"/>
                  </a:lnTo>
                  <a:lnTo>
                    <a:pt x="646" y="2712"/>
                  </a:lnTo>
                  <a:lnTo>
                    <a:pt x="648" y="2746"/>
                  </a:lnTo>
                  <a:lnTo>
                    <a:pt x="651" y="2781"/>
                  </a:lnTo>
                  <a:lnTo>
                    <a:pt x="654" y="2763"/>
                  </a:lnTo>
                  <a:lnTo>
                    <a:pt x="657" y="2727"/>
                  </a:lnTo>
                  <a:lnTo>
                    <a:pt x="659" y="2697"/>
                  </a:lnTo>
                  <a:lnTo>
                    <a:pt x="662" y="2662"/>
                  </a:lnTo>
                  <a:lnTo>
                    <a:pt x="664" y="2651"/>
                  </a:lnTo>
                  <a:lnTo>
                    <a:pt x="664" y="2651"/>
                  </a:lnTo>
                  <a:lnTo>
                    <a:pt x="668" y="2658"/>
                  </a:lnTo>
                  <a:lnTo>
                    <a:pt x="670" y="2667"/>
                  </a:lnTo>
                  <a:lnTo>
                    <a:pt x="674" y="2665"/>
                  </a:lnTo>
                  <a:lnTo>
                    <a:pt x="676" y="2658"/>
                  </a:lnTo>
                  <a:lnTo>
                    <a:pt x="677" y="2658"/>
                  </a:lnTo>
                  <a:lnTo>
                    <a:pt x="679" y="2669"/>
                  </a:lnTo>
                  <a:lnTo>
                    <a:pt x="681" y="2690"/>
                  </a:lnTo>
                  <a:lnTo>
                    <a:pt x="683" y="2712"/>
                  </a:lnTo>
                  <a:lnTo>
                    <a:pt x="688" y="2708"/>
                  </a:lnTo>
                  <a:lnTo>
                    <a:pt x="691" y="2669"/>
                  </a:lnTo>
                  <a:lnTo>
                    <a:pt x="693" y="2629"/>
                  </a:lnTo>
                  <a:lnTo>
                    <a:pt x="695" y="2581"/>
                  </a:lnTo>
                  <a:lnTo>
                    <a:pt x="698" y="2519"/>
                  </a:lnTo>
                  <a:lnTo>
                    <a:pt x="700" y="2483"/>
                  </a:lnTo>
                  <a:lnTo>
                    <a:pt x="702" y="2464"/>
                  </a:lnTo>
                  <a:lnTo>
                    <a:pt x="703" y="2467"/>
                  </a:lnTo>
                  <a:lnTo>
                    <a:pt x="705" y="2488"/>
                  </a:lnTo>
                  <a:lnTo>
                    <a:pt x="708" y="2516"/>
                  </a:lnTo>
                  <a:lnTo>
                    <a:pt x="711" y="2546"/>
                  </a:lnTo>
                  <a:lnTo>
                    <a:pt x="713" y="2564"/>
                  </a:lnTo>
                  <a:lnTo>
                    <a:pt x="717" y="2582"/>
                  </a:lnTo>
                  <a:lnTo>
                    <a:pt x="719" y="2543"/>
                  </a:lnTo>
                  <a:lnTo>
                    <a:pt x="721" y="2398"/>
                  </a:lnTo>
                  <a:lnTo>
                    <a:pt x="723" y="2219"/>
                  </a:lnTo>
                  <a:lnTo>
                    <a:pt x="726" y="1927"/>
                  </a:lnTo>
                  <a:lnTo>
                    <a:pt x="728" y="1724"/>
                  </a:lnTo>
                  <a:lnTo>
                    <a:pt x="731" y="1592"/>
                  </a:lnTo>
                  <a:lnTo>
                    <a:pt x="733" y="1560"/>
                  </a:lnTo>
                  <a:lnTo>
                    <a:pt x="735" y="1593"/>
                  </a:lnTo>
                  <a:lnTo>
                    <a:pt x="737" y="1702"/>
                  </a:lnTo>
                  <a:lnTo>
                    <a:pt x="739" y="1912"/>
                  </a:lnTo>
                  <a:lnTo>
                    <a:pt x="741" y="2073"/>
                  </a:lnTo>
                  <a:lnTo>
                    <a:pt x="743" y="2217"/>
                  </a:lnTo>
                  <a:lnTo>
                    <a:pt x="746" y="2373"/>
                  </a:lnTo>
                  <a:lnTo>
                    <a:pt x="748" y="2462"/>
                  </a:lnTo>
                  <a:lnTo>
                    <a:pt x="752" y="2542"/>
                  </a:lnTo>
                  <a:lnTo>
                    <a:pt x="754" y="2578"/>
                  </a:lnTo>
                  <a:lnTo>
                    <a:pt x="756" y="2601"/>
                  </a:lnTo>
                  <a:lnTo>
                    <a:pt x="760" y="2609"/>
                  </a:lnTo>
                  <a:lnTo>
                    <a:pt x="762" y="2580"/>
                  </a:lnTo>
                  <a:lnTo>
                    <a:pt x="764" y="2545"/>
                  </a:lnTo>
                  <a:lnTo>
                    <a:pt x="766" y="2504"/>
                  </a:lnTo>
                  <a:lnTo>
                    <a:pt x="769" y="2429"/>
                  </a:lnTo>
                  <a:lnTo>
                    <a:pt x="772" y="2335"/>
                  </a:lnTo>
                  <a:lnTo>
                    <a:pt x="775" y="2168"/>
                  </a:lnTo>
                  <a:lnTo>
                    <a:pt x="777" y="2074"/>
                  </a:lnTo>
                  <a:lnTo>
                    <a:pt x="778" y="2052"/>
                  </a:lnTo>
                  <a:lnTo>
                    <a:pt x="779" y="2070"/>
                  </a:lnTo>
                  <a:lnTo>
                    <a:pt x="782" y="2187"/>
                  </a:lnTo>
                  <a:lnTo>
                    <a:pt x="784" y="2299"/>
                  </a:lnTo>
                  <a:lnTo>
                    <a:pt x="787" y="2415"/>
                  </a:lnTo>
                  <a:lnTo>
                    <a:pt x="789" y="2467"/>
                  </a:lnTo>
                  <a:lnTo>
                    <a:pt x="791" y="2500"/>
                  </a:lnTo>
                  <a:lnTo>
                    <a:pt x="795" y="2529"/>
                  </a:lnTo>
                  <a:lnTo>
                    <a:pt x="797" y="2549"/>
                  </a:lnTo>
                  <a:lnTo>
                    <a:pt x="799" y="2583"/>
                  </a:lnTo>
                  <a:lnTo>
                    <a:pt x="801" y="2616"/>
                  </a:lnTo>
                  <a:lnTo>
                    <a:pt x="803" y="2643"/>
                  </a:lnTo>
                  <a:lnTo>
                    <a:pt x="807" y="2655"/>
                  </a:lnTo>
                  <a:lnTo>
                    <a:pt x="809" y="2651"/>
                  </a:lnTo>
                  <a:lnTo>
                    <a:pt x="810" y="2651"/>
                  </a:lnTo>
                  <a:lnTo>
                    <a:pt x="813" y="2663"/>
                  </a:lnTo>
                  <a:lnTo>
                    <a:pt x="816" y="2674"/>
                  </a:lnTo>
                  <a:lnTo>
                    <a:pt x="820" y="2668"/>
                  </a:lnTo>
                  <a:lnTo>
                    <a:pt x="822" y="2650"/>
                  </a:lnTo>
                  <a:lnTo>
                    <a:pt x="824" y="2626"/>
                  </a:lnTo>
                  <a:lnTo>
                    <a:pt x="826" y="2616"/>
                  </a:lnTo>
                  <a:lnTo>
                    <a:pt x="827" y="2615"/>
                  </a:lnTo>
                  <a:lnTo>
                    <a:pt x="830" y="2626"/>
                  </a:lnTo>
                  <a:lnTo>
                    <a:pt x="832" y="2646"/>
                  </a:lnTo>
                  <a:lnTo>
                    <a:pt x="834" y="2669"/>
                  </a:lnTo>
                  <a:lnTo>
                    <a:pt x="838" y="2690"/>
                  </a:lnTo>
                  <a:lnTo>
                    <a:pt x="840" y="2701"/>
                  </a:lnTo>
                  <a:lnTo>
                    <a:pt x="842" y="2718"/>
                  </a:lnTo>
                  <a:lnTo>
                    <a:pt x="844" y="2732"/>
                  </a:lnTo>
                  <a:lnTo>
                    <a:pt x="846" y="2744"/>
                  </a:lnTo>
                  <a:lnTo>
                    <a:pt x="850" y="2748"/>
                  </a:lnTo>
                  <a:lnTo>
                    <a:pt x="852" y="2744"/>
                  </a:lnTo>
                  <a:lnTo>
                    <a:pt x="855" y="2739"/>
                  </a:lnTo>
                  <a:lnTo>
                    <a:pt x="858" y="2734"/>
                  </a:lnTo>
                  <a:lnTo>
                    <a:pt x="861" y="2724"/>
                  </a:lnTo>
                  <a:lnTo>
                    <a:pt x="863" y="2708"/>
                  </a:lnTo>
                  <a:lnTo>
                    <a:pt x="865" y="2680"/>
                  </a:lnTo>
                  <a:lnTo>
                    <a:pt x="868" y="2648"/>
                  </a:lnTo>
                  <a:lnTo>
                    <a:pt x="868" y="2646"/>
                  </a:lnTo>
                  <a:lnTo>
                    <a:pt x="870" y="2655"/>
                  </a:lnTo>
                  <a:lnTo>
                    <a:pt x="873" y="2689"/>
                  </a:lnTo>
                  <a:lnTo>
                    <a:pt x="875" y="2711"/>
                  </a:lnTo>
                  <a:lnTo>
                    <a:pt x="877" y="2727"/>
                  </a:lnTo>
                  <a:lnTo>
                    <a:pt x="881" y="2742"/>
                  </a:lnTo>
                  <a:lnTo>
                    <a:pt x="884" y="2741"/>
                  </a:lnTo>
                  <a:lnTo>
                    <a:pt x="887" y="2719"/>
                  </a:lnTo>
                  <a:lnTo>
                    <a:pt x="889" y="2696"/>
                  </a:lnTo>
                  <a:lnTo>
                    <a:pt x="891" y="2668"/>
                  </a:lnTo>
                  <a:lnTo>
                    <a:pt x="893" y="2653"/>
                  </a:lnTo>
                  <a:lnTo>
                    <a:pt x="895" y="2635"/>
                  </a:lnTo>
                  <a:lnTo>
                    <a:pt x="898" y="2583"/>
                  </a:lnTo>
                  <a:lnTo>
                    <a:pt x="901" y="2527"/>
                  </a:lnTo>
                  <a:lnTo>
                    <a:pt x="903" y="2478"/>
                  </a:lnTo>
                  <a:lnTo>
                    <a:pt x="905" y="2460"/>
                  </a:lnTo>
                  <a:lnTo>
                    <a:pt x="907" y="2470"/>
                  </a:lnTo>
                  <a:lnTo>
                    <a:pt x="909" y="2507"/>
                  </a:lnTo>
                  <a:lnTo>
                    <a:pt x="911" y="2568"/>
                  </a:lnTo>
                  <a:lnTo>
                    <a:pt x="913" y="2604"/>
                  </a:lnTo>
                  <a:lnTo>
                    <a:pt x="917" y="2550"/>
                  </a:lnTo>
                  <a:lnTo>
                    <a:pt x="919" y="2401"/>
                  </a:lnTo>
                  <a:lnTo>
                    <a:pt x="922" y="2175"/>
                  </a:lnTo>
                  <a:lnTo>
                    <a:pt x="925" y="1830"/>
                  </a:lnTo>
                  <a:lnTo>
                    <a:pt x="927" y="1607"/>
                  </a:lnTo>
                  <a:lnTo>
                    <a:pt x="930" y="1412"/>
                  </a:lnTo>
                  <a:lnTo>
                    <a:pt x="932" y="1363"/>
                  </a:lnTo>
                  <a:lnTo>
                    <a:pt x="933" y="1365"/>
                  </a:lnTo>
                  <a:lnTo>
                    <a:pt x="935" y="1424"/>
                  </a:lnTo>
                  <a:lnTo>
                    <a:pt x="937" y="1612"/>
                  </a:lnTo>
                  <a:lnTo>
                    <a:pt x="939" y="1803"/>
                  </a:lnTo>
                  <a:lnTo>
                    <a:pt x="941" y="1981"/>
                  </a:lnTo>
                  <a:lnTo>
                    <a:pt x="945" y="2139"/>
                  </a:lnTo>
                  <a:lnTo>
                    <a:pt x="947" y="2206"/>
                  </a:lnTo>
                  <a:lnTo>
                    <a:pt x="950" y="2288"/>
                  </a:lnTo>
                  <a:lnTo>
                    <a:pt x="952" y="2365"/>
                  </a:lnTo>
                  <a:lnTo>
                    <a:pt x="954" y="2442"/>
                  </a:lnTo>
                  <a:lnTo>
                    <a:pt x="957" y="2512"/>
                  </a:lnTo>
                  <a:lnTo>
                    <a:pt x="959" y="2539"/>
                  </a:lnTo>
                  <a:lnTo>
                    <a:pt x="961" y="2559"/>
                  </a:lnTo>
                  <a:lnTo>
                    <a:pt x="966" y="2568"/>
                  </a:lnTo>
                  <a:lnTo>
                    <a:pt x="968" y="2494"/>
                  </a:lnTo>
                  <a:lnTo>
                    <a:pt x="970" y="2386"/>
                  </a:lnTo>
                  <a:lnTo>
                    <a:pt x="972" y="2251"/>
                  </a:lnTo>
                  <a:lnTo>
                    <a:pt x="975" y="2064"/>
                  </a:lnTo>
                  <a:lnTo>
                    <a:pt x="977" y="1951"/>
                  </a:lnTo>
                  <a:lnTo>
                    <a:pt x="979" y="1894"/>
                  </a:lnTo>
                  <a:lnTo>
                    <a:pt x="980" y="1892"/>
                  </a:lnTo>
                  <a:lnTo>
                    <a:pt x="983" y="1963"/>
                  </a:lnTo>
                  <a:lnTo>
                    <a:pt x="986" y="2068"/>
                  </a:lnTo>
                  <a:lnTo>
                    <a:pt x="988" y="2204"/>
                  </a:lnTo>
                  <a:lnTo>
                    <a:pt x="990" y="2277"/>
                  </a:lnTo>
                  <a:lnTo>
                    <a:pt x="992" y="2336"/>
                  </a:lnTo>
                  <a:lnTo>
                    <a:pt x="995" y="2419"/>
                  </a:lnTo>
                  <a:lnTo>
                    <a:pt x="997" y="2477"/>
                  </a:lnTo>
                  <a:lnTo>
                    <a:pt x="999" y="2517"/>
                  </a:lnTo>
                  <a:lnTo>
                    <a:pt x="1002" y="2543"/>
                  </a:lnTo>
                  <a:lnTo>
                    <a:pt x="1004" y="2560"/>
                  </a:lnTo>
                  <a:lnTo>
                    <a:pt x="1007" y="2578"/>
                  </a:lnTo>
                  <a:lnTo>
                    <a:pt x="1010" y="2604"/>
                  </a:lnTo>
                  <a:lnTo>
                    <a:pt x="1012" y="2615"/>
                  </a:lnTo>
                  <a:lnTo>
                    <a:pt x="1016" y="2613"/>
                  </a:lnTo>
                  <a:lnTo>
                    <a:pt x="1017" y="2611"/>
                  </a:lnTo>
                  <a:lnTo>
                    <a:pt x="1018" y="2613"/>
                  </a:lnTo>
                  <a:lnTo>
                    <a:pt x="1022" y="2618"/>
                  </a:lnTo>
                  <a:lnTo>
                    <a:pt x="1024" y="2616"/>
                  </a:lnTo>
                  <a:lnTo>
                    <a:pt x="1025" y="2615"/>
                  </a:lnTo>
                  <a:lnTo>
                    <a:pt x="1029" y="2623"/>
                  </a:lnTo>
                  <a:lnTo>
                    <a:pt x="1031" y="2641"/>
                  </a:lnTo>
                  <a:lnTo>
                    <a:pt x="1033" y="2668"/>
                  </a:lnTo>
                  <a:lnTo>
                    <a:pt x="1036" y="2692"/>
                  </a:lnTo>
                  <a:lnTo>
                    <a:pt x="1040" y="2692"/>
                  </a:lnTo>
                  <a:lnTo>
                    <a:pt x="1040" y="2692"/>
                  </a:lnTo>
                  <a:lnTo>
                    <a:pt x="1042" y="2701"/>
                  </a:lnTo>
                  <a:lnTo>
                    <a:pt x="1044" y="2714"/>
                  </a:lnTo>
                  <a:lnTo>
                    <a:pt x="1050" y="2720"/>
                  </a:lnTo>
                  <a:lnTo>
                    <a:pt x="1052" y="2706"/>
                  </a:lnTo>
                  <a:lnTo>
                    <a:pt x="1054" y="2667"/>
                  </a:lnTo>
                  <a:lnTo>
                    <a:pt x="1056" y="2633"/>
                  </a:lnTo>
                  <a:lnTo>
                    <a:pt x="1058" y="2611"/>
                  </a:lnTo>
                  <a:lnTo>
                    <a:pt x="1061" y="2602"/>
                  </a:lnTo>
                  <a:lnTo>
                    <a:pt x="1062" y="2602"/>
                  </a:lnTo>
                  <a:lnTo>
                    <a:pt x="1064" y="2603"/>
                  </a:lnTo>
                  <a:lnTo>
                    <a:pt x="1066" y="2618"/>
                  </a:lnTo>
                  <a:lnTo>
                    <a:pt x="1069" y="2646"/>
                  </a:lnTo>
                  <a:lnTo>
                    <a:pt x="1072" y="2677"/>
                  </a:lnTo>
                  <a:lnTo>
                    <a:pt x="1076" y="2694"/>
                  </a:lnTo>
                  <a:lnTo>
                    <a:pt x="1078" y="2689"/>
                  </a:lnTo>
                  <a:lnTo>
                    <a:pt x="1080" y="2685"/>
                  </a:lnTo>
                  <a:lnTo>
                    <a:pt x="1081" y="2685"/>
                  </a:lnTo>
                  <a:lnTo>
                    <a:pt x="1083" y="2687"/>
                  </a:lnTo>
                  <a:lnTo>
                    <a:pt x="1087" y="2672"/>
                  </a:lnTo>
                  <a:lnTo>
                    <a:pt x="1089" y="2638"/>
                  </a:lnTo>
                  <a:lnTo>
                    <a:pt x="1092" y="2588"/>
                  </a:lnTo>
                  <a:lnTo>
                    <a:pt x="1095" y="2523"/>
                  </a:lnTo>
                  <a:lnTo>
                    <a:pt x="1097" y="2500"/>
                  </a:lnTo>
                  <a:lnTo>
                    <a:pt x="1098" y="2500"/>
                  </a:lnTo>
                  <a:lnTo>
                    <a:pt x="1100" y="2514"/>
                  </a:lnTo>
                  <a:lnTo>
                    <a:pt x="1104" y="2519"/>
                  </a:lnTo>
                  <a:lnTo>
                    <a:pt x="1106" y="2517"/>
                  </a:lnTo>
                  <a:lnTo>
                    <a:pt x="1107" y="2518"/>
                  </a:lnTo>
                  <a:lnTo>
                    <a:pt x="1109" y="2523"/>
                  </a:lnTo>
                  <a:lnTo>
                    <a:pt x="1114" y="2497"/>
                  </a:lnTo>
                  <a:lnTo>
                    <a:pt x="1116" y="2431"/>
                  </a:lnTo>
                  <a:lnTo>
                    <a:pt x="1118" y="2314"/>
                  </a:lnTo>
                  <a:lnTo>
                    <a:pt x="1121" y="2077"/>
                  </a:lnTo>
                  <a:lnTo>
                    <a:pt x="1123" y="1852"/>
                  </a:lnTo>
                  <a:lnTo>
                    <a:pt x="1125" y="1610"/>
                  </a:lnTo>
                  <a:lnTo>
                    <a:pt x="1128" y="1331"/>
                  </a:lnTo>
                  <a:lnTo>
                    <a:pt x="1130" y="1226"/>
                  </a:lnTo>
                  <a:lnTo>
                    <a:pt x="1131" y="1217"/>
                  </a:lnTo>
                  <a:lnTo>
                    <a:pt x="1134" y="1271"/>
                  </a:lnTo>
                  <a:lnTo>
                    <a:pt x="1136" y="1487"/>
                  </a:lnTo>
                  <a:lnTo>
                    <a:pt x="1138" y="1702"/>
                  </a:lnTo>
                  <a:lnTo>
                    <a:pt x="1141" y="1980"/>
                  </a:lnTo>
                  <a:lnTo>
                    <a:pt x="1143" y="2149"/>
                  </a:lnTo>
                  <a:lnTo>
                    <a:pt x="1145" y="2266"/>
                  </a:lnTo>
                  <a:lnTo>
                    <a:pt x="1148" y="2341"/>
                  </a:lnTo>
                  <a:lnTo>
                    <a:pt x="1150" y="2358"/>
                  </a:lnTo>
                  <a:lnTo>
                    <a:pt x="1152" y="2369"/>
                  </a:lnTo>
                  <a:lnTo>
                    <a:pt x="1156" y="2395"/>
                  </a:lnTo>
                  <a:lnTo>
                    <a:pt x="1158" y="2423"/>
                  </a:lnTo>
                  <a:lnTo>
                    <a:pt x="1160" y="2451"/>
                  </a:lnTo>
                  <a:lnTo>
                    <a:pt x="1164" y="2464"/>
                  </a:lnTo>
                  <a:lnTo>
                    <a:pt x="1166" y="2433"/>
                  </a:lnTo>
                  <a:lnTo>
                    <a:pt x="1169" y="2342"/>
                  </a:lnTo>
                  <a:lnTo>
                    <a:pt x="1171" y="2231"/>
                  </a:lnTo>
                  <a:lnTo>
                    <a:pt x="1173" y="2091"/>
                  </a:lnTo>
                  <a:lnTo>
                    <a:pt x="1175" y="1918"/>
                  </a:lnTo>
                  <a:lnTo>
                    <a:pt x="1179" y="1857"/>
                  </a:lnTo>
                  <a:lnTo>
                    <a:pt x="1179" y="1857"/>
                  </a:lnTo>
                  <a:lnTo>
                    <a:pt x="1181" y="1915"/>
                  </a:lnTo>
                  <a:lnTo>
                    <a:pt x="1184" y="2058"/>
                  </a:lnTo>
                  <a:lnTo>
                    <a:pt x="1186" y="2161"/>
                  </a:lnTo>
                  <a:lnTo>
                    <a:pt x="1188" y="2258"/>
                  </a:lnTo>
                  <a:lnTo>
                    <a:pt x="1191" y="2394"/>
                  </a:lnTo>
                  <a:lnTo>
                    <a:pt x="1193" y="2485"/>
                  </a:lnTo>
                  <a:lnTo>
                    <a:pt x="1195" y="2539"/>
                  </a:lnTo>
                  <a:lnTo>
                    <a:pt x="1199" y="2558"/>
                  </a:lnTo>
                  <a:lnTo>
                    <a:pt x="1201" y="2568"/>
                  </a:lnTo>
                  <a:lnTo>
                    <a:pt x="1203" y="2603"/>
                  </a:lnTo>
                  <a:lnTo>
                    <a:pt x="1205" y="2630"/>
                  </a:lnTo>
                  <a:lnTo>
                    <a:pt x="1209" y="2637"/>
                  </a:lnTo>
                  <a:lnTo>
                    <a:pt x="1210" y="2636"/>
                  </a:lnTo>
                  <a:lnTo>
                    <a:pt x="1212" y="2645"/>
                  </a:lnTo>
                  <a:lnTo>
                    <a:pt x="1214" y="2674"/>
                  </a:lnTo>
                  <a:lnTo>
                    <a:pt x="1217" y="2726"/>
                  </a:lnTo>
                  <a:lnTo>
                    <a:pt x="1220" y="2753"/>
                  </a:lnTo>
                  <a:lnTo>
                    <a:pt x="1224" y="2726"/>
                  </a:lnTo>
                  <a:lnTo>
                    <a:pt x="1226" y="2673"/>
                  </a:lnTo>
                  <a:lnTo>
                    <a:pt x="1228" y="2624"/>
                  </a:lnTo>
                  <a:lnTo>
                    <a:pt x="1230" y="2607"/>
                  </a:lnTo>
                  <a:lnTo>
                    <a:pt x="1232" y="2616"/>
                  </a:lnTo>
                  <a:lnTo>
                    <a:pt x="1234" y="2646"/>
                  </a:lnTo>
                  <a:lnTo>
                    <a:pt x="1236" y="2670"/>
                  </a:lnTo>
                  <a:lnTo>
                    <a:pt x="1241" y="2675"/>
                  </a:lnTo>
                  <a:lnTo>
                    <a:pt x="1243" y="2665"/>
                  </a:lnTo>
                  <a:lnTo>
                    <a:pt x="1246" y="2633"/>
                  </a:lnTo>
                  <a:lnTo>
                    <a:pt x="1248" y="2602"/>
                  </a:lnTo>
                  <a:lnTo>
                    <a:pt x="1250" y="2589"/>
                  </a:lnTo>
                  <a:lnTo>
                    <a:pt x="1250" y="2592"/>
                  </a:lnTo>
                  <a:lnTo>
                    <a:pt x="1253" y="2627"/>
                  </a:lnTo>
                  <a:lnTo>
                    <a:pt x="1255" y="2655"/>
                  </a:lnTo>
                  <a:lnTo>
                    <a:pt x="1259" y="2667"/>
                  </a:lnTo>
                  <a:lnTo>
                    <a:pt x="1262" y="2666"/>
                  </a:lnTo>
                  <a:lnTo>
                    <a:pt x="1264" y="2665"/>
                  </a:lnTo>
                  <a:lnTo>
                    <a:pt x="1267" y="2651"/>
                  </a:lnTo>
                  <a:lnTo>
                    <a:pt x="1269" y="2635"/>
                  </a:lnTo>
                  <a:lnTo>
                    <a:pt x="1271" y="2626"/>
                  </a:lnTo>
                  <a:lnTo>
                    <a:pt x="1272" y="2627"/>
                  </a:lnTo>
                  <a:lnTo>
                    <a:pt x="1275" y="2648"/>
                  </a:lnTo>
                  <a:lnTo>
                    <a:pt x="1277" y="2670"/>
                  </a:lnTo>
                  <a:lnTo>
                    <a:pt x="1279" y="2680"/>
                  </a:lnTo>
                  <a:lnTo>
                    <a:pt x="1281" y="2684"/>
                  </a:lnTo>
                  <a:lnTo>
                    <a:pt x="1284" y="2692"/>
                  </a:lnTo>
                  <a:lnTo>
                    <a:pt x="1287" y="2708"/>
                  </a:lnTo>
                  <a:lnTo>
                    <a:pt x="1291" y="2697"/>
                  </a:lnTo>
                  <a:lnTo>
                    <a:pt x="1293" y="2642"/>
                  </a:lnTo>
                  <a:lnTo>
                    <a:pt x="1295" y="2522"/>
                  </a:lnTo>
                  <a:lnTo>
                    <a:pt x="1297" y="2433"/>
                  </a:lnTo>
                  <a:lnTo>
                    <a:pt x="1300" y="2386"/>
                  </a:lnTo>
                  <a:lnTo>
                    <a:pt x="1300" y="2381"/>
                  </a:lnTo>
                  <a:lnTo>
                    <a:pt x="1303" y="2410"/>
                  </a:lnTo>
                  <a:lnTo>
                    <a:pt x="1306" y="2457"/>
                  </a:lnTo>
                  <a:lnTo>
                    <a:pt x="1308" y="2505"/>
                  </a:lnTo>
                  <a:lnTo>
                    <a:pt x="1311" y="2549"/>
                  </a:lnTo>
                  <a:lnTo>
                    <a:pt x="1314" y="2529"/>
                  </a:lnTo>
                  <a:lnTo>
                    <a:pt x="1317" y="2402"/>
                  </a:lnTo>
                  <a:lnTo>
                    <a:pt x="1319" y="2212"/>
                  </a:lnTo>
                  <a:lnTo>
                    <a:pt x="1321" y="1945"/>
                  </a:lnTo>
                  <a:lnTo>
                    <a:pt x="1324" y="1543"/>
                  </a:lnTo>
                  <a:lnTo>
                    <a:pt x="1327" y="1294"/>
                  </a:lnTo>
                  <a:lnTo>
                    <a:pt x="1329" y="1145"/>
                  </a:lnTo>
                  <a:lnTo>
                    <a:pt x="1330" y="1110"/>
                  </a:lnTo>
                  <a:lnTo>
                    <a:pt x="1332" y="1149"/>
                  </a:lnTo>
                  <a:lnTo>
                    <a:pt x="1334" y="1281"/>
                  </a:lnTo>
                  <a:lnTo>
                    <a:pt x="1336" y="1467"/>
                  </a:lnTo>
                  <a:lnTo>
                    <a:pt x="1339" y="1739"/>
                  </a:lnTo>
                  <a:lnTo>
                    <a:pt x="1341" y="1932"/>
                  </a:lnTo>
                  <a:lnTo>
                    <a:pt x="1343" y="2102"/>
                  </a:lnTo>
                  <a:lnTo>
                    <a:pt x="1346" y="2276"/>
                  </a:lnTo>
                  <a:lnTo>
                    <a:pt x="1349" y="2366"/>
                  </a:lnTo>
                  <a:lnTo>
                    <a:pt x="1351" y="2422"/>
                  </a:lnTo>
                  <a:lnTo>
                    <a:pt x="1354" y="2464"/>
                  </a:lnTo>
                  <a:lnTo>
                    <a:pt x="1356" y="2495"/>
                  </a:lnTo>
                  <a:lnTo>
                    <a:pt x="1358" y="2534"/>
                  </a:lnTo>
                  <a:lnTo>
                    <a:pt x="1362" y="2557"/>
                  </a:lnTo>
                  <a:lnTo>
                    <a:pt x="1364" y="2512"/>
                  </a:lnTo>
                  <a:lnTo>
                    <a:pt x="1366" y="2451"/>
                  </a:lnTo>
                  <a:lnTo>
                    <a:pt x="1370" y="2369"/>
                  </a:lnTo>
                  <a:lnTo>
                    <a:pt x="1372" y="2292"/>
                  </a:lnTo>
                  <a:lnTo>
                    <a:pt x="1374" y="2180"/>
                  </a:lnTo>
                  <a:lnTo>
                    <a:pt x="1377" y="2018"/>
                  </a:lnTo>
                  <a:lnTo>
                    <a:pt x="1379" y="1955"/>
                  </a:lnTo>
                  <a:lnTo>
                    <a:pt x="1380" y="1953"/>
                  </a:lnTo>
                  <a:lnTo>
                    <a:pt x="1382" y="1999"/>
                  </a:lnTo>
                  <a:lnTo>
                    <a:pt x="1384" y="2123"/>
                  </a:lnTo>
                  <a:lnTo>
                    <a:pt x="1386" y="2210"/>
                  </a:lnTo>
                  <a:lnTo>
                    <a:pt x="1388" y="2275"/>
                  </a:lnTo>
                  <a:lnTo>
                    <a:pt x="1392" y="2353"/>
                  </a:lnTo>
                  <a:lnTo>
                    <a:pt x="1394" y="2421"/>
                  </a:lnTo>
                  <a:lnTo>
                    <a:pt x="1396" y="2493"/>
                  </a:lnTo>
                  <a:lnTo>
                    <a:pt x="1399" y="2568"/>
                  </a:lnTo>
                  <a:lnTo>
                    <a:pt x="1401" y="2604"/>
                  </a:lnTo>
                  <a:lnTo>
                    <a:pt x="1403" y="2635"/>
                  </a:lnTo>
                  <a:lnTo>
                    <a:pt x="1406" y="2662"/>
                  </a:lnTo>
                  <a:lnTo>
                    <a:pt x="1409" y="2652"/>
                  </a:lnTo>
                  <a:lnTo>
                    <a:pt x="1413" y="2628"/>
                  </a:lnTo>
                  <a:lnTo>
                    <a:pt x="1415" y="2619"/>
                  </a:lnTo>
                  <a:lnTo>
                    <a:pt x="1416" y="2619"/>
                  </a:lnTo>
                  <a:lnTo>
                    <a:pt x="1418" y="2623"/>
                  </a:lnTo>
                  <a:lnTo>
                    <a:pt x="1422" y="2612"/>
                  </a:lnTo>
                  <a:lnTo>
                    <a:pt x="1424" y="2592"/>
                  </a:lnTo>
                  <a:lnTo>
                    <a:pt x="1426" y="2573"/>
                  </a:lnTo>
                  <a:lnTo>
                    <a:pt x="1428" y="2566"/>
                  </a:lnTo>
                  <a:lnTo>
                    <a:pt x="1430" y="2573"/>
                  </a:lnTo>
                  <a:lnTo>
                    <a:pt x="1433" y="2602"/>
                  </a:lnTo>
                  <a:lnTo>
                    <a:pt x="1435" y="2644"/>
                  </a:lnTo>
                  <a:lnTo>
                    <a:pt x="1438" y="2689"/>
                  </a:lnTo>
                  <a:lnTo>
                    <a:pt x="1440" y="2706"/>
                  </a:lnTo>
                  <a:lnTo>
                    <a:pt x="1442" y="2714"/>
                  </a:lnTo>
                  <a:lnTo>
                    <a:pt x="1446" y="2708"/>
                  </a:lnTo>
                  <a:lnTo>
                    <a:pt x="1448" y="2692"/>
                  </a:lnTo>
                  <a:lnTo>
                    <a:pt x="1451" y="2666"/>
                  </a:lnTo>
                  <a:lnTo>
                    <a:pt x="1454" y="2653"/>
                  </a:lnTo>
                  <a:lnTo>
                    <a:pt x="1454" y="2652"/>
                  </a:lnTo>
                  <a:lnTo>
                    <a:pt x="1456" y="2662"/>
                  </a:lnTo>
                  <a:lnTo>
                    <a:pt x="1459" y="2685"/>
                  </a:lnTo>
                  <a:lnTo>
                    <a:pt x="1461" y="2696"/>
                  </a:lnTo>
                  <a:lnTo>
                    <a:pt x="1463" y="2701"/>
                  </a:lnTo>
                  <a:lnTo>
                    <a:pt x="1465" y="2704"/>
                  </a:lnTo>
                  <a:lnTo>
                    <a:pt x="1469" y="2705"/>
                  </a:lnTo>
                  <a:lnTo>
                    <a:pt x="1472" y="2690"/>
                  </a:lnTo>
                  <a:lnTo>
                    <a:pt x="1475" y="2668"/>
                  </a:lnTo>
                  <a:lnTo>
                    <a:pt x="1476" y="2666"/>
                  </a:lnTo>
                  <a:lnTo>
                    <a:pt x="1478" y="2675"/>
                  </a:lnTo>
                  <a:lnTo>
                    <a:pt x="1480" y="2694"/>
                  </a:lnTo>
                  <a:lnTo>
                    <a:pt x="1484" y="2691"/>
                  </a:lnTo>
                  <a:lnTo>
                    <a:pt x="1486" y="2662"/>
                  </a:lnTo>
                  <a:lnTo>
                    <a:pt x="1489" y="2623"/>
                  </a:lnTo>
                  <a:lnTo>
                    <a:pt x="1491" y="2604"/>
                  </a:lnTo>
                  <a:lnTo>
                    <a:pt x="1493" y="2593"/>
                  </a:lnTo>
                  <a:lnTo>
                    <a:pt x="1497" y="2576"/>
                  </a:lnTo>
                  <a:lnTo>
                    <a:pt x="1499" y="2552"/>
                  </a:lnTo>
                  <a:lnTo>
                    <a:pt x="1501" y="2521"/>
                  </a:lnTo>
                  <a:lnTo>
                    <a:pt x="1503" y="2499"/>
                  </a:lnTo>
                  <a:lnTo>
                    <a:pt x="1505" y="2496"/>
                  </a:lnTo>
                  <a:lnTo>
                    <a:pt x="1507" y="2507"/>
                  </a:lnTo>
                  <a:lnTo>
                    <a:pt x="1509" y="2522"/>
                  </a:lnTo>
                  <a:lnTo>
                    <a:pt x="1513" y="2507"/>
                  </a:lnTo>
                  <a:lnTo>
                    <a:pt x="1515" y="2456"/>
                  </a:lnTo>
                  <a:lnTo>
                    <a:pt x="1518" y="2337"/>
                  </a:lnTo>
                  <a:lnTo>
                    <a:pt x="1521" y="2037"/>
                  </a:lnTo>
                  <a:lnTo>
                    <a:pt x="1523" y="1735"/>
                  </a:lnTo>
                  <a:lnTo>
                    <a:pt x="1525" y="1437"/>
                  </a:lnTo>
                  <a:lnTo>
                    <a:pt x="1528" y="1156"/>
                  </a:lnTo>
                  <a:lnTo>
                    <a:pt x="1530" y="1075"/>
                  </a:lnTo>
                  <a:lnTo>
                    <a:pt x="1530" y="1075"/>
                  </a:lnTo>
                  <a:lnTo>
                    <a:pt x="1532" y="1146"/>
                  </a:lnTo>
                  <a:lnTo>
                    <a:pt x="1534" y="1296"/>
                  </a:lnTo>
                  <a:lnTo>
                    <a:pt x="1537" y="1560"/>
                  </a:lnTo>
                  <a:lnTo>
                    <a:pt x="1540" y="1776"/>
                  </a:lnTo>
                  <a:lnTo>
                    <a:pt x="1542" y="1978"/>
                  </a:lnTo>
                  <a:lnTo>
                    <a:pt x="1545" y="2177"/>
                  </a:lnTo>
                  <a:lnTo>
                    <a:pt x="1547" y="2259"/>
                  </a:lnTo>
                  <a:lnTo>
                    <a:pt x="1549" y="2305"/>
                  </a:lnTo>
                  <a:lnTo>
                    <a:pt x="1552" y="2348"/>
                  </a:lnTo>
                  <a:lnTo>
                    <a:pt x="1554" y="2368"/>
                  </a:lnTo>
                  <a:lnTo>
                    <a:pt x="1556" y="2373"/>
                  </a:lnTo>
                  <a:lnTo>
                    <a:pt x="1558" y="2379"/>
                  </a:lnTo>
                  <a:lnTo>
                    <a:pt x="1562" y="2416"/>
                  </a:lnTo>
                  <a:lnTo>
                    <a:pt x="1564" y="2457"/>
                  </a:lnTo>
                  <a:lnTo>
                    <a:pt x="1568" y="2447"/>
                  </a:lnTo>
                  <a:lnTo>
                    <a:pt x="1570" y="2342"/>
                  </a:lnTo>
                  <a:lnTo>
                    <a:pt x="1572" y="2182"/>
                  </a:lnTo>
                  <a:lnTo>
                    <a:pt x="1575" y="1977"/>
                  </a:lnTo>
                  <a:lnTo>
                    <a:pt x="1577" y="1908"/>
                  </a:lnTo>
                  <a:lnTo>
                    <a:pt x="1578" y="1903"/>
                  </a:lnTo>
                  <a:lnTo>
                    <a:pt x="1580" y="1940"/>
                  </a:lnTo>
                  <a:lnTo>
                    <a:pt x="1583" y="2020"/>
                  </a:lnTo>
                  <a:lnTo>
                    <a:pt x="1586" y="2144"/>
                  </a:lnTo>
                  <a:lnTo>
                    <a:pt x="1588" y="2234"/>
                  </a:lnTo>
                  <a:lnTo>
                    <a:pt x="1590" y="2314"/>
                  </a:lnTo>
                  <a:lnTo>
                    <a:pt x="1593" y="2397"/>
                  </a:lnTo>
                  <a:lnTo>
                    <a:pt x="1595" y="2446"/>
                  </a:lnTo>
                  <a:lnTo>
                    <a:pt x="1597" y="2500"/>
                  </a:lnTo>
                  <a:lnTo>
                    <a:pt x="1600" y="2583"/>
                  </a:lnTo>
                  <a:lnTo>
                    <a:pt x="1603" y="2633"/>
                  </a:lnTo>
                  <a:lnTo>
                    <a:pt x="1605" y="2661"/>
                  </a:lnTo>
                  <a:lnTo>
                    <a:pt x="1607" y="2678"/>
                  </a:lnTo>
                  <a:lnTo>
                    <a:pt x="1610" y="2708"/>
                  </a:lnTo>
                  <a:lnTo>
                    <a:pt x="1612" y="2732"/>
                  </a:lnTo>
                  <a:lnTo>
                    <a:pt x="1616" y="2730"/>
                  </a:lnTo>
                  <a:lnTo>
                    <a:pt x="1618" y="2706"/>
                  </a:lnTo>
                  <a:lnTo>
                    <a:pt x="1620" y="2680"/>
                  </a:lnTo>
                  <a:lnTo>
                    <a:pt x="1622" y="2664"/>
                  </a:lnTo>
                  <a:lnTo>
                    <a:pt x="1625" y="2658"/>
                  </a:lnTo>
                  <a:lnTo>
                    <a:pt x="1626" y="2664"/>
                  </a:lnTo>
                  <a:lnTo>
                    <a:pt x="1629" y="2685"/>
                  </a:lnTo>
                  <a:lnTo>
                    <a:pt x="1631" y="2713"/>
                  </a:lnTo>
                  <a:lnTo>
                    <a:pt x="1635" y="2730"/>
                  </a:lnTo>
                  <a:lnTo>
                    <a:pt x="1637" y="2721"/>
                  </a:lnTo>
                  <a:lnTo>
                    <a:pt x="1640" y="2703"/>
                  </a:lnTo>
                  <a:lnTo>
                    <a:pt x="1642" y="2682"/>
                  </a:lnTo>
                  <a:lnTo>
                    <a:pt x="1644" y="2653"/>
                  </a:lnTo>
                  <a:lnTo>
                    <a:pt x="1647" y="2625"/>
                  </a:lnTo>
                  <a:lnTo>
                    <a:pt x="1650" y="2604"/>
                  </a:lnTo>
                  <a:lnTo>
                    <a:pt x="1650" y="2604"/>
                  </a:lnTo>
                  <a:lnTo>
                    <a:pt x="1652" y="2612"/>
                  </a:lnTo>
                  <a:lnTo>
                    <a:pt x="1654" y="2633"/>
                  </a:lnTo>
                  <a:lnTo>
                    <a:pt x="1657" y="2668"/>
                  </a:lnTo>
                  <a:lnTo>
                    <a:pt x="1659" y="2689"/>
                  </a:lnTo>
                  <a:lnTo>
                    <a:pt x="1661" y="2701"/>
                  </a:lnTo>
                  <a:lnTo>
                    <a:pt x="1663" y="2711"/>
                  </a:lnTo>
                  <a:lnTo>
                    <a:pt x="1667" y="2728"/>
                  </a:lnTo>
                  <a:lnTo>
                    <a:pt x="1671" y="2731"/>
                  </a:lnTo>
                  <a:lnTo>
                    <a:pt x="1673" y="2701"/>
                  </a:lnTo>
                  <a:lnTo>
                    <a:pt x="1676" y="2672"/>
                  </a:lnTo>
                  <a:lnTo>
                    <a:pt x="1678" y="2655"/>
                  </a:lnTo>
                  <a:lnTo>
                    <a:pt x="1678" y="2654"/>
                  </a:lnTo>
                  <a:lnTo>
                    <a:pt x="1680" y="2665"/>
                  </a:lnTo>
                  <a:lnTo>
                    <a:pt x="1683" y="2689"/>
                  </a:lnTo>
                  <a:lnTo>
                    <a:pt x="1687" y="2688"/>
                  </a:lnTo>
                  <a:lnTo>
                    <a:pt x="1690" y="2657"/>
                  </a:lnTo>
                  <a:lnTo>
                    <a:pt x="1693" y="2618"/>
                  </a:lnTo>
                  <a:lnTo>
                    <a:pt x="1695" y="2570"/>
                  </a:lnTo>
                  <a:lnTo>
                    <a:pt x="1697" y="2530"/>
                  </a:lnTo>
                  <a:lnTo>
                    <a:pt x="1699" y="2518"/>
                  </a:lnTo>
                  <a:lnTo>
                    <a:pt x="1700" y="2523"/>
                  </a:lnTo>
                  <a:lnTo>
                    <a:pt x="1704" y="2531"/>
                  </a:lnTo>
                  <a:lnTo>
                    <a:pt x="1706" y="2502"/>
                  </a:lnTo>
                  <a:lnTo>
                    <a:pt x="1708" y="2476"/>
                  </a:lnTo>
                  <a:lnTo>
                    <a:pt x="1712" y="2450"/>
                  </a:lnTo>
                  <a:lnTo>
                    <a:pt x="1714" y="2404"/>
                  </a:lnTo>
                  <a:lnTo>
                    <a:pt x="1716" y="2256"/>
                  </a:lnTo>
                  <a:lnTo>
                    <a:pt x="1718" y="2038"/>
                  </a:lnTo>
                  <a:lnTo>
                    <a:pt x="1721" y="1706"/>
                  </a:lnTo>
                  <a:lnTo>
                    <a:pt x="1723" y="1129"/>
                  </a:lnTo>
                  <a:lnTo>
                    <a:pt x="1725" y="736"/>
                  </a:lnTo>
                  <a:lnTo>
                    <a:pt x="1728" y="533"/>
                  </a:lnTo>
                  <a:lnTo>
                    <a:pt x="1728" y="519"/>
                  </a:lnTo>
                  <a:lnTo>
                    <a:pt x="1731" y="604"/>
                  </a:lnTo>
                  <a:lnTo>
                    <a:pt x="1734" y="873"/>
                  </a:lnTo>
                  <a:lnTo>
                    <a:pt x="1736" y="1096"/>
                  </a:lnTo>
                  <a:lnTo>
                    <a:pt x="1738" y="1327"/>
                  </a:lnTo>
                  <a:lnTo>
                    <a:pt x="1741" y="1651"/>
                  </a:lnTo>
                  <a:lnTo>
                    <a:pt x="1743" y="1878"/>
                  </a:lnTo>
                  <a:lnTo>
                    <a:pt x="1745" y="2059"/>
                  </a:lnTo>
                  <a:lnTo>
                    <a:pt x="1747" y="2178"/>
                  </a:lnTo>
                  <a:lnTo>
                    <a:pt x="1750" y="2257"/>
                  </a:lnTo>
                  <a:lnTo>
                    <a:pt x="1753" y="2291"/>
                  </a:lnTo>
                  <a:lnTo>
                    <a:pt x="1755" y="2324"/>
                  </a:lnTo>
                  <a:lnTo>
                    <a:pt x="1758" y="2380"/>
                  </a:lnTo>
                  <a:lnTo>
                    <a:pt x="1760" y="2425"/>
                  </a:lnTo>
                  <a:lnTo>
                    <a:pt x="1762" y="2454"/>
                  </a:lnTo>
                  <a:lnTo>
                    <a:pt x="1766" y="2400"/>
                  </a:lnTo>
                  <a:lnTo>
                    <a:pt x="1768" y="2312"/>
                  </a:lnTo>
                  <a:lnTo>
                    <a:pt x="1770" y="2189"/>
                  </a:lnTo>
                  <a:lnTo>
                    <a:pt x="1774" y="2028"/>
                  </a:lnTo>
                  <a:lnTo>
                    <a:pt x="1776" y="1814"/>
                  </a:lnTo>
                  <a:lnTo>
                    <a:pt x="1778" y="1739"/>
                  </a:lnTo>
                  <a:lnTo>
                    <a:pt x="1779" y="1739"/>
                  </a:lnTo>
                  <a:lnTo>
                    <a:pt x="1781" y="1808"/>
                  </a:lnTo>
                  <a:lnTo>
                    <a:pt x="1784" y="2006"/>
                  </a:lnTo>
                  <a:lnTo>
                    <a:pt x="1786" y="2175"/>
                  </a:lnTo>
                  <a:lnTo>
                    <a:pt x="1788" y="2316"/>
                  </a:lnTo>
                  <a:lnTo>
                    <a:pt x="1790" y="2411"/>
                  </a:lnTo>
                  <a:lnTo>
                    <a:pt x="1793" y="2480"/>
                  </a:lnTo>
                  <a:lnTo>
                    <a:pt x="1796" y="2513"/>
                  </a:lnTo>
                  <a:lnTo>
                    <a:pt x="1798" y="2543"/>
                  </a:lnTo>
                  <a:lnTo>
                    <a:pt x="1800" y="2570"/>
                  </a:lnTo>
                  <a:lnTo>
                    <a:pt x="1804" y="2574"/>
                  </a:lnTo>
                  <a:lnTo>
                    <a:pt x="1807" y="2564"/>
                  </a:lnTo>
                  <a:lnTo>
                    <a:pt x="1807" y="2562"/>
                  </a:lnTo>
                  <a:lnTo>
                    <a:pt x="1810" y="2576"/>
                  </a:lnTo>
                  <a:lnTo>
                    <a:pt x="1812" y="2599"/>
                  </a:lnTo>
                  <a:lnTo>
                    <a:pt x="1814" y="2620"/>
                  </a:lnTo>
                  <a:lnTo>
                    <a:pt x="1817" y="2632"/>
                  </a:lnTo>
                  <a:lnTo>
                    <a:pt x="1822" y="2635"/>
                  </a:lnTo>
                  <a:lnTo>
                    <a:pt x="1824" y="2633"/>
                  </a:lnTo>
                  <a:lnTo>
                    <a:pt x="1824" y="2633"/>
                  </a:lnTo>
                  <a:lnTo>
                    <a:pt x="1826" y="2637"/>
                  </a:lnTo>
                  <a:lnTo>
                    <a:pt x="1829" y="2662"/>
                  </a:lnTo>
                  <a:lnTo>
                    <a:pt x="1831" y="2687"/>
                  </a:lnTo>
                  <a:lnTo>
                    <a:pt x="1835" y="2683"/>
                  </a:lnTo>
                  <a:lnTo>
                    <a:pt x="1839" y="2659"/>
                  </a:lnTo>
                  <a:lnTo>
                    <a:pt x="1841" y="2642"/>
                  </a:lnTo>
                  <a:lnTo>
                    <a:pt x="1843" y="2630"/>
                  </a:lnTo>
                  <a:lnTo>
                    <a:pt x="1846" y="2608"/>
                  </a:lnTo>
                  <a:lnTo>
                    <a:pt x="1848" y="2592"/>
                  </a:lnTo>
                  <a:lnTo>
                    <a:pt x="1850" y="2581"/>
                  </a:lnTo>
                  <a:lnTo>
                    <a:pt x="1852" y="2572"/>
                  </a:lnTo>
                  <a:lnTo>
                    <a:pt x="1854" y="2566"/>
                  </a:lnTo>
                  <a:lnTo>
                    <a:pt x="1855" y="2570"/>
                  </a:lnTo>
                  <a:lnTo>
                    <a:pt x="1857" y="2598"/>
                  </a:lnTo>
                  <a:lnTo>
                    <a:pt x="1860" y="2646"/>
                  </a:lnTo>
                  <a:lnTo>
                    <a:pt x="1863" y="2704"/>
                  </a:lnTo>
                  <a:lnTo>
                    <a:pt x="1865" y="2723"/>
                  </a:lnTo>
                  <a:lnTo>
                    <a:pt x="1869" y="2728"/>
                  </a:lnTo>
                  <a:lnTo>
                    <a:pt x="1872" y="2720"/>
                  </a:lnTo>
                  <a:lnTo>
                    <a:pt x="1874" y="2704"/>
                  </a:lnTo>
                  <a:lnTo>
                    <a:pt x="1876" y="2685"/>
                  </a:lnTo>
                  <a:lnTo>
                    <a:pt x="1877" y="2680"/>
                  </a:lnTo>
                  <a:lnTo>
                    <a:pt x="1880" y="2683"/>
                  </a:lnTo>
                  <a:lnTo>
                    <a:pt x="1882" y="2712"/>
                  </a:lnTo>
                  <a:lnTo>
                    <a:pt x="1884" y="2736"/>
                  </a:lnTo>
                  <a:lnTo>
                    <a:pt x="1888" y="2729"/>
                  </a:lnTo>
                  <a:lnTo>
                    <a:pt x="1891" y="2672"/>
                  </a:lnTo>
                  <a:lnTo>
                    <a:pt x="1893" y="2616"/>
                  </a:lnTo>
                  <a:lnTo>
                    <a:pt x="1895" y="2568"/>
                  </a:lnTo>
                  <a:lnTo>
                    <a:pt x="1897" y="2538"/>
                  </a:lnTo>
                  <a:lnTo>
                    <a:pt x="1899" y="2529"/>
                  </a:lnTo>
                  <a:lnTo>
                    <a:pt x="1902" y="2530"/>
                  </a:lnTo>
                  <a:lnTo>
                    <a:pt x="1905" y="2529"/>
                  </a:lnTo>
                  <a:lnTo>
                    <a:pt x="1908" y="2499"/>
                  </a:lnTo>
                  <a:lnTo>
                    <a:pt x="1910" y="2463"/>
                  </a:lnTo>
                  <a:lnTo>
                    <a:pt x="1912" y="2423"/>
                  </a:lnTo>
                  <a:lnTo>
                    <a:pt x="1914" y="2368"/>
                  </a:lnTo>
                  <a:lnTo>
                    <a:pt x="1917" y="2194"/>
                  </a:lnTo>
                  <a:lnTo>
                    <a:pt x="1919" y="1923"/>
                  </a:lnTo>
                  <a:lnTo>
                    <a:pt x="1921" y="1519"/>
                  </a:lnTo>
                  <a:lnTo>
                    <a:pt x="1924" y="1059"/>
                  </a:lnTo>
                  <a:lnTo>
                    <a:pt x="1927" y="589"/>
                  </a:lnTo>
                  <a:lnTo>
                    <a:pt x="1929" y="467"/>
                  </a:lnTo>
                  <a:lnTo>
                    <a:pt x="1930" y="471"/>
                  </a:lnTo>
                  <a:lnTo>
                    <a:pt x="1932" y="586"/>
                  </a:lnTo>
                  <a:lnTo>
                    <a:pt x="1934" y="798"/>
                  </a:lnTo>
                  <a:lnTo>
                    <a:pt x="1937" y="1149"/>
                  </a:lnTo>
                  <a:lnTo>
                    <a:pt x="1939" y="1423"/>
                  </a:lnTo>
                  <a:lnTo>
                    <a:pt x="1941" y="1679"/>
                  </a:lnTo>
                  <a:lnTo>
                    <a:pt x="1944" y="1894"/>
                  </a:lnTo>
                  <a:lnTo>
                    <a:pt x="1947" y="2079"/>
                  </a:lnTo>
                  <a:lnTo>
                    <a:pt x="1949" y="2158"/>
                  </a:lnTo>
                  <a:lnTo>
                    <a:pt x="1951" y="2228"/>
                  </a:lnTo>
                  <a:lnTo>
                    <a:pt x="1953" y="2298"/>
                  </a:lnTo>
                  <a:lnTo>
                    <a:pt x="1956" y="2358"/>
                  </a:lnTo>
                  <a:lnTo>
                    <a:pt x="1959" y="2366"/>
                  </a:lnTo>
                  <a:lnTo>
                    <a:pt x="1960" y="2365"/>
                  </a:lnTo>
                  <a:lnTo>
                    <a:pt x="1964" y="2357"/>
                  </a:lnTo>
                  <a:lnTo>
                    <a:pt x="1967" y="2303"/>
                  </a:lnTo>
                  <a:lnTo>
                    <a:pt x="1970" y="2200"/>
                  </a:lnTo>
                  <a:lnTo>
                    <a:pt x="1972" y="2025"/>
                  </a:lnTo>
                  <a:lnTo>
                    <a:pt x="1974" y="1903"/>
                  </a:lnTo>
                  <a:lnTo>
                    <a:pt x="1977" y="1818"/>
                  </a:lnTo>
                  <a:lnTo>
                    <a:pt x="1979" y="1791"/>
                  </a:lnTo>
                  <a:lnTo>
                    <a:pt x="1979" y="1798"/>
                  </a:lnTo>
                  <a:lnTo>
                    <a:pt x="1982" y="1899"/>
                  </a:lnTo>
                  <a:lnTo>
                    <a:pt x="1984" y="2026"/>
                  </a:lnTo>
                  <a:lnTo>
                    <a:pt x="1987" y="2155"/>
                  </a:lnTo>
                  <a:lnTo>
                    <a:pt x="1989" y="2261"/>
                  </a:lnTo>
                  <a:lnTo>
                    <a:pt x="1992" y="2355"/>
                  </a:lnTo>
                  <a:lnTo>
                    <a:pt x="1994" y="2407"/>
                  </a:lnTo>
                  <a:lnTo>
                    <a:pt x="1996" y="2449"/>
                  </a:lnTo>
                  <a:lnTo>
                    <a:pt x="1999" y="2483"/>
                  </a:lnTo>
                  <a:lnTo>
                    <a:pt x="2001" y="2518"/>
                  </a:lnTo>
                  <a:lnTo>
                    <a:pt x="2003" y="2546"/>
                  </a:lnTo>
                  <a:lnTo>
                    <a:pt x="2006" y="2575"/>
                  </a:lnTo>
                  <a:lnTo>
                    <a:pt x="2009" y="2596"/>
                  </a:lnTo>
                  <a:lnTo>
                    <a:pt x="2011" y="2617"/>
                  </a:lnTo>
                  <a:lnTo>
                    <a:pt x="2014" y="2633"/>
                  </a:lnTo>
                  <a:lnTo>
                    <a:pt x="2016" y="2647"/>
                  </a:lnTo>
                  <a:lnTo>
                    <a:pt x="2020" y="2651"/>
                  </a:lnTo>
                  <a:lnTo>
                    <a:pt x="2022" y="2648"/>
                  </a:lnTo>
                  <a:lnTo>
                    <a:pt x="2023" y="2649"/>
                  </a:lnTo>
                  <a:lnTo>
                    <a:pt x="2025" y="2661"/>
                  </a:lnTo>
                  <a:lnTo>
                    <a:pt x="2027" y="2681"/>
                  </a:lnTo>
                  <a:lnTo>
                    <a:pt x="2031" y="2712"/>
                  </a:lnTo>
                  <a:lnTo>
                    <a:pt x="2033" y="2734"/>
                  </a:lnTo>
                  <a:lnTo>
                    <a:pt x="2035" y="2755"/>
                  </a:lnTo>
                  <a:lnTo>
                    <a:pt x="2039" y="2766"/>
                  </a:lnTo>
                  <a:lnTo>
                    <a:pt x="2041" y="2754"/>
                  </a:lnTo>
                  <a:lnTo>
                    <a:pt x="2043" y="2733"/>
                  </a:lnTo>
                  <a:lnTo>
                    <a:pt x="2045" y="2711"/>
                  </a:lnTo>
                  <a:lnTo>
                    <a:pt x="2048" y="2682"/>
                  </a:lnTo>
                  <a:lnTo>
                    <a:pt x="2051" y="2661"/>
                  </a:lnTo>
                  <a:lnTo>
                    <a:pt x="2053" y="2635"/>
                  </a:lnTo>
                  <a:lnTo>
                    <a:pt x="2056" y="2601"/>
                  </a:lnTo>
                  <a:lnTo>
                    <a:pt x="2058" y="2543"/>
                  </a:lnTo>
                  <a:lnTo>
                    <a:pt x="2060" y="2504"/>
                  </a:lnTo>
                  <a:lnTo>
                    <a:pt x="2063" y="2486"/>
                  </a:lnTo>
                  <a:lnTo>
                    <a:pt x="2063" y="2487"/>
                  </a:lnTo>
                  <a:lnTo>
                    <a:pt x="2065" y="2505"/>
                  </a:lnTo>
                  <a:lnTo>
                    <a:pt x="2068" y="2544"/>
                  </a:lnTo>
                  <a:lnTo>
                    <a:pt x="2070" y="2569"/>
                  </a:lnTo>
                  <a:lnTo>
                    <a:pt x="2073" y="2592"/>
                  </a:lnTo>
                  <a:lnTo>
                    <a:pt x="2076" y="2619"/>
                  </a:lnTo>
                  <a:lnTo>
                    <a:pt x="2078" y="2650"/>
                  </a:lnTo>
                  <a:lnTo>
                    <a:pt x="2080" y="2677"/>
                  </a:lnTo>
                  <a:lnTo>
                    <a:pt x="2084" y="2662"/>
                  </a:lnTo>
                  <a:lnTo>
                    <a:pt x="2086" y="2638"/>
                  </a:lnTo>
                  <a:lnTo>
                    <a:pt x="2089" y="2610"/>
                  </a:lnTo>
                  <a:lnTo>
                    <a:pt x="2091" y="2584"/>
                  </a:lnTo>
                  <a:lnTo>
                    <a:pt x="2094" y="2538"/>
                  </a:lnTo>
                  <a:lnTo>
                    <a:pt x="2096" y="2478"/>
                  </a:lnTo>
                  <a:lnTo>
                    <a:pt x="2099" y="2418"/>
                  </a:lnTo>
                  <a:lnTo>
                    <a:pt x="2100" y="2412"/>
                  </a:lnTo>
                  <a:lnTo>
                    <a:pt x="2102" y="2419"/>
                  </a:lnTo>
                  <a:lnTo>
                    <a:pt x="2104" y="2440"/>
                  </a:lnTo>
                  <a:lnTo>
                    <a:pt x="2106" y="2462"/>
                  </a:lnTo>
                  <a:lnTo>
                    <a:pt x="2109" y="2500"/>
                  </a:lnTo>
                  <a:lnTo>
                    <a:pt x="2112" y="2522"/>
                  </a:lnTo>
                  <a:lnTo>
                    <a:pt x="2115" y="2438"/>
                  </a:lnTo>
                  <a:lnTo>
                    <a:pt x="2118" y="2112"/>
                  </a:lnTo>
                  <a:lnTo>
                    <a:pt x="2120" y="1709"/>
                  </a:lnTo>
                  <a:lnTo>
                    <a:pt x="2123" y="1241"/>
                  </a:lnTo>
                  <a:lnTo>
                    <a:pt x="2125" y="795"/>
                  </a:lnTo>
                  <a:lnTo>
                    <a:pt x="2127" y="357"/>
                  </a:lnTo>
                  <a:lnTo>
                    <a:pt x="2130" y="213"/>
                  </a:lnTo>
                  <a:lnTo>
                    <a:pt x="2130" y="207"/>
                  </a:lnTo>
                  <a:lnTo>
                    <a:pt x="2132" y="327"/>
                  </a:lnTo>
                  <a:lnTo>
                    <a:pt x="2134" y="613"/>
                  </a:lnTo>
                  <a:lnTo>
                    <a:pt x="2138" y="978"/>
                  </a:lnTo>
                  <a:lnTo>
                    <a:pt x="2140" y="1426"/>
                  </a:lnTo>
                  <a:lnTo>
                    <a:pt x="2143" y="1688"/>
                  </a:lnTo>
                  <a:lnTo>
                    <a:pt x="2145" y="1894"/>
                  </a:lnTo>
                  <a:lnTo>
                    <a:pt x="2147" y="2051"/>
                  </a:lnTo>
                  <a:lnTo>
                    <a:pt x="2150" y="2196"/>
                  </a:lnTo>
                  <a:lnTo>
                    <a:pt x="2152" y="2273"/>
                  </a:lnTo>
                  <a:lnTo>
                    <a:pt x="2154" y="2333"/>
                  </a:lnTo>
                  <a:lnTo>
                    <a:pt x="2157" y="2382"/>
                  </a:lnTo>
                  <a:lnTo>
                    <a:pt x="2160" y="2431"/>
                  </a:lnTo>
                  <a:lnTo>
                    <a:pt x="2163" y="2438"/>
                  </a:lnTo>
                  <a:lnTo>
                    <a:pt x="2165" y="2392"/>
                  </a:lnTo>
                  <a:lnTo>
                    <a:pt x="2168" y="2259"/>
                  </a:lnTo>
                  <a:lnTo>
                    <a:pt x="2170" y="2102"/>
                  </a:lnTo>
                  <a:lnTo>
                    <a:pt x="2172" y="1928"/>
                  </a:lnTo>
                  <a:lnTo>
                    <a:pt x="2175" y="1799"/>
                  </a:lnTo>
                  <a:lnTo>
                    <a:pt x="2177" y="1761"/>
                  </a:lnTo>
                  <a:lnTo>
                    <a:pt x="2177" y="1768"/>
                  </a:lnTo>
                  <a:lnTo>
                    <a:pt x="2181" y="1862"/>
                  </a:lnTo>
                  <a:lnTo>
                    <a:pt x="2183" y="1960"/>
                  </a:lnTo>
                  <a:lnTo>
                    <a:pt x="2185" y="2055"/>
                  </a:lnTo>
                  <a:lnTo>
                    <a:pt x="2187" y="2142"/>
                  </a:lnTo>
                  <a:lnTo>
                    <a:pt x="2190" y="2243"/>
                  </a:lnTo>
                  <a:lnTo>
                    <a:pt x="2192" y="2301"/>
                  </a:lnTo>
                  <a:lnTo>
                    <a:pt x="2195" y="2336"/>
                  </a:lnTo>
                  <a:lnTo>
                    <a:pt x="2197" y="2357"/>
                  </a:lnTo>
                  <a:lnTo>
                    <a:pt x="2200" y="2401"/>
                  </a:lnTo>
                  <a:lnTo>
                    <a:pt x="2203" y="2450"/>
                  </a:lnTo>
                  <a:lnTo>
                    <a:pt x="2205" y="2497"/>
                  </a:lnTo>
                  <a:lnTo>
                    <a:pt x="2207" y="2529"/>
                  </a:lnTo>
                  <a:lnTo>
                    <a:pt x="2209" y="2551"/>
                  </a:lnTo>
                  <a:lnTo>
                    <a:pt x="2212" y="2571"/>
                  </a:lnTo>
                  <a:lnTo>
                    <a:pt x="2214" y="2577"/>
                  </a:lnTo>
                  <a:lnTo>
                    <a:pt x="2216" y="2584"/>
                  </a:lnTo>
                  <a:lnTo>
                    <a:pt x="2218" y="2601"/>
                  </a:lnTo>
                  <a:lnTo>
                    <a:pt x="2222" y="2630"/>
                  </a:lnTo>
                  <a:lnTo>
                    <a:pt x="2225" y="2630"/>
                  </a:lnTo>
                  <a:lnTo>
                    <a:pt x="2228" y="2611"/>
                  </a:lnTo>
                  <a:lnTo>
                    <a:pt x="2230" y="2594"/>
                  </a:lnTo>
                  <a:lnTo>
                    <a:pt x="2231" y="2593"/>
                  </a:lnTo>
                  <a:lnTo>
                    <a:pt x="2233" y="2597"/>
                  </a:lnTo>
                  <a:lnTo>
                    <a:pt x="2235" y="2609"/>
                  </a:lnTo>
                  <a:lnTo>
                    <a:pt x="2237" y="2620"/>
                  </a:lnTo>
                  <a:lnTo>
                    <a:pt x="2243" y="2602"/>
                  </a:lnTo>
                  <a:lnTo>
                    <a:pt x="2245" y="2577"/>
                  </a:lnTo>
                  <a:lnTo>
                    <a:pt x="2247" y="2555"/>
                  </a:lnTo>
                  <a:lnTo>
                    <a:pt x="2249" y="2536"/>
                  </a:lnTo>
                  <a:lnTo>
                    <a:pt x="2252" y="2514"/>
                  </a:lnTo>
                  <a:lnTo>
                    <a:pt x="2254" y="2498"/>
                  </a:lnTo>
                  <a:lnTo>
                    <a:pt x="2256" y="2493"/>
                  </a:lnTo>
                  <a:lnTo>
                    <a:pt x="2257" y="2494"/>
                  </a:lnTo>
                  <a:lnTo>
                    <a:pt x="2259" y="2506"/>
                  </a:lnTo>
                  <a:lnTo>
                    <a:pt x="2261" y="2519"/>
                  </a:lnTo>
                  <a:lnTo>
                    <a:pt x="2266" y="2516"/>
                  </a:lnTo>
                  <a:lnTo>
                    <a:pt x="2268" y="2514"/>
                  </a:lnTo>
                  <a:lnTo>
                    <a:pt x="2269" y="2518"/>
                  </a:lnTo>
                  <a:lnTo>
                    <a:pt x="2271" y="2533"/>
                  </a:lnTo>
                  <a:lnTo>
                    <a:pt x="2274" y="2560"/>
                  </a:lnTo>
                  <a:lnTo>
                    <a:pt x="2276" y="2574"/>
                  </a:lnTo>
                  <a:lnTo>
                    <a:pt x="2278" y="2587"/>
                  </a:lnTo>
                  <a:lnTo>
                    <a:pt x="2280" y="2605"/>
                  </a:lnTo>
                  <a:lnTo>
                    <a:pt x="2283" y="2627"/>
                  </a:lnTo>
                  <a:lnTo>
                    <a:pt x="2286" y="2648"/>
                  </a:lnTo>
                  <a:lnTo>
                    <a:pt x="2290" y="2648"/>
                  </a:lnTo>
                  <a:lnTo>
                    <a:pt x="2292" y="2624"/>
                  </a:lnTo>
                  <a:lnTo>
                    <a:pt x="2295" y="2555"/>
                  </a:lnTo>
                  <a:lnTo>
                    <a:pt x="2297" y="2501"/>
                  </a:lnTo>
                  <a:lnTo>
                    <a:pt x="2299" y="2473"/>
                  </a:lnTo>
                  <a:lnTo>
                    <a:pt x="2301" y="2469"/>
                  </a:lnTo>
                  <a:lnTo>
                    <a:pt x="2302" y="2474"/>
                  </a:lnTo>
                  <a:lnTo>
                    <a:pt x="2304" y="2483"/>
                  </a:lnTo>
                  <a:lnTo>
                    <a:pt x="2308" y="2492"/>
                  </a:lnTo>
                  <a:lnTo>
                    <a:pt x="2311" y="2482"/>
                  </a:lnTo>
                  <a:lnTo>
                    <a:pt x="2314" y="2424"/>
                  </a:lnTo>
                  <a:lnTo>
                    <a:pt x="2316" y="2219"/>
                  </a:lnTo>
                  <a:lnTo>
                    <a:pt x="2319" y="1927"/>
                  </a:lnTo>
                  <a:lnTo>
                    <a:pt x="2321" y="1513"/>
                  </a:lnTo>
                  <a:lnTo>
                    <a:pt x="2323" y="1013"/>
                  </a:lnTo>
                  <a:lnTo>
                    <a:pt x="2325" y="514"/>
                  </a:lnTo>
                  <a:lnTo>
                    <a:pt x="2329" y="62"/>
                  </a:lnTo>
                  <a:lnTo>
                    <a:pt x="2330" y="0"/>
                  </a:lnTo>
                  <a:lnTo>
                    <a:pt x="2332" y="58"/>
                  </a:lnTo>
                  <a:lnTo>
                    <a:pt x="2334" y="317"/>
                  </a:lnTo>
                  <a:lnTo>
                    <a:pt x="2336" y="675"/>
                  </a:lnTo>
                  <a:lnTo>
                    <a:pt x="2339" y="1161"/>
                  </a:lnTo>
                  <a:lnTo>
                    <a:pt x="2341" y="1488"/>
                  </a:lnTo>
                  <a:lnTo>
                    <a:pt x="2343" y="1765"/>
                  </a:lnTo>
                  <a:lnTo>
                    <a:pt x="2345" y="1970"/>
                  </a:lnTo>
                  <a:lnTo>
                    <a:pt x="2347" y="2094"/>
                  </a:lnTo>
                  <a:lnTo>
                    <a:pt x="2351" y="2155"/>
                  </a:lnTo>
                  <a:lnTo>
                    <a:pt x="2353" y="2168"/>
                  </a:lnTo>
                  <a:lnTo>
                    <a:pt x="2355" y="2190"/>
                  </a:lnTo>
                  <a:lnTo>
                    <a:pt x="2357" y="2227"/>
                  </a:lnTo>
                  <a:lnTo>
                    <a:pt x="2360" y="2265"/>
                  </a:lnTo>
                  <a:lnTo>
                    <a:pt x="2364" y="2291"/>
                  </a:lnTo>
                  <a:lnTo>
                    <a:pt x="2366" y="2261"/>
                  </a:lnTo>
                  <a:lnTo>
                    <a:pt x="2368" y="2198"/>
                  </a:lnTo>
                  <a:lnTo>
                    <a:pt x="2372" y="2069"/>
                  </a:lnTo>
                  <a:lnTo>
                    <a:pt x="2374" y="1958"/>
                  </a:lnTo>
                  <a:lnTo>
                    <a:pt x="2376" y="1864"/>
                  </a:lnTo>
                  <a:lnTo>
                    <a:pt x="2378" y="1821"/>
                  </a:lnTo>
                  <a:lnTo>
                    <a:pt x="2379" y="1821"/>
                  </a:lnTo>
                  <a:lnTo>
                    <a:pt x="2381" y="1866"/>
                  </a:lnTo>
                  <a:lnTo>
                    <a:pt x="2384" y="2006"/>
                  </a:lnTo>
                  <a:lnTo>
                    <a:pt x="2386" y="2137"/>
                  </a:lnTo>
                  <a:lnTo>
                    <a:pt x="2388" y="2262"/>
                  </a:lnTo>
                  <a:lnTo>
                    <a:pt x="2390" y="2367"/>
                  </a:lnTo>
                  <a:lnTo>
                    <a:pt x="2393" y="2445"/>
                  </a:lnTo>
                  <a:lnTo>
                    <a:pt x="2396" y="2512"/>
                  </a:lnTo>
                  <a:lnTo>
                    <a:pt x="2398" y="2537"/>
                  </a:lnTo>
                  <a:lnTo>
                    <a:pt x="2401" y="2549"/>
                  </a:lnTo>
                  <a:lnTo>
                    <a:pt x="2403" y="2554"/>
                  </a:lnTo>
                  <a:lnTo>
                    <a:pt x="2405" y="2560"/>
                  </a:lnTo>
                  <a:lnTo>
                    <a:pt x="2408" y="2577"/>
                  </a:lnTo>
                  <a:lnTo>
                    <a:pt x="2410" y="2598"/>
                  </a:lnTo>
                  <a:lnTo>
                    <a:pt x="2413" y="2613"/>
                  </a:lnTo>
                  <a:lnTo>
                    <a:pt x="2416" y="2619"/>
                  </a:lnTo>
                  <a:lnTo>
                    <a:pt x="2419" y="2611"/>
                  </a:lnTo>
                  <a:lnTo>
                    <a:pt x="2421" y="2608"/>
                  </a:lnTo>
                  <a:lnTo>
                    <a:pt x="2422" y="2609"/>
                  </a:lnTo>
                  <a:lnTo>
                    <a:pt x="2424" y="2617"/>
                  </a:lnTo>
                  <a:lnTo>
                    <a:pt x="2426" y="2632"/>
                  </a:lnTo>
                  <a:lnTo>
                    <a:pt x="2429" y="2653"/>
                  </a:lnTo>
                  <a:lnTo>
                    <a:pt x="2433" y="2655"/>
                  </a:lnTo>
                  <a:lnTo>
                    <a:pt x="2436" y="2634"/>
                  </a:lnTo>
                  <a:lnTo>
                    <a:pt x="2438" y="2612"/>
                  </a:lnTo>
                  <a:lnTo>
                    <a:pt x="2441" y="2599"/>
                  </a:lnTo>
                  <a:lnTo>
                    <a:pt x="2443" y="2592"/>
                  </a:lnTo>
                  <a:lnTo>
                    <a:pt x="2445" y="2577"/>
                  </a:lnTo>
                  <a:lnTo>
                    <a:pt x="2447" y="2565"/>
                  </a:lnTo>
                  <a:lnTo>
                    <a:pt x="2448" y="2563"/>
                  </a:lnTo>
                </a:path>
              </a:pathLst>
            </a:custGeom>
            <a:noFill/>
            <a:ln w="0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6" name="Freeform 28"/>
            <p:cNvSpPr>
              <a:spLocks noChangeAspect="1"/>
            </p:cNvSpPr>
            <p:nvPr/>
          </p:nvSpPr>
          <p:spPr bwMode="auto">
            <a:xfrm>
              <a:off x="1929" y="1598"/>
              <a:ext cx="649" cy="2097"/>
            </a:xfrm>
            <a:custGeom>
              <a:avLst/>
              <a:gdLst/>
              <a:ahLst/>
              <a:cxnLst>
                <a:cxn ang="0">
                  <a:pos x="40" y="3784"/>
                </a:cxn>
                <a:cxn ang="0">
                  <a:pos x="80" y="898"/>
                </a:cxn>
                <a:cxn ang="0">
                  <a:pos x="121" y="3274"/>
                </a:cxn>
                <a:cxn ang="0">
                  <a:pos x="161" y="3675"/>
                </a:cxn>
                <a:cxn ang="0">
                  <a:pos x="201" y="3677"/>
                </a:cxn>
                <a:cxn ang="0">
                  <a:pos x="243" y="3809"/>
                </a:cxn>
                <a:cxn ang="0">
                  <a:pos x="282" y="978"/>
                </a:cxn>
                <a:cxn ang="0">
                  <a:pos x="325" y="3096"/>
                </a:cxn>
                <a:cxn ang="0">
                  <a:pos x="363" y="3628"/>
                </a:cxn>
                <a:cxn ang="0">
                  <a:pos x="406" y="3700"/>
                </a:cxn>
                <a:cxn ang="0">
                  <a:pos x="446" y="3611"/>
                </a:cxn>
                <a:cxn ang="0">
                  <a:pos x="486" y="1351"/>
                </a:cxn>
                <a:cxn ang="0">
                  <a:pos x="528" y="3062"/>
                </a:cxn>
                <a:cxn ang="0">
                  <a:pos x="568" y="3695"/>
                </a:cxn>
                <a:cxn ang="0">
                  <a:pos x="608" y="3674"/>
                </a:cxn>
                <a:cxn ang="0">
                  <a:pos x="650" y="3631"/>
                </a:cxn>
                <a:cxn ang="0">
                  <a:pos x="688" y="1868"/>
                </a:cxn>
                <a:cxn ang="0">
                  <a:pos x="729" y="2807"/>
                </a:cxn>
                <a:cxn ang="0">
                  <a:pos x="771" y="3755"/>
                </a:cxn>
                <a:cxn ang="0">
                  <a:pos x="810" y="3628"/>
                </a:cxn>
                <a:cxn ang="0">
                  <a:pos x="853" y="3585"/>
                </a:cxn>
                <a:cxn ang="0">
                  <a:pos x="892" y="2236"/>
                </a:cxn>
                <a:cxn ang="0">
                  <a:pos x="932" y="3004"/>
                </a:cxn>
                <a:cxn ang="0">
                  <a:pos x="973" y="3684"/>
                </a:cxn>
                <a:cxn ang="0">
                  <a:pos x="1014" y="3675"/>
                </a:cxn>
                <a:cxn ang="0">
                  <a:pos x="1055" y="3525"/>
                </a:cxn>
                <a:cxn ang="0">
                  <a:pos x="1095" y="2737"/>
                </a:cxn>
                <a:cxn ang="0">
                  <a:pos x="1135" y="3133"/>
                </a:cxn>
                <a:cxn ang="0">
                  <a:pos x="1177" y="3656"/>
                </a:cxn>
                <a:cxn ang="0">
                  <a:pos x="1218" y="3558"/>
                </a:cxn>
                <a:cxn ang="0">
                  <a:pos x="1259" y="3490"/>
                </a:cxn>
                <a:cxn ang="0">
                  <a:pos x="1299" y="2855"/>
                </a:cxn>
                <a:cxn ang="0">
                  <a:pos x="1339" y="3300"/>
                </a:cxn>
                <a:cxn ang="0">
                  <a:pos x="1380" y="3622"/>
                </a:cxn>
                <a:cxn ang="0">
                  <a:pos x="1420" y="3699"/>
                </a:cxn>
                <a:cxn ang="0">
                  <a:pos x="1463" y="3268"/>
                </a:cxn>
                <a:cxn ang="0">
                  <a:pos x="1502" y="3064"/>
                </a:cxn>
                <a:cxn ang="0">
                  <a:pos x="1542" y="3484"/>
                </a:cxn>
                <a:cxn ang="0">
                  <a:pos x="1582" y="3644"/>
                </a:cxn>
                <a:cxn ang="0">
                  <a:pos x="1623" y="3684"/>
                </a:cxn>
                <a:cxn ang="0">
                  <a:pos x="1666" y="2828"/>
                </a:cxn>
                <a:cxn ang="0">
                  <a:pos x="1705" y="3127"/>
                </a:cxn>
                <a:cxn ang="0">
                  <a:pos x="1745" y="3495"/>
                </a:cxn>
                <a:cxn ang="0">
                  <a:pos x="1788" y="3673"/>
                </a:cxn>
                <a:cxn ang="0">
                  <a:pos x="1828" y="3786"/>
                </a:cxn>
                <a:cxn ang="0">
                  <a:pos x="1869" y="1792"/>
                </a:cxn>
                <a:cxn ang="0">
                  <a:pos x="1908" y="3156"/>
                </a:cxn>
                <a:cxn ang="0">
                  <a:pos x="1949" y="3462"/>
                </a:cxn>
                <a:cxn ang="0">
                  <a:pos x="1991" y="3660"/>
                </a:cxn>
                <a:cxn ang="0">
                  <a:pos x="2030" y="3684"/>
                </a:cxn>
                <a:cxn ang="0">
                  <a:pos x="2072" y="925"/>
                </a:cxn>
                <a:cxn ang="0">
                  <a:pos x="2112" y="3375"/>
                </a:cxn>
                <a:cxn ang="0">
                  <a:pos x="2151" y="3690"/>
                </a:cxn>
                <a:cxn ang="0">
                  <a:pos x="2194" y="3598"/>
                </a:cxn>
                <a:cxn ang="0">
                  <a:pos x="2233" y="3660"/>
                </a:cxn>
                <a:cxn ang="0">
                  <a:pos x="2275" y="437"/>
                </a:cxn>
                <a:cxn ang="0">
                  <a:pos x="2316" y="3361"/>
                </a:cxn>
                <a:cxn ang="0">
                  <a:pos x="2356" y="3630"/>
                </a:cxn>
                <a:cxn ang="0">
                  <a:pos x="2397" y="3614"/>
                </a:cxn>
                <a:cxn ang="0">
                  <a:pos x="2438" y="3703"/>
                </a:cxn>
              </a:cxnLst>
              <a:rect l="0" t="0" r="r" b="b"/>
              <a:pathLst>
                <a:path w="2450" h="3829">
                  <a:moveTo>
                    <a:pt x="0" y="3723"/>
                  </a:moveTo>
                  <a:lnTo>
                    <a:pt x="2" y="3728"/>
                  </a:lnTo>
                  <a:lnTo>
                    <a:pt x="5" y="3748"/>
                  </a:lnTo>
                  <a:lnTo>
                    <a:pt x="8" y="3759"/>
                  </a:lnTo>
                  <a:lnTo>
                    <a:pt x="10" y="3766"/>
                  </a:lnTo>
                  <a:lnTo>
                    <a:pt x="12" y="3772"/>
                  </a:lnTo>
                  <a:lnTo>
                    <a:pt x="17" y="3773"/>
                  </a:lnTo>
                  <a:lnTo>
                    <a:pt x="19" y="3768"/>
                  </a:lnTo>
                  <a:lnTo>
                    <a:pt x="21" y="3763"/>
                  </a:lnTo>
                  <a:lnTo>
                    <a:pt x="23" y="3756"/>
                  </a:lnTo>
                  <a:lnTo>
                    <a:pt x="25" y="3748"/>
                  </a:lnTo>
                  <a:lnTo>
                    <a:pt x="29" y="3738"/>
                  </a:lnTo>
                  <a:lnTo>
                    <a:pt x="30" y="3739"/>
                  </a:lnTo>
                  <a:lnTo>
                    <a:pt x="32" y="3749"/>
                  </a:lnTo>
                  <a:lnTo>
                    <a:pt x="34" y="3767"/>
                  </a:lnTo>
                  <a:lnTo>
                    <a:pt x="36" y="3786"/>
                  </a:lnTo>
                  <a:lnTo>
                    <a:pt x="40" y="3784"/>
                  </a:lnTo>
                  <a:lnTo>
                    <a:pt x="43" y="3756"/>
                  </a:lnTo>
                  <a:lnTo>
                    <a:pt x="45" y="3717"/>
                  </a:lnTo>
                  <a:lnTo>
                    <a:pt x="47" y="3675"/>
                  </a:lnTo>
                  <a:lnTo>
                    <a:pt x="50" y="3635"/>
                  </a:lnTo>
                  <a:lnTo>
                    <a:pt x="53" y="3584"/>
                  </a:lnTo>
                  <a:lnTo>
                    <a:pt x="55" y="3554"/>
                  </a:lnTo>
                  <a:lnTo>
                    <a:pt x="56" y="3547"/>
                  </a:lnTo>
                  <a:lnTo>
                    <a:pt x="58" y="3553"/>
                  </a:lnTo>
                  <a:lnTo>
                    <a:pt x="60" y="3580"/>
                  </a:lnTo>
                  <a:lnTo>
                    <a:pt x="64" y="3539"/>
                  </a:lnTo>
                  <a:lnTo>
                    <a:pt x="66" y="3355"/>
                  </a:lnTo>
                  <a:lnTo>
                    <a:pt x="69" y="3017"/>
                  </a:lnTo>
                  <a:lnTo>
                    <a:pt x="72" y="2546"/>
                  </a:lnTo>
                  <a:lnTo>
                    <a:pt x="74" y="1997"/>
                  </a:lnTo>
                  <a:lnTo>
                    <a:pt x="77" y="1309"/>
                  </a:lnTo>
                  <a:lnTo>
                    <a:pt x="79" y="979"/>
                  </a:lnTo>
                  <a:lnTo>
                    <a:pt x="80" y="898"/>
                  </a:lnTo>
                  <a:lnTo>
                    <a:pt x="82" y="928"/>
                  </a:lnTo>
                  <a:lnTo>
                    <a:pt x="84" y="1130"/>
                  </a:lnTo>
                  <a:lnTo>
                    <a:pt x="86" y="1437"/>
                  </a:lnTo>
                  <a:lnTo>
                    <a:pt x="89" y="1923"/>
                  </a:lnTo>
                  <a:lnTo>
                    <a:pt x="91" y="2316"/>
                  </a:lnTo>
                  <a:lnTo>
                    <a:pt x="94" y="2676"/>
                  </a:lnTo>
                  <a:lnTo>
                    <a:pt x="96" y="2950"/>
                  </a:lnTo>
                  <a:lnTo>
                    <a:pt x="98" y="3123"/>
                  </a:lnTo>
                  <a:lnTo>
                    <a:pt x="101" y="3238"/>
                  </a:lnTo>
                  <a:lnTo>
                    <a:pt x="103" y="3279"/>
                  </a:lnTo>
                  <a:lnTo>
                    <a:pt x="105" y="3303"/>
                  </a:lnTo>
                  <a:lnTo>
                    <a:pt x="108" y="3325"/>
                  </a:lnTo>
                  <a:lnTo>
                    <a:pt x="110" y="3360"/>
                  </a:lnTo>
                  <a:lnTo>
                    <a:pt x="112" y="3404"/>
                  </a:lnTo>
                  <a:lnTo>
                    <a:pt x="117" y="3428"/>
                  </a:lnTo>
                  <a:lnTo>
                    <a:pt x="119" y="3370"/>
                  </a:lnTo>
                  <a:lnTo>
                    <a:pt x="121" y="3274"/>
                  </a:lnTo>
                  <a:lnTo>
                    <a:pt x="124" y="3169"/>
                  </a:lnTo>
                  <a:lnTo>
                    <a:pt x="126" y="3060"/>
                  </a:lnTo>
                  <a:lnTo>
                    <a:pt x="129" y="3022"/>
                  </a:lnTo>
                  <a:lnTo>
                    <a:pt x="129" y="3021"/>
                  </a:lnTo>
                  <a:lnTo>
                    <a:pt x="131" y="3056"/>
                  </a:lnTo>
                  <a:lnTo>
                    <a:pt x="134" y="3133"/>
                  </a:lnTo>
                  <a:lnTo>
                    <a:pt x="137" y="3220"/>
                  </a:lnTo>
                  <a:lnTo>
                    <a:pt x="140" y="3311"/>
                  </a:lnTo>
                  <a:lnTo>
                    <a:pt x="142" y="3370"/>
                  </a:lnTo>
                  <a:lnTo>
                    <a:pt x="144" y="3434"/>
                  </a:lnTo>
                  <a:lnTo>
                    <a:pt x="146" y="3504"/>
                  </a:lnTo>
                  <a:lnTo>
                    <a:pt x="148" y="3565"/>
                  </a:lnTo>
                  <a:lnTo>
                    <a:pt x="151" y="3622"/>
                  </a:lnTo>
                  <a:lnTo>
                    <a:pt x="153" y="3647"/>
                  </a:lnTo>
                  <a:lnTo>
                    <a:pt x="155" y="3660"/>
                  </a:lnTo>
                  <a:lnTo>
                    <a:pt x="158" y="3668"/>
                  </a:lnTo>
                  <a:lnTo>
                    <a:pt x="161" y="3675"/>
                  </a:lnTo>
                  <a:lnTo>
                    <a:pt x="163" y="3683"/>
                  </a:lnTo>
                  <a:lnTo>
                    <a:pt x="166" y="3702"/>
                  </a:lnTo>
                  <a:lnTo>
                    <a:pt x="168" y="3723"/>
                  </a:lnTo>
                  <a:lnTo>
                    <a:pt x="170" y="3747"/>
                  </a:lnTo>
                  <a:lnTo>
                    <a:pt x="172" y="3766"/>
                  </a:lnTo>
                  <a:lnTo>
                    <a:pt x="176" y="3769"/>
                  </a:lnTo>
                  <a:lnTo>
                    <a:pt x="179" y="3760"/>
                  </a:lnTo>
                  <a:lnTo>
                    <a:pt x="181" y="3757"/>
                  </a:lnTo>
                  <a:lnTo>
                    <a:pt x="182" y="3759"/>
                  </a:lnTo>
                  <a:lnTo>
                    <a:pt x="184" y="3770"/>
                  </a:lnTo>
                  <a:lnTo>
                    <a:pt x="189" y="3780"/>
                  </a:lnTo>
                  <a:lnTo>
                    <a:pt x="191" y="3761"/>
                  </a:lnTo>
                  <a:lnTo>
                    <a:pt x="193" y="3732"/>
                  </a:lnTo>
                  <a:lnTo>
                    <a:pt x="195" y="3705"/>
                  </a:lnTo>
                  <a:lnTo>
                    <a:pt x="197" y="3686"/>
                  </a:lnTo>
                  <a:lnTo>
                    <a:pt x="201" y="3677"/>
                  </a:lnTo>
                  <a:lnTo>
                    <a:pt x="201" y="3677"/>
                  </a:lnTo>
                  <a:lnTo>
                    <a:pt x="204" y="3694"/>
                  </a:lnTo>
                  <a:lnTo>
                    <a:pt x="206" y="3721"/>
                  </a:lnTo>
                  <a:lnTo>
                    <a:pt x="208" y="3757"/>
                  </a:lnTo>
                  <a:lnTo>
                    <a:pt x="211" y="3789"/>
                  </a:lnTo>
                  <a:lnTo>
                    <a:pt x="213" y="3806"/>
                  </a:lnTo>
                  <a:lnTo>
                    <a:pt x="217" y="3804"/>
                  </a:lnTo>
                  <a:lnTo>
                    <a:pt x="219" y="3796"/>
                  </a:lnTo>
                  <a:lnTo>
                    <a:pt x="222" y="3781"/>
                  </a:lnTo>
                  <a:lnTo>
                    <a:pt x="224" y="3769"/>
                  </a:lnTo>
                  <a:lnTo>
                    <a:pt x="225" y="3768"/>
                  </a:lnTo>
                  <a:lnTo>
                    <a:pt x="227" y="3774"/>
                  </a:lnTo>
                  <a:lnTo>
                    <a:pt x="232" y="3787"/>
                  </a:lnTo>
                  <a:lnTo>
                    <a:pt x="234" y="3769"/>
                  </a:lnTo>
                  <a:lnTo>
                    <a:pt x="236" y="3758"/>
                  </a:lnTo>
                  <a:lnTo>
                    <a:pt x="237" y="3759"/>
                  </a:lnTo>
                  <a:lnTo>
                    <a:pt x="239" y="3776"/>
                  </a:lnTo>
                  <a:lnTo>
                    <a:pt x="243" y="3809"/>
                  </a:lnTo>
                  <a:lnTo>
                    <a:pt x="246" y="3784"/>
                  </a:lnTo>
                  <a:lnTo>
                    <a:pt x="248" y="3736"/>
                  </a:lnTo>
                  <a:lnTo>
                    <a:pt x="251" y="3694"/>
                  </a:lnTo>
                  <a:lnTo>
                    <a:pt x="253" y="3674"/>
                  </a:lnTo>
                  <a:lnTo>
                    <a:pt x="254" y="3672"/>
                  </a:lnTo>
                  <a:lnTo>
                    <a:pt x="258" y="3670"/>
                  </a:lnTo>
                  <a:lnTo>
                    <a:pt x="260" y="3650"/>
                  </a:lnTo>
                  <a:lnTo>
                    <a:pt x="262" y="3605"/>
                  </a:lnTo>
                  <a:lnTo>
                    <a:pt x="265" y="3513"/>
                  </a:lnTo>
                  <a:lnTo>
                    <a:pt x="267" y="3327"/>
                  </a:lnTo>
                  <a:lnTo>
                    <a:pt x="270" y="2839"/>
                  </a:lnTo>
                  <a:lnTo>
                    <a:pt x="272" y="2282"/>
                  </a:lnTo>
                  <a:lnTo>
                    <a:pt x="274" y="1659"/>
                  </a:lnTo>
                  <a:lnTo>
                    <a:pt x="277" y="1140"/>
                  </a:lnTo>
                  <a:lnTo>
                    <a:pt x="279" y="867"/>
                  </a:lnTo>
                  <a:lnTo>
                    <a:pt x="280" y="837"/>
                  </a:lnTo>
                  <a:lnTo>
                    <a:pt x="282" y="978"/>
                  </a:lnTo>
                  <a:lnTo>
                    <a:pt x="285" y="1259"/>
                  </a:lnTo>
                  <a:lnTo>
                    <a:pt x="288" y="1611"/>
                  </a:lnTo>
                  <a:lnTo>
                    <a:pt x="290" y="1980"/>
                  </a:lnTo>
                  <a:lnTo>
                    <a:pt x="292" y="2322"/>
                  </a:lnTo>
                  <a:lnTo>
                    <a:pt x="294" y="2610"/>
                  </a:lnTo>
                  <a:lnTo>
                    <a:pt x="297" y="2891"/>
                  </a:lnTo>
                  <a:lnTo>
                    <a:pt x="299" y="3034"/>
                  </a:lnTo>
                  <a:lnTo>
                    <a:pt x="301" y="3141"/>
                  </a:lnTo>
                  <a:lnTo>
                    <a:pt x="303" y="3234"/>
                  </a:lnTo>
                  <a:lnTo>
                    <a:pt x="307" y="3312"/>
                  </a:lnTo>
                  <a:lnTo>
                    <a:pt x="309" y="3371"/>
                  </a:lnTo>
                  <a:lnTo>
                    <a:pt x="312" y="3420"/>
                  </a:lnTo>
                  <a:lnTo>
                    <a:pt x="314" y="3444"/>
                  </a:lnTo>
                  <a:lnTo>
                    <a:pt x="317" y="3445"/>
                  </a:lnTo>
                  <a:lnTo>
                    <a:pt x="320" y="3389"/>
                  </a:lnTo>
                  <a:lnTo>
                    <a:pt x="322" y="3280"/>
                  </a:lnTo>
                  <a:lnTo>
                    <a:pt x="325" y="3096"/>
                  </a:lnTo>
                  <a:lnTo>
                    <a:pt x="328" y="2970"/>
                  </a:lnTo>
                  <a:lnTo>
                    <a:pt x="330" y="2886"/>
                  </a:lnTo>
                  <a:lnTo>
                    <a:pt x="331" y="2867"/>
                  </a:lnTo>
                  <a:lnTo>
                    <a:pt x="333" y="2884"/>
                  </a:lnTo>
                  <a:lnTo>
                    <a:pt x="335" y="2966"/>
                  </a:lnTo>
                  <a:lnTo>
                    <a:pt x="338" y="3136"/>
                  </a:lnTo>
                  <a:lnTo>
                    <a:pt x="340" y="3272"/>
                  </a:lnTo>
                  <a:lnTo>
                    <a:pt x="342" y="3386"/>
                  </a:lnTo>
                  <a:lnTo>
                    <a:pt x="344" y="3466"/>
                  </a:lnTo>
                  <a:lnTo>
                    <a:pt x="346" y="3520"/>
                  </a:lnTo>
                  <a:lnTo>
                    <a:pt x="350" y="3568"/>
                  </a:lnTo>
                  <a:lnTo>
                    <a:pt x="352" y="3635"/>
                  </a:lnTo>
                  <a:lnTo>
                    <a:pt x="355" y="3667"/>
                  </a:lnTo>
                  <a:lnTo>
                    <a:pt x="358" y="3648"/>
                  </a:lnTo>
                  <a:lnTo>
                    <a:pt x="360" y="3622"/>
                  </a:lnTo>
                  <a:lnTo>
                    <a:pt x="362" y="3618"/>
                  </a:lnTo>
                  <a:lnTo>
                    <a:pt x="363" y="3628"/>
                  </a:lnTo>
                  <a:lnTo>
                    <a:pt x="366" y="3681"/>
                  </a:lnTo>
                  <a:lnTo>
                    <a:pt x="368" y="3722"/>
                  </a:lnTo>
                  <a:lnTo>
                    <a:pt x="371" y="3746"/>
                  </a:lnTo>
                  <a:lnTo>
                    <a:pt x="374" y="3754"/>
                  </a:lnTo>
                  <a:lnTo>
                    <a:pt x="376" y="3756"/>
                  </a:lnTo>
                  <a:lnTo>
                    <a:pt x="380" y="3756"/>
                  </a:lnTo>
                  <a:lnTo>
                    <a:pt x="382" y="3750"/>
                  </a:lnTo>
                  <a:lnTo>
                    <a:pt x="384" y="3737"/>
                  </a:lnTo>
                  <a:lnTo>
                    <a:pt x="387" y="3718"/>
                  </a:lnTo>
                  <a:lnTo>
                    <a:pt x="389" y="3695"/>
                  </a:lnTo>
                  <a:lnTo>
                    <a:pt x="392" y="3680"/>
                  </a:lnTo>
                  <a:lnTo>
                    <a:pt x="394" y="3677"/>
                  </a:lnTo>
                  <a:lnTo>
                    <a:pt x="395" y="3679"/>
                  </a:lnTo>
                  <a:lnTo>
                    <a:pt x="398" y="3687"/>
                  </a:lnTo>
                  <a:lnTo>
                    <a:pt x="400" y="3696"/>
                  </a:lnTo>
                  <a:lnTo>
                    <a:pt x="402" y="3701"/>
                  </a:lnTo>
                  <a:lnTo>
                    <a:pt x="406" y="3700"/>
                  </a:lnTo>
                  <a:lnTo>
                    <a:pt x="406" y="3701"/>
                  </a:lnTo>
                  <a:lnTo>
                    <a:pt x="408" y="3708"/>
                  </a:lnTo>
                  <a:lnTo>
                    <a:pt x="411" y="3727"/>
                  </a:lnTo>
                  <a:lnTo>
                    <a:pt x="414" y="3749"/>
                  </a:lnTo>
                  <a:lnTo>
                    <a:pt x="417" y="3775"/>
                  </a:lnTo>
                  <a:lnTo>
                    <a:pt x="419" y="3801"/>
                  </a:lnTo>
                  <a:lnTo>
                    <a:pt x="421" y="3818"/>
                  </a:lnTo>
                  <a:lnTo>
                    <a:pt x="425" y="3799"/>
                  </a:lnTo>
                  <a:lnTo>
                    <a:pt x="427" y="3777"/>
                  </a:lnTo>
                  <a:lnTo>
                    <a:pt x="429" y="3771"/>
                  </a:lnTo>
                  <a:lnTo>
                    <a:pt x="430" y="3774"/>
                  </a:lnTo>
                  <a:lnTo>
                    <a:pt x="432" y="3798"/>
                  </a:lnTo>
                  <a:lnTo>
                    <a:pt x="436" y="3829"/>
                  </a:lnTo>
                  <a:lnTo>
                    <a:pt x="440" y="3805"/>
                  </a:lnTo>
                  <a:lnTo>
                    <a:pt x="442" y="3741"/>
                  </a:lnTo>
                  <a:lnTo>
                    <a:pt x="444" y="3670"/>
                  </a:lnTo>
                  <a:lnTo>
                    <a:pt x="446" y="3611"/>
                  </a:lnTo>
                  <a:lnTo>
                    <a:pt x="449" y="3566"/>
                  </a:lnTo>
                  <a:lnTo>
                    <a:pt x="451" y="3530"/>
                  </a:lnTo>
                  <a:lnTo>
                    <a:pt x="455" y="3509"/>
                  </a:lnTo>
                  <a:lnTo>
                    <a:pt x="455" y="3510"/>
                  </a:lnTo>
                  <a:lnTo>
                    <a:pt x="458" y="3524"/>
                  </a:lnTo>
                  <a:lnTo>
                    <a:pt x="461" y="3524"/>
                  </a:lnTo>
                  <a:lnTo>
                    <a:pt x="463" y="3467"/>
                  </a:lnTo>
                  <a:lnTo>
                    <a:pt x="466" y="3325"/>
                  </a:lnTo>
                  <a:lnTo>
                    <a:pt x="468" y="3048"/>
                  </a:lnTo>
                  <a:lnTo>
                    <a:pt x="471" y="2425"/>
                  </a:lnTo>
                  <a:lnTo>
                    <a:pt x="473" y="1810"/>
                  </a:lnTo>
                  <a:lnTo>
                    <a:pt x="475" y="1195"/>
                  </a:lnTo>
                  <a:lnTo>
                    <a:pt x="478" y="736"/>
                  </a:lnTo>
                  <a:lnTo>
                    <a:pt x="480" y="555"/>
                  </a:lnTo>
                  <a:lnTo>
                    <a:pt x="481" y="564"/>
                  </a:lnTo>
                  <a:lnTo>
                    <a:pt x="483" y="778"/>
                  </a:lnTo>
                  <a:lnTo>
                    <a:pt x="486" y="1351"/>
                  </a:lnTo>
                  <a:lnTo>
                    <a:pt x="488" y="1833"/>
                  </a:lnTo>
                  <a:lnTo>
                    <a:pt x="490" y="2253"/>
                  </a:lnTo>
                  <a:lnTo>
                    <a:pt x="493" y="2569"/>
                  </a:lnTo>
                  <a:lnTo>
                    <a:pt x="495" y="2785"/>
                  </a:lnTo>
                  <a:lnTo>
                    <a:pt x="498" y="2930"/>
                  </a:lnTo>
                  <a:lnTo>
                    <a:pt x="500" y="3042"/>
                  </a:lnTo>
                  <a:lnTo>
                    <a:pt x="503" y="3181"/>
                  </a:lnTo>
                  <a:lnTo>
                    <a:pt x="505" y="3275"/>
                  </a:lnTo>
                  <a:lnTo>
                    <a:pt x="507" y="3356"/>
                  </a:lnTo>
                  <a:lnTo>
                    <a:pt x="509" y="3422"/>
                  </a:lnTo>
                  <a:lnTo>
                    <a:pt x="512" y="3471"/>
                  </a:lnTo>
                  <a:lnTo>
                    <a:pt x="516" y="3464"/>
                  </a:lnTo>
                  <a:lnTo>
                    <a:pt x="519" y="3391"/>
                  </a:lnTo>
                  <a:lnTo>
                    <a:pt x="521" y="3291"/>
                  </a:lnTo>
                  <a:lnTo>
                    <a:pt x="523" y="3192"/>
                  </a:lnTo>
                  <a:lnTo>
                    <a:pt x="526" y="3111"/>
                  </a:lnTo>
                  <a:lnTo>
                    <a:pt x="528" y="3062"/>
                  </a:lnTo>
                  <a:lnTo>
                    <a:pt x="529" y="3056"/>
                  </a:lnTo>
                  <a:lnTo>
                    <a:pt x="531" y="3071"/>
                  </a:lnTo>
                  <a:lnTo>
                    <a:pt x="534" y="3147"/>
                  </a:lnTo>
                  <a:lnTo>
                    <a:pt x="536" y="3226"/>
                  </a:lnTo>
                  <a:lnTo>
                    <a:pt x="538" y="3312"/>
                  </a:lnTo>
                  <a:lnTo>
                    <a:pt x="541" y="3388"/>
                  </a:lnTo>
                  <a:lnTo>
                    <a:pt x="543" y="3448"/>
                  </a:lnTo>
                  <a:lnTo>
                    <a:pt x="545" y="3498"/>
                  </a:lnTo>
                  <a:lnTo>
                    <a:pt x="548" y="3575"/>
                  </a:lnTo>
                  <a:lnTo>
                    <a:pt x="550" y="3630"/>
                  </a:lnTo>
                  <a:lnTo>
                    <a:pt x="553" y="3660"/>
                  </a:lnTo>
                  <a:lnTo>
                    <a:pt x="555" y="3670"/>
                  </a:lnTo>
                  <a:lnTo>
                    <a:pt x="557" y="3675"/>
                  </a:lnTo>
                  <a:lnTo>
                    <a:pt x="559" y="3685"/>
                  </a:lnTo>
                  <a:lnTo>
                    <a:pt x="562" y="3695"/>
                  </a:lnTo>
                  <a:lnTo>
                    <a:pt x="567" y="3697"/>
                  </a:lnTo>
                  <a:lnTo>
                    <a:pt x="568" y="3695"/>
                  </a:lnTo>
                  <a:lnTo>
                    <a:pt x="570" y="3697"/>
                  </a:lnTo>
                  <a:lnTo>
                    <a:pt x="572" y="3709"/>
                  </a:lnTo>
                  <a:lnTo>
                    <a:pt x="575" y="3713"/>
                  </a:lnTo>
                  <a:lnTo>
                    <a:pt x="578" y="3695"/>
                  </a:lnTo>
                  <a:lnTo>
                    <a:pt x="580" y="3673"/>
                  </a:lnTo>
                  <a:lnTo>
                    <a:pt x="583" y="3671"/>
                  </a:lnTo>
                  <a:lnTo>
                    <a:pt x="584" y="3675"/>
                  </a:lnTo>
                  <a:lnTo>
                    <a:pt x="586" y="3691"/>
                  </a:lnTo>
                  <a:lnTo>
                    <a:pt x="589" y="3708"/>
                  </a:lnTo>
                  <a:lnTo>
                    <a:pt x="592" y="3693"/>
                  </a:lnTo>
                  <a:lnTo>
                    <a:pt x="594" y="3655"/>
                  </a:lnTo>
                  <a:lnTo>
                    <a:pt x="597" y="3597"/>
                  </a:lnTo>
                  <a:lnTo>
                    <a:pt x="600" y="3571"/>
                  </a:lnTo>
                  <a:lnTo>
                    <a:pt x="600" y="3569"/>
                  </a:lnTo>
                  <a:lnTo>
                    <a:pt x="602" y="3585"/>
                  </a:lnTo>
                  <a:lnTo>
                    <a:pt x="606" y="3628"/>
                  </a:lnTo>
                  <a:lnTo>
                    <a:pt x="608" y="3674"/>
                  </a:lnTo>
                  <a:lnTo>
                    <a:pt x="611" y="3693"/>
                  </a:lnTo>
                  <a:lnTo>
                    <a:pt x="614" y="3670"/>
                  </a:lnTo>
                  <a:lnTo>
                    <a:pt x="616" y="3664"/>
                  </a:lnTo>
                  <a:lnTo>
                    <a:pt x="617" y="3670"/>
                  </a:lnTo>
                  <a:lnTo>
                    <a:pt x="619" y="3697"/>
                  </a:lnTo>
                  <a:lnTo>
                    <a:pt x="622" y="3732"/>
                  </a:lnTo>
                  <a:lnTo>
                    <a:pt x="624" y="3755"/>
                  </a:lnTo>
                  <a:lnTo>
                    <a:pt x="628" y="3744"/>
                  </a:lnTo>
                  <a:lnTo>
                    <a:pt x="631" y="3722"/>
                  </a:lnTo>
                  <a:lnTo>
                    <a:pt x="633" y="3719"/>
                  </a:lnTo>
                  <a:lnTo>
                    <a:pt x="634" y="3723"/>
                  </a:lnTo>
                  <a:lnTo>
                    <a:pt x="636" y="3735"/>
                  </a:lnTo>
                  <a:lnTo>
                    <a:pt x="640" y="3736"/>
                  </a:lnTo>
                  <a:lnTo>
                    <a:pt x="642" y="3713"/>
                  </a:lnTo>
                  <a:lnTo>
                    <a:pt x="644" y="3679"/>
                  </a:lnTo>
                  <a:lnTo>
                    <a:pt x="648" y="3642"/>
                  </a:lnTo>
                  <a:lnTo>
                    <a:pt x="650" y="3631"/>
                  </a:lnTo>
                  <a:lnTo>
                    <a:pt x="651" y="3633"/>
                  </a:lnTo>
                  <a:lnTo>
                    <a:pt x="653" y="3639"/>
                  </a:lnTo>
                  <a:lnTo>
                    <a:pt x="657" y="3640"/>
                  </a:lnTo>
                  <a:lnTo>
                    <a:pt x="659" y="3623"/>
                  </a:lnTo>
                  <a:lnTo>
                    <a:pt x="661" y="3579"/>
                  </a:lnTo>
                  <a:lnTo>
                    <a:pt x="663" y="3460"/>
                  </a:lnTo>
                  <a:lnTo>
                    <a:pt x="666" y="3086"/>
                  </a:lnTo>
                  <a:lnTo>
                    <a:pt x="670" y="2621"/>
                  </a:lnTo>
                  <a:lnTo>
                    <a:pt x="672" y="2043"/>
                  </a:lnTo>
                  <a:lnTo>
                    <a:pt x="674" y="1453"/>
                  </a:lnTo>
                  <a:lnTo>
                    <a:pt x="676" y="969"/>
                  </a:lnTo>
                  <a:lnTo>
                    <a:pt x="678" y="697"/>
                  </a:lnTo>
                  <a:lnTo>
                    <a:pt x="680" y="654"/>
                  </a:lnTo>
                  <a:lnTo>
                    <a:pt x="681" y="717"/>
                  </a:lnTo>
                  <a:lnTo>
                    <a:pt x="684" y="1074"/>
                  </a:lnTo>
                  <a:lnTo>
                    <a:pt x="686" y="1454"/>
                  </a:lnTo>
                  <a:lnTo>
                    <a:pt x="688" y="1868"/>
                  </a:lnTo>
                  <a:lnTo>
                    <a:pt x="692" y="2268"/>
                  </a:lnTo>
                  <a:lnTo>
                    <a:pt x="694" y="2607"/>
                  </a:lnTo>
                  <a:lnTo>
                    <a:pt x="696" y="2854"/>
                  </a:lnTo>
                  <a:lnTo>
                    <a:pt x="698" y="3009"/>
                  </a:lnTo>
                  <a:lnTo>
                    <a:pt x="701" y="3125"/>
                  </a:lnTo>
                  <a:lnTo>
                    <a:pt x="703" y="3185"/>
                  </a:lnTo>
                  <a:lnTo>
                    <a:pt x="705" y="3239"/>
                  </a:lnTo>
                  <a:lnTo>
                    <a:pt x="708" y="3285"/>
                  </a:lnTo>
                  <a:lnTo>
                    <a:pt x="711" y="3323"/>
                  </a:lnTo>
                  <a:lnTo>
                    <a:pt x="713" y="3350"/>
                  </a:lnTo>
                  <a:lnTo>
                    <a:pt x="717" y="3309"/>
                  </a:lnTo>
                  <a:lnTo>
                    <a:pt x="720" y="3149"/>
                  </a:lnTo>
                  <a:lnTo>
                    <a:pt x="722" y="2994"/>
                  </a:lnTo>
                  <a:lnTo>
                    <a:pt x="724" y="2866"/>
                  </a:lnTo>
                  <a:lnTo>
                    <a:pt x="726" y="2796"/>
                  </a:lnTo>
                  <a:lnTo>
                    <a:pt x="728" y="2786"/>
                  </a:lnTo>
                  <a:lnTo>
                    <a:pt x="729" y="2807"/>
                  </a:lnTo>
                  <a:lnTo>
                    <a:pt x="732" y="2896"/>
                  </a:lnTo>
                  <a:lnTo>
                    <a:pt x="734" y="3034"/>
                  </a:lnTo>
                  <a:lnTo>
                    <a:pt x="737" y="3222"/>
                  </a:lnTo>
                  <a:lnTo>
                    <a:pt x="739" y="3325"/>
                  </a:lnTo>
                  <a:lnTo>
                    <a:pt x="742" y="3395"/>
                  </a:lnTo>
                  <a:lnTo>
                    <a:pt x="744" y="3450"/>
                  </a:lnTo>
                  <a:lnTo>
                    <a:pt x="746" y="3501"/>
                  </a:lnTo>
                  <a:lnTo>
                    <a:pt x="748" y="3544"/>
                  </a:lnTo>
                  <a:lnTo>
                    <a:pt x="750" y="3573"/>
                  </a:lnTo>
                  <a:lnTo>
                    <a:pt x="754" y="3588"/>
                  </a:lnTo>
                  <a:lnTo>
                    <a:pt x="757" y="3606"/>
                  </a:lnTo>
                  <a:lnTo>
                    <a:pt x="759" y="3625"/>
                  </a:lnTo>
                  <a:lnTo>
                    <a:pt x="761" y="3655"/>
                  </a:lnTo>
                  <a:lnTo>
                    <a:pt x="763" y="3692"/>
                  </a:lnTo>
                  <a:lnTo>
                    <a:pt x="765" y="3727"/>
                  </a:lnTo>
                  <a:lnTo>
                    <a:pt x="767" y="3749"/>
                  </a:lnTo>
                  <a:lnTo>
                    <a:pt x="771" y="3755"/>
                  </a:lnTo>
                  <a:lnTo>
                    <a:pt x="773" y="3755"/>
                  </a:lnTo>
                  <a:lnTo>
                    <a:pt x="776" y="3759"/>
                  </a:lnTo>
                  <a:lnTo>
                    <a:pt x="778" y="3770"/>
                  </a:lnTo>
                  <a:lnTo>
                    <a:pt x="782" y="3767"/>
                  </a:lnTo>
                  <a:lnTo>
                    <a:pt x="784" y="3737"/>
                  </a:lnTo>
                  <a:lnTo>
                    <a:pt x="786" y="3693"/>
                  </a:lnTo>
                  <a:lnTo>
                    <a:pt x="788" y="3656"/>
                  </a:lnTo>
                  <a:lnTo>
                    <a:pt x="790" y="3644"/>
                  </a:lnTo>
                  <a:lnTo>
                    <a:pt x="793" y="3644"/>
                  </a:lnTo>
                  <a:lnTo>
                    <a:pt x="796" y="3622"/>
                  </a:lnTo>
                  <a:lnTo>
                    <a:pt x="799" y="3584"/>
                  </a:lnTo>
                  <a:lnTo>
                    <a:pt x="801" y="3561"/>
                  </a:lnTo>
                  <a:lnTo>
                    <a:pt x="802" y="3561"/>
                  </a:lnTo>
                  <a:lnTo>
                    <a:pt x="804" y="3575"/>
                  </a:lnTo>
                  <a:lnTo>
                    <a:pt x="806" y="3600"/>
                  </a:lnTo>
                  <a:lnTo>
                    <a:pt x="808" y="3616"/>
                  </a:lnTo>
                  <a:lnTo>
                    <a:pt x="810" y="3628"/>
                  </a:lnTo>
                  <a:lnTo>
                    <a:pt x="813" y="3645"/>
                  </a:lnTo>
                  <a:lnTo>
                    <a:pt x="815" y="3656"/>
                  </a:lnTo>
                  <a:lnTo>
                    <a:pt x="819" y="3666"/>
                  </a:lnTo>
                  <a:lnTo>
                    <a:pt x="821" y="3681"/>
                  </a:lnTo>
                  <a:lnTo>
                    <a:pt x="823" y="3706"/>
                  </a:lnTo>
                  <a:lnTo>
                    <a:pt x="825" y="3740"/>
                  </a:lnTo>
                  <a:lnTo>
                    <a:pt x="827" y="3768"/>
                  </a:lnTo>
                  <a:lnTo>
                    <a:pt x="832" y="3783"/>
                  </a:lnTo>
                  <a:lnTo>
                    <a:pt x="834" y="3770"/>
                  </a:lnTo>
                  <a:lnTo>
                    <a:pt x="836" y="3746"/>
                  </a:lnTo>
                  <a:lnTo>
                    <a:pt x="839" y="3714"/>
                  </a:lnTo>
                  <a:lnTo>
                    <a:pt x="841" y="3684"/>
                  </a:lnTo>
                  <a:lnTo>
                    <a:pt x="844" y="3665"/>
                  </a:lnTo>
                  <a:lnTo>
                    <a:pt x="846" y="3657"/>
                  </a:lnTo>
                  <a:lnTo>
                    <a:pt x="848" y="3651"/>
                  </a:lnTo>
                  <a:lnTo>
                    <a:pt x="850" y="3636"/>
                  </a:lnTo>
                  <a:lnTo>
                    <a:pt x="853" y="3585"/>
                  </a:lnTo>
                  <a:lnTo>
                    <a:pt x="855" y="3530"/>
                  </a:lnTo>
                  <a:lnTo>
                    <a:pt x="858" y="3471"/>
                  </a:lnTo>
                  <a:lnTo>
                    <a:pt x="861" y="3422"/>
                  </a:lnTo>
                  <a:lnTo>
                    <a:pt x="863" y="3355"/>
                  </a:lnTo>
                  <a:lnTo>
                    <a:pt x="865" y="3206"/>
                  </a:lnTo>
                  <a:lnTo>
                    <a:pt x="867" y="2896"/>
                  </a:lnTo>
                  <a:lnTo>
                    <a:pt x="869" y="2396"/>
                  </a:lnTo>
                  <a:lnTo>
                    <a:pt x="872" y="1536"/>
                  </a:lnTo>
                  <a:lnTo>
                    <a:pt x="875" y="922"/>
                  </a:lnTo>
                  <a:lnTo>
                    <a:pt x="877" y="490"/>
                  </a:lnTo>
                  <a:lnTo>
                    <a:pt x="879" y="326"/>
                  </a:lnTo>
                  <a:lnTo>
                    <a:pt x="880" y="332"/>
                  </a:lnTo>
                  <a:lnTo>
                    <a:pt x="883" y="521"/>
                  </a:lnTo>
                  <a:lnTo>
                    <a:pt x="885" y="901"/>
                  </a:lnTo>
                  <a:lnTo>
                    <a:pt x="887" y="1370"/>
                  </a:lnTo>
                  <a:lnTo>
                    <a:pt x="890" y="1835"/>
                  </a:lnTo>
                  <a:lnTo>
                    <a:pt x="892" y="2236"/>
                  </a:lnTo>
                  <a:lnTo>
                    <a:pt x="895" y="2641"/>
                  </a:lnTo>
                  <a:lnTo>
                    <a:pt x="897" y="2855"/>
                  </a:lnTo>
                  <a:lnTo>
                    <a:pt x="899" y="3011"/>
                  </a:lnTo>
                  <a:lnTo>
                    <a:pt x="901" y="3130"/>
                  </a:lnTo>
                  <a:lnTo>
                    <a:pt x="904" y="3221"/>
                  </a:lnTo>
                  <a:lnTo>
                    <a:pt x="907" y="3284"/>
                  </a:lnTo>
                  <a:lnTo>
                    <a:pt x="909" y="3328"/>
                  </a:lnTo>
                  <a:lnTo>
                    <a:pt x="911" y="3359"/>
                  </a:lnTo>
                  <a:lnTo>
                    <a:pt x="915" y="3361"/>
                  </a:lnTo>
                  <a:lnTo>
                    <a:pt x="918" y="3305"/>
                  </a:lnTo>
                  <a:lnTo>
                    <a:pt x="920" y="3220"/>
                  </a:lnTo>
                  <a:lnTo>
                    <a:pt x="922" y="3125"/>
                  </a:lnTo>
                  <a:lnTo>
                    <a:pt x="925" y="3041"/>
                  </a:lnTo>
                  <a:lnTo>
                    <a:pt x="927" y="2984"/>
                  </a:lnTo>
                  <a:lnTo>
                    <a:pt x="930" y="2970"/>
                  </a:lnTo>
                  <a:lnTo>
                    <a:pt x="930" y="2974"/>
                  </a:lnTo>
                  <a:lnTo>
                    <a:pt x="932" y="3004"/>
                  </a:lnTo>
                  <a:lnTo>
                    <a:pt x="935" y="3046"/>
                  </a:lnTo>
                  <a:lnTo>
                    <a:pt x="938" y="3126"/>
                  </a:lnTo>
                  <a:lnTo>
                    <a:pt x="940" y="3213"/>
                  </a:lnTo>
                  <a:lnTo>
                    <a:pt x="942" y="3311"/>
                  </a:lnTo>
                  <a:lnTo>
                    <a:pt x="944" y="3393"/>
                  </a:lnTo>
                  <a:lnTo>
                    <a:pt x="947" y="3446"/>
                  </a:lnTo>
                  <a:lnTo>
                    <a:pt x="950" y="3477"/>
                  </a:lnTo>
                  <a:lnTo>
                    <a:pt x="952" y="3499"/>
                  </a:lnTo>
                  <a:lnTo>
                    <a:pt x="954" y="3515"/>
                  </a:lnTo>
                  <a:lnTo>
                    <a:pt x="956" y="3531"/>
                  </a:lnTo>
                  <a:lnTo>
                    <a:pt x="959" y="3569"/>
                  </a:lnTo>
                  <a:lnTo>
                    <a:pt x="961" y="3609"/>
                  </a:lnTo>
                  <a:lnTo>
                    <a:pt x="964" y="3642"/>
                  </a:lnTo>
                  <a:lnTo>
                    <a:pt x="967" y="3661"/>
                  </a:lnTo>
                  <a:lnTo>
                    <a:pt x="969" y="3671"/>
                  </a:lnTo>
                  <a:lnTo>
                    <a:pt x="971" y="3677"/>
                  </a:lnTo>
                  <a:lnTo>
                    <a:pt x="973" y="3684"/>
                  </a:lnTo>
                  <a:lnTo>
                    <a:pt x="976" y="3689"/>
                  </a:lnTo>
                  <a:lnTo>
                    <a:pt x="980" y="3684"/>
                  </a:lnTo>
                  <a:lnTo>
                    <a:pt x="981" y="3684"/>
                  </a:lnTo>
                  <a:lnTo>
                    <a:pt x="983" y="3691"/>
                  </a:lnTo>
                  <a:lnTo>
                    <a:pt x="985" y="3711"/>
                  </a:lnTo>
                  <a:lnTo>
                    <a:pt x="988" y="3730"/>
                  </a:lnTo>
                  <a:lnTo>
                    <a:pt x="992" y="3718"/>
                  </a:lnTo>
                  <a:lnTo>
                    <a:pt x="994" y="3681"/>
                  </a:lnTo>
                  <a:lnTo>
                    <a:pt x="996" y="3640"/>
                  </a:lnTo>
                  <a:lnTo>
                    <a:pt x="999" y="3606"/>
                  </a:lnTo>
                  <a:lnTo>
                    <a:pt x="1001" y="3586"/>
                  </a:lnTo>
                  <a:lnTo>
                    <a:pt x="1002" y="3586"/>
                  </a:lnTo>
                  <a:lnTo>
                    <a:pt x="1004" y="3592"/>
                  </a:lnTo>
                  <a:lnTo>
                    <a:pt x="1007" y="3601"/>
                  </a:lnTo>
                  <a:lnTo>
                    <a:pt x="1010" y="3612"/>
                  </a:lnTo>
                  <a:lnTo>
                    <a:pt x="1012" y="3637"/>
                  </a:lnTo>
                  <a:lnTo>
                    <a:pt x="1014" y="3675"/>
                  </a:lnTo>
                  <a:lnTo>
                    <a:pt x="1016" y="3713"/>
                  </a:lnTo>
                  <a:lnTo>
                    <a:pt x="1019" y="3733"/>
                  </a:lnTo>
                  <a:lnTo>
                    <a:pt x="1022" y="3721"/>
                  </a:lnTo>
                  <a:lnTo>
                    <a:pt x="1025" y="3700"/>
                  </a:lnTo>
                  <a:lnTo>
                    <a:pt x="1027" y="3697"/>
                  </a:lnTo>
                  <a:lnTo>
                    <a:pt x="1028" y="3700"/>
                  </a:lnTo>
                  <a:lnTo>
                    <a:pt x="1031" y="3713"/>
                  </a:lnTo>
                  <a:lnTo>
                    <a:pt x="1034" y="3728"/>
                  </a:lnTo>
                  <a:lnTo>
                    <a:pt x="1037" y="3736"/>
                  </a:lnTo>
                  <a:lnTo>
                    <a:pt x="1039" y="3720"/>
                  </a:lnTo>
                  <a:lnTo>
                    <a:pt x="1042" y="3692"/>
                  </a:lnTo>
                  <a:lnTo>
                    <a:pt x="1044" y="3657"/>
                  </a:lnTo>
                  <a:lnTo>
                    <a:pt x="1046" y="3620"/>
                  </a:lnTo>
                  <a:lnTo>
                    <a:pt x="1049" y="3572"/>
                  </a:lnTo>
                  <a:lnTo>
                    <a:pt x="1052" y="3541"/>
                  </a:lnTo>
                  <a:lnTo>
                    <a:pt x="1054" y="3527"/>
                  </a:lnTo>
                  <a:lnTo>
                    <a:pt x="1055" y="3525"/>
                  </a:lnTo>
                  <a:lnTo>
                    <a:pt x="1059" y="3521"/>
                  </a:lnTo>
                  <a:lnTo>
                    <a:pt x="1061" y="3472"/>
                  </a:lnTo>
                  <a:lnTo>
                    <a:pt x="1063" y="3336"/>
                  </a:lnTo>
                  <a:lnTo>
                    <a:pt x="1065" y="3072"/>
                  </a:lnTo>
                  <a:lnTo>
                    <a:pt x="1068" y="2657"/>
                  </a:lnTo>
                  <a:lnTo>
                    <a:pt x="1070" y="2111"/>
                  </a:lnTo>
                  <a:lnTo>
                    <a:pt x="1074" y="1319"/>
                  </a:lnTo>
                  <a:lnTo>
                    <a:pt x="1076" y="836"/>
                  </a:lnTo>
                  <a:lnTo>
                    <a:pt x="1078" y="571"/>
                  </a:lnTo>
                  <a:lnTo>
                    <a:pt x="1080" y="537"/>
                  </a:lnTo>
                  <a:lnTo>
                    <a:pt x="1081" y="612"/>
                  </a:lnTo>
                  <a:lnTo>
                    <a:pt x="1083" y="894"/>
                  </a:lnTo>
                  <a:lnTo>
                    <a:pt x="1086" y="1314"/>
                  </a:lnTo>
                  <a:lnTo>
                    <a:pt x="1088" y="1780"/>
                  </a:lnTo>
                  <a:lnTo>
                    <a:pt x="1090" y="2199"/>
                  </a:lnTo>
                  <a:lnTo>
                    <a:pt x="1092" y="2515"/>
                  </a:lnTo>
                  <a:lnTo>
                    <a:pt x="1095" y="2737"/>
                  </a:lnTo>
                  <a:lnTo>
                    <a:pt x="1098" y="2952"/>
                  </a:lnTo>
                  <a:lnTo>
                    <a:pt x="1101" y="3084"/>
                  </a:lnTo>
                  <a:lnTo>
                    <a:pt x="1103" y="3181"/>
                  </a:lnTo>
                  <a:lnTo>
                    <a:pt x="1105" y="3233"/>
                  </a:lnTo>
                  <a:lnTo>
                    <a:pt x="1107" y="3246"/>
                  </a:lnTo>
                  <a:lnTo>
                    <a:pt x="1109" y="3248"/>
                  </a:lnTo>
                  <a:lnTo>
                    <a:pt x="1112" y="3271"/>
                  </a:lnTo>
                  <a:lnTo>
                    <a:pt x="1114" y="3307"/>
                  </a:lnTo>
                  <a:lnTo>
                    <a:pt x="1118" y="3272"/>
                  </a:lnTo>
                  <a:lnTo>
                    <a:pt x="1121" y="3165"/>
                  </a:lnTo>
                  <a:lnTo>
                    <a:pt x="1124" y="3012"/>
                  </a:lnTo>
                  <a:lnTo>
                    <a:pt x="1126" y="2944"/>
                  </a:lnTo>
                  <a:lnTo>
                    <a:pt x="1128" y="2927"/>
                  </a:lnTo>
                  <a:lnTo>
                    <a:pt x="1129" y="2930"/>
                  </a:lnTo>
                  <a:lnTo>
                    <a:pt x="1131" y="2966"/>
                  </a:lnTo>
                  <a:lnTo>
                    <a:pt x="1133" y="3036"/>
                  </a:lnTo>
                  <a:lnTo>
                    <a:pt x="1135" y="3133"/>
                  </a:lnTo>
                  <a:lnTo>
                    <a:pt x="1139" y="3249"/>
                  </a:lnTo>
                  <a:lnTo>
                    <a:pt x="1141" y="3374"/>
                  </a:lnTo>
                  <a:lnTo>
                    <a:pt x="1143" y="3476"/>
                  </a:lnTo>
                  <a:lnTo>
                    <a:pt x="1145" y="3529"/>
                  </a:lnTo>
                  <a:lnTo>
                    <a:pt x="1150" y="3503"/>
                  </a:lnTo>
                  <a:lnTo>
                    <a:pt x="1151" y="3496"/>
                  </a:lnTo>
                  <a:lnTo>
                    <a:pt x="1153" y="3505"/>
                  </a:lnTo>
                  <a:lnTo>
                    <a:pt x="1155" y="3544"/>
                  </a:lnTo>
                  <a:lnTo>
                    <a:pt x="1157" y="3591"/>
                  </a:lnTo>
                  <a:lnTo>
                    <a:pt x="1160" y="3628"/>
                  </a:lnTo>
                  <a:lnTo>
                    <a:pt x="1163" y="3654"/>
                  </a:lnTo>
                  <a:lnTo>
                    <a:pt x="1165" y="3673"/>
                  </a:lnTo>
                  <a:lnTo>
                    <a:pt x="1167" y="3685"/>
                  </a:lnTo>
                  <a:lnTo>
                    <a:pt x="1171" y="3684"/>
                  </a:lnTo>
                  <a:lnTo>
                    <a:pt x="1173" y="3670"/>
                  </a:lnTo>
                  <a:lnTo>
                    <a:pt x="1176" y="3656"/>
                  </a:lnTo>
                  <a:lnTo>
                    <a:pt x="1177" y="3656"/>
                  </a:lnTo>
                  <a:lnTo>
                    <a:pt x="1181" y="3658"/>
                  </a:lnTo>
                  <a:lnTo>
                    <a:pt x="1183" y="3643"/>
                  </a:lnTo>
                  <a:lnTo>
                    <a:pt x="1186" y="3613"/>
                  </a:lnTo>
                  <a:lnTo>
                    <a:pt x="1188" y="3582"/>
                  </a:lnTo>
                  <a:lnTo>
                    <a:pt x="1189" y="3573"/>
                  </a:lnTo>
                  <a:lnTo>
                    <a:pt x="1191" y="3580"/>
                  </a:lnTo>
                  <a:lnTo>
                    <a:pt x="1193" y="3611"/>
                  </a:lnTo>
                  <a:lnTo>
                    <a:pt x="1195" y="3638"/>
                  </a:lnTo>
                  <a:lnTo>
                    <a:pt x="1199" y="3614"/>
                  </a:lnTo>
                  <a:lnTo>
                    <a:pt x="1203" y="3579"/>
                  </a:lnTo>
                  <a:lnTo>
                    <a:pt x="1204" y="3576"/>
                  </a:lnTo>
                  <a:lnTo>
                    <a:pt x="1206" y="3582"/>
                  </a:lnTo>
                  <a:lnTo>
                    <a:pt x="1208" y="3598"/>
                  </a:lnTo>
                  <a:lnTo>
                    <a:pt x="1210" y="3610"/>
                  </a:lnTo>
                  <a:lnTo>
                    <a:pt x="1214" y="3605"/>
                  </a:lnTo>
                  <a:lnTo>
                    <a:pt x="1216" y="3582"/>
                  </a:lnTo>
                  <a:lnTo>
                    <a:pt x="1218" y="3558"/>
                  </a:lnTo>
                  <a:lnTo>
                    <a:pt x="1220" y="3550"/>
                  </a:lnTo>
                  <a:lnTo>
                    <a:pt x="1221" y="3558"/>
                  </a:lnTo>
                  <a:lnTo>
                    <a:pt x="1225" y="3595"/>
                  </a:lnTo>
                  <a:lnTo>
                    <a:pt x="1227" y="3640"/>
                  </a:lnTo>
                  <a:lnTo>
                    <a:pt x="1229" y="3666"/>
                  </a:lnTo>
                  <a:lnTo>
                    <a:pt x="1233" y="3663"/>
                  </a:lnTo>
                  <a:lnTo>
                    <a:pt x="1236" y="3661"/>
                  </a:lnTo>
                  <a:lnTo>
                    <a:pt x="1238" y="3660"/>
                  </a:lnTo>
                  <a:lnTo>
                    <a:pt x="1240" y="3649"/>
                  </a:lnTo>
                  <a:lnTo>
                    <a:pt x="1242" y="3624"/>
                  </a:lnTo>
                  <a:lnTo>
                    <a:pt x="1246" y="3589"/>
                  </a:lnTo>
                  <a:lnTo>
                    <a:pt x="1248" y="3557"/>
                  </a:lnTo>
                  <a:lnTo>
                    <a:pt x="1250" y="3539"/>
                  </a:lnTo>
                  <a:lnTo>
                    <a:pt x="1251" y="3538"/>
                  </a:lnTo>
                  <a:lnTo>
                    <a:pt x="1253" y="3542"/>
                  </a:lnTo>
                  <a:lnTo>
                    <a:pt x="1257" y="3532"/>
                  </a:lnTo>
                  <a:lnTo>
                    <a:pt x="1259" y="3490"/>
                  </a:lnTo>
                  <a:lnTo>
                    <a:pt x="1262" y="3370"/>
                  </a:lnTo>
                  <a:lnTo>
                    <a:pt x="1265" y="3176"/>
                  </a:lnTo>
                  <a:lnTo>
                    <a:pt x="1267" y="2814"/>
                  </a:lnTo>
                  <a:lnTo>
                    <a:pt x="1269" y="2235"/>
                  </a:lnTo>
                  <a:lnTo>
                    <a:pt x="1272" y="1495"/>
                  </a:lnTo>
                  <a:lnTo>
                    <a:pt x="1274" y="757"/>
                  </a:lnTo>
                  <a:lnTo>
                    <a:pt x="1276" y="219"/>
                  </a:lnTo>
                  <a:lnTo>
                    <a:pt x="1278" y="0"/>
                  </a:lnTo>
                  <a:lnTo>
                    <a:pt x="1279" y="0"/>
                  </a:lnTo>
                  <a:lnTo>
                    <a:pt x="1281" y="193"/>
                  </a:lnTo>
                  <a:lnTo>
                    <a:pt x="1284" y="588"/>
                  </a:lnTo>
                  <a:lnTo>
                    <a:pt x="1287" y="1066"/>
                  </a:lnTo>
                  <a:lnTo>
                    <a:pt x="1289" y="1535"/>
                  </a:lnTo>
                  <a:lnTo>
                    <a:pt x="1292" y="2063"/>
                  </a:lnTo>
                  <a:lnTo>
                    <a:pt x="1294" y="2384"/>
                  </a:lnTo>
                  <a:lnTo>
                    <a:pt x="1296" y="2650"/>
                  </a:lnTo>
                  <a:lnTo>
                    <a:pt x="1299" y="2855"/>
                  </a:lnTo>
                  <a:lnTo>
                    <a:pt x="1301" y="2989"/>
                  </a:lnTo>
                  <a:lnTo>
                    <a:pt x="1303" y="3076"/>
                  </a:lnTo>
                  <a:lnTo>
                    <a:pt x="1305" y="3144"/>
                  </a:lnTo>
                  <a:lnTo>
                    <a:pt x="1308" y="3209"/>
                  </a:lnTo>
                  <a:lnTo>
                    <a:pt x="1311" y="3271"/>
                  </a:lnTo>
                  <a:lnTo>
                    <a:pt x="1313" y="3317"/>
                  </a:lnTo>
                  <a:lnTo>
                    <a:pt x="1317" y="3285"/>
                  </a:lnTo>
                  <a:lnTo>
                    <a:pt x="1319" y="3169"/>
                  </a:lnTo>
                  <a:lnTo>
                    <a:pt x="1322" y="2965"/>
                  </a:lnTo>
                  <a:lnTo>
                    <a:pt x="1324" y="2866"/>
                  </a:lnTo>
                  <a:lnTo>
                    <a:pt x="1326" y="2848"/>
                  </a:lnTo>
                  <a:lnTo>
                    <a:pt x="1327" y="2864"/>
                  </a:lnTo>
                  <a:lnTo>
                    <a:pt x="1330" y="2928"/>
                  </a:lnTo>
                  <a:lnTo>
                    <a:pt x="1332" y="3012"/>
                  </a:lnTo>
                  <a:lnTo>
                    <a:pt x="1335" y="3109"/>
                  </a:lnTo>
                  <a:lnTo>
                    <a:pt x="1337" y="3210"/>
                  </a:lnTo>
                  <a:lnTo>
                    <a:pt x="1339" y="3300"/>
                  </a:lnTo>
                  <a:lnTo>
                    <a:pt x="1341" y="3364"/>
                  </a:lnTo>
                  <a:lnTo>
                    <a:pt x="1344" y="3415"/>
                  </a:lnTo>
                  <a:lnTo>
                    <a:pt x="1346" y="3471"/>
                  </a:lnTo>
                  <a:lnTo>
                    <a:pt x="1348" y="3534"/>
                  </a:lnTo>
                  <a:lnTo>
                    <a:pt x="1351" y="3588"/>
                  </a:lnTo>
                  <a:lnTo>
                    <a:pt x="1353" y="3623"/>
                  </a:lnTo>
                  <a:lnTo>
                    <a:pt x="1356" y="3651"/>
                  </a:lnTo>
                  <a:lnTo>
                    <a:pt x="1359" y="3670"/>
                  </a:lnTo>
                  <a:lnTo>
                    <a:pt x="1361" y="3689"/>
                  </a:lnTo>
                  <a:lnTo>
                    <a:pt x="1363" y="3704"/>
                  </a:lnTo>
                  <a:lnTo>
                    <a:pt x="1365" y="3715"/>
                  </a:lnTo>
                  <a:lnTo>
                    <a:pt x="1369" y="3716"/>
                  </a:lnTo>
                  <a:lnTo>
                    <a:pt x="1372" y="3696"/>
                  </a:lnTo>
                  <a:lnTo>
                    <a:pt x="1374" y="3661"/>
                  </a:lnTo>
                  <a:lnTo>
                    <a:pt x="1377" y="3630"/>
                  </a:lnTo>
                  <a:lnTo>
                    <a:pt x="1379" y="3620"/>
                  </a:lnTo>
                  <a:lnTo>
                    <a:pt x="1380" y="3622"/>
                  </a:lnTo>
                  <a:lnTo>
                    <a:pt x="1382" y="3629"/>
                  </a:lnTo>
                  <a:lnTo>
                    <a:pt x="1384" y="3637"/>
                  </a:lnTo>
                  <a:lnTo>
                    <a:pt x="1386" y="3643"/>
                  </a:lnTo>
                  <a:lnTo>
                    <a:pt x="1389" y="3653"/>
                  </a:lnTo>
                  <a:lnTo>
                    <a:pt x="1394" y="3639"/>
                  </a:lnTo>
                  <a:lnTo>
                    <a:pt x="1396" y="3607"/>
                  </a:lnTo>
                  <a:lnTo>
                    <a:pt x="1399" y="3572"/>
                  </a:lnTo>
                  <a:lnTo>
                    <a:pt x="1401" y="3557"/>
                  </a:lnTo>
                  <a:lnTo>
                    <a:pt x="1401" y="3559"/>
                  </a:lnTo>
                  <a:lnTo>
                    <a:pt x="1404" y="3578"/>
                  </a:lnTo>
                  <a:lnTo>
                    <a:pt x="1406" y="3604"/>
                  </a:lnTo>
                  <a:lnTo>
                    <a:pt x="1408" y="3620"/>
                  </a:lnTo>
                  <a:lnTo>
                    <a:pt x="1410" y="3629"/>
                  </a:lnTo>
                  <a:lnTo>
                    <a:pt x="1414" y="3635"/>
                  </a:lnTo>
                  <a:lnTo>
                    <a:pt x="1416" y="3645"/>
                  </a:lnTo>
                  <a:lnTo>
                    <a:pt x="1418" y="3666"/>
                  </a:lnTo>
                  <a:lnTo>
                    <a:pt x="1420" y="3699"/>
                  </a:lnTo>
                  <a:lnTo>
                    <a:pt x="1423" y="3730"/>
                  </a:lnTo>
                  <a:lnTo>
                    <a:pt x="1426" y="3754"/>
                  </a:lnTo>
                  <a:lnTo>
                    <a:pt x="1428" y="3758"/>
                  </a:lnTo>
                  <a:lnTo>
                    <a:pt x="1431" y="3758"/>
                  </a:lnTo>
                  <a:lnTo>
                    <a:pt x="1434" y="3752"/>
                  </a:lnTo>
                  <a:lnTo>
                    <a:pt x="1437" y="3729"/>
                  </a:lnTo>
                  <a:lnTo>
                    <a:pt x="1439" y="3692"/>
                  </a:lnTo>
                  <a:lnTo>
                    <a:pt x="1441" y="3652"/>
                  </a:lnTo>
                  <a:lnTo>
                    <a:pt x="1444" y="3614"/>
                  </a:lnTo>
                  <a:lnTo>
                    <a:pt x="1446" y="3574"/>
                  </a:lnTo>
                  <a:lnTo>
                    <a:pt x="1448" y="3531"/>
                  </a:lnTo>
                  <a:lnTo>
                    <a:pt x="1450" y="3493"/>
                  </a:lnTo>
                  <a:lnTo>
                    <a:pt x="1453" y="3473"/>
                  </a:lnTo>
                  <a:lnTo>
                    <a:pt x="1453" y="3472"/>
                  </a:lnTo>
                  <a:lnTo>
                    <a:pt x="1458" y="3474"/>
                  </a:lnTo>
                  <a:lnTo>
                    <a:pt x="1460" y="3444"/>
                  </a:lnTo>
                  <a:lnTo>
                    <a:pt x="1463" y="3268"/>
                  </a:lnTo>
                  <a:lnTo>
                    <a:pt x="1465" y="2958"/>
                  </a:lnTo>
                  <a:lnTo>
                    <a:pt x="1468" y="2461"/>
                  </a:lnTo>
                  <a:lnTo>
                    <a:pt x="1470" y="1820"/>
                  </a:lnTo>
                  <a:lnTo>
                    <a:pt x="1472" y="1151"/>
                  </a:lnTo>
                  <a:lnTo>
                    <a:pt x="1474" y="610"/>
                  </a:lnTo>
                  <a:lnTo>
                    <a:pt x="1478" y="332"/>
                  </a:lnTo>
                  <a:lnTo>
                    <a:pt x="1478" y="308"/>
                  </a:lnTo>
                  <a:lnTo>
                    <a:pt x="1481" y="427"/>
                  </a:lnTo>
                  <a:lnTo>
                    <a:pt x="1483" y="763"/>
                  </a:lnTo>
                  <a:lnTo>
                    <a:pt x="1485" y="1204"/>
                  </a:lnTo>
                  <a:lnTo>
                    <a:pt x="1487" y="1656"/>
                  </a:lnTo>
                  <a:lnTo>
                    <a:pt x="1490" y="2068"/>
                  </a:lnTo>
                  <a:lnTo>
                    <a:pt x="1492" y="2414"/>
                  </a:lnTo>
                  <a:lnTo>
                    <a:pt x="1494" y="2674"/>
                  </a:lnTo>
                  <a:lnTo>
                    <a:pt x="1496" y="2846"/>
                  </a:lnTo>
                  <a:lnTo>
                    <a:pt x="1498" y="2963"/>
                  </a:lnTo>
                  <a:lnTo>
                    <a:pt x="1502" y="3064"/>
                  </a:lnTo>
                  <a:lnTo>
                    <a:pt x="1505" y="3176"/>
                  </a:lnTo>
                  <a:lnTo>
                    <a:pt x="1508" y="3211"/>
                  </a:lnTo>
                  <a:lnTo>
                    <a:pt x="1511" y="3200"/>
                  </a:lnTo>
                  <a:lnTo>
                    <a:pt x="1511" y="3199"/>
                  </a:lnTo>
                  <a:lnTo>
                    <a:pt x="1514" y="3215"/>
                  </a:lnTo>
                  <a:lnTo>
                    <a:pt x="1516" y="3245"/>
                  </a:lnTo>
                  <a:lnTo>
                    <a:pt x="1521" y="3245"/>
                  </a:lnTo>
                  <a:lnTo>
                    <a:pt x="1523" y="3210"/>
                  </a:lnTo>
                  <a:lnTo>
                    <a:pt x="1525" y="3174"/>
                  </a:lnTo>
                  <a:lnTo>
                    <a:pt x="1527" y="3155"/>
                  </a:lnTo>
                  <a:lnTo>
                    <a:pt x="1528" y="3153"/>
                  </a:lnTo>
                  <a:lnTo>
                    <a:pt x="1530" y="3165"/>
                  </a:lnTo>
                  <a:lnTo>
                    <a:pt x="1533" y="3203"/>
                  </a:lnTo>
                  <a:lnTo>
                    <a:pt x="1535" y="3267"/>
                  </a:lnTo>
                  <a:lnTo>
                    <a:pt x="1537" y="3345"/>
                  </a:lnTo>
                  <a:lnTo>
                    <a:pt x="1539" y="3422"/>
                  </a:lnTo>
                  <a:lnTo>
                    <a:pt x="1542" y="3484"/>
                  </a:lnTo>
                  <a:lnTo>
                    <a:pt x="1545" y="3528"/>
                  </a:lnTo>
                  <a:lnTo>
                    <a:pt x="1548" y="3565"/>
                  </a:lnTo>
                  <a:lnTo>
                    <a:pt x="1550" y="3577"/>
                  </a:lnTo>
                  <a:lnTo>
                    <a:pt x="1554" y="3567"/>
                  </a:lnTo>
                  <a:lnTo>
                    <a:pt x="1556" y="3551"/>
                  </a:lnTo>
                  <a:lnTo>
                    <a:pt x="1557" y="3548"/>
                  </a:lnTo>
                  <a:lnTo>
                    <a:pt x="1559" y="3553"/>
                  </a:lnTo>
                  <a:lnTo>
                    <a:pt x="1561" y="3574"/>
                  </a:lnTo>
                  <a:lnTo>
                    <a:pt x="1564" y="3597"/>
                  </a:lnTo>
                  <a:lnTo>
                    <a:pt x="1567" y="3614"/>
                  </a:lnTo>
                  <a:lnTo>
                    <a:pt x="1569" y="3633"/>
                  </a:lnTo>
                  <a:lnTo>
                    <a:pt x="1571" y="3658"/>
                  </a:lnTo>
                  <a:lnTo>
                    <a:pt x="1573" y="3682"/>
                  </a:lnTo>
                  <a:lnTo>
                    <a:pt x="1577" y="3677"/>
                  </a:lnTo>
                  <a:lnTo>
                    <a:pt x="1579" y="3654"/>
                  </a:lnTo>
                  <a:lnTo>
                    <a:pt x="1582" y="3643"/>
                  </a:lnTo>
                  <a:lnTo>
                    <a:pt x="1582" y="3644"/>
                  </a:lnTo>
                  <a:lnTo>
                    <a:pt x="1586" y="3662"/>
                  </a:lnTo>
                  <a:lnTo>
                    <a:pt x="1588" y="3690"/>
                  </a:lnTo>
                  <a:lnTo>
                    <a:pt x="1592" y="3710"/>
                  </a:lnTo>
                  <a:lnTo>
                    <a:pt x="1594" y="3686"/>
                  </a:lnTo>
                  <a:lnTo>
                    <a:pt x="1597" y="3646"/>
                  </a:lnTo>
                  <a:lnTo>
                    <a:pt x="1599" y="3602"/>
                  </a:lnTo>
                  <a:lnTo>
                    <a:pt x="1601" y="3566"/>
                  </a:lnTo>
                  <a:lnTo>
                    <a:pt x="1603" y="3551"/>
                  </a:lnTo>
                  <a:lnTo>
                    <a:pt x="1604" y="3553"/>
                  </a:lnTo>
                  <a:lnTo>
                    <a:pt x="1607" y="3574"/>
                  </a:lnTo>
                  <a:lnTo>
                    <a:pt x="1610" y="3607"/>
                  </a:lnTo>
                  <a:lnTo>
                    <a:pt x="1612" y="3633"/>
                  </a:lnTo>
                  <a:lnTo>
                    <a:pt x="1616" y="3638"/>
                  </a:lnTo>
                  <a:lnTo>
                    <a:pt x="1616" y="3638"/>
                  </a:lnTo>
                  <a:lnTo>
                    <a:pt x="1619" y="3642"/>
                  </a:lnTo>
                  <a:lnTo>
                    <a:pt x="1621" y="3661"/>
                  </a:lnTo>
                  <a:lnTo>
                    <a:pt x="1623" y="3684"/>
                  </a:lnTo>
                  <a:lnTo>
                    <a:pt x="1628" y="3693"/>
                  </a:lnTo>
                  <a:lnTo>
                    <a:pt x="1630" y="3684"/>
                  </a:lnTo>
                  <a:lnTo>
                    <a:pt x="1632" y="3673"/>
                  </a:lnTo>
                  <a:lnTo>
                    <a:pt x="1635" y="3658"/>
                  </a:lnTo>
                  <a:lnTo>
                    <a:pt x="1637" y="3633"/>
                  </a:lnTo>
                  <a:lnTo>
                    <a:pt x="1639" y="3593"/>
                  </a:lnTo>
                  <a:lnTo>
                    <a:pt x="1642" y="3530"/>
                  </a:lnTo>
                  <a:lnTo>
                    <a:pt x="1644" y="3489"/>
                  </a:lnTo>
                  <a:lnTo>
                    <a:pt x="1647" y="3470"/>
                  </a:lnTo>
                  <a:lnTo>
                    <a:pt x="1650" y="3468"/>
                  </a:lnTo>
                  <a:lnTo>
                    <a:pt x="1652" y="3461"/>
                  </a:lnTo>
                  <a:lnTo>
                    <a:pt x="1654" y="3437"/>
                  </a:lnTo>
                  <a:lnTo>
                    <a:pt x="1657" y="3404"/>
                  </a:lnTo>
                  <a:lnTo>
                    <a:pt x="1659" y="3363"/>
                  </a:lnTo>
                  <a:lnTo>
                    <a:pt x="1661" y="3292"/>
                  </a:lnTo>
                  <a:lnTo>
                    <a:pt x="1663" y="3135"/>
                  </a:lnTo>
                  <a:lnTo>
                    <a:pt x="1666" y="2828"/>
                  </a:lnTo>
                  <a:lnTo>
                    <a:pt x="1668" y="2338"/>
                  </a:lnTo>
                  <a:lnTo>
                    <a:pt x="1671" y="1697"/>
                  </a:lnTo>
                  <a:lnTo>
                    <a:pt x="1673" y="1013"/>
                  </a:lnTo>
                  <a:lnTo>
                    <a:pt x="1676" y="447"/>
                  </a:lnTo>
                  <a:lnTo>
                    <a:pt x="1678" y="152"/>
                  </a:lnTo>
                  <a:lnTo>
                    <a:pt x="1679" y="127"/>
                  </a:lnTo>
                  <a:lnTo>
                    <a:pt x="1681" y="263"/>
                  </a:lnTo>
                  <a:lnTo>
                    <a:pt x="1683" y="638"/>
                  </a:lnTo>
                  <a:lnTo>
                    <a:pt x="1685" y="1118"/>
                  </a:lnTo>
                  <a:lnTo>
                    <a:pt x="1688" y="1589"/>
                  </a:lnTo>
                  <a:lnTo>
                    <a:pt x="1690" y="2000"/>
                  </a:lnTo>
                  <a:lnTo>
                    <a:pt x="1693" y="2348"/>
                  </a:lnTo>
                  <a:lnTo>
                    <a:pt x="1695" y="2635"/>
                  </a:lnTo>
                  <a:lnTo>
                    <a:pt x="1698" y="2899"/>
                  </a:lnTo>
                  <a:lnTo>
                    <a:pt x="1701" y="3015"/>
                  </a:lnTo>
                  <a:lnTo>
                    <a:pt x="1703" y="3085"/>
                  </a:lnTo>
                  <a:lnTo>
                    <a:pt x="1705" y="3127"/>
                  </a:lnTo>
                  <a:lnTo>
                    <a:pt x="1707" y="3153"/>
                  </a:lnTo>
                  <a:lnTo>
                    <a:pt x="1710" y="3170"/>
                  </a:lnTo>
                  <a:lnTo>
                    <a:pt x="1713" y="3192"/>
                  </a:lnTo>
                  <a:lnTo>
                    <a:pt x="1715" y="3222"/>
                  </a:lnTo>
                  <a:lnTo>
                    <a:pt x="1719" y="3237"/>
                  </a:lnTo>
                  <a:lnTo>
                    <a:pt x="1721" y="3197"/>
                  </a:lnTo>
                  <a:lnTo>
                    <a:pt x="1723" y="3131"/>
                  </a:lnTo>
                  <a:lnTo>
                    <a:pt x="1726" y="3065"/>
                  </a:lnTo>
                  <a:lnTo>
                    <a:pt x="1728" y="3026"/>
                  </a:lnTo>
                  <a:lnTo>
                    <a:pt x="1729" y="3022"/>
                  </a:lnTo>
                  <a:lnTo>
                    <a:pt x="1731" y="3047"/>
                  </a:lnTo>
                  <a:lnTo>
                    <a:pt x="1734" y="3125"/>
                  </a:lnTo>
                  <a:lnTo>
                    <a:pt x="1736" y="3236"/>
                  </a:lnTo>
                  <a:lnTo>
                    <a:pt x="1739" y="3347"/>
                  </a:lnTo>
                  <a:lnTo>
                    <a:pt x="1741" y="3431"/>
                  </a:lnTo>
                  <a:lnTo>
                    <a:pt x="1743" y="3475"/>
                  </a:lnTo>
                  <a:lnTo>
                    <a:pt x="1745" y="3495"/>
                  </a:lnTo>
                  <a:lnTo>
                    <a:pt x="1748" y="3513"/>
                  </a:lnTo>
                  <a:lnTo>
                    <a:pt x="1750" y="3547"/>
                  </a:lnTo>
                  <a:lnTo>
                    <a:pt x="1752" y="3586"/>
                  </a:lnTo>
                  <a:lnTo>
                    <a:pt x="1755" y="3619"/>
                  </a:lnTo>
                  <a:lnTo>
                    <a:pt x="1758" y="3643"/>
                  </a:lnTo>
                  <a:lnTo>
                    <a:pt x="1761" y="3666"/>
                  </a:lnTo>
                  <a:lnTo>
                    <a:pt x="1763" y="3678"/>
                  </a:lnTo>
                  <a:lnTo>
                    <a:pt x="1767" y="3678"/>
                  </a:lnTo>
                  <a:lnTo>
                    <a:pt x="1769" y="3664"/>
                  </a:lnTo>
                  <a:lnTo>
                    <a:pt x="1771" y="3645"/>
                  </a:lnTo>
                  <a:lnTo>
                    <a:pt x="1773" y="3638"/>
                  </a:lnTo>
                  <a:lnTo>
                    <a:pt x="1774" y="3640"/>
                  </a:lnTo>
                  <a:lnTo>
                    <a:pt x="1777" y="3664"/>
                  </a:lnTo>
                  <a:lnTo>
                    <a:pt x="1780" y="3697"/>
                  </a:lnTo>
                  <a:lnTo>
                    <a:pt x="1783" y="3716"/>
                  </a:lnTo>
                  <a:lnTo>
                    <a:pt x="1786" y="3696"/>
                  </a:lnTo>
                  <a:lnTo>
                    <a:pt x="1788" y="3673"/>
                  </a:lnTo>
                  <a:lnTo>
                    <a:pt x="1790" y="3656"/>
                  </a:lnTo>
                  <a:lnTo>
                    <a:pt x="1792" y="3640"/>
                  </a:lnTo>
                  <a:lnTo>
                    <a:pt x="1795" y="3612"/>
                  </a:lnTo>
                  <a:lnTo>
                    <a:pt x="1798" y="3580"/>
                  </a:lnTo>
                  <a:lnTo>
                    <a:pt x="1799" y="3569"/>
                  </a:lnTo>
                  <a:lnTo>
                    <a:pt x="1801" y="3573"/>
                  </a:lnTo>
                  <a:lnTo>
                    <a:pt x="1803" y="3604"/>
                  </a:lnTo>
                  <a:lnTo>
                    <a:pt x="1805" y="3644"/>
                  </a:lnTo>
                  <a:lnTo>
                    <a:pt x="1808" y="3668"/>
                  </a:lnTo>
                  <a:lnTo>
                    <a:pt x="1810" y="3677"/>
                  </a:lnTo>
                  <a:lnTo>
                    <a:pt x="1812" y="3682"/>
                  </a:lnTo>
                  <a:lnTo>
                    <a:pt x="1814" y="3698"/>
                  </a:lnTo>
                  <a:lnTo>
                    <a:pt x="1817" y="3731"/>
                  </a:lnTo>
                  <a:lnTo>
                    <a:pt x="1820" y="3768"/>
                  </a:lnTo>
                  <a:lnTo>
                    <a:pt x="1822" y="3793"/>
                  </a:lnTo>
                  <a:lnTo>
                    <a:pt x="1826" y="3795"/>
                  </a:lnTo>
                  <a:lnTo>
                    <a:pt x="1828" y="3786"/>
                  </a:lnTo>
                  <a:lnTo>
                    <a:pt x="1830" y="3775"/>
                  </a:lnTo>
                  <a:lnTo>
                    <a:pt x="1833" y="3762"/>
                  </a:lnTo>
                  <a:lnTo>
                    <a:pt x="1836" y="3739"/>
                  </a:lnTo>
                  <a:lnTo>
                    <a:pt x="1838" y="3719"/>
                  </a:lnTo>
                  <a:lnTo>
                    <a:pt x="1841" y="3699"/>
                  </a:lnTo>
                  <a:lnTo>
                    <a:pt x="1843" y="3686"/>
                  </a:lnTo>
                  <a:lnTo>
                    <a:pt x="1846" y="3678"/>
                  </a:lnTo>
                  <a:lnTo>
                    <a:pt x="1848" y="3673"/>
                  </a:lnTo>
                  <a:lnTo>
                    <a:pt x="1850" y="3664"/>
                  </a:lnTo>
                  <a:lnTo>
                    <a:pt x="1852" y="3641"/>
                  </a:lnTo>
                  <a:lnTo>
                    <a:pt x="1855" y="3596"/>
                  </a:lnTo>
                  <a:lnTo>
                    <a:pt x="1857" y="3526"/>
                  </a:lnTo>
                  <a:lnTo>
                    <a:pt x="1859" y="3414"/>
                  </a:lnTo>
                  <a:lnTo>
                    <a:pt x="1863" y="3220"/>
                  </a:lnTo>
                  <a:lnTo>
                    <a:pt x="1865" y="2892"/>
                  </a:lnTo>
                  <a:lnTo>
                    <a:pt x="1867" y="2406"/>
                  </a:lnTo>
                  <a:lnTo>
                    <a:pt x="1869" y="1792"/>
                  </a:lnTo>
                  <a:lnTo>
                    <a:pt x="1872" y="1147"/>
                  </a:lnTo>
                  <a:lnTo>
                    <a:pt x="1874" y="605"/>
                  </a:lnTo>
                  <a:lnTo>
                    <a:pt x="1876" y="293"/>
                  </a:lnTo>
                  <a:lnTo>
                    <a:pt x="1878" y="245"/>
                  </a:lnTo>
                  <a:lnTo>
                    <a:pt x="1879" y="322"/>
                  </a:lnTo>
                  <a:lnTo>
                    <a:pt x="1881" y="621"/>
                  </a:lnTo>
                  <a:lnTo>
                    <a:pt x="1885" y="1045"/>
                  </a:lnTo>
                  <a:lnTo>
                    <a:pt x="1887" y="1493"/>
                  </a:lnTo>
                  <a:lnTo>
                    <a:pt x="1889" y="1909"/>
                  </a:lnTo>
                  <a:lnTo>
                    <a:pt x="1891" y="2267"/>
                  </a:lnTo>
                  <a:lnTo>
                    <a:pt x="1894" y="2561"/>
                  </a:lnTo>
                  <a:lnTo>
                    <a:pt x="1896" y="2782"/>
                  </a:lnTo>
                  <a:lnTo>
                    <a:pt x="1898" y="2929"/>
                  </a:lnTo>
                  <a:lnTo>
                    <a:pt x="1900" y="3016"/>
                  </a:lnTo>
                  <a:lnTo>
                    <a:pt x="1903" y="3068"/>
                  </a:lnTo>
                  <a:lnTo>
                    <a:pt x="1906" y="3108"/>
                  </a:lnTo>
                  <a:lnTo>
                    <a:pt x="1908" y="3156"/>
                  </a:lnTo>
                  <a:lnTo>
                    <a:pt x="1910" y="3212"/>
                  </a:lnTo>
                  <a:lnTo>
                    <a:pt x="1913" y="3249"/>
                  </a:lnTo>
                  <a:lnTo>
                    <a:pt x="1917" y="3218"/>
                  </a:lnTo>
                  <a:lnTo>
                    <a:pt x="1919" y="3161"/>
                  </a:lnTo>
                  <a:lnTo>
                    <a:pt x="1921" y="3102"/>
                  </a:lnTo>
                  <a:lnTo>
                    <a:pt x="1923" y="3062"/>
                  </a:lnTo>
                  <a:lnTo>
                    <a:pt x="1927" y="3046"/>
                  </a:lnTo>
                  <a:lnTo>
                    <a:pt x="1927" y="3046"/>
                  </a:lnTo>
                  <a:lnTo>
                    <a:pt x="1930" y="3063"/>
                  </a:lnTo>
                  <a:lnTo>
                    <a:pt x="1932" y="3106"/>
                  </a:lnTo>
                  <a:lnTo>
                    <a:pt x="1935" y="3195"/>
                  </a:lnTo>
                  <a:lnTo>
                    <a:pt x="1937" y="3273"/>
                  </a:lnTo>
                  <a:lnTo>
                    <a:pt x="1939" y="3338"/>
                  </a:lnTo>
                  <a:lnTo>
                    <a:pt x="1942" y="3376"/>
                  </a:lnTo>
                  <a:lnTo>
                    <a:pt x="1944" y="3392"/>
                  </a:lnTo>
                  <a:lnTo>
                    <a:pt x="1947" y="3416"/>
                  </a:lnTo>
                  <a:lnTo>
                    <a:pt x="1949" y="3462"/>
                  </a:lnTo>
                  <a:lnTo>
                    <a:pt x="1952" y="3526"/>
                  </a:lnTo>
                  <a:lnTo>
                    <a:pt x="1954" y="3586"/>
                  </a:lnTo>
                  <a:lnTo>
                    <a:pt x="1956" y="3624"/>
                  </a:lnTo>
                  <a:lnTo>
                    <a:pt x="1959" y="3639"/>
                  </a:lnTo>
                  <a:lnTo>
                    <a:pt x="1961" y="3640"/>
                  </a:lnTo>
                  <a:lnTo>
                    <a:pt x="1963" y="3642"/>
                  </a:lnTo>
                  <a:lnTo>
                    <a:pt x="1965" y="3651"/>
                  </a:lnTo>
                  <a:lnTo>
                    <a:pt x="1969" y="3665"/>
                  </a:lnTo>
                  <a:lnTo>
                    <a:pt x="1971" y="3678"/>
                  </a:lnTo>
                  <a:lnTo>
                    <a:pt x="1973" y="3691"/>
                  </a:lnTo>
                  <a:lnTo>
                    <a:pt x="1975" y="3704"/>
                  </a:lnTo>
                  <a:lnTo>
                    <a:pt x="1978" y="3715"/>
                  </a:lnTo>
                  <a:lnTo>
                    <a:pt x="1981" y="3708"/>
                  </a:lnTo>
                  <a:lnTo>
                    <a:pt x="1984" y="3695"/>
                  </a:lnTo>
                  <a:lnTo>
                    <a:pt x="1986" y="3687"/>
                  </a:lnTo>
                  <a:lnTo>
                    <a:pt x="1988" y="3677"/>
                  </a:lnTo>
                  <a:lnTo>
                    <a:pt x="1991" y="3660"/>
                  </a:lnTo>
                  <a:lnTo>
                    <a:pt x="1994" y="3647"/>
                  </a:lnTo>
                  <a:lnTo>
                    <a:pt x="1994" y="3646"/>
                  </a:lnTo>
                  <a:lnTo>
                    <a:pt x="1997" y="3654"/>
                  </a:lnTo>
                  <a:lnTo>
                    <a:pt x="1999" y="3676"/>
                  </a:lnTo>
                  <a:lnTo>
                    <a:pt x="2001" y="3693"/>
                  </a:lnTo>
                  <a:lnTo>
                    <a:pt x="2004" y="3701"/>
                  </a:lnTo>
                  <a:lnTo>
                    <a:pt x="2006" y="3704"/>
                  </a:lnTo>
                  <a:lnTo>
                    <a:pt x="2008" y="3706"/>
                  </a:lnTo>
                  <a:lnTo>
                    <a:pt x="2013" y="3706"/>
                  </a:lnTo>
                  <a:lnTo>
                    <a:pt x="2015" y="3696"/>
                  </a:lnTo>
                  <a:lnTo>
                    <a:pt x="2017" y="3681"/>
                  </a:lnTo>
                  <a:lnTo>
                    <a:pt x="2020" y="3666"/>
                  </a:lnTo>
                  <a:lnTo>
                    <a:pt x="2022" y="3659"/>
                  </a:lnTo>
                  <a:lnTo>
                    <a:pt x="2023" y="3659"/>
                  </a:lnTo>
                  <a:lnTo>
                    <a:pt x="2025" y="3663"/>
                  </a:lnTo>
                  <a:lnTo>
                    <a:pt x="2027" y="3673"/>
                  </a:lnTo>
                  <a:lnTo>
                    <a:pt x="2030" y="3684"/>
                  </a:lnTo>
                  <a:lnTo>
                    <a:pt x="2033" y="3692"/>
                  </a:lnTo>
                  <a:lnTo>
                    <a:pt x="2037" y="3695"/>
                  </a:lnTo>
                  <a:lnTo>
                    <a:pt x="2039" y="3687"/>
                  </a:lnTo>
                  <a:lnTo>
                    <a:pt x="2041" y="3663"/>
                  </a:lnTo>
                  <a:lnTo>
                    <a:pt x="2043" y="3625"/>
                  </a:lnTo>
                  <a:lnTo>
                    <a:pt x="2046" y="3591"/>
                  </a:lnTo>
                  <a:lnTo>
                    <a:pt x="2048" y="3578"/>
                  </a:lnTo>
                  <a:lnTo>
                    <a:pt x="2049" y="3578"/>
                  </a:lnTo>
                  <a:lnTo>
                    <a:pt x="2051" y="3586"/>
                  </a:lnTo>
                  <a:lnTo>
                    <a:pt x="2056" y="3560"/>
                  </a:lnTo>
                  <a:lnTo>
                    <a:pt x="2058" y="3484"/>
                  </a:lnTo>
                  <a:lnTo>
                    <a:pt x="2060" y="3345"/>
                  </a:lnTo>
                  <a:lnTo>
                    <a:pt x="2063" y="3115"/>
                  </a:lnTo>
                  <a:lnTo>
                    <a:pt x="2065" y="2755"/>
                  </a:lnTo>
                  <a:lnTo>
                    <a:pt x="2067" y="2243"/>
                  </a:lnTo>
                  <a:lnTo>
                    <a:pt x="2069" y="1601"/>
                  </a:lnTo>
                  <a:lnTo>
                    <a:pt x="2072" y="925"/>
                  </a:lnTo>
                  <a:lnTo>
                    <a:pt x="2075" y="379"/>
                  </a:lnTo>
                  <a:lnTo>
                    <a:pt x="2077" y="124"/>
                  </a:lnTo>
                  <a:lnTo>
                    <a:pt x="2078" y="117"/>
                  </a:lnTo>
                  <a:lnTo>
                    <a:pt x="2080" y="302"/>
                  </a:lnTo>
                  <a:lnTo>
                    <a:pt x="2083" y="707"/>
                  </a:lnTo>
                  <a:lnTo>
                    <a:pt x="2085" y="1194"/>
                  </a:lnTo>
                  <a:lnTo>
                    <a:pt x="2087" y="1666"/>
                  </a:lnTo>
                  <a:lnTo>
                    <a:pt x="2089" y="2074"/>
                  </a:lnTo>
                  <a:lnTo>
                    <a:pt x="2092" y="2396"/>
                  </a:lnTo>
                  <a:lnTo>
                    <a:pt x="2094" y="2630"/>
                  </a:lnTo>
                  <a:lnTo>
                    <a:pt x="2097" y="2799"/>
                  </a:lnTo>
                  <a:lnTo>
                    <a:pt x="2099" y="2936"/>
                  </a:lnTo>
                  <a:lnTo>
                    <a:pt x="2102" y="3058"/>
                  </a:lnTo>
                  <a:lnTo>
                    <a:pt x="2104" y="3172"/>
                  </a:lnTo>
                  <a:lnTo>
                    <a:pt x="2106" y="3274"/>
                  </a:lnTo>
                  <a:lnTo>
                    <a:pt x="2109" y="3350"/>
                  </a:lnTo>
                  <a:lnTo>
                    <a:pt x="2112" y="3375"/>
                  </a:lnTo>
                  <a:lnTo>
                    <a:pt x="2115" y="3321"/>
                  </a:lnTo>
                  <a:lnTo>
                    <a:pt x="2118" y="3241"/>
                  </a:lnTo>
                  <a:lnTo>
                    <a:pt x="2120" y="3166"/>
                  </a:lnTo>
                  <a:lnTo>
                    <a:pt x="2122" y="3121"/>
                  </a:lnTo>
                  <a:lnTo>
                    <a:pt x="2125" y="3101"/>
                  </a:lnTo>
                  <a:lnTo>
                    <a:pt x="2126" y="3099"/>
                  </a:lnTo>
                  <a:lnTo>
                    <a:pt x="2128" y="3105"/>
                  </a:lnTo>
                  <a:lnTo>
                    <a:pt x="2130" y="3136"/>
                  </a:lnTo>
                  <a:lnTo>
                    <a:pt x="2132" y="3203"/>
                  </a:lnTo>
                  <a:lnTo>
                    <a:pt x="2135" y="3298"/>
                  </a:lnTo>
                  <a:lnTo>
                    <a:pt x="2137" y="3402"/>
                  </a:lnTo>
                  <a:lnTo>
                    <a:pt x="2140" y="3497"/>
                  </a:lnTo>
                  <a:lnTo>
                    <a:pt x="2142" y="3570"/>
                  </a:lnTo>
                  <a:lnTo>
                    <a:pt x="2145" y="3616"/>
                  </a:lnTo>
                  <a:lnTo>
                    <a:pt x="2147" y="3644"/>
                  </a:lnTo>
                  <a:lnTo>
                    <a:pt x="2149" y="3666"/>
                  </a:lnTo>
                  <a:lnTo>
                    <a:pt x="2151" y="3690"/>
                  </a:lnTo>
                  <a:lnTo>
                    <a:pt x="2154" y="3709"/>
                  </a:lnTo>
                  <a:lnTo>
                    <a:pt x="2158" y="3703"/>
                  </a:lnTo>
                  <a:lnTo>
                    <a:pt x="2161" y="3688"/>
                  </a:lnTo>
                  <a:lnTo>
                    <a:pt x="2163" y="3681"/>
                  </a:lnTo>
                  <a:lnTo>
                    <a:pt x="2164" y="3681"/>
                  </a:lnTo>
                  <a:lnTo>
                    <a:pt x="2166" y="3687"/>
                  </a:lnTo>
                  <a:lnTo>
                    <a:pt x="2170" y="3676"/>
                  </a:lnTo>
                  <a:lnTo>
                    <a:pt x="2172" y="3659"/>
                  </a:lnTo>
                  <a:lnTo>
                    <a:pt x="2175" y="3649"/>
                  </a:lnTo>
                  <a:lnTo>
                    <a:pt x="2176" y="3648"/>
                  </a:lnTo>
                  <a:lnTo>
                    <a:pt x="2178" y="3648"/>
                  </a:lnTo>
                  <a:lnTo>
                    <a:pt x="2182" y="3649"/>
                  </a:lnTo>
                  <a:lnTo>
                    <a:pt x="2185" y="3648"/>
                  </a:lnTo>
                  <a:lnTo>
                    <a:pt x="2185" y="3648"/>
                  </a:lnTo>
                  <a:lnTo>
                    <a:pt x="2189" y="3647"/>
                  </a:lnTo>
                  <a:lnTo>
                    <a:pt x="2191" y="3631"/>
                  </a:lnTo>
                  <a:lnTo>
                    <a:pt x="2194" y="3598"/>
                  </a:lnTo>
                  <a:lnTo>
                    <a:pt x="2196" y="3562"/>
                  </a:lnTo>
                  <a:lnTo>
                    <a:pt x="2198" y="3543"/>
                  </a:lnTo>
                  <a:lnTo>
                    <a:pt x="2199" y="3543"/>
                  </a:lnTo>
                  <a:lnTo>
                    <a:pt x="2201" y="3557"/>
                  </a:lnTo>
                  <a:lnTo>
                    <a:pt x="2205" y="3579"/>
                  </a:lnTo>
                  <a:lnTo>
                    <a:pt x="2207" y="3601"/>
                  </a:lnTo>
                  <a:lnTo>
                    <a:pt x="2209" y="3624"/>
                  </a:lnTo>
                  <a:lnTo>
                    <a:pt x="2211" y="3651"/>
                  </a:lnTo>
                  <a:lnTo>
                    <a:pt x="2214" y="3675"/>
                  </a:lnTo>
                  <a:lnTo>
                    <a:pt x="2216" y="3690"/>
                  </a:lnTo>
                  <a:lnTo>
                    <a:pt x="2218" y="3696"/>
                  </a:lnTo>
                  <a:lnTo>
                    <a:pt x="2222" y="3690"/>
                  </a:lnTo>
                  <a:lnTo>
                    <a:pt x="2225" y="3678"/>
                  </a:lnTo>
                  <a:lnTo>
                    <a:pt x="2228" y="3665"/>
                  </a:lnTo>
                  <a:lnTo>
                    <a:pt x="2230" y="3658"/>
                  </a:lnTo>
                  <a:lnTo>
                    <a:pt x="2231" y="3658"/>
                  </a:lnTo>
                  <a:lnTo>
                    <a:pt x="2233" y="3660"/>
                  </a:lnTo>
                  <a:lnTo>
                    <a:pt x="2237" y="3663"/>
                  </a:lnTo>
                  <a:lnTo>
                    <a:pt x="2239" y="3648"/>
                  </a:lnTo>
                  <a:lnTo>
                    <a:pt x="2241" y="3621"/>
                  </a:lnTo>
                  <a:lnTo>
                    <a:pt x="2244" y="3599"/>
                  </a:lnTo>
                  <a:lnTo>
                    <a:pt x="2247" y="3589"/>
                  </a:lnTo>
                  <a:lnTo>
                    <a:pt x="2249" y="3587"/>
                  </a:lnTo>
                  <a:lnTo>
                    <a:pt x="2252" y="3576"/>
                  </a:lnTo>
                  <a:lnTo>
                    <a:pt x="2254" y="3545"/>
                  </a:lnTo>
                  <a:lnTo>
                    <a:pt x="2256" y="3496"/>
                  </a:lnTo>
                  <a:lnTo>
                    <a:pt x="2258" y="3419"/>
                  </a:lnTo>
                  <a:lnTo>
                    <a:pt x="2261" y="3279"/>
                  </a:lnTo>
                  <a:lnTo>
                    <a:pt x="2263" y="3018"/>
                  </a:lnTo>
                  <a:lnTo>
                    <a:pt x="2265" y="2598"/>
                  </a:lnTo>
                  <a:lnTo>
                    <a:pt x="2269" y="2035"/>
                  </a:lnTo>
                  <a:lnTo>
                    <a:pt x="2271" y="1403"/>
                  </a:lnTo>
                  <a:lnTo>
                    <a:pt x="2273" y="824"/>
                  </a:lnTo>
                  <a:lnTo>
                    <a:pt x="2275" y="437"/>
                  </a:lnTo>
                  <a:lnTo>
                    <a:pt x="2277" y="340"/>
                  </a:lnTo>
                  <a:lnTo>
                    <a:pt x="2278" y="389"/>
                  </a:lnTo>
                  <a:lnTo>
                    <a:pt x="2281" y="698"/>
                  </a:lnTo>
                  <a:lnTo>
                    <a:pt x="2283" y="1165"/>
                  </a:lnTo>
                  <a:lnTo>
                    <a:pt x="2285" y="1642"/>
                  </a:lnTo>
                  <a:lnTo>
                    <a:pt x="2289" y="2042"/>
                  </a:lnTo>
                  <a:lnTo>
                    <a:pt x="2291" y="2349"/>
                  </a:lnTo>
                  <a:lnTo>
                    <a:pt x="2293" y="2574"/>
                  </a:lnTo>
                  <a:lnTo>
                    <a:pt x="2295" y="2735"/>
                  </a:lnTo>
                  <a:lnTo>
                    <a:pt x="2298" y="2852"/>
                  </a:lnTo>
                  <a:lnTo>
                    <a:pt x="2300" y="2959"/>
                  </a:lnTo>
                  <a:lnTo>
                    <a:pt x="2302" y="3078"/>
                  </a:lnTo>
                  <a:lnTo>
                    <a:pt x="2305" y="3201"/>
                  </a:lnTo>
                  <a:lnTo>
                    <a:pt x="2307" y="3302"/>
                  </a:lnTo>
                  <a:lnTo>
                    <a:pt x="2310" y="3364"/>
                  </a:lnTo>
                  <a:lnTo>
                    <a:pt x="2314" y="3387"/>
                  </a:lnTo>
                  <a:lnTo>
                    <a:pt x="2316" y="3361"/>
                  </a:lnTo>
                  <a:lnTo>
                    <a:pt x="2319" y="3316"/>
                  </a:lnTo>
                  <a:lnTo>
                    <a:pt x="2321" y="3266"/>
                  </a:lnTo>
                  <a:lnTo>
                    <a:pt x="2323" y="3225"/>
                  </a:lnTo>
                  <a:lnTo>
                    <a:pt x="2325" y="3202"/>
                  </a:lnTo>
                  <a:lnTo>
                    <a:pt x="2326" y="3201"/>
                  </a:lnTo>
                  <a:lnTo>
                    <a:pt x="2328" y="3216"/>
                  </a:lnTo>
                  <a:lnTo>
                    <a:pt x="2332" y="3259"/>
                  </a:lnTo>
                  <a:lnTo>
                    <a:pt x="2334" y="3312"/>
                  </a:lnTo>
                  <a:lnTo>
                    <a:pt x="2336" y="3374"/>
                  </a:lnTo>
                  <a:lnTo>
                    <a:pt x="2339" y="3446"/>
                  </a:lnTo>
                  <a:lnTo>
                    <a:pt x="2341" y="3525"/>
                  </a:lnTo>
                  <a:lnTo>
                    <a:pt x="2343" y="3593"/>
                  </a:lnTo>
                  <a:lnTo>
                    <a:pt x="2346" y="3639"/>
                  </a:lnTo>
                  <a:lnTo>
                    <a:pt x="2349" y="3652"/>
                  </a:lnTo>
                  <a:lnTo>
                    <a:pt x="2353" y="3638"/>
                  </a:lnTo>
                  <a:lnTo>
                    <a:pt x="2355" y="3629"/>
                  </a:lnTo>
                  <a:lnTo>
                    <a:pt x="2356" y="3630"/>
                  </a:lnTo>
                  <a:lnTo>
                    <a:pt x="2358" y="3643"/>
                  </a:lnTo>
                  <a:lnTo>
                    <a:pt x="2360" y="3661"/>
                  </a:lnTo>
                  <a:lnTo>
                    <a:pt x="2364" y="3672"/>
                  </a:lnTo>
                  <a:lnTo>
                    <a:pt x="2366" y="3661"/>
                  </a:lnTo>
                  <a:lnTo>
                    <a:pt x="2369" y="3647"/>
                  </a:lnTo>
                  <a:lnTo>
                    <a:pt x="2371" y="3634"/>
                  </a:lnTo>
                  <a:lnTo>
                    <a:pt x="2374" y="3628"/>
                  </a:lnTo>
                  <a:lnTo>
                    <a:pt x="2375" y="3628"/>
                  </a:lnTo>
                  <a:lnTo>
                    <a:pt x="2377" y="3640"/>
                  </a:lnTo>
                  <a:lnTo>
                    <a:pt x="2380" y="3664"/>
                  </a:lnTo>
                  <a:lnTo>
                    <a:pt x="2382" y="3691"/>
                  </a:lnTo>
                  <a:lnTo>
                    <a:pt x="2386" y="3692"/>
                  </a:lnTo>
                  <a:lnTo>
                    <a:pt x="2388" y="3666"/>
                  </a:lnTo>
                  <a:lnTo>
                    <a:pt x="2390" y="3645"/>
                  </a:lnTo>
                  <a:lnTo>
                    <a:pt x="2392" y="3637"/>
                  </a:lnTo>
                  <a:lnTo>
                    <a:pt x="2395" y="3627"/>
                  </a:lnTo>
                  <a:lnTo>
                    <a:pt x="2397" y="3614"/>
                  </a:lnTo>
                  <a:lnTo>
                    <a:pt x="2400" y="3595"/>
                  </a:lnTo>
                  <a:lnTo>
                    <a:pt x="2402" y="3578"/>
                  </a:lnTo>
                  <a:lnTo>
                    <a:pt x="2403" y="3575"/>
                  </a:lnTo>
                  <a:lnTo>
                    <a:pt x="2405" y="3586"/>
                  </a:lnTo>
                  <a:lnTo>
                    <a:pt x="2407" y="3618"/>
                  </a:lnTo>
                  <a:lnTo>
                    <a:pt x="2410" y="3656"/>
                  </a:lnTo>
                  <a:lnTo>
                    <a:pt x="2412" y="3683"/>
                  </a:lnTo>
                  <a:lnTo>
                    <a:pt x="2417" y="3689"/>
                  </a:lnTo>
                  <a:lnTo>
                    <a:pt x="2419" y="3675"/>
                  </a:lnTo>
                  <a:lnTo>
                    <a:pt x="2421" y="3661"/>
                  </a:lnTo>
                  <a:lnTo>
                    <a:pt x="2424" y="3657"/>
                  </a:lnTo>
                  <a:lnTo>
                    <a:pt x="2424" y="3658"/>
                  </a:lnTo>
                  <a:lnTo>
                    <a:pt x="2427" y="3660"/>
                  </a:lnTo>
                  <a:lnTo>
                    <a:pt x="2429" y="3663"/>
                  </a:lnTo>
                  <a:lnTo>
                    <a:pt x="2431" y="3674"/>
                  </a:lnTo>
                  <a:lnTo>
                    <a:pt x="2434" y="3693"/>
                  </a:lnTo>
                  <a:lnTo>
                    <a:pt x="2438" y="3703"/>
                  </a:lnTo>
                  <a:lnTo>
                    <a:pt x="2441" y="3686"/>
                  </a:lnTo>
                  <a:lnTo>
                    <a:pt x="2443" y="3665"/>
                  </a:lnTo>
                  <a:lnTo>
                    <a:pt x="2445" y="3655"/>
                  </a:lnTo>
                  <a:lnTo>
                    <a:pt x="2448" y="3650"/>
                  </a:lnTo>
                  <a:lnTo>
                    <a:pt x="2450" y="3635"/>
                  </a:lnTo>
                </a:path>
              </a:pathLst>
            </a:custGeom>
            <a:noFill/>
            <a:ln w="0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7" name="Freeform 29"/>
            <p:cNvSpPr>
              <a:spLocks noChangeAspect="1"/>
            </p:cNvSpPr>
            <p:nvPr/>
          </p:nvSpPr>
          <p:spPr bwMode="auto">
            <a:xfrm>
              <a:off x="2578" y="1985"/>
              <a:ext cx="649" cy="1716"/>
            </a:xfrm>
            <a:custGeom>
              <a:avLst/>
              <a:gdLst/>
              <a:ahLst/>
              <a:cxnLst>
                <a:cxn ang="0">
                  <a:pos x="37" y="1187"/>
                </a:cxn>
                <a:cxn ang="0">
                  <a:pos x="78" y="2499"/>
                </a:cxn>
                <a:cxn ang="0">
                  <a:pos x="119" y="3012"/>
                </a:cxn>
                <a:cxn ang="0">
                  <a:pos x="159" y="2900"/>
                </a:cxn>
                <a:cxn ang="0">
                  <a:pos x="201" y="2834"/>
                </a:cxn>
                <a:cxn ang="0">
                  <a:pos x="240" y="1737"/>
                </a:cxn>
                <a:cxn ang="0">
                  <a:pos x="280" y="2634"/>
                </a:cxn>
                <a:cxn ang="0">
                  <a:pos x="321" y="2995"/>
                </a:cxn>
                <a:cxn ang="0">
                  <a:pos x="362" y="3025"/>
                </a:cxn>
                <a:cxn ang="0">
                  <a:pos x="404" y="2930"/>
                </a:cxn>
                <a:cxn ang="0">
                  <a:pos x="443" y="2131"/>
                </a:cxn>
                <a:cxn ang="0">
                  <a:pos x="484" y="2656"/>
                </a:cxn>
                <a:cxn ang="0">
                  <a:pos x="525" y="2972"/>
                </a:cxn>
                <a:cxn ang="0">
                  <a:pos x="566" y="3029"/>
                </a:cxn>
                <a:cxn ang="0">
                  <a:pos x="607" y="2753"/>
                </a:cxn>
                <a:cxn ang="0">
                  <a:pos x="646" y="2290"/>
                </a:cxn>
                <a:cxn ang="0">
                  <a:pos x="687" y="2758"/>
                </a:cxn>
                <a:cxn ang="0">
                  <a:pos x="727" y="2971"/>
                </a:cxn>
                <a:cxn ang="0">
                  <a:pos x="768" y="3014"/>
                </a:cxn>
                <a:cxn ang="0">
                  <a:pos x="810" y="2601"/>
                </a:cxn>
                <a:cxn ang="0">
                  <a:pos x="850" y="2543"/>
                </a:cxn>
                <a:cxn ang="0">
                  <a:pos x="890" y="2892"/>
                </a:cxn>
                <a:cxn ang="0">
                  <a:pos x="933" y="2950"/>
                </a:cxn>
                <a:cxn ang="0">
                  <a:pos x="973" y="3035"/>
                </a:cxn>
                <a:cxn ang="0">
                  <a:pos x="1014" y="2214"/>
                </a:cxn>
                <a:cxn ang="0">
                  <a:pos x="1053" y="2582"/>
                </a:cxn>
                <a:cxn ang="0">
                  <a:pos x="1094" y="2940"/>
                </a:cxn>
                <a:cxn ang="0">
                  <a:pos x="1136" y="2948"/>
                </a:cxn>
                <a:cxn ang="0">
                  <a:pos x="1175" y="3044"/>
                </a:cxn>
                <a:cxn ang="0">
                  <a:pos x="1216" y="1901"/>
                </a:cxn>
                <a:cxn ang="0">
                  <a:pos x="1256" y="2732"/>
                </a:cxn>
                <a:cxn ang="0">
                  <a:pos x="1296" y="2907"/>
                </a:cxn>
                <a:cxn ang="0">
                  <a:pos x="1339" y="2966"/>
                </a:cxn>
                <a:cxn ang="0">
                  <a:pos x="1378" y="3038"/>
                </a:cxn>
                <a:cxn ang="0">
                  <a:pos x="1421" y="1611"/>
                </a:cxn>
                <a:cxn ang="0">
                  <a:pos x="1459" y="2808"/>
                </a:cxn>
                <a:cxn ang="0">
                  <a:pos x="1499" y="2919"/>
                </a:cxn>
                <a:cxn ang="0">
                  <a:pos x="1540" y="2972"/>
                </a:cxn>
                <a:cxn ang="0">
                  <a:pos x="1582" y="3009"/>
                </a:cxn>
                <a:cxn ang="0">
                  <a:pos x="1623" y="1813"/>
                </a:cxn>
                <a:cxn ang="0">
                  <a:pos x="1664" y="2851"/>
                </a:cxn>
                <a:cxn ang="0">
                  <a:pos x="1704" y="2957"/>
                </a:cxn>
                <a:cxn ang="0">
                  <a:pos x="1744" y="2946"/>
                </a:cxn>
                <a:cxn ang="0">
                  <a:pos x="1786" y="3004"/>
                </a:cxn>
                <a:cxn ang="0">
                  <a:pos x="1825" y="1815"/>
                </a:cxn>
                <a:cxn ang="0">
                  <a:pos x="1867" y="2852"/>
                </a:cxn>
                <a:cxn ang="0">
                  <a:pos x="1907" y="2993"/>
                </a:cxn>
                <a:cxn ang="0">
                  <a:pos x="1949" y="2973"/>
                </a:cxn>
                <a:cxn ang="0">
                  <a:pos x="1988" y="3000"/>
                </a:cxn>
                <a:cxn ang="0">
                  <a:pos x="2028" y="2026"/>
                </a:cxn>
                <a:cxn ang="0">
                  <a:pos x="2070" y="2825"/>
                </a:cxn>
                <a:cxn ang="0">
                  <a:pos x="2109" y="3108"/>
                </a:cxn>
                <a:cxn ang="0">
                  <a:pos x="2150" y="3041"/>
                </a:cxn>
                <a:cxn ang="0">
                  <a:pos x="2192" y="3025"/>
                </a:cxn>
                <a:cxn ang="0">
                  <a:pos x="2231" y="2332"/>
                </a:cxn>
                <a:cxn ang="0">
                  <a:pos x="2272" y="2980"/>
                </a:cxn>
                <a:cxn ang="0">
                  <a:pos x="2314" y="3098"/>
                </a:cxn>
                <a:cxn ang="0">
                  <a:pos x="2354" y="2875"/>
                </a:cxn>
                <a:cxn ang="0">
                  <a:pos x="2394" y="3019"/>
                </a:cxn>
                <a:cxn ang="0">
                  <a:pos x="2434" y="2560"/>
                </a:cxn>
              </a:cxnLst>
              <a:rect l="0" t="0" r="r" b="b"/>
              <a:pathLst>
                <a:path w="2447" h="3132">
                  <a:moveTo>
                    <a:pt x="0" y="2927"/>
                  </a:moveTo>
                  <a:lnTo>
                    <a:pt x="2" y="2892"/>
                  </a:lnTo>
                  <a:lnTo>
                    <a:pt x="5" y="2843"/>
                  </a:lnTo>
                  <a:lnTo>
                    <a:pt x="7" y="2788"/>
                  </a:lnTo>
                  <a:lnTo>
                    <a:pt x="10" y="2704"/>
                  </a:lnTo>
                  <a:lnTo>
                    <a:pt x="12" y="2539"/>
                  </a:lnTo>
                  <a:lnTo>
                    <a:pt x="15" y="2227"/>
                  </a:lnTo>
                  <a:lnTo>
                    <a:pt x="17" y="1739"/>
                  </a:lnTo>
                  <a:lnTo>
                    <a:pt x="19" y="1130"/>
                  </a:lnTo>
                  <a:lnTo>
                    <a:pt x="22" y="543"/>
                  </a:lnTo>
                  <a:lnTo>
                    <a:pt x="24" y="140"/>
                  </a:lnTo>
                  <a:lnTo>
                    <a:pt x="26" y="0"/>
                  </a:lnTo>
                  <a:lnTo>
                    <a:pt x="27" y="8"/>
                  </a:lnTo>
                  <a:lnTo>
                    <a:pt x="30" y="162"/>
                  </a:lnTo>
                  <a:lnTo>
                    <a:pt x="33" y="448"/>
                  </a:lnTo>
                  <a:lnTo>
                    <a:pt x="35" y="806"/>
                  </a:lnTo>
                  <a:lnTo>
                    <a:pt x="37" y="1187"/>
                  </a:lnTo>
                  <a:lnTo>
                    <a:pt x="39" y="1546"/>
                  </a:lnTo>
                  <a:lnTo>
                    <a:pt x="42" y="1851"/>
                  </a:lnTo>
                  <a:lnTo>
                    <a:pt x="43" y="2023"/>
                  </a:lnTo>
                  <a:lnTo>
                    <a:pt x="46" y="2231"/>
                  </a:lnTo>
                  <a:lnTo>
                    <a:pt x="48" y="2381"/>
                  </a:lnTo>
                  <a:lnTo>
                    <a:pt x="51" y="2475"/>
                  </a:lnTo>
                  <a:lnTo>
                    <a:pt x="53" y="2530"/>
                  </a:lnTo>
                  <a:lnTo>
                    <a:pt x="56" y="2569"/>
                  </a:lnTo>
                  <a:lnTo>
                    <a:pt x="58" y="2598"/>
                  </a:lnTo>
                  <a:lnTo>
                    <a:pt x="62" y="2595"/>
                  </a:lnTo>
                  <a:lnTo>
                    <a:pt x="64" y="2545"/>
                  </a:lnTo>
                  <a:lnTo>
                    <a:pt x="67" y="2476"/>
                  </a:lnTo>
                  <a:lnTo>
                    <a:pt x="69" y="2419"/>
                  </a:lnTo>
                  <a:lnTo>
                    <a:pt x="70" y="2404"/>
                  </a:lnTo>
                  <a:lnTo>
                    <a:pt x="73" y="2410"/>
                  </a:lnTo>
                  <a:lnTo>
                    <a:pt x="75" y="2448"/>
                  </a:lnTo>
                  <a:lnTo>
                    <a:pt x="78" y="2499"/>
                  </a:lnTo>
                  <a:lnTo>
                    <a:pt x="80" y="2548"/>
                  </a:lnTo>
                  <a:lnTo>
                    <a:pt x="82" y="2591"/>
                  </a:lnTo>
                  <a:lnTo>
                    <a:pt x="84" y="2631"/>
                  </a:lnTo>
                  <a:lnTo>
                    <a:pt x="87" y="2668"/>
                  </a:lnTo>
                  <a:lnTo>
                    <a:pt x="89" y="2709"/>
                  </a:lnTo>
                  <a:lnTo>
                    <a:pt x="91" y="2759"/>
                  </a:lnTo>
                  <a:lnTo>
                    <a:pt x="95" y="2815"/>
                  </a:lnTo>
                  <a:lnTo>
                    <a:pt x="97" y="2865"/>
                  </a:lnTo>
                  <a:lnTo>
                    <a:pt x="99" y="2905"/>
                  </a:lnTo>
                  <a:lnTo>
                    <a:pt x="102" y="2937"/>
                  </a:lnTo>
                  <a:lnTo>
                    <a:pt x="104" y="2959"/>
                  </a:lnTo>
                  <a:lnTo>
                    <a:pt x="106" y="2972"/>
                  </a:lnTo>
                  <a:lnTo>
                    <a:pt x="108" y="2980"/>
                  </a:lnTo>
                  <a:lnTo>
                    <a:pt x="111" y="2986"/>
                  </a:lnTo>
                  <a:lnTo>
                    <a:pt x="113" y="2994"/>
                  </a:lnTo>
                  <a:lnTo>
                    <a:pt x="116" y="3005"/>
                  </a:lnTo>
                  <a:lnTo>
                    <a:pt x="119" y="3012"/>
                  </a:lnTo>
                  <a:lnTo>
                    <a:pt x="122" y="3006"/>
                  </a:lnTo>
                  <a:lnTo>
                    <a:pt x="124" y="2992"/>
                  </a:lnTo>
                  <a:lnTo>
                    <a:pt x="126" y="2979"/>
                  </a:lnTo>
                  <a:lnTo>
                    <a:pt x="129" y="2971"/>
                  </a:lnTo>
                  <a:lnTo>
                    <a:pt x="131" y="2968"/>
                  </a:lnTo>
                  <a:lnTo>
                    <a:pt x="132" y="2969"/>
                  </a:lnTo>
                  <a:lnTo>
                    <a:pt x="137" y="2971"/>
                  </a:lnTo>
                  <a:lnTo>
                    <a:pt x="139" y="2959"/>
                  </a:lnTo>
                  <a:lnTo>
                    <a:pt x="141" y="2935"/>
                  </a:lnTo>
                  <a:lnTo>
                    <a:pt x="143" y="2898"/>
                  </a:lnTo>
                  <a:lnTo>
                    <a:pt x="146" y="2856"/>
                  </a:lnTo>
                  <a:lnTo>
                    <a:pt x="148" y="2824"/>
                  </a:lnTo>
                  <a:lnTo>
                    <a:pt x="150" y="2817"/>
                  </a:lnTo>
                  <a:lnTo>
                    <a:pt x="151" y="2823"/>
                  </a:lnTo>
                  <a:lnTo>
                    <a:pt x="153" y="2850"/>
                  </a:lnTo>
                  <a:lnTo>
                    <a:pt x="156" y="2878"/>
                  </a:lnTo>
                  <a:lnTo>
                    <a:pt x="159" y="2900"/>
                  </a:lnTo>
                  <a:lnTo>
                    <a:pt x="161" y="2917"/>
                  </a:lnTo>
                  <a:lnTo>
                    <a:pt x="164" y="2937"/>
                  </a:lnTo>
                  <a:lnTo>
                    <a:pt x="166" y="2952"/>
                  </a:lnTo>
                  <a:lnTo>
                    <a:pt x="168" y="2960"/>
                  </a:lnTo>
                  <a:lnTo>
                    <a:pt x="171" y="2971"/>
                  </a:lnTo>
                  <a:lnTo>
                    <a:pt x="173" y="2988"/>
                  </a:lnTo>
                  <a:lnTo>
                    <a:pt x="177" y="2993"/>
                  </a:lnTo>
                  <a:lnTo>
                    <a:pt x="180" y="2972"/>
                  </a:lnTo>
                  <a:lnTo>
                    <a:pt x="182" y="2949"/>
                  </a:lnTo>
                  <a:lnTo>
                    <a:pt x="184" y="2939"/>
                  </a:lnTo>
                  <a:lnTo>
                    <a:pt x="186" y="2925"/>
                  </a:lnTo>
                  <a:lnTo>
                    <a:pt x="189" y="2906"/>
                  </a:lnTo>
                  <a:lnTo>
                    <a:pt x="191" y="2878"/>
                  </a:lnTo>
                  <a:lnTo>
                    <a:pt x="193" y="2853"/>
                  </a:lnTo>
                  <a:lnTo>
                    <a:pt x="195" y="2839"/>
                  </a:lnTo>
                  <a:lnTo>
                    <a:pt x="198" y="2837"/>
                  </a:lnTo>
                  <a:lnTo>
                    <a:pt x="201" y="2834"/>
                  </a:lnTo>
                  <a:lnTo>
                    <a:pt x="203" y="2817"/>
                  </a:lnTo>
                  <a:lnTo>
                    <a:pt x="206" y="2772"/>
                  </a:lnTo>
                  <a:lnTo>
                    <a:pt x="208" y="2683"/>
                  </a:lnTo>
                  <a:lnTo>
                    <a:pt x="210" y="2536"/>
                  </a:lnTo>
                  <a:lnTo>
                    <a:pt x="213" y="2309"/>
                  </a:lnTo>
                  <a:lnTo>
                    <a:pt x="215" y="1969"/>
                  </a:lnTo>
                  <a:lnTo>
                    <a:pt x="217" y="1499"/>
                  </a:lnTo>
                  <a:lnTo>
                    <a:pt x="220" y="953"/>
                  </a:lnTo>
                  <a:lnTo>
                    <a:pt x="223" y="457"/>
                  </a:lnTo>
                  <a:lnTo>
                    <a:pt x="225" y="130"/>
                  </a:lnTo>
                  <a:lnTo>
                    <a:pt x="228" y="32"/>
                  </a:lnTo>
                  <a:lnTo>
                    <a:pt x="228" y="48"/>
                  </a:lnTo>
                  <a:lnTo>
                    <a:pt x="231" y="224"/>
                  </a:lnTo>
                  <a:lnTo>
                    <a:pt x="233" y="542"/>
                  </a:lnTo>
                  <a:lnTo>
                    <a:pt x="235" y="939"/>
                  </a:lnTo>
                  <a:lnTo>
                    <a:pt x="238" y="1355"/>
                  </a:lnTo>
                  <a:lnTo>
                    <a:pt x="240" y="1737"/>
                  </a:lnTo>
                  <a:lnTo>
                    <a:pt x="241" y="1953"/>
                  </a:lnTo>
                  <a:lnTo>
                    <a:pt x="245" y="2198"/>
                  </a:lnTo>
                  <a:lnTo>
                    <a:pt x="247" y="2363"/>
                  </a:lnTo>
                  <a:lnTo>
                    <a:pt x="249" y="2476"/>
                  </a:lnTo>
                  <a:lnTo>
                    <a:pt x="252" y="2568"/>
                  </a:lnTo>
                  <a:lnTo>
                    <a:pt x="254" y="2651"/>
                  </a:lnTo>
                  <a:lnTo>
                    <a:pt x="256" y="2721"/>
                  </a:lnTo>
                  <a:lnTo>
                    <a:pt x="259" y="2764"/>
                  </a:lnTo>
                  <a:lnTo>
                    <a:pt x="262" y="2753"/>
                  </a:lnTo>
                  <a:lnTo>
                    <a:pt x="266" y="2695"/>
                  </a:lnTo>
                  <a:lnTo>
                    <a:pt x="268" y="2615"/>
                  </a:lnTo>
                  <a:lnTo>
                    <a:pt x="270" y="2541"/>
                  </a:lnTo>
                  <a:lnTo>
                    <a:pt x="273" y="2499"/>
                  </a:lnTo>
                  <a:lnTo>
                    <a:pt x="273" y="2495"/>
                  </a:lnTo>
                  <a:lnTo>
                    <a:pt x="276" y="2513"/>
                  </a:lnTo>
                  <a:lnTo>
                    <a:pt x="278" y="2564"/>
                  </a:lnTo>
                  <a:lnTo>
                    <a:pt x="280" y="2634"/>
                  </a:lnTo>
                  <a:lnTo>
                    <a:pt x="283" y="2707"/>
                  </a:lnTo>
                  <a:lnTo>
                    <a:pt x="286" y="2768"/>
                  </a:lnTo>
                  <a:lnTo>
                    <a:pt x="288" y="2808"/>
                  </a:lnTo>
                  <a:lnTo>
                    <a:pt x="292" y="2814"/>
                  </a:lnTo>
                  <a:lnTo>
                    <a:pt x="294" y="2805"/>
                  </a:lnTo>
                  <a:lnTo>
                    <a:pt x="295" y="2800"/>
                  </a:lnTo>
                  <a:lnTo>
                    <a:pt x="297" y="2805"/>
                  </a:lnTo>
                  <a:lnTo>
                    <a:pt x="299" y="2832"/>
                  </a:lnTo>
                  <a:lnTo>
                    <a:pt x="302" y="2866"/>
                  </a:lnTo>
                  <a:lnTo>
                    <a:pt x="304" y="2894"/>
                  </a:lnTo>
                  <a:lnTo>
                    <a:pt x="307" y="2919"/>
                  </a:lnTo>
                  <a:lnTo>
                    <a:pt x="309" y="2951"/>
                  </a:lnTo>
                  <a:lnTo>
                    <a:pt x="312" y="2987"/>
                  </a:lnTo>
                  <a:lnTo>
                    <a:pt x="314" y="3013"/>
                  </a:lnTo>
                  <a:lnTo>
                    <a:pt x="318" y="3010"/>
                  </a:lnTo>
                  <a:lnTo>
                    <a:pt x="320" y="2997"/>
                  </a:lnTo>
                  <a:lnTo>
                    <a:pt x="321" y="2995"/>
                  </a:lnTo>
                  <a:lnTo>
                    <a:pt x="323" y="3005"/>
                  </a:lnTo>
                  <a:lnTo>
                    <a:pt x="326" y="3026"/>
                  </a:lnTo>
                  <a:lnTo>
                    <a:pt x="329" y="3046"/>
                  </a:lnTo>
                  <a:lnTo>
                    <a:pt x="333" y="3046"/>
                  </a:lnTo>
                  <a:lnTo>
                    <a:pt x="335" y="3036"/>
                  </a:lnTo>
                  <a:lnTo>
                    <a:pt x="337" y="3026"/>
                  </a:lnTo>
                  <a:lnTo>
                    <a:pt x="339" y="3018"/>
                  </a:lnTo>
                  <a:lnTo>
                    <a:pt x="341" y="3000"/>
                  </a:lnTo>
                  <a:lnTo>
                    <a:pt x="344" y="2976"/>
                  </a:lnTo>
                  <a:lnTo>
                    <a:pt x="346" y="2958"/>
                  </a:lnTo>
                  <a:lnTo>
                    <a:pt x="348" y="2954"/>
                  </a:lnTo>
                  <a:lnTo>
                    <a:pt x="350" y="2957"/>
                  </a:lnTo>
                  <a:lnTo>
                    <a:pt x="352" y="2971"/>
                  </a:lnTo>
                  <a:lnTo>
                    <a:pt x="355" y="2987"/>
                  </a:lnTo>
                  <a:lnTo>
                    <a:pt x="357" y="3002"/>
                  </a:lnTo>
                  <a:lnTo>
                    <a:pt x="359" y="3014"/>
                  </a:lnTo>
                  <a:lnTo>
                    <a:pt x="362" y="3025"/>
                  </a:lnTo>
                  <a:lnTo>
                    <a:pt x="364" y="3034"/>
                  </a:lnTo>
                  <a:lnTo>
                    <a:pt x="366" y="3044"/>
                  </a:lnTo>
                  <a:lnTo>
                    <a:pt x="369" y="3054"/>
                  </a:lnTo>
                  <a:lnTo>
                    <a:pt x="372" y="3062"/>
                  </a:lnTo>
                  <a:lnTo>
                    <a:pt x="374" y="3066"/>
                  </a:lnTo>
                  <a:lnTo>
                    <a:pt x="378" y="3061"/>
                  </a:lnTo>
                  <a:lnTo>
                    <a:pt x="380" y="3048"/>
                  </a:lnTo>
                  <a:lnTo>
                    <a:pt x="383" y="3027"/>
                  </a:lnTo>
                  <a:lnTo>
                    <a:pt x="384" y="3014"/>
                  </a:lnTo>
                  <a:lnTo>
                    <a:pt x="387" y="2998"/>
                  </a:lnTo>
                  <a:lnTo>
                    <a:pt x="389" y="2989"/>
                  </a:lnTo>
                  <a:lnTo>
                    <a:pt x="392" y="2981"/>
                  </a:lnTo>
                  <a:lnTo>
                    <a:pt x="395" y="2973"/>
                  </a:lnTo>
                  <a:lnTo>
                    <a:pt x="397" y="2965"/>
                  </a:lnTo>
                  <a:lnTo>
                    <a:pt x="399" y="2958"/>
                  </a:lnTo>
                  <a:lnTo>
                    <a:pt x="402" y="2948"/>
                  </a:lnTo>
                  <a:lnTo>
                    <a:pt x="404" y="2930"/>
                  </a:lnTo>
                  <a:lnTo>
                    <a:pt x="406" y="2888"/>
                  </a:lnTo>
                  <a:lnTo>
                    <a:pt x="409" y="2802"/>
                  </a:lnTo>
                  <a:lnTo>
                    <a:pt x="411" y="2645"/>
                  </a:lnTo>
                  <a:lnTo>
                    <a:pt x="414" y="2392"/>
                  </a:lnTo>
                  <a:lnTo>
                    <a:pt x="417" y="2033"/>
                  </a:lnTo>
                  <a:lnTo>
                    <a:pt x="419" y="1569"/>
                  </a:lnTo>
                  <a:lnTo>
                    <a:pt x="421" y="1048"/>
                  </a:lnTo>
                  <a:lnTo>
                    <a:pt x="424" y="597"/>
                  </a:lnTo>
                  <a:lnTo>
                    <a:pt x="425" y="413"/>
                  </a:lnTo>
                  <a:lnTo>
                    <a:pt x="427" y="356"/>
                  </a:lnTo>
                  <a:lnTo>
                    <a:pt x="428" y="419"/>
                  </a:lnTo>
                  <a:lnTo>
                    <a:pt x="431" y="666"/>
                  </a:lnTo>
                  <a:lnTo>
                    <a:pt x="433" y="988"/>
                  </a:lnTo>
                  <a:lnTo>
                    <a:pt x="436" y="1320"/>
                  </a:lnTo>
                  <a:lnTo>
                    <a:pt x="438" y="1636"/>
                  </a:lnTo>
                  <a:lnTo>
                    <a:pt x="441" y="1918"/>
                  </a:lnTo>
                  <a:lnTo>
                    <a:pt x="443" y="2131"/>
                  </a:lnTo>
                  <a:lnTo>
                    <a:pt x="445" y="2265"/>
                  </a:lnTo>
                  <a:lnTo>
                    <a:pt x="448" y="2338"/>
                  </a:lnTo>
                  <a:lnTo>
                    <a:pt x="450" y="2391"/>
                  </a:lnTo>
                  <a:lnTo>
                    <a:pt x="452" y="2445"/>
                  </a:lnTo>
                  <a:lnTo>
                    <a:pt x="456" y="2499"/>
                  </a:lnTo>
                  <a:lnTo>
                    <a:pt x="458" y="2551"/>
                  </a:lnTo>
                  <a:lnTo>
                    <a:pt x="460" y="2597"/>
                  </a:lnTo>
                  <a:lnTo>
                    <a:pt x="463" y="2633"/>
                  </a:lnTo>
                  <a:lnTo>
                    <a:pt x="465" y="2650"/>
                  </a:lnTo>
                  <a:lnTo>
                    <a:pt x="468" y="2630"/>
                  </a:lnTo>
                  <a:lnTo>
                    <a:pt x="470" y="2574"/>
                  </a:lnTo>
                  <a:lnTo>
                    <a:pt x="473" y="2500"/>
                  </a:lnTo>
                  <a:lnTo>
                    <a:pt x="475" y="2445"/>
                  </a:lnTo>
                  <a:lnTo>
                    <a:pt x="478" y="2437"/>
                  </a:lnTo>
                  <a:lnTo>
                    <a:pt x="479" y="2460"/>
                  </a:lnTo>
                  <a:lnTo>
                    <a:pt x="482" y="2546"/>
                  </a:lnTo>
                  <a:lnTo>
                    <a:pt x="484" y="2656"/>
                  </a:lnTo>
                  <a:lnTo>
                    <a:pt x="486" y="2743"/>
                  </a:lnTo>
                  <a:lnTo>
                    <a:pt x="489" y="2790"/>
                  </a:lnTo>
                  <a:lnTo>
                    <a:pt x="492" y="2806"/>
                  </a:lnTo>
                  <a:lnTo>
                    <a:pt x="495" y="2798"/>
                  </a:lnTo>
                  <a:lnTo>
                    <a:pt x="497" y="2792"/>
                  </a:lnTo>
                  <a:lnTo>
                    <a:pt x="499" y="2792"/>
                  </a:lnTo>
                  <a:lnTo>
                    <a:pt x="501" y="2807"/>
                  </a:lnTo>
                  <a:lnTo>
                    <a:pt x="503" y="2824"/>
                  </a:lnTo>
                  <a:lnTo>
                    <a:pt x="505" y="2851"/>
                  </a:lnTo>
                  <a:lnTo>
                    <a:pt x="507" y="2876"/>
                  </a:lnTo>
                  <a:lnTo>
                    <a:pt x="510" y="2904"/>
                  </a:lnTo>
                  <a:lnTo>
                    <a:pt x="512" y="2927"/>
                  </a:lnTo>
                  <a:lnTo>
                    <a:pt x="514" y="2936"/>
                  </a:lnTo>
                  <a:lnTo>
                    <a:pt x="518" y="2936"/>
                  </a:lnTo>
                  <a:lnTo>
                    <a:pt x="520" y="2939"/>
                  </a:lnTo>
                  <a:lnTo>
                    <a:pt x="522" y="2952"/>
                  </a:lnTo>
                  <a:lnTo>
                    <a:pt x="525" y="2972"/>
                  </a:lnTo>
                  <a:lnTo>
                    <a:pt x="529" y="2981"/>
                  </a:lnTo>
                  <a:lnTo>
                    <a:pt x="531" y="2972"/>
                  </a:lnTo>
                  <a:lnTo>
                    <a:pt x="533" y="2967"/>
                  </a:lnTo>
                  <a:lnTo>
                    <a:pt x="536" y="2963"/>
                  </a:lnTo>
                  <a:lnTo>
                    <a:pt x="537" y="2955"/>
                  </a:lnTo>
                  <a:lnTo>
                    <a:pt x="540" y="2935"/>
                  </a:lnTo>
                  <a:lnTo>
                    <a:pt x="543" y="2911"/>
                  </a:lnTo>
                  <a:lnTo>
                    <a:pt x="545" y="2898"/>
                  </a:lnTo>
                  <a:lnTo>
                    <a:pt x="547" y="2896"/>
                  </a:lnTo>
                  <a:lnTo>
                    <a:pt x="548" y="2900"/>
                  </a:lnTo>
                  <a:lnTo>
                    <a:pt x="551" y="2914"/>
                  </a:lnTo>
                  <a:lnTo>
                    <a:pt x="553" y="2936"/>
                  </a:lnTo>
                  <a:lnTo>
                    <a:pt x="555" y="2957"/>
                  </a:lnTo>
                  <a:lnTo>
                    <a:pt x="558" y="2975"/>
                  </a:lnTo>
                  <a:lnTo>
                    <a:pt x="560" y="2990"/>
                  </a:lnTo>
                  <a:lnTo>
                    <a:pt x="563" y="3010"/>
                  </a:lnTo>
                  <a:lnTo>
                    <a:pt x="566" y="3029"/>
                  </a:lnTo>
                  <a:lnTo>
                    <a:pt x="569" y="3030"/>
                  </a:lnTo>
                  <a:lnTo>
                    <a:pt x="572" y="3002"/>
                  </a:lnTo>
                  <a:lnTo>
                    <a:pt x="573" y="2975"/>
                  </a:lnTo>
                  <a:lnTo>
                    <a:pt x="576" y="2942"/>
                  </a:lnTo>
                  <a:lnTo>
                    <a:pt x="578" y="2934"/>
                  </a:lnTo>
                  <a:lnTo>
                    <a:pt x="579" y="2936"/>
                  </a:lnTo>
                  <a:lnTo>
                    <a:pt x="581" y="2946"/>
                  </a:lnTo>
                  <a:lnTo>
                    <a:pt x="586" y="2932"/>
                  </a:lnTo>
                  <a:lnTo>
                    <a:pt x="588" y="2899"/>
                  </a:lnTo>
                  <a:lnTo>
                    <a:pt x="591" y="2863"/>
                  </a:lnTo>
                  <a:lnTo>
                    <a:pt x="593" y="2842"/>
                  </a:lnTo>
                  <a:lnTo>
                    <a:pt x="594" y="2840"/>
                  </a:lnTo>
                  <a:lnTo>
                    <a:pt x="596" y="2849"/>
                  </a:lnTo>
                  <a:lnTo>
                    <a:pt x="599" y="2863"/>
                  </a:lnTo>
                  <a:lnTo>
                    <a:pt x="602" y="2844"/>
                  </a:lnTo>
                  <a:lnTo>
                    <a:pt x="604" y="2817"/>
                  </a:lnTo>
                  <a:lnTo>
                    <a:pt x="607" y="2753"/>
                  </a:lnTo>
                  <a:lnTo>
                    <a:pt x="610" y="2645"/>
                  </a:lnTo>
                  <a:lnTo>
                    <a:pt x="612" y="2454"/>
                  </a:lnTo>
                  <a:lnTo>
                    <a:pt x="614" y="2147"/>
                  </a:lnTo>
                  <a:lnTo>
                    <a:pt x="617" y="1738"/>
                  </a:lnTo>
                  <a:lnTo>
                    <a:pt x="619" y="1283"/>
                  </a:lnTo>
                  <a:lnTo>
                    <a:pt x="621" y="871"/>
                  </a:lnTo>
                  <a:lnTo>
                    <a:pt x="624" y="598"/>
                  </a:lnTo>
                  <a:lnTo>
                    <a:pt x="627" y="517"/>
                  </a:lnTo>
                  <a:lnTo>
                    <a:pt x="628" y="532"/>
                  </a:lnTo>
                  <a:lnTo>
                    <a:pt x="630" y="679"/>
                  </a:lnTo>
                  <a:lnTo>
                    <a:pt x="632" y="929"/>
                  </a:lnTo>
                  <a:lnTo>
                    <a:pt x="635" y="1221"/>
                  </a:lnTo>
                  <a:lnTo>
                    <a:pt x="637" y="1515"/>
                  </a:lnTo>
                  <a:lnTo>
                    <a:pt x="639" y="1702"/>
                  </a:lnTo>
                  <a:lnTo>
                    <a:pt x="641" y="1955"/>
                  </a:lnTo>
                  <a:lnTo>
                    <a:pt x="643" y="2155"/>
                  </a:lnTo>
                  <a:lnTo>
                    <a:pt x="646" y="2290"/>
                  </a:lnTo>
                  <a:lnTo>
                    <a:pt x="649" y="2373"/>
                  </a:lnTo>
                  <a:lnTo>
                    <a:pt x="651" y="2431"/>
                  </a:lnTo>
                  <a:lnTo>
                    <a:pt x="654" y="2488"/>
                  </a:lnTo>
                  <a:lnTo>
                    <a:pt x="656" y="2549"/>
                  </a:lnTo>
                  <a:lnTo>
                    <a:pt x="658" y="2607"/>
                  </a:lnTo>
                  <a:lnTo>
                    <a:pt x="661" y="2653"/>
                  </a:lnTo>
                  <a:lnTo>
                    <a:pt x="663" y="2684"/>
                  </a:lnTo>
                  <a:lnTo>
                    <a:pt x="667" y="2695"/>
                  </a:lnTo>
                  <a:lnTo>
                    <a:pt x="670" y="2682"/>
                  </a:lnTo>
                  <a:lnTo>
                    <a:pt x="672" y="2650"/>
                  </a:lnTo>
                  <a:lnTo>
                    <a:pt x="674" y="2626"/>
                  </a:lnTo>
                  <a:lnTo>
                    <a:pt x="675" y="2624"/>
                  </a:lnTo>
                  <a:lnTo>
                    <a:pt x="677" y="2639"/>
                  </a:lnTo>
                  <a:lnTo>
                    <a:pt x="680" y="2677"/>
                  </a:lnTo>
                  <a:lnTo>
                    <a:pt x="682" y="2717"/>
                  </a:lnTo>
                  <a:lnTo>
                    <a:pt x="684" y="2744"/>
                  </a:lnTo>
                  <a:lnTo>
                    <a:pt x="687" y="2758"/>
                  </a:lnTo>
                  <a:lnTo>
                    <a:pt x="689" y="2767"/>
                  </a:lnTo>
                  <a:lnTo>
                    <a:pt x="692" y="2779"/>
                  </a:lnTo>
                  <a:lnTo>
                    <a:pt x="695" y="2800"/>
                  </a:lnTo>
                  <a:lnTo>
                    <a:pt x="697" y="2834"/>
                  </a:lnTo>
                  <a:lnTo>
                    <a:pt x="699" y="2859"/>
                  </a:lnTo>
                  <a:lnTo>
                    <a:pt x="701" y="2890"/>
                  </a:lnTo>
                  <a:lnTo>
                    <a:pt x="705" y="2906"/>
                  </a:lnTo>
                  <a:lnTo>
                    <a:pt x="707" y="2894"/>
                  </a:lnTo>
                  <a:lnTo>
                    <a:pt x="710" y="2882"/>
                  </a:lnTo>
                  <a:lnTo>
                    <a:pt x="710" y="2882"/>
                  </a:lnTo>
                  <a:lnTo>
                    <a:pt x="714" y="2897"/>
                  </a:lnTo>
                  <a:lnTo>
                    <a:pt x="716" y="2921"/>
                  </a:lnTo>
                  <a:lnTo>
                    <a:pt x="718" y="2941"/>
                  </a:lnTo>
                  <a:lnTo>
                    <a:pt x="721" y="2948"/>
                  </a:lnTo>
                  <a:lnTo>
                    <a:pt x="723" y="2951"/>
                  </a:lnTo>
                  <a:lnTo>
                    <a:pt x="725" y="2959"/>
                  </a:lnTo>
                  <a:lnTo>
                    <a:pt x="727" y="2971"/>
                  </a:lnTo>
                  <a:lnTo>
                    <a:pt x="729" y="2991"/>
                  </a:lnTo>
                  <a:lnTo>
                    <a:pt x="733" y="3010"/>
                  </a:lnTo>
                  <a:lnTo>
                    <a:pt x="735" y="3021"/>
                  </a:lnTo>
                  <a:lnTo>
                    <a:pt x="739" y="3005"/>
                  </a:lnTo>
                  <a:lnTo>
                    <a:pt x="741" y="2969"/>
                  </a:lnTo>
                  <a:lnTo>
                    <a:pt x="744" y="2922"/>
                  </a:lnTo>
                  <a:lnTo>
                    <a:pt x="746" y="2883"/>
                  </a:lnTo>
                  <a:lnTo>
                    <a:pt x="748" y="2869"/>
                  </a:lnTo>
                  <a:lnTo>
                    <a:pt x="749" y="2872"/>
                  </a:lnTo>
                  <a:lnTo>
                    <a:pt x="751" y="2901"/>
                  </a:lnTo>
                  <a:lnTo>
                    <a:pt x="755" y="2940"/>
                  </a:lnTo>
                  <a:lnTo>
                    <a:pt x="756" y="2964"/>
                  </a:lnTo>
                  <a:lnTo>
                    <a:pt x="759" y="2990"/>
                  </a:lnTo>
                  <a:lnTo>
                    <a:pt x="761" y="3005"/>
                  </a:lnTo>
                  <a:lnTo>
                    <a:pt x="763" y="3010"/>
                  </a:lnTo>
                  <a:lnTo>
                    <a:pt x="766" y="3010"/>
                  </a:lnTo>
                  <a:lnTo>
                    <a:pt x="768" y="3014"/>
                  </a:lnTo>
                  <a:lnTo>
                    <a:pt x="770" y="3022"/>
                  </a:lnTo>
                  <a:lnTo>
                    <a:pt x="773" y="3029"/>
                  </a:lnTo>
                  <a:lnTo>
                    <a:pt x="778" y="3026"/>
                  </a:lnTo>
                  <a:lnTo>
                    <a:pt x="780" y="3020"/>
                  </a:lnTo>
                  <a:lnTo>
                    <a:pt x="782" y="3012"/>
                  </a:lnTo>
                  <a:lnTo>
                    <a:pt x="784" y="3002"/>
                  </a:lnTo>
                  <a:lnTo>
                    <a:pt x="786" y="2972"/>
                  </a:lnTo>
                  <a:lnTo>
                    <a:pt x="789" y="2926"/>
                  </a:lnTo>
                  <a:lnTo>
                    <a:pt x="791" y="2883"/>
                  </a:lnTo>
                  <a:lnTo>
                    <a:pt x="792" y="2872"/>
                  </a:lnTo>
                  <a:lnTo>
                    <a:pt x="794" y="2876"/>
                  </a:lnTo>
                  <a:lnTo>
                    <a:pt x="797" y="2903"/>
                  </a:lnTo>
                  <a:lnTo>
                    <a:pt x="800" y="2925"/>
                  </a:lnTo>
                  <a:lnTo>
                    <a:pt x="804" y="2904"/>
                  </a:lnTo>
                  <a:lnTo>
                    <a:pt x="806" y="2846"/>
                  </a:lnTo>
                  <a:lnTo>
                    <a:pt x="808" y="2729"/>
                  </a:lnTo>
                  <a:lnTo>
                    <a:pt x="810" y="2601"/>
                  </a:lnTo>
                  <a:lnTo>
                    <a:pt x="812" y="2311"/>
                  </a:lnTo>
                  <a:lnTo>
                    <a:pt x="815" y="1914"/>
                  </a:lnTo>
                  <a:lnTo>
                    <a:pt x="817" y="1461"/>
                  </a:lnTo>
                  <a:lnTo>
                    <a:pt x="820" y="1029"/>
                  </a:lnTo>
                  <a:lnTo>
                    <a:pt x="823" y="700"/>
                  </a:lnTo>
                  <a:lnTo>
                    <a:pt x="825" y="549"/>
                  </a:lnTo>
                  <a:lnTo>
                    <a:pt x="826" y="546"/>
                  </a:lnTo>
                  <a:lnTo>
                    <a:pt x="828" y="670"/>
                  </a:lnTo>
                  <a:lnTo>
                    <a:pt x="831" y="942"/>
                  </a:lnTo>
                  <a:lnTo>
                    <a:pt x="833" y="1277"/>
                  </a:lnTo>
                  <a:lnTo>
                    <a:pt x="835" y="1595"/>
                  </a:lnTo>
                  <a:lnTo>
                    <a:pt x="837" y="1777"/>
                  </a:lnTo>
                  <a:lnTo>
                    <a:pt x="840" y="1998"/>
                  </a:lnTo>
                  <a:lnTo>
                    <a:pt x="842" y="2171"/>
                  </a:lnTo>
                  <a:lnTo>
                    <a:pt x="845" y="2316"/>
                  </a:lnTo>
                  <a:lnTo>
                    <a:pt x="847" y="2443"/>
                  </a:lnTo>
                  <a:lnTo>
                    <a:pt x="850" y="2543"/>
                  </a:lnTo>
                  <a:lnTo>
                    <a:pt x="852" y="2619"/>
                  </a:lnTo>
                  <a:lnTo>
                    <a:pt x="854" y="2673"/>
                  </a:lnTo>
                  <a:lnTo>
                    <a:pt x="857" y="2715"/>
                  </a:lnTo>
                  <a:lnTo>
                    <a:pt x="859" y="2748"/>
                  </a:lnTo>
                  <a:lnTo>
                    <a:pt x="862" y="2766"/>
                  </a:lnTo>
                  <a:lnTo>
                    <a:pt x="865" y="2754"/>
                  </a:lnTo>
                  <a:lnTo>
                    <a:pt x="868" y="2718"/>
                  </a:lnTo>
                  <a:lnTo>
                    <a:pt x="870" y="2669"/>
                  </a:lnTo>
                  <a:lnTo>
                    <a:pt x="872" y="2629"/>
                  </a:lnTo>
                  <a:lnTo>
                    <a:pt x="875" y="2614"/>
                  </a:lnTo>
                  <a:lnTo>
                    <a:pt x="876" y="2616"/>
                  </a:lnTo>
                  <a:lnTo>
                    <a:pt x="878" y="2638"/>
                  </a:lnTo>
                  <a:lnTo>
                    <a:pt x="880" y="2678"/>
                  </a:lnTo>
                  <a:lnTo>
                    <a:pt x="884" y="2733"/>
                  </a:lnTo>
                  <a:lnTo>
                    <a:pt x="886" y="2799"/>
                  </a:lnTo>
                  <a:lnTo>
                    <a:pt x="888" y="2842"/>
                  </a:lnTo>
                  <a:lnTo>
                    <a:pt x="890" y="2892"/>
                  </a:lnTo>
                  <a:lnTo>
                    <a:pt x="892" y="2916"/>
                  </a:lnTo>
                  <a:lnTo>
                    <a:pt x="896" y="2915"/>
                  </a:lnTo>
                  <a:lnTo>
                    <a:pt x="899" y="2901"/>
                  </a:lnTo>
                  <a:lnTo>
                    <a:pt x="901" y="2891"/>
                  </a:lnTo>
                  <a:lnTo>
                    <a:pt x="902" y="2891"/>
                  </a:lnTo>
                  <a:lnTo>
                    <a:pt x="905" y="2903"/>
                  </a:lnTo>
                  <a:lnTo>
                    <a:pt x="907" y="2928"/>
                  </a:lnTo>
                  <a:lnTo>
                    <a:pt x="910" y="2950"/>
                  </a:lnTo>
                  <a:lnTo>
                    <a:pt x="912" y="2962"/>
                  </a:lnTo>
                  <a:lnTo>
                    <a:pt x="914" y="2964"/>
                  </a:lnTo>
                  <a:lnTo>
                    <a:pt x="918" y="2963"/>
                  </a:lnTo>
                  <a:lnTo>
                    <a:pt x="920" y="2958"/>
                  </a:lnTo>
                  <a:lnTo>
                    <a:pt x="922" y="2958"/>
                  </a:lnTo>
                  <a:lnTo>
                    <a:pt x="923" y="2959"/>
                  </a:lnTo>
                  <a:lnTo>
                    <a:pt x="927" y="2965"/>
                  </a:lnTo>
                  <a:lnTo>
                    <a:pt x="930" y="2962"/>
                  </a:lnTo>
                  <a:lnTo>
                    <a:pt x="933" y="2950"/>
                  </a:lnTo>
                  <a:lnTo>
                    <a:pt x="935" y="2940"/>
                  </a:lnTo>
                  <a:lnTo>
                    <a:pt x="937" y="2933"/>
                  </a:lnTo>
                  <a:lnTo>
                    <a:pt x="939" y="2920"/>
                  </a:lnTo>
                  <a:lnTo>
                    <a:pt x="941" y="2906"/>
                  </a:lnTo>
                  <a:lnTo>
                    <a:pt x="944" y="2892"/>
                  </a:lnTo>
                  <a:lnTo>
                    <a:pt x="947" y="2882"/>
                  </a:lnTo>
                  <a:lnTo>
                    <a:pt x="949" y="2879"/>
                  </a:lnTo>
                  <a:lnTo>
                    <a:pt x="950" y="2881"/>
                  </a:lnTo>
                  <a:lnTo>
                    <a:pt x="953" y="2892"/>
                  </a:lnTo>
                  <a:lnTo>
                    <a:pt x="955" y="2906"/>
                  </a:lnTo>
                  <a:lnTo>
                    <a:pt x="957" y="2922"/>
                  </a:lnTo>
                  <a:lnTo>
                    <a:pt x="960" y="2948"/>
                  </a:lnTo>
                  <a:lnTo>
                    <a:pt x="961" y="2971"/>
                  </a:lnTo>
                  <a:lnTo>
                    <a:pt x="964" y="3007"/>
                  </a:lnTo>
                  <a:lnTo>
                    <a:pt x="966" y="3033"/>
                  </a:lnTo>
                  <a:lnTo>
                    <a:pt x="971" y="3044"/>
                  </a:lnTo>
                  <a:lnTo>
                    <a:pt x="973" y="3035"/>
                  </a:lnTo>
                  <a:lnTo>
                    <a:pt x="976" y="3024"/>
                  </a:lnTo>
                  <a:lnTo>
                    <a:pt x="978" y="3018"/>
                  </a:lnTo>
                  <a:lnTo>
                    <a:pt x="979" y="3018"/>
                  </a:lnTo>
                  <a:lnTo>
                    <a:pt x="981" y="3025"/>
                  </a:lnTo>
                  <a:lnTo>
                    <a:pt x="983" y="3030"/>
                  </a:lnTo>
                  <a:lnTo>
                    <a:pt x="987" y="3026"/>
                  </a:lnTo>
                  <a:lnTo>
                    <a:pt x="990" y="3013"/>
                  </a:lnTo>
                  <a:lnTo>
                    <a:pt x="992" y="2997"/>
                  </a:lnTo>
                  <a:lnTo>
                    <a:pt x="995" y="2982"/>
                  </a:lnTo>
                  <a:lnTo>
                    <a:pt x="997" y="2967"/>
                  </a:lnTo>
                  <a:lnTo>
                    <a:pt x="999" y="2957"/>
                  </a:lnTo>
                  <a:lnTo>
                    <a:pt x="1002" y="2950"/>
                  </a:lnTo>
                  <a:lnTo>
                    <a:pt x="1004" y="2925"/>
                  </a:lnTo>
                  <a:lnTo>
                    <a:pt x="1006" y="2881"/>
                  </a:lnTo>
                  <a:lnTo>
                    <a:pt x="1008" y="2753"/>
                  </a:lnTo>
                  <a:lnTo>
                    <a:pt x="1011" y="2532"/>
                  </a:lnTo>
                  <a:lnTo>
                    <a:pt x="1014" y="2214"/>
                  </a:lnTo>
                  <a:lnTo>
                    <a:pt x="1016" y="1833"/>
                  </a:lnTo>
                  <a:lnTo>
                    <a:pt x="1019" y="1464"/>
                  </a:lnTo>
                  <a:lnTo>
                    <a:pt x="1021" y="1182"/>
                  </a:lnTo>
                  <a:lnTo>
                    <a:pt x="1023" y="1030"/>
                  </a:lnTo>
                  <a:lnTo>
                    <a:pt x="1025" y="1004"/>
                  </a:lnTo>
                  <a:lnTo>
                    <a:pt x="1026" y="1037"/>
                  </a:lnTo>
                  <a:lnTo>
                    <a:pt x="1029" y="1181"/>
                  </a:lnTo>
                  <a:lnTo>
                    <a:pt x="1030" y="1319"/>
                  </a:lnTo>
                  <a:lnTo>
                    <a:pt x="1034" y="1543"/>
                  </a:lnTo>
                  <a:lnTo>
                    <a:pt x="1036" y="1750"/>
                  </a:lnTo>
                  <a:lnTo>
                    <a:pt x="1038" y="1940"/>
                  </a:lnTo>
                  <a:lnTo>
                    <a:pt x="1041" y="2122"/>
                  </a:lnTo>
                  <a:lnTo>
                    <a:pt x="1043" y="2287"/>
                  </a:lnTo>
                  <a:lnTo>
                    <a:pt x="1046" y="2414"/>
                  </a:lnTo>
                  <a:lnTo>
                    <a:pt x="1048" y="2500"/>
                  </a:lnTo>
                  <a:lnTo>
                    <a:pt x="1050" y="2556"/>
                  </a:lnTo>
                  <a:lnTo>
                    <a:pt x="1053" y="2582"/>
                  </a:lnTo>
                  <a:lnTo>
                    <a:pt x="1055" y="2614"/>
                  </a:lnTo>
                  <a:lnTo>
                    <a:pt x="1058" y="2636"/>
                  </a:lnTo>
                  <a:lnTo>
                    <a:pt x="1060" y="2650"/>
                  </a:lnTo>
                  <a:lnTo>
                    <a:pt x="1064" y="2654"/>
                  </a:lnTo>
                  <a:lnTo>
                    <a:pt x="1066" y="2645"/>
                  </a:lnTo>
                  <a:lnTo>
                    <a:pt x="1069" y="2636"/>
                  </a:lnTo>
                  <a:lnTo>
                    <a:pt x="1069" y="2635"/>
                  </a:lnTo>
                  <a:lnTo>
                    <a:pt x="1072" y="2646"/>
                  </a:lnTo>
                  <a:lnTo>
                    <a:pt x="1074" y="2670"/>
                  </a:lnTo>
                  <a:lnTo>
                    <a:pt x="1077" y="2723"/>
                  </a:lnTo>
                  <a:lnTo>
                    <a:pt x="1079" y="2781"/>
                  </a:lnTo>
                  <a:lnTo>
                    <a:pt x="1081" y="2822"/>
                  </a:lnTo>
                  <a:lnTo>
                    <a:pt x="1084" y="2843"/>
                  </a:lnTo>
                  <a:lnTo>
                    <a:pt x="1086" y="2864"/>
                  </a:lnTo>
                  <a:lnTo>
                    <a:pt x="1089" y="2895"/>
                  </a:lnTo>
                  <a:lnTo>
                    <a:pt x="1091" y="2928"/>
                  </a:lnTo>
                  <a:lnTo>
                    <a:pt x="1094" y="2940"/>
                  </a:lnTo>
                  <a:lnTo>
                    <a:pt x="1097" y="2920"/>
                  </a:lnTo>
                  <a:lnTo>
                    <a:pt x="1100" y="2894"/>
                  </a:lnTo>
                  <a:lnTo>
                    <a:pt x="1102" y="2874"/>
                  </a:lnTo>
                  <a:lnTo>
                    <a:pt x="1104" y="2870"/>
                  </a:lnTo>
                  <a:lnTo>
                    <a:pt x="1105" y="2874"/>
                  </a:lnTo>
                  <a:lnTo>
                    <a:pt x="1108" y="2893"/>
                  </a:lnTo>
                  <a:lnTo>
                    <a:pt x="1110" y="2920"/>
                  </a:lnTo>
                  <a:lnTo>
                    <a:pt x="1112" y="2942"/>
                  </a:lnTo>
                  <a:lnTo>
                    <a:pt x="1115" y="2954"/>
                  </a:lnTo>
                  <a:lnTo>
                    <a:pt x="1117" y="2963"/>
                  </a:lnTo>
                  <a:lnTo>
                    <a:pt x="1120" y="2986"/>
                  </a:lnTo>
                  <a:lnTo>
                    <a:pt x="1122" y="3018"/>
                  </a:lnTo>
                  <a:lnTo>
                    <a:pt x="1124" y="3044"/>
                  </a:lnTo>
                  <a:lnTo>
                    <a:pt x="1128" y="3048"/>
                  </a:lnTo>
                  <a:lnTo>
                    <a:pt x="1131" y="3029"/>
                  </a:lnTo>
                  <a:lnTo>
                    <a:pt x="1133" y="2994"/>
                  </a:lnTo>
                  <a:lnTo>
                    <a:pt x="1136" y="2948"/>
                  </a:lnTo>
                  <a:lnTo>
                    <a:pt x="1138" y="2916"/>
                  </a:lnTo>
                  <a:lnTo>
                    <a:pt x="1141" y="2884"/>
                  </a:lnTo>
                  <a:lnTo>
                    <a:pt x="1142" y="2878"/>
                  </a:lnTo>
                  <a:lnTo>
                    <a:pt x="1144" y="2885"/>
                  </a:lnTo>
                  <a:lnTo>
                    <a:pt x="1146" y="2913"/>
                  </a:lnTo>
                  <a:lnTo>
                    <a:pt x="1148" y="2947"/>
                  </a:lnTo>
                  <a:lnTo>
                    <a:pt x="1151" y="2970"/>
                  </a:lnTo>
                  <a:lnTo>
                    <a:pt x="1155" y="2976"/>
                  </a:lnTo>
                  <a:lnTo>
                    <a:pt x="1156" y="2976"/>
                  </a:lnTo>
                  <a:lnTo>
                    <a:pt x="1157" y="2979"/>
                  </a:lnTo>
                  <a:lnTo>
                    <a:pt x="1160" y="2989"/>
                  </a:lnTo>
                  <a:lnTo>
                    <a:pt x="1163" y="3002"/>
                  </a:lnTo>
                  <a:lnTo>
                    <a:pt x="1165" y="3013"/>
                  </a:lnTo>
                  <a:lnTo>
                    <a:pt x="1168" y="3018"/>
                  </a:lnTo>
                  <a:lnTo>
                    <a:pt x="1170" y="3020"/>
                  </a:lnTo>
                  <a:lnTo>
                    <a:pt x="1172" y="3027"/>
                  </a:lnTo>
                  <a:lnTo>
                    <a:pt x="1175" y="3044"/>
                  </a:lnTo>
                  <a:lnTo>
                    <a:pt x="1177" y="3062"/>
                  </a:lnTo>
                  <a:lnTo>
                    <a:pt x="1181" y="3068"/>
                  </a:lnTo>
                  <a:lnTo>
                    <a:pt x="1184" y="3050"/>
                  </a:lnTo>
                  <a:lnTo>
                    <a:pt x="1186" y="3023"/>
                  </a:lnTo>
                  <a:lnTo>
                    <a:pt x="1188" y="3002"/>
                  </a:lnTo>
                  <a:lnTo>
                    <a:pt x="1191" y="2991"/>
                  </a:lnTo>
                  <a:lnTo>
                    <a:pt x="1193" y="2980"/>
                  </a:lnTo>
                  <a:lnTo>
                    <a:pt x="1195" y="2953"/>
                  </a:lnTo>
                  <a:lnTo>
                    <a:pt x="1197" y="2925"/>
                  </a:lnTo>
                  <a:lnTo>
                    <a:pt x="1199" y="2879"/>
                  </a:lnTo>
                  <a:lnTo>
                    <a:pt x="1203" y="2838"/>
                  </a:lnTo>
                  <a:lnTo>
                    <a:pt x="1205" y="2791"/>
                  </a:lnTo>
                  <a:lnTo>
                    <a:pt x="1208" y="2708"/>
                  </a:lnTo>
                  <a:lnTo>
                    <a:pt x="1210" y="2564"/>
                  </a:lnTo>
                  <a:lnTo>
                    <a:pt x="1212" y="2352"/>
                  </a:lnTo>
                  <a:lnTo>
                    <a:pt x="1215" y="2087"/>
                  </a:lnTo>
                  <a:lnTo>
                    <a:pt x="1216" y="1901"/>
                  </a:lnTo>
                  <a:lnTo>
                    <a:pt x="1219" y="1656"/>
                  </a:lnTo>
                  <a:lnTo>
                    <a:pt x="1221" y="1490"/>
                  </a:lnTo>
                  <a:lnTo>
                    <a:pt x="1224" y="1418"/>
                  </a:lnTo>
                  <a:lnTo>
                    <a:pt x="1225" y="1411"/>
                  </a:lnTo>
                  <a:lnTo>
                    <a:pt x="1228" y="1449"/>
                  </a:lnTo>
                  <a:lnTo>
                    <a:pt x="1230" y="1570"/>
                  </a:lnTo>
                  <a:lnTo>
                    <a:pt x="1232" y="1757"/>
                  </a:lnTo>
                  <a:lnTo>
                    <a:pt x="1235" y="1968"/>
                  </a:lnTo>
                  <a:lnTo>
                    <a:pt x="1237" y="2152"/>
                  </a:lnTo>
                  <a:lnTo>
                    <a:pt x="1239" y="2247"/>
                  </a:lnTo>
                  <a:lnTo>
                    <a:pt x="1241" y="2352"/>
                  </a:lnTo>
                  <a:lnTo>
                    <a:pt x="1243" y="2440"/>
                  </a:lnTo>
                  <a:lnTo>
                    <a:pt x="1247" y="2524"/>
                  </a:lnTo>
                  <a:lnTo>
                    <a:pt x="1249" y="2603"/>
                  </a:lnTo>
                  <a:lnTo>
                    <a:pt x="1252" y="2667"/>
                  </a:lnTo>
                  <a:lnTo>
                    <a:pt x="1254" y="2707"/>
                  </a:lnTo>
                  <a:lnTo>
                    <a:pt x="1256" y="2732"/>
                  </a:lnTo>
                  <a:lnTo>
                    <a:pt x="1258" y="2749"/>
                  </a:lnTo>
                  <a:lnTo>
                    <a:pt x="1260" y="2771"/>
                  </a:lnTo>
                  <a:lnTo>
                    <a:pt x="1264" y="2782"/>
                  </a:lnTo>
                  <a:lnTo>
                    <a:pt x="1268" y="2768"/>
                  </a:lnTo>
                  <a:lnTo>
                    <a:pt x="1270" y="2752"/>
                  </a:lnTo>
                  <a:lnTo>
                    <a:pt x="1272" y="2734"/>
                  </a:lnTo>
                  <a:lnTo>
                    <a:pt x="1275" y="2717"/>
                  </a:lnTo>
                  <a:lnTo>
                    <a:pt x="1276" y="2711"/>
                  </a:lnTo>
                  <a:lnTo>
                    <a:pt x="1277" y="2711"/>
                  </a:lnTo>
                  <a:lnTo>
                    <a:pt x="1279" y="2723"/>
                  </a:lnTo>
                  <a:lnTo>
                    <a:pt x="1282" y="2744"/>
                  </a:lnTo>
                  <a:lnTo>
                    <a:pt x="1284" y="2757"/>
                  </a:lnTo>
                  <a:lnTo>
                    <a:pt x="1288" y="2771"/>
                  </a:lnTo>
                  <a:lnTo>
                    <a:pt x="1290" y="2798"/>
                  </a:lnTo>
                  <a:lnTo>
                    <a:pt x="1292" y="2839"/>
                  </a:lnTo>
                  <a:lnTo>
                    <a:pt x="1295" y="2882"/>
                  </a:lnTo>
                  <a:lnTo>
                    <a:pt x="1296" y="2907"/>
                  </a:lnTo>
                  <a:lnTo>
                    <a:pt x="1299" y="2936"/>
                  </a:lnTo>
                  <a:lnTo>
                    <a:pt x="1301" y="2958"/>
                  </a:lnTo>
                  <a:lnTo>
                    <a:pt x="1303" y="2979"/>
                  </a:lnTo>
                  <a:lnTo>
                    <a:pt x="1306" y="3001"/>
                  </a:lnTo>
                  <a:lnTo>
                    <a:pt x="1309" y="3019"/>
                  </a:lnTo>
                  <a:lnTo>
                    <a:pt x="1312" y="3028"/>
                  </a:lnTo>
                  <a:lnTo>
                    <a:pt x="1314" y="3029"/>
                  </a:lnTo>
                  <a:lnTo>
                    <a:pt x="1316" y="3030"/>
                  </a:lnTo>
                  <a:lnTo>
                    <a:pt x="1318" y="3035"/>
                  </a:lnTo>
                  <a:lnTo>
                    <a:pt x="1320" y="3045"/>
                  </a:lnTo>
                  <a:lnTo>
                    <a:pt x="1324" y="3048"/>
                  </a:lnTo>
                  <a:lnTo>
                    <a:pt x="1327" y="3039"/>
                  </a:lnTo>
                  <a:lnTo>
                    <a:pt x="1330" y="3026"/>
                  </a:lnTo>
                  <a:lnTo>
                    <a:pt x="1332" y="3018"/>
                  </a:lnTo>
                  <a:lnTo>
                    <a:pt x="1334" y="3004"/>
                  </a:lnTo>
                  <a:lnTo>
                    <a:pt x="1336" y="2986"/>
                  </a:lnTo>
                  <a:lnTo>
                    <a:pt x="1339" y="2966"/>
                  </a:lnTo>
                  <a:lnTo>
                    <a:pt x="1341" y="2942"/>
                  </a:lnTo>
                  <a:lnTo>
                    <a:pt x="1344" y="2921"/>
                  </a:lnTo>
                  <a:lnTo>
                    <a:pt x="1346" y="2907"/>
                  </a:lnTo>
                  <a:lnTo>
                    <a:pt x="1348" y="2903"/>
                  </a:lnTo>
                  <a:lnTo>
                    <a:pt x="1349" y="2907"/>
                  </a:lnTo>
                  <a:lnTo>
                    <a:pt x="1352" y="2916"/>
                  </a:lnTo>
                  <a:lnTo>
                    <a:pt x="1354" y="2935"/>
                  </a:lnTo>
                  <a:lnTo>
                    <a:pt x="1356" y="2949"/>
                  </a:lnTo>
                  <a:lnTo>
                    <a:pt x="1359" y="2960"/>
                  </a:lnTo>
                  <a:lnTo>
                    <a:pt x="1361" y="2978"/>
                  </a:lnTo>
                  <a:lnTo>
                    <a:pt x="1364" y="3001"/>
                  </a:lnTo>
                  <a:lnTo>
                    <a:pt x="1366" y="3017"/>
                  </a:lnTo>
                  <a:lnTo>
                    <a:pt x="1368" y="3022"/>
                  </a:lnTo>
                  <a:lnTo>
                    <a:pt x="1370" y="3023"/>
                  </a:lnTo>
                  <a:lnTo>
                    <a:pt x="1373" y="3027"/>
                  </a:lnTo>
                  <a:lnTo>
                    <a:pt x="1376" y="3033"/>
                  </a:lnTo>
                  <a:lnTo>
                    <a:pt x="1378" y="3038"/>
                  </a:lnTo>
                  <a:lnTo>
                    <a:pt x="1380" y="3040"/>
                  </a:lnTo>
                  <a:lnTo>
                    <a:pt x="1383" y="3042"/>
                  </a:lnTo>
                  <a:lnTo>
                    <a:pt x="1386" y="3041"/>
                  </a:lnTo>
                  <a:lnTo>
                    <a:pt x="1388" y="3039"/>
                  </a:lnTo>
                  <a:lnTo>
                    <a:pt x="1391" y="3033"/>
                  </a:lnTo>
                  <a:lnTo>
                    <a:pt x="1394" y="3027"/>
                  </a:lnTo>
                  <a:lnTo>
                    <a:pt x="1397" y="3023"/>
                  </a:lnTo>
                  <a:lnTo>
                    <a:pt x="1399" y="3018"/>
                  </a:lnTo>
                  <a:lnTo>
                    <a:pt x="1401" y="3004"/>
                  </a:lnTo>
                  <a:lnTo>
                    <a:pt x="1403" y="2984"/>
                  </a:lnTo>
                  <a:lnTo>
                    <a:pt x="1405" y="2930"/>
                  </a:lnTo>
                  <a:lnTo>
                    <a:pt x="1408" y="2827"/>
                  </a:lnTo>
                  <a:lnTo>
                    <a:pt x="1410" y="2672"/>
                  </a:lnTo>
                  <a:lnTo>
                    <a:pt x="1413" y="2462"/>
                  </a:lnTo>
                  <a:lnTo>
                    <a:pt x="1416" y="2202"/>
                  </a:lnTo>
                  <a:lnTo>
                    <a:pt x="1418" y="1903"/>
                  </a:lnTo>
                  <a:lnTo>
                    <a:pt x="1421" y="1611"/>
                  </a:lnTo>
                  <a:lnTo>
                    <a:pt x="1422" y="1456"/>
                  </a:lnTo>
                  <a:lnTo>
                    <a:pt x="1425" y="1337"/>
                  </a:lnTo>
                  <a:lnTo>
                    <a:pt x="1425" y="1334"/>
                  </a:lnTo>
                  <a:lnTo>
                    <a:pt x="1428" y="1421"/>
                  </a:lnTo>
                  <a:lnTo>
                    <a:pt x="1430" y="1607"/>
                  </a:lnTo>
                  <a:lnTo>
                    <a:pt x="1433" y="1832"/>
                  </a:lnTo>
                  <a:lnTo>
                    <a:pt x="1435" y="2055"/>
                  </a:lnTo>
                  <a:lnTo>
                    <a:pt x="1438" y="2262"/>
                  </a:lnTo>
                  <a:lnTo>
                    <a:pt x="1440" y="2386"/>
                  </a:lnTo>
                  <a:lnTo>
                    <a:pt x="1442" y="2540"/>
                  </a:lnTo>
                  <a:lnTo>
                    <a:pt x="1445" y="2645"/>
                  </a:lnTo>
                  <a:lnTo>
                    <a:pt x="1447" y="2704"/>
                  </a:lnTo>
                  <a:lnTo>
                    <a:pt x="1450" y="2730"/>
                  </a:lnTo>
                  <a:lnTo>
                    <a:pt x="1452" y="2747"/>
                  </a:lnTo>
                  <a:lnTo>
                    <a:pt x="1454" y="2767"/>
                  </a:lnTo>
                  <a:lnTo>
                    <a:pt x="1456" y="2784"/>
                  </a:lnTo>
                  <a:lnTo>
                    <a:pt x="1459" y="2808"/>
                  </a:lnTo>
                  <a:lnTo>
                    <a:pt x="1463" y="2823"/>
                  </a:lnTo>
                  <a:lnTo>
                    <a:pt x="1466" y="2805"/>
                  </a:lnTo>
                  <a:lnTo>
                    <a:pt x="1468" y="2775"/>
                  </a:lnTo>
                  <a:lnTo>
                    <a:pt x="1470" y="2741"/>
                  </a:lnTo>
                  <a:lnTo>
                    <a:pt x="1472" y="2721"/>
                  </a:lnTo>
                  <a:lnTo>
                    <a:pt x="1474" y="2702"/>
                  </a:lnTo>
                  <a:lnTo>
                    <a:pt x="1475" y="2700"/>
                  </a:lnTo>
                  <a:lnTo>
                    <a:pt x="1479" y="2710"/>
                  </a:lnTo>
                  <a:lnTo>
                    <a:pt x="1481" y="2745"/>
                  </a:lnTo>
                  <a:lnTo>
                    <a:pt x="1483" y="2795"/>
                  </a:lnTo>
                  <a:lnTo>
                    <a:pt x="1486" y="2842"/>
                  </a:lnTo>
                  <a:lnTo>
                    <a:pt x="1488" y="2872"/>
                  </a:lnTo>
                  <a:lnTo>
                    <a:pt x="1491" y="2887"/>
                  </a:lnTo>
                  <a:lnTo>
                    <a:pt x="1492" y="2891"/>
                  </a:lnTo>
                  <a:lnTo>
                    <a:pt x="1495" y="2896"/>
                  </a:lnTo>
                  <a:lnTo>
                    <a:pt x="1497" y="2903"/>
                  </a:lnTo>
                  <a:lnTo>
                    <a:pt x="1499" y="2919"/>
                  </a:lnTo>
                  <a:lnTo>
                    <a:pt x="1503" y="2945"/>
                  </a:lnTo>
                  <a:lnTo>
                    <a:pt x="1505" y="2965"/>
                  </a:lnTo>
                  <a:lnTo>
                    <a:pt x="1508" y="2964"/>
                  </a:lnTo>
                  <a:lnTo>
                    <a:pt x="1511" y="2950"/>
                  </a:lnTo>
                  <a:lnTo>
                    <a:pt x="1513" y="2942"/>
                  </a:lnTo>
                  <a:lnTo>
                    <a:pt x="1514" y="2942"/>
                  </a:lnTo>
                  <a:lnTo>
                    <a:pt x="1516" y="2947"/>
                  </a:lnTo>
                  <a:lnTo>
                    <a:pt x="1519" y="2962"/>
                  </a:lnTo>
                  <a:lnTo>
                    <a:pt x="1522" y="2984"/>
                  </a:lnTo>
                  <a:lnTo>
                    <a:pt x="1524" y="3013"/>
                  </a:lnTo>
                  <a:lnTo>
                    <a:pt x="1526" y="3030"/>
                  </a:lnTo>
                  <a:lnTo>
                    <a:pt x="1530" y="3031"/>
                  </a:lnTo>
                  <a:lnTo>
                    <a:pt x="1532" y="3002"/>
                  </a:lnTo>
                  <a:lnTo>
                    <a:pt x="1535" y="2975"/>
                  </a:lnTo>
                  <a:lnTo>
                    <a:pt x="1537" y="2967"/>
                  </a:lnTo>
                  <a:lnTo>
                    <a:pt x="1538" y="2968"/>
                  </a:lnTo>
                  <a:lnTo>
                    <a:pt x="1540" y="2972"/>
                  </a:lnTo>
                  <a:lnTo>
                    <a:pt x="1545" y="2967"/>
                  </a:lnTo>
                  <a:lnTo>
                    <a:pt x="1547" y="2959"/>
                  </a:lnTo>
                  <a:lnTo>
                    <a:pt x="1548" y="2959"/>
                  </a:lnTo>
                  <a:lnTo>
                    <a:pt x="1550" y="2969"/>
                  </a:lnTo>
                  <a:lnTo>
                    <a:pt x="1553" y="2993"/>
                  </a:lnTo>
                  <a:lnTo>
                    <a:pt x="1555" y="3024"/>
                  </a:lnTo>
                  <a:lnTo>
                    <a:pt x="1557" y="3043"/>
                  </a:lnTo>
                  <a:lnTo>
                    <a:pt x="1561" y="3057"/>
                  </a:lnTo>
                  <a:lnTo>
                    <a:pt x="1563" y="3040"/>
                  </a:lnTo>
                  <a:lnTo>
                    <a:pt x="1566" y="3010"/>
                  </a:lnTo>
                  <a:lnTo>
                    <a:pt x="1569" y="2985"/>
                  </a:lnTo>
                  <a:lnTo>
                    <a:pt x="1570" y="2979"/>
                  </a:lnTo>
                  <a:lnTo>
                    <a:pt x="1572" y="2983"/>
                  </a:lnTo>
                  <a:lnTo>
                    <a:pt x="1574" y="2993"/>
                  </a:lnTo>
                  <a:lnTo>
                    <a:pt x="1576" y="3012"/>
                  </a:lnTo>
                  <a:lnTo>
                    <a:pt x="1580" y="3018"/>
                  </a:lnTo>
                  <a:lnTo>
                    <a:pt x="1582" y="3009"/>
                  </a:lnTo>
                  <a:lnTo>
                    <a:pt x="1586" y="3003"/>
                  </a:lnTo>
                  <a:lnTo>
                    <a:pt x="1587" y="3002"/>
                  </a:lnTo>
                  <a:lnTo>
                    <a:pt x="1589" y="3002"/>
                  </a:lnTo>
                  <a:lnTo>
                    <a:pt x="1591" y="3003"/>
                  </a:lnTo>
                  <a:lnTo>
                    <a:pt x="1595" y="3003"/>
                  </a:lnTo>
                  <a:lnTo>
                    <a:pt x="1597" y="2998"/>
                  </a:lnTo>
                  <a:lnTo>
                    <a:pt x="1599" y="2986"/>
                  </a:lnTo>
                  <a:lnTo>
                    <a:pt x="1602" y="2966"/>
                  </a:lnTo>
                  <a:lnTo>
                    <a:pt x="1604" y="2934"/>
                  </a:lnTo>
                  <a:lnTo>
                    <a:pt x="1607" y="2901"/>
                  </a:lnTo>
                  <a:lnTo>
                    <a:pt x="1609" y="2819"/>
                  </a:lnTo>
                  <a:lnTo>
                    <a:pt x="1612" y="2680"/>
                  </a:lnTo>
                  <a:lnTo>
                    <a:pt x="1614" y="2489"/>
                  </a:lnTo>
                  <a:lnTo>
                    <a:pt x="1616" y="2268"/>
                  </a:lnTo>
                  <a:lnTo>
                    <a:pt x="1619" y="2052"/>
                  </a:lnTo>
                  <a:lnTo>
                    <a:pt x="1620" y="1932"/>
                  </a:lnTo>
                  <a:lnTo>
                    <a:pt x="1623" y="1813"/>
                  </a:lnTo>
                  <a:lnTo>
                    <a:pt x="1625" y="1778"/>
                  </a:lnTo>
                  <a:lnTo>
                    <a:pt x="1626" y="1784"/>
                  </a:lnTo>
                  <a:lnTo>
                    <a:pt x="1629" y="1846"/>
                  </a:lnTo>
                  <a:lnTo>
                    <a:pt x="1632" y="1959"/>
                  </a:lnTo>
                  <a:lnTo>
                    <a:pt x="1634" y="2101"/>
                  </a:lnTo>
                  <a:lnTo>
                    <a:pt x="1637" y="2246"/>
                  </a:lnTo>
                  <a:lnTo>
                    <a:pt x="1638" y="2330"/>
                  </a:lnTo>
                  <a:lnTo>
                    <a:pt x="1641" y="2423"/>
                  </a:lnTo>
                  <a:lnTo>
                    <a:pt x="1643" y="2480"/>
                  </a:lnTo>
                  <a:lnTo>
                    <a:pt x="1645" y="2518"/>
                  </a:lnTo>
                  <a:lnTo>
                    <a:pt x="1648" y="2560"/>
                  </a:lnTo>
                  <a:lnTo>
                    <a:pt x="1651" y="2616"/>
                  </a:lnTo>
                  <a:lnTo>
                    <a:pt x="1653" y="2658"/>
                  </a:lnTo>
                  <a:lnTo>
                    <a:pt x="1655" y="2726"/>
                  </a:lnTo>
                  <a:lnTo>
                    <a:pt x="1658" y="2788"/>
                  </a:lnTo>
                  <a:lnTo>
                    <a:pt x="1660" y="2832"/>
                  </a:lnTo>
                  <a:lnTo>
                    <a:pt x="1664" y="2851"/>
                  </a:lnTo>
                  <a:lnTo>
                    <a:pt x="1666" y="2834"/>
                  </a:lnTo>
                  <a:lnTo>
                    <a:pt x="1668" y="2820"/>
                  </a:lnTo>
                  <a:lnTo>
                    <a:pt x="1671" y="2809"/>
                  </a:lnTo>
                  <a:lnTo>
                    <a:pt x="1672" y="2812"/>
                  </a:lnTo>
                  <a:lnTo>
                    <a:pt x="1675" y="2832"/>
                  </a:lnTo>
                  <a:lnTo>
                    <a:pt x="1677" y="2866"/>
                  </a:lnTo>
                  <a:lnTo>
                    <a:pt x="1679" y="2898"/>
                  </a:lnTo>
                  <a:lnTo>
                    <a:pt x="1682" y="2920"/>
                  </a:lnTo>
                  <a:lnTo>
                    <a:pt x="1683" y="2934"/>
                  </a:lnTo>
                  <a:lnTo>
                    <a:pt x="1686" y="2959"/>
                  </a:lnTo>
                  <a:lnTo>
                    <a:pt x="1688" y="2990"/>
                  </a:lnTo>
                  <a:lnTo>
                    <a:pt x="1692" y="3017"/>
                  </a:lnTo>
                  <a:lnTo>
                    <a:pt x="1696" y="3022"/>
                  </a:lnTo>
                  <a:lnTo>
                    <a:pt x="1698" y="3001"/>
                  </a:lnTo>
                  <a:lnTo>
                    <a:pt x="1700" y="2982"/>
                  </a:lnTo>
                  <a:lnTo>
                    <a:pt x="1702" y="2960"/>
                  </a:lnTo>
                  <a:lnTo>
                    <a:pt x="1704" y="2957"/>
                  </a:lnTo>
                  <a:lnTo>
                    <a:pt x="1705" y="2964"/>
                  </a:lnTo>
                  <a:lnTo>
                    <a:pt x="1708" y="2984"/>
                  </a:lnTo>
                  <a:lnTo>
                    <a:pt x="1712" y="2987"/>
                  </a:lnTo>
                  <a:lnTo>
                    <a:pt x="1714" y="2970"/>
                  </a:lnTo>
                  <a:lnTo>
                    <a:pt x="1717" y="2940"/>
                  </a:lnTo>
                  <a:lnTo>
                    <a:pt x="1718" y="2931"/>
                  </a:lnTo>
                  <a:lnTo>
                    <a:pt x="1720" y="2936"/>
                  </a:lnTo>
                  <a:lnTo>
                    <a:pt x="1722" y="2969"/>
                  </a:lnTo>
                  <a:lnTo>
                    <a:pt x="1725" y="3008"/>
                  </a:lnTo>
                  <a:lnTo>
                    <a:pt x="1727" y="3028"/>
                  </a:lnTo>
                  <a:lnTo>
                    <a:pt x="1730" y="3017"/>
                  </a:lnTo>
                  <a:lnTo>
                    <a:pt x="1733" y="2990"/>
                  </a:lnTo>
                  <a:lnTo>
                    <a:pt x="1736" y="2963"/>
                  </a:lnTo>
                  <a:lnTo>
                    <a:pt x="1738" y="2941"/>
                  </a:lnTo>
                  <a:lnTo>
                    <a:pt x="1741" y="2935"/>
                  </a:lnTo>
                  <a:lnTo>
                    <a:pt x="1742" y="2937"/>
                  </a:lnTo>
                  <a:lnTo>
                    <a:pt x="1744" y="2946"/>
                  </a:lnTo>
                  <a:lnTo>
                    <a:pt x="1746" y="2952"/>
                  </a:lnTo>
                  <a:lnTo>
                    <a:pt x="1748" y="2964"/>
                  </a:lnTo>
                  <a:lnTo>
                    <a:pt x="1751" y="2981"/>
                  </a:lnTo>
                  <a:lnTo>
                    <a:pt x="1753" y="3007"/>
                  </a:lnTo>
                  <a:lnTo>
                    <a:pt x="1756" y="3031"/>
                  </a:lnTo>
                  <a:lnTo>
                    <a:pt x="1759" y="3047"/>
                  </a:lnTo>
                  <a:lnTo>
                    <a:pt x="1762" y="3050"/>
                  </a:lnTo>
                  <a:lnTo>
                    <a:pt x="1764" y="3042"/>
                  </a:lnTo>
                  <a:lnTo>
                    <a:pt x="1767" y="3023"/>
                  </a:lnTo>
                  <a:lnTo>
                    <a:pt x="1769" y="3004"/>
                  </a:lnTo>
                  <a:lnTo>
                    <a:pt x="1771" y="2996"/>
                  </a:lnTo>
                  <a:lnTo>
                    <a:pt x="1772" y="3000"/>
                  </a:lnTo>
                  <a:lnTo>
                    <a:pt x="1774" y="3010"/>
                  </a:lnTo>
                  <a:lnTo>
                    <a:pt x="1776" y="3030"/>
                  </a:lnTo>
                  <a:lnTo>
                    <a:pt x="1781" y="3029"/>
                  </a:lnTo>
                  <a:lnTo>
                    <a:pt x="1784" y="3013"/>
                  </a:lnTo>
                  <a:lnTo>
                    <a:pt x="1786" y="3004"/>
                  </a:lnTo>
                  <a:lnTo>
                    <a:pt x="1787" y="3004"/>
                  </a:lnTo>
                  <a:lnTo>
                    <a:pt x="1789" y="3010"/>
                  </a:lnTo>
                  <a:lnTo>
                    <a:pt x="1791" y="3022"/>
                  </a:lnTo>
                  <a:lnTo>
                    <a:pt x="1795" y="3029"/>
                  </a:lnTo>
                  <a:lnTo>
                    <a:pt x="1797" y="3016"/>
                  </a:lnTo>
                  <a:lnTo>
                    <a:pt x="1801" y="2989"/>
                  </a:lnTo>
                  <a:lnTo>
                    <a:pt x="1803" y="2965"/>
                  </a:lnTo>
                  <a:lnTo>
                    <a:pt x="1805" y="2918"/>
                  </a:lnTo>
                  <a:lnTo>
                    <a:pt x="1807" y="2862"/>
                  </a:lnTo>
                  <a:lnTo>
                    <a:pt x="1810" y="2788"/>
                  </a:lnTo>
                  <a:lnTo>
                    <a:pt x="1812" y="2671"/>
                  </a:lnTo>
                  <a:lnTo>
                    <a:pt x="1815" y="2493"/>
                  </a:lnTo>
                  <a:lnTo>
                    <a:pt x="1816" y="2342"/>
                  </a:lnTo>
                  <a:lnTo>
                    <a:pt x="1820" y="2103"/>
                  </a:lnTo>
                  <a:lnTo>
                    <a:pt x="1822" y="1907"/>
                  </a:lnTo>
                  <a:lnTo>
                    <a:pt x="1824" y="1816"/>
                  </a:lnTo>
                  <a:lnTo>
                    <a:pt x="1825" y="1815"/>
                  </a:lnTo>
                  <a:lnTo>
                    <a:pt x="1828" y="1881"/>
                  </a:lnTo>
                  <a:lnTo>
                    <a:pt x="1830" y="2011"/>
                  </a:lnTo>
                  <a:lnTo>
                    <a:pt x="1832" y="2109"/>
                  </a:lnTo>
                  <a:lnTo>
                    <a:pt x="1834" y="2252"/>
                  </a:lnTo>
                  <a:lnTo>
                    <a:pt x="1836" y="2379"/>
                  </a:lnTo>
                  <a:lnTo>
                    <a:pt x="1839" y="2487"/>
                  </a:lnTo>
                  <a:lnTo>
                    <a:pt x="1842" y="2577"/>
                  </a:lnTo>
                  <a:lnTo>
                    <a:pt x="1845" y="2662"/>
                  </a:lnTo>
                  <a:lnTo>
                    <a:pt x="1846" y="2714"/>
                  </a:lnTo>
                  <a:lnTo>
                    <a:pt x="1849" y="2783"/>
                  </a:lnTo>
                  <a:lnTo>
                    <a:pt x="1851" y="2828"/>
                  </a:lnTo>
                  <a:lnTo>
                    <a:pt x="1854" y="2854"/>
                  </a:lnTo>
                  <a:lnTo>
                    <a:pt x="1856" y="2868"/>
                  </a:lnTo>
                  <a:lnTo>
                    <a:pt x="1858" y="2875"/>
                  </a:lnTo>
                  <a:lnTo>
                    <a:pt x="1863" y="2876"/>
                  </a:lnTo>
                  <a:lnTo>
                    <a:pt x="1865" y="2869"/>
                  </a:lnTo>
                  <a:lnTo>
                    <a:pt x="1867" y="2852"/>
                  </a:lnTo>
                  <a:lnTo>
                    <a:pt x="1870" y="2824"/>
                  </a:lnTo>
                  <a:lnTo>
                    <a:pt x="1872" y="2795"/>
                  </a:lnTo>
                  <a:lnTo>
                    <a:pt x="1874" y="2781"/>
                  </a:lnTo>
                  <a:lnTo>
                    <a:pt x="1876" y="2771"/>
                  </a:lnTo>
                  <a:lnTo>
                    <a:pt x="1877" y="2770"/>
                  </a:lnTo>
                  <a:lnTo>
                    <a:pt x="1880" y="2776"/>
                  </a:lnTo>
                  <a:lnTo>
                    <a:pt x="1882" y="2797"/>
                  </a:lnTo>
                  <a:lnTo>
                    <a:pt x="1885" y="2838"/>
                  </a:lnTo>
                  <a:lnTo>
                    <a:pt x="1888" y="2889"/>
                  </a:lnTo>
                  <a:lnTo>
                    <a:pt x="1889" y="2919"/>
                  </a:lnTo>
                  <a:lnTo>
                    <a:pt x="1892" y="2959"/>
                  </a:lnTo>
                  <a:lnTo>
                    <a:pt x="1894" y="2991"/>
                  </a:lnTo>
                  <a:lnTo>
                    <a:pt x="1897" y="3012"/>
                  </a:lnTo>
                  <a:lnTo>
                    <a:pt x="1901" y="3015"/>
                  </a:lnTo>
                  <a:lnTo>
                    <a:pt x="1902" y="3008"/>
                  </a:lnTo>
                  <a:lnTo>
                    <a:pt x="1906" y="2996"/>
                  </a:lnTo>
                  <a:lnTo>
                    <a:pt x="1907" y="2993"/>
                  </a:lnTo>
                  <a:lnTo>
                    <a:pt x="1909" y="2996"/>
                  </a:lnTo>
                  <a:lnTo>
                    <a:pt x="1911" y="3011"/>
                  </a:lnTo>
                  <a:lnTo>
                    <a:pt x="1914" y="3030"/>
                  </a:lnTo>
                  <a:lnTo>
                    <a:pt x="1916" y="3047"/>
                  </a:lnTo>
                  <a:lnTo>
                    <a:pt x="1918" y="3056"/>
                  </a:lnTo>
                  <a:lnTo>
                    <a:pt x="1920" y="3070"/>
                  </a:lnTo>
                  <a:lnTo>
                    <a:pt x="1923" y="3082"/>
                  </a:lnTo>
                  <a:lnTo>
                    <a:pt x="1928" y="3070"/>
                  </a:lnTo>
                  <a:lnTo>
                    <a:pt x="1929" y="3053"/>
                  </a:lnTo>
                  <a:lnTo>
                    <a:pt x="1932" y="3022"/>
                  </a:lnTo>
                  <a:lnTo>
                    <a:pt x="1934" y="3002"/>
                  </a:lnTo>
                  <a:lnTo>
                    <a:pt x="1935" y="3000"/>
                  </a:lnTo>
                  <a:lnTo>
                    <a:pt x="1937" y="3008"/>
                  </a:lnTo>
                  <a:lnTo>
                    <a:pt x="1940" y="3022"/>
                  </a:lnTo>
                  <a:lnTo>
                    <a:pt x="1943" y="3024"/>
                  </a:lnTo>
                  <a:lnTo>
                    <a:pt x="1945" y="3001"/>
                  </a:lnTo>
                  <a:lnTo>
                    <a:pt x="1949" y="2973"/>
                  </a:lnTo>
                  <a:lnTo>
                    <a:pt x="1950" y="2965"/>
                  </a:lnTo>
                  <a:lnTo>
                    <a:pt x="1952" y="2969"/>
                  </a:lnTo>
                  <a:lnTo>
                    <a:pt x="1954" y="2992"/>
                  </a:lnTo>
                  <a:lnTo>
                    <a:pt x="1957" y="3020"/>
                  </a:lnTo>
                  <a:lnTo>
                    <a:pt x="1958" y="3034"/>
                  </a:lnTo>
                  <a:lnTo>
                    <a:pt x="1961" y="3051"/>
                  </a:lnTo>
                  <a:lnTo>
                    <a:pt x="1963" y="3060"/>
                  </a:lnTo>
                  <a:lnTo>
                    <a:pt x="1966" y="3067"/>
                  </a:lnTo>
                  <a:lnTo>
                    <a:pt x="1968" y="3073"/>
                  </a:lnTo>
                  <a:lnTo>
                    <a:pt x="1972" y="3076"/>
                  </a:lnTo>
                  <a:lnTo>
                    <a:pt x="1975" y="3065"/>
                  </a:lnTo>
                  <a:lnTo>
                    <a:pt x="1977" y="3050"/>
                  </a:lnTo>
                  <a:lnTo>
                    <a:pt x="1980" y="3038"/>
                  </a:lnTo>
                  <a:lnTo>
                    <a:pt x="1982" y="3025"/>
                  </a:lnTo>
                  <a:lnTo>
                    <a:pt x="1984" y="3015"/>
                  </a:lnTo>
                  <a:lnTo>
                    <a:pt x="1986" y="3003"/>
                  </a:lnTo>
                  <a:lnTo>
                    <a:pt x="1988" y="3000"/>
                  </a:lnTo>
                  <a:lnTo>
                    <a:pt x="1989" y="3002"/>
                  </a:lnTo>
                  <a:lnTo>
                    <a:pt x="1993" y="3012"/>
                  </a:lnTo>
                  <a:lnTo>
                    <a:pt x="1995" y="3021"/>
                  </a:lnTo>
                  <a:lnTo>
                    <a:pt x="1998" y="3020"/>
                  </a:lnTo>
                  <a:lnTo>
                    <a:pt x="2001" y="3000"/>
                  </a:lnTo>
                  <a:lnTo>
                    <a:pt x="2003" y="2960"/>
                  </a:lnTo>
                  <a:lnTo>
                    <a:pt x="2006" y="2904"/>
                  </a:lnTo>
                  <a:lnTo>
                    <a:pt x="2008" y="2821"/>
                  </a:lnTo>
                  <a:lnTo>
                    <a:pt x="2010" y="2744"/>
                  </a:lnTo>
                  <a:lnTo>
                    <a:pt x="2013" y="2589"/>
                  </a:lnTo>
                  <a:lnTo>
                    <a:pt x="2016" y="2389"/>
                  </a:lnTo>
                  <a:lnTo>
                    <a:pt x="2018" y="2177"/>
                  </a:lnTo>
                  <a:lnTo>
                    <a:pt x="2020" y="2005"/>
                  </a:lnTo>
                  <a:lnTo>
                    <a:pt x="2023" y="1920"/>
                  </a:lnTo>
                  <a:lnTo>
                    <a:pt x="2024" y="1914"/>
                  </a:lnTo>
                  <a:lnTo>
                    <a:pt x="2025" y="1932"/>
                  </a:lnTo>
                  <a:lnTo>
                    <a:pt x="2028" y="2026"/>
                  </a:lnTo>
                  <a:lnTo>
                    <a:pt x="2030" y="2165"/>
                  </a:lnTo>
                  <a:lnTo>
                    <a:pt x="2034" y="2318"/>
                  </a:lnTo>
                  <a:lnTo>
                    <a:pt x="2036" y="2461"/>
                  </a:lnTo>
                  <a:lnTo>
                    <a:pt x="2038" y="2577"/>
                  </a:lnTo>
                  <a:lnTo>
                    <a:pt x="2040" y="2637"/>
                  </a:lnTo>
                  <a:lnTo>
                    <a:pt x="2042" y="2704"/>
                  </a:lnTo>
                  <a:lnTo>
                    <a:pt x="2045" y="2757"/>
                  </a:lnTo>
                  <a:lnTo>
                    <a:pt x="2047" y="2808"/>
                  </a:lnTo>
                  <a:lnTo>
                    <a:pt x="2050" y="2856"/>
                  </a:lnTo>
                  <a:lnTo>
                    <a:pt x="2051" y="2880"/>
                  </a:lnTo>
                  <a:lnTo>
                    <a:pt x="2055" y="2902"/>
                  </a:lnTo>
                  <a:lnTo>
                    <a:pt x="2059" y="2905"/>
                  </a:lnTo>
                  <a:lnTo>
                    <a:pt x="2061" y="2895"/>
                  </a:lnTo>
                  <a:lnTo>
                    <a:pt x="2064" y="2875"/>
                  </a:lnTo>
                  <a:lnTo>
                    <a:pt x="2065" y="2860"/>
                  </a:lnTo>
                  <a:lnTo>
                    <a:pt x="2068" y="2839"/>
                  </a:lnTo>
                  <a:lnTo>
                    <a:pt x="2070" y="2825"/>
                  </a:lnTo>
                  <a:lnTo>
                    <a:pt x="2073" y="2817"/>
                  </a:lnTo>
                  <a:lnTo>
                    <a:pt x="2073" y="2817"/>
                  </a:lnTo>
                  <a:lnTo>
                    <a:pt x="2077" y="2828"/>
                  </a:lnTo>
                  <a:lnTo>
                    <a:pt x="2078" y="2849"/>
                  </a:lnTo>
                  <a:lnTo>
                    <a:pt x="2081" y="2896"/>
                  </a:lnTo>
                  <a:lnTo>
                    <a:pt x="2083" y="2945"/>
                  </a:lnTo>
                  <a:lnTo>
                    <a:pt x="2086" y="2977"/>
                  </a:lnTo>
                  <a:lnTo>
                    <a:pt x="2088" y="2988"/>
                  </a:lnTo>
                  <a:lnTo>
                    <a:pt x="2090" y="2990"/>
                  </a:lnTo>
                  <a:lnTo>
                    <a:pt x="2092" y="3001"/>
                  </a:lnTo>
                  <a:lnTo>
                    <a:pt x="2095" y="3022"/>
                  </a:lnTo>
                  <a:lnTo>
                    <a:pt x="2098" y="3048"/>
                  </a:lnTo>
                  <a:lnTo>
                    <a:pt x="2100" y="3068"/>
                  </a:lnTo>
                  <a:lnTo>
                    <a:pt x="2103" y="3078"/>
                  </a:lnTo>
                  <a:lnTo>
                    <a:pt x="2104" y="3082"/>
                  </a:lnTo>
                  <a:lnTo>
                    <a:pt x="2107" y="3092"/>
                  </a:lnTo>
                  <a:lnTo>
                    <a:pt x="2109" y="3108"/>
                  </a:lnTo>
                  <a:lnTo>
                    <a:pt x="2112" y="3126"/>
                  </a:lnTo>
                  <a:lnTo>
                    <a:pt x="2115" y="3132"/>
                  </a:lnTo>
                  <a:lnTo>
                    <a:pt x="2117" y="3115"/>
                  </a:lnTo>
                  <a:lnTo>
                    <a:pt x="2121" y="3082"/>
                  </a:lnTo>
                  <a:lnTo>
                    <a:pt x="2123" y="3041"/>
                  </a:lnTo>
                  <a:lnTo>
                    <a:pt x="2126" y="3003"/>
                  </a:lnTo>
                  <a:lnTo>
                    <a:pt x="2127" y="2985"/>
                  </a:lnTo>
                  <a:lnTo>
                    <a:pt x="2129" y="2977"/>
                  </a:lnTo>
                  <a:lnTo>
                    <a:pt x="2131" y="2980"/>
                  </a:lnTo>
                  <a:lnTo>
                    <a:pt x="2133" y="3001"/>
                  </a:lnTo>
                  <a:lnTo>
                    <a:pt x="2135" y="3026"/>
                  </a:lnTo>
                  <a:lnTo>
                    <a:pt x="2140" y="3041"/>
                  </a:lnTo>
                  <a:lnTo>
                    <a:pt x="2142" y="3034"/>
                  </a:lnTo>
                  <a:lnTo>
                    <a:pt x="2145" y="3023"/>
                  </a:lnTo>
                  <a:lnTo>
                    <a:pt x="2146" y="3020"/>
                  </a:lnTo>
                  <a:lnTo>
                    <a:pt x="2148" y="3024"/>
                  </a:lnTo>
                  <a:lnTo>
                    <a:pt x="2150" y="3041"/>
                  </a:lnTo>
                  <a:lnTo>
                    <a:pt x="2153" y="3060"/>
                  </a:lnTo>
                  <a:lnTo>
                    <a:pt x="2154" y="3068"/>
                  </a:lnTo>
                  <a:lnTo>
                    <a:pt x="2158" y="3062"/>
                  </a:lnTo>
                  <a:lnTo>
                    <a:pt x="2162" y="3052"/>
                  </a:lnTo>
                  <a:lnTo>
                    <a:pt x="2164" y="3045"/>
                  </a:lnTo>
                  <a:lnTo>
                    <a:pt x="2166" y="3039"/>
                  </a:lnTo>
                  <a:lnTo>
                    <a:pt x="2168" y="3024"/>
                  </a:lnTo>
                  <a:lnTo>
                    <a:pt x="2171" y="3007"/>
                  </a:lnTo>
                  <a:lnTo>
                    <a:pt x="2172" y="3004"/>
                  </a:lnTo>
                  <a:lnTo>
                    <a:pt x="2174" y="3011"/>
                  </a:lnTo>
                  <a:lnTo>
                    <a:pt x="2176" y="3034"/>
                  </a:lnTo>
                  <a:lnTo>
                    <a:pt x="2179" y="3057"/>
                  </a:lnTo>
                  <a:lnTo>
                    <a:pt x="2183" y="3062"/>
                  </a:lnTo>
                  <a:lnTo>
                    <a:pt x="2185" y="3055"/>
                  </a:lnTo>
                  <a:lnTo>
                    <a:pt x="2188" y="3046"/>
                  </a:lnTo>
                  <a:lnTo>
                    <a:pt x="2190" y="3033"/>
                  </a:lnTo>
                  <a:lnTo>
                    <a:pt x="2192" y="3025"/>
                  </a:lnTo>
                  <a:lnTo>
                    <a:pt x="2194" y="3015"/>
                  </a:lnTo>
                  <a:lnTo>
                    <a:pt x="2196" y="3012"/>
                  </a:lnTo>
                  <a:lnTo>
                    <a:pt x="2198" y="3013"/>
                  </a:lnTo>
                  <a:lnTo>
                    <a:pt x="2202" y="3011"/>
                  </a:lnTo>
                  <a:lnTo>
                    <a:pt x="2204" y="2997"/>
                  </a:lnTo>
                  <a:lnTo>
                    <a:pt x="2207" y="2954"/>
                  </a:lnTo>
                  <a:lnTo>
                    <a:pt x="2209" y="2879"/>
                  </a:lnTo>
                  <a:lnTo>
                    <a:pt x="2212" y="2770"/>
                  </a:lnTo>
                  <a:lnTo>
                    <a:pt x="2214" y="2630"/>
                  </a:lnTo>
                  <a:lnTo>
                    <a:pt x="2216" y="2527"/>
                  </a:lnTo>
                  <a:lnTo>
                    <a:pt x="2218" y="2379"/>
                  </a:lnTo>
                  <a:lnTo>
                    <a:pt x="2221" y="2261"/>
                  </a:lnTo>
                  <a:lnTo>
                    <a:pt x="2223" y="2192"/>
                  </a:lnTo>
                  <a:lnTo>
                    <a:pt x="2226" y="2179"/>
                  </a:lnTo>
                  <a:lnTo>
                    <a:pt x="2227" y="2195"/>
                  </a:lnTo>
                  <a:lnTo>
                    <a:pt x="2229" y="2237"/>
                  </a:lnTo>
                  <a:lnTo>
                    <a:pt x="2231" y="2332"/>
                  </a:lnTo>
                  <a:lnTo>
                    <a:pt x="2234" y="2446"/>
                  </a:lnTo>
                  <a:lnTo>
                    <a:pt x="2236" y="2569"/>
                  </a:lnTo>
                  <a:lnTo>
                    <a:pt x="2239" y="2687"/>
                  </a:lnTo>
                  <a:lnTo>
                    <a:pt x="2240" y="2754"/>
                  </a:lnTo>
                  <a:lnTo>
                    <a:pt x="2243" y="2827"/>
                  </a:lnTo>
                  <a:lnTo>
                    <a:pt x="2245" y="2873"/>
                  </a:lnTo>
                  <a:lnTo>
                    <a:pt x="2249" y="2910"/>
                  </a:lnTo>
                  <a:lnTo>
                    <a:pt x="2251" y="2942"/>
                  </a:lnTo>
                  <a:lnTo>
                    <a:pt x="2253" y="2957"/>
                  </a:lnTo>
                  <a:lnTo>
                    <a:pt x="2257" y="2954"/>
                  </a:lnTo>
                  <a:lnTo>
                    <a:pt x="2259" y="2951"/>
                  </a:lnTo>
                  <a:lnTo>
                    <a:pt x="2260" y="2952"/>
                  </a:lnTo>
                  <a:lnTo>
                    <a:pt x="2262" y="2960"/>
                  </a:lnTo>
                  <a:lnTo>
                    <a:pt x="2265" y="2971"/>
                  </a:lnTo>
                  <a:lnTo>
                    <a:pt x="2266" y="2975"/>
                  </a:lnTo>
                  <a:lnTo>
                    <a:pt x="2270" y="2978"/>
                  </a:lnTo>
                  <a:lnTo>
                    <a:pt x="2272" y="2980"/>
                  </a:lnTo>
                  <a:lnTo>
                    <a:pt x="2276" y="2979"/>
                  </a:lnTo>
                  <a:lnTo>
                    <a:pt x="2278" y="2977"/>
                  </a:lnTo>
                  <a:lnTo>
                    <a:pt x="2280" y="2971"/>
                  </a:lnTo>
                  <a:lnTo>
                    <a:pt x="2283" y="2967"/>
                  </a:lnTo>
                  <a:lnTo>
                    <a:pt x="2285" y="2965"/>
                  </a:lnTo>
                  <a:lnTo>
                    <a:pt x="2286" y="2967"/>
                  </a:lnTo>
                  <a:lnTo>
                    <a:pt x="2290" y="2976"/>
                  </a:lnTo>
                  <a:lnTo>
                    <a:pt x="2291" y="2986"/>
                  </a:lnTo>
                  <a:lnTo>
                    <a:pt x="2294" y="3002"/>
                  </a:lnTo>
                  <a:lnTo>
                    <a:pt x="2296" y="3014"/>
                  </a:lnTo>
                  <a:lnTo>
                    <a:pt x="2299" y="3025"/>
                  </a:lnTo>
                  <a:lnTo>
                    <a:pt x="2301" y="3038"/>
                  </a:lnTo>
                  <a:lnTo>
                    <a:pt x="2303" y="3049"/>
                  </a:lnTo>
                  <a:lnTo>
                    <a:pt x="2305" y="3070"/>
                  </a:lnTo>
                  <a:lnTo>
                    <a:pt x="2307" y="3090"/>
                  </a:lnTo>
                  <a:lnTo>
                    <a:pt x="2311" y="3100"/>
                  </a:lnTo>
                  <a:lnTo>
                    <a:pt x="2314" y="3098"/>
                  </a:lnTo>
                  <a:lnTo>
                    <a:pt x="2317" y="3093"/>
                  </a:lnTo>
                  <a:lnTo>
                    <a:pt x="2318" y="3093"/>
                  </a:lnTo>
                  <a:lnTo>
                    <a:pt x="2322" y="3090"/>
                  </a:lnTo>
                  <a:lnTo>
                    <a:pt x="2324" y="3075"/>
                  </a:lnTo>
                  <a:lnTo>
                    <a:pt x="2326" y="3056"/>
                  </a:lnTo>
                  <a:lnTo>
                    <a:pt x="2328" y="3025"/>
                  </a:lnTo>
                  <a:lnTo>
                    <a:pt x="2330" y="3005"/>
                  </a:lnTo>
                  <a:lnTo>
                    <a:pt x="2334" y="2995"/>
                  </a:lnTo>
                  <a:lnTo>
                    <a:pt x="2336" y="2988"/>
                  </a:lnTo>
                  <a:lnTo>
                    <a:pt x="2338" y="2982"/>
                  </a:lnTo>
                  <a:lnTo>
                    <a:pt x="2340" y="2975"/>
                  </a:lnTo>
                  <a:lnTo>
                    <a:pt x="2343" y="2972"/>
                  </a:lnTo>
                  <a:lnTo>
                    <a:pt x="2345" y="2967"/>
                  </a:lnTo>
                  <a:lnTo>
                    <a:pt x="2348" y="2944"/>
                  </a:lnTo>
                  <a:lnTo>
                    <a:pt x="2349" y="2919"/>
                  </a:lnTo>
                  <a:lnTo>
                    <a:pt x="2353" y="2883"/>
                  </a:lnTo>
                  <a:lnTo>
                    <a:pt x="2354" y="2875"/>
                  </a:lnTo>
                  <a:lnTo>
                    <a:pt x="2356" y="2887"/>
                  </a:lnTo>
                  <a:lnTo>
                    <a:pt x="2359" y="2934"/>
                  </a:lnTo>
                  <a:lnTo>
                    <a:pt x="2360" y="2971"/>
                  </a:lnTo>
                  <a:lnTo>
                    <a:pt x="2363" y="3008"/>
                  </a:lnTo>
                  <a:lnTo>
                    <a:pt x="2367" y="3003"/>
                  </a:lnTo>
                  <a:lnTo>
                    <a:pt x="2369" y="2992"/>
                  </a:lnTo>
                  <a:lnTo>
                    <a:pt x="2370" y="2992"/>
                  </a:lnTo>
                  <a:lnTo>
                    <a:pt x="2372" y="2998"/>
                  </a:lnTo>
                  <a:lnTo>
                    <a:pt x="2375" y="3016"/>
                  </a:lnTo>
                  <a:lnTo>
                    <a:pt x="2377" y="3029"/>
                  </a:lnTo>
                  <a:lnTo>
                    <a:pt x="2382" y="3018"/>
                  </a:lnTo>
                  <a:lnTo>
                    <a:pt x="2383" y="3003"/>
                  </a:lnTo>
                  <a:lnTo>
                    <a:pt x="2386" y="2982"/>
                  </a:lnTo>
                  <a:lnTo>
                    <a:pt x="2387" y="2977"/>
                  </a:lnTo>
                  <a:lnTo>
                    <a:pt x="2389" y="2980"/>
                  </a:lnTo>
                  <a:lnTo>
                    <a:pt x="2391" y="2996"/>
                  </a:lnTo>
                  <a:lnTo>
                    <a:pt x="2394" y="3019"/>
                  </a:lnTo>
                  <a:lnTo>
                    <a:pt x="2396" y="3030"/>
                  </a:lnTo>
                  <a:lnTo>
                    <a:pt x="2400" y="3033"/>
                  </a:lnTo>
                  <a:lnTo>
                    <a:pt x="2403" y="3014"/>
                  </a:lnTo>
                  <a:lnTo>
                    <a:pt x="2405" y="2975"/>
                  </a:lnTo>
                  <a:lnTo>
                    <a:pt x="2407" y="2935"/>
                  </a:lnTo>
                  <a:lnTo>
                    <a:pt x="2409" y="2849"/>
                  </a:lnTo>
                  <a:lnTo>
                    <a:pt x="2412" y="2726"/>
                  </a:lnTo>
                  <a:lnTo>
                    <a:pt x="2414" y="2590"/>
                  </a:lnTo>
                  <a:lnTo>
                    <a:pt x="2418" y="2467"/>
                  </a:lnTo>
                  <a:lnTo>
                    <a:pt x="2419" y="2404"/>
                  </a:lnTo>
                  <a:lnTo>
                    <a:pt x="2422" y="2340"/>
                  </a:lnTo>
                  <a:lnTo>
                    <a:pt x="2424" y="2317"/>
                  </a:lnTo>
                  <a:lnTo>
                    <a:pt x="2425" y="2320"/>
                  </a:lnTo>
                  <a:lnTo>
                    <a:pt x="2428" y="2354"/>
                  </a:lnTo>
                  <a:lnTo>
                    <a:pt x="2430" y="2422"/>
                  </a:lnTo>
                  <a:lnTo>
                    <a:pt x="2432" y="2478"/>
                  </a:lnTo>
                  <a:lnTo>
                    <a:pt x="2434" y="2560"/>
                  </a:lnTo>
                  <a:lnTo>
                    <a:pt x="2438" y="2630"/>
                  </a:lnTo>
                  <a:lnTo>
                    <a:pt x="2440" y="2686"/>
                  </a:lnTo>
                  <a:lnTo>
                    <a:pt x="2442" y="2720"/>
                  </a:lnTo>
                  <a:lnTo>
                    <a:pt x="2444" y="2775"/>
                  </a:lnTo>
                  <a:lnTo>
                    <a:pt x="2447" y="2836"/>
                  </a:lnTo>
                </a:path>
              </a:pathLst>
            </a:custGeom>
            <a:noFill/>
            <a:ln w="0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8" name="Freeform 30"/>
            <p:cNvSpPr>
              <a:spLocks noChangeAspect="1"/>
            </p:cNvSpPr>
            <p:nvPr/>
          </p:nvSpPr>
          <p:spPr bwMode="auto">
            <a:xfrm>
              <a:off x="3227" y="3349"/>
              <a:ext cx="650" cy="392"/>
            </a:xfrm>
            <a:custGeom>
              <a:avLst/>
              <a:gdLst/>
              <a:ahLst/>
              <a:cxnLst>
                <a:cxn ang="0">
                  <a:pos x="38" y="539"/>
                </a:cxn>
                <a:cxn ang="0">
                  <a:pos x="80" y="576"/>
                </a:cxn>
                <a:cxn ang="0">
                  <a:pos x="119" y="531"/>
                </a:cxn>
                <a:cxn ang="0">
                  <a:pos x="160" y="487"/>
                </a:cxn>
                <a:cxn ang="0">
                  <a:pos x="200" y="439"/>
                </a:cxn>
                <a:cxn ang="0">
                  <a:pos x="241" y="522"/>
                </a:cxn>
                <a:cxn ang="0">
                  <a:pos x="283" y="568"/>
                </a:cxn>
                <a:cxn ang="0">
                  <a:pos x="324" y="557"/>
                </a:cxn>
                <a:cxn ang="0">
                  <a:pos x="364" y="313"/>
                </a:cxn>
                <a:cxn ang="0">
                  <a:pos x="403" y="475"/>
                </a:cxn>
                <a:cxn ang="0">
                  <a:pos x="444" y="505"/>
                </a:cxn>
                <a:cxn ang="0">
                  <a:pos x="487" y="615"/>
                </a:cxn>
                <a:cxn ang="0">
                  <a:pos x="526" y="588"/>
                </a:cxn>
                <a:cxn ang="0">
                  <a:pos x="568" y="256"/>
                </a:cxn>
                <a:cxn ang="0">
                  <a:pos x="609" y="518"/>
                </a:cxn>
                <a:cxn ang="0">
                  <a:pos x="647" y="642"/>
                </a:cxn>
                <a:cxn ang="0">
                  <a:pos x="690" y="596"/>
                </a:cxn>
                <a:cxn ang="0">
                  <a:pos x="730" y="574"/>
                </a:cxn>
                <a:cxn ang="0">
                  <a:pos x="771" y="233"/>
                </a:cxn>
                <a:cxn ang="0">
                  <a:pos x="811" y="449"/>
                </a:cxn>
                <a:cxn ang="0">
                  <a:pos x="852" y="638"/>
                </a:cxn>
                <a:cxn ang="0">
                  <a:pos x="893" y="608"/>
                </a:cxn>
                <a:cxn ang="0">
                  <a:pos x="932" y="658"/>
                </a:cxn>
                <a:cxn ang="0">
                  <a:pos x="974" y="393"/>
                </a:cxn>
                <a:cxn ang="0">
                  <a:pos x="1015" y="600"/>
                </a:cxn>
                <a:cxn ang="0">
                  <a:pos x="1055" y="625"/>
                </a:cxn>
                <a:cxn ang="0">
                  <a:pos x="1096" y="521"/>
                </a:cxn>
                <a:cxn ang="0">
                  <a:pos x="1135" y="620"/>
                </a:cxn>
                <a:cxn ang="0">
                  <a:pos x="1175" y="340"/>
                </a:cxn>
                <a:cxn ang="0">
                  <a:pos x="1218" y="585"/>
                </a:cxn>
                <a:cxn ang="0">
                  <a:pos x="1258" y="594"/>
                </a:cxn>
                <a:cxn ang="0">
                  <a:pos x="1299" y="605"/>
                </a:cxn>
                <a:cxn ang="0">
                  <a:pos x="1338" y="657"/>
                </a:cxn>
                <a:cxn ang="0">
                  <a:pos x="1379" y="376"/>
                </a:cxn>
                <a:cxn ang="0">
                  <a:pos x="1420" y="596"/>
                </a:cxn>
                <a:cxn ang="0">
                  <a:pos x="1460" y="630"/>
                </a:cxn>
                <a:cxn ang="0">
                  <a:pos x="1501" y="638"/>
                </a:cxn>
                <a:cxn ang="0">
                  <a:pos x="1542" y="662"/>
                </a:cxn>
                <a:cxn ang="0">
                  <a:pos x="1582" y="493"/>
                </a:cxn>
                <a:cxn ang="0">
                  <a:pos x="1623" y="667"/>
                </a:cxn>
                <a:cxn ang="0">
                  <a:pos x="1665" y="664"/>
                </a:cxn>
                <a:cxn ang="0">
                  <a:pos x="1704" y="593"/>
                </a:cxn>
                <a:cxn ang="0">
                  <a:pos x="1746" y="623"/>
                </a:cxn>
                <a:cxn ang="0">
                  <a:pos x="1786" y="489"/>
                </a:cxn>
                <a:cxn ang="0">
                  <a:pos x="1828" y="592"/>
                </a:cxn>
                <a:cxn ang="0">
                  <a:pos x="1867" y="654"/>
                </a:cxn>
                <a:cxn ang="0">
                  <a:pos x="1907" y="648"/>
                </a:cxn>
                <a:cxn ang="0">
                  <a:pos x="1948" y="694"/>
                </a:cxn>
                <a:cxn ang="0">
                  <a:pos x="1988" y="550"/>
                </a:cxn>
                <a:cxn ang="0">
                  <a:pos x="2031" y="653"/>
                </a:cxn>
                <a:cxn ang="0">
                  <a:pos x="2071" y="691"/>
                </a:cxn>
                <a:cxn ang="0">
                  <a:pos x="2112" y="657"/>
                </a:cxn>
                <a:cxn ang="0">
                  <a:pos x="2152" y="653"/>
                </a:cxn>
                <a:cxn ang="0">
                  <a:pos x="2192" y="566"/>
                </a:cxn>
                <a:cxn ang="0">
                  <a:pos x="2233" y="684"/>
                </a:cxn>
                <a:cxn ang="0">
                  <a:pos x="2274" y="643"/>
                </a:cxn>
                <a:cxn ang="0">
                  <a:pos x="2315" y="659"/>
                </a:cxn>
                <a:cxn ang="0">
                  <a:pos x="2355" y="605"/>
                </a:cxn>
                <a:cxn ang="0">
                  <a:pos x="2396" y="608"/>
                </a:cxn>
                <a:cxn ang="0">
                  <a:pos x="2435" y="652"/>
                </a:cxn>
              </a:cxnLst>
              <a:rect l="0" t="0" r="r" b="b"/>
              <a:pathLst>
                <a:path w="2446" h="714">
                  <a:moveTo>
                    <a:pt x="0" y="346"/>
                  </a:moveTo>
                  <a:lnTo>
                    <a:pt x="2" y="407"/>
                  </a:lnTo>
                  <a:lnTo>
                    <a:pt x="4" y="454"/>
                  </a:lnTo>
                  <a:lnTo>
                    <a:pt x="6" y="473"/>
                  </a:lnTo>
                  <a:lnTo>
                    <a:pt x="10" y="464"/>
                  </a:lnTo>
                  <a:lnTo>
                    <a:pt x="14" y="431"/>
                  </a:lnTo>
                  <a:lnTo>
                    <a:pt x="16" y="391"/>
                  </a:lnTo>
                  <a:lnTo>
                    <a:pt x="18" y="371"/>
                  </a:lnTo>
                  <a:lnTo>
                    <a:pt x="19" y="361"/>
                  </a:lnTo>
                  <a:lnTo>
                    <a:pt x="21" y="367"/>
                  </a:lnTo>
                  <a:lnTo>
                    <a:pt x="23" y="404"/>
                  </a:lnTo>
                  <a:lnTo>
                    <a:pt x="26" y="454"/>
                  </a:lnTo>
                  <a:lnTo>
                    <a:pt x="28" y="494"/>
                  </a:lnTo>
                  <a:lnTo>
                    <a:pt x="30" y="510"/>
                  </a:lnTo>
                  <a:lnTo>
                    <a:pt x="32" y="522"/>
                  </a:lnTo>
                  <a:lnTo>
                    <a:pt x="36" y="530"/>
                  </a:lnTo>
                  <a:lnTo>
                    <a:pt x="38" y="539"/>
                  </a:lnTo>
                  <a:lnTo>
                    <a:pt x="40" y="544"/>
                  </a:lnTo>
                  <a:lnTo>
                    <a:pt x="44" y="548"/>
                  </a:lnTo>
                  <a:lnTo>
                    <a:pt x="47" y="545"/>
                  </a:lnTo>
                  <a:lnTo>
                    <a:pt x="49" y="543"/>
                  </a:lnTo>
                  <a:lnTo>
                    <a:pt x="51" y="541"/>
                  </a:lnTo>
                  <a:lnTo>
                    <a:pt x="53" y="540"/>
                  </a:lnTo>
                  <a:lnTo>
                    <a:pt x="55" y="540"/>
                  </a:lnTo>
                  <a:lnTo>
                    <a:pt x="57" y="543"/>
                  </a:lnTo>
                  <a:lnTo>
                    <a:pt x="60" y="550"/>
                  </a:lnTo>
                  <a:lnTo>
                    <a:pt x="62" y="558"/>
                  </a:lnTo>
                  <a:lnTo>
                    <a:pt x="64" y="564"/>
                  </a:lnTo>
                  <a:lnTo>
                    <a:pt x="66" y="571"/>
                  </a:lnTo>
                  <a:lnTo>
                    <a:pt x="69" y="576"/>
                  </a:lnTo>
                  <a:lnTo>
                    <a:pt x="71" y="577"/>
                  </a:lnTo>
                  <a:lnTo>
                    <a:pt x="73" y="578"/>
                  </a:lnTo>
                  <a:lnTo>
                    <a:pt x="78" y="579"/>
                  </a:lnTo>
                  <a:lnTo>
                    <a:pt x="80" y="576"/>
                  </a:lnTo>
                  <a:lnTo>
                    <a:pt x="83" y="567"/>
                  </a:lnTo>
                  <a:lnTo>
                    <a:pt x="84" y="557"/>
                  </a:lnTo>
                  <a:lnTo>
                    <a:pt x="87" y="533"/>
                  </a:lnTo>
                  <a:lnTo>
                    <a:pt x="89" y="507"/>
                  </a:lnTo>
                  <a:lnTo>
                    <a:pt x="92" y="485"/>
                  </a:lnTo>
                  <a:lnTo>
                    <a:pt x="94" y="467"/>
                  </a:lnTo>
                  <a:lnTo>
                    <a:pt x="96" y="457"/>
                  </a:lnTo>
                  <a:lnTo>
                    <a:pt x="99" y="450"/>
                  </a:lnTo>
                  <a:lnTo>
                    <a:pt x="100" y="450"/>
                  </a:lnTo>
                  <a:lnTo>
                    <a:pt x="103" y="454"/>
                  </a:lnTo>
                  <a:lnTo>
                    <a:pt x="105" y="465"/>
                  </a:lnTo>
                  <a:lnTo>
                    <a:pt x="107" y="477"/>
                  </a:lnTo>
                  <a:lnTo>
                    <a:pt x="109" y="499"/>
                  </a:lnTo>
                  <a:lnTo>
                    <a:pt x="112" y="521"/>
                  </a:lnTo>
                  <a:lnTo>
                    <a:pt x="114" y="532"/>
                  </a:lnTo>
                  <a:lnTo>
                    <a:pt x="117" y="532"/>
                  </a:lnTo>
                  <a:lnTo>
                    <a:pt x="119" y="531"/>
                  </a:lnTo>
                  <a:lnTo>
                    <a:pt x="122" y="534"/>
                  </a:lnTo>
                  <a:lnTo>
                    <a:pt x="124" y="543"/>
                  </a:lnTo>
                  <a:lnTo>
                    <a:pt x="127" y="551"/>
                  </a:lnTo>
                  <a:lnTo>
                    <a:pt x="130" y="546"/>
                  </a:lnTo>
                  <a:lnTo>
                    <a:pt x="132" y="537"/>
                  </a:lnTo>
                  <a:lnTo>
                    <a:pt x="135" y="530"/>
                  </a:lnTo>
                  <a:lnTo>
                    <a:pt x="136" y="530"/>
                  </a:lnTo>
                  <a:lnTo>
                    <a:pt x="138" y="533"/>
                  </a:lnTo>
                  <a:lnTo>
                    <a:pt x="141" y="540"/>
                  </a:lnTo>
                  <a:lnTo>
                    <a:pt x="143" y="559"/>
                  </a:lnTo>
                  <a:lnTo>
                    <a:pt x="146" y="586"/>
                  </a:lnTo>
                  <a:lnTo>
                    <a:pt x="148" y="610"/>
                  </a:lnTo>
                  <a:lnTo>
                    <a:pt x="151" y="618"/>
                  </a:lnTo>
                  <a:lnTo>
                    <a:pt x="154" y="604"/>
                  </a:lnTo>
                  <a:lnTo>
                    <a:pt x="156" y="575"/>
                  </a:lnTo>
                  <a:lnTo>
                    <a:pt x="159" y="531"/>
                  </a:lnTo>
                  <a:lnTo>
                    <a:pt x="160" y="487"/>
                  </a:lnTo>
                  <a:lnTo>
                    <a:pt x="164" y="398"/>
                  </a:lnTo>
                  <a:lnTo>
                    <a:pt x="166" y="290"/>
                  </a:lnTo>
                  <a:lnTo>
                    <a:pt x="169" y="184"/>
                  </a:lnTo>
                  <a:lnTo>
                    <a:pt x="171" y="101"/>
                  </a:lnTo>
                  <a:lnTo>
                    <a:pt x="173" y="62"/>
                  </a:lnTo>
                  <a:lnTo>
                    <a:pt x="175" y="33"/>
                  </a:lnTo>
                  <a:lnTo>
                    <a:pt x="176" y="31"/>
                  </a:lnTo>
                  <a:lnTo>
                    <a:pt x="179" y="43"/>
                  </a:lnTo>
                  <a:lnTo>
                    <a:pt x="181" y="74"/>
                  </a:lnTo>
                  <a:lnTo>
                    <a:pt x="184" y="102"/>
                  </a:lnTo>
                  <a:lnTo>
                    <a:pt x="186" y="155"/>
                  </a:lnTo>
                  <a:lnTo>
                    <a:pt x="189" y="224"/>
                  </a:lnTo>
                  <a:lnTo>
                    <a:pt x="191" y="301"/>
                  </a:lnTo>
                  <a:lnTo>
                    <a:pt x="194" y="369"/>
                  </a:lnTo>
                  <a:lnTo>
                    <a:pt x="195" y="402"/>
                  </a:lnTo>
                  <a:lnTo>
                    <a:pt x="198" y="428"/>
                  </a:lnTo>
                  <a:lnTo>
                    <a:pt x="200" y="439"/>
                  </a:lnTo>
                  <a:lnTo>
                    <a:pt x="203" y="452"/>
                  </a:lnTo>
                  <a:lnTo>
                    <a:pt x="205" y="465"/>
                  </a:lnTo>
                  <a:lnTo>
                    <a:pt x="208" y="488"/>
                  </a:lnTo>
                  <a:lnTo>
                    <a:pt x="210" y="506"/>
                  </a:lnTo>
                  <a:lnTo>
                    <a:pt x="213" y="512"/>
                  </a:lnTo>
                  <a:lnTo>
                    <a:pt x="216" y="501"/>
                  </a:lnTo>
                  <a:lnTo>
                    <a:pt x="218" y="491"/>
                  </a:lnTo>
                  <a:lnTo>
                    <a:pt x="219" y="490"/>
                  </a:lnTo>
                  <a:lnTo>
                    <a:pt x="222" y="495"/>
                  </a:lnTo>
                  <a:lnTo>
                    <a:pt x="224" y="508"/>
                  </a:lnTo>
                  <a:lnTo>
                    <a:pt x="227" y="518"/>
                  </a:lnTo>
                  <a:lnTo>
                    <a:pt x="229" y="527"/>
                  </a:lnTo>
                  <a:lnTo>
                    <a:pt x="232" y="533"/>
                  </a:lnTo>
                  <a:lnTo>
                    <a:pt x="235" y="532"/>
                  </a:lnTo>
                  <a:lnTo>
                    <a:pt x="237" y="526"/>
                  </a:lnTo>
                  <a:lnTo>
                    <a:pt x="240" y="521"/>
                  </a:lnTo>
                  <a:lnTo>
                    <a:pt x="241" y="522"/>
                  </a:lnTo>
                  <a:lnTo>
                    <a:pt x="243" y="539"/>
                  </a:lnTo>
                  <a:lnTo>
                    <a:pt x="247" y="576"/>
                  </a:lnTo>
                  <a:lnTo>
                    <a:pt x="248" y="600"/>
                  </a:lnTo>
                  <a:lnTo>
                    <a:pt x="252" y="607"/>
                  </a:lnTo>
                  <a:lnTo>
                    <a:pt x="255" y="579"/>
                  </a:lnTo>
                  <a:lnTo>
                    <a:pt x="257" y="560"/>
                  </a:lnTo>
                  <a:lnTo>
                    <a:pt x="259" y="539"/>
                  </a:lnTo>
                  <a:lnTo>
                    <a:pt x="261" y="528"/>
                  </a:lnTo>
                  <a:lnTo>
                    <a:pt x="264" y="525"/>
                  </a:lnTo>
                  <a:lnTo>
                    <a:pt x="265" y="525"/>
                  </a:lnTo>
                  <a:lnTo>
                    <a:pt x="268" y="531"/>
                  </a:lnTo>
                  <a:lnTo>
                    <a:pt x="270" y="540"/>
                  </a:lnTo>
                  <a:lnTo>
                    <a:pt x="272" y="562"/>
                  </a:lnTo>
                  <a:lnTo>
                    <a:pt x="275" y="589"/>
                  </a:lnTo>
                  <a:lnTo>
                    <a:pt x="277" y="605"/>
                  </a:lnTo>
                  <a:lnTo>
                    <a:pt x="281" y="594"/>
                  </a:lnTo>
                  <a:lnTo>
                    <a:pt x="283" y="568"/>
                  </a:lnTo>
                  <a:lnTo>
                    <a:pt x="285" y="551"/>
                  </a:lnTo>
                  <a:lnTo>
                    <a:pt x="286" y="550"/>
                  </a:lnTo>
                  <a:lnTo>
                    <a:pt x="288" y="553"/>
                  </a:lnTo>
                  <a:lnTo>
                    <a:pt x="291" y="565"/>
                  </a:lnTo>
                  <a:lnTo>
                    <a:pt x="296" y="557"/>
                  </a:lnTo>
                  <a:lnTo>
                    <a:pt x="298" y="530"/>
                  </a:lnTo>
                  <a:lnTo>
                    <a:pt x="300" y="513"/>
                  </a:lnTo>
                  <a:lnTo>
                    <a:pt x="302" y="501"/>
                  </a:lnTo>
                  <a:lnTo>
                    <a:pt x="303" y="501"/>
                  </a:lnTo>
                  <a:lnTo>
                    <a:pt x="305" y="511"/>
                  </a:lnTo>
                  <a:lnTo>
                    <a:pt x="308" y="524"/>
                  </a:lnTo>
                  <a:lnTo>
                    <a:pt x="311" y="531"/>
                  </a:lnTo>
                  <a:lnTo>
                    <a:pt x="313" y="539"/>
                  </a:lnTo>
                  <a:lnTo>
                    <a:pt x="315" y="553"/>
                  </a:lnTo>
                  <a:lnTo>
                    <a:pt x="318" y="570"/>
                  </a:lnTo>
                  <a:lnTo>
                    <a:pt x="321" y="574"/>
                  </a:lnTo>
                  <a:lnTo>
                    <a:pt x="324" y="557"/>
                  </a:lnTo>
                  <a:lnTo>
                    <a:pt x="326" y="535"/>
                  </a:lnTo>
                  <a:lnTo>
                    <a:pt x="329" y="528"/>
                  </a:lnTo>
                  <a:lnTo>
                    <a:pt x="329" y="529"/>
                  </a:lnTo>
                  <a:lnTo>
                    <a:pt x="332" y="533"/>
                  </a:lnTo>
                  <a:lnTo>
                    <a:pt x="336" y="525"/>
                  </a:lnTo>
                  <a:lnTo>
                    <a:pt x="339" y="503"/>
                  </a:lnTo>
                  <a:lnTo>
                    <a:pt x="340" y="492"/>
                  </a:lnTo>
                  <a:lnTo>
                    <a:pt x="342" y="488"/>
                  </a:lnTo>
                  <a:lnTo>
                    <a:pt x="344" y="493"/>
                  </a:lnTo>
                  <a:lnTo>
                    <a:pt x="346" y="510"/>
                  </a:lnTo>
                  <a:lnTo>
                    <a:pt x="349" y="520"/>
                  </a:lnTo>
                  <a:lnTo>
                    <a:pt x="352" y="507"/>
                  </a:lnTo>
                  <a:lnTo>
                    <a:pt x="355" y="486"/>
                  </a:lnTo>
                  <a:lnTo>
                    <a:pt x="358" y="462"/>
                  </a:lnTo>
                  <a:lnTo>
                    <a:pt x="359" y="443"/>
                  </a:lnTo>
                  <a:lnTo>
                    <a:pt x="362" y="394"/>
                  </a:lnTo>
                  <a:lnTo>
                    <a:pt x="364" y="313"/>
                  </a:lnTo>
                  <a:lnTo>
                    <a:pt x="367" y="204"/>
                  </a:lnTo>
                  <a:lnTo>
                    <a:pt x="369" y="97"/>
                  </a:lnTo>
                  <a:lnTo>
                    <a:pt x="371" y="41"/>
                  </a:lnTo>
                  <a:lnTo>
                    <a:pt x="373" y="1"/>
                  </a:lnTo>
                  <a:lnTo>
                    <a:pt x="375" y="0"/>
                  </a:lnTo>
                  <a:lnTo>
                    <a:pt x="378" y="22"/>
                  </a:lnTo>
                  <a:lnTo>
                    <a:pt x="380" y="70"/>
                  </a:lnTo>
                  <a:lnTo>
                    <a:pt x="382" y="107"/>
                  </a:lnTo>
                  <a:lnTo>
                    <a:pt x="384" y="164"/>
                  </a:lnTo>
                  <a:lnTo>
                    <a:pt x="387" y="214"/>
                  </a:lnTo>
                  <a:lnTo>
                    <a:pt x="389" y="259"/>
                  </a:lnTo>
                  <a:lnTo>
                    <a:pt x="391" y="290"/>
                  </a:lnTo>
                  <a:lnTo>
                    <a:pt x="393" y="342"/>
                  </a:lnTo>
                  <a:lnTo>
                    <a:pt x="397" y="397"/>
                  </a:lnTo>
                  <a:lnTo>
                    <a:pt x="399" y="440"/>
                  </a:lnTo>
                  <a:lnTo>
                    <a:pt x="401" y="460"/>
                  </a:lnTo>
                  <a:lnTo>
                    <a:pt x="403" y="475"/>
                  </a:lnTo>
                  <a:lnTo>
                    <a:pt x="406" y="481"/>
                  </a:lnTo>
                  <a:lnTo>
                    <a:pt x="408" y="495"/>
                  </a:lnTo>
                  <a:lnTo>
                    <a:pt x="411" y="522"/>
                  </a:lnTo>
                  <a:lnTo>
                    <a:pt x="413" y="541"/>
                  </a:lnTo>
                  <a:lnTo>
                    <a:pt x="415" y="558"/>
                  </a:lnTo>
                  <a:lnTo>
                    <a:pt x="420" y="552"/>
                  </a:lnTo>
                  <a:lnTo>
                    <a:pt x="422" y="544"/>
                  </a:lnTo>
                  <a:lnTo>
                    <a:pt x="424" y="531"/>
                  </a:lnTo>
                  <a:lnTo>
                    <a:pt x="427" y="520"/>
                  </a:lnTo>
                  <a:lnTo>
                    <a:pt x="429" y="511"/>
                  </a:lnTo>
                  <a:lnTo>
                    <a:pt x="431" y="505"/>
                  </a:lnTo>
                  <a:lnTo>
                    <a:pt x="433" y="497"/>
                  </a:lnTo>
                  <a:lnTo>
                    <a:pt x="436" y="492"/>
                  </a:lnTo>
                  <a:lnTo>
                    <a:pt x="437" y="491"/>
                  </a:lnTo>
                  <a:lnTo>
                    <a:pt x="440" y="493"/>
                  </a:lnTo>
                  <a:lnTo>
                    <a:pt x="442" y="497"/>
                  </a:lnTo>
                  <a:lnTo>
                    <a:pt x="444" y="505"/>
                  </a:lnTo>
                  <a:lnTo>
                    <a:pt x="447" y="516"/>
                  </a:lnTo>
                  <a:lnTo>
                    <a:pt x="449" y="529"/>
                  </a:lnTo>
                  <a:lnTo>
                    <a:pt x="451" y="539"/>
                  </a:lnTo>
                  <a:lnTo>
                    <a:pt x="453" y="558"/>
                  </a:lnTo>
                  <a:lnTo>
                    <a:pt x="456" y="580"/>
                  </a:lnTo>
                  <a:lnTo>
                    <a:pt x="458" y="602"/>
                  </a:lnTo>
                  <a:lnTo>
                    <a:pt x="461" y="612"/>
                  </a:lnTo>
                  <a:lnTo>
                    <a:pt x="463" y="623"/>
                  </a:lnTo>
                  <a:lnTo>
                    <a:pt x="468" y="616"/>
                  </a:lnTo>
                  <a:lnTo>
                    <a:pt x="470" y="597"/>
                  </a:lnTo>
                  <a:lnTo>
                    <a:pt x="472" y="580"/>
                  </a:lnTo>
                  <a:lnTo>
                    <a:pt x="474" y="565"/>
                  </a:lnTo>
                  <a:lnTo>
                    <a:pt x="475" y="565"/>
                  </a:lnTo>
                  <a:lnTo>
                    <a:pt x="477" y="576"/>
                  </a:lnTo>
                  <a:lnTo>
                    <a:pt x="480" y="601"/>
                  </a:lnTo>
                  <a:lnTo>
                    <a:pt x="483" y="615"/>
                  </a:lnTo>
                  <a:lnTo>
                    <a:pt x="487" y="615"/>
                  </a:lnTo>
                  <a:lnTo>
                    <a:pt x="489" y="591"/>
                  </a:lnTo>
                  <a:lnTo>
                    <a:pt x="491" y="572"/>
                  </a:lnTo>
                  <a:lnTo>
                    <a:pt x="493" y="554"/>
                  </a:lnTo>
                  <a:lnTo>
                    <a:pt x="495" y="551"/>
                  </a:lnTo>
                  <a:lnTo>
                    <a:pt x="497" y="556"/>
                  </a:lnTo>
                  <a:lnTo>
                    <a:pt x="499" y="565"/>
                  </a:lnTo>
                  <a:lnTo>
                    <a:pt x="503" y="566"/>
                  </a:lnTo>
                  <a:lnTo>
                    <a:pt x="506" y="554"/>
                  </a:lnTo>
                  <a:lnTo>
                    <a:pt x="508" y="538"/>
                  </a:lnTo>
                  <a:lnTo>
                    <a:pt x="510" y="531"/>
                  </a:lnTo>
                  <a:lnTo>
                    <a:pt x="512" y="528"/>
                  </a:lnTo>
                  <a:lnTo>
                    <a:pt x="513" y="531"/>
                  </a:lnTo>
                  <a:lnTo>
                    <a:pt x="516" y="543"/>
                  </a:lnTo>
                  <a:lnTo>
                    <a:pt x="518" y="562"/>
                  </a:lnTo>
                  <a:lnTo>
                    <a:pt x="520" y="572"/>
                  </a:lnTo>
                  <a:lnTo>
                    <a:pt x="522" y="582"/>
                  </a:lnTo>
                  <a:lnTo>
                    <a:pt x="526" y="588"/>
                  </a:lnTo>
                  <a:lnTo>
                    <a:pt x="528" y="593"/>
                  </a:lnTo>
                  <a:lnTo>
                    <a:pt x="530" y="599"/>
                  </a:lnTo>
                  <a:lnTo>
                    <a:pt x="533" y="608"/>
                  </a:lnTo>
                  <a:lnTo>
                    <a:pt x="537" y="602"/>
                  </a:lnTo>
                  <a:lnTo>
                    <a:pt x="538" y="589"/>
                  </a:lnTo>
                  <a:lnTo>
                    <a:pt x="541" y="565"/>
                  </a:lnTo>
                  <a:lnTo>
                    <a:pt x="543" y="551"/>
                  </a:lnTo>
                  <a:lnTo>
                    <a:pt x="546" y="550"/>
                  </a:lnTo>
                  <a:lnTo>
                    <a:pt x="548" y="552"/>
                  </a:lnTo>
                  <a:lnTo>
                    <a:pt x="551" y="545"/>
                  </a:lnTo>
                  <a:lnTo>
                    <a:pt x="553" y="524"/>
                  </a:lnTo>
                  <a:lnTo>
                    <a:pt x="556" y="490"/>
                  </a:lnTo>
                  <a:lnTo>
                    <a:pt x="558" y="462"/>
                  </a:lnTo>
                  <a:lnTo>
                    <a:pt x="560" y="411"/>
                  </a:lnTo>
                  <a:lnTo>
                    <a:pt x="563" y="349"/>
                  </a:lnTo>
                  <a:lnTo>
                    <a:pt x="565" y="290"/>
                  </a:lnTo>
                  <a:lnTo>
                    <a:pt x="568" y="256"/>
                  </a:lnTo>
                  <a:lnTo>
                    <a:pt x="570" y="217"/>
                  </a:lnTo>
                  <a:lnTo>
                    <a:pt x="573" y="193"/>
                  </a:lnTo>
                  <a:lnTo>
                    <a:pt x="574" y="187"/>
                  </a:lnTo>
                  <a:lnTo>
                    <a:pt x="576" y="189"/>
                  </a:lnTo>
                  <a:lnTo>
                    <a:pt x="578" y="198"/>
                  </a:lnTo>
                  <a:lnTo>
                    <a:pt x="580" y="222"/>
                  </a:lnTo>
                  <a:lnTo>
                    <a:pt x="583" y="262"/>
                  </a:lnTo>
                  <a:lnTo>
                    <a:pt x="585" y="319"/>
                  </a:lnTo>
                  <a:lnTo>
                    <a:pt x="588" y="364"/>
                  </a:lnTo>
                  <a:lnTo>
                    <a:pt x="590" y="426"/>
                  </a:lnTo>
                  <a:lnTo>
                    <a:pt x="593" y="472"/>
                  </a:lnTo>
                  <a:lnTo>
                    <a:pt x="595" y="503"/>
                  </a:lnTo>
                  <a:lnTo>
                    <a:pt x="597" y="518"/>
                  </a:lnTo>
                  <a:lnTo>
                    <a:pt x="599" y="535"/>
                  </a:lnTo>
                  <a:lnTo>
                    <a:pt x="603" y="544"/>
                  </a:lnTo>
                  <a:lnTo>
                    <a:pt x="605" y="537"/>
                  </a:lnTo>
                  <a:lnTo>
                    <a:pt x="609" y="518"/>
                  </a:lnTo>
                  <a:lnTo>
                    <a:pt x="611" y="495"/>
                  </a:lnTo>
                  <a:lnTo>
                    <a:pt x="613" y="488"/>
                  </a:lnTo>
                  <a:lnTo>
                    <a:pt x="614" y="491"/>
                  </a:lnTo>
                  <a:lnTo>
                    <a:pt x="616" y="505"/>
                  </a:lnTo>
                  <a:lnTo>
                    <a:pt x="619" y="533"/>
                  </a:lnTo>
                  <a:lnTo>
                    <a:pt x="621" y="553"/>
                  </a:lnTo>
                  <a:lnTo>
                    <a:pt x="624" y="553"/>
                  </a:lnTo>
                  <a:lnTo>
                    <a:pt x="627" y="549"/>
                  </a:lnTo>
                  <a:lnTo>
                    <a:pt x="628" y="549"/>
                  </a:lnTo>
                  <a:lnTo>
                    <a:pt x="631" y="555"/>
                  </a:lnTo>
                  <a:lnTo>
                    <a:pt x="634" y="570"/>
                  </a:lnTo>
                  <a:lnTo>
                    <a:pt x="635" y="585"/>
                  </a:lnTo>
                  <a:lnTo>
                    <a:pt x="638" y="606"/>
                  </a:lnTo>
                  <a:lnTo>
                    <a:pt x="640" y="624"/>
                  </a:lnTo>
                  <a:lnTo>
                    <a:pt x="643" y="634"/>
                  </a:lnTo>
                  <a:lnTo>
                    <a:pt x="644" y="638"/>
                  </a:lnTo>
                  <a:lnTo>
                    <a:pt x="647" y="642"/>
                  </a:lnTo>
                  <a:lnTo>
                    <a:pt x="652" y="639"/>
                  </a:lnTo>
                  <a:lnTo>
                    <a:pt x="654" y="632"/>
                  </a:lnTo>
                  <a:lnTo>
                    <a:pt x="656" y="613"/>
                  </a:lnTo>
                  <a:lnTo>
                    <a:pt x="659" y="600"/>
                  </a:lnTo>
                  <a:lnTo>
                    <a:pt x="660" y="599"/>
                  </a:lnTo>
                  <a:lnTo>
                    <a:pt x="662" y="609"/>
                  </a:lnTo>
                  <a:lnTo>
                    <a:pt x="664" y="625"/>
                  </a:lnTo>
                  <a:lnTo>
                    <a:pt x="666" y="646"/>
                  </a:lnTo>
                  <a:lnTo>
                    <a:pt x="670" y="645"/>
                  </a:lnTo>
                  <a:lnTo>
                    <a:pt x="673" y="634"/>
                  </a:lnTo>
                  <a:lnTo>
                    <a:pt x="675" y="616"/>
                  </a:lnTo>
                  <a:lnTo>
                    <a:pt x="678" y="606"/>
                  </a:lnTo>
                  <a:lnTo>
                    <a:pt x="680" y="602"/>
                  </a:lnTo>
                  <a:lnTo>
                    <a:pt x="682" y="602"/>
                  </a:lnTo>
                  <a:lnTo>
                    <a:pt x="685" y="600"/>
                  </a:lnTo>
                  <a:lnTo>
                    <a:pt x="687" y="598"/>
                  </a:lnTo>
                  <a:lnTo>
                    <a:pt x="690" y="596"/>
                  </a:lnTo>
                  <a:lnTo>
                    <a:pt x="691" y="593"/>
                  </a:lnTo>
                  <a:lnTo>
                    <a:pt x="695" y="583"/>
                  </a:lnTo>
                  <a:lnTo>
                    <a:pt x="697" y="570"/>
                  </a:lnTo>
                  <a:lnTo>
                    <a:pt x="700" y="560"/>
                  </a:lnTo>
                  <a:lnTo>
                    <a:pt x="701" y="558"/>
                  </a:lnTo>
                  <a:lnTo>
                    <a:pt x="702" y="559"/>
                  </a:lnTo>
                  <a:lnTo>
                    <a:pt x="705" y="571"/>
                  </a:lnTo>
                  <a:lnTo>
                    <a:pt x="707" y="589"/>
                  </a:lnTo>
                  <a:lnTo>
                    <a:pt x="710" y="602"/>
                  </a:lnTo>
                  <a:lnTo>
                    <a:pt x="711" y="605"/>
                  </a:lnTo>
                  <a:lnTo>
                    <a:pt x="714" y="606"/>
                  </a:lnTo>
                  <a:lnTo>
                    <a:pt x="717" y="612"/>
                  </a:lnTo>
                  <a:lnTo>
                    <a:pt x="720" y="620"/>
                  </a:lnTo>
                  <a:lnTo>
                    <a:pt x="723" y="613"/>
                  </a:lnTo>
                  <a:lnTo>
                    <a:pt x="726" y="594"/>
                  </a:lnTo>
                  <a:lnTo>
                    <a:pt x="727" y="581"/>
                  </a:lnTo>
                  <a:lnTo>
                    <a:pt x="730" y="574"/>
                  </a:lnTo>
                  <a:lnTo>
                    <a:pt x="731" y="574"/>
                  </a:lnTo>
                  <a:lnTo>
                    <a:pt x="733" y="581"/>
                  </a:lnTo>
                  <a:lnTo>
                    <a:pt x="737" y="591"/>
                  </a:lnTo>
                  <a:lnTo>
                    <a:pt x="740" y="589"/>
                  </a:lnTo>
                  <a:lnTo>
                    <a:pt x="742" y="574"/>
                  </a:lnTo>
                  <a:lnTo>
                    <a:pt x="745" y="556"/>
                  </a:lnTo>
                  <a:lnTo>
                    <a:pt x="747" y="542"/>
                  </a:lnTo>
                  <a:lnTo>
                    <a:pt x="749" y="521"/>
                  </a:lnTo>
                  <a:lnTo>
                    <a:pt x="752" y="490"/>
                  </a:lnTo>
                  <a:lnTo>
                    <a:pt x="754" y="454"/>
                  </a:lnTo>
                  <a:lnTo>
                    <a:pt x="756" y="431"/>
                  </a:lnTo>
                  <a:lnTo>
                    <a:pt x="759" y="411"/>
                  </a:lnTo>
                  <a:lnTo>
                    <a:pt x="762" y="402"/>
                  </a:lnTo>
                  <a:lnTo>
                    <a:pt x="764" y="386"/>
                  </a:lnTo>
                  <a:lnTo>
                    <a:pt x="766" y="363"/>
                  </a:lnTo>
                  <a:lnTo>
                    <a:pt x="768" y="303"/>
                  </a:lnTo>
                  <a:lnTo>
                    <a:pt x="771" y="233"/>
                  </a:lnTo>
                  <a:lnTo>
                    <a:pt x="773" y="189"/>
                  </a:lnTo>
                  <a:lnTo>
                    <a:pt x="774" y="185"/>
                  </a:lnTo>
                  <a:lnTo>
                    <a:pt x="776" y="193"/>
                  </a:lnTo>
                  <a:lnTo>
                    <a:pt x="778" y="237"/>
                  </a:lnTo>
                  <a:lnTo>
                    <a:pt x="782" y="295"/>
                  </a:lnTo>
                  <a:lnTo>
                    <a:pt x="784" y="333"/>
                  </a:lnTo>
                  <a:lnTo>
                    <a:pt x="786" y="389"/>
                  </a:lnTo>
                  <a:lnTo>
                    <a:pt x="789" y="439"/>
                  </a:lnTo>
                  <a:lnTo>
                    <a:pt x="791" y="473"/>
                  </a:lnTo>
                  <a:lnTo>
                    <a:pt x="793" y="484"/>
                  </a:lnTo>
                  <a:lnTo>
                    <a:pt x="795" y="494"/>
                  </a:lnTo>
                  <a:lnTo>
                    <a:pt x="798" y="510"/>
                  </a:lnTo>
                  <a:lnTo>
                    <a:pt x="801" y="527"/>
                  </a:lnTo>
                  <a:lnTo>
                    <a:pt x="805" y="530"/>
                  </a:lnTo>
                  <a:lnTo>
                    <a:pt x="807" y="506"/>
                  </a:lnTo>
                  <a:lnTo>
                    <a:pt x="810" y="469"/>
                  </a:lnTo>
                  <a:lnTo>
                    <a:pt x="811" y="449"/>
                  </a:lnTo>
                  <a:lnTo>
                    <a:pt x="814" y="439"/>
                  </a:lnTo>
                  <a:lnTo>
                    <a:pt x="815" y="443"/>
                  </a:lnTo>
                  <a:lnTo>
                    <a:pt x="817" y="468"/>
                  </a:lnTo>
                  <a:lnTo>
                    <a:pt x="820" y="501"/>
                  </a:lnTo>
                  <a:lnTo>
                    <a:pt x="821" y="517"/>
                  </a:lnTo>
                  <a:lnTo>
                    <a:pt x="826" y="522"/>
                  </a:lnTo>
                  <a:lnTo>
                    <a:pt x="828" y="517"/>
                  </a:lnTo>
                  <a:lnTo>
                    <a:pt x="831" y="513"/>
                  </a:lnTo>
                  <a:lnTo>
                    <a:pt x="831" y="515"/>
                  </a:lnTo>
                  <a:lnTo>
                    <a:pt x="834" y="531"/>
                  </a:lnTo>
                  <a:lnTo>
                    <a:pt x="836" y="565"/>
                  </a:lnTo>
                  <a:lnTo>
                    <a:pt x="838" y="590"/>
                  </a:lnTo>
                  <a:lnTo>
                    <a:pt x="841" y="620"/>
                  </a:lnTo>
                  <a:lnTo>
                    <a:pt x="844" y="639"/>
                  </a:lnTo>
                  <a:lnTo>
                    <a:pt x="847" y="648"/>
                  </a:lnTo>
                  <a:lnTo>
                    <a:pt x="850" y="648"/>
                  </a:lnTo>
                  <a:lnTo>
                    <a:pt x="852" y="638"/>
                  </a:lnTo>
                  <a:lnTo>
                    <a:pt x="855" y="620"/>
                  </a:lnTo>
                  <a:lnTo>
                    <a:pt x="857" y="608"/>
                  </a:lnTo>
                  <a:lnTo>
                    <a:pt x="859" y="599"/>
                  </a:lnTo>
                  <a:lnTo>
                    <a:pt x="860" y="599"/>
                  </a:lnTo>
                  <a:lnTo>
                    <a:pt x="862" y="613"/>
                  </a:lnTo>
                  <a:lnTo>
                    <a:pt x="865" y="630"/>
                  </a:lnTo>
                  <a:lnTo>
                    <a:pt x="868" y="651"/>
                  </a:lnTo>
                  <a:lnTo>
                    <a:pt x="872" y="650"/>
                  </a:lnTo>
                  <a:lnTo>
                    <a:pt x="873" y="640"/>
                  </a:lnTo>
                  <a:lnTo>
                    <a:pt x="876" y="631"/>
                  </a:lnTo>
                  <a:lnTo>
                    <a:pt x="877" y="631"/>
                  </a:lnTo>
                  <a:lnTo>
                    <a:pt x="879" y="638"/>
                  </a:lnTo>
                  <a:lnTo>
                    <a:pt x="882" y="646"/>
                  </a:lnTo>
                  <a:lnTo>
                    <a:pt x="885" y="638"/>
                  </a:lnTo>
                  <a:lnTo>
                    <a:pt x="889" y="624"/>
                  </a:lnTo>
                  <a:lnTo>
                    <a:pt x="891" y="612"/>
                  </a:lnTo>
                  <a:lnTo>
                    <a:pt x="893" y="608"/>
                  </a:lnTo>
                  <a:lnTo>
                    <a:pt x="895" y="604"/>
                  </a:lnTo>
                  <a:lnTo>
                    <a:pt x="897" y="604"/>
                  </a:lnTo>
                  <a:lnTo>
                    <a:pt x="899" y="604"/>
                  </a:lnTo>
                  <a:lnTo>
                    <a:pt x="900" y="606"/>
                  </a:lnTo>
                  <a:lnTo>
                    <a:pt x="903" y="610"/>
                  </a:lnTo>
                  <a:lnTo>
                    <a:pt x="908" y="602"/>
                  </a:lnTo>
                  <a:lnTo>
                    <a:pt x="910" y="591"/>
                  </a:lnTo>
                  <a:lnTo>
                    <a:pt x="912" y="570"/>
                  </a:lnTo>
                  <a:lnTo>
                    <a:pt x="915" y="558"/>
                  </a:lnTo>
                  <a:lnTo>
                    <a:pt x="915" y="557"/>
                  </a:lnTo>
                  <a:lnTo>
                    <a:pt x="918" y="568"/>
                  </a:lnTo>
                  <a:lnTo>
                    <a:pt x="920" y="585"/>
                  </a:lnTo>
                  <a:lnTo>
                    <a:pt x="922" y="612"/>
                  </a:lnTo>
                  <a:lnTo>
                    <a:pt x="925" y="633"/>
                  </a:lnTo>
                  <a:lnTo>
                    <a:pt x="926" y="641"/>
                  </a:lnTo>
                  <a:lnTo>
                    <a:pt x="930" y="649"/>
                  </a:lnTo>
                  <a:lnTo>
                    <a:pt x="932" y="658"/>
                  </a:lnTo>
                  <a:lnTo>
                    <a:pt x="935" y="663"/>
                  </a:lnTo>
                  <a:lnTo>
                    <a:pt x="938" y="662"/>
                  </a:lnTo>
                  <a:lnTo>
                    <a:pt x="939" y="663"/>
                  </a:lnTo>
                  <a:lnTo>
                    <a:pt x="941" y="666"/>
                  </a:lnTo>
                  <a:lnTo>
                    <a:pt x="945" y="662"/>
                  </a:lnTo>
                  <a:lnTo>
                    <a:pt x="947" y="642"/>
                  </a:lnTo>
                  <a:lnTo>
                    <a:pt x="951" y="614"/>
                  </a:lnTo>
                  <a:lnTo>
                    <a:pt x="953" y="601"/>
                  </a:lnTo>
                  <a:lnTo>
                    <a:pt x="955" y="595"/>
                  </a:lnTo>
                  <a:lnTo>
                    <a:pt x="958" y="590"/>
                  </a:lnTo>
                  <a:lnTo>
                    <a:pt x="960" y="565"/>
                  </a:lnTo>
                  <a:lnTo>
                    <a:pt x="962" y="538"/>
                  </a:lnTo>
                  <a:lnTo>
                    <a:pt x="964" y="499"/>
                  </a:lnTo>
                  <a:lnTo>
                    <a:pt x="967" y="475"/>
                  </a:lnTo>
                  <a:lnTo>
                    <a:pt x="969" y="456"/>
                  </a:lnTo>
                  <a:lnTo>
                    <a:pt x="972" y="437"/>
                  </a:lnTo>
                  <a:lnTo>
                    <a:pt x="974" y="393"/>
                  </a:lnTo>
                  <a:lnTo>
                    <a:pt x="977" y="348"/>
                  </a:lnTo>
                  <a:lnTo>
                    <a:pt x="979" y="331"/>
                  </a:lnTo>
                  <a:lnTo>
                    <a:pt x="979" y="329"/>
                  </a:lnTo>
                  <a:lnTo>
                    <a:pt x="982" y="352"/>
                  </a:lnTo>
                  <a:lnTo>
                    <a:pt x="984" y="404"/>
                  </a:lnTo>
                  <a:lnTo>
                    <a:pt x="987" y="454"/>
                  </a:lnTo>
                  <a:lnTo>
                    <a:pt x="989" y="478"/>
                  </a:lnTo>
                  <a:lnTo>
                    <a:pt x="991" y="500"/>
                  </a:lnTo>
                  <a:lnTo>
                    <a:pt x="995" y="520"/>
                  </a:lnTo>
                  <a:lnTo>
                    <a:pt x="997" y="538"/>
                  </a:lnTo>
                  <a:lnTo>
                    <a:pt x="999" y="549"/>
                  </a:lnTo>
                  <a:lnTo>
                    <a:pt x="1001" y="558"/>
                  </a:lnTo>
                  <a:lnTo>
                    <a:pt x="1004" y="564"/>
                  </a:lnTo>
                  <a:lnTo>
                    <a:pt x="1006" y="571"/>
                  </a:lnTo>
                  <a:lnTo>
                    <a:pt x="1008" y="586"/>
                  </a:lnTo>
                  <a:lnTo>
                    <a:pt x="1011" y="599"/>
                  </a:lnTo>
                  <a:lnTo>
                    <a:pt x="1015" y="600"/>
                  </a:lnTo>
                  <a:lnTo>
                    <a:pt x="1017" y="591"/>
                  </a:lnTo>
                  <a:lnTo>
                    <a:pt x="1020" y="576"/>
                  </a:lnTo>
                  <a:lnTo>
                    <a:pt x="1022" y="565"/>
                  </a:lnTo>
                  <a:lnTo>
                    <a:pt x="1024" y="553"/>
                  </a:lnTo>
                  <a:lnTo>
                    <a:pt x="1026" y="552"/>
                  </a:lnTo>
                  <a:lnTo>
                    <a:pt x="1027" y="556"/>
                  </a:lnTo>
                  <a:lnTo>
                    <a:pt x="1030" y="572"/>
                  </a:lnTo>
                  <a:lnTo>
                    <a:pt x="1032" y="585"/>
                  </a:lnTo>
                  <a:lnTo>
                    <a:pt x="1034" y="599"/>
                  </a:lnTo>
                  <a:lnTo>
                    <a:pt x="1039" y="605"/>
                  </a:lnTo>
                  <a:lnTo>
                    <a:pt x="1041" y="604"/>
                  </a:lnTo>
                  <a:lnTo>
                    <a:pt x="1042" y="605"/>
                  </a:lnTo>
                  <a:lnTo>
                    <a:pt x="1044" y="611"/>
                  </a:lnTo>
                  <a:lnTo>
                    <a:pt x="1047" y="624"/>
                  </a:lnTo>
                  <a:lnTo>
                    <a:pt x="1049" y="630"/>
                  </a:lnTo>
                  <a:lnTo>
                    <a:pt x="1053" y="632"/>
                  </a:lnTo>
                  <a:lnTo>
                    <a:pt x="1055" y="625"/>
                  </a:lnTo>
                  <a:lnTo>
                    <a:pt x="1058" y="620"/>
                  </a:lnTo>
                  <a:lnTo>
                    <a:pt x="1059" y="619"/>
                  </a:lnTo>
                  <a:lnTo>
                    <a:pt x="1061" y="621"/>
                  </a:lnTo>
                  <a:lnTo>
                    <a:pt x="1065" y="623"/>
                  </a:lnTo>
                  <a:lnTo>
                    <a:pt x="1067" y="615"/>
                  </a:lnTo>
                  <a:lnTo>
                    <a:pt x="1070" y="607"/>
                  </a:lnTo>
                  <a:lnTo>
                    <a:pt x="1070" y="606"/>
                  </a:lnTo>
                  <a:lnTo>
                    <a:pt x="1073" y="612"/>
                  </a:lnTo>
                  <a:lnTo>
                    <a:pt x="1075" y="623"/>
                  </a:lnTo>
                  <a:lnTo>
                    <a:pt x="1078" y="640"/>
                  </a:lnTo>
                  <a:lnTo>
                    <a:pt x="1082" y="647"/>
                  </a:lnTo>
                  <a:lnTo>
                    <a:pt x="1084" y="633"/>
                  </a:lnTo>
                  <a:lnTo>
                    <a:pt x="1087" y="605"/>
                  </a:lnTo>
                  <a:lnTo>
                    <a:pt x="1089" y="577"/>
                  </a:lnTo>
                  <a:lnTo>
                    <a:pt x="1091" y="561"/>
                  </a:lnTo>
                  <a:lnTo>
                    <a:pt x="1093" y="538"/>
                  </a:lnTo>
                  <a:lnTo>
                    <a:pt x="1096" y="521"/>
                  </a:lnTo>
                  <a:lnTo>
                    <a:pt x="1097" y="518"/>
                  </a:lnTo>
                  <a:lnTo>
                    <a:pt x="1100" y="525"/>
                  </a:lnTo>
                  <a:lnTo>
                    <a:pt x="1102" y="541"/>
                  </a:lnTo>
                  <a:lnTo>
                    <a:pt x="1104" y="568"/>
                  </a:lnTo>
                  <a:lnTo>
                    <a:pt x="1107" y="586"/>
                  </a:lnTo>
                  <a:lnTo>
                    <a:pt x="1110" y="588"/>
                  </a:lnTo>
                  <a:lnTo>
                    <a:pt x="1112" y="587"/>
                  </a:lnTo>
                  <a:lnTo>
                    <a:pt x="1114" y="589"/>
                  </a:lnTo>
                  <a:lnTo>
                    <a:pt x="1116" y="598"/>
                  </a:lnTo>
                  <a:lnTo>
                    <a:pt x="1118" y="609"/>
                  </a:lnTo>
                  <a:lnTo>
                    <a:pt x="1121" y="631"/>
                  </a:lnTo>
                  <a:lnTo>
                    <a:pt x="1124" y="646"/>
                  </a:lnTo>
                  <a:lnTo>
                    <a:pt x="1127" y="641"/>
                  </a:lnTo>
                  <a:lnTo>
                    <a:pt x="1130" y="626"/>
                  </a:lnTo>
                  <a:lnTo>
                    <a:pt x="1132" y="616"/>
                  </a:lnTo>
                  <a:lnTo>
                    <a:pt x="1133" y="616"/>
                  </a:lnTo>
                  <a:lnTo>
                    <a:pt x="1135" y="620"/>
                  </a:lnTo>
                  <a:lnTo>
                    <a:pt x="1137" y="633"/>
                  </a:lnTo>
                  <a:lnTo>
                    <a:pt x="1140" y="644"/>
                  </a:lnTo>
                  <a:lnTo>
                    <a:pt x="1142" y="648"/>
                  </a:lnTo>
                  <a:lnTo>
                    <a:pt x="1147" y="646"/>
                  </a:lnTo>
                  <a:lnTo>
                    <a:pt x="1149" y="638"/>
                  </a:lnTo>
                  <a:lnTo>
                    <a:pt x="1151" y="631"/>
                  </a:lnTo>
                  <a:lnTo>
                    <a:pt x="1153" y="611"/>
                  </a:lnTo>
                  <a:lnTo>
                    <a:pt x="1156" y="581"/>
                  </a:lnTo>
                  <a:lnTo>
                    <a:pt x="1158" y="559"/>
                  </a:lnTo>
                  <a:lnTo>
                    <a:pt x="1160" y="525"/>
                  </a:lnTo>
                  <a:lnTo>
                    <a:pt x="1164" y="492"/>
                  </a:lnTo>
                  <a:lnTo>
                    <a:pt x="1166" y="453"/>
                  </a:lnTo>
                  <a:lnTo>
                    <a:pt x="1168" y="423"/>
                  </a:lnTo>
                  <a:lnTo>
                    <a:pt x="1170" y="379"/>
                  </a:lnTo>
                  <a:lnTo>
                    <a:pt x="1173" y="349"/>
                  </a:lnTo>
                  <a:lnTo>
                    <a:pt x="1174" y="340"/>
                  </a:lnTo>
                  <a:lnTo>
                    <a:pt x="1175" y="340"/>
                  </a:lnTo>
                  <a:lnTo>
                    <a:pt x="1178" y="356"/>
                  </a:lnTo>
                  <a:lnTo>
                    <a:pt x="1180" y="393"/>
                  </a:lnTo>
                  <a:lnTo>
                    <a:pt x="1183" y="444"/>
                  </a:lnTo>
                  <a:lnTo>
                    <a:pt x="1186" y="481"/>
                  </a:lnTo>
                  <a:lnTo>
                    <a:pt x="1188" y="539"/>
                  </a:lnTo>
                  <a:lnTo>
                    <a:pt x="1191" y="592"/>
                  </a:lnTo>
                  <a:lnTo>
                    <a:pt x="1192" y="611"/>
                  </a:lnTo>
                  <a:lnTo>
                    <a:pt x="1196" y="601"/>
                  </a:lnTo>
                  <a:lnTo>
                    <a:pt x="1198" y="586"/>
                  </a:lnTo>
                  <a:lnTo>
                    <a:pt x="1201" y="569"/>
                  </a:lnTo>
                  <a:lnTo>
                    <a:pt x="1202" y="567"/>
                  </a:lnTo>
                  <a:lnTo>
                    <a:pt x="1204" y="571"/>
                  </a:lnTo>
                  <a:lnTo>
                    <a:pt x="1208" y="579"/>
                  </a:lnTo>
                  <a:lnTo>
                    <a:pt x="1209" y="583"/>
                  </a:lnTo>
                  <a:lnTo>
                    <a:pt x="1212" y="589"/>
                  </a:lnTo>
                  <a:lnTo>
                    <a:pt x="1214" y="592"/>
                  </a:lnTo>
                  <a:lnTo>
                    <a:pt x="1218" y="585"/>
                  </a:lnTo>
                  <a:lnTo>
                    <a:pt x="1220" y="563"/>
                  </a:lnTo>
                  <a:lnTo>
                    <a:pt x="1223" y="531"/>
                  </a:lnTo>
                  <a:lnTo>
                    <a:pt x="1224" y="513"/>
                  </a:lnTo>
                  <a:lnTo>
                    <a:pt x="1228" y="500"/>
                  </a:lnTo>
                  <a:lnTo>
                    <a:pt x="1229" y="501"/>
                  </a:lnTo>
                  <a:lnTo>
                    <a:pt x="1231" y="512"/>
                  </a:lnTo>
                  <a:lnTo>
                    <a:pt x="1233" y="521"/>
                  </a:lnTo>
                  <a:lnTo>
                    <a:pt x="1235" y="531"/>
                  </a:lnTo>
                  <a:lnTo>
                    <a:pt x="1238" y="535"/>
                  </a:lnTo>
                  <a:lnTo>
                    <a:pt x="1241" y="536"/>
                  </a:lnTo>
                  <a:lnTo>
                    <a:pt x="1242" y="539"/>
                  </a:lnTo>
                  <a:lnTo>
                    <a:pt x="1245" y="550"/>
                  </a:lnTo>
                  <a:lnTo>
                    <a:pt x="1247" y="564"/>
                  </a:lnTo>
                  <a:lnTo>
                    <a:pt x="1250" y="572"/>
                  </a:lnTo>
                  <a:lnTo>
                    <a:pt x="1252" y="585"/>
                  </a:lnTo>
                  <a:lnTo>
                    <a:pt x="1255" y="594"/>
                  </a:lnTo>
                  <a:lnTo>
                    <a:pt x="1258" y="594"/>
                  </a:lnTo>
                  <a:lnTo>
                    <a:pt x="1261" y="583"/>
                  </a:lnTo>
                  <a:lnTo>
                    <a:pt x="1263" y="572"/>
                  </a:lnTo>
                  <a:lnTo>
                    <a:pt x="1264" y="571"/>
                  </a:lnTo>
                  <a:lnTo>
                    <a:pt x="1266" y="573"/>
                  </a:lnTo>
                  <a:lnTo>
                    <a:pt x="1268" y="590"/>
                  </a:lnTo>
                  <a:lnTo>
                    <a:pt x="1272" y="613"/>
                  </a:lnTo>
                  <a:lnTo>
                    <a:pt x="1274" y="629"/>
                  </a:lnTo>
                  <a:lnTo>
                    <a:pt x="1276" y="645"/>
                  </a:lnTo>
                  <a:lnTo>
                    <a:pt x="1279" y="654"/>
                  </a:lnTo>
                  <a:lnTo>
                    <a:pt x="1282" y="655"/>
                  </a:lnTo>
                  <a:lnTo>
                    <a:pt x="1285" y="651"/>
                  </a:lnTo>
                  <a:lnTo>
                    <a:pt x="1287" y="649"/>
                  </a:lnTo>
                  <a:lnTo>
                    <a:pt x="1288" y="649"/>
                  </a:lnTo>
                  <a:lnTo>
                    <a:pt x="1292" y="650"/>
                  </a:lnTo>
                  <a:lnTo>
                    <a:pt x="1295" y="639"/>
                  </a:lnTo>
                  <a:lnTo>
                    <a:pt x="1297" y="617"/>
                  </a:lnTo>
                  <a:lnTo>
                    <a:pt x="1299" y="605"/>
                  </a:lnTo>
                  <a:lnTo>
                    <a:pt x="1302" y="596"/>
                  </a:lnTo>
                  <a:lnTo>
                    <a:pt x="1302" y="595"/>
                  </a:lnTo>
                  <a:lnTo>
                    <a:pt x="1305" y="597"/>
                  </a:lnTo>
                  <a:lnTo>
                    <a:pt x="1307" y="598"/>
                  </a:lnTo>
                  <a:lnTo>
                    <a:pt x="1309" y="603"/>
                  </a:lnTo>
                  <a:lnTo>
                    <a:pt x="1313" y="616"/>
                  </a:lnTo>
                  <a:lnTo>
                    <a:pt x="1314" y="627"/>
                  </a:lnTo>
                  <a:lnTo>
                    <a:pt x="1317" y="639"/>
                  </a:lnTo>
                  <a:lnTo>
                    <a:pt x="1321" y="640"/>
                  </a:lnTo>
                  <a:lnTo>
                    <a:pt x="1323" y="640"/>
                  </a:lnTo>
                  <a:lnTo>
                    <a:pt x="1324" y="640"/>
                  </a:lnTo>
                  <a:lnTo>
                    <a:pt x="1326" y="643"/>
                  </a:lnTo>
                  <a:lnTo>
                    <a:pt x="1330" y="644"/>
                  </a:lnTo>
                  <a:lnTo>
                    <a:pt x="1331" y="643"/>
                  </a:lnTo>
                  <a:lnTo>
                    <a:pt x="1334" y="644"/>
                  </a:lnTo>
                  <a:lnTo>
                    <a:pt x="1336" y="650"/>
                  </a:lnTo>
                  <a:lnTo>
                    <a:pt x="1338" y="657"/>
                  </a:lnTo>
                  <a:lnTo>
                    <a:pt x="1342" y="656"/>
                  </a:lnTo>
                  <a:lnTo>
                    <a:pt x="1345" y="634"/>
                  </a:lnTo>
                  <a:lnTo>
                    <a:pt x="1347" y="613"/>
                  </a:lnTo>
                  <a:lnTo>
                    <a:pt x="1349" y="582"/>
                  </a:lnTo>
                  <a:lnTo>
                    <a:pt x="1352" y="562"/>
                  </a:lnTo>
                  <a:lnTo>
                    <a:pt x="1353" y="554"/>
                  </a:lnTo>
                  <a:lnTo>
                    <a:pt x="1357" y="543"/>
                  </a:lnTo>
                  <a:lnTo>
                    <a:pt x="1359" y="526"/>
                  </a:lnTo>
                  <a:lnTo>
                    <a:pt x="1361" y="508"/>
                  </a:lnTo>
                  <a:lnTo>
                    <a:pt x="1364" y="478"/>
                  </a:lnTo>
                  <a:lnTo>
                    <a:pt x="1366" y="446"/>
                  </a:lnTo>
                  <a:lnTo>
                    <a:pt x="1369" y="414"/>
                  </a:lnTo>
                  <a:lnTo>
                    <a:pt x="1370" y="392"/>
                  </a:lnTo>
                  <a:lnTo>
                    <a:pt x="1373" y="363"/>
                  </a:lnTo>
                  <a:lnTo>
                    <a:pt x="1375" y="352"/>
                  </a:lnTo>
                  <a:lnTo>
                    <a:pt x="1377" y="356"/>
                  </a:lnTo>
                  <a:lnTo>
                    <a:pt x="1379" y="376"/>
                  </a:lnTo>
                  <a:lnTo>
                    <a:pt x="1382" y="424"/>
                  </a:lnTo>
                  <a:lnTo>
                    <a:pt x="1384" y="475"/>
                  </a:lnTo>
                  <a:lnTo>
                    <a:pt x="1386" y="500"/>
                  </a:lnTo>
                  <a:lnTo>
                    <a:pt x="1388" y="527"/>
                  </a:lnTo>
                  <a:lnTo>
                    <a:pt x="1391" y="550"/>
                  </a:lnTo>
                  <a:lnTo>
                    <a:pt x="1393" y="576"/>
                  </a:lnTo>
                  <a:lnTo>
                    <a:pt x="1395" y="594"/>
                  </a:lnTo>
                  <a:lnTo>
                    <a:pt x="1399" y="613"/>
                  </a:lnTo>
                  <a:lnTo>
                    <a:pt x="1402" y="615"/>
                  </a:lnTo>
                  <a:lnTo>
                    <a:pt x="1404" y="605"/>
                  </a:lnTo>
                  <a:lnTo>
                    <a:pt x="1407" y="597"/>
                  </a:lnTo>
                  <a:lnTo>
                    <a:pt x="1409" y="594"/>
                  </a:lnTo>
                  <a:lnTo>
                    <a:pt x="1410" y="593"/>
                  </a:lnTo>
                  <a:lnTo>
                    <a:pt x="1412" y="593"/>
                  </a:lnTo>
                  <a:lnTo>
                    <a:pt x="1415" y="593"/>
                  </a:lnTo>
                  <a:lnTo>
                    <a:pt x="1417" y="595"/>
                  </a:lnTo>
                  <a:lnTo>
                    <a:pt x="1420" y="596"/>
                  </a:lnTo>
                  <a:lnTo>
                    <a:pt x="1424" y="598"/>
                  </a:lnTo>
                  <a:lnTo>
                    <a:pt x="1426" y="596"/>
                  </a:lnTo>
                  <a:lnTo>
                    <a:pt x="1428" y="590"/>
                  </a:lnTo>
                  <a:lnTo>
                    <a:pt x="1431" y="586"/>
                  </a:lnTo>
                  <a:lnTo>
                    <a:pt x="1433" y="585"/>
                  </a:lnTo>
                  <a:lnTo>
                    <a:pt x="1433" y="585"/>
                  </a:lnTo>
                  <a:lnTo>
                    <a:pt x="1436" y="589"/>
                  </a:lnTo>
                  <a:lnTo>
                    <a:pt x="1438" y="594"/>
                  </a:lnTo>
                  <a:lnTo>
                    <a:pt x="1442" y="601"/>
                  </a:lnTo>
                  <a:lnTo>
                    <a:pt x="1444" y="606"/>
                  </a:lnTo>
                  <a:lnTo>
                    <a:pt x="1446" y="612"/>
                  </a:lnTo>
                  <a:lnTo>
                    <a:pt x="1450" y="610"/>
                  </a:lnTo>
                  <a:lnTo>
                    <a:pt x="1452" y="598"/>
                  </a:lnTo>
                  <a:lnTo>
                    <a:pt x="1454" y="593"/>
                  </a:lnTo>
                  <a:lnTo>
                    <a:pt x="1455" y="596"/>
                  </a:lnTo>
                  <a:lnTo>
                    <a:pt x="1457" y="607"/>
                  </a:lnTo>
                  <a:lnTo>
                    <a:pt x="1460" y="630"/>
                  </a:lnTo>
                  <a:lnTo>
                    <a:pt x="1464" y="639"/>
                  </a:lnTo>
                  <a:lnTo>
                    <a:pt x="1467" y="620"/>
                  </a:lnTo>
                  <a:lnTo>
                    <a:pt x="1469" y="596"/>
                  </a:lnTo>
                  <a:lnTo>
                    <a:pt x="1472" y="581"/>
                  </a:lnTo>
                  <a:lnTo>
                    <a:pt x="1473" y="580"/>
                  </a:lnTo>
                  <a:lnTo>
                    <a:pt x="1474" y="582"/>
                  </a:lnTo>
                  <a:lnTo>
                    <a:pt x="1477" y="590"/>
                  </a:lnTo>
                  <a:lnTo>
                    <a:pt x="1479" y="594"/>
                  </a:lnTo>
                  <a:lnTo>
                    <a:pt x="1481" y="594"/>
                  </a:lnTo>
                  <a:lnTo>
                    <a:pt x="1485" y="597"/>
                  </a:lnTo>
                  <a:lnTo>
                    <a:pt x="1487" y="602"/>
                  </a:lnTo>
                  <a:lnTo>
                    <a:pt x="1489" y="606"/>
                  </a:lnTo>
                  <a:lnTo>
                    <a:pt x="1491" y="610"/>
                  </a:lnTo>
                  <a:lnTo>
                    <a:pt x="1494" y="614"/>
                  </a:lnTo>
                  <a:lnTo>
                    <a:pt x="1496" y="619"/>
                  </a:lnTo>
                  <a:lnTo>
                    <a:pt x="1498" y="629"/>
                  </a:lnTo>
                  <a:lnTo>
                    <a:pt x="1501" y="638"/>
                  </a:lnTo>
                  <a:lnTo>
                    <a:pt x="1503" y="647"/>
                  </a:lnTo>
                  <a:lnTo>
                    <a:pt x="1506" y="655"/>
                  </a:lnTo>
                  <a:lnTo>
                    <a:pt x="1508" y="674"/>
                  </a:lnTo>
                  <a:lnTo>
                    <a:pt x="1511" y="693"/>
                  </a:lnTo>
                  <a:lnTo>
                    <a:pt x="1513" y="704"/>
                  </a:lnTo>
                  <a:lnTo>
                    <a:pt x="1515" y="713"/>
                  </a:lnTo>
                  <a:lnTo>
                    <a:pt x="1519" y="714"/>
                  </a:lnTo>
                  <a:lnTo>
                    <a:pt x="1521" y="709"/>
                  </a:lnTo>
                  <a:lnTo>
                    <a:pt x="1524" y="703"/>
                  </a:lnTo>
                  <a:lnTo>
                    <a:pt x="1526" y="701"/>
                  </a:lnTo>
                  <a:lnTo>
                    <a:pt x="1527" y="702"/>
                  </a:lnTo>
                  <a:lnTo>
                    <a:pt x="1530" y="704"/>
                  </a:lnTo>
                  <a:lnTo>
                    <a:pt x="1534" y="702"/>
                  </a:lnTo>
                  <a:lnTo>
                    <a:pt x="1536" y="698"/>
                  </a:lnTo>
                  <a:lnTo>
                    <a:pt x="1538" y="686"/>
                  </a:lnTo>
                  <a:lnTo>
                    <a:pt x="1541" y="673"/>
                  </a:lnTo>
                  <a:lnTo>
                    <a:pt x="1542" y="662"/>
                  </a:lnTo>
                  <a:lnTo>
                    <a:pt x="1545" y="644"/>
                  </a:lnTo>
                  <a:lnTo>
                    <a:pt x="1549" y="630"/>
                  </a:lnTo>
                  <a:lnTo>
                    <a:pt x="1550" y="625"/>
                  </a:lnTo>
                  <a:lnTo>
                    <a:pt x="1551" y="625"/>
                  </a:lnTo>
                  <a:lnTo>
                    <a:pt x="1554" y="631"/>
                  </a:lnTo>
                  <a:lnTo>
                    <a:pt x="1556" y="640"/>
                  </a:lnTo>
                  <a:lnTo>
                    <a:pt x="1560" y="639"/>
                  </a:lnTo>
                  <a:lnTo>
                    <a:pt x="1562" y="624"/>
                  </a:lnTo>
                  <a:lnTo>
                    <a:pt x="1565" y="600"/>
                  </a:lnTo>
                  <a:lnTo>
                    <a:pt x="1566" y="578"/>
                  </a:lnTo>
                  <a:lnTo>
                    <a:pt x="1570" y="537"/>
                  </a:lnTo>
                  <a:lnTo>
                    <a:pt x="1572" y="491"/>
                  </a:lnTo>
                  <a:lnTo>
                    <a:pt x="1574" y="465"/>
                  </a:lnTo>
                  <a:lnTo>
                    <a:pt x="1577" y="449"/>
                  </a:lnTo>
                  <a:lnTo>
                    <a:pt x="1577" y="450"/>
                  </a:lnTo>
                  <a:lnTo>
                    <a:pt x="1580" y="470"/>
                  </a:lnTo>
                  <a:lnTo>
                    <a:pt x="1582" y="493"/>
                  </a:lnTo>
                  <a:lnTo>
                    <a:pt x="1584" y="527"/>
                  </a:lnTo>
                  <a:lnTo>
                    <a:pt x="1587" y="553"/>
                  </a:lnTo>
                  <a:lnTo>
                    <a:pt x="1590" y="567"/>
                  </a:lnTo>
                  <a:lnTo>
                    <a:pt x="1592" y="589"/>
                  </a:lnTo>
                  <a:lnTo>
                    <a:pt x="1595" y="611"/>
                  </a:lnTo>
                  <a:lnTo>
                    <a:pt x="1596" y="625"/>
                  </a:lnTo>
                  <a:lnTo>
                    <a:pt x="1599" y="636"/>
                  </a:lnTo>
                  <a:lnTo>
                    <a:pt x="1602" y="639"/>
                  </a:lnTo>
                  <a:lnTo>
                    <a:pt x="1605" y="638"/>
                  </a:lnTo>
                  <a:lnTo>
                    <a:pt x="1607" y="637"/>
                  </a:lnTo>
                  <a:lnTo>
                    <a:pt x="1611" y="635"/>
                  </a:lnTo>
                  <a:lnTo>
                    <a:pt x="1613" y="633"/>
                  </a:lnTo>
                  <a:lnTo>
                    <a:pt x="1614" y="632"/>
                  </a:lnTo>
                  <a:lnTo>
                    <a:pt x="1616" y="633"/>
                  </a:lnTo>
                  <a:lnTo>
                    <a:pt x="1619" y="642"/>
                  </a:lnTo>
                  <a:lnTo>
                    <a:pt x="1620" y="651"/>
                  </a:lnTo>
                  <a:lnTo>
                    <a:pt x="1623" y="667"/>
                  </a:lnTo>
                  <a:lnTo>
                    <a:pt x="1625" y="678"/>
                  </a:lnTo>
                  <a:lnTo>
                    <a:pt x="1629" y="679"/>
                  </a:lnTo>
                  <a:lnTo>
                    <a:pt x="1632" y="671"/>
                  </a:lnTo>
                  <a:lnTo>
                    <a:pt x="1634" y="663"/>
                  </a:lnTo>
                  <a:lnTo>
                    <a:pt x="1636" y="654"/>
                  </a:lnTo>
                  <a:lnTo>
                    <a:pt x="1639" y="649"/>
                  </a:lnTo>
                  <a:lnTo>
                    <a:pt x="1641" y="646"/>
                  </a:lnTo>
                  <a:lnTo>
                    <a:pt x="1642" y="644"/>
                  </a:lnTo>
                  <a:lnTo>
                    <a:pt x="1644" y="645"/>
                  </a:lnTo>
                  <a:lnTo>
                    <a:pt x="1647" y="656"/>
                  </a:lnTo>
                  <a:lnTo>
                    <a:pt x="1648" y="669"/>
                  </a:lnTo>
                  <a:lnTo>
                    <a:pt x="1651" y="685"/>
                  </a:lnTo>
                  <a:lnTo>
                    <a:pt x="1656" y="687"/>
                  </a:lnTo>
                  <a:lnTo>
                    <a:pt x="1658" y="681"/>
                  </a:lnTo>
                  <a:lnTo>
                    <a:pt x="1660" y="672"/>
                  </a:lnTo>
                  <a:lnTo>
                    <a:pt x="1663" y="666"/>
                  </a:lnTo>
                  <a:lnTo>
                    <a:pt x="1665" y="664"/>
                  </a:lnTo>
                  <a:lnTo>
                    <a:pt x="1667" y="663"/>
                  </a:lnTo>
                  <a:lnTo>
                    <a:pt x="1670" y="658"/>
                  </a:lnTo>
                  <a:lnTo>
                    <a:pt x="1671" y="655"/>
                  </a:lnTo>
                  <a:lnTo>
                    <a:pt x="1675" y="652"/>
                  </a:lnTo>
                  <a:lnTo>
                    <a:pt x="1676" y="652"/>
                  </a:lnTo>
                  <a:lnTo>
                    <a:pt x="1678" y="654"/>
                  </a:lnTo>
                  <a:lnTo>
                    <a:pt x="1680" y="656"/>
                  </a:lnTo>
                  <a:lnTo>
                    <a:pt x="1683" y="662"/>
                  </a:lnTo>
                  <a:lnTo>
                    <a:pt x="1685" y="665"/>
                  </a:lnTo>
                  <a:lnTo>
                    <a:pt x="1689" y="664"/>
                  </a:lnTo>
                  <a:lnTo>
                    <a:pt x="1691" y="655"/>
                  </a:lnTo>
                  <a:lnTo>
                    <a:pt x="1693" y="646"/>
                  </a:lnTo>
                  <a:lnTo>
                    <a:pt x="1696" y="631"/>
                  </a:lnTo>
                  <a:lnTo>
                    <a:pt x="1699" y="615"/>
                  </a:lnTo>
                  <a:lnTo>
                    <a:pt x="1701" y="605"/>
                  </a:lnTo>
                  <a:lnTo>
                    <a:pt x="1703" y="595"/>
                  </a:lnTo>
                  <a:lnTo>
                    <a:pt x="1704" y="593"/>
                  </a:lnTo>
                  <a:lnTo>
                    <a:pt x="1707" y="598"/>
                  </a:lnTo>
                  <a:lnTo>
                    <a:pt x="1709" y="613"/>
                  </a:lnTo>
                  <a:lnTo>
                    <a:pt x="1711" y="626"/>
                  </a:lnTo>
                  <a:lnTo>
                    <a:pt x="1713" y="641"/>
                  </a:lnTo>
                  <a:lnTo>
                    <a:pt x="1716" y="651"/>
                  </a:lnTo>
                  <a:lnTo>
                    <a:pt x="1719" y="656"/>
                  </a:lnTo>
                  <a:lnTo>
                    <a:pt x="1721" y="666"/>
                  </a:lnTo>
                  <a:lnTo>
                    <a:pt x="1724" y="676"/>
                  </a:lnTo>
                  <a:lnTo>
                    <a:pt x="1725" y="681"/>
                  </a:lnTo>
                  <a:lnTo>
                    <a:pt x="1730" y="684"/>
                  </a:lnTo>
                  <a:lnTo>
                    <a:pt x="1731" y="682"/>
                  </a:lnTo>
                  <a:lnTo>
                    <a:pt x="1734" y="678"/>
                  </a:lnTo>
                  <a:lnTo>
                    <a:pt x="1737" y="673"/>
                  </a:lnTo>
                  <a:lnTo>
                    <a:pt x="1739" y="668"/>
                  </a:lnTo>
                  <a:lnTo>
                    <a:pt x="1742" y="654"/>
                  </a:lnTo>
                  <a:lnTo>
                    <a:pt x="1744" y="636"/>
                  </a:lnTo>
                  <a:lnTo>
                    <a:pt x="1746" y="623"/>
                  </a:lnTo>
                  <a:lnTo>
                    <a:pt x="1749" y="607"/>
                  </a:lnTo>
                  <a:lnTo>
                    <a:pt x="1750" y="604"/>
                  </a:lnTo>
                  <a:lnTo>
                    <a:pt x="1752" y="606"/>
                  </a:lnTo>
                  <a:lnTo>
                    <a:pt x="1754" y="612"/>
                  </a:lnTo>
                  <a:lnTo>
                    <a:pt x="1758" y="616"/>
                  </a:lnTo>
                  <a:lnTo>
                    <a:pt x="1761" y="609"/>
                  </a:lnTo>
                  <a:lnTo>
                    <a:pt x="1763" y="592"/>
                  </a:lnTo>
                  <a:lnTo>
                    <a:pt x="1766" y="570"/>
                  </a:lnTo>
                  <a:lnTo>
                    <a:pt x="1767" y="558"/>
                  </a:lnTo>
                  <a:lnTo>
                    <a:pt x="1770" y="538"/>
                  </a:lnTo>
                  <a:lnTo>
                    <a:pt x="1773" y="517"/>
                  </a:lnTo>
                  <a:lnTo>
                    <a:pt x="1774" y="501"/>
                  </a:lnTo>
                  <a:lnTo>
                    <a:pt x="1777" y="485"/>
                  </a:lnTo>
                  <a:lnTo>
                    <a:pt x="1779" y="480"/>
                  </a:lnTo>
                  <a:lnTo>
                    <a:pt x="1780" y="481"/>
                  </a:lnTo>
                  <a:lnTo>
                    <a:pt x="1784" y="484"/>
                  </a:lnTo>
                  <a:lnTo>
                    <a:pt x="1786" y="489"/>
                  </a:lnTo>
                  <a:lnTo>
                    <a:pt x="1788" y="503"/>
                  </a:lnTo>
                  <a:lnTo>
                    <a:pt x="1791" y="523"/>
                  </a:lnTo>
                  <a:lnTo>
                    <a:pt x="1792" y="536"/>
                  </a:lnTo>
                  <a:lnTo>
                    <a:pt x="1795" y="555"/>
                  </a:lnTo>
                  <a:lnTo>
                    <a:pt x="1797" y="569"/>
                  </a:lnTo>
                  <a:lnTo>
                    <a:pt x="1799" y="575"/>
                  </a:lnTo>
                  <a:lnTo>
                    <a:pt x="1803" y="585"/>
                  </a:lnTo>
                  <a:lnTo>
                    <a:pt x="1805" y="595"/>
                  </a:lnTo>
                  <a:lnTo>
                    <a:pt x="1807" y="600"/>
                  </a:lnTo>
                  <a:lnTo>
                    <a:pt x="1811" y="603"/>
                  </a:lnTo>
                  <a:lnTo>
                    <a:pt x="1813" y="603"/>
                  </a:lnTo>
                  <a:lnTo>
                    <a:pt x="1814" y="603"/>
                  </a:lnTo>
                  <a:lnTo>
                    <a:pt x="1816" y="605"/>
                  </a:lnTo>
                  <a:lnTo>
                    <a:pt x="1820" y="605"/>
                  </a:lnTo>
                  <a:lnTo>
                    <a:pt x="1822" y="601"/>
                  </a:lnTo>
                  <a:lnTo>
                    <a:pt x="1826" y="596"/>
                  </a:lnTo>
                  <a:lnTo>
                    <a:pt x="1828" y="592"/>
                  </a:lnTo>
                  <a:lnTo>
                    <a:pt x="1829" y="591"/>
                  </a:lnTo>
                  <a:lnTo>
                    <a:pt x="1831" y="593"/>
                  </a:lnTo>
                  <a:lnTo>
                    <a:pt x="1834" y="604"/>
                  </a:lnTo>
                  <a:lnTo>
                    <a:pt x="1835" y="615"/>
                  </a:lnTo>
                  <a:lnTo>
                    <a:pt x="1838" y="636"/>
                  </a:lnTo>
                  <a:lnTo>
                    <a:pt x="1840" y="651"/>
                  </a:lnTo>
                  <a:lnTo>
                    <a:pt x="1844" y="651"/>
                  </a:lnTo>
                  <a:lnTo>
                    <a:pt x="1847" y="642"/>
                  </a:lnTo>
                  <a:lnTo>
                    <a:pt x="1849" y="636"/>
                  </a:lnTo>
                  <a:lnTo>
                    <a:pt x="1851" y="635"/>
                  </a:lnTo>
                  <a:lnTo>
                    <a:pt x="1852" y="637"/>
                  </a:lnTo>
                  <a:lnTo>
                    <a:pt x="1855" y="645"/>
                  </a:lnTo>
                  <a:lnTo>
                    <a:pt x="1857" y="650"/>
                  </a:lnTo>
                  <a:lnTo>
                    <a:pt x="1861" y="652"/>
                  </a:lnTo>
                  <a:lnTo>
                    <a:pt x="1863" y="651"/>
                  </a:lnTo>
                  <a:lnTo>
                    <a:pt x="1864" y="651"/>
                  </a:lnTo>
                  <a:lnTo>
                    <a:pt x="1867" y="654"/>
                  </a:lnTo>
                  <a:lnTo>
                    <a:pt x="1870" y="661"/>
                  </a:lnTo>
                  <a:lnTo>
                    <a:pt x="1871" y="667"/>
                  </a:lnTo>
                  <a:lnTo>
                    <a:pt x="1874" y="676"/>
                  </a:lnTo>
                  <a:lnTo>
                    <a:pt x="1876" y="681"/>
                  </a:lnTo>
                  <a:lnTo>
                    <a:pt x="1880" y="674"/>
                  </a:lnTo>
                  <a:lnTo>
                    <a:pt x="1882" y="656"/>
                  </a:lnTo>
                  <a:lnTo>
                    <a:pt x="1884" y="640"/>
                  </a:lnTo>
                  <a:lnTo>
                    <a:pt x="1888" y="613"/>
                  </a:lnTo>
                  <a:lnTo>
                    <a:pt x="1890" y="592"/>
                  </a:lnTo>
                  <a:lnTo>
                    <a:pt x="1892" y="580"/>
                  </a:lnTo>
                  <a:lnTo>
                    <a:pt x="1895" y="572"/>
                  </a:lnTo>
                  <a:lnTo>
                    <a:pt x="1895" y="572"/>
                  </a:lnTo>
                  <a:lnTo>
                    <a:pt x="1898" y="582"/>
                  </a:lnTo>
                  <a:lnTo>
                    <a:pt x="1900" y="598"/>
                  </a:lnTo>
                  <a:lnTo>
                    <a:pt x="1902" y="624"/>
                  </a:lnTo>
                  <a:lnTo>
                    <a:pt x="1905" y="641"/>
                  </a:lnTo>
                  <a:lnTo>
                    <a:pt x="1907" y="648"/>
                  </a:lnTo>
                  <a:lnTo>
                    <a:pt x="1910" y="652"/>
                  </a:lnTo>
                  <a:lnTo>
                    <a:pt x="1914" y="650"/>
                  </a:lnTo>
                  <a:lnTo>
                    <a:pt x="1916" y="649"/>
                  </a:lnTo>
                  <a:lnTo>
                    <a:pt x="1917" y="649"/>
                  </a:lnTo>
                  <a:lnTo>
                    <a:pt x="1919" y="654"/>
                  </a:lnTo>
                  <a:lnTo>
                    <a:pt x="1921" y="661"/>
                  </a:lnTo>
                  <a:lnTo>
                    <a:pt x="1924" y="671"/>
                  </a:lnTo>
                  <a:lnTo>
                    <a:pt x="1926" y="679"/>
                  </a:lnTo>
                  <a:lnTo>
                    <a:pt x="1928" y="682"/>
                  </a:lnTo>
                  <a:lnTo>
                    <a:pt x="1933" y="681"/>
                  </a:lnTo>
                  <a:lnTo>
                    <a:pt x="1935" y="678"/>
                  </a:lnTo>
                  <a:lnTo>
                    <a:pt x="1937" y="676"/>
                  </a:lnTo>
                  <a:lnTo>
                    <a:pt x="1938" y="678"/>
                  </a:lnTo>
                  <a:lnTo>
                    <a:pt x="1941" y="685"/>
                  </a:lnTo>
                  <a:lnTo>
                    <a:pt x="1943" y="690"/>
                  </a:lnTo>
                  <a:lnTo>
                    <a:pt x="1945" y="694"/>
                  </a:lnTo>
                  <a:lnTo>
                    <a:pt x="1948" y="694"/>
                  </a:lnTo>
                  <a:lnTo>
                    <a:pt x="1950" y="695"/>
                  </a:lnTo>
                  <a:lnTo>
                    <a:pt x="1953" y="699"/>
                  </a:lnTo>
                  <a:lnTo>
                    <a:pt x="1957" y="701"/>
                  </a:lnTo>
                  <a:lnTo>
                    <a:pt x="1959" y="690"/>
                  </a:lnTo>
                  <a:lnTo>
                    <a:pt x="1962" y="664"/>
                  </a:lnTo>
                  <a:lnTo>
                    <a:pt x="1963" y="637"/>
                  </a:lnTo>
                  <a:lnTo>
                    <a:pt x="1966" y="589"/>
                  </a:lnTo>
                  <a:lnTo>
                    <a:pt x="1969" y="537"/>
                  </a:lnTo>
                  <a:lnTo>
                    <a:pt x="1970" y="510"/>
                  </a:lnTo>
                  <a:lnTo>
                    <a:pt x="1974" y="483"/>
                  </a:lnTo>
                  <a:lnTo>
                    <a:pt x="1976" y="474"/>
                  </a:lnTo>
                  <a:lnTo>
                    <a:pt x="1978" y="470"/>
                  </a:lnTo>
                  <a:lnTo>
                    <a:pt x="1980" y="470"/>
                  </a:lnTo>
                  <a:lnTo>
                    <a:pt x="1981" y="473"/>
                  </a:lnTo>
                  <a:lnTo>
                    <a:pt x="1984" y="491"/>
                  </a:lnTo>
                  <a:lnTo>
                    <a:pt x="1986" y="513"/>
                  </a:lnTo>
                  <a:lnTo>
                    <a:pt x="1988" y="550"/>
                  </a:lnTo>
                  <a:lnTo>
                    <a:pt x="1991" y="578"/>
                  </a:lnTo>
                  <a:lnTo>
                    <a:pt x="1993" y="589"/>
                  </a:lnTo>
                  <a:lnTo>
                    <a:pt x="1996" y="600"/>
                  </a:lnTo>
                  <a:lnTo>
                    <a:pt x="1999" y="613"/>
                  </a:lnTo>
                  <a:lnTo>
                    <a:pt x="2000" y="626"/>
                  </a:lnTo>
                  <a:lnTo>
                    <a:pt x="2003" y="648"/>
                  </a:lnTo>
                  <a:lnTo>
                    <a:pt x="2006" y="669"/>
                  </a:lnTo>
                  <a:lnTo>
                    <a:pt x="2007" y="678"/>
                  </a:lnTo>
                  <a:lnTo>
                    <a:pt x="2010" y="687"/>
                  </a:lnTo>
                  <a:lnTo>
                    <a:pt x="2013" y="689"/>
                  </a:lnTo>
                  <a:lnTo>
                    <a:pt x="2017" y="684"/>
                  </a:lnTo>
                  <a:lnTo>
                    <a:pt x="2019" y="674"/>
                  </a:lnTo>
                  <a:lnTo>
                    <a:pt x="2021" y="668"/>
                  </a:lnTo>
                  <a:lnTo>
                    <a:pt x="2024" y="663"/>
                  </a:lnTo>
                  <a:lnTo>
                    <a:pt x="2026" y="661"/>
                  </a:lnTo>
                  <a:lnTo>
                    <a:pt x="2028" y="659"/>
                  </a:lnTo>
                  <a:lnTo>
                    <a:pt x="2031" y="653"/>
                  </a:lnTo>
                  <a:lnTo>
                    <a:pt x="2033" y="640"/>
                  </a:lnTo>
                  <a:lnTo>
                    <a:pt x="2035" y="628"/>
                  </a:lnTo>
                  <a:lnTo>
                    <a:pt x="2038" y="612"/>
                  </a:lnTo>
                  <a:lnTo>
                    <a:pt x="2041" y="608"/>
                  </a:lnTo>
                  <a:lnTo>
                    <a:pt x="2042" y="609"/>
                  </a:lnTo>
                  <a:lnTo>
                    <a:pt x="2044" y="613"/>
                  </a:lnTo>
                  <a:lnTo>
                    <a:pt x="2048" y="613"/>
                  </a:lnTo>
                  <a:lnTo>
                    <a:pt x="2050" y="605"/>
                  </a:lnTo>
                  <a:lnTo>
                    <a:pt x="2052" y="593"/>
                  </a:lnTo>
                  <a:lnTo>
                    <a:pt x="2053" y="592"/>
                  </a:lnTo>
                  <a:lnTo>
                    <a:pt x="2055" y="596"/>
                  </a:lnTo>
                  <a:lnTo>
                    <a:pt x="2057" y="619"/>
                  </a:lnTo>
                  <a:lnTo>
                    <a:pt x="2061" y="654"/>
                  </a:lnTo>
                  <a:lnTo>
                    <a:pt x="2063" y="675"/>
                  </a:lnTo>
                  <a:lnTo>
                    <a:pt x="2065" y="695"/>
                  </a:lnTo>
                  <a:lnTo>
                    <a:pt x="2069" y="701"/>
                  </a:lnTo>
                  <a:lnTo>
                    <a:pt x="2071" y="691"/>
                  </a:lnTo>
                  <a:lnTo>
                    <a:pt x="2074" y="682"/>
                  </a:lnTo>
                  <a:lnTo>
                    <a:pt x="2075" y="680"/>
                  </a:lnTo>
                  <a:lnTo>
                    <a:pt x="2076" y="679"/>
                  </a:lnTo>
                  <a:lnTo>
                    <a:pt x="2082" y="679"/>
                  </a:lnTo>
                  <a:lnTo>
                    <a:pt x="2083" y="676"/>
                  </a:lnTo>
                  <a:lnTo>
                    <a:pt x="2086" y="670"/>
                  </a:lnTo>
                  <a:lnTo>
                    <a:pt x="2088" y="665"/>
                  </a:lnTo>
                  <a:lnTo>
                    <a:pt x="2090" y="661"/>
                  </a:lnTo>
                  <a:lnTo>
                    <a:pt x="2093" y="650"/>
                  </a:lnTo>
                  <a:lnTo>
                    <a:pt x="2095" y="637"/>
                  </a:lnTo>
                  <a:lnTo>
                    <a:pt x="2097" y="629"/>
                  </a:lnTo>
                  <a:lnTo>
                    <a:pt x="2099" y="626"/>
                  </a:lnTo>
                  <a:lnTo>
                    <a:pt x="2101" y="628"/>
                  </a:lnTo>
                  <a:lnTo>
                    <a:pt x="2104" y="638"/>
                  </a:lnTo>
                  <a:lnTo>
                    <a:pt x="2106" y="647"/>
                  </a:lnTo>
                  <a:lnTo>
                    <a:pt x="2108" y="658"/>
                  </a:lnTo>
                  <a:lnTo>
                    <a:pt x="2112" y="657"/>
                  </a:lnTo>
                  <a:lnTo>
                    <a:pt x="2114" y="651"/>
                  </a:lnTo>
                  <a:lnTo>
                    <a:pt x="2115" y="650"/>
                  </a:lnTo>
                  <a:lnTo>
                    <a:pt x="2118" y="656"/>
                  </a:lnTo>
                  <a:lnTo>
                    <a:pt x="2119" y="667"/>
                  </a:lnTo>
                  <a:lnTo>
                    <a:pt x="2123" y="681"/>
                  </a:lnTo>
                  <a:lnTo>
                    <a:pt x="2126" y="686"/>
                  </a:lnTo>
                  <a:lnTo>
                    <a:pt x="2129" y="677"/>
                  </a:lnTo>
                  <a:lnTo>
                    <a:pt x="2131" y="668"/>
                  </a:lnTo>
                  <a:lnTo>
                    <a:pt x="2133" y="656"/>
                  </a:lnTo>
                  <a:lnTo>
                    <a:pt x="2136" y="650"/>
                  </a:lnTo>
                  <a:lnTo>
                    <a:pt x="2137" y="649"/>
                  </a:lnTo>
                  <a:lnTo>
                    <a:pt x="2139" y="650"/>
                  </a:lnTo>
                  <a:lnTo>
                    <a:pt x="2141" y="655"/>
                  </a:lnTo>
                  <a:lnTo>
                    <a:pt x="2145" y="664"/>
                  </a:lnTo>
                  <a:lnTo>
                    <a:pt x="2146" y="667"/>
                  </a:lnTo>
                  <a:lnTo>
                    <a:pt x="2151" y="661"/>
                  </a:lnTo>
                  <a:lnTo>
                    <a:pt x="2152" y="653"/>
                  </a:lnTo>
                  <a:lnTo>
                    <a:pt x="2155" y="644"/>
                  </a:lnTo>
                  <a:lnTo>
                    <a:pt x="2158" y="638"/>
                  </a:lnTo>
                  <a:lnTo>
                    <a:pt x="2159" y="632"/>
                  </a:lnTo>
                  <a:lnTo>
                    <a:pt x="2162" y="614"/>
                  </a:lnTo>
                  <a:lnTo>
                    <a:pt x="2165" y="580"/>
                  </a:lnTo>
                  <a:lnTo>
                    <a:pt x="2167" y="554"/>
                  </a:lnTo>
                  <a:lnTo>
                    <a:pt x="2170" y="523"/>
                  </a:lnTo>
                  <a:lnTo>
                    <a:pt x="2171" y="517"/>
                  </a:lnTo>
                  <a:lnTo>
                    <a:pt x="2173" y="523"/>
                  </a:lnTo>
                  <a:lnTo>
                    <a:pt x="2175" y="539"/>
                  </a:lnTo>
                  <a:lnTo>
                    <a:pt x="2177" y="568"/>
                  </a:lnTo>
                  <a:lnTo>
                    <a:pt x="2180" y="589"/>
                  </a:lnTo>
                  <a:lnTo>
                    <a:pt x="2183" y="592"/>
                  </a:lnTo>
                  <a:lnTo>
                    <a:pt x="2185" y="582"/>
                  </a:lnTo>
                  <a:lnTo>
                    <a:pt x="2189" y="566"/>
                  </a:lnTo>
                  <a:lnTo>
                    <a:pt x="2190" y="561"/>
                  </a:lnTo>
                  <a:lnTo>
                    <a:pt x="2192" y="566"/>
                  </a:lnTo>
                  <a:lnTo>
                    <a:pt x="2194" y="578"/>
                  </a:lnTo>
                  <a:lnTo>
                    <a:pt x="2197" y="601"/>
                  </a:lnTo>
                  <a:lnTo>
                    <a:pt x="2199" y="613"/>
                  </a:lnTo>
                  <a:lnTo>
                    <a:pt x="2203" y="610"/>
                  </a:lnTo>
                  <a:lnTo>
                    <a:pt x="2205" y="607"/>
                  </a:lnTo>
                  <a:lnTo>
                    <a:pt x="2208" y="606"/>
                  </a:lnTo>
                  <a:lnTo>
                    <a:pt x="2209" y="606"/>
                  </a:lnTo>
                  <a:lnTo>
                    <a:pt x="2213" y="606"/>
                  </a:lnTo>
                  <a:lnTo>
                    <a:pt x="2215" y="603"/>
                  </a:lnTo>
                  <a:lnTo>
                    <a:pt x="2217" y="596"/>
                  </a:lnTo>
                  <a:lnTo>
                    <a:pt x="2219" y="593"/>
                  </a:lnTo>
                  <a:lnTo>
                    <a:pt x="2221" y="596"/>
                  </a:lnTo>
                  <a:lnTo>
                    <a:pt x="2222" y="606"/>
                  </a:lnTo>
                  <a:lnTo>
                    <a:pt x="2225" y="631"/>
                  </a:lnTo>
                  <a:lnTo>
                    <a:pt x="2229" y="657"/>
                  </a:lnTo>
                  <a:lnTo>
                    <a:pt x="2230" y="671"/>
                  </a:lnTo>
                  <a:lnTo>
                    <a:pt x="2233" y="684"/>
                  </a:lnTo>
                  <a:lnTo>
                    <a:pt x="2236" y="680"/>
                  </a:lnTo>
                  <a:lnTo>
                    <a:pt x="2239" y="664"/>
                  </a:lnTo>
                  <a:lnTo>
                    <a:pt x="2241" y="648"/>
                  </a:lnTo>
                  <a:lnTo>
                    <a:pt x="2243" y="626"/>
                  </a:lnTo>
                  <a:lnTo>
                    <a:pt x="2246" y="606"/>
                  </a:lnTo>
                  <a:lnTo>
                    <a:pt x="2248" y="596"/>
                  </a:lnTo>
                  <a:lnTo>
                    <a:pt x="2251" y="583"/>
                  </a:lnTo>
                  <a:lnTo>
                    <a:pt x="2254" y="580"/>
                  </a:lnTo>
                  <a:lnTo>
                    <a:pt x="2255" y="580"/>
                  </a:lnTo>
                  <a:lnTo>
                    <a:pt x="2256" y="586"/>
                  </a:lnTo>
                  <a:lnTo>
                    <a:pt x="2259" y="599"/>
                  </a:lnTo>
                  <a:lnTo>
                    <a:pt x="2261" y="617"/>
                  </a:lnTo>
                  <a:lnTo>
                    <a:pt x="2263" y="629"/>
                  </a:lnTo>
                  <a:lnTo>
                    <a:pt x="2266" y="637"/>
                  </a:lnTo>
                  <a:lnTo>
                    <a:pt x="2268" y="639"/>
                  </a:lnTo>
                  <a:lnTo>
                    <a:pt x="2270" y="639"/>
                  </a:lnTo>
                  <a:lnTo>
                    <a:pt x="2274" y="643"/>
                  </a:lnTo>
                  <a:lnTo>
                    <a:pt x="2275" y="646"/>
                  </a:lnTo>
                  <a:lnTo>
                    <a:pt x="2278" y="647"/>
                  </a:lnTo>
                  <a:lnTo>
                    <a:pt x="2281" y="649"/>
                  </a:lnTo>
                  <a:lnTo>
                    <a:pt x="2282" y="653"/>
                  </a:lnTo>
                  <a:lnTo>
                    <a:pt x="2285" y="668"/>
                  </a:lnTo>
                  <a:lnTo>
                    <a:pt x="2287" y="685"/>
                  </a:lnTo>
                  <a:lnTo>
                    <a:pt x="2289" y="694"/>
                  </a:lnTo>
                  <a:lnTo>
                    <a:pt x="2293" y="704"/>
                  </a:lnTo>
                  <a:lnTo>
                    <a:pt x="2296" y="705"/>
                  </a:lnTo>
                  <a:lnTo>
                    <a:pt x="2299" y="700"/>
                  </a:lnTo>
                  <a:lnTo>
                    <a:pt x="2301" y="694"/>
                  </a:lnTo>
                  <a:lnTo>
                    <a:pt x="2303" y="691"/>
                  </a:lnTo>
                  <a:lnTo>
                    <a:pt x="2306" y="687"/>
                  </a:lnTo>
                  <a:lnTo>
                    <a:pt x="2307" y="684"/>
                  </a:lnTo>
                  <a:lnTo>
                    <a:pt x="2310" y="677"/>
                  </a:lnTo>
                  <a:lnTo>
                    <a:pt x="2314" y="667"/>
                  </a:lnTo>
                  <a:lnTo>
                    <a:pt x="2315" y="659"/>
                  </a:lnTo>
                  <a:lnTo>
                    <a:pt x="2318" y="651"/>
                  </a:lnTo>
                  <a:lnTo>
                    <a:pt x="2320" y="649"/>
                  </a:lnTo>
                  <a:lnTo>
                    <a:pt x="2321" y="653"/>
                  </a:lnTo>
                  <a:lnTo>
                    <a:pt x="2323" y="662"/>
                  </a:lnTo>
                  <a:lnTo>
                    <a:pt x="2326" y="679"/>
                  </a:lnTo>
                  <a:lnTo>
                    <a:pt x="2328" y="690"/>
                  </a:lnTo>
                  <a:lnTo>
                    <a:pt x="2332" y="683"/>
                  </a:lnTo>
                  <a:lnTo>
                    <a:pt x="2334" y="665"/>
                  </a:lnTo>
                  <a:lnTo>
                    <a:pt x="2337" y="653"/>
                  </a:lnTo>
                  <a:lnTo>
                    <a:pt x="2340" y="645"/>
                  </a:lnTo>
                  <a:lnTo>
                    <a:pt x="2340" y="645"/>
                  </a:lnTo>
                  <a:lnTo>
                    <a:pt x="2342" y="649"/>
                  </a:lnTo>
                  <a:lnTo>
                    <a:pt x="2346" y="652"/>
                  </a:lnTo>
                  <a:lnTo>
                    <a:pt x="2348" y="644"/>
                  </a:lnTo>
                  <a:lnTo>
                    <a:pt x="2351" y="623"/>
                  </a:lnTo>
                  <a:lnTo>
                    <a:pt x="2353" y="608"/>
                  </a:lnTo>
                  <a:lnTo>
                    <a:pt x="2355" y="605"/>
                  </a:lnTo>
                  <a:lnTo>
                    <a:pt x="2359" y="605"/>
                  </a:lnTo>
                  <a:lnTo>
                    <a:pt x="2361" y="599"/>
                  </a:lnTo>
                  <a:lnTo>
                    <a:pt x="2363" y="592"/>
                  </a:lnTo>
                  <a:lnTo>
                    <a:pt x="2366" y="580"/>
                  </a:lnTo>
                  <a:lnTo>
                    <a:pt x="2368" y="570"/>
                  </a:lnTo>
                  <a:lnTo>
                    <a:pt x="2370" y="559"/>
                  </a:lnTo>
                  <a:lnTo>
                    <a:pt x="2373" y="535"/>
                  </a:lnTo>
                  <a:lnTo>
                    <a:pt x="2374" y="517"/>
                  </a:lnTo>
                  <a:lnTo>
                    <a:pt x="2378" y="497"/>
                  </a:lnTo>
                  <a:lnTo>
                    <a:pt x="2379" y="495"/>
                  </a:lnTo>
                  <a:lnTo>
                    <a:pt x="2381" y="504"/>
                  </a:lnTo>
                  <a:lnTo>
                    <a:pt x="2383" y="523"/>
                  </a:lnTo>
                  <a:lnTo>
                    <a:pt x="2386" y="565"/>
                  </a:lnTo>
                  <a:lnTo>
                    <a:pt x="2388" y="606"/>
                  </a:lnTo>
                  <a:lnTo>
                    <a:pt x="2390" y="624"/>
                  </a:lnTo>
                  <a:lnTo>
                    <a:pt x="2394" y="618"/>
                  </a:lnTo>
                  <a:lnTo>
                    <a:pt x="2396" y="608"/>
                  </a:lnTo>
                  <a:lnTo>
                    <a:pt x="2400" y="600"/>
                  </a:lnTo>
                  <a:lnTo>
                    <a:pt x="2400" y="600"/>
                  </a:lnTo>
                  <a:lnTo>
                    <a:pt x="2402" y="607"/>
                  </a:lnTo>
                  <a:lnTo>
                    <a:pt x="2405" y="627"/>
                  </a:lnTo>
                  <a:lnTo>
                    <a:pt x="2407" y="647"/>
                  </a:lnTo>
                  <a:lnTo>
                    <a:pt x="2409" y="655"/>
                  </a:lnTo>
                  <a:lnTo>
                    <a:pt x="2413" y="656"/>
                  </a:lnTo>
                  <a:lnTo>
                    <a:pt x="2415" y="654"/>
                  </a:lnTo>
                  <a:lnTo>
                    <a:pt x="2416" y="654"/>
                  </a:lnTo>
                  <a:lnTo>
                    <a:pt x="2419" y="656"/>
                  </a:lnTo>
                  <a:lnTo>
                    <a:pt x="2422" y="663"/>
                  </a:lnTo>
                  <a:lnTo>
                    <a:pt x="2424" y="668"/>
                  </a:lnTo>
                  <a:lnTo>
                    <a:pt x="2427" y="672"/>
                  </a:lnTo>
                  <a:lnTo>
                    <a:pt x="2430" y="666"/>
                  </a:lnTo>
                  <a:lnTo>
                    <a:pt x="2433" y="655"/>
                  </a:lnTo>
                  <a:lnTo>
                    <a:pt x="2434" y="652"/>
                  </a:lnTo>
                  <a:lnTo>
                    <a:pt x="2435" y="652"/>
                  </a:lnTo>
                  <a:lnTo>
                    <a:pt x="2438" y="661"/>
                  </a:lnTo>
                  <a:lnTo>
                    <a:pt x="2440" y="674"/>
                  </a:lnTo>
                  <a:lnTo>
                    <a:pt x="2443" y="681"/>
                  </a:lnTo>
                  <a:lnTo>
                    <a:pt x="2446" y="688"/>
                  </a:lnTo>
                </a:path>
              </a:pathLst>
            </a:custGeom>
            <a:noFill/>
            <a:ln w="0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59" name="Line 31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2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0" name="Line 32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1" name="Line 33"/>
            <p:cNvSpPr>
              <a:spLocks noChangeAspect="1" noChangeShapeType="1"/>
            </p:cNvSpPr>
            <p:nvPr/>
          </p:nvSpPr>
          <p:spPr bwMode="auto">
            <a:xfrm>
              <a:off x="3553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2" name="Line 34"/>
            <p:cNvSpPr>
              <a:spLocks noChangeAspect="1" noChangeShapeType="1"/>
            </p:cNvSpPr>
            <p:nvPr/>
          </p:nvSpPr>
          <p:spPr bwMode="auto">
            <a:xfrm>
              <a:off x="322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3" name="Line 35"/>
            <p:cNvSpPr>
              <a:spLocks noChangeAspect="1" noChangeShapeType="1"/>
            </p:cNvSpPr>
            <p:nvPr/>
          </p:nvSpPr>
          <p:spPr bwMode="auto">
            <a:xfrm>
              <a:off x="2902" y="378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4" name="Line 36"/>
            <p:cNvSpPr>
              <a:spLocks noChangeAspect="1" noChangeShapeType="1"/>
            </p:cNvSpPr>
            <p:nvPr/>
          </p:nvSpPr>
          <p:spPr bwMode="auto">
            <a:xfrm>
              <a:off x="2578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5" name="Line 37"/>
            <p:cNvSpPr>
              <a:spLocks noChangeAspect="1" noChangeShapeType="1"/>
            </p:cNvSpPr>
            <p:nvPr/>
          </p:nvSpPr>
          <p:spPr bwMode="auto">
            <a:xfrm>
              <a:off x="22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6" name="Line 38"/>
            <p:cNvSpPr>
              <a:spLocks noChangeAspect="1" noChangeShapeType="1"/>
            </p:cNvSpPr>
            <p:nvPr/>
          </p:nvSpPr>
          <p:spPr bwMode="auto">
            <a:xfrm>
              <a:off x="19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7" name="Line 39"/>
            <p:cNvSpPr>
              <a:spLocks noChangeAspect="1" noChangeShapeType="1"/>
            </p:cNvSpPr>
            <p:nvPr/>
          </p:nvSpPr>
          <p:spPr bwMode="auto">
            <a:xfrm>
              <a:off x="160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8" name="Line 40"/>
            <p:cNvSpPr>
              <a:spLocks noChangeAspect="1" noChangeShapeType="1"/>
            </p:cNvSpPr>
            <p:nvPr/>
          </p:nvSpPr>
          <p:spPr bwMode="auto">
            <a:xfrm>
              <a:off x="1277" y="3786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69" name="Line 41"/>
            <p:cNvSpPr>
              <a:spLocks noChangeAspect="1" noChangeShapeType="1"/>
            </p:cNvSpPr>
            <p:nvPr/>
          </p:nvSpPr>
          <p:spPr bwMode="auto">
            <a:xfrm>
              <a:off x="9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0" name="Line 42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1" name="Line 43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2" name="Line 44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3" name="Line 45"/>
            <p:cNvSpPr>
              <a:spLocks noChangeAspect="1" noChangeShapeType="1"/>
            </p:cNvSpPr>
            <p:nvPr/>
          </p:nvSpPr>
          <p:spPr bwMode="auto">
            <a:xfrm>
              <a:off x="629" y="367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4" name="Line 46"/>
            <p:cNvSpPr>
              <a:spLocks noChangeAspect="1" noChangeShapeType="1"/>
            </p:cNvSpPr>
            <p:nvPr/>
          </p:nvSpPr>
          <p:spPr bwMode="auto">
            <a:xfrm>
              <a:off x="629" y="324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5" name="Line 47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2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6" name="Line 48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7" name="Line 49"/>
            <p:cNvSpPr>
              <a:spLocks noChangeAspect="1" noChangeShapeType="1"/>
            </p:cNvSpPr>
            <p:nvPr/>
          </p:nvSpPr>
          <p:spPr bwMode="auto">
            <a:xfrm>
              <a:off x="3553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8" name="Line 50"/>
            <p:cNvSpPr>
              <a:spLocks noChangeAspect="1" noChangeShapeType="1"/>
            </p:cNvSpPr>
            <p:nvPr/>
          </p:nvSpPr>
          <p:spPr bwMode="auto">
            <a:xfrm>
              <a:off x="322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79" name="Line 51"/>
            <p:cNvSpPr>
              <a:spLocks noChangeAspect="1" noChangeShapeType="1"/>
            </p:cNvSpPr>
            <p:nvPr/>
          </p:nvSpPr>
          <p:spPr bwMode="auto">
            <a:xfrm>
              <a:off x="2902" y="378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0" name="Line 52"/>
            <p:cNvSpPr>
              <a:spLocks noChangeAspect="1" noChangeShapeType="1"/>
            </p:cNvSpPr>
            <p:nvPr/>
          </p:nvSpPr>
          <p:spPr bwMode="auto">
            <a:xfrm>
              <a:off x="2578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1" name="Line 53"/>
            <p:cNvSpPr>
              <a:spLocks noChangeAspect="1" noChangeShapeType="1"/>
            </p:cNvSpPr>
            <p:nvPr/>
          </p:nvSpPr>
          <p:spPr bwMode="auto">
            <a:xfrm>
              <a:off x="22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2" name="Line 54"/>
            <p:cNvSpPr>
              <a:spLocks noChangeAspect="1" noChangeShapeType="1"/>
            </p:cNvSpPr>
            <p:nvPr/>
          </p:nvSpPr>
          <p:spPr bwMode="auto">
            <a:xfrm>
              <a:off x="19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3" name="Line 55"/>
            <p:cNvSpPr>
              <a:spLocks noChangeAspect="1" noChangeShapeType="1"/>
            </p:cNvSpPr>
            <p:nvPr/>
          </p:nvSpPr>
          <p:spPr bwMode="auto">
            <a:xfrm>
              <a:off x="160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4" name="Line 56"/>
            <p:cNvSpPr>
              <a:spLocks noChangeAspect="1" noChangeShapeType="1"/>
            </p:cNvSpPr>
            <p:nvPr/>
          </p:nvSpPr>
          <p:spPr bwMode="auto">
            <a:xfrm>
              <a:off x="1277" y="3786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5" name="Line 57"/>
            <p:cNvSpPr>
              <a:spLocks noChangeAspect="1" noChangeShapeType="1"/>
            </p:cNvSpPr>
            <p:nvPr/>
          </p:nvSpPr>
          <p:spPr bwMode="auto">
            <a:xfrm>
              <a:off x="9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6" name="Line 58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7" name="Line 59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8" name="Line 60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89" name="Line 61"/>
            <p:cNvSpPr>
              <a:spLocks noChangeAspect="1" noChangeShapeType="1"/>
            </p:cNvSpPr>
            <p:nvPr/>
          </p:nvSpPr>
          <p:spPr bwMode="auto">
            <a:xfrm>
              <a:off x="629" y="367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0" name="Line 62"/>
            <p:cNvSpPr>
              <a:spLocks noChangeAspect="1" noChangeShapeType="1"/>
            </p:cNvSpPr>
            <p:nvPr/>
          </p:nvSpPr>
          <p:spPr bwMode="auto">
            <a:xfrm>
              <a:off x="629" y="324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1" name="Line 63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2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2" name="Line 64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3" name="Line 65"/>
            <p:cNvSpPr>
              <a:spLocks noChangeAspect="1" noChangeShapeType="1"/>
            </p:cNvSpPr>
            <p:nvPr/>
          </p:nvSpPr>
          <p:spPr bwMode="auto">
            <a:xfrm>
              <a:off x="3553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4" name="Line 66"/>
            <p:cNvSpPr>
              <a:spLocks noChangeAspect="1" noChangeShapeType="1"/>
            </p:cNvSpPr>
            <p:nvPr/>
          </p:nvSpPr>
          <p:spPr bwMode="auto">
            <a:xfrm>
              <a:off x="322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5" name="Line 67"/>
            <p:cNvSpPr>
              <a:spLocks noChangeAspect="1" noChangeShapeType="1"/>
            </p:cNvSpPr>
            <p:nvPr/>
          </p:nvSpPr>
          <p:spPr bwMode="auto">
            <a:xfrm>
              <a:off x="2902" y="378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6" name="Line 68"/>
            <p:cNvSpPr>
              <a:spLocks noChangeAspect="1" noChangeShapeType="1"/>
            </p:cNvSpPr>
            <p:nvPr/>
          </p:nvSpPr>
          <p:spPr bwMode="auto">
            <a:xfrm>
              <a:off x="2578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7" name="Line 69"/>
            <p:cNvSpPr>
              <a:spLocks noChangeAspect="1" noChangeShapeType="1"/>
            </p:cNvSpPr>
            <p:nvPr/>
          </p:nvSpPr>
          <p:spPr bwMode="auto">
            <a:xfrm>
              <a:off x="22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8" name="Line 70"/>
            <p:cNvSpPr>
              <a:spLocks noChangeAspect="1" noChangeShapeType="1"/>
            </p:cNvSpPr>
            <p:nvPr/>
          </p:nvSpPr>
          <p:spPr bwMode="auto">
            <a:xfrm>
              <a:off x="19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599" name="Line 71"/>
            <p:cNvSpPr>
              <a:spLocks noChangeAspect="1" noChangeShapeType="1"/>
            </p:cNvSpPr>
            <p:nvPr/>
          </p:nvSpPr>
          <p:spPr bwMode="auto">
            <a:xfrm>
              <a:off x="160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0" name="Line 72"/>
            <p:cNvSpPr>
              <a:spLocks noChangeAspect="1" noChangeShapeType="1"/>
            </p:cNvSpPr>
            <p:nvPr/>
          </p:nvSpPr>
          <p:spPr bwMode="auto">
            <a:xfrm>
              <a:off x="1277" y="3786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1" name="Line 73"/>
            <p:cNvSpPr>
              <a:spLocks noChangeAspect="1" noChangeShapeType="1"/>
            </p:cNvSpPr>
            <p:nvPr/>
          </p:nvSpPr>
          <p:spPr bwMode="auto">
            <a:xfrm>
              <a:off x="9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2" name="Line 74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3" name="Line 75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4" name="Line 76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5" name="Line 77"/>
            <p:cNvSpPr>
              <a:spLocks noChangeAspect="1" noChangeShapeType="1"/>
            </p:cNvSpPr>
            <p:nvPr/>
          </p:nvSpPr>
          <p:spPr bwMode="auto">
            <a:xfrm>
              <a:off x="629" y="3677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6" name="Line 78"/>
            <p:cNvSpPr>
              <a:spLocks noChangeAspect="1" noChangeShapeType="1"/>
            </p:cNvSpPr>
            <p:nvPr/>
          </p:nvSpPr>
          <p:spPr bwMode="auto">
            <a:xfrm>
              <a:off x="629" y="3240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7" name="Line 79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24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8" name="Line 80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09" name="Line 81"/>
            <p:cNvSpPr>
              <a:spLocks noChangeAspect="1" noChangeShapeType="1"/>
            </p:cNvSpPr>
            <p:nvPr/>
          </p:nvSpPr>
          <p:spPr bwMode="auto">
            <a:xfrm>
              <a:off x="3553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0" name="Line 82"/>
            <p:cNvSpPr>
              <a:spLocks noChangeAspect="1" noChangeShapeType="1"/>
            </p:cNvSpPr>
            <p:nvPr/>
          </p:nvSpPr>
          <p:spPr bwMode="auto">
            <a:xfrm>
              <a:off x="3227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1" name="Line 83"/>
            <p:cNvSpPr>
              <a:spLocks noChangeAspect="1" noChangeShapeType="1"/>
            </p:cNvSpPr>
            <p:nvPr/>
          </p:nvSpPr>
          <p:spPr bwMode="auto">
            <a:xfrm>
              <a:off x="2902" y="378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2" name="Line 84"/>
            <p:cNvSpPr>
              <a:spLocks noChangeAspect="1" noChangeShapeType="1"/>
            </p:cNvSpPr>
            <p:nvPr/>
          </p:nvSpPr>
          <p:spPr bwMode="auto">
            <a:xfrm>
              <a:off x="2578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3" name="Line 85"/>
            <p:cNvSpPr>
              <a:spLocks noChangeAspect="1" noChangeShapeType="1"/>
            </p:cNvSpPr>
            <p:nvPr/>
          </p:nvSpPr>
          <p:spPr bwMode="auto">
            <a:xfrm>
              <a:off x="22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4" name="Line 86"/>
            <p:cNvSpPr>
              <a:spLocks noChangeAspect="1" noChangeShapeType="1"/>
            </p:cNvSpPr>
            <p:nvPr/>
          </p:nvSpPr>
          <p:spPr bwMode="auto">
            <a:xfrm>
              <a:off x="19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5" name="Line 87"/>
            <p:cNvSpPr>
              <a:spLocks noChangeAspect="1" noChangeShapeType="1"/>
            </p:cNvSpPr>
            <p:nvPr/>
          </p:nvSpPr>
          <p:spPr bwMode="auto">
            <a:xfrm>
              <a:off x="160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6" name="Line 88"/>
            <p:cNvSpPr>
              <a:spLocks noChangeAspect="1" noChangeShapeType="1"/>
            </p:cNvSpPr>
            <p:nvPr/>
          </p:nvSpPr>
          <p:spPr bwMode="auto">
            <a:xfrm>
              <a:off x="1277" y="3786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7" name="Line 89"/>
            <p:cNvSpPr>
              <a:spLocks noChangeAspect="1" noChangeShapeType="1"/>
            </p:cNvSpPr>
            <p:nvPr/>
          </p:nvSpPr>
          <p:spPr bwMode="auto">
            <a:xfrm>
              <a:off x="952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8" name="Line 90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19" name="Line 91"/>
            <p:cNvSpPr>
              <a:spLocks noChangeAspect="1" noChangeShapeType="1"/>
            </p:cNvSpPr>
            <p:nvPr/>
          </p:nvSpPr>
          <p:spPr bwMode="auto">
            <a:xfrm>
              <a:off x="3877" y="378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20" name="Line 92"/>
            <p:cNvSpPr>
              <a:spLocks noChangeAspect="1" noChangeShapeType="1"/>
            </p:cNvSpPr>
            <p:nvPr/>
          </p:nvSpPr>
          <p:spPr bwMode="auto">
            <a:xfrm>
              <a:off x="629" y="3786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21" name="Line 93"/>
            <p:cNvSpPr>
              <a:spLocks noChangeAspect="1" noChangeShapeType="1"/>
            </p:cNvSpPr>
            <p:nvPr/>
          </p:nvSpPr>
          <p:spPr bwMode="auto">
            <a:xfrm>
              <a:off x="629" y="3677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22" name="Line 94"/>
            <p:cNvSpPr>
              <a:spLocks noChangeAspect="1" noChangeShapeType="1"/>
            </p:cNvSpPr>
            <p:nvPr/>
          </p:nvSpPr>
          <p:spPr bwMode="auto">
            <a:xfrm>
              <a:off x="629" y="3238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623" name="Freeform 95"/>
            <p:cNvSpPr>
              <a:spLocks noChangeAspect="1"/>
            </p:cNvSpPr>
            <p:nvPr/>
          </p:nvSpPr>
          <p:spPr bwMode="auto">
            <a:xfrm>
              <a:off x="3729" y="2240"/>
              <a:ext cx="1551" cy="1096"/>
            </a:xfrm>
            <a:custGeom>
              <a:avLst/>
              <a:gdLst/>
              <a:ahLst/>
              <a:cxnLst>
                <a:cxn ang="0">
                  <a:pos x="37" y="1187"/>
                </a:cxn>
                <a:cxn ang="0">
                  <a:pos x="78" y="2499"/>
                </a:cxn>
                <a:cxn ang="0">
                  <a:pos x="119" y="3012"/>
                </a:cxn>
                <a:cxn ang="0">
                  <a:pos x="159" y="2900"/>
                </a:cxn>
                <a:cxn ang="0">
                  <a:pos x="201" y="2834"/>
                </a:cxn>
                <a:cxn ang="0">
                  <a:pos x="240" y="1737"/>
                </a:cxn>
                <a:cxn ang="0">
                  <a:pos x="280" y="2634"/>
                </a:cxn>
                <a:cxn ang="0">
                  <a:pos x="321" y="2995"/>
                </a:cxn>
                <a:cxn ang="0">
                  <a:pos x="362" y="3025"/>
                </a:cxn>
                <a:cxn ang="0">
                  <a:pos x="404" y="2930"/>
                </a:cxn>
                <a:cxn ang="0">
                  <a:pos x="443" y="2131"/>
                </a:cxn>
                <a:cxn ang="0">
                  <a:pos x="484" y="2656"/>
                </a:cxn>
                <a:cxn ang="0">
                  <a:pos x="525" y="2972"/>
                </a:cxn>
                <a:cxn ang="0">
                  <a:pos x="566" y="3029"/>
                </a:cxn>
                <a:cxn ang="0">
                  <a:pos x="607" y="2753"/>
                </a:cxn>
                <a:cxn ang="0">
                  <a:pos x="646" y="2290"/>
                </a:cxn>
                <a:cxn ang="0">
                  <a:pos x="687" y="2758"/>
                </a:cxn>
                <a:cxn ang="0">
                  <a:pos x="727" y="2971"/>
                </a:cxn>
                <a:cxn ang="0">
                  <a:pos x="768" y="3014"/>
                </a:cxn>
                <a:cxn ang="0">
                  <a:pos x="810" y="2601"/>
                </a:cxn>
                <a:cxn ang="0">
                  <a:pos x="850" y="2543"/>
                </a:cxn>
                <a:cxn ang="0">
                  <a:pos x="890" y="2892"/>
                </a:cxn>
                <a:cxn ang="0">
                  <a:pos x="933" y="2950"/>
                </a:cxn>
                <a:cxn ang="0">
                  <a:pos x="973" y="3035"/>
                </a:cxn>
                <a:cxn ang="0">
                  <a:pos x="1014" y="2214"/>
                </a:cxn>
                <a:cxn ang="0">
                  <a:pos x="1053" y="2582"/>
                </a:cxn>
                <a:cxn ang="0">
                  <a:pos x="1094" y="2940"/>
                </a:cxn>
                <a:cxn ang="0">
                  <a:pos x="1136" y="2948"/>
                </a:cxn>
                <a:cxn ang="0">
                  <a:pos x="1175" y="3044"/>
                </a:cxn>
                <a:cxn ang="0">
                  <a:pos x="1216" y="1901"/>
                </a:cxn>
                <a:cxn ang="0">
                  <a:pos x="1256" y="2732"/>
                </a:cxn>
                <a:cxn ang="0">
                  <a:pos x="1296" y="2907"/>
                </a:cxn>
                <a:cxn ang="0">
                  <a:pos x="1339" y="2966"/>
                </a:cxn>
                <a:cxn ang="0">
                  <a:pos x="1378" y="3038"/>
                </a:cxn>
                <a:cxn ang="0">
                  <a:pos x="1421" y="1611"/>
                </a:cxn>
                <a:cxn ang="0">
                  <a:pos x="1459" y="2808"/>
                </a:cxn>
                <a:cxn ang="0">
                  <a:pos x="1499" y="2919"/>
                </a:cxn>
                <a:cxn ang="0">
                  <a:pos x="1540" y="2972"/>
                </a:cxn>
                <a:cxn ang="0">
                  <a:pos x="1582" y="3009"/>
                </a:cxn>
                <a:cxn ang="0">
                  <a:pos x="1623" y="1813"/>
                </a:cxn>
                <a:cxn ang="0">
                  <a:pos x="1664" y="2851"/>
                </a:cxn>
                <a:cxn ang="0">
                  <a:pos x="1704" y="2957"/>
                </a:cxn>
                <a:cxn ang="0">
                  <a:pos x="1744" y="2946"/>
                </a:cxn>
                <a:cxn ang="0">
                  <a:pos x="1786" y="3004"/>
                </a:cxn>
                <a:cxn ang="0">
                  <a:pos x="1825" y="1815"/>
                </a:cxn>
                <a:cxn ang="0">
                  <a:pos x="1867" y="2852"/>
                </a:cxn>
                <a:cxn ang="0">
                  <a:pos x="1907" y="2993"/>
                </a:cxn>
                <a:cxn ang="0">
                  <a:pos x="1949" y="2973"/>
                </a:cxn>
                <a:cxn ang="0">
                  <a:pos x="1988" y="3000"/>
                </a:cxn>
                <a:cxn ang="0">
                  <a:pos x="2028" y="2026"/>
                </a:cxn>
                <a:cxn ang="0">
                  <a:pos x="2070" y="2825"/>
                </a:cxn>
                <a:cxn ang="0">
                  <a:pos x="2109" y="3108"/>
                </a:cxn>
                <a:cxn ang="0">
                  <a:pos x="2150" y="3041"/>
                </a:cxn>
                <a:cxn ang="0">
                  <a:pos x="2192" y="3025"/>
                </a:cxn>
                <a:cxn ang="0">
                  <a:pos x="2231" y="2332"/>
                </a:cxn>
                <a:cxn ang="0">
                  <a:pos x="2272" y="2980"/>
                </a:cxn>
                <a:cxn ang="0">
                  <a:pos x="2314" y="3098"/>
                </a:cxn>
                <a:cxn ang="0">
                  <a:pos x="2354" y="2875"/>
                </a:cxn>
                <a:cxn ang="0">
                  <a:pos x="2394" y="3019"/>
                </a:cxn>
                <a:cxn ang="0">
                  <a:pos x="2434" y="2560"/>
                </a:cxn>
              </a:cxnLst>
              <a:rect l="0" t="0" r="r" b="b"/>
              <a:pathLst>
                <a:path w="2447" h="3132">
                  <a:moveTo>
                    <a:pt x="0" y="2927"/>
                  </a:moveTo>
                  <a:lnTo>
                    <a:pt x="2" y="2892"/>
                  </a:lnTo>
                  <a:lnTo>
                    <a:pt x="5" y="2843"/>
                  </a:lnTo>
                  <a:lnTo>
                    <a:pt x="7" y="2788"/>
                  </a:lnTo>
                  <a:lnTo>
                    <a:pt x="10" y="2704"/>
                  </a:lnTo>
                  <a:lnTo>
                    <a:pt x="12" y="2539"/>
                  </a:lnTo>
                  <a:lnTo>
                    <a:pt x="15" y="2227"/>
                  </a:lnTo>
                  <a:lnTo>
                    <a:pt x="17" y="1739"/>
                  </a:lnTo>
                  <a:lnTo>
                    <a:pt x="19" y="1130"/>
                  </a:lnTo>
                  <a:lnTo>
                    <a:pt x="22" y="543"/>
                  </a:lnTo>
                  <a:lnTo>
                    <a:pt x="24" y="140"/>
                  </a:lnTo>
                  <a:lnTo>
                    <a:pt x="26" y="0"/>
                  </a:lnTo>
                  <a:lnTo>
                    <a:pt x="27" y="8"/>
                  </a:lnTo>
                  <a:lnTo>
                    <a:pt x="30" y="162"/>
                  </a:lnTo>
                  <a:lnTo>
                    <a:pt x="33" y="448"/>
                  </a:lnTo>
                  <a:lnTo>
                    <a:pt x="35" y="806"/>
                  </a:lnTo>
                  <a:lnTo>
                    <a:pt x="37" y="1187"/>
                  </a:lnTo>
                  <a:lnTo>
                    <a:pt x="39" y="1546"/>
                  </a:lnTo>
                  <a:lnTo>
                    <a:pt x="42" y="1851"/>
                  </a:lnTo>
                  <a:lnTo>
                    <a:pt x="43" y="2023"/>
                  </a:lnTo>
                  <a:lnTo>
                    <a:pt x="46" y="2231"/>
                  </a:lnTo>
                  <a:lnTo>
                    <a:pt x="48" y="2381"/>
                  </a:lnTo>
                  <a:lnTo>
                    <a:pt x="51" y="2475"/>
                  </a:lnTo>
                  <a:lnTo>
                    <a:pt x="53" y="2530"/>
                  </a:lnTo>
                  <a:lnTo>
                    <a:pt x="56" y="2569"/>
                  </a:lnTo>
                  <a:lnTo>
                    <a:pt x="58" y="2598"/>
                  </a:lnTo>
                  <a:lnTo>
                    <a:pt x="62" y="2595"/>
                  </a:lnTo>
                  <a:lnTo>
                    <a:pt x="64" y="2545"/>
                  </a:lnTo>
                  <a:lnTo>
                    <a:pt x="67" y="2476"/>
                  </a:lnTo>
                  <a:lnTo>
                    <a:pt x="69" y="2419"/>
                  </a:lnTo>
                  <a:lnTo>
                    <a:pt x="70" y="2404"/>
                  </a:lnTo>
                  <a:lnTo>
                    <a:pt x="73" y="2410"/>
                  </a:lnTo>
                  <a:lnTo>
                    <a:pt x="75" y="2448"/>
                  </a:lnTo>
                  <a:lnTo>
                    <a:pt x="78" y="2499"/>
                  </a:lnTo>
                  <a:lnTo>
                    <a:pt x="80" y="2548"/>
                  </a:lnTo>
                  <a:lnTo>
                    <a:pt x="82" y="2591"/>
                  </a:lnTo>
                  <a:lnTo>
                    <a:pt x="84" y="2631"/>
                  </a:lnTo>
                  <a:lnTo>
                    <a:pt x="87" y="2668"/>
                  </a:lnTo>
                  <a:lnTo>
                    <a:pt x="89" y="2709"/>
                  </a:lnTo>
                  <a:lnTo>
                    <a:pt x="91" y="2759"/>
                  </a:lnTo>
                  <a:lnTo>
                    <a:pt x="95" y="2815"/>
                  </a:lnTo>
                  <a:lnTo>
                    <a:pt x="97" y="2865"/>
                  </a:lnTo>
                  <a:lnTo>
                    <a:pt x="99" y="2905"/>
                  </a:lnTo>
                  <a:lnTo>
                    <a:pt x="102" y="2937"/>
                  </a:lnTo>
                  <a:lnTo>
                    <a:pt x="104" y="2959"/>
                  </a:lnTo>
                  <a:lnTo>
                    <a:pt x="106" y="2972"/>
                  </a:lnTo>
                  <a:lnTo>
                    <a:pt x="108" y="2980"/>
                  </a:lnTo>
                  <a:lnTo>
                    <a:pt x="111" y="2986"/>
                  </a:lnTo>
                  <a:lnTo>
                    <a:pt x="113" y="2994"/>
                  </a:lnTo>
                  <a:lnTo>
                    <a:pt x="116" y="3005"/>
                  </a:lnTo>
                  <a:lnTo>
                    <a:pt x="119" y="3012"/>
                  </a:lnTo>
                  <a:lnTo>
                    <a:pt x="122" y="3006"/>
                  </a:lnTo>
                  <a:lnTo>
                    <a:pt x="124" y="2992"/>
                  </a:lnTo>
                  <a:lnTo>
                    <a:pt x="126" y="2979"/>
                  </a:lnTo>
                  <a:lnTo>
                    <a:pt x="129" y="2971"/>
                  </a:lnTo>
                  <a:lnTo>
                    <a:pt x="131" y="2968"/>
                  </a:lnTo>
                  <a:lnTo>
                    <a:pt x="132" y="2969"/>
                  </a:lnTo>
                  <a:lnTo>
                    <a:pt x="137" y="2971"/>
                  </a:lnTo>
                  <a:lnTo>
                    <a:pt x="139" y="2959"/>
                  </a:lnTo>
                  <a:lnTo>
                    <a:pt x="141" y="2935"/>
                  </a:lnTo>
                  <a:lnTo>
                    <a:pt x="143" y="2898"/>
                  </a:lnTo>
                  <a:lnTo>
                    <a:pt x="146" y="2856"/>
                  </a:lnTo>
                  <a:lnTo>
                    <a:pt x="148" y="2824"/>
                  </a:lnTo>
                  <a:lnTo>
                    <a:pt x="150" y="2817"/>
                  </a:lnTo>
                  <a:lnTo>
                    <a:pt x="151" y="2823"/>
                  </a:lnTo>
                  <a:lnTo>
                    <a:pt x="153" y="2850"/>
                  </a:lnTo>
                  <a:lnTo>
                    <a:pt x="156" y="2878"/>
                  </a:lnTo>
                  <a:lnTo>
                    <a:pt x="159" y="2900"/>
                  </a:lnTo>
                  <a:lnTo>
                    <a:pt x="161" y="2917"/>
                  </a:lnTo>
                  <a:lnTo>
                    <a:pt x="164" y="2937"/>
                  </a:lnTo>
                  <a:lnTo>
                    <a:pt x="166" y="2952"/>
                  </a:lnTo>
                  <a:lnTo>
                    <a:pt x="168" y="2960"/>
                  </a:lnTo>
                  <a:lnTo>
                    <a:pt x="171" y="2971"/>
                  </a:lnTo>
                  <a:lnTo>
                    <a:pt x="173" y="2988"/>
                  </a:lnTo>
                  <a:lnTo>
                    <a:pt x="177" y="2993"/>
                  </a:lnTo>
                  <a:lnTo>
                    <a:pt x="180" y="2972"/>
                  </a:lnTo>
                  <a:lnTo>
                    <a:pt x="182" y="2949"/>
                  </a:lnTo>
                  <a:lnTo>
                    <a:pt x="184" y="2939"/>
                  </a:lnTo>
                  <a:lnTo>
                    <a:pt x="186" y="2925"/>
                  </a:lnTo>
                  <a:lnTo>
                    <a:pt x="189" y="2906"/>
                  </a:lnTo>
                  <a:lnTo>
                    <a:pt x="191" y="2878"/>
                  </a:lnTo>
                  <a:lnTo>
                    <a:pt x="193" y="2853"/>
                  </a:lnTo>
                  <a:lnTo>
                    <a:pt x="195" y="2839"/>
                  </a:lnTo>
                  <a:lnTo>
                    <a:pt x="198" y="2837"/>
                  </a:lnTo>
                  <a:lnTo>
                    <a:pt x="201" y="2834"/>
                  </a:lnTo>
                  <a:lnTo>
                    <a:pt x="203" y="2817"/>
                  </a:lnTo>
                  <a:lnTo>
                    <a:pt x="206" y="2772"/>
                  </a:lnTo>
                  <a:lnTo>
                    <a:pt x="208" y="2683"/>
                  </a:lnTo>
                  <a:lnTo>
                    <a:pt x="210" y="2536"/>
                  </a:lnTo>
                  <a:lnTo>
                    <a:pt x="213" y="2309"/>
                  </a:lnTo>
                  <a:lnTo>
                    <a:pt x="215" y="1969"/>
                  </a:lnTo>
                  <a:lnTo>
                    <a:pt x="217" y="1499"/>
                  </a:lnTo>
                  <a:lnTo>
                    <a:pt x="220" y="953"/>
                  </a:lnTo>
                  <a:lnTo>
                    <a:pt x="223" y="457"/>
                  </a:lnTo>
                  <a:lnTo>
                    <a:pt x="225" y="130"/>
                  </a:lnTo>
                  <a:lnTo>
                    <a:pt x="228" y="32"/>
                  </a:lnTo>
                  <a:lnTo>
                    <a:pt x="228" y="48"/>
                  </a:lnTo>
                  <a:lnTo>
                    <a:pt x="231" y="224"/>
                  </a:lnTo>
                  <a:lnTo>
                    <a:pt x="233" y="542"/>
                  </a:lnTo>
                  <a:lnTo>
                    <a:pt x="235" y="939"/>
                  </a:lnTo>
                  <a:lnTo>
                    <a:pt x="238" y="1355"/>
                  </a:lnTo>
                  <a:lnTo>
                    <a:pt x="240" y="1737"/>
                  </a:lnTo>
                  <a:lnTo>
                    <a:pt x="241" y="1953"/>
                  </a:lnTo>
                  <a:lnTo>
                    <a:pt x="245" y="2198"/>
                  </a:lnTo>
                  <a:lnTo>
                    <a:pt x="247" y="2363"/>
                  </a:lnTo>
                  <a:lnTo>
                    <a:pt x="249" y="2476"/>
                  </a:lnTo>
                  <a:lnTo>
                    <a:pt x="252" y="2568"/>
                  </a:lnTo>
                  <a:lnTo>
                    <a:pt x="254" y="2651"/>
                  </a:lnTo>
                  <a:lnTo>
                    <a:pt x="256" y="2721"/>
                  </a:lnTo>
                  <a:lnTo>
                    <a:pt x="259" y="2764"/>
                  </a:lnTo>
                  <a:lnTo>
                    <a:pt x="262" y="2753"/>
                  </a:lnTo>
                  <a:lnTo>
                    <a:pt x="266" y="2695"/>
                  </a:lnTo>
                  <a:lnTo>
                    <a:pt x="268" y="2615"/>
                  </a:lnTo>
                  <a:lnTo>
                    <a:pt x="270" y="2541"/>
                  </a:lnTo>
                  <a:lnTo>
                    <a:pt x="273" y="2499"/>
                  </a:lnTo>
                  <a:lnTo>
                    <a:pt x="273" y="2495"/>
                  </a:lnTo>
                  <a:lnTo>
                    <a:pt x="276" y="2513"/>
                  </a:lnTo>
                  <a:lnTo>
                    <a:pt x="278" y="2564"/>
                  </a:lnTo>
                  <a:lnTo>
                    <a:pt x="280" y="2634"/>
                  </a:lnTo>
                  <a:lnTo>
                    <a:pt x="283" y="2707"/>
                  </a:lnTo>
                  <a:lnTo>
                    <a:pt x="286" y="2768"/>
                  </a:lnTo>
                  <a:lnTo>
                    <a:pt x="288" y="2808"/>
                  </a:lnTo>
                  <a:lnTo>
                    <a:pt x="292" y="2814"/>
                  </a:lnTo>
                  <a:lnTo>
                    <a:pt x="294" y="2805"/>
                  </a:lnTo>
                  <a:lnTo>
                    <a:pt x="295" y="2800"/>
                  </a:lnTo>
                  <a:lnTo>
                    <a:pt x="297" y="2805"/>
                  </a:lnTo>
                  <a:lnTo>
                    <a:pt x="299" y="2832"/>
                  </a:lnTo>
                  <a:lnTo>
                    <a:pt x="302" y="2866"/>
                  </a:lnTo>
                  <a:lnTo>
                    <a:pt x="304" y="2894"/>
                  </a:lnTo>
                  <a:lnTo>
                    <a:pt x="307" y="2919"/>
                  </a:lnTo>
                  <a:lnTo>
                    <a:pt x="309" y="2951"/>
                  </a:lnTo>
                  <a:lnTo>
                    <a:pt x="312" y="2987"/>
                  </a:lnTo>
                  <a:lnTo>
                    <a:pt x="314" y="3013"/>
                  </a:lnTo>
                  <a:lnTo>
                    <a:pt x="318" y="3010"/>
                  </a:lnTo>
                  <a:lnTo>
                    <a:pt x="320" y="2997"/>
                  </a:lnTo>
                  <a:lnTo>
                    <a:pt x="321" y="2995"/>
                  </a:lnTo>
                  <a:lnTo>
                    <a:pt x="323" y="3005"/>
                  </a:lnTo>
                  <a:lnTo>
                    <a:pt x="326" y="3026"/>
                  </a:lnTo>
                  <a:lnTo>
                    <a:pt x="329" y="3046"/>
                  </a:lnTo>
                  <a:lnTo>
                    <a:pt x="333" y="3046"/>
                  </a:lnTo>
                  <a:lnTo>
                    <a:pt x="335" y="3036"/>
                  </a:lnTo>
                  <a:lnTo>
                    <a:pt x="337" y="3026"/>
                  </a:lnTo>
                  <a:lnTo>
                    <a:pt x="339" y="3018"/>
                  </a:lnTo>
                  <a:lnTo>
                    <a:pt x="341" y="3000"/>
                  </a:lnTo>
                  <a:lnTo>
                    <a:pt x="344" y="2976"/>
                  </a:lnTo>
                  <a:lnTo>
                    <a:pt x="346" y="2958"/>
                  </a:lnTo>
                  <a:lnTo>
                    <a:pt x="348" y="2954"/>
                  </a:lnTo>
                  <a:lnTo>
                    <a:pt x="350" y="2957"/>
                  </a:lnTo>
                  <a:lnTo>
                    <a:pt x="352" y="2971"/>
                  </a:lnTo>
                  <a:lnTo>
                    <a:pt x="355" y="2987"/>
                  </a:lnTo>
                  <a:lnTo>
                    <a:pt x="357" y="3002"/>
                  </a:lnTo>
                  <a:lnTo>
                    <a:pt x="359" y="3014"/>
                  </a:lnTo>
                  <a:lnTo>
                    <a:pt x="362" y="3025"/>
                  </a:lnTo>
                  <a:lnTo>
                    <a:pt x="364" y="3034"/>
                  </a:lnTo>
                  <a:lnTo>
                    <a:pt x="366" y="3044"/>
                  </a:lnTo>
                  <a:lnTo>
                    <a:pt x="369" y="3054"/>
                  </a:lnTo>
                  <a:lnTo>
                    <a:pt x="372" y="3062"/>
                  </a:lnTo>
                  <a:lnTo>
                    <a:pt x="374" y="3066"/>
                  </a:lnTo>
                  <a:lnTo>
                    <a:pt x="378" y="3061"/>
                  </a:lnTo>
                  <a:lnTo>
                    <a:pt x="380" y="3048"/>
                  </a:lnTo>
                  <a:lnTo>
                    <a:pt x="383" y="3027"/>
                  </a:lnTo>
                  <a:lnTo>
                    <a:pt x="384" y="3014"/>
                  </a:lnTo>
                  <a:lnTo>
                    <a:pt x="387" y="2998"/>
                  </a:lnTo>
                  <a:lnTo>
                    <a:pt x="389" y="2989"/>
                  </a:lnTo>
                  <a:lnTo>
                    <a:pt x="392" y="2981"/>
                  </a:lnTo>
                  <a:lnTo>
                    <a:pt x="395" y="2973"/>
                  </a:lnTo>
                  <a:lnTo>
                    <a:pt x="397" y="2965"/>
                  </a:lnTo>
                  <a:lnTo>
                    <a:pt x="399" y="2958"/>
                  </a:lnTo>
                  <a:lnTo>
                    <a:pt x="402" y="2948"/>
                  </a:lnTo>
                  <a:lnTo>
                    <a:pt x="404" y="2930"/>
                  </a:lnTo>
                  <a:lnTo>
                    <a:pt x="406" y="2888"/>
                  </a:lnTo>
                  <a:lnTo>
                    <a:pt x="409" y="2802"/>
                  </a:lnTo>
                  <a:lnTo>
                    <a:pt x="411" y="2645"/>
                  </a:lnTo>
                  <a:lnTo>
                    <a:pt x="414" y="2392"/>
                  </a:lnTo>
                  <a:lnTo>
                    <a:pt x="417" y="2033"/>
                  </a:lnTo>
                  <a:lnTo>
                    <a:pt x="419" y="1569"/>
                  </a:lnTo>
                  <a:lnTo>
                    <a:pt x="421" y="1048"/>
                  </a:lnTo>
                  <a:lnTo>
                    <a:pt x="424" y="597"/>
                  </a:lnTo>
                  <a:lnTo>
                    <a:pt x="425" y="413"/>
                  </a:lnTo>
                  <a:lnTo>
                    <a:pt x="427" y="356"/>
                  </a:lnTo>
                  <a:lnTo>
                    <a:pt x="428" y="419"/>
                  </a:lnTo>
                  <a:lnTo>
                    <a:pt x="431" y="666"/>
                  </a:lnTo>
                  <a:lnTo>
                    <a:pt x="433" y="988"/>
                  </a:lnTo>
                  <a:lnTo>
                    <a:pt x="436" y="1320"/>
                  </a:lnTo>
                  <a:lnTo>
                    <a:pt x="438" y="1636"/>
                  </a:lnTo>
                  <a:lnTo>
                    <a:pt x="441" y="1918"/>
                  </a:lnTo>
                  <a:lnTo>
                    <a:pt x="443" y="2131"/>
                  </a:lnTo>
                  <a:lnTo>
                    <a:pt x="445" y="2265"/>
                  </a:lnTo>
                  <a:lnTo>
                    <a:pt x="448" y="2338"/>
                  </a:lnTo>
                  <a:lnTo>
                    <a:pt x="450" y="2391"/>
                  </a:lnTo>
                  <a:lnTo>
                    <a:pt x="452" y="2445"/>
                  </a:lnTo>
                  <a:lnTo>
                    <a:pt x="456" y="2499"/>
                  </a:lnTo>
                  <a:lnTo>
                    <a:pt x="458" y="2551"/>
                  </a:lnTo>
                  <a:lnTo>
                    <a:pt x="460" y="2597"/>
                  </a:lnTo>
                  <a:lnTo>
                    <a:pt x="463" y="2633"/>
                  </a:lnTo>
                  <a:lnTo>
                    <a:pt x="465" y="2650"/>
                  </a:lnTo>
                  <a:lnTo>
                    <a:pt x="468" y="2630"/>
                  </a:lnTo>
                  <a:lnTo>
                    <a:pt x="470" y="2574"/>
                  </a:lnTo>
                  <a:lnTo>
                    <a:pt x="473" y="2500"/>
                  </a:lnTo>
                  <a:lnTo>
                    <a:pt x="475" y="2445"/>
                  </a:lnTo>
                  <a:lnTo>
                    <a:pt x="478" y="2437"/>
                  </a:lnTo>
                  <a:lnTo>
                    <a:pt x="479" y="2460"/>
                  </a:lnTo>
                  <a:lnTo>
                    <a:pt x="482" y="2546"/>
                  </a:lnTo>
                  <a:lnTo>
                    <a:pt x="484" y="2656"/>
                  </a:lnTo>
                  <a:lnTo>
                    <a:pt x="486" y="2743"/>
                  </a:lnTo>
                  <a:lnTo>
                    <a:pt x="489" y="2790"/>
                  </a:lnTo>
                  <a:lnTo>
                    <a:pt x="492" y="2806"/>
                  </a:lnTo>
                  <a:lnTo>
                    <a:pt x="495" y="2798"/>
                  </a:lnTo>
                  <a:lnTo>
                    <a:pt x="497" y="2792"/>
                  </a:lnTo>
                  <a:lnTo>
                    <a:pt x="499" y="2792"/>
                  </a:lnTo>
                  <a:lnTo>
                    <a:pt x="501" y="2807"/>
                  </a:lnTo>
                  <a:lnTo>
                    <a:pt x="503" y="2824"/>
                  </a:lnTo>
                  <a:lnTo>
                    <a:pt x="505" y="2851"/>
                  </a:lnTo>
                  <a:lnTo>
                    <a:pt x="507" y="2876"/>
                  </a:lnTo>
                  <a:lnTo>
                    <a:pt x="510" y="2904"/>
                  </a:lnTo>
                  <a:lnTo>
                    <a:pt x="512" y="2927"/>
                  </a:lnTo>
                  <a:lnTo>
                    <a:pt x="514" y="2936"/>
                  </a:lnTo>
                  <a:lnTo>
                    <a:pt x="518" y="2936"/>
                  </a:lnTo>
                  <a:lnTo>
                    <a:pt x="520" y="2939"/>
                  </a:lnTo>
                  <a:lnTo>
                    <a:pt x="522" y="2952"/>
                  </a:lnTo>
                  <a:lnTo>
                    <a:pt x="525" y="2972"/>
                  </a:lnTo>
                  <a:lnTo>
                    <a:pt x="529" y="2981"/>
                  </a:lnTo>
                  <a:lnTo>
                    <a:pt x="531" y="2972"/>
                  </a:lnTo>
                  <a:lnTo>
                    <a:pt x="533" y="2967"/>
                  </a:lnTo>
                  <a:lnTo>
                    <a:pt x="536" y="2963"/>
                  </a:lnTo>
                  <a:lnTo>
                    <a:pt x="537" y="2955"/>
                  </a:lnTo>
                  <a:lnTo>
                    <a:pt x="540" y="2935"/>
                  </a:lnTo>
                  <a:lnTo>
                    <a:pt x="543" y="2911"/>
                  </a:lnTo>
                  <a:lnTo>
                    <a:pt x="545" y="2898"/>
                  </a:lnTo>
                  <a:lnTo>
                    <a:pt x="547" y="2896"/>
                  </a:lnTo>
                  <a:lnTo>
                    <a:pt x="548" y="2900"/>
                  </a:lnTo>
                  <a:lnTo>
                    <a:pt x="551" y="2914"/>
                  </a:lnTo>
                  <a:lnTo>
                    <a:pt x="553" y="2936"/>
                  </a:lnTo>
                  <a:lnTo>
                    <a:pt x="555" y="2957"/>
                  </a:lnTo>
                  <a:lnTo>
                    <a:pt x="558" y="2975"/>
                  </a:lnTo>
                  <a:lnTo>
                    <a:pt x="560" y="2990"/>
                  </a:lnTo>
                  <a:lnTo>
                    <a:pt x="563" y="3010"/>
                  </a:lnTo>
                  <a:lnTo>
                    <a:pt x="566" y="3029"/>
                  </a:lnTo>
                  <a:lnTo>
                    <a:pt x="569" y="3030"/>
                  </a:lnTo>
                  <a:lnTo>
                    <a:pt x="572" y="3002"/>
                  </a:lnTo>
                  <a:lnTo>
                    <a:pt x="573" y="2975"/>
                  </a:lnTo>
                  <a:lnTo>
                    <a:pt x="576" y="2942"/>
                  </a:lnTo>
                  <a:lnTo>
                    <a:pt x="578" y="2934"/>
                  </a:lnTo>
                  <a:lnTo>
                    <a:pt x="579" y="2936"/>
                  </a:lnTo>
                  <a:lnTo>
                    <a:pt x="581" y="2946"/>
                  </a:lnTo>
                  <a:lnTo>
                    <a:pt x="586" y="2932"/>
                  </a:lnTo>
                  <a:lnTo>
                    <a:pt x="588" y="2899"/>
                  </a:lnTo>
                  <a:lnTo>
                    <a:pt x="591" y="2863"/>
                  </a:lnTo>
                  <a:lnTo>
                    <a:pt x="593" y="2842"/>
                  </a:lnTo>
                  <a:lnTo>
                    <a:pt x="594" y="2840"/>
                  </a:lnTo>
                  <a:lnTo>
                    <a:pt x="596" y="2849"/>
                  </a:lnTo>
                  <a:lnTo>
                    <a:pt x="599" y="2863"/>
                  </a:lnTo>
                  <a:lnTo>
                    <a:pt x="602" y="2844"/>
                  </a:lnTo>
                  <a:lnTo>
                    <a:pt x="604" y="2817"/>
                  </a:lnTo>
                  <a:lnTo>
                    <a:pt x="607" y="2753"/>
                  </a:lnTo>
                  <a:lnTo>
                    <a:pt x="610" y="2645"/>
                  </a:lnTo>
                  <a:lnTo>
                    <a:pt x="612" y="2454"/>
                  </a:lnTo>
                  <a:lnTo>
                    <a:pt x="614" y="2147"/>
                  </a:lnTo>
                  <a:lnTo>
                    <a:pt x="617" y="1738"/>
                  </a:lnTo>
                  <a:lnTo>
                    <a:pt x="619" y="1283"/>
                  </a:lnTo>
                  <a:lnTo>
                    <a:pt x="621" y="871"/>
                  </a:lnTo>
                  <a:lnTo>
                    <a:pt x="624" y="598"/>
                  </a:lnTo>
                  <a:lnTo>
                    <a:pt x="627" y="517"/>
                  </a:lnTo>
                  <a:lnTo>
                    <a:pt x="628" y="532"/>
                  </a:lnTo>
                  <a:lnTo>
                    <a:pt x="630" y="679"/>
                  </a:lnTo>
                  <a:lnTo>
                    <a:pt x="632" y="929"/>
                  </a:lnTo>
                  <a:lnTo>
                    <a:pt x="635" y="1221"/>
                  </a:lnTo>
                  <a:lnTo>
                    <a:pt x="637" y="1515"/>
                  </a:lnTo>
                  <a:lnTo>
                    <a:pt x="639" y="1702"/>
                  </a:lnTo>
                  <a:lnTo>
                    <a:pt x="641" y="1955"/>
                  </a:lnTo>
                  <a:lnTo>
                    <a:pt x="643" y="2155"/>
                  </a:lnTo>
                  <a:lnTo>
                    <a:pt x="646" y="2290"/>
                  </a:lnTo>
                  <a:lnTo>
                    <a:pt x="649" y="2373"/>
                  </a:lnTo>
                  <a:lnTo>
                    <a:pt x="651" y="2431"/>
                  </a:lnTo>
                  <a:lnTo>
                    <a:pt x="654" y="2488"/>
                  </a:lnTo>
                  <a:lnTo>
                    <a:pt x="656" y="2549"/>
                  </a:lnTo>
                  <a:lnTo>
                    <a:pt x="658" y="2607"/>
                  </a:lnTo>
                  <a:lnTo>
                    <a:pt x="661" y="2653"/>
                  </a:lnTo>
                  <a:lnTo>
                    <a:pt x="663" y="2684"/>
                  </a:lnTo>
                  <a:lnTo>
                    <a:pt x="667" y="2695"/>
                  </a:lnTo>
                  <a:lnTo>
                    <a:pt x="670" y="2682"/>
                  </a:lnTo>
                  <a:lnTo>
                    <a:pt x="672" y="2650"/>
                  </a:lnTo>
                  <a:lnTo>
                    <a:pt x="674" y="2626"/>
                  </a:lnTo>
                  <a:lnTo>
                    <a:pt x="675" y="2624"/>
                  </a:lnTo>
                  <a:lnTo>
                    <a:pt x="677" y="2639"/>
                  </a:lnTo>
                  <a:lnTo>
                    <a:pt x="680" y="2677"/>
                  </a:lnTo>
                  <a:lnTo>
                    <a:pt x="682" y="2717"/>
                  </a:lnTo>
                  <a:lnTo>
                    <a:pt x="684" y="2744"/>
                  </a:lnTo>
                  <a:lnTo>
                    <a:pt x="687" y="2758"/>
                  </a:lnTo>
                  <a:lnTo>
                    <a:pt x="689" y="2767"/>
                  </a:lnTo>
                  <a:lnTo>
                    <a:pt x="692" y="2779"/>
                  </a:lnTo>
                  <a:lnTo>
                    <a:pt x="695" y="2800"/>
                  </a:lnTo>
                  <a:lnTo>
                    <a:pt x="697" y="2834"/>
                  </a:lnTo>
                  <a:lnTo>
                    <a:pt x="699" y="2859"/>
                  </a:lnTo>
                  <a:lnTo>
                    <a:pt x="701" y="2890"/>
                  </a:lnTo>
                  <a:lnTo>
                    <a:pt x="705" y="2906"/>
                  </a:lnTo>
                  <a:lnTo>
                    <a:pt x="707" y="2894"/>
                  </a:lnTo>
                  <a:lnTo>
                    <a:pt x="710" y="2882"/>
                  </a:lnTo>
                  <a:lnTo>
                    <a:pt x="710" y="2882"/>
                  </a:lnTo>
                  <a:lnTo>
                    <a:pt x="714" y="2897"/>
                  </a:lnTo>
                  <a:lnTo>
                    <a:pt x="716" y="2921"/>
                  </a:lnTo>
                  <a:lnTo>
                    <a:pt x="718" y="2941"/>
                  </a:lnTo>
                  <a:lnTo>
                    <a:pt x="721" y="2948"/>
                  </a:lnTo>
                  <a:lnTo>
                    <a:pt x="723" y="2951"/>
                  </a:lnTo>
                  <a:lnTo>
                    <a:pt x="725" y="2959"/>
                  </a:lnTo>
                  <a:lnTo>
                    <a:pt x="727" y="2971"/>
                  </a:lnTo>
                  <a:lnTo>
                    <a:pt x="729" y="2991"/>
                  </a:lnTo>
                  <a:lnTo>
                    <a:pt x="733" y="3010"/>
                  </a:lnTo>
                  <a:lnTo>
                    <a:pt x="735" y="3021"/>
                  </a:lnTo>
                  <a:lnTo>
                    <a:pt x="739" y="3005"/>
                  </a:lnTo>
                  <a:lnTo>
                    <a:pt x="741" y="2969"/>
                  </a:lnTo>
                  <a:lnTo>
                    <a:pt x="744" y="2922"/>
                  </a:lnTo>
                  <a:lnTo>
                    <a:pt x="746" y="2883"/>
                  </a:lnTo>
                  <a:lnTo>
                    <a:pt x="748" y="2869"/>
                  </a:lnTo>
                  <a:lnTo>
                    <a:pt x="749" y="2872"/>
                  </a:lnTo>
                  <a:lnTo>
                    <a:pt x="751" y="2901"/>
                  </a:lnTo>
                  <a:lnTo>
                    <a:pt x="755" y="2940"/>
                  </a:lnTo>
                  <a:lnTo>
                    <a:pt x="756" y="2964"/>
                  </a:lnTo>
                  <a:lnTo>
                    <a:pt x="759" y="2990"/>
                  </a:lnTo>
                  <a:lnTo>
                    <a:pt x="761" y="3005"/>
                  </a:lnTo>
                  <a:lnTo>
                    <a:pt x="763" y="3010"/>
                  </a:lnTo>
                  <a:lnTo>
                    <a:pt x="766" y="3010"/>
                  </a:lnTo>
                  <a:lnTo>
                    <a:pt x="768" y="3014"/>
                  </a:lnTo>
                  <a:lnTo>
                    <a:pt x="770" y="3022"/>
                  </a:lnTo>
                  <a:lnTo>
                    <a:pt x="773" y="3029"/>
                  </a:lnTo>
                  <a:lnTo>
                    <a:pt x="778" y="3026"/>
                  </a:lnTo>
                  <a:lnTo>
                    <a:pt x="780" y="3020"/>
                  </a:lnTo>
                  <a:lnTo>
                    <a:pt x="782" y="3012"/>
                  </a:lnTo>
                  <a:lnTo>
                    <a:pt x="784" y="3002"/>
                  </a:lnTo>
                  <a:lnTo>
                    <a:pt x="786" y="2972"/>
                  </a:lnTo>
                  <a:lnTo>
                    <a:pt x="789" y="2926"/>
                  </a:lnTo>
                  <a:lnTo>
                    <a:pt x="791" y="2883"/>
                  </a:lnTo>
                  <a:lnTo>
                    <a:pt x="792" y="2872"/>
                  </a:lnTo>
                  <a:lnTo>
                    <a:pt x="794" y="2876"/>
                  </a:lnTo>
                  <a:lnTo>
                    <a:pt x="797" y="2903"/>
                  </a:lnTo>
                  <a:lnTo>
                    <a:pt x="800" y="2925"/>
                  </a:lnTo>
                  <a:lnTo>
                    <a:pt x="804" y="2904"/>
                  </a:lnTo>
                  <a:lnTo>
                    <a:pt x="806" y="2846"/>
                  </a:lnTo>
                  <a:lnTo>
                    <a:pt x="808" y="2729"/>
                  </a:lnTo>
                  <a:lnTo>
                    <a:pt x="810" y="2601"/>
                  </a:lnTo>
                  <a:lnTo>
                    <a:pt x="812" y="2311"/>
                  </a:lnTo>
                  <a:lnTo>
                    <a:pt x="815" y="1914"/>
                  </a:lnTo>
                  <a:lnTo>
                    <a:pt x="817" y="1461"/>
                  </a:lnTo>
                  <a:lnTo>
                    <a:pt x="820" y="1029"/>
                  </a:lnTo>
                  <a:lnTo>
                    <a:pt x="823" y="700"/>
                  </a:lnTo>
                  <a:lnTo>
                    <a:pt x="825" y="549"/>
                  </a:lnTo>
                  <a:lnTo>
                    <a:pt x="826" y="546"/>
                  </a:lnTo>
                  <a:lnTo>
                    <a:pt x="828" y="670"/>
                  </a:lnTo>
                  <a:lnTo>
                    <a:pt x="831" y="942"/>
                  </a:lnTo>
                  <a:lnTo>
                    <a:pt x="833" y="1277"/>
                  </a:lnTo>
                  <a:lnTo>
                    <a:pt x="835" y="1595"/>
                  </a:lnTo>
                  <a:lnTo>
                    <a:pt x="837" y="1777"/>
                  </a:lnTo>
                  <a:lnTo>
                    <a:pt x="840" y="1998"/>
                  </a:lnTo>
                  <a:lnTo>
                    <a:pt x="842" y="2171"/>
                  </a:lnTo>
                  <a:lnTo>
                    <a:pt x="845" y="2316"/>
                  </a:lnTo>
                  <a:lnTo>
                    <a:pt x="847" y="2443"/>
                  </a:lnTo>
                  <a:lnTo>
                    <a:pt x="850" y="2543"/>
                  </a:lnTo>
                  <a:lnTo>
                    <a:pt x="852" y="2619"/>
                  </a:lnTo>
                  <a:lnTo>
                    <a:pt x="854" y="2673"/>
                  </a:lnTo>
                  <a:lnTo>
                    <a:pt x="857" y="2715"/>
                  </a:lnTo>
                  <a:lnTo>
                    <a:pt x="859" y="2748"/>
                  </a:lnTo>
                  <a:lnTo>
                    <a:pt x="862" y="2766"/>
                  </a:lnTo>
                  <a:lnTo>
                    <a:pt x="865" y="2754"/>
                  </a:lnTo>
                  <a:lnTo>
                    <a:pt x="868" y="2718"/>
                  </a:lnTo>
                  <a:lnTo>
                    <a:pt x="870" y="2669"/>
                  </a:lnTo>
                  <a:lnTo>
                    <a:pt x="872" y="2629"/>
                  </a:lnTo>
                  <a:lnTo>
                    <a:pt x="875" y="2614"/>
                  </a:lnTo>
                  <a:lnTo>
                    <a:pt x="876" y="2616"/>
                  </a:lnTo>
                  <a:lnTo>
                    <a:pt x="878" y="2638"/>
                  </a:lnTo>
                  <a:lnTo>
                    <a:pt x="880" y="2678"/>
                  </a:lnTo>
                  <a:lnTo>
                    <a:pt x="884" y="2733"/>
                  </a:lnTo>
                  <a:lnTo>
                    <a:pt x="886" y="2799"/>
                  </a:lnTo>
                  <a:lnTo>
                    <a:pt x="888" y="2842"/>
                  </a:lnTo>
                  <a:lnTo>
                    <a:pt x="890" y="2892"/>
                  </a:lnTo>
                  <a:lnTo>
                    <a:pt x="892" y="2916"/>
                  </a:lnTo>
                  <a:lnTo>
                    <a:pt x="896" y="2915"/>
                  </a:lnTo>
                  <a:lnTo>
                    <a:pt x="899" y="2901"/>
                  </a:lnTo>
                  <a:lnTo>
                    <a:pt x="901" y="2891"/>
                  </a:lnTo>
                  <a:lnTo>
                    <a:pt x="902" y="2891"/>
                  </a:lnTo>
                  <a:lnTo>
                    <a:pt x="905" y="2903"/>
                  </a:lnTo>
                  <a:lnTo>
                    <a:pt x="907" y="2928"/>
                  </a:lnTo>
                  <a:lnTo>
                    <a:pt x="910" y="2950"/>
                  </a:lnTo>
                  <a:lnTo>
                    <a:pt x="912" y="2962"/>
                  </a:lnTo>
                  <a:lnTo>
                    <a:pt x="914" y="2964"/>
                  </a:lnTo>
                  <a:lnTo>
                    <a:pt x="918" y="2963"/>
                  </a:lnTo>
                  <a:lnTo>
                    <a:pt x="920" y="2958"/>
                  </a:lnTo>
                  <a:lnTo>
                    <a:pt x="922" y="2958"/>
                  </a:lnTo>
                  <a:lnTo>
                    <a:pt x="923" y="2959"/>
                  </a:lnTo>
                  <a:lnTo>
                    <a:pt x="927" y="2965"/>
                  </a:lnTo>
                  <a:lnTo>
                    <a:pt x="930" y="2962"/>
                  </a:lnTo>
                  <a:lnTo>
                    <a:pt x="933" y="2950"/>
                  </a:lnTo>
                  <a:lnTo>
                    <a:pt x="935" y="2940"/>
                  </a:lnTo>
                  <a:lnTo>
                    <a:pt x="937" y="2933"/>
                  </a:lnTo>
                  <a:lnTo>
                    <a:pt x="939" y="2920"/>
                  </a:lnTo>
                  <a:lnTo>
                    <a:pt x="941" y="2906"/>
                  </a:lnTo>
                  <a:lnTo>
                    <a:pt x="944" y="2892"/>
                  </a:lnTo>
                  <a:lnTo>
                    <a:pt x="947" y="2882"/>
                  </a:lnTo>
                  <a:lnTo>
                    <a:pt x="949" y="2879"/>
                  </a:lnTo>
                  <a:lnTo>
                    <a:pt x="950" y="2881"/>
                  </a:lnTo>
                  <a:lnTo>
                    <a:pt x="953" y="2892"/>
                  </a:lnTo>
                  <a:lnTo>
                    <a:pt x="955" y="2906"/>
                  </a:lnTo>
                  <a:lnTo>
                    <a:pt x="957" y="2922"/>
                  </a:lnTo>
                  <a:lnTo>
                    <a:pt x="960" y="2948"/>
                  </a:lnTo>
                  <a:lnTo>
                    <a:pt x="961" y="2971"/>
                  </a:lnTo>
                  <a:lnTo>
                    <a:pt x="964" y="3007"/>
                  </a:lnTo>
                  <a:lnTo>
                    <a:pt x="966" y="3033"/>
                  </a:lnTo>
                  <a:lnTo>
                    <a:pt x="971" y="3044"/>
                  </a:lnTo>
                  <a:lnTo>
                    <a:pt x="973" y="3035"/>
                  </a:lnTo>
                  <a:lnTo>
                    <a:pt x="976" y="3024"/>
                  </a:lnTo>
                  <a:lnTo>
                    <a:pt x="978" y="3018"/>
                  </a:lnTo>
                  <a:lnTo>
                    <a:pt x="979" y="3018"/>
                  </a:lnTo>
                  <a:lnTo>
                    <a:pt x="981" y="3025"/>
                  </a:lnTo>
                  <a:lnTo>
                    <a:pt x="983" y="3030"/>
                  </a:lnTo>
                  <a:lnTo>
                    <a:pt x="987" y="3026"/>
                  </a:lnTo>
                  <a:lnTo>
                    <a:pt x="990" y="3013"/>
                  </a:lnTo>
                  <a:lnTo>
                    <a:pt x="992" y="2997"/>
                  </a:lnTo>
                  <a:lnTo>
                    <a:pt x="995" y="2982"/>
                  </a:lnTo>
                  <a:lnTo>
                    <a:pt x="997" y="2967"/>
                  </a:lnTo>
                  <a:lnTo>
                    <a:pt x="999" y="2957"/>
                  </a:lnTo>
                  <a:lnTo>
                    <a:pt x="1002" y="2950"/>
                  </a:lnTo>
                  <a:lnTo>
                    <a:pt x="1004" y="2925"/>
                  </a:lnTo>
                  <a:lnTo>
                    <a:pt x="1006" y="2881"/>
                  </a:lnTo>
                  <a:lnTo>
                    <a:pt x="1008" y="2753"/>
                  </a:lnTo>
                  <a:lnTo>
                    <a:pt x="1011" y="2532"/>
                  </a:lnTo>
                  <a:lnTo>
                    <a:pt x="1014" y="2214"/>
                  </a:lnTo>
                  <a:lnTo>
                    <a:pt x="1016" y="1833"/>
                  </a:lnTo>
                  <a:lnTo>
                    <a:pt x="1019" y="1464"/>
                  </a:lnTo>
                  <a:lnTo>
                    <a:pt x="1021" y="1182"/>
                  </a:lnTo>
                  <a:lnTo>
                    <a:pt x="1023" y="1030"/>
                  </a:lnTo>
                  <a:lnTo>
                    <a:pt x="1025" y="1004"/>
                  </a:lnTo>
                  <a:lnTo>
                    <a:pt x="1026" y="1037"/>
                  </a:lnTo>
                  <a:lnTo>
                    <a:pt x="1029" y="1181"/>
                  </a:lnTo>
                  <a:lnTo>
                    <a:pt x="1030" y="1319"/>
                  </a:lnTo>
                  <a:lnTo>
                    <a:pt x="1034" y="1543"/>
                  </a:lnTo>
                  <a:lnTo>
                    <a:pt x="1036" y="1750"/>
                  </a:lnTo>
                  <a:lnTo>
                    <a:pt x="1038" y="1940"/>
                  </a:lnTo>
                  <a:lnTo>
                    <a:pt x="1041" y="2122"/>
                  </a:lnTo>
                  <a:lnTo>
                    <a:pt x="1043" y="2287"/>
                  </a:lnTo>
                  <a:lnTo>
                    <a:pt x="1046" y="2414"/>
                  </a:lnTo>
                  <a:lnTo>
                    <a:pt x="1048" y="2500"/>
                  </a:lnTo>
                  <a:lnTo>
                    <a:pt x="1050" y="2556"/>
                  </a:lnTo>
                  <a:lnTo>
                    <a:pt x="1053" y="2582"/>
                  </a:lnTo>
                  <a:lnTo>
                    <a:pt x="1055" y="2614"/>
                  </a:lnTo>
                  <a:lnTo>
                    <a:pt x="1058" y="2636"/>
                  </a:lnTo>
                  <a:lnTo>
                    <a:pt x="1060" y="2650"/>
                  </a:lnTo>
                  <a:lnTo>
                    <a:pt x="1064" y="2654"/>
                  </a:lnTo>
                  <a:lnTo>
                    <a:pt x="1066" y="2645"/>
                  </a:lnTo>
                  <a:lnTo>
                    <a:pt x="1069" y="2636"/>
                  </a:lnTo>
                  <a:lnTo>
                    <a:pt x="1069" y="2635"/>
                  </a:lnTo>
                  <a:lnTo>
                    <a:pt x="1072" y="2646"/>
                  </a:lnTo>
                  <a:lnTo>
                    <a:pt x="1074" y="2670"/>
                  </a:lnTo>
                  <a:lnTo>
                    <a:pt x="1077" y="2723"/>
                  </a:lnTo>
                  <a:lnTo>
                    <a:pt x="1079" y="2781"/>
                  </a:lnTo>
                  <a:lnTo>
                    <a:pt x="1081" y="2822"/>
                  </a:lnTo>
                  <a:lnTo>
                    <a:pt x="1084" y="2843"/>
                  </a:lnTo>
                  <a:lnTo>
                    <a:pt x="1086" y="2864"/>
                  </a:lnTo>
                  <a:lnTo>
                    <a:pt x="1089" y="2895"/>
                  </a:lnTo>
                  <a:lnTo>
                    <a:pt x="1091" y="2928"/>
                  </a:lnTo>
                  <a:lnTo>
                    <a:pt x="1094" y="2940"/>
                  </a:lnTo>
                  <a:lnTo>
                    <a:pt x="1097" y="2920"/>
                  </a:lnTo>
                  <a:lnTo>
                    <a:pt x="1100" y="2894"/>
                  </a:lnTo>
                  <a:lnTo>
                    <a:pt x="1102" y="2874"/>
                  </a:lnTo>
                  <a:lnTo>
                    <a:pt x="1104" y="2870"/>
                  </a:lnTo>
                  <a:lnTo>
                    <a:pt x="1105" y="2874"/>
                  </a:lnTo>
                  <a:lnTo>
                    <a:pt x="1108" y="2893"/>
                  </a:lnTo>
                  <a:lnTo>
                    <a:pt x="1110" y="2920"/>
                  </a:lnTo>
                  <a:lnTo>
                    <a:pt x="1112" y="2942"/>
                  </a:lnTo>
                  <a:lnTo>
                    <a:pt x="1115" y="2954"/>
                  </a:lnTo>
                  <a:lnTo>
                    <a:pt x="1117" y="2963"/>
                  </a:lnTo>
                  <a:lnTo>
                    <a:pt x="1120" y="2986"/>
                  </a:lnTo>
                  <a:lnTo>
                    <a:pt x="1122" y="3018"/>
                  </a:lnTo>
                  <a:lnTo>
                    <a:pt x="1124" y="3044"/>
                  </a:lnTo>
                  <a:lnTo>
                    <a:pt x="1128" y="3048"/>
                  </a:lnTo>
                  <a:lnTo>
                    <a:pt x="1131" y="3029"/>
                  </a:lnTo>
                  <a:lnTo>
                    <a:pt x="1133" y="2994"/>
                  </a:lnTo>
                  <a:lnTo>
                    <a:pt x="1136" y="2948"/>
                  </a:lnTo>
                  <a:lnTo>
                    <a:pt x="1138" y="2916"/>
                  </a:lnTo>
                  <a:lnTo>
                    <a:pt x="1141" y="2884"/>
                  </a:lnTo>
                  <a:lnTo>
                    <a:pt x="1142" y="2878"/>
                  </a:lnTo>
                  <a:lnTo>
                    <a:pt x="1144" y="2885"/>
                  </a:lnTo>
                  <a:lnTo>
                    <a:pt x="1146" y="2913"/>
                  </a:lnTo>
                  <a:lnTo>
                    <a:pt x="1148" y="2947"/>
                  </a:lnTo>
                  <a:lnTo>
                    <a:pt x="1151" y="2970"/>
                  </a:lnTo>
                  <a:lnTo>
                    <a:pt x="1155" y="2976"/>
                  </a:lnTo>
                  <a:lnTo>
                    <a:pt x="1156" y="2976"/>
                  </a:lnTo>
                  <a:lnTo>
                    <a:pt x="1157" y="2979"/>
                  </a:lnTo>
                  <a:lnTo>
                    <a:pt x="1160" y="2989"/>
                  </a:lnTo>
                  <a:lnTo>
                    <a:pt x="1163" y="3002"/>
                  </a:lnTo>
                  <a:lnTo>
                    <a:pt x="1165" y="3013"/>
                  </a:lnTo>
                  <a:lnTo>
                    <a:pt x="1168" y="3018"/>
                  </a:lnTo>
                  <a:lnTo>
                    <a:pt x="1170" y="3020"/>
                  </a:lnTo>
                  <a:lnTo>
                    <a:pt x="1172" y="3027"/>
                  </a:lnTo>
                  <a:lnTo>
                    <a:pt x="1175" y="3044"/>
                  </a:lnTo>
                  <a:lnTo>
                    <a:pt x="1177" y="3062"/>
                  </a:lnTo>
                  <a:lnTo>
                    <a:pt x="1181" y="3068"/>
                  </a:lnTo>
                  <a:lnTo>
                    <a:pt x="1184" y="3050"/>
                  </a:lnTo>
                  <a:lnTo>
                    <a:pt x="1186" y="3023"/>
                  </a:lnTo>
                  <a:lnTo>
                    <a:pt x="1188" y="3002"/>
                  </a:lnTo>
                  <a:lnTo>
                    <a:pt x="1191" y="2991"/>
                  </a:lnTo>
                  <a:lnTo>
                    <a:pt x="1193" y="2980"/>
                  </a:lnTo>
                  <a:lnTo>
                    <a:pt x="1195" y="2953"/>
                  </a:lnTo>
                  <a:lnTo>
                    <a:pt x="1197" y="2925"/>
                  </a:lnTo>
                  <a:lnTo>
                    <a:pt x="1199" y="2879"/>
                  </a:lnTo>
                  <a:lnTo>
                    <a:pt x="1203" y="2838"/>
                  </a:lnTo>
                  <a:lnTo>
                    <a:pt x="1205" y="2791"/>
                  </a:lnTo>
                  <a:lnTo>
                    <a:pt x="1208" y="2708"/>
                  </a:lnTo>
                  <a:lnTo>
                    <a:pt x="1210" y="2564"/>
                  </a:lnTo>
                  <a:lnTo>
                    <a:pt x="1212" y="2352"/>
                  </a:lnTo>
                  <a:lnTo>
                    <a:pt x="1215" y="2087"/>
                  </a:lnTo>
                  <a:lnTo>
                    <a:pt x="1216" y="1901"/>
                  </a:lnTo>
                  <a:lnTo>
                    <a:pt x="1219" y="1656"/>
                  </a:lnTo>
                  <a:lnTo>
                    <a:pt x="1221" y="1490"/>
                  </a:lnTo>
                  <a:lnTo>
                    <a:pt x="1224" y="1418"/>
                  </a:lnTo>
                  <a:lnTo>
                    <a:pt x="1225" y="1411"/>
                  </a:lnTo>
                  <a:lnTo>
                    <a:pt x="1228" y="1449"/>
                  </a:lnTo>
                  <a:lnTo>
                    <a:pt x="1230" y="1570"/>
                  </a:lnTo>
                  <a:lnTo>
                    <a:pt x="1232" y="1757"/>
                  </a:lnTo>
                  <a:lnTo>
                    <a:pt x="1235" y="1968"/>
                  </a:lnTo>
                  <a:lnTo>
                    <a:pt x="1237" y="2152"/>
                  </a:lnTo>
                  <a:lnTo>
                    <a:pt x="1239" y="2247"/>
                  </a:lnTo>
                  <a:lnTo>
                    <a:pt x="1241" y="2352"/>
                  </a:lnTo>
                  <a:lnTo>
                    <a:pt x="1243" y="2440"/>
                  </a:lnTo>
                  <a:lnTo>
                    <a:pt x="1247" y="2524"/>
                  </a:lnTo>
                  <a:lnTo>
                    <a:pt x="1249" y="2603"/>
                  </a:lnTo>
                  <a:lnTo>
                    <a:pt x="1252" y="2667"/>
                  </a:lnTo>
                  <a:lnTo>
                    <a:pt x="1254" y="2707"/>
                  </a:lnTo>
                  <a:lnTo>
                    <a:pt x="1256" y="2732"/>
                  </a:lnTo>
                  <a:lnTo>
                    <a:pt x="1258" y="2749"/>
                  </a:lnTo>
                  <a:lnTo>
                    <a:pt x="1260" y="2771"/>
                  </a:lnTo>
                  <a:lnTo>
                    <a:pt x="1264" y="2782"/>
                  </a:lnTo>
                  <a:lnTo>
                    <a:pt x="1268" y="2768"/>
                  </a:lnTo>
                  <a:lnTo>
                    <a:pt x="1270" y="2752"/>
                  </a:lnTo>
                  <a:lnTo>
                    <a:pt x="1272" y="2734"/>
                  </a:lnTo>
                  <a:lnTo>
                    <a:pt x="1275" y="2717"/>
                  </a:lnTo>
                  <a:lnTo>
                    <a:pt x="1276" y="2711"/>
                  </a:lnTo>
                  <a:lnTo>
                    <a:pt x="1277" y="2711"/>
                  </a:lnTo>
                  <a:lnTo>
                    <a:pt x="1279" y="2723"/>
                  </a:lnTo>
                  <a:lnTo>
                    <a:pt x="1282" y="2744"/>
                  </a:lnTo>
                  <a:lnTo>
                    <a:pt x="1284" y="2757"/>
                  </a:lnTo>
                  <a:lnTo>
                    <a:pt x="1288" y="2771"/>
                  </a:lnTo>
                  <a:lnTo>
                    <a:pt x="1290" y="2798"/>
                  </a:lnTo>
                  <a:lnTo>
                    <a:pt x="1292" y="2839"/>
                  </a:lnTo>
                  <a:lnTo>
                    <a:pt x="1295" y="2882"/>
                  </a:lnTo>
                  <a:lnTo>
                    <a:pt x="1296" y="2907"/>
                  </a:lnTo>
                  <a:lnTo>
                    <a:pt x="1299" y="2936"/>
                  </a:lnTo>
                  <a:lnTo>
                    <a:pt x="1301" y="2958"/>
                  </a:lnTo>
                  <a:lnTo>
                    <a:pt x="1303" y="2979"/>
                  </a:lnTo>
                  <a:lnTo>
                    <a:pt x="1306" y="3001"/>
                  </a:lnTo>
                  <a:lnTo>
                    <a:pt x="1309" y="3019"/>
                  </a:lnTo>
                  <a:lnTo>
                    <a:pt x="1312" y="3028"/>
                  </a:lnTo>
                  <a:lnTo>
                    <a:pt x="1314" y="3029"/>
                  </a:lnTo>
                  <a:lnTo>
                    <a:pt x="1316" y="3030"/>
                  </a:lnTo>
                  <a:lnTo>
                    <a:pt x="1318" y="3035"/>
                  </a:lnTo>
                  <a:lnTo>
                    <a:pt x="1320" y="3045"/>
                  </a:lnTo>
                  <a:lnTo>
                    <a:pt x="1324" y="3048"/>
                  </a:lnTo>
                  <a:lnTo>
                    <a:pt x="1327" y="3039"/>
                  </a:lnTo>
                  <a:lnTo>
                    <a:pt x="1330" y="3026"/>
                  </a:lnTo>
                  <a:lnTo>
                    <a:pt x="1332" y="3018"/>
                  </a:lnTo>
                  <a:lnTo>
                    <a:pt x="1334" y="3004"/>
                  </a:lnTo>
                  <a:lnTo>
                    <a:pt x="1336" y="2986"/>
                  </a:lnTo>
                  <a:lnTo>
                    <a:pt x="1339" y="2966"/>
                  </a:lnTo>
                  <a:lnTo>
                    <a:pt x="1341" y="2942"/>
                  </a:lnTo>
                  <a:lnTo>
                    <a:pt x="1344" y="2921"/>
                  </a:lnTo>
                  <a:lnTo>
                    <a:pt x="1346" y="2907"/>
                  </a:lnTo>
                  <a:lnTo>
                    <a:pt x="1348" y="2903"/>
                  </a:lnTo>
                  <a:lnTo>
                    <a:pt x="1349" y="2907"/>
                  </a:lnTo>
                  <a:lnTo>
                    <a:pt x="1352" y="2916"/>
                  </a:lnTo>
                  <a:lnTo>
                    <a:pt x="1354" y="2935"/>
                  </a:lnTo>
                  <a:lnTo>
                    <a:pt x="1356" y="2949"/>
                  </a:lnTo>
                  <a:lnTo>
                    <a:pt x="1359" y="2960"/>
                  </a:lnTo>
                  <a:lnTo>
                    <a:pt x="1361" y="2978"/>
                  </a:lnTo>
                  <a:lnTo>
                    <a:pt x="1364" y="3001"/>
                  </a:lnTo>
                  <a:lnTo>
                    <a:pt x="1366" y="3017"/>
                  </a:lnTo>
                  <a:lnTo>
                    <a:pt x="1368" y="3022"/>
                  </a:lnTo>
                  <a:lnTo>
                    <a:pt x="1370" y="3023"/>
                  </a:lnTo>
                  <a:lnTo>
                    <a:pt x="1373" y="3027"/>
                  </a:lnTo>
                  <a:lnTo>
                    <a:pt x="1376" y="3033"/>
                  </a:lnTo>
                  <a:lnTo>
                    <a:pt x="1378" y="3038"/>
                  </a:lnTo>
                  <a:lnTo>
                    <a:pt x="1380" y="3040"/>
                  </a:lnTo>
                  <a:lnTo>
                    <a:pt x="1383" y="3042"/>
                  </a:lnTo>
                  <a:lnTo>
                    <a:pt x="1386" y="3041"/>
                  </a:lnTo>
                  <a:lnTo>
                    <a:pt x="1388" y="3039"/>
                  </a:lnTo>
                  <a:lnTo>
                    <a:pt x="1391" y="3033"/>
                  </a:lnTo>
                  <a:lnTo>
                    <a:pt x="1394" y="3027"/>
                  </a:lnTo>
                  <a:lnTo>
                    <a:pt x="1397" y="3023"/>
                  </a:lnTo>
                  <a:lnTo>
                    <a:pt x="1399" y="3018"/>
                  </a:lnTo>
                  <a:lnTo>
                    <a:pt x="1401" y="3004"/>
                  </a:lnTo>
                  <a:lnTo>
                    <a:pt x="1403" y="2984"/>
                  </a:lnTo>
                  <a:lnTo>
                    <a:pt x="1405" y="2930"/>
                  </a:lnTo>
                  <a:lnTo>
                    <a:pt x="1408" y="2827"/>
                  </a:lnTo>
                  <a:lnTo>
                    <a:pt x="1410" y="2672"/>
                  </a:lnTo>
                  <a:lnTo>
                    <a:pt x="1413" y="2462"/>
                  </a:lnTo>
                  <a:lnTo>
                    <a:pt x="1416" y="2202"/>
                  </a:lnTo>
                  <a:lnTo>
                    <a:pt x="1418" y="1903"/>
                  </a:lnTo>
                  <a:lnTo>
                    <a:pt x="1421" y="1611"/>
                  </a:lnTo>
                  <a:lnTo>
                    <a:pt x="1422" y="1456"/>
                  </a:lnTo>
                  <a:lnTo>
                    <a:pt x="1425" y="1337"/>
                  </a:lnTo>
                  <a:lnTo>
                    <a:pt x="1425" y="1334"/>
                  </a:lnTo>
                  <a:lnTo>
                    <a:pt x="1428" y="1421"/>
                  </a:lnTo>
                  <a:lnTo>
                    <a:pt x="1430" y="1607"/>
                  </a:lnTo>
                  <a:lnTo>
                    <a:pt x="1433" y="1832"/>
                  </a:lnTo>
                  <a:lnTo>
                    <a:pt x="1435" y="2055"/>
                  </a:lnTo>
                  <a:lnTo>
                    <a:pt x="1438" y="2262"/>
                  </a:lnTo>
                  <a:lnTo>
                    <a:pt x="1440" y="2386"/>
                  </a:lnTo>
                  <a:lnTo>
                    <a:pt x="1442" y="2540"/>
                  </a:lnTo>
                  <a:lnTo>
                    <a:pt x="1445" y="2645"/>
                  </a:lnTo>
                  <a:lnTo>
                    <a:pt x="1447" y="2704"/>
                  </a:lnTo>
                  <a:lnTo>
                    <a:pt x="1450" y="2730"/>
                  </a:lnTo>
                  <a:lnTo>
                    <a:pt x="1452" y="2747"/>
                  </a:lnTo>
                  <a:lnTo>
                    <a:pt x="1454" y="2767"/>
                  </a:lnTo>
                  <a:lnTo>
                    <a:pt x="1456" y="2784"/>
                  </a:lnTo>
                  <a:lnTo>
                    <a:pt x="1459" y="2808"/>
                  </a:lnTo>
                  <a:lnTo>
                    <a:pt x="1463" y="2823"/>
                  </a:lnTo>
                  <a:lnTo>
                    <a:pt x="1466" y="2805"/>
                  </a:lnTo>
                  <a:lnTo>
                    <a:pt x="1468" y="2775"/>
                  </a:lnTo>
                  <a:lnTo>
                    <a:pt x="1470" y="2741"/>
                  </a:lnTo>
                  <a:lnTo>
                    <a:pt x="1472" y="2721"/>
                  </a:lnTo>
                  <a:lnTo>
                    <a:pt x="1474" y="2702"/>
                  </a:lnTo>
                  <a:lnTo>
                    <a:pt x="1475" y="2700"/>
                  </a:lnTo>
                  <a:lnTo>
                    <a:pt x="1479" y="2710"/>
                  </a:lnTo>
                  <a:lnTo>
                    <a:pt x="1481" y="2745"/>
                  </a:lnTo>
                  <a:lnTo>
                    <a:pt x="1483" y="2795"/>
                  </a:lnTo>
                  <a:lnTo>
                    <a:pt x="1486" y="2842"/>
                  </a:lnTo>
                  <a:lnTo>
                    <a:pt x="1488" y="2872"/>
                  </a:lnTo>
                  <a:lnTo>
                    <a:pt x="1491" y="2887"/>
                  </a:lnTo>
                  <a:lnTo>
                    <a:pt x="1492" y="2891"/>
                  </a:lnTo>
                  <a:lnTo>
                    <a:pt x="1495" y="2896"/>
                  </a:lnTo>
                  <a:lnTo>
                    <a:pt x="1497" y="2903"/>
                  </a:lnTo>
                  <a:lnTo>
                    <a:pt x="1499" y="2919"/>
                  </a:lnTo>
                  <a:lnTo>
                    <a:pt x="1503" y="2945"/>
                  </a:lnTo>
                  <a:lnTo>
                    <a:pt x="1505" y="2965"/>
                  </a:lnTo>
                  <a:lnTo>
                    <a:pt x="1508" y="2964"/>
                  </a:lnTo>
                  <a:lnTo>
                    <a:pt x="1511" y="2950"/>
                  </a:lnTo>
                  <a:lnTo>
                    <a:pt x="1513" y="2942"/>
                  </a:lnTo>
                  <a:lnTo>
                    <a:pt x="1514" y="2942"/>
                  </a:lnTo>
                  <a:lnTo>
                    <a:pt x="1516" y="2947"/>
                  </a:lnTo>
                  <a:lnTo>
                    <a:pt x="1519" y="2962"/>
                  </a:lnTo>
                  <a:lnTo>
                    <a:pt x="1522" y="2984"/>
                  </a:lnTo>
                  <a:lnTo>
                    <a:pt x="1524" y="3013"/>
                  </a:lnTo>
                  <a:lnTo>
                    <a:pt x="1526" y="3030"/>
                  </a:lnTo>
                  <a:lnTo>
                    <a:pt x="1530" y="3031"/>
                  </a:lnTo>
                  <a:lnTo>
                    <a:pt x="1532" y="3002"/>
                  </a:lnTo>
                  <a:lnTo>
                    <a:pt x="1535" y="2975"/>
                  </a:lnTo>
                  <a:lnTo>
                    <a:pt x="1537" y="2967"/>
                  </a:lnTo>
                  <a:lnTo>
                    <a:pt x="1538" y="2968"/>
                  </a:lnTo>
                  <a:lnTo>
                    <a:pt x="1540" y="2972"/>
                  </a:lnTo>
                  <a:lnTo>
                    <a:pt x="1545" y="2967"/>
                  </a:lnTo>
                  <a:lnTo>
                    <a:pt x="1547" y="2959"/>
                  </a:lnTo>
                  <a:lnTo>
                    <a:pt x="1548" y="2959"/>
                  </a:lnTo>
                  <a:lnTo>
                    <a:pt x="1550" y="2969"/>
                  </a:lnTo>
                  <a:lnTo>
                    <a:pt x="1553" y="2993"/>
                  </a:lnTo>
                  <a:lnTo>
                    <a:pt x="1555" y="3024"/>
                  </a:lnTo>
                  <a:lnTo>
                    <a:pt x="1557" y="3043"/>
                  </a:lnTo>
                  <a:lnTo>
                    <a:pt x="1561" y="3057"/>
                  </a:lnTo>
                  <a:lnTo>
                    <a:pt x="1563" y="3040"/>
                  </a:lnTo>
                  <a:lnTo>
                    <a:pt x="1566" y="3010"/>
                  </a:lnTo>
                  <a:lnTo>
                    <a:pt x="1569" y="2985"/>
                  </a:lnTo>
                  <a:lnTo>
                    <a:pt x="1570" y="2979"/>
                  </a:lnTo>
                  <a:lnTo>
                    <a:pt x="1572" y="2983"/>
                  </a:lnTo>
                  <a:lnTo>
                    <a:pt x="1574" y="2993"/>
                  </a:lnTo>
                  <a:lnTo>
                    <a:pt x="1576" y="3012"/>
                  </a:lnTo>
                  <a:lnTo>
                    <a:pt x="1580" y="3018"/>
                  </a:lnTo>
                  <a:lnTo>
                    <a:pt x="1582" y="3009"/>
                  </a:lnTo>
                  <a:lnTo>
                    <a:pt x="1586" y="3003"/>
                  </a:lnTo>
                  <a:lnTo>
                    <a:pt x="1587" y="3002"/>
                  </a:lnTo>
                  <a:lnTo>
                    <a:pt x="1589" y="3002"/>
                  </a:lnTo>
                  <a:lnTo>
                    <a:pt x="1591" y="3003"/>
                  </a:lnTo>
                  <a:lnTo>
                    <a:pt x="1595" y="3003"/>
                  </a:lnTo>
                  <a:lnTo>
                    <a:pt x="1597" y="2998"/>
                  </a:lnTo>
                  <a:lnTo>
                    <a:pt x="1599" y="2986"/>
                  </a:lnTo>
                  <a:lnTo>
                    <a:pt x="1602" y="2966"/>
                  </a:lnTo>
                  <a:lnTo>
                    <a:pt x="1604" y="2934"/>
                  </a:lnTo>
                  <a:lnTo>
                    <a:pt x="1607" y="2901"/>
                  </a:lnTo>
                  <a:lnTo>
                    <a:pt x="1609" y="2819"/>
                  </a:lnTo>
                  <a:lnTo>
                    <a:pt x="1612" y="2680"/>
                  </a:lnTo>
                  <a:lnTo>
                    <a:pt x="1614" y="2489"/>
                  </a:lnTo>
                  <a:lnTo>
                    <a:pt x="1616" y="2268"/>
                  </a:lnTo>
                  <a:lnTo>
                    <a:pt x="1619" y="2052"/>
                  </a:lnTo>
                  <a:lnTo>
                    <a:pt x="1620" y="1932"/>
                  </a:lnTo>
                  <a:lnTo>
                    <a:pt x="1623" y="1813"/>
                  </a:lnTo>
                  <a:lnTo>
                    <a:pt x="1625" y="1778"/>
                  </a:lnTo>
                  <a:lnTo>
                    <a:pt x="1626" y="1784"/>
                  </a:lnTo>
                  <a:lnTo>
                    <a:pt x="1629" y="1846"/>
                  </a:lnTo>
                  <a:lnTo>
                    <a:pt x="1632" y="1959"/>
                  </a:lnTo>
                  <a:lnTo>
                    <a:pt x="1634" y="2101"/>
                  </a:lnTo>
                  <a:lnTo>
                    <a:pt x="1637" y="2246"/>
                  </a:lnTo>
                  <a:lnTo>
                    <a:pt x="1638" y="2330"/>
                  </a:lnTo>
                  <a:lnTo>
                    <a:pt x="1641" y="2423"/>
                  </a:lnTo>
                  <a:lnTo>
                    <a:pt x="1643" y="2480"/>
                  </a:lnTo>
                  <a:lnTo>
                    <a:pt x="1645" y="2518"/>
                  </a:lnTo>
                  <a:lnTo>
                    <a:pt x="1648" y="2560"/>
                  </a:lnTo>
                  <a:lnTo>
                    <a:pt x="1651" y="2616"/>
                  </a:lnTo>
                  <a:lnTo>
                    <a:pt x="1653" y="2658"/>
                  </a:lnTo>
                  <a:lnTo>
                    <a:pt x="1655" y="2726"/>
                  </a:lnTo>
                  <a:lnTo>
                    <a:pt x="1658" y="2788"/>
                  </a:lnTo>
                  <a:lnTo>
                    <a:pt x="1660" y="2832"/>
                  </a:lnTo>
                  <a:lnTo>
                    <a:pt x="1664" y="2851"/>
                  </a:lnTo>
                  <a:lnTo>
                    <a:pt x="1666" y="2834"/>
                  </a:lnTo>
                  <a:lnTo>
                    <a:pt x="1668" y="2820"/>
                  </a:lnTo>
                  <a:lnTo>
                    <a:pt x="1671" y="2809"/>
                  </a:lnTo>
                  <a:lnTo>
                    <a:pt x="1672" y="2812"/>
                  </a:lnTo>
                  <a:lnTo>
                    <a:pt x="1675" y="2832"/>
                  </a:lnTo>
                  <a:lnTo>
                    <a:pt x="1677" y="2866"/>
                  </a:lnTo>
                  <a:lnTo>
                    <a:pt x="1679" y="2898"/>
                  </a:lnTo>
                  <a:lnTo>
                    <a:pt x="1682" y="2920"/>
                  </a:lnTo>
                  <a:lnTo>
                    <a:pt x="1683" y="2934"/>
                  </a:lnTo>
                  <a:lnTo>
                    <a:pt x="1686" y="2959"/>
                  </a:lnTo>
                  <a:lnTo>
                    <a:pt x="1688" y="2990"/>
                  </a:lnTo>
                  <a:lnTo>
                    <a:pt x="1692" y="3017"/>
                  </a:lnTo>
                  <a:lnTo>
                    <a:pt x="1696" y="3022"/>
                  </a:lnTo>
                  <a:lnTo>
                    <a:pt x="1698" y="3001"/>
                  </a:lnTo>
                  <a:lnTo>
                    <a:pt x="1700" y="2982"/>
                  </a:lnTo>
                  <a:lnTo>
                    <a:pt x="1702" y="2960"/>
                  </a:lnTo>
                  <a:lnTo>
                    <a:pt x="1704" y="2957"/>
                  </a:lnTo>
                  <a:lnTo>
                    <a:pt x="1705" y="2964"/>
                  </a:lnTo>
                  <a:lnTo>
                    <a:pt x="1708" y="2984"/>
                  </a:lnTo>
                  <a:lnTo>
                    <a:pt x="1712" y="2987"/>
                  </a:lnTo>
                  <a:lnTo>
                    <a:pt x="1714" y="2970"/>
                  </a:lnTo>
                  <a:lnTo>
                    <a:pt x="1717" y="2940"/>
                  </a:lnTo>
                  <a:lnTo>
                    <a:pt x="1718" y="2931"/>
                  </a:lnTo>
                  <a:lnTo>
                    <a:pt x="1720" y="2936"/>
                  </a:lnTo>
                  <a:lnTo>
                    <a:pt x="1722" y="2969"/>
                  </a:lnTo>
                  <a:lnTo>
                    <a:pt x="1725" y="3008"/>
                  </a:lnTo>
                  <a:lnTo>
                    <a:pt x="1727" y="3028"/>
                  </a:lnTo>
                  <a:lnTo>
                    <a:pt x="1730" y="3017"/>
                  </a:lnTo>
                  <a:lnTo>
                    <a:pt x="1733" y="2990"/>
                  </a:lnTo>
                  <a:lnTo>
                    <a:pt x="1736" y="2963"/>
                  </a:lnTo>
                  <a:lnTo>
                    <a:pt x="1738" y="2941"/>
                  </a:lnTo>
                  <a:lnTo>
                    <a:pt x="1741" y="2935"/>
                  </a:lnTo>
                  <a:lnTo>
                    <a:pt x="1742" y="2937"/>
                  </a:lnTo>
                  <a:lnTo>
                    <a:pt x="1744" y="2946"/>
                  </a:lnTo>
                  <a:lnTo>
                    <a:pt x="1746" y="2952"/>
                  </a:lnTo>
                  <a:lnTo>
                    <a:pt x="1748" y="2964"/>
                  </a:lnTo>
                  <a:lnTo>
                    <a:pt x="1751" y="2981"/>
                  </a:lnTo>
                  <a:lnTo>
                    <a:pt x="1753" y="3007"/>
                  </a:lnTo>
                  <a:lnTo>
                    <a:pt x="1756" y="3031"/>
                  </a:lnTo>
                  <a:lnTo>
                    <a:pt x="1759" y="3047"/>
                  </a:lnTo>
                  <a:lnTo>
                    <a:pt x="1762" y="3050"/>
                  </a:lnTo>
                  <a:lnTo>
                    <a:pt x="1764" y="3042"/>
                  </a:lnTo>
                  <a:lnTo>
                    <a:pt x="1767" y="3023"/>
                  </a:lnTo>
                  <a:lnTo>
                    <a:pt x="1769" y="3004"/>
                  </a:lnTo>
                  <a:lnTo>
                    <a:pt x="1771" y="2996"/>
                  </a:lnTo>
                  <a:lnTo>
                    <a:pt x="1772" y="3000"/>
                  </a:lnTo>
                  <a:lnTo>
                    <a:pt x="1774" y="3010"/>
                  </a:lnTo>
                  <a:lnTo>
                    <a:pt x="1776" y="3030"/>
                  </a:lnTo>
                  <a:lnTo>
                    <a:pt x="1781" y="3029"/>
                  </a:lnTo>
                  <a:lnTo>
                    <a:pt x="1784" y="3013"/>
                  </a:lnTo>
                  <a:lnTo>
                    <a:pt x="1786" y="3004"/>
                  </a:lnTo>
                  <a:lnTo>
                    <a:pt x="1787" y="3004"/>
                  </a:lnTo>
                  <a:lnTo>
                    <a:pt x="1789" y="3010"/>
                  </a:lnTo>
                  <a:lnTo>
                    <a:pt x="1791" y="3022"/>
                  </a:lnTo>
                  <a:lnTo>
                    <a:pt x="1795" y="3029"/>
                  </a:lnTo>
                  <a:lnTo>
                    <a:pt x="1797" y="3016"/>
                  </a:lnTo>
                  <a:lnTo>
                    <a:pt x="1801" y="2989"/>
                  </a:lnTo>
                  <a:lnTo>
                    <a:pt x="1803" y="2965"/>
                  </a:lnTo>
                  <a:lnTo>
                    <a:pt x="1805" y="2918"/>
                  </a:lnTo>
                  <a:lnTo>
                    <a:pt x="1807" y="2862"/>
                  </a:lnTo>
                  <a:lnTo>
                    <a:pt x="1810" y="2788"/>
                  </a:lnTo>
                  <a:lnTo>
                    <a:pt x="1812" y="2671"/>
                  </a:lnTo>
                  <a:lnTo>
                    <a:pt x="1815" y="2493"/>
                  </a:lnTo>
                  <a:lnTo>
                    <a:pt x="1816" y="2342"/>
                  </a:lnTo>
                  <a:lnTo>
                    <a:pt x="1820" y="2103"/>
                  </a:lnTo>
                  <a:lnTo>
                    <a:pt x="1822" y="1907"/>
                  </a:lnTo>
                  <a:lnTo>
                    <a:pt x="1824" y="1816"/>
                  </a:lnTo>
                  <a:lnTo>
                    <a:pt x="1825" y="1815"/>
                  </a:lnTo>
                  <a:lnTo>
                    <a:pt x="1828" y="1881"/>
                  </a:lnTo>
                  <a:lnTo>
                    <a:pt x="1830" y="2011"/>
                  </a:lnTo>
                  <a:lnTo>
                    <a:pt x="1832" y="2109"/>
                  </a:lnTo>
                  <a:lnTo>
                    <a:pt x="1834" y="2252"/>
                  </a:lnTo>
                  <a:lnTo>
                    <a:pt x="1836" y="2379"/>
                  </a:lnTo>
                  <a:lnTo>
                    <a:pt x="1839" y="2487"/>
                  </a:lnTo>
                  <a:lnTo>
                    <a:pt x="1842" y="2577"/>
                  </a:lnTo>
                  <a:lnTo>
                    <a:pt x="1845" y="2662"/>
                  </a:lnTo>
                  <a:lnTo>
                    <a:pt x="1846" y="2714"/>
                  </a:lnTo>
                  <a:lnTo>
                    <a:pt x="1849" y="2783"/>
                  </a:lnTo>
                  <a:lnTo>
                    <a:pt x="1851" y="2828"/>
                  </a:lnTo>
                  <a:lnTo>
                    <a:pt x="1854" y="2854"/>
                  </a:lnTo>
                  <a:lnTo>
                    <a:pt x="1856" y="2868"/>
                  </a:lnTo>
                  <a:lnTo>
                    <a:pt x="1858" y="2875"/>
                  </a:lnTo>
                  <a:lnTo>
                    <a:pt x="1863" y="2876"/>
                  </a:lnTo>
                  <a:lnTo>
                    <a:pt x="1865" y="2869"/>
                  </a:lnTo>
                  <a:lnTo>
                    <a:pt x="1867" y="2852"/>
                  </a:lnTo>
                  <a:lnTo>
                    <a:pt x="1870" y="2824"/>
                  </a:lnTo>
                  <a:lnTo>
                    <a:pt x="1872" y="2795"/>
                  </a:lnTo>
                  <a:lnTo>
                    <a:pt x="1874" y="2781"/>
                  </a:lnTo>
                  <a:lnTo>
                    <a:pt x="1876" y="2771"/>
                  </a:lnTo>
                  <a:lnTo>
                    <a:pt x="1877" y="2770"/>
                  </a:lnTo>
                  <a:lnTo>
                    <a:pt x="1880" y="2776"/>
                  </a:lnTo>
                  <a:lnTo>
                    <a:pt x="1882" y="2797"/>
                  </a:lnTo>
                  <a:lnTo>
                    <a:pt x="1885" y="2838"/>
                  </a:lnTo>
                  <a:lnTo>
                    <a:pt x="1888" y="2889"/>
                  </a:lnTo>
                  <a:lnTo>
                    <a:pt x="1889" y="2919"/>
                  </a:lnTo>
                  <a:lnTo>
                    <a:pt x="1892" y="2959"/>
                  </a:lnTo>
                  <a:lnTo>
                    <a:pt x="1894" y="2991"/>
                  </a:lnTo>
                  <a:lnTo>
                    <a:pt x="1897" y="3012"/>
                  </a:lnTo>
                  <a:lnTo>
                    <a:pt x="1901" y="3015"/>
                  </a:lnTo>
                  <a:lnTo>
                    <a:pt x="1902" y="3008"/>
                  </a:lnTo>
                  <a:lnTo>
                    <a:pt x="1906" y="2996"/>
                  </a:lnTo>
                  <a:lnTo>
                    <a:pt x="1907" y="2993"/>
                  </a:lnTo>
                  <a:lnTo>
                    <a:pt x="1909" y="2996"/>
                  </a:lnTo>
                  <a:lnTo>
                    <a:pt x="1911" y="3011"/>
                  </a:lnTo>
                  <a:lnTo>
                    <a:pt x="1914" y="3030"/>
                  </a:lnTo>
                  <a:lnTo>
                    <a:pt x="1916" y="3047"/>
                  </a:lnTo>
                  <a:lnTo>
                    <a:pt x="1918" y="3056"/>
                  </a:lnTo>
                  <a:lnTo>
                    <a:pt x="1920" y="3070"/>
                  </a:lnTo>
                  <a:lnTo>
                    <a:pt x="1923" y="3082"/>
                  </a:lnTo>
                  <a:lnTo>
                    <a:pt x="1928" y="3070"/>
                  </a:lnTo>
                  <a:lnTo>
                    <a:pt x="1929" y="3053"/>
                  </a:lnTo>
                  <a:lnTo>
                    <a:pt x="1932" y="3022"/>
                  </a:lnTo>
                  <a:lnTo>
                    <a:pt x="1934" y="3002"/>
                  </a:lnTo>
                  <a:lnTo>
                    <a:pt x="1935" y="3000"/>
                  </a:lnTo>
                  <a:lnTo>
                    <a:pt x="1937" y="3008"/>
                  </a:lnTo>
                  <a:lnTo>
                    <a:pt x="1940" y="3022"/>
                  </a:lnTo>
                  <a:lnTo>
                    <a:pt x="1943" y="3024"/>
                  </a:lnTo>
                  <a:lnTo>
                    <a:pt x="1945" y="3001"/>
                  </a:lnTo>
                  <a:lnTo>
                    <a:pt x="1949" y="2973"/>
                  </a:lnTo>
                  <a:lnTo>
                    <a:pt x="1950" y="2965"/>
                  </a:lnTo>
                  <a:lnTo>
                    <a:pt x="1952" y="2969"/>
                  </a:lnTo>
                  <a:lnTo>
                    <a:pt x="1954" y="2992"/>
                  </a:lnTo>
                  <a:lnTo>
                    <a:pt x="1957" y="3020"/>
                  </a:lnTo>
                  <a:lnTo>
                    <a:pt x="1958" y="3034"/>
                  </a:lnTo>
                  <a:lnTo>
                    <a:pt x="1961" y="3051"/>
                  </a:lnTo>
                  <a:lnTo>
                    <a:pt x="1963" y="3060"/>
                  </a:lnTo>
                  <a:lnTo>
                    <a:pt x="1966" y="3067"/>
                  </a:lnTo>
                  <a:lnTo>
                    <a:pt x="1968" y="3073"/>
                  </a:lnTo>
                  <a:lnTo>
                    <a:pt x="1972" y="3076"/>
                  </a:lnTo>
                  <a:lnTo>
                    <a:pt x="1975" y="3065"/>
                  </a:lnTo>
                  <a:lnTo>
                    <a:pt x="1977" y="3050"/>
                  </a:lnTo>
                  <a:lnTo>
                    <a:pt x="1980" y="3038"/>
                  </a:lnTo>
                  <a:lnTo>
                    <a:pt x="1982" y="3025"/>
                  </a:lnTo>
                  <a:lnTo>
                    <a:pt x="1984" y="3015"/>
                  </a:lnTo>
                  <a:lnTo>
                    <a:pt x="1986" y="3003"/>
                  </a:lnTo>
                  <a:lnTo>
                    <a:pt x="1988" y="3000"/>
                  </a:lnTo>
                  <a:lnTo>
                    <a:pt x="1989" y="3002"/>
                  </a:lnTo>
                  <a:lnTo>
                    <a:pt x="1993" y="3012"/>
                  </a:lnTo>
                  <a:lnTo>
                    <a:pt x="1995" y="3021"/>
                  </a:lnTo>
                  <a:lnTo>
                    <a:pt x="1998" y="3020"/>
                  </a:lnTo>
                  <a:lnTo>
                    <a:pt x="2001" y="3000"/>
                  </a:lnTo>
                  <a:lnTo>
                    <a:pt x="2003" y="2960"/>
                  </a:lnTo>
                  <a:lnTo>
                    <a:pt x="2006" y="2904"/>
                  </a:lnTo>
                  <a:lnTo>
                    <a:pt x="2008" y="2821"/>
                  </a:lnTo>
                  <a:lnTo>
                    <a:pt x="2010" y="2744"/>
                  </a:lnTo>
                  <a:lnTo>
                    <a:pt x="2013" y="2589"/>
                  </a:lnTo>
                  <a:lnTo>
                    <a:pt x="2016" y="2389"/>
                  </a:lnTo>
                  <a:lnTo>
                    <a:pt x="2018" y="2177"/>
                  </a:lnTo>
                  <a:lnTo>
                    <a:pt x="2020" y="2005"/>
                  </a:lnTo>
                  <a:lnTo>
                    <a:pt x="2023" y="1920"/>
                  </a:lnTo>
                  <a:lnTo>
                    <a:pt x="2024" y="1914"/>
                  </a:lnTo>
                  <a:lnTo>
                    <a:pt x="2025" y="1932"/>
                  </a:lnTo>
                  <a:lnTo>
                    <a:pt x="2028" y="2026"/>
                  </a:lnTo>
                  <a:lnTo>
                    <a:pt x="2030" y="2165"/>
                  </a:lnTo>
                  <a:lnTo>
                    <a:pt x="2034" y="2318"/>
                  </a:lnTo>
                  <a:lnTo>
                    <a:pt x="2036" y="2461"/>
                  </a:lnTo>
                  <a:lnTo>
                    <a:pt x="2038" y="2577"/>
                  </a:lnTo>
                  <a:lnTo>
                    <a:pt x="2040" y="2637"/>
                  </a:lnTo>
                  <a:lnTo>
                    <a:pt x="2042" y="2704"/>
                  </a:lnTo>
                  <a:lnTo>
                    <a:pt x="2045" y="2757"/>
                  </a:lnTo>
                  <a:lnTo>
                    <a:pt x="2047" y="2808"/>
                  </a:lnTo>
                  <a:lnTo>
                    <a:pt x="2050" y="2856"/>
                  </a:lnTo>
                  <a:lnTo>
                    <a:pt x="2051" y="2880"/>
                  </a:lnTo>
                  <a:lnTo>
                    <a:pt x="2055" y="2902"/>
                  </a:lnTo>
                  <a:lnTo>
                    <a:pt x="2059" y="2905"/>
                  </a:lnTo>
                  <a:lnTo>
                    <a:pt x="2061" y="2895"/>
                  </a:lnTo>
                  <a:lnTo>
                    <a:pt x="2064" y="2875"/>
                  </a:lnTo>
                  <a:lnTo>
                    <a:pt x="2065" y="2860"/>
                  </a:lnTo>
                  <a:lnTo>
                    <a:pt x="2068" y="2839"/>
                  </a:lnTo>
                  <a:lnTo>
                    <a:pt x="2070" y="2825"/>
                  </a:lnTo>
                  <a:lnTo>
                    <a:pt x="2073" y="2817"/>
                  </a:lnTo>
                  <a:lnTo>
                    <a:pt x="2073" y="2817"/>
                  </a:lnTo>
                  <a:lnTo>
                    <a:pt x="2077" y="2828"/>
                  </a:lnTo>
                  <a:lnTo>
                    <a:pt x="2078" y="2849"/>
                  </a:lnTo>
                  <a:lnTo>
                    <a:pt x="2081" y="2896"/>
                  </a:lnTo>
                  <a:lnTo>
                    <a:pt x="2083" y="2945"/>
                  </a:lnTo>
                  <a:lnTo>
                    <a:pt x="2086" y="2977"/>
                  </a:lnTo>
                  <a:lnTo>
                    <a:pt x="2088" y="2988"/>
                  </a:lnTo>
                  <a:lnTo>
                    <a:pt x="2090" y="2990"/>
                  </a:lnTo>
                  <a:lnTo>
                    <a:pt x="2092" y="3001"/>
                  </a:lnTo>
                  <a:lnTo>
                    <a:pt x="2095" y="3022"/>
                  </a:lnTo>
                  <a:lnTo>
                    <a:pt x="2098" y="3048"/>
                  </a:lnTo>
                  <a:lnTo>
                    <a:pt x="2100" y="3068"/>
                  </a:lnTo>
                  <a:lnTo>
                    <a:pt x="2103" y="3078"/>
                  </a:lnTo>
                  <a:lnTo>
                    <a:pt x="2104" y="3082"/>
                  </a:lnTo>
                  <a:lnTo>
                    <a:pt x="2107" y="3092"/>
                  </a:lnTo>
                  <a:lnTo>
                    <a:pt x="2109" y="3108"/>
                  </a:lnTo>
                  <a:lnTo>
                    <a:pt x="2112" y="3126"/>
                  </a:lnTo>
                  <a:lnTo>
                    <a:pt x="2115" y="3132"/>
                  </a:lnTo>
                  <a:lnTo>
                    <a:pt x="2117" y="3115"/>
                  </a:lnTo>
                  <a:lnTo>
                    <a:pt x="2121" y="3082"/>
                  </a:lnTo>
                  <a:lnTo>
                    <a:pt x="2123" y="3041"/>
                  </a:lnTo>
                  <a:lnTo>
                    <a:pt x="2126" y="3003"/>
                  </a:lnTo>
                  <a:lnTo>
                    <a:pt x="2127" y="2985"/>
                  </a:lnTo>
                  <a:lnTo>
                    <a:pt x="2129" y="2977"/>
                  </a:lnTo>
                  <a:lnTo>
                    <a:pt x="2131" y="2980"/>
                  </a:lnTo>
                  <a:lnTo>
                    <a:pt x="2133" y="3001"/>
                  </a:lnTo>
                  <a:lnTo>
                    <a:pt x="2135" y="3026"/>
                  </a:lnTo>
                  <a:lnTo>
                    <a:pt x="2140" y="3041"/>
                  </a:lnTo>
                  <a:lnTo>
                    <a:pt x="2142" y="3034"/>
                  </a:lnTo>
                  <a:lnTo>
                    <a:pt x="2145" y="3023"/>
                  </a:lnTo>
                  <a:lnTo>
                    <a:pt x="2146" y="3020"/>
                  </a:lnTo>
                  <a:lnTo>
                    <a:pt x="2148" y="3024"/>
                  </a:lnTo>
                  <a:lnTo>
                    <a:pt x="2150" y="3041"/>
                  </a:lnTo>
                  <a:lnTo>
                    <a:pt x="2153" y="3060"/>
                  </a:lnTo>
                  <a:lnTo>
                    <a:pt x="2154" y="3068"/>
                  </a:lnTo>
                  <a:lnTo>
                    <a:pt x="2158" y="3062"/>
                  </a:lnTo>
                  <a:lnTo>
                    <a:pt x="2162" y="3052"/>
                  </a:lnTo>
                  <a:lnTo>
                    <a:pt x="2164" y="3045"/>
                  </a:lnTo>
                  <a:lnTo>
                    <a:pt x="2166" y="3039"/>
                  </a:lnTo>
                  <a:lnTo>
                    <a:pt x="2168" y="3024"/>
                  </a:lnTo>
                  <a:lnTo>
                    <a:pt x="2171" y="3007"/>
                  </a:lnTo>
                  <a:lnTo>
                    <a:pt x="2172" y="3004"/>
                  </a:lnTo>
                  <a:lnTo>
                    <a:pt x="2174" y="3011"/>
                  </a:lnTo>
                  <a:lnTo>
                    <a:pt x="2176" y="3034"/>
                  </a:lnTo>
                  <a:lnTo>
                    <a:pt x="2179" y="3057"/>
                  </a:lnTo>
                  <a:lnTo>
                    <a:pt x="2183" y="3062"/>
                  </a:lnTo>
                  <a:lnTo>
                    <a:pt x="2185" y="3055"/>
                  </a:lnTo>
                  <a:lnTo>
                    <a:pt x="2188" y="3046"/>
                  </a:lnTo>
                  <a:lnTo>
                    <a:pt x="2190" y="3033"/>
                  </a:lnTo>
                  <a:lnTo>
                    <a:pt x="2192" y="3025"/>
                  </a:lnTo>
                  <a:lnTo>
                    <a:pt x="2194" y="3015"/>
                  </a:lnTo>
                  <a:lnTo>
                    <a:pt x="2196" y="3012"/>
                  </a:lnTo>
                  <a:lnTo>
                    <a:pt x="2198" y="3013"/>
                  </a:lnTo>
                  <a:lnTo>
                    <a:pt x="2202" y="3011"/>
                  </a:lnTo>
                  <a:lnTo>
                    <a:pt x="2204" y="2997"/>
                  </a:lnTo>
                  <a:lnTo>
                    <a:pt x="2207" y="2954"/>
                  </a:lnTo>
                  <a:lnTo>
                    <a:pt x="2209" y="2879"/>
                  </a:lnTo>
                  <a:lnTo>
                    <a:pt x="2212" y="2770"/>
                  </a:lnTo>
                  <a:lnTo>
                    <a:pt x="2214" y="2630"/>
                  </a:lnTo>
                  <a:lnTo>
                    <a:pt x="2216" y="2527"/>
                  </a:lnTo>
                  <a:lnTo>
                    <a:pt x="2218" y="2379"/>
                  </a:lnTo>
                  <a:lnTo>
                    <a:pt x="2221" y="2261"/>
                  </a:lnTo>
                  <a:lnTo>
                    <a:pt x="2223" y="2192"/>
                  </a:lnTo>
                  <a:lnTo>
                    <a:pt x="2226" y="2179"/>
                  </a:lnTo>
                  <a:lnTo>
                    <a:pt x="2227" y="2195"/>
                  </a:lnTo>
                  <a:lnTo>
                    <a:pt x="2229" y="2237"/>
                  </a:lnTo>
                  <a:lnTo>
                    <a:pt x="2231" y="2332"/>
                  </a:lnTo>
                  <a:lnTo>
                    <a:pt x="2234" y="2446"/>
                  </a:lnTo>
                  <a:lnTo>
                    <a:pt x="2236" y="2569"/>
                  </a:lnTo>
                  <a:lnTo>
                    <a:pt x="2239" y="2687"/>
                  </a:lnTo>
                  <a:lnTo>
                    <a:pt x="2240" y="2754"/>
                  </a:lnTo>
                  <a:lnTo>
                    <a:pt x="2243" y="2827"/>
                  </a:lnTo>
                  <a:lnTo>
                    <a:pt x="2245" y="2873"/>
                  </a:lnTo>
                  <a:lnTo>
                    <a:pt x="2249" y="2910"/>
                  </a:lnTo>
                  <a:lnTo>
                    <a:pt x="2251" y="2942"/>
                  </a:lnTo>
                  <a:lnTo>
                    <a:pt x="2253" y="2957"/>
                  </a:lnTo>
                  <a:lnTo>
                    <a:pt x="2257" y="2954"/>
                  </a:lnTo>
                  <a:lnTo>
                    <a:pt x="2259" y="2951"/>
                  </a:lnTo>
                  <a:lnTo>
                    <a:pt x="2260" y="2952"/>
                  </a:lnTo>
                  <a:lnTo>
                    <a:pt x="2262" y="2960"/>
                  </a:lnTo>
                  <a:lnTo>
                    <a:pt x="2265" y="2971"/>
                  </a:lnTo>
                  <a:lnTo>
                    <a:pt x="2266" y="2975"/>
                  </a:lnTo>
                  <a:lnTo>
                    <a:pt x="2270" y="2978"/>
                  </a:lnTo>
                  <a:lnTo>
                    <a:pt x="2272" y="2980"/>
                  </a:lnTo>
                  <a:lnTo>
                    <a:pt x="2276" y="2979"/>
                  </a:lnTo>
                  <a:lnTo>
                    <a:pt x="2278" y="2977"/>
                  </a:lnTo>
                  <a:lnTo>
                    <a:pt x="2280" y="2971"/>
                  </a:lnTo>
                  <a:lnTo>
                    <a:pt x="2283" y="2967"/>
                  </a:lnTo>
                  <a:lnTo>
                    <a:pt x="2285" y="2965"/>
                  </a:lnTo>
                  <a:lnTo>
                    <a:pt x="2286" y="2967"/>
                  </a:lnTo>
                  <a:lnTo>
                    <a:pt x="2290" y="2976"/>
                  </a:lnTo>
                  <a:lnTo>
                    <a:pt x="2291" y="2986"/>
                  </a:lnTo>
                  <a:lnTo>
                    <a:pt x="2294" y="3002"/>
                  </a:lnTo>
                  <a:lnTo>
                    <a:pt x="2296" y="3014"/>
                  </a:lnTo>
                  <a:lnTo>
                    <a:pt x="2299" y="3025"/>
                  </a:lnTo>
                  <a:lnTo>
                    <a:pt x="2301" y="3038"/>
                  </a:lnTo>
                  <a:lnTo>
                    <a:pt x="2303" y="3049"/>
                  </a:lnTo>
                  <a:lnTo>
                    <a:pt x="2305" y="3070"/>
                  </a:lnTo>
                  <a:lnTo>
                    <a:pt x="2307" y="3090"/>
                  </a:lnTo>
                  <a:lnTo>
                    <a:pt x="2311" y="3100"/>
                  </a:lnTo>
                  <a:lnTo>
                    <a:pt x="2314" y="3098"/>
                  </a:lnTo>
                  <a:lnTo>
                    <a:pt x="2317" y="3093"/>
                  </a:lnTo>
                  <a:lnTo>
                    <a:pt x="2318" y="3093"/>
                  </a:lnTo>
                  <a:lnTo>
                    <a:pt x="2322" y="3090"/>
                  </a:lnTo>
                  <a:lnTo>
                    <a:pt x="2324" y="3075"/>
                  </a:lnTo>
                  <a:lnTo>
                    <a:pt x="2326" y="3056"/>
                  </a:lnTo>
                  <a:lnTo>
                    <a:pt x="2328" y="3025"/>
                  </a:lnTo>
                  <a:lnTo>
                    <a:pt x="2330" y="3005"/>
                  </a:lnTo>
                  <a:lnTo>
                    <a:pt x="2334" y="2995"/>
                  </a:lnTo>
                  <a:lnTo>
                    <a:pt x="2336" y="2988"/>
                  </a:lnTo>
                  <a:lnTo>
                    <a:pt x="2338" y="2982"/>
                  </a:lnTo>
                  <a:lnTo>
                    <a:pt x="2340" y="2975"/>
                  </a:lnTo>
                  <a:lnTo>
                    <a:pt x="2343" y="2972"/>
                  </a:lnTo>
                  <a:lnTo>
                    <a:pt x="2345" y="2967"/>
                  </a:lnTo>
                  <a:lnTo>
                    <a:pt x="2348" y="2944"/>
                  </a:lnTo>
                  <a:lnTo>
                    <a:pt x="2349" y="2919"/>
                  </a:lnTo>
                  <a:lnTo>
                    <a:pt x="2353" y="2883"/>
                  </a:lnTo>
                  <a:lnTo>
                    <a:pt x="2354" y="2875"/>
                  </a:lnTo>
                  <a:lnTo>
                    <a:pt x="2356" y="2887"/>
                  </a:lnTo>
                  <a:lnTo>
                    <a:pt x="2359" y="2934"/>
                  </a:lnTo>
                  <a:lnTo>
                    <a:pt x="2360" y="2971"/>
                  </a:lnTo>
                  <a:lnTo>
                    <a:pt x="2363" y="3008"/>
                  </a:lnTo>
                  <a:lnTo>
                    <a:pt x="2367" y="3003"/>
                  </a:lnTo>
                  <a:lnTo>
                    <a:pt x="2369" y="2992"/>
                  </a:lnTo>
                  <a:lnTo>
                    <a:pt x="2370" y="2992"/>
                  </a:lnTo>
                  <a:lnTo>
                    <a:pt x="2372" y="2998"/>
                  </a:lnTo>
                  <a:lnTo>
                    <a:pt x="2375" y="3016"/>
                  </a:lnTo>
                  <a:lnTo>
                    <a:pt x="2377" y="3029"/>
                  </a:lnTo>
                  <a:lnTo>
                    <a:pt x="2382" y="3018"/>
                  </a:lnTo>
                  <a:lnTo>
                    <a:pt x="2383" y="3003"/>
                  </a:lnTo>
                  <a:lnTo>
                    <a:pt x="2386" y="2982"/>
                  </a:lnTo>
                  <a:lnTo>
                    <a:pt x="2387" y="2977"/>
                  </a:lnTo>
                  <a:lnTo>
                    <a:pt x="2389" y="2980"/>
                  </a:lnTo>
                  <a:lnTo>
                    <a:pt x="2391" y="2996"/>
                  </a:lnTo>
                  <a:lnTo>
                    <a:pt x="2394" y="3019"/>
                  </a:lnTo>
                  <a:lnTo>
                    <a:pt x="2396" y="3030"/>
                  </a:lnTo>
                  <a:lnTo>
                    <a:pt x="2400" y="3033"/>
                  </a:lnTo>
                  <a:lnTo>
                    <a:pt x="2403" y="3014"/>
                  </a:lnTo>
                  <a:lnTo>
                    <a:pt x="2405" y="2975"/>
                  </a:lnTo>
                  <a:lnTo>
                    <a:pt x="2407" y="2935"/>
                  </a:lnTo>
                  <a:lnTo>
                    <a:pt x="2409" y="2849"/>
                  </a:lnTo>
                  <a:lnTo>
                    <a:pt x="2412" y="2726"/>
                  </a:lnTo>
                  <a:lnTo>
                    <a:pt x="2414" y="2590"/>
                  </a:lnTo>
                  <a:lnTo>
                    <a:pt x="2418" y="2467"/>
                  </a:lnTo>
                  <a:lnTo>
                    <a:pt x="2419" y="2404"/>
                  </a:lnTo>
                  <a:lnTo>
                    <a:pt x="2422" y="2340"/>
                  </a:lnTo>
                  <a:lnTo>
                    <a:pt x="2424" y="2317"/>
                  </a:lnTo>
                  <a:lnTo>
                    <a:pt x="2425" y="2320"/>
                  </a:lnTo>
                  <a:lnTo>
                    <a:pt x="2428" y="2354"/>
                  </a:lnTo>
                  <a:lnTo>
                    <a:pt x="2430" y="2422"/>
                  </a:lnTo>
                  <a:lnTo>
                    <a:pt x="2432" y="2478"/>
                  </a:lnTo>
                  <a:lnTo>
                    <a:pt x="2434" y="2560"/>
                  </a:lnTo>
                  <a:lnTo>
                    <a:pt x="2438" y="2630"/>
                  </a:lnTo>
                  <a:lnTo>
                    <a:pt x="2440" y="2686"/>
                  </a:lnTo>
                  <a:lnTo>
                    <a:pt x="2442" y="2720"/>
                  </a:lnTo>
                  <a:lnTo>
                    <a:pt x="2444" y="2775"/>
                  </a:lnTo>
                  <a:lnTo>
                    <a:pt x="2447" y="2836"/>
                  </a:lnTo>
                </a:path>
              </a:pathLst>
            </a:custGeom>
            <a:noFill/>
            <a:ln w="0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22624" name="AutoShape 96"/>
            <p:cNvCxnSpPr>
              <a:cxnSpLocks noChangeShapeType="1"/>
              <a:stCxn id="22532" idx="6"/>
              <a:endCxn id="22623" idx="0"/>
            </p:cNvCxnSpPr>
            <p:nvPr/>
          </p:nvCxnSpPr>
          <p:spPr bwMode="auto">
            <a:xfrm flipV="1">
              <a:off x="3284" y="2656"/>
              <a:ext cx="468" cy="422"/>
            </a:xfrm>
            <a:prstGeom prst="straightConnector1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625" name="Line 97"/>
            <p:cNvSpPr>
              <a:spLocks noChangeShapeType="1"/>
            </p:cNvSpPr>
            <p:nvPr/>
          </p:nvSpPr>
          <p:spPr bwMode="auto">
            <a:xfrm>
              <a:off x="4484" y="2669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2626" name="Rectangle 98"/>
            <p:cNvSpPr>
              <a:spLocks noChangeArrowheads="1"/>
            </p:cNvSpPr>
            <p:nvPr/>
          </p:nvSpPr>
          <p:spPr bwMode="auto">
            <a:xfrm>
              <a:off x="4396" y="2518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latin typeface="Arial" pitchFamily="34" charset="0"/>
                </a:rPr>
                <a:t>114,1</a:t>
              </a:r>
            </a:p>
          </p:txBody>
        </p:sp>
      </p:grpSp>
      <p:sp>
        <p:nvSpPr>
          <p:cNvPr id="22627" name="Rectangle 99"/>
          <p:cNvSpPr>
            <a:spLocks noChangeArrowheads="1"/>
          </p:cNvSpPr>
          <p:nvPr/>
        </p:nvSpPr>
        <p:spPr bwMode="auto">
          <a:xfrm>
            <a:off x="685800" y="376238"/>
            <a:ext cx="7772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800080"/>
                </a:solidFill>
                <a:latin typeface="Comic Sans MS" pitchFamily="66" charset="0"/>
              </a:rPr>
              <a:t>Distribution des masses molaires (DMM)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B8ED6-1CC5-427A-8039-206C6D96A734}" type="slidenum">
              <a:rPr lang="fr-FR"/>
              <a:pPr/>
              <a:t>2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1638" y="4535488"/>
            <a:ext cx="2771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0675" y="1443038"/>
            <a:ext cx="8396288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000099"/>
                </a:solidFill>
                <a:latin typeface="Arial" pitchFamily="34" charset="0"/>
              </a:rPr>
              <a:t>Applications innombrables : on les retrouve partout, du sac plastique à l'ADN …</a:t>
            </a:r>
          </a:p>
          <a:p>
            <a:endParaRPr lang="fr-FR" sz="1600">
              <a:latin typeface="Arial" pitchFamily="34" charset="0"/>
            </a:endParaRPr>
          </a:p>
          <a:p>
            <a:r>
              <a:rPr lang="fr-FR" sz="1600">
                <a:latin typeface="Arial" pitchFamily="34" charset="0"/>
              </a:rPr>
              <a:t>	emballage (PE), bouteille(PET), tuyaux (PVC) papier (cellulose), caoutchouc, </a:t>
            </a:r>
          </a:p>
          <a:p>
            <a:r>
              <a:rPr lang="fr-FR" sz="1600">
                <a:latin typeface="Arial" pitchFamily="34" charset="0"/>
              </a:rPr>
              <a:t>	fibres textiles (polyesters, polyamides…),</a:t>
            </a:r>
          </a:p>
          <a:p>
            <a:r>
              <a:rPr lang="fr-FR" sz="1600">
                <a:latin typeface="Arial" pitchFamily="34" charset="0"/>
              </a:rPr>
              <a:t>	mousses polyuréthanes et PSE,</a:t>
            </a:r>
          </a:p>
          <a:p>
            <a:r>
              <a:rPr lang="fr-FR" sz="1600">
                <a:latin typeface="Arial" pitchFamily="34" charset="0"/>
              </a:rPr>
              <a:t>	épuration des eaux , adoucisseurs d'eau</a:t>
            </a:r>
          </a:p>
          <a:p>
            <a:r>
              <a:rPr lang="fr-FR" sz="1600">
                <a:latin typeface="Arial" pitchFamily="34" charset="0"/>
              </a:rPr>
              <a:t>	colles (araldite, cyanolite, Hot melt …)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fr-FR" sz="1600">
                <a:latin typeface="Arial" pitchFamily="34" charset="0"/>
              </a:rPr>
              <a:t>	décoration, habitat,, peintures et vernis,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fr-FR" sz="1600">
                <a:latin typeface="Arial" pitchFamily="34" charset="0"/>
              </a:rPr>
              <a:t>	construction mécanique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fr-FR" sz="1600">
                <a:latin typeface="Arial" pitchFamily="34" charset="0"/>
              </a:rPr>
              <a:t>	transports</a:t>
            </a:r>
          </a:p>
          <a:p>
            <a:r>
              <a:rPr lang="fr-FR" sz="1600">
                <a:latin typeface="Arial" pitchFamily="34" charset="0"/>
              </a:rPr>
              <a:t>	travaux publics et routiers, extraction des produits pétroliers,</a:t>
            </a:r>
          </a:p>
          <a:p>
            <a:r>
              <a:rPr lang="fr-FR" sz="1600">
                <a:latin typeface="Arial" pitchFamily="34" charset="0"/>
              </a:rPr>
              <a:t>	additifs pour huiles ….</a:t>
            </a:r>
          </a:p>
          <a:p>
            <a:endParaRPr lang="fr-FR" sz="1600">
              <a:latin typeface="Arial" pitchFamily="34" charset="0"/>
            </a:endParaRPr>
          </a:p>
          <a:p>
            <a:r>
              <a:rPr lang="fr-FR" sz="1600">
                <a:latin typeface="Arial" pitchFamily="34" charset="0"/>
              </a:rPr>
              <a:t>	en masse, en solution et en milieu dispersé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604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000099"/>
                </a:solidFill>
                <a:latin typeface="Comic Sans MS" pitchFamily="66" charset="0"/>
              </a:rPr>
              <a:t>Polymères et Matériaux Polymères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4925" y="51879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PE_LD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192713"/>
            <a:ext cx="1524000" cy="979487"/>
          </a:xfrm>
          <a:prstGeom prst="rect">
            <a:avLst/>
          </a:prstGeom>
          <a:noFill/>
        </p:spPr>
      </p:pic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826375" y="4719638"/>
          <a:ext cx="1317625" cy="1755775"/>
        </p:xfrm>
        <a:graphic>
          <a:graphicData uri="http://schemas.openxmlformats.org/presentationml/2006/ole">
            <p:oleObj spid="_x0000_s1026" name="Image" r:id="rId6" imgW="6857143" imgH="9142857" progId="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544638" y="5589588"/>
          <a:ext cx="1295400" cy="971550"/>
        </p:xfrm>
        <a:graphic>
          <a:graphicData uri="http://schemas.openxmlformats.org/presentationml/2006/ole">
            <p:oleObj spid="_x0000_s1027" name="Image Bitmap" r:id="rId7" imgW="6095238" imgH="4571429" progId="PBrush">
              <p:embed/>
            </p:oleObj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2588" y="5607050"/>
            <a:ext cx="1895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4054475" y="5176838"/>
          <a:ext cx="1539875" cy="1154112"/>
        </p:xfrm>
        <a:graphic>
          <a:graphicData uri="http://schemas.openxmlformats.org/presentationml/2006/ole">
            <p:oleObj spid="_x0000_s1028" name="Image Bitmap" r:id="rId9" imgW="6095238" imgH="45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516AD-3B66-4ED1-B3E7-7EBE6667849C}" type="slidenum">
              <a:rPr lang="fr-FR"/>
              <a:pPr/>
              <a:t>3</a:t>
            </a:fld>
            <a:endParaRPr lang="fr-FR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9400" y="1385888"/>
            <a:ext cx="8585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Les polymères impliquent de nombreux aspects de la Science :</a:t>
            </a:r>
          </a:p>
          <a:p>
            <a:endParaRPr lang="fr-FR" sz="1600">
              <a:latin typeface="Arial" pitchFamily="34" charset="0"/>
            </a:endParaRPr>
          </a:p>
          <a:p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Synthèse chimique</a:t>
            </a:r>
            <a:r>
              <a:rPr lang="fr-FR" sz="1600">
                <a:latin typeface="Arial" pitchFamily="34" charset="0"/>
              </a:rPr>
              <a:t>: </a:t>
            </a:r>
          </a:p>
          <a:p>
            <a:r>
              <a:rPr lang="fr-FR" sz="1600">
                <a:latin typeface="Arial" pitchFamily="34" charset="0"/>
              </a:rPr>
              <a:t>	les monomères facilement accessibles existent déjà. </a:t>
            </a:r>
          </a:p>
          <a:p>
            <a:r>
              <a:rPr lang="fr-FR" sz="1600">
                <a:latin typeface="Arial" pitchFamily="34" charset="0"/>
              </a:rPr>
              <a:t>	nouveaux monomères, mais développement d'un nouveau monomère et polymère = 1 milliard €</a:t>
            </a:r>
          </a:p>
          <a:p>
            <a:r>
              <a:rPr lang="fr-FR" sz="1600">
                <a:latin typeface="Arial" pitchFamily="34" charset="0"/>
              </a:rPr>
              <a:t>	modifications chimiques, nouveaux catalyseurs</a:t>
            </a:r>
          </a:p>
          <a:p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Physico chimie</a:t>
            </a:r>
            <a:r>
              <a:rPr lang="fr-FR" sz="1600">
                <a:latin typeface="Arial" pitchFamily="34" charset="0"/>
              </a:rPr>
              <a:t> : polymères en solution</a:t>
            </a:r>
          </a:p>
          <a:p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Physique</a:t>
            </a:r>
            <a:r>
              <a:rPr lang="fr-FR" sz="1600">
                <a:latin typeface="Arial" pitchFamily="34" charset="0"/>
              </a:rPr>
              <a:t> :</a:t>
            </a:r>
          </a:p>
          <a:p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Ingéniérie</a:t>
            </a:r>
            <a:r>
              <a:rPr lang="fr-FR" sz="1600">
                <a:latin typeface="Arial" pitchFamily="34" charset="0"/>
              </a:rPr>
              <a:t> : mise en œuvre, mécanique</a:t>
            </a:r>
          </a:p>
          <a:p>
            <a:endParaRPr lang="fr-FR" sz="1600">
              <a:latin typeface="Arial" pitchFamily="34" charset="0"/>
            </a:endParaRPr>
          </a:p>
          <a:p>
            <a:r>
              <a:rPr lang="fr-FR" sz="1600">
                <a:solidFill>
                  <a:srgbClr val="000099"/>
                </a:solidFill>
                <a:latin typeface="Arial" pitchFamily="34" charset="0"/>
              </a:rPr>
              <a:t>Expansion industrielle due</a:t>
            </a:r>
            <a:endParaRPr lang="fr-FR" sz="1600">
              <a:latin typeface="Arial" pitchFamily="34" charset="0"/>
            </a:endParaRPr>
          </a:p>
          <a:p>
            <a:r>
              <a:rPr lang="fr-FR" sz="1600">
                <a:latin typeface="Arial" pitchFamily="34" charset="0"/>
              </a:rPr>
              <a:t>	à la processabilité (facilité de mise en en œuvre)</a:t>
            </a:r>
          </a:p>
          <a:p>
            <a:r>
              <a:rPr lang="fr-FR" sz="1600">
                <a:latin typeface="Arial" pitchFamily="34" charset="0"/>
              </a:rPr>
              <a:t>	aux nombreuses structures possibles (de ce fait une grande gamme de 	propriétés accessibles) </a:t>
            </a:r>
          </a:p>
          <a:p>
            <a:r>
              <a:rPr lang="fr-FR" sz="1600">
                <a:latin typeface="Arial" pitchFamily="34" charset="0"/>
              </a:rPr>
              <a:t>	à la possibilité de modifier le polymère afin d’obtenir la propriété désiré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8D04-1163-4730-B187-FA0927F19C69}" type="slidenum">
              <a:rPr lang="fr-FR"/>
              <a:pPr/>
              <a:t>4</a:t>
            </a:fld>
            <a:endParaRPr lang="fr-FR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593975" y="4343400"/>
            <a:ext cx="2511425" cy="1674813"/>
            <a:chOff x="2160" y="3120"/>
            <a:chExt cx="1440" cy="960"/>
          </a:xfrm>
        </p:grpSpPr>
        <p:sp>
          <p:nvSpPr>
            <p:cNvPr id="8195" name="AutoShape 3"/>
            <p:cNvSpPr>
              <a:spLocks noChangeAspect="1" noChangeArrowheads="1"/>
            </p:cNvSpPr>
            <p:nvPr/>
          </p:nvSpPr>
          <p:spPr bwMode="auto">
            <a:xfrm>
              <a:off x="2160" y="3120"/>
              <a:ext cx="144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6" name="Freeform 4"/>
            <p:cNvSpPr>
              <a:spLocks noChangeAspect="1"/>
            </p:cNvSpPr>
            <p:nvPr/>
          </p:nvSpPr>
          <p:spPr bwMode="auto">
            <a:xfrm>
              <a:off x="3172" y="3165"/>
              <a:ext cx="343" cy="863"/>
            </a:xfrm>
            <a:custGeom>
              <a:avLst/>
              <a:gdLst/>
              <a:ahLst/>
              <a:cxnLst>
                <a:cxn ang="0">
                  <a:pos x="366" y="770"/>
                </a:cxn>
                <a:cxn ang="0">
                  <a:pos x="359" y="778"/>
                </a:cxn>
                <a:cxn ang="0">
                  <a:pos x="353" y="774"/>
                </a:cxn>
                <a:cxn ang="0">
                  <a:pos x="347" y="768"/>
                </a:cxn>
                <a:cxn ang="0">
                  <a:pos x="340" y="774"/>
                </a:cxn>
                <a:cxn ang="0">
                  <a:pos x="334" y="785"/>
                </a:cxn>
                <a:cxn ang="0">
                  <a:pos x="326" y="770"/>
                </a:cxn>
                <a:cxn ang="0">
                  <a:pos x="320" y="774"/>
                </a:cxn>
                <a:cxn ang="0">
                  <a:pos x="313" y="774"/>
                </a:cxn>
                <a:cxn ang="0">
                  <a:pos x="307" y="770"/>
                </a:cxn>
                <a:cxn ang="0">
                  <a:pos x="299" y="774"/>
                </a:cxn>
                <a:cxn ang="0">
                  <a:pos x="293" y="780"/>
                </a:cxn>
                <a:cxn ang="0">
                  <a:pos x="286" y="757"/>
                </a:cxn>
                <a:cxn ang="0">
                  <a:pos x="280" y="774"/>
                </a:cxn>
                <a:cxn ang="0">
                  <a:pos x="272" y="761"/>
                </a:cxn>
                <a:cxn ang="0">
                  <a:pos x="267" y="764"/>
                </a:cxn>
                <a:cxn ang="0">
                  <a:pos x="259" y="772"/>
                </a:cxn>
                <a:cxn ang="0">
                  <a:pos x="253" y="782"/>
                </a:cxn>
                <a:cxn ang="0">
                  <a:pos x="245" y="770"/>
                </a:cxn>
                <a:cxn ang="0">
                  <a:pos x="238" y="762"/>
                </a:cxn>
                <a:cxn ang="0">
                  <a:pos x="232" y="764"/>
                </a:cxn>
                <a:cxn ang="0">
                  <a:pos x="224" y="764"/>
                </a:cxn>
                <a:cxn ang="0">
                  <a:pos x="219" y="766"/>
                </a:cxn>
                <a:cxn ang="0">
                  <a:pos x="211" y="761"/>
                </a:cxn>
                <a:cxn ang="0">
                  <a:pos x="205" y="766"/>
                </a:cxn>
                <a:cxn ang="0">
                  <a:pos x="199" y="770"/>
                </a:cxn>
                <a:cxn ang="0">
                  <a:pos x="192" y="764"/>
                </a:cxn>
                <a:cxn ang="0">
                  <a:pos x="184" y="764"/>
                </a:cxn>
                <a:cxn ang="0">
                  <a:pos x="178" y="766"/>
                </a:cxn>
                <a:cxn ang="0">
                  <a:pos x="172" y="776"/>
                </a:cxn>
                <a:cxn ang="0">
                  <a:pos x="165" y="768"/>
                </a:cxn>
                <a:cxn ang="0">
                  <a:pos x="157" y="764"/>
                </a:cxn>
                <a:cxn ang="0">
                  <a:pos x="151" y="747"/>
                </a:cxn>
                <a:cxn ang="0">
                  <a:pos x="146" y="549"/>
                </a:cxn>
                <a:cxn ang="0">
                  <a:pos x="138" y="751"/>
                </a:cxn>
                <a:cxn ang="0">
                  <a:pos x="132" y="757"/>
                </a:cxn>
                <a:cxn ang="0">
                  <a:pos x="124" y="766"/>
                </a:cxn>
                <a:cxn ang="0">
                  <a:pos x="119" y="749"/>
                </a:cxn>
                <a:cxn ang="0">
                  <a:pos x="111" y="774"/>
                </a:cxn>
                <a:cxn ang="0">
                  <a:pos x="105" y="762"/>
                </a:cxn>
                <a:cxn ang="0">
                  <a:pos x="98" y="747"/>
                </a:cxn>
                <a:cxn ang="0">
                  <a:pos x="92" y="759"/>
                </a:cxn>
                <a:cxn ang="0">
                  <a:pos x="84" y="766"/>
                </a:cxn>
                <a:cxn ang="0">
                  <a:pos x="78" y="762"/>
                </a:cxn>
                <a:cxn ang="0">
                  <a:pos x="71" y="686"/>
                </a:cxn>
                <a:cxn ang="0">
                  <a:pos x="65" y="695"/>
                </a:cxn>
                <a:cxn ang="0">
                  <a:pos x="57" y="751"/>
                </a:cxn>
                <a:cxn ang="0">
                  <a:pos x="51" y="759"/>
                </a:cxn>
                <a:cxn ang="0">
                  <a:pos x="44" y="749"/>
                </a:cxn>
                <a:cxn ang="0">
                  <a:pos x="38" y="747"/>
                </a:cxn>
                <a:cxn ang="0">
                  <a:pos x="30" y="745"/>
                </a:cxn>
                <a:cxn ang="0">
                  <a:pos x="25" y="707"/>
                </a:cxn>
                <a:cxn ang="0">
                  <a:pos x="17" y="705"/>
                </a:cxn>
                <a:cxn ang="0">
                  <a:pos x="11" y="672"/>
                </a:cxn>
                <a:cxn ang="0">
                  <a:pos x="3" y="490"/>
                </a:cxn>
              </a:cxnLst>
              <a:rect l="0" t="0" r="r" b="b"/>
              <a:pathLst>
                <a:path w="370" h="785">
                  <a:moveTo>
                    <a:pt x="370" y="768"/>
                  </a:moveTo>
                  <a:lnTo>
                    <a:pt x="370" y="764"/>
                  </a:lnTo>
                  <a:lnTo>
                    <a:pt x="368" y="766"/>
                  </a:lnTo>
                  <a:lnTo>
                    <a:pt x="368" y="774"/>
                  </a:lnTo>
                  <a:lnTo>
                    <a:pt x="366" y="770"/>
                  </a:lnTo>
                  <a:lnTo>
                    <a:pt x="364" y="770"/>
                  </a:lnTo>
                  <a:lnTo>
                    <a:pt x="364" y="764"/>
                  </a:lnTo>
                  <a:lnTo>
                    <a:pt x="363" y="768"/>
                  </a:lnTo>
                  <a:lnTo>
                    <a:pt x="361" y="762"/>
                  </a:lnTo>
                  <a:lnTo>
                    <a:pt x="359" y="778"/>
                  </a:lnTo>
                  <a:lnTo>
                    <a:pt x="359" y="784"/>
                  </a:lnTo>
                  <a:lnTo>
                    <a:pt x="357" y="778"/>
                  </a:lnTo>
                  <a:lnTo>
                    <a:pt x="357" y="772"/>
                  </a:lnTo>
                  <a:lnTo>
                    <a:pt x="355" y="778"/>
                  </a:lnTo>
                  <a:lnTo>
                    <a:pt x="353" y="774"/>
                  </a:lnTo>
                  <a:lnTo>
                    <a:pt x="351" y="776"/>
                  </a:lnTo>
                  <a:lnTo>
                    <a:pt x="351" y="770"/>
                  </a:lnTo>
                  <a:lnTo>
                    <a:pt x="349" y="770"/>
                  </a:lnTo>
                  <a:lnTo>
                    <a:pt x="347" y="764"/>
                  </a:lnTo>
                  <a:lnTo>
                    <a:pt x="347" y="768"/>
                  </a:lnTo>
                  <a:lnTo>
                    <a:pt x="345" y="757"/>
                  </a:lnTo>
                  <a:lnTo>
                    <a:pt x="343" y="762"/>
                  </a:lnTo>
                  <a:lnTo>
                    <a:pt x="341" y="770"/>
                  </a:lnTo>
                  <a:lnTo>
                    <a:pt x="341" y="776"/>
                  </a:lnTo>
                  <a:lnTo>
                    <a:pt x="340" y="774"/>
                  </a:lnTo>
                  <a:lnTo>
                    <a:pt x="338" y="772"/>
                  </a:lnTo>
                  <a:lnTo>
                    <a:pt x="338" y="778"/>
                  </a:lnTo>
                  <a:lnTo>
                    <a:pt x="336" y="776"/>
                  </a:lnTo>
                  <a:lnTo>
                    <a:pt x="334" y="782"/>
                  </a:lnTo>
                  <a:lnTo>
                    <a:pt x="334" y="785"/>
                  </a:lnTo>
                  <a:lnTo>
                    <a:pt x="332" y="784"/>
                  </a:lnTo>
                  <a:lnTo>
                    <a:pt x="330" y="772"/>
                  </a:lnTo>
                  <a:lnTo>
                    <a:pt x="330" y="772"/>
                  </a:lnTo>
                  <a:lnTo>
                    <a:pt x="328" y="782"/>
                  </a:lnTo>
                  <a:lnTo>
                    <a:pt x="326" y="770"/>
                  </a:lnTo>
                  <a:lnTo>
                    <a:pt x="324" y="768"/>
                  </a:lnTo>
                  <a:lnTo>
                    <a:pt x="324" y="766"/>
                  </a:lnTo>
                  <a:lnTo>
                    <a:pt x="322" y="768"/>
                  </a:lnTo>
                  <a:lnTo>
                    <a:pt x="320" y="762"/>
                  </a:lnTo>
                  <a:lnTo>
                    <a:pt x="320" y="774"/>
                  </a:lnTo>
                  <a:lnTo>
                    <a:pt x="318" y="774"/>
                  </a:lnTo>
                  <a:lnTo>
                    <a:pt x="316" y="782"/>
                  </a:lnTo>
                  <a:lnTo>
                    <a:pt x="315" y="784"/>
                  </a:lnTo>
                  <a:lnTo>
                    <a:pt x="315" y="774"/>
                  </a:lnTo>
                  <a:lnTo>
                    <a:pt x="313" y="774"/>
                  </a:lnTo>
                  <a:lnTo>
                    <a:pt x="313" y="770"/>
                  </a:lnTo>
                  <a:lnTo>
                    <a:pt x="311" y="761"/>
                  </a:lnTo>
                  <a:lnTo>
                    <a:pt x="309" y="768"/>
                  </a:lnTo>
                  <a:lnTo>
                    <a:pt x="307" y="766"/>
                  </a:lnTo>
                  <a:lnTo>
                    <a:pt x="307" y="770"/>
                  </a:lnTo>
                  <a:lnTo>
                    <a:pt x="305" y="776"/>
                  </a:lnTo>
                  <a:lnTo>
                    <a:pt x="303" y="774"/>
                  </a:lnTo>
                  <a:lnTo>
                    <a:pt x="303" y="770"/>
                  </a:lnTo>
                  <a:lnTo>
                    <a:pt x="301" y="768"/>
                  </a:lnTo>
                  <a:lnTo>
                    <a:pt x="299" y="774"/>
                  </a:lnTo>
                  <a:lnTo>
                    <a:pt x="297" y="772"/>
                  </a:lnTo>
                  <a:lnTo>
                    <a:pt x="297" y="768"/>
                  </a:lnTo>
                  <a:lnTo>
                    <a:pt x="295" y="768"/>
                  </a:lnTo>
                  <a:lnTo>
                    <a:pt x="293" y="770"/>
                  </a:lnTo>
                  <a:lnTo>
                    <a:pt x="293" y="780"/>
                  </a:lnTo>
                  <a:lnTo>
                    <a:pt x="291" y="784"/>
                  </a:lnTo>
                  <a:lnTo>
                    <a:pt x="290" y="776"/>
                  </a:lnTo>
                  <a:lnTo>
                    <a:pt x="290" y="774"/>
                  </a:lnTo>
                  <a:lnTo>
                    <a:pt x="288" y="780"/>
                  </a:lnTo>
                  <a:lnTo>
                    <a:pt x="286" y="757"/>
                  </a:lnTo>
                  <a:lnTo>
                    <a:pt x="284" y="755"/>
                  </a:lnTo>
                  <a:lnTo>
                    <a:pt x="284" y="772"/>
                  </a:lnTo>
                  <a:lnTo>
                    <a:pt x="282" y="761"/>
                  </a:lnTo>
                  <a:lnTo>
                    <a:pt x="280" y="772"/>
                  </a:lnTo>
                  <a:lnTo>
                    <a:pt x="280" y="774"/>
                  </a:lnTo>
                  <a:lnTo>
                    <a:pt x="278" y="770"/>
                  </a:lnTo>
                  <a:lnTo>
                    <a:pt x="276" y="768"/>
                  </a:lnTo>
                  <a:lnTo>
                    <a:pt x="276" y="766"/>
                  </a:lnTo>
                  <a:lnTo>
                    <a:pt x="274" y="770"/>
                  </a:lnTo>
                  <a:lnTo>
                    <a:pt x="272" y="761"/>
                  </a:lnTo>
                  <a:lnTo>
                    <a:pt x="270" y="761"/>
                  </a:lnTo>
                  <a:lnTo>
                    <a:pt x="270" y="764"/>
                  </a:lnTo>
                  <a:lnTo>
                    <a:pt x="268" y="768"/>
                  </a:lnTo>
                  <a:lnTo>
                    <a:pt x="267" y="774"/>
                  </a:lnTo>
                  <a:lnTo>
                    <a:pt x="267" y="764"/>
                  </a:lnTo>
                  <a:lnTo>
                    <a:pt x="265" y="761"/>
                  </a:lnTo>
                  <a:lnTo>
                    <a:pt x="263" y="761"/>
                  </a:lnTo>
                  <a:lnTo>
                    <a:pt x="261" y="762"/>
                  </a:lnTo>
                  <a:lnTo>
                    <a:pt x="261" y="774"/>
                  </a:lnTo>
                  <a:lnTo>
                    <a:pt x="259" y="772"/>
                  </a:lnTo>
                  <a:lnTo>
                    <a:pt x="257" y="761"/>
                  </a:lnTo>
                  <a:lnTo>
                    <a:pt x="257" y="778"/>
                  </a:lnTo>
                  <a:lnTo>
                    <a:pt x="255" y="780"/>
                  </a:lnTo>
                  <a:lnTo>
                    <a:pt x="253" y="784"/>
                  </a:lnTo>
                  <a:lnTo>
                    <a:pt x="253" y="782"/>
                  </a:lnTo>
                  <a:lnTo>
                    <a:pt x="251" y="782"/>
                  </a:lnTo>
                  <a:lnTo>
                    <a:pt x="249" y="774"/>
                  </a:lnTo>
                  <a:lnTo>
                    <a:pt x="247" y="778"/>
                  </a:lnTo>
                  <a:lnTo>
                    <a:pt x="247" y="774"/>
                  </a:lnTo>
                  <a:lnTo>
                    <a:pt x="245" y="770"/>
                  </a:lnTo>
                  <a:lnTo>
                    <a:pt x="243" y="778"/>
                  </a:lnTo>
                  <a:lnTo>
                    <a:pt x="243" y="774"/>
                  </a:lnTo>
                  <a:lnTo>
                    <a:pt x="242" y="774"/>
                  </a:lnTo>
                  <a:lnTo>
                    <a:pt x="240" y="762"/>
                  </a:lnTo>
                  <a:lnTo>
                    <a:pt x="238" y="762"/>
                  </a:lnTo>
                  <a:lnTo>
                    <a:pt x="238" y="755"/>
                  </a:lnTo>
                  <a:lnTo>
                    <a:pt x="236" y="755"/>
                  </a:lnTo>
                  <a:lnTo>
                    <a:pt x="234" y="759"/>
                  </a:lnTo>
                  <a:lnTo>
                    <a:pt x="234" y="764"/>
                  </a:lnTo>
                  <a:lnTo>
                    <a:pt x="232" y="764"/>
                  </a:lnTo>
                  <a:lnTo>
                    <a:pt x="230" y="770"/>
                  </a:lnTo>
                  <a:lnTo>
                    <a:pt x="230" y="764"/>
                  </a:lnTo>
                  <a:lnTo>
                    <a:pt x="228" y="766"/>
                  </a:lnTo>
                  <a:lnTo>
                    <a:pt x="226" y="766"/>
                  </a:lnTo>
                  <a:lnTo>
                    <a:pt x="224" y="764"/>
                  </a:lnTo>
                  <a:lnTo>
                    <a:pt x="224" y="764"/>
                  </a:lnTo>
                  <a:lnTo>
                    <a:pt x="222" y="768"/>
                  </a:lnTo>
                  <a:lnTo>
                    <a:pt x="220" y="770"/>
                  </a:lnTo>
                  <a:lnTo>
                    <a:pt x="220" y="768"/>
                  </a:lnTo>
                  <a:lnTo>
                    <a:pt x="219" y="766"/>
                  </a:lnTo>
                  <a:lnTo>
                    <a:pt x="217" y="768"/>
                  </a:lnTo>
                  <a:lnTo>
                    <a:pt x="217" y="766"/>
                  </a:lnTo>
                  <a:lnTo>
                    <a:pt x="215" y="770"/>
                  </a:lnTo>
                  <a:lnTo>
                    <a:pt x="213" y="768"/>
                  </a:lnTo>
                  <a:lnTo>
                    <a:pt x="211" y="761"/>
                  </a:lnTo>
                  <a:lnTo>
                    <a:pt x="211" y="759"/>
                  </a:lnTo>
                  <a:lnTo>
                    <a:pt x="209" y="766"/>
                  </a:lnTo>
                  <a:lnTo>
                    <a:pt x="207" y="766"/>
                  </a:lnTo>
                  <a:lnTo>
                    <a:pt x="207" y="762"/>
                  </a:lnTo>
                  <a:lnTo>
                    <a:pt x="205" y="766"/>
                  </a:lnTo>
                  <a:lnTo>
                    <a:pt x="203" y="766"/>
                  </a:lnTo>
                  <a:lnTo>
                    <a:pt x="201" y="770"/>
                  </a:lnTo>
                  <a:lnTo>
                    <a:pt x="201" y="776"/>
                  </a:lnTo>
                  <a:lnTo>
                    <a:pt x="199" y="766"/>
                  </a:lnTo>
                  <a:lnTo>
                    <a:pt x="199" y="770"/>
                  </a:lnTo>
                  <a:lnTo>
                    <a:pt x="197" y="757"/>
                  </a:lnTo>
                  <a:lnTo>
                    <a:pt x="195" y="751"/>
                  </a:lnTo>
                  <a:lnTo>
                    <a:pt x="194" y="755"/>
                  </a:lnTo>
                  <a:lnTo>
                    <a:pt x="194" y="757"/>
                  </a:lnTo>
                  <a:lnTo>
                    <a:pt x="192" y="764"/>
                  </a:lnTo>
                  <a:lnTo>
                    <a:pt x="190" y="774"/>
                  </a:lnTo>
                  <a:lnTo>
                    <a:pt x="190" y="774"/>
                  </a:lnTo>
                  <a:lnTo>
                    <a:pt x="188" y="772"/>
                  </a:lnTo>
                  <a:lnTo>
                    <a:pt x="186" y="766"/>
                  </a:lnTo>
                  <a:lnTo>
                    <a:pt x="184" y="764"/>
                  </a:lnTo>
                  <a:lnTo>
                    <a:pt x="184" y="757"/>
                  </a:lnTo>
                  <a:lnTo>
                    <a:pt x="182" y="759"/>
                  </a:lnTo>
                  <a:lnTo>
                    <a:pt x="180" y="774"/>
                  </a:lnTo>
                  <a:lnTo>
                    <a:pt x="180" y="770"/>
                  </a:lnTo>
                  <a:lnTo>
                    <a:pt x="178" y="766"/>
                  </a:lnTo>
                  <a:lnTo>
                    <a:pt x="176" y="764"/>
                  </a:lnTo>
                  <a:lnTo>
                    <a:pt x="176" y="772"/>
                  </a:lnTo>
                  <a:lnTo>
                    <a:pt x="174" y="759"/>
                  </a:lnTo>
                  <a:lnTo>
                    <a:pt x="172" y="768"/>
                  </a:lnTo>
                  <a:lnTo>
                    <a:pt x="172" y="776"/>
                  </a:lnTo>
                  <a:lnTo>
                    <a:pt x="171" y="755"/>
                  </a:lnTo>
                  <a:lnTo>
                    <a:pt x="169" y="755"/>
                  </a:lnTo>
                  <a:lnTo>
                    <a:pt x="167" y="764"/>
                  </a:lnTo>
                  <a:lnTo>
                    <a:pt x="167" y="751"/>
                  </a:lnTo>
                  <a:lnTo>
                    <a:pt x="165" y="768"/>
                  </a:lnTo>
                  <a:lnTo>
                    <a:pt x="163" y="766"/>
                  </a:lnTo>
                  <a:lnTo>
                    <a:pt x="163" y="770"/>
                  </a:lnTo>
                  <a:lnTo>
                    <a:pt x="161" y="764"/>
                  </a:lnTo>
                  <a:lnTo>
                    <a:pt x="159" y="766"/>
                  </a:lnTo>
                  <a:lnTo>
                    <a:pt x="157" y="764"/>
                  </a:lnTo>
                  <a:lnTo>
                    <a:pt x="157" y="764"/>
                  </a:lnTo>
                  <a:lnTo>
                    <a:pt x="155" y="757"/>
                  </a:lnTo>
                  <a:lnTo>
                    <a:pt x="153" y="755"/>
                  </a:lnTo>
                  <a:lnTo>
                    <a:pt x="153" y="755"/>
                  </a:lnTo>
                  <a:lnTo>
                    <a:pt x="151" y="747"/>
                  </a:lnTo>
                  <a:lnTo>
                    <a:pt x="149" y="745"/>
                  </a:lnTo>
                  <a:lnTo>
                    <a:pt x="149" y="741"/>
                  </a:lnTo>
                  <a:lnTo>
                    <a:pt x="147" y="718"/>
                  </a:lnTo>
                  <a:lnTo>
                    <a:pt x="146" y="691"/>
                  </a:lnTo>
                  <a:lnTo>
                    <a:pt x="146" y="549"/>
                  </a:lnTo>
                  <a:lnTo>
                    <a:pt x="144" y="227"/>
                  </a:lnTo>
                  <a:lnTo>
                    <a:pt x="142" y="597"/>
                  </a:lnTo>
                  <a:lnTo>
                    <a:pt x="140" y="707"/>
                  </a:lnTo>
                  <a:lnTo>
                    <a:pt x="140" y="743"/>
                  </a:lnTo>
                  <a:lnTo>
                    <a:pt x="138" y="751"/>
                  </a:lnTo>
                  <a:lnTo>
                    <a:pt x="136" y="757"/>
                  </a:lnTo>
                  <a:lnTo>
                    <a:pt x="136" y="766"/>
                  </a:lnTo>
                  <a:lnTo>
                    <a:pt x="134" y="766"/>
                  </a:lnTo>
                  <a:lnTo>
                    <a:pt x="132" y="762"/>
                  </a:lnTo>
                  <a:lnTo>
                    <a:pt x="132" y="757"/>
                  </a:lnTo>
                  <a:lnTo>
                    <a:pt x="130" y="761"/>
                  </a:lnTo>
                  <a:lnTo>
                    <a:pt x="128" y="749"/>
                  </a:lnTo>
                  <a:lnTo>
                    <a:pt x="128" y="757"/>
                  </a:lnTo>
                  <a:lnTo>
                    <a:pt x="126" y="764"/>
                  </a:lnTo>
                  <a:lnTo>
                    <a:pt x="124" y="766"/>
                  </a:lnTo>
                  <a:lnTo>
                    <a:pt x="122" y="774"/>
                  </a:lnTo>
                  <a:lnTo>
                    <a:pt x="122" y="774"/>
                  </a:lnTo>
                  <a:lnTo>
                    <a:pt x="121" y="764"/>
                  </a:lnTo>
                  <a:lnTo>
                    <a:pt x="119" y="753"/>
                  </a:lnTo>
                  <a:lnTo>
                    <a:pt x="119" y="749"/>
                  </a:lnTo>
                  <a:lnTo>
                    <a:pt x="117" y="751"/>
                  </a:lnTo>
                  <a:lnTo>
                    <a:pt x="115" y="761"/>
                  </a:lnTo>
                  <a:lnTo>
                    <a:pt x="113" y="764"/>
                  </a:lnTo>
                  <a:lnTo>
                    <a:pt x="113" y="764"/>
                  </a:lnTo>
                  <a:lnTo>
                    <a:pt x="111" y="774"/>
                  </a:lnTo>
                  <a:lnTo>
                    <a:pt x="109" y="764"/>
                  </a:lnTo>
                  <a:lnTo>
                    <a:pt x="109" y="766"/>
                  </a:lnTo>
                  <a:lnTo>
                    <a:pt x="107" y="772"/>
                  </a:lnTo>
                  <a:lnTo>
                    <a:pt x="105" y="762"/>
                  </a:lnTo>
                  <a:lnTo>
                    <a:pt x="105" y="762"/>
                  </a:lnTo>
                  <a:lnTo>
                    <a:pt x="103" y="764"/>
                  </a:lnTo>
                  <a:lnTo>
                    <a:pt x="101" y="766"/>
                  </a:lnTo>
                  <a:lnTo>
                    <a:pt x="101" y="762"/>
                  </a:lnTo>
                  <a:lnTo>
                    <a:pt x="99" y="749"/>
                  </a:lnTo>
                  <a:lnTo>
                    <a:pt x="98" y="747"/>
                  </a:lnTo>
                  <a:lnTo>
                    <a:pt x="96" y="755"/>
                  </a:lnTo>
                  <a:lnTo>
                    <a:pt x="96" y="761"/>
                  </a:lnTo>
                  <a:lnTo>
                    <a:pt x="94" y="762"/>
                  </a:lnTo>
                  <a:lnTo>
                    <a:pt x="92" y="772"/>
                  </a:lnTo>
                  <a:lnTo>
                    <a:pt x="92" y="759"/>
                  </a:lnTo>
                  <a:lnTo>
                    <a:pt x="90" y="762"/>
                  </a:lnTo>
                  <a:lnTo>
                    <a:pt x="88" y="753"/>
                  </a:lnTo>
                  <a:lnTo>
                    <a:pt x="86" y="759"/>
                  </a:lnTo>
                  <a:lnTo>
                    <a:pt x="86" y="761"/>
                  </a:lnTo>
                  <a:lnTo>
                    <a:pt x="84" y="766"/>
                  </a:lnTo>
                  <a:lnTo>
                    <a:pt x="84" y="764"/>
                  </a:lnTo>
                  <a:lnTo>
                    <a:pt x="82" y="762"/>
                  </a:lnTo>
                  <a:lnTo>
                    <a:pt x="80" y="759"/>
                  </a:lnTo>
                  <a:lnTo>
                    <a:pt x="78" y="764"/>
                  </a:lnTo>
                  <a:lnTo>
                    <a:pt x="78" y="762"/>
                  </a:lnTo>
                  <a:lnTo>
                    <a:pt x="76" y="743"/>
                  </a:lnTo>
                  <a:lnTo>
                    <a:pt x="74" y="730"/>
                  </a:lnTo>
                  <a:lnTo>
                    <a:pt x="74" y="728"/>
                  </a:lnTo>
                  <a:lnTo>
                    <a:pt x="73" y="714"/>
                  </a:lnTo>
                  <a:lnTo>
                    <a:pt x="71" y="686"/>
                  </a:lnTo>
                  <a:lnTo>
                    <a:pt x="69" y="605"/>
                  </a:lnTo>
                  <a:lnTo>
                    <a:pt x="69" y="421"/>
                  </a:lnTo>
                  <a:lnTo>
                    <a:pt x="67" y="470"/>
                  </a:lnTo>
                  <a:lnTo>
                    <a:pt x="65" y="636"/>
                  </a:lnTo>
                  <a:lnTo>
                    <a:pt x="65" y="695"/>
                  </a:lnTo>
                  <a:lnTo>
                    <a:pt x="63" y="730"/>
                  </a:lnTo>
                  <a:lnTo>
                    <a:pt x="61" y="741"/>
                  </a:lnTo>
                  <a:lnTo>
                    <a:pt x="61" y="747"/>
                  </a:lnTo>
                  <a:lnTo>
                    <a:pt x="59" y="759"/>
                  </a:lnTo>
                  <a:lnTo>
                    <a:pt x="57" y="751"/>
                  </a:lnTo>
                  <a:lnTo>
                    <a:pt x="57" y="751"/>
                  </a:lnTo>
                  <a:lnTo>
                    <a:pt x="55" y="757"/>
                  </a:lnTo>
                  <a:lnTo>
                    <a:pt x="53" y="753"/>
                  </a:lnTo>
                  <a:lnTo>
                    <a:pt x="51" y="762"/>
                  </a:lnTo>
                  <a:lnTo>
                    <a:pt x="51" y="759"/>
                  </a:lnTo>
                  <a:lnTo>
                    <a:pt x="50" y="759"/>
                  </a:lnTo>
                  <a:lnTo>
                    <a:pt x="48" y="770"/>
                  </a:lnTo>
                  <a:lnTo>
                    <a:pt x="48" y="757"/>
                  </a:lnTo>
                  <a:lnTo>
                    <a:pt x="46" y="747"/>
                  </a:lnTo>
                  <a:lnTo>
                    <a:pt x="44" y="749"/>
                  </a:lnTo>
                  <a:lnTo>
                    <a:pt x="42" y="749"/>
                  </a:lnTo>
                  <a:lnTo>
                    <a:pt x="42" y="745"/>
                  </a:lnTo>
                  <a:lnTo>
                    <a:pt x="40" y="745"/>
                  </a:lnTo>
                  <a:lnTo>
                    <a:pt x="40" y="755"/>
                  </a:lnTo>
                  <a:lnTo>
                    <a:pt x="38" y="747"/>
                  </a:lnTo>
                  <a:lnTo>
                    <a:pt x="36" y="753"/>
                  </a:lnTo>
                  <a:lnTo>
                    <a:pt x="34" y="747"/>
                  </a:lnTo>
                  <a:lnTo>
                    <a:pt x="34" y="745"/>
                  </a:lnTo>
                  <a:lnTo>
                    <a:pt x="32" y="745"/>
                  </a:lnTo>
                  <a:lnTo>
                    <a:pt x="30" y="745"/>
                  </a:lnTo>
                  <a:lnTo>
                    <a:pt x="30" y="739"/>
                  </a:lnTo>
                  <a:lnTo>
                    <a:pt x="28" y="736"/>
                  </a:lnTo>
                  <a:lnTo>
                    <a:pt x="26" y="736"/>
                  </a:lnTo>
                  <a:lnTo>
                    <a:pt x="25" y="726"/>
                  </a:lnTo>
                  <a:lnTo>
                    <a:pt x="25" y="707"/>
                  </a:lnTo>
                  <a:lnTo>
                    <a:pt x="23" y="691"/>
                  </a:lnTo>
                  <a:lnTo>
                    <a:pt x="21" y="707"/>
                  </a:lnTo>
                  <a:lnTo>
                    <a:pt x="21" y="716"/>
                  </a:lnTo>
                  <a:lnTo>
                    <a:pt x="19" y="711"/>
                  </a:lnTo>
                  <a:lnTo>
                    <a:pt x="17" y="705"/>
                  </a:lnTo>
                  <a:lnTo>
                    <a:pt x="17" y="714"/>
                  </a:lnTo>
                  <a:lnTo>
                    <a:pt x="15" y="703"/>
                  </a:lnTo>
                  <a:lnTo>
                    <a:pt x="13" y="705"/>
                  </a:lnTo>
                  <a:lnTo>
                    <a:pt x="13" y="699"/>
                  </a:lnTo>
                  <a:lnTo>
                    <a:pt x="11" y="672"/>
                  </a:lnTo>
                  <a:lnTo>
                    <a:pt x="9" y="647"/>
                  </a:lnTo>
                  <a:lnTo>
                    <a:pt x="7" y="624"/>
                  </a:lnTo>
                  <a:lnTo>
                    <a:pt x="7" y="597"/>
                  </a:lnTo>
                  <a:lnTo>
                    <a:pt x="5" y="559"/>
                  </a:lnTo>
                  <a:lnTo>
                    <a:pt x="3" y="490"/>
                  </a:lnTo>
                  <a:lnTo>
                    <a:pt x="3" y="390"/>
                  </a:lnTo>
                  <a:lnTo>
                    <a:pt x="2" y="18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7" name="Freeform 5"/>
            <p:cNvSpPr>
              <a:spLocks noChangeAspect="1"/>
            </p:cNvSpPr>
            <p:nvPr/>
          </p:nvSpPr>
          <p:spPr bwMode="auto">
            <a:xfrm>
              <a:off x="2245" y="3165"/>
              <a:ext cx="919" cy="870"/>
            </a:xfrm>
            <a:custGeom>
              <a:avLst/>
              <a:gdLst/>
              <a:ahLst/>
              <a:cxnLst>
                <a:cxn ang="0">
                  <a:pos x="974" y="753"/>
                </a:cxn>
                <a:cxn ang="0">
                  <a:pos x="958" y="766"/>
                </a:cxn>
                <a:cxn ang="0">
                  <a:pos x="943" y="778"/>
                </a:cxn>
                <a:cxn ang="0">
                  <a:pos x="926" y="776"/>
                </a:cxn>
                <a:cxn ang="0">
                  <a:pos x="910" y="784"/>
                </a:cxn>
                <a:cxn ang="0">
                  <a:pos x="895" y="778"/>
                </a:cxn>
                <a:cxn ang="0">
                  <a:pos x="878" y="768"/>
                </a:cxn>
                <a:cxn ang="0">
                  <a:pos x="862" y="785"/>
                </a:cxn>
                <a:cxn ang="0">
                  <a:pos x="847" y="751"/>
                </a:cxn>
                <a:cxn ang="0">
                  <a:pos x="829" y="772"/>
                </a:cxn>
                <a:cxn ang="0">
                  <a:pos x="814" y="772"/>
                </a:cxn>
                <a:cxn ang="0">
                  <a:pos x="797" y="772"/>
                </a:cxn>
                <a:cxn ang="0">
                  <a:pos x="781" y="776"/>
                </a:cxn>
                <a:cxn ang="0">
                  <a:pos x="766" y="776"/>
                </a:cxn>
                <a:cxn ang="0">
                  <a:pos x="749" y="778"/>
                </a:cxn>
                <a:cxn ang="0">
                  <a:pos x="733" y="770"/>
                </a:cxn>
                <a:cxn ang="0">
                  <a:pos x="716" y="776"/>
                </a:cxn>
                <a:cxn ang="0">
                  <a:pos x="701" y="772"/>
                </a:cxn>
                <a:cxn ang="0">
                  <a:pos x="684" y="776"/>
                </a:cxn>
                <a:cxn ang="0">
                  <a:pos x="668" y="778"/>
                </a:cxn>
                <a:cxn ang="0">
                  <a:pos x="653" y="780"/>
                </a:cxn>
                <a:cxn ang="0">
                  <a:pos x="636" y="764"/>
                </a:cxn>
                <a:cxn ang="0">
                  <a:pos x="620" y="776"/>
                </a:cxn>
                <a:cxn ang="0">
                  <a:pos x="605" y="772"/>
                </a:cxn>
                <a:cxn ang="0">
                  <a:pos x="588" y="789"/>
                </a:cxn>
                <a:cxn ang="0">
                  <a:pos x="572" y="755"/>
                </a:cxn>
                <a:cxn ang="0">
                  <a:pos x="557" y="766"/>
                </a:cxn>
                <a:cxn ang="0">
                  <a:pos x="540" y="772"/>
                </a:cxn>
                <a:cxn ang="0">
                  <a:pos x="524" y="772"/>
                </a:cxn>
                <a:cxn ang="0">
                  <a:pos x="507" y="774"/>
                </a:cxn>
                <a:cxn ang="0">
                  <a:pos x="491" y="759"/>
                </a:cxn>
                <a:cxn ang="0">
                  <a:pos x="476" y="776"/>
                </a:cxn>
                <a:cxn ang="0">
                  <a:pos x="459" y="766"/>
                </a:cxn>
                <a:cxn ang="0">
                  <a:pos x="443" y="768"/>
                </a:cxn>
                <a:cxn ang="0">
                  <a:pos x="426" y="749"/>
                </a:cxn>
                <a:cxn ang="0">
                  <a:pos x="411" y="755"/>
                </a:cxn>
                <a:cxn ang="0">
                  <a:pos x="394" y="553"/>
                </a:cxn>
                <a:cxn ang="0">
                  <a:pos x="378" y="772"/>
                </a:cxn>
                <a:cxn ang="0">
                  <a:pos x="363" y="711"/>
                </a:cxn>
                <a:cxn ang="0">
                  <a:pos x="347" y="780"/>
                </a:cxn>
                <a:cxn ang="0">
                  <a:pos x="330" y="764"/>
                </a:cxn>
                <a:cxn ang="0">
                  <a:pos x="315" y="768"/>
                </a:cxn>
                <a:cxn ang="0">
                  <a:pos x="298" y="772"/>
                </a:cxn>
                <a:cxn ang="0">
                  <a:pos x="282" y="776"/>
                </a:cxn>
                <a:cxn ang="0">
                  <a:pos x="267" y="761"/>
                </a:cxn>
                <a:cxn ang="0">
                  <a:pos x="250" y="776"/>
                </a:cxn>
                <a:cxn ang="0">
                  <a:pos x="234" y="776"/>
                </a:cxn>
                <a:cxn ang="0">
                  <a:pos x="217" y="776"/>
                </a:cxn>
                <a:cxn ang="0">
                  <a:pos x="201" y="770"/>
                </a:cxn>
                <a:cxn ang="0">
                  <a:pos x="186" y="759"/>
                </a:cxn>
                <a:cxn ang="0">
                  <a:pos x="169" y="770"/>
                </a:cxn>
                <a:cxn ang="0">
                  <a:pos x="153" y="772"/>
                </a:cxn>
                <a:cxn ang="0">
                  <a:pos x="136" y="772"/>
                </a:cxn>
                <a:cxn ang="0">
                  <a:pos x="121" y="766"/>
                </a:cxn>
                <a:cxn ang="0">
                  <a:pos x="105" y="766"/>
                </a:cxn>
                <a:cxn ang="0">
                  <a:pos x="88" y="761"/>
                </a:cxn>
                <a:cxn ang="0">
                  <a:pos x="73" y="784"/>
                </a:cxn>
                <a:cxn ang="0">
                  <a:pos x="57" y="759"/>
                </a:cxn>
                <a:cxn ang="0">
                  <a:pos x="40" y="776"/>
                </a:cxn>
                <a:cxn ang="0">
                  <a:pos x="25" y="770"/>
                </a:cxn>
                <a:cxn ang="0">
                  <a:pos x="8" y="770"/>
                </a:cxn>
              </a:cxnLst>
              <a:rect l="0" t="0" r="r" b="b"/>
              <a:pathLst>
                <a:path w="989" h="791">
                  <a:moveTo>
                    <a:pt x="989" y="0"/>
                  </a:moveTo>
                  <a:lnTo>
                    <a:pt x="987" y="269"/>
                  </a:lnTo>
                  <a:lnTo>
                    <a:pt x="987" y="494"/>
                  </a:lnTo>
                  <a:lnTo>
                    <a:pt x="985" y="599"/>
                  </a:lnTo>
                  <a:lnTo>
                    <a:pt x="983" y="655"/>
                  </a:lnTo>
                  <a:lnTo>
                    <a:pt x="983" y="693"/>
                  </a:lnTo>
                  <a:lnTo>
                    <a:pt x="981" y="718"/>
                  </a:lnTo>
                  <a:lnTo>
                    <a:pt x="979" y="734"/>
                  </a:lnTo>
                  <a:lnTo>
                    <a:pt x="979" y="739"/>
                  </a:lnTo>
                  <a:lnTo>
                    <a:pt x="977" y="737"/>
                  </a:lnTo>
                  <a:lnTo>
                    <a:pt x="975" y="749"/>
                  </a:lnTo>
                  <a:lnTo>
                    <a:pt x="974" y="753"/>
                  </a:lnTo>
                  <a:lnTo>
                    <a:pt x="974" y="764"/>
                  </a:lnTo>
                  <a:lnTo>
                    <a:pt x="972" y="764"/>
                  </a:lnTo>
                  <a:lnTo>
                    <a:pt x="970" y="768"/>
                  </a:lnTo>
                  <a:lnTo>
                    <a:pt x="970" y="764"/>
                  </a:lnTo>
                  <a:lnTo>
                    <a:pt x="968" y="757"/>
                  </a:lnTo>
                  <a:lnTo>
                    <a:pt x="966" y="747"/>
                  </a:lnTo>
                  <a:lnTo>
                    <a:pt x="964" y="741"/>
                  </a:lnTo>
                  <a:lnTo>
                    <a:pt x="964" y="753"/>
                  </a:lnTo>
                  <a:lnTo>
                    <a:pt x="962" y="749"/>
                  </a:lnTo>
                  <a:lnTo>
                    <a:pt x="962" y="749"/>
                  </a:lnTo>
                  <a:lnTo>
                    <a:pt x="960" y="766"/>
                  </a:lnTo>
                  <a:lnTo>
                    <a:pt x="958" y="766"/>
                  </a:lnTo>
                  <a:lnTo>
                    <a:pt x="956" y="770"/>
                  </a:lnTo>
                  <a:lnTo>
                    <a:pt x="956" y="776"/>
                  </a:lnTo>
                  <a:lnTo>
                    <a:pt x="954" y="776"/>
                  </a:lnTo>
                  <a:lnTo>
                    <a:pt x="952" y="772"/>
                  </a:lnTo>
                  <a:lnTo>
                    <a:pt x="952" y="780"/>
                  </a:lnTo>
                  <a:lnTo>
                    <a:pt x="950" y="776"/>
                  </a:lnTo>
                  <a:lnTo>
                    <a:pt x="949" y="782"/>
                  </a:lnTo>
                  <a:lnTo>
                    <a:pt x="947" y="776"/>
                  </a:lnTo>
                  <a:lnTo>
                    <a:pt x="947" y="770"/>
                  </a:lnTo>
                  <a:lnTo>
                    <a:pt x="945" y="766"/>
                  </a:lnTo>
                  <a:lnTo>
                    <a:pt x="943" y="778"/>
                  </a:lnTo>
                  <a:lnTo>
                    <a:pt x="943" y="778"/>
                  </a:lnTo>
                  <a:lnTo>
                    <a:pt x="941" y="787"/>
                  </a:lnTo>
                  <a:lnTo>
                    <a:pt x="939" y="789"/>
                  </a:lnTo>
                  <a:lnTo>
                    <a:pt x="939" y="780"/>
                  </a:lnTo>
                  <a:lnTo>
                    <a:pt x="937" y="778"/>
                  </a:lnTo>
                  <a:lnTo>
                    <a:pt x="935" y="776"/>
                  </a:lnTo>
                  <a:lnTo>
                    <a:pt x="935" y="770"/>
                  </a:lnTo>
                  <a:lnTo>
                    <a:pt x="933" y="776"/>
                  </a:lnTo>
                  <a:lnTo>
                    <a:pt x="931" y="778"/>
                  </a:lnTo>
                  <a:lnTo>
                    <a:pt x="929" y="770"/>
                  </a:lnTo>
                  <a:lnTo>
                    <a:pt x="929" y="768"/>
                  </a:lnTo>
                  <a:lnTo>
                    <a:pt x="927" y="766"/>
                  </a:lnTo>
                  <a:lnTo>
                    <a:pt x="926" y="776"/>
                  </a:lnTo>
                  <a:lnTo>
                    <a:pt x="926" y="768"/>
                  </a:lnTo>
                  <a:lnTo>
                    <a:pt x="924" y="778"/>
                  </a:lnTo>
                  <a:lnTo>
                    <a:pt x="922" y="776"/>
                  </a:lnTo>
                  <a:lnTo>
                    <a:pt x="920" y="772"/>
                  </a:lnTo>
                  <a:lnTo>
                    <a:pt x="920" y="770"/>
                  </a:lnTo>
                  <a:lnTo>
                    <a:pt x="918" y="772"/>
                  </a:lnTo>
                  <a:lnTo>
                    <a:pt x="918" y="782"/>
                  </a:lnTo>
                  <a:lnTo>
                    <a:pt x="916" y="772"/>
                  </a:lnTo>
                  <a:lnTo>
                    <a:pt x="914" y="772"/>
                  </a:lnTo>
                  <a:lnTo>
                    <a:pt x="912" y="772"/>
                  </a:lnTo>
                  <a:lnTo>
                    <a:pt x="912" y="772"/>
                  </a:lnTo>
                  <a:lnTo>
                    <a:pt x="910" y="784"/>
                  </a:lnTo>
                  <a:lnTo>
                    <a:pt x="908" y="774"/>
                  </a:lnTo>
                  <a:lnTo>
                    <a:pt x="908" y="776"/>
                  </a:lnTo>
                  <a:lnTo>
                    <a:pt x="906" y="770"/>
                  </a:lnTo>
                  <a:lnTo>
                    <a:pt x="904" y="770"/>
                  </a:lnTo>
                  <a:lnTo>
                    <a:pt x="902" y="770"/>
                  </a:lnTo>
                  <a:lnTo>
                    <a:pt x="902" y="778"/>
                  </a:lnTo>
                  <a:lnTo>
                    <a:pt x="901" y="784"/>
                  </a:lnTo>
                  <a:lnTo>
                    <a:pt x="899" y="772"/>
                  </a:lnTo>
                  <a:lnTo>
                    <a:pt x="899" y="778"/>
                  </a:lnTo>
                  <a:lnTo>
                    <a:pt x="897" y="784"/>
                  </a:lnTo>
                  <a:lnTo>
                    <a:pt x="895" y="778"/>
                  </a:lnTo>
                  <a:lnTo>
                    <a:pt x="895" y="778"/>
                  </a:lnTo>
                  <a:lnTo>
                    <a:pt x="893" y="770"/>
                  </a:lnTo>
                  <a:lnTo>
                    <a:pt x="891" y="778"/>
                  </a:lnTo>
                  <a:lnTo>
                    <a:pt x="891" y="770"/>
                  </a:lnTo>
                  <a:lnTo>
                    <a:pt x="889" y="768"/>
                  </a:lnTo>
                  <a:lnTo>
                    <a:pt x="887" y="770"/>
                  </a:lnTo>
                  <a:lnTo>
                    <a:pt x="885" y="780"/>
                  </a:lnTo>
                  <a:lnTo>
                    <a:pt x="885" y="778"/>
                  </a:lnTo>
                  <a:lnTo>
                    <a:pt x="883" y="778"/>
                  </a:lnTo>
                  <a:lnTo>
                    <a:pt x="881" y="774"/>
                  </a:lnTo>
                  <a:lnTo>
                    <a:pt x="881" y="772"/>
                  </a:lnTo>
                  <a:lnTo>
                    <a:pt x="879" y="772"/>
                  </a:lnTo>
                  <a:lnTo>
                    <a:pt x="878" y="768"/>
                  </a:lnTo>
                  <a:lnTo>
                    <a:pt x="876" y="772"/>
                  </a:lnTo>
                  <a:lnTo>
                    <a:pt x="876" y="784"/>
                  </a:lnTo>
                  <a:lnTo>
                    <a:pt x="874" y="780"/>
                  </a:lnTo>
                  <a:lnTo>
                    <a:pt x="874" y="778"/>
                  </a:lnTo>
                  <a:lnTo>
                    <a:pt x="872" y="785"/>
                  </a:lnTo>
                  <a:lnTo>
                    <a:pt x="870" y="776"/>
                  </a:lnTo>
                  <a:lnTo>
                    <a:pt x="868" y="762"/>
                  </a:lnTo>
                  <a:lnTo>
                    <a:pt x="868" y="759"/>
                  </a:lnTo>
                  <a:lnTo>
                    <a:pt x="866" y="759"/>
                  </a:lnTo>
                  <a:lnTo>
                    <a:pt x="864" y="764"/>
                  </a:lnTo>
                  <a:lnTo>
                    <a:pt x="864" y="776"/>
                  </a:lnTo>
                  <a:lnTo>
                    <a:pt x="862" y="785"/>
                  </a:lnTo>
                  <a:lnTo>
                    <a:pt x="860" y="768"/>
                  </a:lnTo>
                  <a:lnTo>
                    <a:pt x="858" y="772"/>
                  </a:lnTo>
                  <a:lnTo>
                    <a:pt x="858" y="772"/>
                  </a:lnTo>
                  <a:lnTo>
                    <a:pt x="856" y="774"/>
                  </a:lnTo>
                  <a:lnTo>
                    <a:pt x="854" y="768"/>
                  </a:lnTo>
                  <a:lnTo>
                    <a:pt x="854" y="770"/>
                  </a:lnTo>
                  <a:lnTo>
                    <a:pt x="853" y="764"/>
                  </a:lnTo>
                  <a:lnTo>
                    <a:pt x="851" y="772"/>
                  </a:lnTo>
                  <a:lnTo>
                    <a:pt x="851" y="766"/>
                  </a:lnTo>
                  <a:lnTo>
                    <a:pt x="849" y="772"/>
                  </a:lnTo>
                  <a:lnTo>
                    <a:pt x="847" y="757"/>
                  </a:lnTo>
                  <a:lnTo>
                    <a:pt x="847" y="751"/>
                  </a:lnTo>
                  <a:lnTo>
                    <a:pt x="845" y="759"/>
                  </a:lnTo>
                  <a:lnTo>
                    <a:pt x="843" y="751"/>
                  </a:lnTo>
                  <a:lnTo>
                    <a:pt x="841" y="774"/>
                  </a:lnTo>
                  <a:lnTo>
                    <a:pt x="841" y="774"/>
                  </a:lnTo>
                  <a:lnTo>
                    <a:pt x="839" y="768"/>
                  </a:lnTo>
                  <a:lnTo>
                    <a:pt x="837" y="761"/>
                  </a:lnTo>
                  <a:lnTo>
                    <a:pt x="837" y="757"/>
                  </a:lnTo>
                  <a:lnTo>
                    <a:pt x="835" y="761"/>
                  </a:lnTo>
                  <a:lnTo>
                    <a:pt x="833" y="764"/>
                  </a:lnTo>
                  <a:lnTo>
                    <a:pt x="831" y="762"/>
                  </a:lnTo>
                  <a:lnTo>
                    <a:pt x="831" y="762"/>
                  </a:lnTo>
                  <a:lnTo>
                    <a:pt x="829" y="772"/>
                  </a:lnTo>
                  <a:lnTo>
                    <a:pt x="829" y="757"/>
                  </a:lnTo>
                  <a:lnTo>
                    <a:pt x="828" y="736"/>
                  </a:lnTo>
                  <a:lnTo>
                    <a:pt x="826" y="701"/>
                  </a:lnTo>
                  <a:lnTo>
                    <a:pt x="824" y="624"/>
                  </a:lnTo>
                  <a:lnTo>
                    <a:pt x="824" y="359"/>
                  </a:lnTo>
                  <a:lnTo>
                    <a:pt x="822" y="447"/>
                  </a:lnTo>
                  <a:lnTo>
                    <a:pt x="820" y="674"/>
                  </a:lnTo>
                  <a:lnTo>
                    <a:pt x="820" y="726"/>
                  </a:lnTo>
                  <a:lnTo>
                    <a:pt x="818" y="749"/>
                  </a:lnTo>
                  <a:lnTo>
                    <a:pt x="816" y="753"/>
                  </a:lnTo>
                  <a:lnTo>
                    <a:pt x="814" y="774"/>
                  </a:lnTo>
                  <a:lnTo>
                    <a:pt x="814" y="772"/>
                  </a:lnTo>
                  <a:lnTo>
                    <a:pt x="812" y="766"/>
                  </a:lnTo>
                  <a:lnTo>
                    <a:pt x="810" y="770"/>
                  </a:lnTo>
                  <a:lnTo>
                    <a:pt x="810" y="766"/>
                  </a:lnTo>
                  <a:lnTo>
                    <a:pt x="808" y="772"/>
                  </a:lnTo>
                  <a:lnTo>
                    <a:pt x="806" y="768"/>
                  </a:lnTo>
                  <a:lnTo>
                    <a:pt x="806" y="761"/>
                  </a:lnTo>
                  <a:lnTo>
                    <a:pt x="805" y="757"/>
                  </a:lnTo>
                  <a:lnTo>
                    <a:pt x="803" y="764"/>
                  </a:lnTo>
                  <a:lnTo>
                    <a:pt x="803" y="762"/>
                  </a:lnTo>
                  <a:lnTo>
                    <a:pt x="801" y="768"/>
                  </a:lnTo>
                  <a:lnTo>
                    <a:pt x="799" y="776"/>
                  </a:lnTo>
                  <a:lnTo>
                    <a:pt x="797" y="772"/>
                  </a:lnTo>
                  <a:lnTo>
                    <a:pt x="797" y="776"/>
                  </a:lnTo>
                  <a:lnTo>
                    <a:pt x="795" y="772"/>
                  </a:lnTo>
                  <a:lnTo>
                    <a:pt x="793" y="778"/>
                  </a:lnTo>
                  <a:lnTo>
                    <a:pt x="793" y="780"/>
                  </a:lnTo>
                  <a:lnTo>
                    <a:pt x="791" y="772"/>
                  </a:lnTo>
                  <a:lnTo>
                    <a:pt x="789" y="778"/>
                  </a:lnTo>
                  <a:lnTo>
                    <a:pt x="787" y="770"/>
                  </a:lnTo>
                  <a:lnTo>
                    <a:pt x="787" y="770"/>
                  </a:lnTo>
                  <a:lnTo>
                    <a:pt x="785" y="772"/>
                  </a:lnTo>
                  <a:lnTo>
                    <a:pt x="783" y="774"/>
                  </a:lnTo>
                  <a:lnTo>
                    <a:pt x="783" y="782"/>
                  </a:lnTo>
                  <a:lnTo>
                    <a:pt x="781" y="776"/>
                  </a:lnTo>
                  <a:lnTo>
                    <a:pt x="780" y="770"/>
                  </a:lnTo>
                  <a:lnTo>
                    <a:pt x="780" y="770"/>
                  </a:lnTo>
                  <a:lnTo>
                    <a:pt x="778" y="766"/>
                  </a:lnTo>
                  <a:lnTo>
                    <a:pt x="776" y="764"/>
                  </a:lnTo>
                  <a:lnTo>
                    <a:pt x="774" y="761"/>
                  </a:lnTo>
                  <a:lnTo>
                    <a:pt x="774" y="768"/>
                  </a:lnTo>
                  <a:lnTo>
                    <a:pt x="772" y="778"/>
                  </a:lnTo>
                  <a:lnTo>
                    <a:pt x="770" y="780"/>
                  </a:lnTo>
                  <a:lnTo>
                    <a:pt x="770" y="768"/>
                  </a:lnTo>
                  <a:lnTo>
                    <a:pt x="768" y="772"/>
                  </a:lnTo>
                  <a:lnTo>
                    <a:pt x="766" y="766"/>
                  </a:lnTo>
                  <a:lnTo>
                    <a:pt x="766" y="776"/>
                  </a:lnTo>
                  <a:lnTo>
                    <a:pt x="764" y="780"/>
                  </a:lnTo>
                  <a:lnTo>
                    <a:pt x="762" y="778"/>
                  </a:lnTo>
                  <a:lnTo>
                    <a:pt x="762" y="772"/>
                  </a:lnTo>
                  <a:lnTo>
                    <a:pt x="760" y="772"/>
                  </a:lnTo>
                  <a:lnTo>
                    <a:pt x="758" y="774"/>
                  </a:lnTo>
                  <a:lnTo>
                    <a:pt x="757" y="780"/>
                  </a:lnTo>
                  <a:lnTo>
                    <a:pt x="757" y="782"/>
                  </a:lnTo>
                  <a:lnTo>
                    <a:pt x="755" y="780"/>
                  </a:lnTo>
                  <a:lnTo>
                    <a:pt x="753" y="770"/>
                  </a:lnTo>
                  <a:lnTo>
                    <a:pt x="753" y="766"/>
                  </a:lnTo>
                  <a:lnTo>
                    <a:pt x="751" y="778"/>
                  </a:lnTo>
                  <a:lnTo>
                    <a:pt x="749" y="778"/>
                  </a:lnTo>
                  <a:lnTo>
                    <a:pt x="747" y="782"/>
                  </a:lnTo>
                  <a:lnTo>
                    <a:pt x="747" y="785"/>
                  </a:lnTo>
                  <a:lnTo>
                    <a:pt x="745" y="785"/>
                  </a:lnTo>
                  <a:lnTo>
                    <a:pt x="743" y="778"/>
                  </a:lnTo>
                  <a:lnTo>
                    <a:pt x="743" y="766"/>
                  </a:lnTo>
                  <a:lnTo>
                    <a:pt x="741" y="778"/>
                  </a:lnTo>
                  <a:lnTo>
                    <a:pt x="739" y="785"/>
                  </a:lnTo>
                  <a:lnTo>
                    <a:pt x="737" y="782"/>
                  </a:lnTo>
                  <a:lnTo>
                    <a:pt x="737" y="772"/>
                  </a:lnTo>
                  <a:lnTo>
                    <a:pt x="735" y="780"/>
                  </a:lnTo>
                  <a:lnTo>
                    <a:pt x="733" y="778"/>
                  </a:lnTo>
                  <a:lnTo>
                    <a:pt x="733" y="770"/>
                  </a:lnTo>
                  <a:lnTo>
                    <a:pt x="732" y="780"/>
                  </a:lnTo>
                  <a:lnTo>
                    <a:pt x="730" y="766"/>
                  </a:lnTo>
                  <a:lnTo>
                    <a:pt x="730" y="772"/>
                  </a:lnTo>
                  <a:lnTo>
                    <a:pt x="728" y="774"/>
                  </a:lnTo>
                  <a:lnTo>
                    <a:pt x="726" y="766"/>
                  </a:lnTo>
                  <a:lnTo>
                    <a:pt x="726" y="770"/>
                  </a:lnTo>
                  <a:lnTo>
                    <a:pt x="724" y="780"/>
                  </a:lnTo>
                  <a:lnTo>
                    <a:pt x="722" y="776"/>
                  </a:lnTo>
                  <a:lnTo>
                    <a:pt x="720" y="770"/>
                  </a:lnTo>
                  <a:lnTo>
                    <a:pt x="720" y="770"/>
                  </a:lnTo>
                  <a:lnTo>
                    <a:pt x="718" y="770"/>
                  </a:lnTo>
                  <a:lnTo>
                    <a:pt x="716" y="776"/>
                  </a:lnTo>
                  <a:lnTo>
                    <a:pt x="716" y="782"/>
                  </a:lnTo>
                  <a:lnTo>
                    <a:pt x="714" y="780"/>
                  </a:lnTo>
                  <a:lnTo>
                    <a:pt x="712" y="785"/>
                  </a:lnTo>
                  <a:lnTo>
                    <a:pt x="710" y="780"/>
                  </a:lnTo>
                  <a:lnTo>
                    <a:pt x="710" y="784"/>
                  </a:lnTo>
                  <a:lnTo>
                    <a:pt x="709" y="784"/>
                  </a:lnTo>
                  <a:lnTo>
                    <a:pt x="707" y="766"/>
                  </a:lnTo>
                  <a:lnTo>
                    <a:pt x="707" y="770"/>
                  </a:lnTo>
                  <a:lnTo>
                    <a:pt x="705" y="774"/>
                  </a:lnTo>
                  <a:lnTo>
                    <a:pt x="703" y="768"/>
                  </a:lnTo>
                  <a:lnTo>
                    <a:pt x="703" y="776"/>
                  </a:lnTo>
                  <a:lnTo>
                    <a:pt x="701" y="772"/>
                  </a:lnTo>
                  <a:lnTo>
                    <a:pt x="699" y="764"/>
                  </a:lnTo>
                  <a:lnTo>
                    <a:pt x="699" y="761"/>
                  </a:lnTo>
                  <a:lnTo>
                    <a:pt x="697" y="764"/>
                  </a:lnTo>
                  <a:lnTo>
                    <a:pt x="695" y="762"/>
                  </a:lnTo>
                  <a:lnTo>
                    <a:pt x="693" y="764"/>
                  </a:lnTo>
                  <a:lnTo>
                    <a:pt x="693" y="772"/>
                  </a:lnTo>
                  <a:lnTo>
                    <a:pt x="691" y="766"/>
                  </a:lnTo>
                  <a:lnTo>
                    <a:pt x="689" y="745"/>
                  </a:lnTo>
                  <a:lnTo>
                    <a:pt x="689" y="720"/>
                  </a:lnTo>
                  <a:lnTo>
                    <a:pt x="687" y="759"/>
                  </a:lnTo>
                  <a:lnTo>
                    <a:pt x="685" y="780"/>
                  </a:lnTo>
                  <a:lnTo>
                    <a:pt x="684" y="776"/>
                  </a:lnTo>
                  <a:lnTo>
                    <a:pt x="684" y="776"/>
                  </a:lnTo>
                  <a:lnTo>
                    <a:pt x="682" y="774"/>
                  </a:lnTo>
                  <a:lnTo>
                    <a:pt x="680" y="772"/>
                  </a:lnTo>
                  <a:lnTo>
                    <a:pt x="680" y="776"/>
                  </a:lnTo>
                  <a:lnTo>
                    <a:pt x="678" y="768"/>
                  </a:lnTo>
                  <a:lnTo>
                    <a:pt x="676" y="778"/>
                  </a:lnTo>
                  <a:lnTo>
                    <a:pt x="676" y="782"/>
                  </a:lnTo>
                  <a:lnTo>
                    <a:pt x="674" y="772"/>
                  </a:lnTo>
                  <a:lnTo>
                    <a:pt x="672" y="772"/>
                  </a:lnTo>
                  <a:lnTo>
                    <a:pt x="672" y="784"/>
                  </a:lnTo>
                  <a:lnTo>
                    <a:pt x="670" y="776"/>
                  </a:lnTo>
                  <a:lnTo>
                    <a:pt x="668" y="778"/>
                  </a:lnTo>
                  <a:lnTo>
                    <a:pt x="666" y="787"/>
                  </a:lnTo>
                  <a:lnTo>
                    <a:pt x="666" y="780"/>
                  </a:lnTo>
                  <a:lnTo>
                    <a:pt x="664" y="776"/>
                  </a:lnTo>
                  <a:lnTo>
                    <a:pt x="662" y="774"/>
                  </a:lnTo>
                  <a:lnTo>
                    <a:pt x="662" y="764"/>
                  </a:lnTo>
                  <a:lnTo>
                    <a:pt x="660" y="770"/>
                  </a:lnTo>
                  <a:lnTo>
                    <a:pt x="659" y="770"/>
                  </a:lnTo>
                  <a:lnTo>
                    <a:pt x="657" y="774"/>
                  </a:lnTo>
                  <a:lnTo>
                    <a:pt x="657" y="772"/>
                  </a:lnTo>
                  <a:lnTo>
                    <a:pt x="655" y="772"/>
                  </a:lnTo>
                  <a:lnTo>
                    <a:pt x="655" y="785"/>
                  </a:lnTo>
                  <a:lnTo>
                    <a:pt x="653" y="780"/>
                  </a:lnTo>
                  <a:lnTo>
                    <a:pt x="651" y="778"/>
                  </a:lnTo>
                  <a:lnTo>
                    <a:pt x="649" y="778"/>
                  </a:lnTo>
                  <a:lnTo>
                    <a:pt x="649" y="770"/>
                  </a:lnTo>
                  <a:lnTo>
                    <a:pt x="647" y="774"/>
                  </a:lnTo>
                  <a:lnTo>
                    <a:pt x="645" y="778"/>
                  </a:lnTo>
                  <a:lnTo>
                    <a:pt x="645" y="772"/>
                  </a:lnTo>
                  <a:lnTo>
                    <a:pt x="643" y="774"/>
                  </a:lnTo>
                  <a:lnTo>
                    <a:pt x="641" y="774"/>
                  </a:lnTo>
                  <a:lnTo>
                    <a:pt x="639" y="770"/>
                  </a:lnTo>
                  <a:lnTo>
                    <a:pt x="639" y="766"/>
                  </a:lnTo>
                  <a:lnTo>
                    <a:pt x="637" y="770"/>
                  </a:lnTo>
                  <a:lnTo>
                    <a:pt x="636" y="764"/>
                  </a:lnTo>
                  <a:lnTo>
                    <a:pt x="636" y="770"/>
                  </a:lnTo>
                  <a:lnTo>
                    <a:pt x="634" y="772"/>
                  </a:lnTo>
                  <a:lnTo>
                    <a:pt x="632" y="778"/>
                  </a:lnTo>
                  <a:lnTo>
                    <a:pt x="632" y="768"/>
                  </a:lnTo>
                  <a:lnTo>
                    <a:pt x="630" y="761"/>
                  </a:lnTo>
                  <a:lnTo>
                    <a:pt x="628" y="770"/>
                  </a:lnTo>
                  <a:lnTo>
                    <a:pt x="628" y="768"/>
                  </a:lnTo>
                  <a:lnTo>
                    <a:pt x="626" y="772"/>
                  </a:lnTo>
                  <a:lnTo>
                    <a:pt x="624" y="774"/>
                  </a:lnTo>
                  <a:lnTo>
                    <a:pt x="622" y="778"/>
                  </a:lnTo>
                  <a:lnTo>
                    <a:pt x="622" y="776"/>
                  </a:lnTo>
                  <a:lnTo>
                    <a:pt x="620" y="776"/>
                  </a:lnTo>
                  <a:lnTo>
                    <a:pt x="618" y="770"/>
                  </a:lnTo>
                  <a:lnTo>
                    <a:pt x="618" y="780"/>
                  </a:lnTo>
                  <a:lnTo>
                    <a:pt x="616" y="778"/>
                  </a:lnTo>
                  <a:lnTo>
                    <a:pt x="614" y="770"/>
                  </a:lnTo>
                  <a:lnTo>
                    <a:pt x="612" y="776"/>
                  </a:lnTo>
                  <a:lnTo>
                    <a:pt x="612" y="766"/>
                  </a:lnTo>
                  <a:lnTo>
                    <a:pt x="611" y="772"/>
                  </a:lnTo>
                  <a:lnTo>
                    <a:pt x="611" y="778"/>
                  </a:lnTo>
                  <a:lnTo>
                    <a:pt x="609" y="770"/>
                  </a:lnTo>
                  <a:lnTo>
                    <a:pt x="607" y="776"/>
                  </a:lnTo>
                  <a:lnTo>
                    <a:pt x="605" y="772"/>
                  </a:lnTo>
                  <a:lnTo>
                    <a:pt x="605" y="772"/>
                  </a:lnTo>
                  <a:lnTo>
                    <a:pt x="603" y="776"/>
                  </a:lnTo>
                  <a:lnTo>
                    <a:pt x="601" y="778"/>
                  </a:lnTo>
                  <a:lnTo>
                    <a:pt x="601" y="782"/>
                  </a:lnTo>
                  <a:lnTo>
                    <a:pt x="599" y="780"/>
                  </a:lnTo>
                  <a:lnTo>
                    <a:pt x="597" y="778"/>
                  </a:lnTo>
                  <a:lnTo>
                    <a:pt x="595" y="785"/>
                  </a:lnTo>
                  <a:lnTo>
                    <a:pt x="595" y="784"/>
                  </a:lnTo>
                  <a:lnTo>
                    <a:pt x="593" y="789"/>
                  </a:lnTo>
                  <a:lnTo>
                    <a:pt x="591" y="787"/>
                  </a:lnTo>
                  <a:lnTo>
                    <a:pt x="591" y="778"/>
                  </a:lnTo>
                  <a:lnTo>
                    <a:pt x="589" y="784"/>
                  </a:lnTo>
                  <a:lnTo>
                    <a:pt x="588" y="789"/>
                  </a:lnTo>
                  <a:lnTo>
                    <a:pt x="588" y="780"/>
                  </a:lnTo>
                  <a:lnTo>
                    <a:pt x="586" y="780"/>
                  </a:lnTo>
                  <a:lnTo>
                    <a:pt x="584" y="770"/>
                  </a:lnTo>
                  <a:lnTo>
                    <a:pt x="584" y="766"/>
                  </a:lnTo>
                  <a:lnTo>
                    <a:pt x="582" y="770"/>
                  </a:lnTo>
                  <a:lnTo>
                    <a:pt x="580" y="762"/>
                  </a:lnTo>
                  <a:lnTo>
                    <a:pt x="578" y="761"/>
                  </a:lnTo>
                  <a:lnTo>
                    <a:pt x="578" y="764"/>
                  </a:lnTo>
                  <a:lnTo>
                    <a:pt x="576" y="768"/>
                  </a:lnTo>
                  <a:lnTo>
                    <a:pt x="574" y="766"/>
                  </a:lnTo>
                  <a:lnTo>
                    <a:pt x="574" y="764"/>
                  </a:lnTo>
                  <a:lnTo>
                    <a:pt x="572" y="755"/>
                  </a:lnTo>
                  <a:lnTo>
                    <a:pt x="570" y="768"/>
                  </a:lnTo>
                  <a:lnTo>
                    <a:pt x="568" y="772"/>
                  </a:lnTo>
                  <a:lnTo>
                    <a:pt x="568" y="762"/>
                  </a:lnTo>
                  <a:lnTo>
                    <a:pt x="566" y="770"/>
                  </a:lnTo>
                  <a:lnTo>
                    <a:pt x="566" y="768"/>
                  </a:lnTo>
                  <a:lnTo>
                    <a:pt x="564" y="770"/>
                  </a:lnTo>
                  <a:lnTo>
                    <a:pt x="563" y="770"/>
                  </a:lnTo>
                  <a:lnTo>
                    <a:pt x="561" y="764"/>
                  </a:lnTo>
                  <a:lnTo>
                    <a:pt x="561" y="770"/>
                  </a:lnTo>
                  <a:lnTo>
                    <a:pt x="559" y="764"/>
                  </a:lnTo>
                  <a:lnTo>
                    <a:pt x="557" y="759"/>
                  </a:lnTo>
                  <a:lnTo>
                    <a:pt x="557" y="766"/>
                  </a:lnTo>
                  <a:lnTo>
                    <a:pt x="555" y="768"/>
                  </a:lnTo>
                  <a:lnTo>
                    <a:pt x="553" y="768"/>
                  </a:lnTo>
                  <a:lnTo>
                    <a:pt x="551" y="762"/>
                  </a:lnTo>
                  <a:lnTo>
                    <a:pt x="551" y="770"/>
                  </a:lnTo>
                  <a:lnTo>
                    <a:pt x="549" y="774"/>
                  </a:lnTo>
                  <a:lnTo>
                    <a:pt x="547" y="774"/>
                  </a:lnTo>
                  <a:lnTo>
                    <a:pt x="547" y="770"/>
                  </a:lnTo>
                  <a:lnTo>
                    <a:pt x="545" y="776"/>
                  </a:lnTo>
                  <a:lnTo>
                    <a:pt x="543" y="776"/>
                  </a:lnTo>
                  <a:lnTo>
                    <a:pt x="543" y="774"/>
                  </a:lnTo>
                  <a:lnTo>
                    <a:pt x="541" y="766"/>
                  </a:lnTo>
                  <a:lnTo>
                    <a:pt x="540" y="772"/>
                  </a:lnTo>
                  <a:lnTo>
                    <a:pt x="540" y="778"/>
                  </a:lnTo>
                  <a:lnTo>
                    <a:pt x="538" y="770"/>
                  </a:lnTo>
                  <a:lnTo>
                    <a:pt x="536" y="764"/>
                  </a:lnTo>
                  <a:lnTo>
                    <a:pt x="534" y="764"/>
                  </a:lnTo>
                  <a:lnTo>
                    <a:pt x="534" y="776"/>
                  </a:lnTo>
                  <a:lnTo>
                    <a:pt x="532" y="772"/>
                  </a:lnTo>
                  <a:lnTo>
                    <a:pt x="530" y="768"/>
                  </a:lnTo>
                  <a:lnTo>
                    <a:pt x="530" y="768"/>
                  </a:lnTo>
                  <a:lnTo>
                    <a:pt x="528" y="770"/>
                  </a:lnTo>
                  <a:lnTo>
                    <a:pt x="526" y="778"/>
                  </a:lnTo>
                  <a:lnTo>
                    <a:pt x="524" y="778"/>
                  </a:lnTo>
                  <a:lnTo>
                    <a:pt x="524" y="772"/>
                  </a:lnTo>
                  <a:lnTo>
                    <a:pt x="522" y="772"/>
                  </a:lnTo>
                  <a:lnTo>
                    <a:pt x="522" y="780"/>
                  </a:lnTo>
                  <a:lnTo>
                    <a:pt x="520" y="782"/>
                  </a:lnTo>
                  <a:lnTo>
                    <a:pt x="518" y="784"/>
                  </a:lnTo>
                  <a:lnTo>
                    <a:pt x="516" y="782"/>
                  </a:lnTo>
                  <a:lnTo>
                    <a:pt x="516" y="791"/>
                  </a:lnTo>
                  <a:lnTo>
                    <a:pt x="515" y="785"/>
                  </a:lnTo>
                  <a:lnTo>
                    <a:pt x="513" y="768"/>
                  </a:lnTo>
                  <a:lnTo>
                    <a:pt x="513" y="766"/>
                  </a:lnTo>
                  <a:lnTo>
                    <a:pt x="511" y="768"/>
                  </a:lnTo>
                  <a:lnTo>
                    <a:pt x="509" y="772"/>
                  </a:lnTo>
                  <a:lnTo>
                    <a:pt x="507" y="774"/>
                  </a:lnTo>
                  <a:lnTo>
                    <a:pt x="507" y="772"/>
                  </a:lnTo>
                  <a:lnTo>
                    <a:pt x="505" y="776"/>
                  </a:lnTo>
                  <a:lnTo>
                    <a:pt x="503" y="776"/>
                  </a:lnTo>
                  <a:lnTo>
                    <a:pt x="503" y="766"/>
                  </a:lnTo>
                  <a:lnTo>
                    <a:pt x="501" y="772"/>
                  </a:lnTo>
                  <a:lnTo>
                    <a:pt x="499" y="768"/>
                  </a:lnTo>
                  <a:lnTo>
                    <a:pt x="499" y="776"/>
                  </a:lnTo>
                  <a:lnTo>
                    <a:pt x="497" y="778"/>
                  </a:lnTo>
                  <a:lnTo>
                    <a:pt x="495" y="778"/>
                  </a:lnTo>
                  <a:lnTo>
                    <a:pt x="493" y="774"/>
                  </a:lnTo>
                  <a:lnTo>
                    <a:pt x="493" y="774"/>
                  </a:lnTo>
                  <a:lnTo>
                    <a:pt x="491" y="759"/>
                  </a:lnTo>
                  <a:lnTo>
                    <a:pt x="490" y="753"/>
                  </a:lnTo>
                  <a:lnTo>
                    <a:pt x="490" y="749"/>
                  </a:lnTo>
                  <a:lnTo>
                    <a:pt x="488" y="759"/>
                  </a:lnTo>
                  <a:lnTo>
                    <a:pt x="486" y="770"/>
                  </a:lnTo>
                  <a:lnTo>
                    <a:pt x="486" y="778"/>
                  </a:lnTo>
                  <a:lnTo>
                    <a:pt x="484" y="780"/>
                  </a:lnTo>
                  <a:lnTo>
                    <a:pt x="482" y="778"/>
                  </a:lnTo>
                  <a:lnTo>
                    <a:pt x="480" y="772"/>
                  </a:lnTo>
                  <a:lnTo>
                    <a:pt x="480" y="778"/>
                  </a:lnTo>
                  <a:lnTo>
                    <a:pt x="478" y="774"/>
                  </a:lnTo>
                  <a:lnTo>
                    <a:pt x="476" y="772"/>
                  </a:lnTo>
                  <a:lnTo>
                    <a:pt x="476" y="776"/>
                  </a:lnTo>
                  <a:lnTo>
                    <a:pt x="474" y="776"/>
                  </a:lnTo>
                  <a:lnTo>
                    <a:pt x="472" y="774"/>
                  </a:lnTo>
                  <a:lnTo>
                    <a:pt x="472" y="776"/>
                  </a:lnTo>
                  <a:lnTo>
                    <a:pt x="470" y="766"/>
                  </a:lnTo>
                  <a:lnTo>
                    <a:pt x="468" y="761"/>
                  </a:lnTo>
                  <a:lnTo>
                    <a:pt x="467" y="761"/>
                  </a:lnTo>
                  <a:lnTo>
                    <a:pt x="467" y="755"/>
                  </a:lnTo>
                  <a:lnTo>
                    <a:pt x="465" y="770"/>
                  </a:lnTo>
                  <a:lnTo>
                    <a:pt x="463" y="770"/>
                  </a:lnTo>
                  <a:lnTo>
                    <a:pt x="463" y="772"/>
                  </a:lnTo>
                  <a:lnTo>
                    <a:pt x="461" y="770"/>
                  </a:lnTo>
                  <a:lnTo>
                    <a:pt x="459" y="766"/>
                  </a:lnTo>
                  <a:lnTo>
                    <a:pt x="457" y="776"/>
                  </a:lnTo>
                  <a:lnTo>
                    <a:pt x="457" y="770"/>
                  </a:lnTo>
                  <a:lnTo>
                    <a:pt x="455" y="770"/>
                  </a:lnTo>
                  <a:lnTo>
                    <a:pt x="453" y="761"/>
                  </a:lnTo>
                  <a:lnTo>
                    <a:pt x="453" y="761"/>
                  </a:lnTo>
                  <a:lnTo>
                    <a:pt x="451" y="768"/>
                  </a:lnTo>
                  <a:lnTo>
                    <a:pt x="449" y="766"/>
                  </a:lnTo>
                  <a:lnTo>
                    <a:pt x="449" y="761"/>
                  </a:lnTo>
                  <a:lnTo>
                    <a:pt x="447" y="759"/>
                  </a:lnTo>
                  <a:lnTo>
                    <a:pt x="445" y="770"/>
                  </a:lnTo>
                  <a:lnTo>
                    <a:pt x="445" y="774"/>
                  </a:lnTo>
                  <a:lnTo>
                    <a:pt x="443" y="768"/>
                  </a:lnTo>
                  <a:lnTo>
                    <a:pt x="442" y="768"/>
                  </a:lnTo>
                  <a:lnTo>
                    <a:pt x="440" y="768"/>
                  </a:lnTo>
                  <a:lnTo>
                    <a:pt x="440" y="761"/>
                  </a:lnTo>
                  <a:lnTo>
                    <a:pt x="438" y="768"/>
                  </a:lnTo>
                  <a:lnTo>
                    <a:pt x="436" y="766"/>
                  </a:lnTo>
                  <a:lnTo>
                    <a:pt x="436" y="768"/>
                  </a:lnTo>
                  <a:lnTo>
                    <a:pt x="434" y="764"/>
                  </a:lnTo>
                  <a:lnTo>
                    <a:pt x="432" y="761"/>
                  </a:lnTo>
                  <a:lnTo>
                    <a:pt x="430" y="759"/>
                  </a:lnTo>
                  <a:lnTo>
                    <a:pt x="430" y="759"/>
                  </a:lnTo>
                  <a:lnTo>
                    <a:pt x="428" y="757"/>
                  </a:lnTo>
                  <a:lnTo>
                    <a:pt x="426" y="749"/>
                  </a:lnTo>
                  <a:lnTo>
                    <a:pt x="426" y="749"/>
                  </a:lnTo>
                  <a:lnTo>
                    <a:pt x="424" y="736"/>
                  </a:lnTo>
                  <a:lnTo>
                    <a:pt x="422" y="726"/>
                  </a:lnTo>
                  <a:lnTo>
                    <a:pt x="420" y="684"/>
                  </a:lnTo>
                  <a:lnTo>
                    <a:pt x="420" y="557"/>
                  </a:lnTo>
                  <a:lnTo>
                    <a:pt x="419" y="321"/>
                  </a:lnTo>
                  <a:lnTo>
                    <a:pt x="417" y="551"/>
                  </a:lnTo>
                  <a:lnTo>
                    <a:pt x="417" y="680"/>
                  </a:lnTo>
                  <a:lnTo>
                    <a:pt x="415" y="720"/>
                  </a:lnTo>
                  <a:lnTo>
                    <a:pt x="413" y="739"/>
                  </a:lnTo>
                  <a:lnTo>
                    <a:pt x="413" y="751"/>
                  </a:lnTo>
                  <a:lnTo>
                    <a:pt x="411" y="755"/>
                  </a:lnTo>
                  <a:lnTo>
                    <a:pt x="409" y="759"/>
                  </a:lnTo>
                  <a:lnTo>
                    <a:pt x="409" y="755"/>
                  </a:lnTo>
                  <a:lnTo>
                    <a:pt x="407" y="753"/>
                  </a:lnTo>
                  <a:lnTo>
                    <a:pt x="405" y="761"/>
                  </a:lnTo>
                  <a:lnTo>
                    <a:pt x="403" y="757"/>
                  </a:lnTo>
                  <a:lnTo>
                    <a:pt x="403" y="762"/>
                  </a:lnTo>
                  <a:lnTo>
                    <a:pt x="401" y="764"/>
                  </a:lnTo>
                  <a:lnTo>
                    <a:pt x="399" y="757"/>
                  </a:lnTo>
                  <a:lnTo>
                    <a:pt x="399" y="745"/>
                  </a:lnTo>
                  <a:lnTo>
                    <a:pt x="397" y="730"/>
                  </a:lnTo>
                  <a:lnTo>
                    <a:pt x="395" y="676"/>
                  </a:lnTo>
                  <a:lnTo>
                    <a:pt x="394" y="553"/>
                  </a:lnTo>
                  <a:lnTo>
                    <a:pt x="394" y="307"/>
                  </a:lnTo>
                  <a:lnTo>
                    <a:pt x="392" y="590"/>
                  </a:lnTo>
                  <a:lnTo>
                    <a:pt x="392" y="701"/>
                  </a:lnTo>
                  <a:lnTo>
                    <a:pt x="390" y="734"/>
                  </a:lnTo>
                  <a:lnTo>
                    <a:pt x="388" y="749"/>
                  </a:lnTo>
                  <a:lnTo>
                    <a:pt x="386" y="753"/>
                  </a:lnTo>
                  <a:lnTo>
                    <a:pt x="386" y="755"/>
                  </a:lnTo>
                  <a:lnTo>
                    <a:pt x="384" y="762"/>
                  </a:lnTo>
                  <a:lnTo>
                    <a:pt x="382" y="761"/>
                  </a:lnTo>
                  <a:lnTo>
                    <a:pt x="382" y="762"/>
                  </a:lnTo>
                  <a:lnTo>
                    <a:pt x="380" y="770"/>
                  </a:lnTo>
                  <a:lnTo>
                    <a:pt x="378" y="772"/>
                  </a:lnTo>
                  <a:lnTo>
                    <a:pt x="376" y="770"/>
                  </a:lnTo>
                  <a:lnTo>
                    <a:pt x="376" y="764"/>
                  </a:lnTo>
                  <a:lnTo>
                    <a:pt x="374" y="761"/>
                  </a:lnTo>
                  <a:lnTo>
                    <a:pt x="372" y="764"/>
                  </a:lnTo>
                  <a:lnTo>
                    <a:pt x="372" y="770"/>
                  </a:lnTo>
                  <a:lnTo>
                    <a:pt x="370" y="762"/>
                  </a:lnTo>
                  <a:lnTo>
                    <a:pt x="369" y="761"/>
                  </a:lnTo>
                  <a:lnTo>
                    <a:pt x="369" y="753"/>
                  </a:lnTo>
                  <a:lnTo>
                    <a:pt x="367" y="749"/>
                  </a:lnTo>
                  <a:lnTo>
                    <a:pt x="365" y="739"/>
                  </a:lnTo>
                  <a:lnTo>
                    <a:pt x="365" y="741"/>
                  </a:lnTo>
                  <a:lnTo>
                    <a:pt x="363" y="711"/>
                  </a:lnTo>
                  <a:lnTo>
                    <a:pt x="361" y="636"/>
                  </a:lnTo>
                  <a:lnTo>
                    <a:pt x="359" y="390"/>
                  </a:lnTo>
                  <a:lnTo>
                    <a:pt x="359" y="411"/>
                  </a:lnTo>
                  <a:lnTo>
                    <a:pt x="357" y="663"/>
                  </a:lnTo>
                  <a:lnTo>
                    <a:pt x="355" y="722"/>
                  </a:lnTo>
                  <a:lnTo>
                    <a:pt x="355" y="745"/>
                  </a:lnTo>
                  <a:lnTo>
                    <a:pt x="353" y="762"/>
                  </a:lnTo>
                  <a:lnTo>
                    <a:pt x="351" y="768"/>
                  </a:lnTo>
                  <a:lnTo>
                    <a:pt x="349" y="766"/>
                  </a:lnTo>
                  <a:lnTo>
                    <a:pt x="349" y="772"/>
                  </a:lnTo>
                  <a:lnTo>
                    <a:pt x="347" y="772"/>
                  </a:lnTo>
                  <a:lnTo>
                    <a:pt x="347" y="780"/>
                  </a:lnTo>
                  <a:lnTo>
                    <a:pt x="346" y="782"/>
                  </a:lnTo>
                  <a:lnTo>
                    <a:pt x="344" y="780"/>
                  </a:lnTo>
                  <a:lnTo>
                    <a:pt x="342" y="778"/>
                  </a:lnTo>
                  <a:lnTo>
                    <a:pt x="342" y="776"/>
                  </a:lnTo>
                  <a:lnTo>
                    <a:pt x="340" y="782"/>
                  </a:lnTo>
                  <a:lnTo>
                    <a:pt x="338" y="776"/>
                  </a:lnTo>
                  <a:lnTo>
                    <a:pt x="338" y="772"/>
                  </a:lnTo>
                  <a:lnTo>
                    <a:pt x="336" y="764"/>
                  </a:lnTo>
                  <a:lnTo>
                    <a:pt x="334" y="768"/>
                  </a:lnTo>
                  <a:lnTo>
                    <a:pt x="332" y="768"/>
                  </a:lnTo>
                  <a:lnTo>
                    <a:pt x="332" y="757"/>
                  </a:lnTo>
                  <a:lnTo>
                    <a:pt x="330" y="764"/>
                  </a:lnTo>
                  <a:lnTo>
                    <a:pt x="328" y="766"/>
                  </a:lnTo>
                  <a:lnTo>
                    <a:pt x="328" y="772"/>
                  </a:lnTo>
                  <a:lnTo>
                    <a:pt x="326" y="770"/>
                  </a:lnTo>
                  <a:lnTo>
                    <a:pt x="324" y="776"/>
                  </a:lnTo>
                  <a:lnTo>
                    <a:pt x="324" y="776"/>
                  </a:lnTo>
                  <a:lnTo>
                    <a:pt x="322" y="762"/>
                  </a:lnTo>
                  <a:lnTo>
                    <a:pt x="321" y="766"/>
                  </a:lnTo>
                  <a:lnTo>
                    <a:pt x="321" y="761"/>
                  </a:lnTo>
                  <a:lnTo>
                    <a:pt x="319" y="770"/>
                  </a:lnTo>
                  <a:lnTo>
                    <a:pt x="317" y="772"/>
                  </a:lnTo>
                  <a:lnTo>
                    <a:pt x="315" y="772"/>
                  </a:lnTo>
                  <a:lnTo>
                    <a:pt x="315" y="768"/>
                  </a:lnTo>
                  <a:lnTo>
                    <a:pt x="313" y="772"/>
                  </a:lnTo>
                  <a:lnTo>
                    <a:pt x="311" y="785"/>
                  </a:lnTo>
                  <a:lnTo>
                    <a:pt x="311" y="780"/>
                  </a:lnTo>
                  <a:lnTo>
                    <a:pt x="309" y="778"/>
                  </a:lnTo>
                  <a:lnTo>
                    <a:pt x="307" y="772"/>
                  </a:lnTo>
                  <a:lnTo>
                    <a:pt x="305" y="780"/>
                  </a:lnTo>
                  <a:lnTo>
                    <a:pt x="305" y="778"/>
                  </a:lnTo>
                  <a:lnTo>
                    <a:pt x="303" y="776"/>
                  </a:lnTo>
                  <a:lnTo>
                    <a:pt x="303" y="778"/>
                  </a:lnTo>
                  <a:lnTo>
                    <a:pt x="301" y="776"/>
                  </a:lnTo>
                  <a:lnTo>
                    <a:pt x="299" y="764"/>
                  </a:lnTo>
                  <a:lnTo>
                    <a:pt x="298" y="772"/>
                  </a:lnTo>
                  <a:lnTo>
                    <a:pt x="298" y="770"/>
                  </a:lnTo>
                  <a:lnTo>
                    <a:pt x="296" y="774"/>
                  </a:lnTo>
                  <a:lnTo>
                    <a:pt x="294" y="766"/>
                  </a:lnTo>
                  <a:lnTo>
                    <a:pt x="294" y="764"/>
                  </a:lnTo>
                  <a:lnTo>
                    <a:pt x="292" y="772"/>
                  </a:lnTo>
                  <a:lnTo>
                    <a:pt x="290" y="778"/>
                  </a:lnTo>
                  <a:lnTo>
                    <a:pt x="288" y="772"/>
                  </a:lnTo>
                  <a:lnTo>
                    <a:pt x="288" y="772"/>
                  </a:lnTo>
                  <a:lnTo>
                    <a:pt x="286" y="782"/>
                  </a:lnTo>
                  <a:lnTo>
                    <a:pt x="284" y="772"/>
                  </a:lnTo>
                  <a:lnTo>
                    <a:pt x="284" y="774"/>
                  </a:lnTo>
                  <a:lnTo>
                    <a:pt x="282" y="776"/>
                  </a:lnTo>
                  <a:lnTo>
                    <a:pt x="280" y="768"/>
                  </a:lnTo>
                  <a:lnTo>
                    <a:pt x="280" y="768"/>
                  </a:lnTo>
                  <a:lnTo>
                    <a:pt x="278" y="764"/>
                  </a:lnTo>
                  <a:lnTo>
                    <a:pt x="276" y="768"/>
                  </a:lnTo>
                  <a:lnTo>
                    <a:pt x="276" y="772"/>
                  </a:lnTo>
                  <a:lnTo>
                    <a:pt x="274" y="784"/>
                  </a:lnTo>
                  <a:lnTo>
                    <a:pt x="273" y="780"/>
                  </a:lnTo>
                  <a:lnTo>
                    <a:pt x="271" y="780"/>
                  </a:lnTo>
                  <a:lnTo>
                    <a:pt x="271" y="776"/>
                  </a:lnTo>
                  <a:lnTo>
                    <a:pt x="269" y="776"/>
                  </a:lnTo>
                  <a:lnTo>
                    <a:pt x="267" y="772"/>
                  </a:lnTo>
                  <a:lnTo>
                    <a:pt x="267" y="761"/>
                  </a:lnTo>
                  <a:lnTo>
                    <a:pt x="265" y="759"/>
                  </a:lnTo>
                  <a:lnTo>
                    <a:pt x="263" y="764"/>
                  </a:lnTo>
                  <a:lnTo>
                    <a:pt x="261" y="770"/>
                  </a:lnTo>
                  <a:lnTo>
                    <a:pt x="261" y="764"/>
                  </a:lnTo>
                  <a:lnTo>
                    <a:pt x="259" y="766"/>
                  </a:lnTo>
                  <a:lnTo>
                    <a:pt x="259" y="768"/>
                  </a:lnTo>
                  <a:lnTo>
                    <a:pt x="257" y="768"/>
                  </a:lnTo>
                  <a:lnTo>
                    <a:pt x="255" y="766"/>
                  </a:lnTo>
                  <a:lnTo>
                    <a:pt x="253" y="776"/>
                  </a:lnTo>
                  <a:lnTo>
                    <a:pt x="253" y="780"/>
                  </a:lnTo>
                  <a:lnTo>
                    <a:pt x="251" y="778"/>
                  </a:lnTo>
                  <a:lnTo>
                    <a:pt x="250" y="776"/>
                  </a:lnTo>
                  <a:lnTo>
                    <a:pt x="250" y="776"/>
                  </a:lnTo>
                  <a:lnTo>
                    <a:pt x="248" y="778"/>
                  </a:lnTo>
                  <a:lnTo>
                    <a:pt x="246" y="770"/>
                  </a:lnTo>
                  <a:lnTo>
                    <a:pt x="244" y="764"/>
                  </a:lnTo>
                  <a:lnTo>
                    <a:pt x="244" y="761"/>
                  </a:lnTo>
                  <a:lnTo>
                    <a:pt x="242" y="764"/>
                  </a:lnTo>
                  <a:lnTo>
                    <a:pt x="240" y="766"/>
                  </a:lnTo>
                  <a:lnTo>
                    <a:pt x="240" y="778"/>
                  </a:lnTo>
                  <a:lnTo>
                    <a:pt x="238" y="772"/>
                  </a:lnTo>
                  <a:lnTo>
                    <a:pt x="236" y="778"/>
                  </a:lnTo>
                  <a:lnTo>
                    <a:pt x="236" y="782"/>
                  </a:lnTo>
                  <a:lnTo>
                    <a:pt x="234" y="776"/>
                  </a:lnTo>
                  <a:lnTo>
                    <a:pt x="232" y="778"/>
                  </a:lnTo>
                  <a:lnTo>
                    <a:pt x="232" y="774"/>
                  </a:lnTo>
                  <a:lnTo>
                    <a:pt x="230" y="778"/>
                  </a:lnTo>
                  <a:lnTo>
                    <a:pt x="228" y="780"/>
                  </a:lnTo>
                  <a:lnTo>
                    <a:pt x="226" y="778"/>
                  </a:lnTo>
                  <a:lnTo>
                    <a:pt x="226" y="787"/>
                  </a:lnTo>
                  <a:lnTo>
                    <a:pt x="225" y="787"/>
                  </a:lnTo>
                  <a:lnTo>
                    <a:pt x="223" y="772"/>
                  </a:lnTo>
                  <a:lnTo>
                    <a:pt x="223" y="778"/>
                  </a:lnTo>
                  <a:lnTo>
                    <a:pt x="221" y="770"/>
                  </a:lnTo>
                  <a:lnTo>
                    <a:pt x="219" y="772"/>
                  </a:lnTo>
                  <a:lnTo>
                    <a:pt x="217" y="776"/>
                  </a:lnTo>
                  <a:lnTo>
                    <a:pt x="217" y="774"/>
                  </a:lnTo>
                  <a:lnTo>
                    <a:pt x="215" y="778"/>
                  </a:lnTo>
                  <a:lnTo>
                    <a:pt x="213" y="778"/>
                  </a:lnTo>
                  <a:lnTo>
                    <a:pt x="213" y="774"/>
                  </a:lnTo>
                  <a:lnTo>
                    <a:pt x="211" y="772"/>
                  </a:lnTo>
                  <a:lnTo>
                    <a:pt x="209" y="761"/>
                  </a:lnTo>
                  <a:lnTo>
                    <a:pt x="209" y="764"/>
                  </a:lnTo>
                  <a:lnTo>
                    <a:pt x="207" y="778"/>
                  </a:lnTo>
                  <a:lnTo>
                    <a:pt x="205" y="780"/>
                  </a:lnTo>
                  <a:lnTo>
                    <a:pt x="203" y="768"/>
                  </a:lnTo>
                  <a:lnTo>
                    <a:pt x="203" y="770"/>
                  </a:lnTo>
                  <a:lnTo>
                    <a:pt x="201" y="770"/>
                  </a:lnTo>
                  <a:lnTo>
                    <a:pt x="200" y="764"/>
                  </a:lnTo>
                  <a:lnTo>
                    <a:pt x="200" y="770"/>
                  </a:lnTo>
                  <a:lnTo>
                    <a:pt x="198" y="772"/>
                  </a:lnTo>
                  <a:lnTo>
                    <a:pt x="196" y="772"/>
                  </a:lnTo>
                  <a:lnTo>
                    <a:pt x="196" y="770"/>
                  </a:lnTo>
                  <a:lnTo>
                    <a:pt x="194" y="768"/>
                  </a:lnTo>
                  <a:lnTo>
                    <a:pt x="192" y="772"/>
                  </a:lnTo>
                  <a:lnTo>
                    <a:pt x="192" y="761"/>
                  </a:lnTo>
                  <a:lnTo>
                    <a:pt x="190" y="761"/>
                  </a:lnTo>
                  <a:lnTo>
                    <a:pt x="188" y="768"/>
                  </a:lnTo>
                  <a:lnTo>
                    <a:pt x="186" y="766"/>
                  </a:lnTo>
                  <a:lnTo>
                    <a:pt x="186" y="759"/>
                  </a:lnTo>
                  <a:lnTo>
                    <a:pt x="184" y="764"/>
                  </a:lnTo>
                  <a:lnTo>
                    <a:pt x="182" y="766"/>
                  </a:lnTo>
                  <a:lnTo>
                    <a:pt x="182" y="776"/>
                  </a:lnTo>
                  <a:lnTo>
                    <a:pt x="180" y="764"/>
                  </a:lnTo>
                  <a:lnTo>
                    <a:pt x="178" y="761"/>
                  </a:lnTo>
                  <a:lnTo>
                    <a:pt x="177" y="772"/>
                  </a:lnTo>
                  <a:lnTo>
                    <a:pt x="177" y="776"/>
                  </a:lnTo>
                  <a:lnTo>
                    <a:pt x="175" y="776"/>
                  </a:lnTo>
                  <a:lnTo>
                    <a:pt x="173" y="778"/>
                  </a:lnTo>
                  <a:lnTo>
                    <a:pt x="173" y="785"/>
                  </a:lnTo>
                  <a:lnTo>
                    <a:pt x="171" y="776"/>
                  </a:lnTo>
                  <a:lnTo>
                    <a:pt x="169" y="770"/>
                  </a:lnTo>
                  <a:lnTo>
                    <a:pt x="167" y="764"/>
                  </a:lnTo>
                  <a:lnTo>
                    <a:pt x="167" y="778"/>
                  </a:lnTo>
                  <a:lnTo>
                    <a:pt x="165" y="778"/>
                  </a:lnTo>
                  <a:lnTo>
                    <a:pt x="165" y="774"/>
                  </a:lnTo>
                  <a:lnTo>
                    <a:pt x="163" y="768"/>
                  </a:lnTo>
                  <a:lnTo>
                    <a:pt x="161" y="772"/>
                  </a:lnTo>
                  <a:lnTo>
                    <a:pt x="159" y="768"/>
                  </a:lnTo>
                  <a:lnTo>
                    <a:pt x="159" y="768"/>
                  </a:lnTo>
                  <a:lnTo>
                    <a:pt x="157" y="774"/>
                  </a:lnTo>
                  <a:lnTo>
                    <a:pt x="155" y="774"/>
                  </a:lnTo>
                  <a:lnTo>
                    <a:pt x="155" y="772"/>
                  </a:lnTo>
                  <a:lnTo>
                    <a:pt x="153" y="772"/>
                  </a:lnTo>
                  <a:lnTo>
                    <a:pt x="152" y="774"/>
                  </a:lnTo>
                  <a:lnTo>
                    <a:pt x="150" y="776"/>
                  </a:lnTo>
                  <a:lnTo>
                    <a:pt x="150" y="776"/>
                  </a:lnTo>
                  <a:lnTo>
                    <a:pt x="148" y="782"/>
                  </a:lnTo>
                  <a:lnTo>
                    <a:pt x="146" y="770"/>
                  </a:lnTo>
                  <a:lnTo>
                    <a:pt x="146" y="776"/>
                  </a:lnTo>
                  <a:lnTo>
                    <a:pt x="144" y="778"/>
                  </a:lnTo>
                  <a:lnTo>
                    <a:pt x="142" y="772"/>
                  </a:lnTo>
                  <a:lnTo>
                    <a:pt x="140" y="772"/>
                  </a:lnTo>
                  <a:lnTo>
                    <a:pt x="140" y="766"/>
                  </a:lnTo>
                  <a:lnTo>
                    <a:pt x="138" y="778"/>
                  </a:lnTo>
                  <a:lnTo>
                    <a:pt x="136" y="772"/>
                  </a:lnTo>
                  <a:lnTo>
                    <a:pt x="136" y="772"/>
                  </a:lnTo>
                  <a:lnTo>
                    <a:pt x="134" y="766"/>
                  </a:lnTo>
                  <a:lnTo>
                    <a:pt x="132" y="772"/>
                  </a:lnTo>
                  <a:lnTo>
                    <a:pt x="130" y="766"/>
                  </a:lnTo>
                  <a:lnTo>
                    <a:pt x="130" y="761"/>
                  </a:lnTo>
                  <a:lnTo>
                    <a:pt x="129" y="766"/>
                  </a:lnTo>
                  <a:lnTo>
                    <a:pt x="129" y="772"/>
                  </a:lnTo>
                  <a:lnTo>
                    <a:pt x="127" y="772"/>
                  </a:lnTo>
                  <a:lnTo>
                    <a:pt x="125" y="764"/>
                  </a:lnTo>
                  <a:lnTo>
                    <a:pt x="123" y="759"/>
                  </a:lnTo>
                  <a:lnTo>
                    <a:pt x="123" y="757"/>
                  </a:lnTo>
                  <a:lnTo>
                    <a:pt x="121" y="766"/>
                  </a:lnTo>
                  <a:lnTo>
                    <a:pt x="119" y="766"/>
                  </a:lnTo>
                  <a:lnTo>
                    <a:pt x="119" y="766"/>
                  </a:lnTo>
                  <a:lnTo>
                    <a:pt x="117" y="762"/>
                  </a:lnTo>
                  <a:lnTo>
                    <a:pt x="115" y="770"/>
                  </a:lnTo>
                  <a:lnTo>
                    <a:pt x="113" y="772"/>
                  </a:lnTo>
                  <a:lnTo>
                    <a:pt x="113" y="776"/>
                  </a:lnTo>
                  <a:lnTo>
                    <a:pt x="111" y="776"/>
                  </a:lnTo>
                  <a:lnTo>
                    <a:pt x="109" y="770"/>
                  </a:lnTo>
                  <a:lnTo>
                    <a:pt x="109" y="768"/>
                  </a:lnTo>
                  <a:lnTo>
                    <a:pt x="107" y="774"/>
                  </a:lnTo>
                  <a:lnTo>
                    <a:pt x="105" y="766"/>
                  </a:lnTo>
                  <a:lnTo>
                    <a:pt x="105" y="766"/>
                  </a:lnTo>
                  <a:lnTo>
                    <a:pt x="104" y="766"/>
                  </a:lnTo>
                  <a:lnTo>
                    <a:pt x="102" y="761"/>
                  </a:lnTo>
                  <a:lnTo>
                    <a:pt x="102" y="761"/>
                  </a:lnTo>
                  <a:lnTo>
                    <a:pt x="100" y="776"/>
                  </a:lnTo>
                  <a:lnTo>
                    <a:pt x="98" y="778"/>
                  </a:lnTo>
                  <a:lnTo>
                    <a:pt x="96" y="776"/>
                  </a:lnTo>
                  <a:lnTo>
                    <a:pt x="96" y="778"/>
                  </a:lnTo>
                  <a:lnTo>
                    <a:pt x="94" y="776"/>
                  </a:lnTo>
                  <a:lnTo>
                    <a:pt x="92" y="761"/>
                  </a:lnTo>
                  <a:lnTo>
                    <a:pt x="92" y="762"/>
                  </a:lnTo>
                  <a:lnTo>
                    <a:pt x="90" y="770"/>
                  </a:lnTo>
                  <a:lnTo>
                    <a:pt x="88" y="761"/>
                  </a:lnTo>
                  <a:lnTo>
                    <a:pt x="86" y="759"/>
                  </a:lnTo>
                  <a:lnTo>
                    <a:pt x="86" y="770"/>
                  </a:lnTo>
                  <a:lnTo>
                    <a:pt x="84" y="784"/>
                  </a:lnTo>
                  <a:lnTo>
                    <a:pt x="84" y="787"/>
                  </a:lnTo>
                  <a:lnTo>
                    <a:pt x="82" y="772"/>
                  </a:lnTo>
                  <a:lnTo>
                    <a:pt x="81" y="778"/>
                  </a:lnTo>
                  <a:lnTo>
                    <a:pt x="79" y="776"/>
                  </a:lnTo>
                  <a:lnTo>
                    <a:pt x="79" y="770"/>
                  </a:lnTo>
                  <a:lnTo>
                    <a:pt x="77" y="780"/>
                  </a:lnTo>
                  <a:lnTo>
                    <a:pt x="75" y="774"/>
                  </a:lnTo>
                  <a:lnTo>
                    <a:pt x="75" y="778"/>
                  </a:lnTo>
                  <a:lnTo>
                    <a:pt x="73" y="784"/>
                  </a:lnTo>
                  <a:lnTo>
                    <a:pt x="71" y="776"/>
                  </a:lnTo>
                  <a:lnTo>
                    <a:pt x="69" y="774"/>
                  </a:lnTo>
                  <a:lnTo>
                    <a:pt x="69" y="774"/>
                  </a:lnTo>
                  <a:lnTo>
                    <a:pt x="67" y="780"/>
                  </a:lnTo>
                  <a:lnTo>
                    <a:pt x="65" y="784"/>
                  </a:lnTo>
                  <a:lnTo>
                    <a:pt x="65" y="785"/>
                  </a:lnTo>
                  <a:lnTo>
                    <a:pt x="63" y="780"/>
                  </a:lnTo>
                  <a:lnTo>
                    <a:pt x="61" y="776"/>
                  </a:lnTo>
                  <a:lnTo>
                    <a:pt x="61" y="768"/>
                  </a:lnTo>
                  <a:lnTo>
                    <a:pt x="59" y="766"/>
                  </a:lnTo>
                  <a:lnTo>
                    <a:pt x="57" y="761"/>
                  </a:lnTo>
                  <a:lnTo>
                    <a:pt x="57" y="759"/>
                  </a:lnTo>
                  <a:lnTo>
                    <a:pt x="56" y="764"/>
                  </a:lnTo>
                  <a:lnTo>
                    <a:pt x="54" y="770"/>
                  </a:lnTo>
                  <a:lnTo>
                    <a:pt x="52" y="766"/>
                  </a:lnTo>
                  <a:lnTo>
                    <a:pt x="52" y="764"/>
                  </a:lnTo>
                  <a:lnTo>
                    <a:pt x="50" y="772"/>
                  </a:lnTo>
                  <a:lnTo>
                    <a:pt x="48" y="776"/>
                  </a:lnTo>
                  <a:lnTo>
                    <a:pt x="48" y="764"/>
                  </a:lnTo>
                  <a:lnTo>
                    <a:pt x="46" y="764"/>
                  </a:lnTo>
                  <a:lnTo>
                    <a:pt x="44" y="772"/>
                  </a:lnTo>
                  <a:lnTo>
                    <a:pt x="42" y="772"/>
                  </a:lnTo>
                  <a:lnTo>
                    <a:pt x="42" y="780"/>
                  </a:lnTo>
                  <a:lnTo>
                    <a:pt x="40" y="776"/>
                  </a:lnTo>
                  <a:lnTo>
                    <a:pt x="40" y="772"/>
                  </a:lnTo>
                  <a:lnTo>
                    <a:pt x="38" y="772"/>
                  </a:lnTo>
                  <a:lnTo>
                    <a:pt x="36" y="772"/>
                  </a:lnTo>
                  <a:lnTo>
                    <a:pt x="34" y="772"/>
                  </a:lnTo>
                  <a:lnTo>
                    <a:pt x="34" y="776"/>
                  </a:lnTo>
                  <a:lnTo>
                    <a:pt x="32" y="764"/>
                  </a:lnTo>
                  <a:lnTo>
                    <a:pt x="31" y="766"/>
                  </a:lnTo>
                  <a:lnTo>
                    <a:pt x="31" y="772"/>
                  </a:lnTo>
                  <a:lnTo>
                    <a:pt x="29" y="778"/>
                  </a:lnTo>
                  <a:lnTo>
                    <a:pt x="27" y="778"/>
                  </a:lnTo>
                  <a:lnTo>
                    <a:pt x="25" y="784"/>
                  </a:lnTo>
                  <a:lnTo>
                    <a:pt x="25" y="770"/>
                  </a:lnTo>
                  <a:lnTo>
                    <a:pt x="23" y="768"/>
                  </a:lnTo>
                  <a:lnTo>
                    <a:pt x="21" y="770"/>
                  </a:lnTo>
                  <a:lnTo>
                    <a:pt x="21" y="780"/>
                  </a:lnTo>
                  <a:lnTo>
                    <a:pt x="19" y="784"/>
                  </a:lnTo>
                  <a:lnTo>
                    <a:pt x="17" y="778"/>
                  </a:lnTo>
                  <a:lnTo>
                    <a:pt x="17" y="774"/>
                  </a:lnTo>
                  <a:lnTo>
                    <a:pt x="15" y="772"/>
                  </a:lnTo>
                  <a:lnTo>
                    <a:pt x="13" y="778"/>
                  </a:lnTo>
                  <a:lnTo>
                    <a:pt x="13" y="776"/>
                  </a:lnTo>
                  <a:lnTo>
                    <a:pt x="11" y="780"/>
                  </a:lnTo>
                  <a:lnTo>
                    <a:pt x="9" y="772"/>
                  </a:lnTo>
                  <a:lnTo>
                    <a:pt x="8" y="770"/>
                  </a:lnTo>
                  <a:lnTo>
                    <a:pt x="8" y="774"/>
                  </a:lnTo>
                  <a:lnTo>
                    <a:pt x="6" y="778"/>
                  </a:lnTo>
                  <a:lnTo>
                    <a:pt x="4" y="772"/>
                  </a:lnTo>
                  <a:lnTo>
                    <a:pt x="4" y="770"/>
                  </a:lnTo>
                  <a:lnTo>
                    <a:pt x="2" y="776"/>
                  </a:lnTo>
                  <a:lnTo>
                    <a:pt x="0" y="776"/>
                  </a:lnTo>
                  <a:lnTo>
                    <a:pt x="0" y="770"/>
                  </a:lnTo>
                </a:path>
              </a:pathLst>
            </a:custGeom>
            <a:noFill/>
            <a:ln w="9525">
              <a:solidFill>
                <a:srgbClr val="FF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2377" y="3182"/>
              <a:ext cx="1006" cy="838"/>
              <a:chOff x="1534" y="2056"/>
              <a:chExt cx="1083" cy="763"/>
            </a:xfrm>
          </p:grpSpPr>
          <p:sp>
            <p:nvSpPr>
              <p:cNvPr id="8199" name="Line 7"/>
              <p:cNvSpPr>
                <a:spLocks noChangeAspect="1" noChangeShapeType="1"/>
              </p:cNvSpPr>
              <p:nvPr/>
            </p:nvSpPr>
            <p:spPr bwMode="auto">
              <a:xfrm>
                <a:off x="1534" y="2486"/>
                <a:ext cx="4" cy="8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0" name="Freeform 8"/>
              <p:cNvSpPr>
                <a:spLocks noChangeAspect="1"/>
              </p:cNvSpPr>
              <p:nvPr/>
            </p:nvSpPr>
            <p:spPr bwMode="auto">
              <a:xfrm>
                <a:off x="1538" y="2567"/>
                <a:ext cx="1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0" y="77"/>
                  </a:cxn>
                </a:cxnLst>
                <a:rect l="0" t="0" r="r" b="b"/>
                <a:pathLst>
                  <a:path h="77">
                    <a:moveTo>
                      <a:pt x="0" y="0"/>
                    </a:moveTo>
                    <a:lnTo>
                      <a:pt x="0" y="42"/>
                    </a:lnTo>
                    <a:lnTo>
                      <a:pt x="0" y="77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1" name="Freeform 9"/>
              <p:cNvSpPr>
                <a:spLocks noChangeAspect="1"/>
              </p:cNvSpPr>
              <p:nvPr/>
            </p:nvSpPr>
            <p:spPr bwMode="auto">
              <a:xfrm>
                <a:off x="1538" y="2644"/>
                <a:ext cx="2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2" y="58"/>
                  </a:cxn>
                </a:cxnLst>
                <a:rect l="0" t="0" r="r" b="b"/>
                <a:pathLst>
                  <a:path w="2" h="58">
                    <a:moveTo>
                      <a:pt x="0" y="0"/>
                    </a:moveTo>
                    <a:lnTo>
                      <a:pt x="0" y="29"/>
                    </a:lnTo>
                    <a:lnTo>
                      <a:pt x="2" y="5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2" name="Freeform 10"/>
              <p:cNvSpPr>
                <a:spLocks noChangeAspect="1"/>
              </p:cNvSpPr>
              <p:nvPr/>
            </p:nvSpPr>
            <p:spPr bwMode="auto">
              <a:xfrm>
                <a:off x="1540" y="2702"/>
                <a:ext cx="2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"/>
                  </a:cxn>
                  <a:cxn ang="0">
                    <a:pos x="2" y="51"/>
                  </a:cxn>
                </a:cxnLst>
                <a:rect l="0" t="0" r="r" b="b"/>
                <a:pathLst>
                  <a:path w="2" h="51">
                    <a:moveTo>
                      <a:pt x="0" y="0"/>
                    </a:moveTo>
                    <a:lnTo>
                      <a:pt x="0" y="28"/>
                    </a:lnTo>
                    <a:lnTo>
                      <a:pt x="2" y="51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3" name="Freeform 11"/>
              <p:cNvSpPr>
                <a:spLocks noChangeAspect="1"/>
              </p:cNvSpPr>
              <p:nvPr/>
            </p:nvSpPr>
            <p:spPr bwMode="auto">
              <a:xfrm>
                <a:off x="1542" y="2753"/>
                <a:ext cx="3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3" y="37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lnTo>
                      <a:pt x="0" y="18"/>
                    </a:lnTo>
                    <a:lnTo>
                      <a:pt x="3" y="37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4" name="Freeform 12"/>
              <p:cNvSpPr>
                <a:spLocks noChangeAspect="1"/>
              </p:cNvSpPr>
              <p:nvPr/>
            </p:nvSpPr>
            <p:spPr bwMode="auto">
              <a:xfrm>
                <a:off x="1545" y="2790"/>
                <a:ext cx="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2"/>
                  </a:cxn>
                  <a:cxn ang="0">
                    <a:pos x="2" y="23"/>
                  </a:cxn>
                </a:cxnLst>
                <a:rect l="0" t="0" r="r" b="b"/>
                <a:pathLst>
                  <a:path w="2" h="23">
                    <a:moveTo>
                      <a:pt x="0" y="0"/>
                    </a:moveTo>
                    <a:lnTo>
                      <a:pt x="2" y="12"/>
                    </a:lnTo>
                    <a:lnTo>
                      <a:pt x="2" y="23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5" name="Line 13"/>
              <p:cNvSpPr>
                <a:spLocks noChangeAspect="1" noChangeShapeType="1"/>
              </p:cNvSpPr>
              <p:nvPr/>
            </p:nvSpPr>
            <p:spPr bwMode="auto">
              <a:xfrm>
                <a:off x="1547" y="2813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6" name="Freeform 14"/>
              <p:cNvSpPr>
                <a:spLocks noChangeAspect="1"/>
              </p:cNvSpPr>
              <p:nvPr/>
            </p:nvSpPr>
            <p:spPr bwMode="auto">
              <a:xfrm>
                <a:off x="1547" y="2813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7" name="Freeform 15"/>
              <p:cNvSpPr>
                <a:spLocks noChangeAspect="1"/>
              </p:cNvSpPr>
              <p:nvPr/>
            </p:nvSpPr>
            <p:spPr bwMode="auto">
              <a:xfrm>
                <a:off x="1551" y="2790"/>
                <a:ext cx="2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12"/>
                  </a:cxn>
                  <a:cxn ang="0">
                    <a:pos x="2" y="0"/>
                  </a:cxn>
                </a:cxnLst>
                <a:rect l="0" t="0" r="r" b="b"/>
                <a:pathLst>
                  <a:path w="2" h="23">
                    <a:moveTo>
                      <a:pt x="0" y="23"/>
                    </a:moveTo>
                    <a:lnTo>
                      <a:pt x="0" y="12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8" name="Freeform 16"/>
              <p:cNvSpPr>
                <a:spLocks noChangeAspect="1"/>
              </p:cNvSpPr>
              <p:nvPr/>
            </p:nvSpPr>
            <p:spPr bwMode="auto">
              <a:xfrm>
                <a:off x="1553" y="2748"/>
                <a:ext cx="4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23"/>
                  </a:cxn>
                  <a:cxn ang="0">
                    <a:pos x="4" y="0"/>
                  </a:cxn>
                </a:cxnLst>
                <a:rect l="0" t="0" r="r" b="b"/>
                <a:pathLst>
                  <a:path w="4" h="42">
                    <a:moveTo>
                      <a:pt x="0" y="42"/>
                    </a:moveTo>
                    <a:lnTo>
                      <a:pt x="0" y="23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09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1557" y="2702"/>
                <a:ext cx="2" cy="4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0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1559" y="2644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1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559" y="2579"/>
                <a:ext cx="2" cy="6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2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1561" y="2510"/>
                <a:ext cx="4" cy="6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3" name="Freeform 21"/>
              <p:cNvSpPr>
                <a:spLocks noChangeAspect="1"/>
              </p:cNvSpPr>
              <p:nvPr/>
            </p:nvSpPr>
            <p:spPr bwMode="auto">
              <a:xfrm>
                <a:off x="1565" y="2435"/>
                <a:ext cx="2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0" y="34"/>
                  </a:cxn>
                  <a:cxn ang="0">
                    <a:pos x="2" y="0"/>
                  </a:cxn>
                </a:cxnLst>
                <a:rect l="0" t="0" r="r" b="b"/>
                <a:pathLst>
                  <a:path w="2" h="75">
                    <a:moveTo>
                      <a:pt x="0" y="75"/>
                    </a:moveTo>
                    <a:lnTo>
                      <a:pt x="0" y="34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4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1567" y="2364"/>
                <a:ext cx="3" cy="7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5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1570" y="2294"/>
                <a:ext cx="1" cy="70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6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1570" y="2229"/>
                <a:ext cx="2" cy="6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7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1572" y="2171"/>
                <a:ext cx="2" cy="5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8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1574" y="2125"/>
                <a:ext cx="4" cy="4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19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1578" y="2091"/>
                <a:ext cx="2" cy="3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0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1580" y="2068"/>
                <a:ext cx="2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1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1580" y="2056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2" name="Line 30"/>
              <p:cNvSpPr>
                <a:spLocks noChangeAspect="1" noChangeShapeType="1"/>
              </p:cNvSpPr>
              <p:nvPr/>
            </p:nvSpPr>
            <p:spPr bwMode="auto">
              <a:xfrm>
                <a:off x="1584" y="205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3" name="Freeform 31"/>
              <p:cNvSpPr>
                <a:spLocks noChangeAspect="1"/>
              </p:cNvSpPr>
              <p:nvPr/>
            </p:nvSpPr>
            <p:spPr bwMode="auto">
              <a:xfrm>
                <a:off x="1586" y="2056"/>
                <a:ext cx="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0" y="0"/>
                    </a:moveTo>
                    <a:lnTo>
                      <a:pt x="0" y="6"/>
                    </a:lnTo>
                    <a:lnTo>
                      <a:pt x="4" y="17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4" name="Line 32"/>
              <p:cNvSpPr>
                <a:spLocks noChangeAspect="1" noChangeShapeType="1"/>
              </p:cNvSpPr>
              <p:nvPr/>
            </p:nvSpPr>
            <p:spPr bwMode="auto">
              <a:xfrm>
                <a:off x="1590" y="2073"/>
                <a:ext cx="2" cy="2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5" name="Line 33"/>
              <p:cNvSpPr>
                <a:spLocks noChangeAspect="1" noChangeShapeType="1"/>
              </p:cNvSpPr>
              <p:nvPr/>
            </p:nvSpPr>
            <p:spPr bwMode="auto">
              <a:xfrm>
                <a:off x="1592" y="2097"/>
                <a:ext cx="1" cy="3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6" name="Freeform 34"/>
              <p:cNvSpPr>
                <a:spLocks noChangeAspect="1"/>
              </p:cNvSpPr>
              <p:nvPr/>
            </p:nvSpPr>
            <p:spPr bwMode="auto">
              <a:xfrm>
                <a:off x="1592" y="2131"/>
                <a:ext cx="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3"/>
                  </a:cxn>
                  <a:cxn ang="0">
                    <a:pos x="1" y="46"/>
                  </a:cxn>
                </a:cxnLst>
                <a:rect l="0" t="0" r="r" b="b"/>
                <a:pathLst>
                  <a:path w="1" h="46">
                    <a:moveTo>
                      <a:pt x="0" y="0"/>
                    </a:moveTo>
                    <a:lnTo>
                      <a:pt x="0" y="23"/>
                    </a:lnTo>
                    <a:lnTo>
                      <a:pt x="1" y="4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7" name="Line 35"/>
              <p:cNvSpPr>
                <a:spLocks noChangeAspect="1" noChangeShapeType="1"/>
              </p:cNvSpPr>
              <p:nvPr/>
            </p:nvSpPr>
            <p:spPr bwMode="auto">
              <a:xfrm>
                <a:off x="1593" y="2177"/>
                <a:ext cx="4" cy="5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8" name="Line 36"/>
              <p:cNvSpPr>
                <a:spLocks noChangeAspect="1" noChangeShapeType="1"/>
              </p:cNvSpPr>
              <p:nvPr/>
            </p:nvSpPr>
            <p:spPr bwMode="auto">
              <a:xfrm>
                <a:off x="1597" y="2229"/>
                <a:ext cx="2" cy="60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29" name="Line 37"/>
              <p:cNvSpPr>
                <a:spLocks noChangeAspect="1" noChangeShapeType="1"/>
              </p:cNvSpPr>
              <p:nvPr/>
            </p:nvSpPr>
            <p:spPr bwMode="auto">
              <a:xfrm>
                <a:off x="1599" y="2289"/>
                <a:ext cx="4" cy="6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0" name="Line 38"/>
              <p:cNvSpPr>
                <a:spLocks noChangeAspect="1" noChangeShapeType="1"/>
              </p:cNvSpPr>
              <p:nvPr/>
            </p:nvSpPr>
            <p:spPr bwMode="auto">
              <a:xfrm>
                <a:off x="1603" y="2352"/>
                <a:ext cx="1" cy="60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1" name="Freeform 39"/>
              <p:cNvSpPr>
                <a:spLocks noChangeAspect="1"/>
              </p:cNvSpPr>
              <p:nvPr/>
            </p:nvSpPr>
            <p:spPr bwMode="auto">
              <a:xfrm>
                <a:off x="1603" y="2412"/>
                <a:ext cx="2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2" y="63"/>
                  </a:cxn>
                </a:cxnLst>
                <a:rect l="0" t="0" r="r" b="b"/>
                <a:pathLst>
                  <a:path w="2" h="63">
                    <a:moveTo>
                      <a:pt x="0" y="0"/>
                    </a:moveTo>
                    <a:lnTo>
                      <a:pt x="0" y="34"/>
                    </a:lnTo>
                    <a:lnTo>
                      <a:pt x="2" y="63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2" name="Freeform 40"/>
              <p:cNvSpPr>
                <a:spLocks noChangeAspect="1"/>
              </p:cNvSpPr>
              <p:nvPr/>
            </p:nvSpPr>
            <p:spPr bwMode="auto">
              <a:xfrm>
                <a:off x="1605" y="2475"/>
                <a:ext cx="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"/>
                  </a:cxn>
                  <a:cxn ang="0">
                    <a:pos x="4" y="52"/>
                  </a:cxn>
                </a:cxnLst>
                <a:rect l="0" t="0" r="r" b="b"/>
                <a:pathLst>
                  <a:path w="4" h="52">
                    <a:moveTo>
                      <a:pt x="0" y="0"/>
                    </a:moveTo>
                    <a:lnTo>
                      <a:pt x="0" y="29"/>
                    </a:lnTo>
                    <a:lnTo>
                      <a:pt x="4" y="52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3" name="Line 41"/>
              <p:cNvSpPr>
                <a:spLocks noChangeAspect="1" noChangeShapeType="1"/>
              </p:cNvSpPr>
              <p:nvPr/>
            </p:nvSpPr>
            <p:spPr bwMode="auto">
              <a:xfrm>
                <a:off x="1609" y="2527"/>
                <a:ext cx="2" cy="5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4" name="Freeform 42"/>
              <p:cNvSpPr>
                <a:spLocks noChangeAspect="1"/>
              </p:cNvSpPr>
              <p:nvPr/>
            </p:nvSpPr>
            <p:spPr bwMode="auto">
              <a:xfrm>
                <a:off x="1611" y="2579"/>
                <a:ext cx="2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5"/>
                  </a:cxn>
                  <a:cxn ang="0">
                    <a:pos x="2" y="48"/>
                  </a:cxn>
                </a:cxnLst>
                <a:rect l="0" t="0" r="r" b="b"/>
                <a:pathLst>
                  <a:path w="2" h="48">
                    <a:moveTo>
                      <a:pt x="0" y="0"/>
                    </a:moveTo>
                    <a:lnTo>
                      <a:pt x="2" y="25"/>
                    </a:lnTo>
                    <a:lnTo>
                      <a:pt x="2" y="4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5" name="Line 43"/>
              <p:cNvSpPr>
                <a:spLocks noChangeAspect="1" noChangeShapeType="1"/>
              </p:cNvSpPr>
              <p:nvPr/>
            </p:nvSpPr>
            <p:spPr bwMode="auto">
              <a:xfrm>
                <a:off x="1613" y="2627"/>
                <a:ext cx="2" cy="3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6" name="Line 44"/>
              <p:cNvSpPr>
                <a:spLocks noChangeAspect="1" noChangeShapeType="1"/>
              </p:cNvSpPr>
              <p:nvPr/>
            </p:nvSpPr>
            <p:spPr bwMode="auto">
              <a:xfrm>
                <a:off x="1613" y="2661"/>
                <a:ext cx="4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7" name="Line 45"/>
              <p:cNvSpPr>
                <a:spLocks noChangeAspect="1" noChangeShapeType="1"/>
              </p:cNvSpPr>
              <p:nvPr/>
            </p:nvSpPr>
            <p:spPr bwMode="auto">
              <a:xfrm>
                <a:off x="1617" y="2684"/>
                <a:ext cx="1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8" name="Line 46"/>
              <p:cNvSpPr>
                <a:spLocks noChangeAspect="1" noChangeShapeType="1"/>
              </p:cNvSpPr>
              <p:nvPr/>
            </p:nvSpPr>
            <p:spPr bwMode="auto">
              <a:xfrm>
                <a:off x="1618" y="2696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9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1622" y="269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0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1624" y="2679"/>
                <a:ext cx="4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1" name="Freeform 49"/>
              <p:cNvSpPr>
                <a:spLocks noChangeAspect="1"/>
              </p:cNvSpPr>
              <p:nvPr/>
            </p:nvSpPr>
            <p:spPr bwMode="auto">
              <a:xfrm>
                <a:off x="1628" y="2650"/>
                <a:ext cx="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17"/>
                  </a:cxn>
                  <a:cxn ang="0">
                    <a:pos x="0" y="0"/>
                  </a:cxn>
                </a:cxnLst>
                <a:rect l="0" t="0" r="r" b="b"/>
                <a:pathLst>
                  <a:path h="29">
                    <a:moveTo>
                      <a:pt x="0" y="29"/>
                    </a:move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2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1628" y="2615"/>
                <a:ext cx="2" cy="3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1630" y="2573"/>
                <a:ext cx="2" cy="4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1632" y="2527"/>
                <a:ext cx="4" cy="4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636" y="2475"/>
                <a:ext cx="2" cy="5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6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1638" y="2423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7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1638" y="2369"/>
                <a:ext cx="4" cy="5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8" name="Freeform 56"/>
              <p:cNvSpPr>
                <a:spLocks noChangeAspect="1"/>
              </p:cNvSpPr>
              <p:nvPr/>
            </p:nvSpPr>
            <p:spPr bwMode="auto">
              <a:xfrm>
                <a:off x="1642" y="2317"/>
                <a:ext cx="1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0" y="23"/>
                  </a:cxn>
                  <a:cxn ang="0">
                    <a:pos x="1" y="0"/>
                  </a:cxn>
                </a:cxnLst>
                <a:rect l="0" t="0" r="r" b="b"/>
                <a:pathLst>
                  <a:path w="1" h="52">
                    <a:moveTo>
                      <a:pt x="0" y="52"/>
                    </a:moveTo>
                    <a:lnTo>
                      <a:pt x="0" y="23"/>
                    </a:lnTo>
                    <a:lnTo>
                      <a:pt x="1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49" name="Freeform 57"/>
              <p:cNvSpPr>
                <a:spLocks noChangeAspect="1"/>
              </p:cNvSpPr>
              <p:nvPr/>
            </p:nvSpPr>
            <p:spPr bwMode="auto">
              <a:xfrm>
                <a:off x="1643" y="2277"/>
                <a:ext cx="4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4" h="40">
                    <a:moveTo>
                      <a:pt x="0" y="40"/>
                    </a:move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1647" y="2237"/>
                <a:ext cx="2" cy="40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1" name="Freeform 59"/>
              <p:cNvSpPr>
                <a:spLocks noChangeAspect="1"/>
              </p:cNvSpPr>
              <p:nvPr/>
            </p:nvSpPr>
            <p:spPr bwMode="auto">
              <a:xfrm>
                <a:off x="1649" y="2200"/>
                <a:ext cx="1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h="37">
                    <a:moveTo>
                      <a:pt x="0" y="37"/>
                    </a:move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2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1649" y="2177"/>
                <a:ext cx="2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3" name="Freeform 61"/>
              <p:cNvSpPr>
                <a:spLocks noChangeAspect="1"/>
              </p:cNvSpPr>
              <p:nvPr/>
            </p:nvSpPr>
            <p:spPr bwMode="auto">
              <a:xfrm>
                <a:off x="1651" y="2160"/>
                <a:ext cx="4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17">
                    <a:moveTo>
                      <a:pt x="0" y="17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4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1655" y="2154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5" name="Line 63"/>
              <p:cNvSpPr>
                <a:spLocks noChangeAspect="1" noChangeShapeType="1"/>
              </p:cNvSpPr>
              <p:nvPr/>
            </p:nvSpPr>
            <p:spPr bwMode="auto">
              <a:xfrm>
                <a:off x="1657" y="215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6" name="Freeform 64"/>
              <p:cNvSpPr>
                <a:spLocks noChangeAspect="1"/>
              </p:cNvSpPr>
              <p:nvPr/>
            </p:nvSpPr>
            <p:spPr bwMode="auto">
              <a:xfrm>
                <a:off x="1661" y="2154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7" name="Line 65"/>
              <p:cNvSpPr>
                <a:spLocks noChangeAspect="1" noChangeShapeType="1"/>
              </p:cNvSpPr>
              <p:nvPr/>
            </p:nvSpPr>
            <p:spPr bwMode="auto">
              <a:xfrm>
                <a:off x="1661" y="2166"/>
                <a:ext cx="2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8" name="Freeform 66"/>
              <p:cNvSpPr>
                <a:spLocks noChangeAspect="1"/>
              </p:cNvSpPr>
              <p:nvPr/>
            </p:nvSpPr>
            <p:spPr bwMode="auto">
              <a:xfrm>
                <a:off x="1663" y="2183"/>
                <a:ext cx="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" y="31"/>
                  </a:cxn>
                </a:cxnLst>
                <a:rect l="0" t="0" r="r" b="b"/>
                <a:pathLst>
                  <a:path w="2" h="31">
                    <a:moveTo>
                      <a:pt x="0" y="0"/>
                    </a:moveTo>
                    <a:lnTo>
                      <a:pt x="0" y="12"/>
                    </a:lnTo>
                    <a:lnTo>
                      <a:pt x="2" y="31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59" name="Line 67"/>
              <p:cNvSpPr>
                <a:spLocks noChangeAspect="1" noChangeShapeType="1"/>
              </p:cNvSpPr>
              <p:nvPr/>
            </p:nvSpPr>
            <p:spPr bwMode="auto">
              <a:xfrm>
                <a:off x="1665" y="2214"/>
                <a:ext cx="3" cy="3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0" name="Freeform 68"/>
              <p:cNvSpPr>
                <a:spLocks noChangeAspect="1"/>
              </p:cNvSpPr>
              <p:nvPr/>
            </p:nvSpPr>
            <p:spPr bwMode="auto">
              <a:xfrm>
                <a:off x="1668" y="2248"/>
                <a:ext cx="2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8"/>
                  </a:cxn>
                  <a:cxn ang="0">
                    <a:pos x="2" y="35"/>
                  </a:cxn>
                </a:cxnLst>
                <a:rect l="0" t="0" r="r" b="b"/>
                <a:pathLst>
                  <a:path w="2" h="35">
                    <a:moveTo>
                      <a:pt x="0" y="0"/>
                    </a:moveTo>
                    <a:lnTo>
                      <a:pt x="2" y="18"/>
                    </a:lnTo>
                    <a:lnTo>
                      <a:pt x="2" y="35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1" name="Freeform 69"/>
              <p:cNvSpPr>
                <a:spLocks noChangeAspect="1"/>
              </p:cNvSpPr>
              <p:nvPr/>
            </p:nvSpPr>
            <p:spPr bwMode="auto">
              <a:xfrm>
                <a:off x="1670" y="2283"/>
                <a:ext cx="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3"/>
                  </a:cxn>
                  <a:cxn ang="0">
                    <a:pos x="0" y="46"/>
                  </a:cxn>
                </a:cxnLst>
                <a:rect l="0" t="0" r="r" b="b"/>
                <a:pathLst>
                  <a:path h="46">
                    <a:moveTo>
                      <a:pt x="0" y="0"/>
                    </a:moveTo>
                    <a:lnTo>
                      <a:pt x="0" y="23"/>
                    </a:lnTo>
                    <a:lnTo>
                      <a:pt x="0" y="4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2" name="Line 70"/>
              <p:cNvSpPr>
                <a:spLocks noChangeAspect="1" noChangeShapeType="1"/>
              </p:cNvSpPr>
              <p:nvPr/>
            </p:nvSpPr>
            <p:spPr bwMode="auto">
              <a:xfrm>
                <a:off x="1670" y="2329"/>
                <a:ext cx="4" cy="40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3" name="Line 71"/>
              <p:cNvSpPr>
                <a:spLocks noChangeAspect="1" noChangeShapeType="1"/>
              </p:cNvSpPr>
              <p:nvPr/>
            </p:nvSpPr>
            <p:spPr bwMode="auto">
              <a:xfrm>
                <a:off x="1674" y="2369"/>
                <a:ext cx="2" cy="4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4" name="Line 72"/>
              <p:cNvSpPr>
                <a:spLocks noChangeAspect="1" noChangeShapeType="1"/>
              </p:cNvSpPr>
              <p:nvPr/>
            </p:nvSpPr>
            <p:spPr bwMode="auto">
              <a:xfrm>
                <a:off x="1676" y="2417"/>
                <a:ext cx="2" cy="4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5" name="Line 73"/>
              <p:cNvSpPr>
                <a:spLocks noChangeAspect="1" noChangeShapeType="1"/>
              </p:cNvSpPr>
              <p:nvPr/>
            </p:nvSpPr>
            <p:spPr bwMode="auto">
              <a:xfrm>
                <a:off x="1678" y="2458"/>
                <a:ext cx="4" cy="40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6" name="Line 74"/>
              <p:cNvSpPr>
                <a:spLocks noChangeAspect="1" noChangeShapeType="1"/>
              </p:cNvSpPr>
              <p:nvPr/>
            </p:nvSpPr>
            <p:spPr bwMode="auto">
              <a:xfrm>
                <a:off x="1682" y="2498"/>
                <a:ext cx="1" cy="3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7" name="Freeform 75"/>
              <p:cNvSpPr>
                <a:spLocks noChangeAspect="1"/>
              </p:cNvSpPr>
              <p:nvPr/>
            </p:nvSpPr>
            <p:spPr bwMode="auto">
              <a:xfrm>
                <a:off x="1682" y="2533"/>
                <a:ext cx="2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" y="34"/>
                  </a:cxn>
                </a:cxnLst>
                <a:rect l="0" t="0" r="r" b="b"/>
                <a:pathLst>
                  <a:path w="2" h="34">
                    <a:moveTo>
                      <a:pt x="0" y="0"/>
                    </a:moveTo>
                    <a:lnTo>
                      <a:pt x="0" y="17"/>
                    </a:lnTo>
                    <a:lnTo>
                      <a:pt x="2" y="34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8" name="Line 76"/>
              <p:cNvSpPr>
                <a:spLocks noChangeAspect="1" noChangeShapeType="1"/>
              </p:cNvSpPr>
              <p:nvPr/>
            </p:nvSpPr>
            <p:spPr bwMode="auto">
              <a:xfrm>
                <a:off x="1684" y="2567"/>
                <a:ext cx="4" cy="2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69" name="Freeform 77"/>
              <p:cNvSpPr>
                <a:spLocks noChangeAspect="1"/>
              </p:cNvSpPr>
              <p:nvPr/>
            </p:nvSpPr>
            <p:spPr bwMode="auto">
              <a:xfrm>
                <a:off x="1688" y="2592"/>
                <a:ext cx="2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" y="17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0" y="12"/>
                    </a:lnTo>
                    <a:lnTo>
                      <a:pt x="2" y="17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0" name="Line 78"/>
              <p:cNvSpPr>
                <a:spLocks noChangeAspect="1" noChangeShapeType="1"/>
              </p:cNvSpPr>
              <p:nvPr/>
            </p:nvSpPr>
            <p:spPr bwMode="auto">
              <a:xfrm>
                <a:off x="1690" y="2609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1" name="Line 79"/>
              <p:cNvSpPr>
                <a:spLocks noChangeAspect="1" noChangeShapeType="1"/>
              </p:cNvSpPr>
              <p:nvPr/>
            </p:nvSpPr>
            <p:spPr bwMode="auto">
              <a:xfrm>
                <a:off x="1693" y="261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2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1693" y="261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3" name="Freeform 81"/>
              <p:cNvSpPr>
                <a:spLocks noChangeAspect="1"/>
              </p:cNvSpPr>
              <p:nvPr/>
            </p:nvSpPr>
            <p:spPr bwMode="auto">
              <a:xfrm>
                <a:off x="1695" y="2598"/>
                <a:ext cx="2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1"/>
                  </a:cxn>
                  <a:cxn ang="0">
                    <a:pos x="2" y="0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11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4" name="Freeform 82"/>
              <p:cNvSpPr>
                <a:spLocks noChangeAspect="1"/>
              </p:cNvSpPr>
              <p:nvPr/>
            </p:nvSpPr>
            <p:spPr bwMode="auto">
              <a:xfrm>
                <a:off x="1697" y="2579"/>
                <a:ext cx="4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1"/>
                  </a:cxn>
                  <a:cxn ang="0">
                    <a:pos x="4" y="0"/>
                  </a:cxn>
                </a:cxnLst>
                <a:rect l="0" t="0" r="r" b="b"/>
                <a:pathLst>
                  <a:path w="4" h="19">
                    <a:moveTo>
                      <a:pt x="0" y="19"/>
                    </a:moveTo>
                    <a:lnTo>
                      <a:pt x="0" y="11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5" name="Freeform 83"/>
              <p:cNvSpPr>
                <a:spLocks noChangeAspect="1"/>
              </p:cNvSpPr>
              <p:nvPr/>
            </p:nvSpPr>
            <p:spPr bwMode="auto">
              <a:xfrm>
                <a:off x="1701" y="2550"/>
                <a:ext cx="2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" y="17"/>
                  </a:cxn>
                  <a:cxn ang="0">
                    <a:pos x="2" y="0"/>
                  </a:cxn>
                </a:cxnLst>
                <a:rect l="0" t="0" r="r" b="b"/>
                <a:pathLst>
                  <a:path w="2" h="29">
                    <a:moveTo>
                      <a:pt x="0" y="29"/>
                    </a:moveTo>
                    <a:lnTo>
                      <a:pt x="2" y="17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6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1703" y="2521"/>
                <a:ext cx="2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7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1703" y="2486"/>
                <a:ext cx="4" cy="3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8" name="Line 86"/>
              <p:cNvSpPr>
                <a:spLocks noChangeAspect="1" noChangeShapeType="1"/>
              </p:cNvSpPr>
              <p:nvPr/>
            </p:nvSpPr>
            <p:spPr bwMode="auto">
              <a:xfrm flipV="1">
                <a:off x="1707" y="2452"/>
                <a:ext cx="2" cy="3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79" name="Freeform 87"/>
              <p:cNvSpPr>
                <a:spLocks noChangeAspect="1"/>
              </p:cNvSpPr>
              <p:nvPr/>
            </p:nvSpPr>
            <p:spPr bwMode="auto">
              <a:xfrm>
                <a:off x="1709" y="2412"/>
                <a:ext cx="4" cy="4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4" h="40">
                    <a:moveTo>
                      <a:pt x="0" y="40"/>
                    </a:move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0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1713" y="2375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1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1714" y="2340"/>
                <a:ext cx="1" cy="3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2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1714" y="2306"/>
                <a:ext cx="2" cy="3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3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1716" y="2277"/>
                <a:ext cx="4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4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1720" y="2254"/>
                <a:ext cx="2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5" name="Freeform 93"/>
              <p:cNvSpPr>
                <a:spLocks noChangeAspect="1"/>
              </p:cNvSpPr>
              <p:nvPr/>
            </p:nvSpPr>
            <p:spPr bwMode="auto">
              <a:xfrm>
                <a:off x="1722" y="2237"/>
                <a:ext cx="4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17">
                    <a:moveTo>
                      <a:pt x="0" y="17"/>
                    </a:moveTo>
                    <a:lnTo>
                      <a:pt x="4" y="6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6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726" y="2229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7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1726" y="2225"/>
                <a:ext cx="2" cy="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8" name="Line 96"/>
              <p:cNvSpPr>
                <a:spLocks noChangeAspect="1" noChangeShapeType="1"/>
              </p:cNvSpPr>
              <p:nvPr/>
            </p:nvSpPr>
            <p:spPr bwMode="auto">
              <a:xfrm>
                <a:off x="1728" y="2225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89" name="Freeform 97"/>
              <p:cNvSpPr>
                <a:spLocks noChangeAspect="1"/>
              </p:cNvSpPr>
              <p:nvPr/>
            </p:nvSpPr>
            <p:spPr bwMode="auto">
              <a:xfrm>
                <a:off x="1732" y="2225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2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0" y="6"/>
                    </a:lnTo>
                    <a:lnTo>
                      <a:pt x="2" y="12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0" name="Freeform 98"/>
              <p:cNvSpPr>
                <a:spLocks noChangeAspect="1"/>
              </p:cNvSpPr>
              <p:nvPr/>
            </p:nvSpPr>
            <p:spPr bwMode="auto">
              <a:xfrm>
                <a:off x="1734" y="2237"/>
                <a:ext cx="2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"/>
                  </a:cxn>
                  <a:cxn ang="0">
                    <a:pos x="2" y="11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2" y="6"/>
                    </a:lnTo>
                    <a:lnTo>
                      <a:pt x="2" y="11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1" name="Freeform 99"/>
              <p:cNvSpPr>
                <a:spLocks noChangeAspect="1"/>
              </p:cNvSpPr>
              <p:nvPr/>
            </p:nvSpPr>
            <p:spPr bwMode="auto">
              <a:xfrm>
                <a:off x="1738" y="2248"/>
                <a:ext cx="1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0" y="23"/>
                  </a:cxn>
                </a:cxnLst>
                <a:rect l="0" t="0" r="r" b="b"/>
                <a:pathLst>
                  <a:path h="23">
                    <a:moveTo>
                      <a:pt x="0" y="0"/>
                    </a:moveTo>
                    <a:lnTo>
                      <a:pt x="0" y="12"/>
                    </a:lnTo>
                    <a:lnTo>
                      <a:pt x="0" y="23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2" name="Line 100"/>
              <p:cNvSpPr>
                <a:spLocks noChangeAspect="1" noChangeShapeType="1"/>
              </p:cNvSpPr>
              <p:nvPr/>
            </p:nvSpPr>
            <p:spPr bwMode="auto">
              <a:xfrm>
                <a:off x="1736" y="2271"/>
                <a:ext cx="3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3" name="Line 101"/>
              <p:cNvSpPr>
                <a:spLocks noChangeAspect="1" noChangeShapeType="1"/>
              </p:cNvSpPr>
              <p:nvPr/>
            </p:nvSpPr>
            <p:spPr bwMode="auto">
              <a:xfrm>
                <a:off x="1739" y="2294"/>
                <a:ext cx="2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4" name="Line 102"/>
              <p:cNvSpPr>
                <a:spLocks noChangeAspect="1" noChangeShapeType="1"/>
              </p:cNvSpPr>
              <p:nvPr/>
            </p:nvSpPr>
            <p:spPr bwMode="auto">
              <a:xfrm>
                <a:off x="1741" y="2323"/>
                <a:ext cx="4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5" name="Freeform 103"/>
              <p:cNvSpPr>
                <a:spLocks noChangeAspect="1"/>
              </p:cNvSpPr>
              <p:nvPr/>
            </p:nvSpPr>
            <p:spPr bwMode="auto">
              <a:xfrm>
                <a:off x="1745" y="2352"/>
                <a:ext cx="2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7"/>
                  </a:cxn>
                  <a:cxn ang="0">
                    <a:pos x="2" y="35"/>
                  </a:cxn>
                </a:cxnLst>
                <a:rect l="0" t="0" r="r" b="b"/>
                <a:pathLst>
                  <a:path w="2" h="35">
                    <a:moveTo>
                      <a:pt x="0" y="0"/>
                    </a:moveTo>
                    <a:lnTo>
                      <a:pt x="2" y="17"/>
                    </a:lnTo>
                    <a:lnTo>
                      <a:pt x="2" y="35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6" name="Line 104"/>
              <p:cNvSpPr>
                <a:spLocks noChangeAspect="1" noChangeShapeType="1"/>
              </p:cNvSpPr>
              <p:nvPr/>
            </p:nvSpPr>
            <p:spPr bwMode="auto">
              <a:xfrm>
                <a:off x="1747" y="2387"/>
                <a:ext cx="1" cy="30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7" name="Line 105"/>
              <p:cNvSpPr>
                <a:spLocks noChangeAspect="1" noChangeShapeType="1"/>
              </p:cNvSpPr>
              <p:nvPr/>
            </p:nvSpPr>
            <p:spPr bwMode="auto">
              <a:xfrm>
                <a:off x="1747" y="2417"/>
                <a:ext cx="4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8" name="Line 106"/>
              <p:cNvSpPr>
                <a:spLocks noChangeAspect="1" noChangeShapeType="1"/>
              </p:cNvSpPr>
              <p:nvPr/>
            </p:nvSpPr>
            <p:spPr bwMode="auto">
              <a:xfrm>
                <a:off x="1751" y="2446"/>
                <a:ext cx="2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99" name="Freeform 107"/>
              <p:cNvSpPr>
                <a:spLocks noChangeAspect="1"/>
              </p:cNvSpPr>
              <p:nvPr/>
            </p:nvSpPr>
            <p:spPr bwMode="auto">
              <a:xfrm>
                <a:off x="1753" y="2475"/>
                <a:ext cx="2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"/>
                  </a:cxn>
                  <a:cxn ang="0">
                    <a:pos x="2" y="29"/>
                  </a:cxn>
                </a:cxnLst>
                <a:rect l="0" t="0" r="r" b="b"/>
                <a:pathLst>
                  <a:path w="2" h="29">
                    <a:moveTo>
                      <a:pt x="0" y="0"/>
                    </a:moveTo>
                    <a:lnTo>
                      <a:pt x="0" y="17"/>
                    </a:lnTo>
                    <a:lnTo>
                      <a:pt x="2" y="29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0" name="Freeform 108"/>
              <p:cNvSpPr>
                <a:spLocks noChangeAspect="1"/>
              </p:cNvSpPr>
              <p:nvPr/>
            </p:nvSpPr>
            <p:spPr bwMode="auto">
              <a:xfrm>
                <a:off x="1755" y="2504"/>
                <a:ext cx="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0" y="0"/>
                    </a:moveTo>
                    <a:lnTo>
                      <a:pt x="4" y="11"/>
                    </a:lnTo>
                    <a:lnTo>
                      <a:pt x="4" y="17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1" name="Line 109"/>
              <p:cNvSpPr>
                <a:spLocks noChangeAspect="1" noChangeShapeType="1"/>
              </p:cNvSpPr>
              <p:nvPr/>
            </p:nvSpPr>
            <p:spPr bwMode="auto">
              <a:xfrm>
                <a:off x="1759" y="2521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2" name="Line 110"/>
              <p:cNvSpPr>
                <a:spLocks noChangeAspect="1" noChangeShapeType="1"/>
              </p:cNvSpPr>
              <p:nvPr/>
            </p:nvSpPr>
            <p:spPr bwMode="auto">
              <a:xfrm>
                <a:off x="1759" y="2538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3" name="Line 111"/>
              <p:cNvSpPr>
                <a:spLocks noChangeAspect="1" noChangeShapeType="1"/>
              </p:cNvSpPr>
              <p:nvPr/>
            </p:nvSpPr>
            <p:spPr bwMode="auto">
              <a:xfrm>
                <a:off x="1761" y="2550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4" name="Line 112"/>
              <p:cNvSpPr>
                <a:spLocks noChangeAspect="1" noChangeShapeType="1"/>
              </p:cNvSpPr>
              <p:nvPr/>
            </p:nvSpPr>
            <p:spPr bwMode="auto">
              <a:xfrm>
                <a:off x="1764" y="2556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5" name="Line 113"/>
              <p:cNvSpPr>
                <a:spLocks noChangeAspect="1" noChangeShapeType="1"/>
              </p:cNvSpPr>
              <p:nvPr/>
            </p:nvSpPr>
            <p:spPr bwMode="auto">
              <a:xfrm>
                <a:off x="1766" y="2558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6" name="Freeform 114"/>
              <p:cNvSpPr>
                <a:spLocks noChangeAspect="1"/>
              </p:cNvSpPr>
              <p:nvPr/>
            </p:nvSpPr>
            <p:spPr bwMode="auto">
              <a:xfrm>
                <a:off x="1770" y="2544"/>
                <a:ext cx="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7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1768" y="2527"/>
                <a:ext cx="4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8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1772" y="2510"/>
                <a:ext cx="2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09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1774" y="2486"/>
                <a:ext cx="4" cy="2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0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1778" y="2463"/>
                <a:ext cx="2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1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1780" y="2435"/>
                <a:ext cx="1" cy="2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2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1780" y="2406"/>
                <a:ext cx="2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3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1782" y="2381"/>
                <a:ext cx="4" cy="2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4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1786" y="2352"/>
                <a:ext cx="1" cy="2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5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1787" y="2329"/>
                <a:ext cx="4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6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791" y="2312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7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1791" y="2294"/>
                <a:ext cx="2" cy="1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8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1793" y="2283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19" name="Line 127"/>
              <p:cNvSpPr>
                <a:spLocks noChangeAspect="1" noChangeShapeType="1"/>
              </p:cNvSpPr>
              <p:nvPr/>
            </p:nvSpPr>
            <p:spPr bwMode="auto">
              <a:xfrm flipV="1">
                <a:off x="1797" y="227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0" name="Line 128"/>
              <p:cNvSpPr>
                <a:spLocks noChangeAspect="1" noChangeShapeType="1"/>
              </p:cNvSpPr>
              <p:nvPr/>
            </p:nvSpPr>
            <p:spPr bwMode="auto">
              <a:xfrm>
                <a:off x="1799" y="227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1" name="Line 129"/>
              <p:cNvSpPr>
                <a:spLocks noChangeAspect="1" noChangeShapeType="1"/>
              </p:cNvSpPr>
              <p:nvPr/>
            </p:nvSpPr>
            <p:spPr bwMode="auto">
              <a:xfrm>
                <a:off x="1801" y="2277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2" name="Line 130"/>
              <p:cNvSpPr>
                <a:spLocks noChangeAspect="1" noChangeShapeType="1"/>
              </p:cNvSpPr>
              <p:nvPr/>
            </p:nvSpPr>
            <p:spPr bwMode="auto">
              <a:xfrm>
                <a:off x="1805" y="2277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3" name="Line 131"/>
              <p:cNvSpPr>
                <a:spLocks noChangeAspect="1" noChangeShapeType="1"/>
              </p:cNvSpPr>
              <p:nvPr/>
            </p:nvSpPr>
            <p:spPr bwMode="auto">
              <a:xfrm>
                <a:off x="1805" y="2283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4" name="Line 132"/>
              <p:cNvSpPr>
                <a:spLocks noChangeAspect="1" noChangeShapeType="1"/>
              </p:cNvSpPr>
              <p:nvPr/>
            </p:nvSpPr>
            <p:spPr bwMode="auto">
              <a:xfrm>
                <a:off x="1807" y="2294"/>
                <a:ext cx="4" cy="1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5" name="Line 133"/>
              <p:cNvSpPr>
                <a:spLocks noChangeAspect="1" noChangeShapeType="1"/>
              </p:cNvSpPr>
              <p:nvPr/>
            </p:nvSpPr>
            <p:spPr bwMode="auto">
              <a:xfrm>
                <a:off x="1811" y="2312"/>
                <a:ext cx="1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6" name="Line 134"/>
              <p:cNvSpPr>
                <a:spLocks noChangeAspect="1" noChangeShapeType="1"/>
              </p:cNvSpPr>
              <p:nvPr/>
            </p:nvSpPr>
            <p:spPr bwMode="auto">
              <a:xfrm>
                <a:off x="1812" y="2329"/>
                <a:ext cx="2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7" name="Line 135"/>
              <p:cNvSpPr>
                <a:spLocks noChangeAspect="1" noChangeShapeType="1"/>
              </p:cNvSpPr>
              <p:nvPr/>
            </p:nvSpPr>
            <p:spPr bwMode="auto">
              <a:xfrm>
                <a:off x="1814" y="2346"/>
                <a:ext cx="2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8" name="Line 136"/>
              <p:cNvSpPr>
                <a:spLocks noChangeAspect="1" noChangeShapeType="1"/>
              </p:cNvSpPr>
              <p:nvPr/>
            </p:nvSpPr>
            <p:spPr bwMode="auto">
              <a:xfrm>
                <a:off x="1814" y="2369"/>
                <a:ext cx="4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29" name="Line 137"/>
              <p:cNvSpPr>
                <a:spLocks noChangeAspect="1" noChangeShapeType="1"/>
              </p:cNvSpPr>
              <p:nvPr/>
            </p:nvSpPr>
            <p:spPr bwMode="auto">
              <a:xfrm>
                <a:off x="1818" y="2392"/>
                <a:ext cx="2" cy="2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0" name="Line 138"/>
              <p:cNvSpPr>
                <a:spLocks noChangeAspect="1" noChangeShapeType="1"/>
              </p:cNvSpPr>
              <p:nvPr/>
            </p:nvSpPr>
            <p:spPr bwMode="auto">
              <a:xfrm>
                <a:off x="1820" y="2417"/>
                <a:ext cx="4" cy="23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1" name="Line 139"/>
              <p:cNvSpPr>
                <a:spLocks noChangeAspect="1" noChangeShapeType="1"/>
              </p:cNvSpPr>
              <p:nvPr/>
            </p:nvSpPr>
            <p:spPr bwMode="auto">
              <a:xfrm>
                <a:off x="1824" y="2440"/>
                <a:ext cx="2" cy="1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2" name="Line 140"/>
              <p:cNvSpPr>
                <a:spLocks noChangeAspect="1" noChangeShapeType="1"/>
              </p:cNvSpPr>
              <p:nvPr/>
            </p:nvSpPr>
            <p:spPr bwMode="auto">
              <a:xfrm>
                <a:off x="1826" y="2458"/>
                <a:ext cx="2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3" name="Line 141"/>
              <p:cNvSpPr>
                <a:spLocks noChangeAspect="1" noChangeShapeType="1"/>
              </p:cNvSpPr>
              <p:nvPr/>
            </p:nvSpPr>
            <p:spPr bwMode="auto">
              <a:xfrm>
                <a:off x="1826" y="2475"/>
                <a:ext cx="4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4" name="Line 142"/>
              <p:cNvSpPr>
                <a:spLocks noChangeAspect="1" noChangeShapeType="1"/>
              </p:cNvSpPr>
              <p:nvPr/>
            </p:nvSpPr>
            <p:spPr bwMode="auto">
              <a:xfrm>
                <a:off x="1830" y="2492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5" name="Line 143"/>
              <p:cNvSpPr>
                <a:spLocks noChangeAspect="1" noChangeShapeType="1"/>
              </p:cNvSpPr>
              <p:nvPr/>
            </p:nvSpPr>
            <p:spPr bwMode="auto">
              <a:xfrm>
                <a:off x="1832" y="2504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6" name="Line 144"/>
              <p:cNvSpPr>
                <a:spLocks noChangeAspect="1" noChangeShapeType="1"/>
              </p:cNvSpPr>
              <p:nvPr/>
            </p:nvSpPr>
            <p:spPr bwMode="auto">
              <a:xfrm>
                <a:off x="1834" y="251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7" name="Line 145"/>
              <p:cNvSpPr>
                <a:spLocks noChangeAspect="1" noChangeShapeType="1"/>
              </p:cNvSpPr>
              <p:nvPr/>
            </p:nvSpPr>
            <p:spPr bwMode="auto">
              <a:xfrm>
                <a:off x="1837" y="2515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8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1837" y="2510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9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839" y="2504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0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843" y="2492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1" name="Freeform 149"/>
              <p:cNvSpPr>
                <a:spLocks noChangeAspect="1"/>
              </p:cNvSpPr>
              <p:nvPr/>
            </p:nvSpPr>
            <p:spPr bwMode="auto">
              <a:xfrm>
                <a:off x="1845" y="2475"/>
                <a:ext cx="4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17">
                    <a:moveTo>
                      <a:pt x="0" y="17"/>
                    </a:moveTo>
                    <a:lnTo>
                      <a:pt x="4" y="6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2" name="Freeform 150"/>
              <p:cNvSpPr>
                <a:spLocks noChangeAspect="1"/>
              </p:cNvSpPr>
              <p:nvPr/>
            </p:nvSpPr>
            <p:spPr bwMode="auto">
              <a:xfrm>
                <a:off x="1849" y="2463"/>
                <a:ext cx="1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3" name="Freeform 151"/>
              <p:cNvSpPr>
                <a:spLocks noChangeAspect="1"/>
              </p:cNvSpPr>
              <p:nvPr/>
            </p:nvSpPr>
            <p:spPr bwMode="auto">
              <a:xfrm>
                <a:off x="1849" y="2440"/>
                <a:ext cx="2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12"/>
                  </a:cxn>
                  <a:cxn ang="0">
                    <a:pos x="2" y="0"/>
                  </a:cxn>
                </a:cxnLst>
                <a:rect l="0" t="0" r="r" b="b"/>
                <a:pathLst>
                  <a:path w="2" h="23">
                    <a:moveTo>
                      <a:pt x="0" y="23"/>
                    </a:moveTo>
                    <a:lnTo>
                      <a:pt x="0" y="12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4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1851" y="2423"/>
                <a:ext cx="2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5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1853" y="2406"/>
                <a:ext cx="4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6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857" y="2387"/>
                <a:ext cx="2" cy="1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7" name="Freeform 155"/>
              <p:cNvSpPr>
                <a:spLocks noChangeAspect="1"/>
              </p:cNvSpPr>
              <p:nvPr/>
            </p:nvSpPr>
            <p:spPr bwMode="auto">
              <a:xfrm>
                <a:off x="1859" y="2364"/>
                <a:ext cx="1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h="23">
                    <a:moveTo>
                      <a:pt x="0" y="23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8" name="Freeform 156"/>
              <p:cNvSpPr>
                <a:spLocks noChangeAspect="1"/>
              </p:cNvSpPr>
              <p:nvPr/>
            </p:nvSpPr>
            <p:spPr bwMode="auto">
              <a:xfrm>
                <a:off x="1859" y="2352"/>
                <a:ext cx="3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12">
                    <a:moveTo>
                      <a:pt x="0" y="12"/>
                    </a:move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49" name="Freeform 157"/>
              <p:cNvSpPr>
                <a:spLocks noChangeAspect="1"/>
              </p:cNvSpPr>
              <p:nvPr/>
            </p:nvSpPr>
            <p:spPr bwMode="auto">
              <a:xfrm>
                <a:off x="1862" y="2335"/>
                <a:ext cx="2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0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1864" y="2323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1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1868" y="231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2" name="Line 160"/>
              <p:cNvSpPr>
                <a:spLocks noChangeAspect="1" noChangeShapeType="1"/>
              </p:cNvSpPr>
              <p:nvPr/>
            </p:nvSpPr>
            <p:spPr bwMode="auto">
              <a:xfrm flipV="1">
                <a:off x="1870" y="231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3" name="Line 161"/>
              <p:cNvSpPr>
                <a:spLocks noChangeAspect="1" noChangeShapeType="1"/>
              </p:cNvSpPr>
              <p:nvPr/>
            </p:nvSpPr>
            <p:spPr bwMode="auto">
              <a:xfrm>
                <a:off x="1870" y="231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4" name="Line 162"/>
              <p:cNvSpPr>
                <a:spLocks noChangeAspect="1" noChangeShapeType="1"/>
              </p:cNvSpPr>
              <p:nvPr/>
            </p:nvSpPr>
            <p:spPr bwMode="auto">
              <a:xfrm>
                <a:off x="1872" y="231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5" name="Line 163"/>
              <p:cNvSpPr>
                <a:spLocks noChangeAspect="1" noChangeShapeType="1"/>
              </p:cNvSpPr>
              <p:nvPr/>
            </p:nvSpPr>
            <p:spPr bwMode="auto">
              <a:xfrm>
                <a:off x="1876" y="2312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6" name="Line 164"/>
              <p:cNvSpPr>
                <a:spLocks noChangeAspect="1" noChangeShapeType="1"/>
              </p:cNvSpPr>
              <p:nvPr/>
            </p:nvSpPr>
            <p:spPr bwMode="auto">
              <a:xfrm>
                <a:off x="1878" y="2317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7" name="Line 165"/>
              <p:cNvSpPr>
                <a:spLocks noChangeAspect="1" noChangeShapeType="1"/>
              </p:cNvSpPr>
              <p:nvPr/>
            </p:nvSpPr>
            <p:spPr bwMode="auto">
              <a:xfrm>
                <a:off x="1882" y="232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8" name="Freeform 166"/>
              <p:cNvSpPr>
                <a:spLocks noChangeAspect="1"/>
              </p:cNvSpPr>
              <p:nvPr/>
            </p:nvSpPr>
            <p:spPr bwMode="auto">
              <a:xfrm>
                <a:off x="1882" y="2335"/>
                <a:ext cx="1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" y="17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5"/>
                    </a:lnTo>
                    <a:lnTo>
                      <a:pt x="1" y="17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59" name="Line 167"/>
              <p:cNvSpPr>
                <a:spLocks noChangeAspect="1" noChangeShapeType="1"/>
              </p:cNvSpPr>
              <p:nvPr/>
            </p:nvSpPr>
            <p:spPr bwMode="auto">
              <a:xfrm>
                <a:off x="1883" y="2352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0" name="Line 168"/>
              <p:cNvSpPr>
                <a:spLocks noChangeAspect="1" noChangeShapeType="1"/>
              </p:cNvSpPr>
              <p:nvPr/>
            </p:nvSpPr>
            <p:spPr bwMode="auto">
              <a:xfrm>
                <a:off x="1887" y="2364"/>
                <a:ext cx="2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1" name="Line 169"/>
              <p:cNvSpPr>
                <a:spLocks noChangeAspect="1" noChangeShapeType="1"/>
              </p:cNvSpPr>
              <p:nvPr/>
            </p:nvSpPr>
            <p:spPr bwMode="auto">
              <a:xfrm>
                <a:off x="1889" y="2381"/>
                <a:ext cx="2" cy="17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2" name="Line 170"/>
              <p:cNvSpPr>
                <a:spLocks noChangeAspect="1" noChangeShapeType="1"/>
              </p:cNvSpPr>
              <p:nvPr/>
            </p:nvSpPr>
            <p:spPr bwMode="auto">
              <a:xfrm>
                <a:off x="1891" y="2398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3" name="Line 171"/>
              <p:cNvSpPr>
                <a:spLocks noChangeAspect="1" noChangeShapeType="1"/>
              </p:cNvSpPr>
              <p:nvPr/>
            </p:nvSpPr>
            <p:spPr bwMode="auto">
              <a:xfrm>
                <a:off x="1891" y="2417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4" name="Freeform 172"/>
              <p:cNvSpPr>
                <a:spLocks noChangeAspect="1"/>
              </p:cNvSpPr>
              <p:nvPr/>
            </p:nvSpPr>
            <p:spPr bwMode="auto">
              <a:xfrm>
                <a:off x="1895" y="2429"/>
                <a:ext cx="2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17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0" y="6"/>
                    </a:lnTo>
                    <a:lnTo>
                      <a:pt x="2" y="17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5" name="Line 173"/>
              <p:cNvSpPr>
                <a:spLocks noChangeAspect="1" noChangeShapeType="1"/>
              </p:cNvSpPr>
              <p:nvPr/>
            </p:nvSpPr>
            <p:spPr bwMode="auto">
              <a:xfrm>
                <a:off x="1897" y="2446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6" name="Line 174"/>
              <p:cNvSpPr>
                <a:spLocks noChangeAspect="1" noChangeShapeType="1"/>
              </p:cNvSpPr>
              <p:nvPr/>
            </p:nvSpPr>
            <p:spPr bwMode="auto">
              <a:xfrm>
                <a:off x="1901" y="2458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7" name="Line 175"/>
              <p:cNvSpPr>
                <a:spLocks noChangeAspect="1" noChangeShapeType="1"/>
              </p:cNvSpPr>
              <p:nvPr/>
            </p:nvSpPr>
            <p:spPr bwMode="auto">
              <a:xfrm>
                <a:off x="1903" y="246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8" name="Line 176"/>
              <p:cNvSpPr>
                <a:spLocks noChangeAspect="1" noChangeShapeType="1"/>
              </p:cNvSpPr>
              <p:nvPr/>
            </p:nvSpPr>
            <p:spPr bwMode="auto">
              <a:xfrm>
                <a:off x="1903" y="247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69" name="Line 177"/>
              <p:cNvSpPr>
                <a:spLocks noChangeAspect="1" noChangeShapeType="1"/>
              </p:cNvSpPr>
              <p:nvPr/>
            </p:nvSpPr>
            <p:spPr bwMode="auto">
              <a:xfrm>
                <a:off x="1905" y="2481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0" name="Line 178"/>
              <p:cNvSpPr>
                <a:spLocks noChangeAspect="1" noChangeShapeType="1"/>
              </p:cNvSpPr>
              <p:nvPr/>
            </p:nvSpPr>
            <p:spPr bwMode="auto">
              <a:xfrm>
                <a:off x="1908" y="248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1" name="Line 179"/>
              <p:cNvSpPr>
                <a:spLocks noChangeAspect="1" noChangeShapeType="1"/>
              </p:cNvSpPr>
              <p:nvPr/>
            </p:nvSpPr>
            <p:spPr bwMode="auto">
              <a:xfrm flipV="1">
                <a:off x="1910" y="2481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2" name="Line 180"/>
              <p:cNvSpPr>
                <a:spLocks noChangeAspect="1" noChangeShapeType="1"/>
              </p:cNvSpPr>
              <p:nvPr/>
            </p:nvSpPr>
            <p:spPr bwMode="auto">
              <a:xfrm flipV="1">
                <a:off x="1914" y="247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3" name="Line 181"/>
              <p:cNvSpPr>
                <a:spLocks noChangeAspect="1" noChangeShapeType="1"/>
              </p:cNvSpPr>
              <p:nvPr/>
            </p:nvSpPr>
            <p:spPr bwMode="auto">
              <a:xfrm flipV="1">
                <a:off x="1914" y="2469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4" name="Line 182"/>
              <p:cNvSpPr>
                <a:spLocks noChangeAspect="1" noChangeShapeType="1"/>
              </p:cNvSpPr>
              <p:nvPr/>
            </p:nvSpPr>
            <p:spPr bwMode="auto">
              <a:xfrm flipV="1">
                <a:off x="1916" y="2458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5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1918" y="2446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6" name="Freeform 184"/>
              <p:cNvSpPr>
                <a:spLocks noChangeAspect="1"/>
              </p:cNvSpPr>
              <p:nvPr/>
            </p:nvSpPr>
            <p:spPr bwMode="auto">
              <a:xfrm>
                <a:off x="1922" y="2429"/>
                <a:ext cx="2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17">
                    <a:moveTo>
                      <a:pt x="0" y="17"/>
                    </a:moveTo>
                    <a:lnTo>
                      <a:pt x="2" y="6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7" name="Line 185"/>
              <p:cNvSpPr>
                <a:spLocks noChangeAspect="1" noChangeShapeType="1"/>
              </p:cNvSpPr>
              <p:nvPr/>
            </p:nvSpPr>
            <p:spPr bwMode="auto">
              <a:xfrm flipV="1">
                <a:off x="1924" y="2417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8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1924" y="2406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79" name="Freeform 187"/>
              <p:cNvSpPr>
                <a:spLocks noChangeAspect="1"/>
              </p:cNvSpPr>
              <p:nvPr/>
            </p:nvSpPr>
            <p:spPr bwMode="auto">
              <a:xfrm>
                <a:off x="1928" y="2387"/>
                <a:ext cx="2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19">
                    <a:moveTo>
                      <a:pt x="0" y="19"/>
                    </a:move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0" name="Line 188"/>
              <p:cNvSpPr>
                <a:spLocks noChangeAspect="1" noChangeShapeType="1"/>
              </p:cNvSpPr>
              <p:nvPr/>
            </p:nvSpPr>
            <p:spPr bwMode="auto">
              <a:xfrm flipV="1">
                <a:off x="1930" y="2375"/>
                <a:ext cx="3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1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1933" y="2364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2" name="Line 190"/>
              <p:cNvSpPr>
                <a:spLocks noChangeAspect="1" noChangeShapeType="1"/>
              </p:cNvSpPr>
              <p:nvPr/>
            </p:nvSpPr>
            <p:spPr bwMode="auto">
              <a:xfrm flipV="1">
                <a:off x="1935" y="2352"/>
                <a:ext cx="1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3" name="Line 191"/>
              <p:cNvSpPr>
                <a:spLocks noChangeAspect="1" noChangeShapeType="1"/>
              </p:cNvSpPr>
              <p:nvPr/>
            </p:nvSpPr>
            <p:spPr bwMode="auto">
              <a:xfrm flipV="1">
                <a:off x="1935" y="234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4" name="Line 192"/>
              <p:cNvSpPr>
                <a:spLocks noChangeAspect="1" noChangeShapeType="1"/>
              </p:cNvSpPr>
              <p:nvPr/>
            </p:nvSpPr>
            <p:spPr bwMode="auto">
              <a:xfrm flipV="1">
                <a:off x="1937" y="2340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5" name="Line 193"/>
              <p:cNvSpPr>
                <a:spLocks noChangeAspect="1" noChangeShapeType="1"/>
              </p:cNvSpPr>
              <p:nvPr/>
            </p:nvSpPr>
            <p:spPr bwMode="auto">
              <a:xfrm flipV="1">
                <a:off x="1941" y="2335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6" name="Line 194"/>
              <p:cNvSpPr>
                <a:spLocks noChangeAspect="1" noChangeShapeType="1"/>
              </p:cNvSpPr>
              <p:nvPr/>
            </p:nvSpPr>
            <p:spPr bwMode="auto">
              <a:xfrm>
                <a:off x="1943" y="2335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7" name="Freeform 195"/>
              <p:cNvSpPr>
                <a:spLocks noChangeAspect="1"/>
              </p:cNvSpPr>
              <p:nvPr/>
            </p:nvSpPr>
            <p:spPr bwMode="auto">
              <a:xfrm>
                <a:off x="1947" y="233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8" name="Line 196"/>
              <p:cNvSpPr>
                <a:spLocks noChangeAspect="1" noChangeShapeType="1"/>
              </p:cNvSpPr>
              <p:nvPr/>
            </p:nvSpPr>
            <p:spPr bwMode="auto">
              <a:xfrm>
                <a:off x="1947" y="2340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89" name="Line 197"/>
              <p:cNvSpPr>
                <a:spLocks noChangeAspect="1" noChangeShapeType="1"/>
              </p:cNvSpPr>
              <p:nvPr/>
            </p:nvSpPr>
            <p:spPr bwMode="auto">
              <a:xfrm>
                <a:off x="1949" y="2340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0" name="Line 198"/>
              <p:cNvSpPr>
                <a:spLocks noChangeAspect="1" noChangeShapeType="1"/>
              </p:cNvSpPr>
              <p:nvPr/>
            </p:nvSpPr>
            <p:spPr bwMode="auto">
              <a:xfrm>
                <a:off x="1953" y="2346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1" name="Line 199"/>
              <p:cNvSpPr>
                <a:spLocks noChangeAspect="1" noChangeShapeType="1"/>
              </p:cNvSpPr>
              <p:nvPr/>
            </p:nvSpPr>
            <p:spPr bwMode="auto">
              <a:xfrm>
                <a:off x="1955" y="2358"/>
                <a:ext cx="1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2" name="Line 200"/>
              <p:cNvSpPr>
                <a:spLocks noChangeAspect="1" noChangeShapeType="1"/>
              </p:cNvSpPr>
              <p:nvPr/>
            </p:nvSpPr>
            <p:spPr bwMode="auto">
              <a:xfrm>
                <a:off x="1956" y="2369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3" name="Line 201"/>
              <p:cNvSpPr>
                <a:spLocks noChangeAspect="1" noChangeShapeType="1"/>
              </p:cNvSpPr>
              <p:nvPr/>
            </p:nvSpPr>
            <p:spPr bwMode="auto">
              <a:xfrm>
                <a:off x="1956" y="2375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4" name="Line 202"/>
              <p:cNvSpPr>
                <a:spLocks noChangeAspect="1" noChangeShapeType="1"/>
              </p:cNvSpPr>
              <p:nvPr/>
            </p:nvSpPr>
            <p:spPr bwMode="auto">
              <a:xfrm>
                <a:off x="1960" y="2387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5" name="Freeform 203"/>
              <p:cNvSpPr>
                <a:spLocks noChangeAspect="1"/>
              </p:cNvSpPr>
              <p:nvPr/>
            </p:nvSpPr>
            <p:spPr bwMode="auto">
              <a:xfrm>
                <a:off x="1962" y="2398"/>
                <a:ext cx="4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4" y="19"/>
                  </a:cxn>
                </a:cxnLst>
                <a:rect l="0" t="0" r="r" b="b"/>
                <a:pathLst>
                  <a:path w="4" h="19">
                    <a:moveTo>
                      <a:pt x="0" y="0"/>
                    </a:moveTo>
                    <a:lnTo>
                      <a:pt x="0" y="14"/>
                    </a:lnTo>
                    <a:lnTo>
                      <a:pt x="4" y="19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6" name="Freeform 204"/>
              <p:cNvSpPr>
                <a:spLocks noChangeAspect="1"/>
              </p:cNvSpPr>
              <p:nvPr/>
            </p:nvSpPr>
            <p:spPr bwMode="auto">
              <a:xfrm>
                <a:off x="1966" y="2417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7" name="Line 205"/>
              <p:cNvSpPr>
                <a:spLocks noChangeAspect="1" noChangeShapeType="1"/>
              </p:cNvSpPr>
              <p:nvPr/>
            </p:nvSpPr>
            <p:spPr bwMode="auto">
              <a:xfrm>
                <a:off x="1968" y="2423"/>
                <a:ext cx="4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8" name="Line 206"/>
              <p:cNvSpPr>
                <a:spLocks noChangeAspect="1" noChangeShapeType="1"/>
              </p:cNvSpPr>
              <p:nvPr/>
            </p:nvSpPr>
            <p:spPr bwMode="auto">
              <a:xfrm>
                <a:off x="1972" y="2435"/>
                <a:ext cx="1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99" name="Line 207"/>
              <p:cNvSpPr>
                <a:spLocks noChangeAspect="1" noChangeShapeType="1"/>
              </p:cNvSpPr>
              <p:nvPr/>
            </p:nvSpPr>
            <p:spPr bwMode="auto">
              <a:xfrm>
                <a:off x="1972" y="244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0" name="Line 208"/>
              <p:cNvSpPr>
                <a:spLocks noChangeAspect="1" noChangeShapeType="1"/>
              </p:cNvSpPr>
              <p:nvPr/>
            </p:nvSpPr>
            <p:spPr bwMode="auto">
              <a:xfrm>
                <a:off x="1974" y="245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1" name="Line 209"/>
              <p:cNvSpPr>
                <a:spLocks noChangeAspect="1" noChangeShapeType="1"/>
              </p:cNvSpPr>
              <p:nvPr/>
            </p:nvSpPr>
            <p:spPr bwMode="auto">
              <a:xfrm>
                <a:off x="1976" y="2458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2" name="Line 210"/>
              <p:cNvSpPr>
                <a:spLocks noChangeAspect="1" noChangeShapeType="1"/>
              </p:cNvSpPr>
              <p:nvPr/>
            </p:nvSpPr>
            <p:spPr bwMode="auto">
              <a:xfrm>
                <a:off x="1980" y="246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3" name="Line 211"/>
              <p:cNvSpPr>
                <a:spLocks noChangeAspect="1" noChangeShapeType="1"/>
              </p:cNvSpPr>
              <p:nvPr/>
            </p:nvSpPr>
            <p:spPr bwMode="auto">
              <a:xfrm>
                <a:off x="1981" y="246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4" name="Freeform 212"/>
              <p:cNvSpPr>
                <a:spLocks noChangeAspect="1"/>
              </p:cNvSpPr>
              <p:nvPr/>
            </p:nvSpPr>
            <p:spPr bwMode="auto">
              <a:xfrm>
                <a:off x="1981" y="2458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5" name="Freeform 213"/>
              <p:cNvSpPr>
                <a:spLocks noChangeAspect="1"/>
              </p:cNvSpPr>
              <p:nvPr/>
            </p:nvSpPr>
            <p:spPr bwMode="auto">
              <a:xfrm>
                <a:off x="1985" y="245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6" name="Freeform 214"/>
              <p:cNvSpPr>
                <a:spLocks noChangeAspect="1"/>
              </p:cNvSpPr>
              <p:nvPr/>
            </p:nvSpPr>
            <p:spPr bwMode="auto">
              <a:xfrm>
                <a:off x="1987" y="2446"/>
                <a:ext cx="4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6"/>
                  </a:cxn>
                  <a:cxn ang="0">
                    <a:pos x="4" y="0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7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1991" y="244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8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1993" y="2435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09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1993" y="2423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0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1995" y="2412"/>
                <a:ext cx="4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1" name="Line 219"/>
              <p:cNvSpPr>
                <a:spLocks noChangeAspect="1" noChangeShapeType="1"/>
              </p:cNvSpPr>
              <p:nvPr/>
            </p:nvSpPr>
            <p:spPr bwMode="auto">
              <a:xfrm flipV="1">
                <a:off x="1999" y="2398"/>
                <a:ext cx="2" cy="1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2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2001" y="2392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3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2004" y="2381"/>
                <a:ext cx="1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4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2004" y="237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5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2006" y="2369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6" name="Line 224"/>
              <p:cNvSpPr>
                <a:spLocks noChangeAspect="1" noChangeShapeType="1"/>
              </p:cNvSpPr>
              <p:nvPr/>
            </p:nvSpPr>
            <p:spPr bwMode="auto">
              <a:xfrm flipV="1">
                <a:off x="2008" y="2364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7" name="Line 225"/>
              <p:cNvSpPr>
                <a:spLocks noChangeAspect="1" noChangeShapeType="1"/>
              </p:cNvSpPr>
              <p:nvPr/>
            </p:nvSpPr>
            <p:spPr bwMode="auto">
              <a:xfrm flipV="1">
                <a:off x="2012" y="2358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8" name="Line 226"/>
              <p:cNvSpPr>
                <a:spLocks noChangeAspect="1" noChangeShapeType="1"/>
              </p:cNvSpPr>
              <p:nvPr/>
            </p:nvSpPr>
            <p:spPr bwMode="auto">
              <a:xfrm>
                <a:off x="2014" y="235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19" name="Line 227"/>
              <p:cNvSpPr>
                <a:spLocks noChangeAspect="1" noChangeShapeType="1"/>
              </p:cNvSpPr>
              <p:nvPr/>
            </p:nvSpPr>
            <p:spPr bwMode="auto">
              <a:xfrm>
                <a:off x="2014" y="235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0" name="Line 228"/>
              <p:cNvSpPr>
                <a:spLocks noChangeAspect="1" noChangeShapeType="1"/>
              </p:cNvSpPr>
              <p:nvPr/>
            </p:nvSpPr>
            <p:spPr bwMode="auto">
              <a:xfrm>
                <a:off x="2018" y="235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1" name="Line 229"/>
              <p:cNvSpPr>
                <a:spLocks noChangeAspect="1" noChangeShapeType="1"/>
              </p:cNvSpPr>
              <p:nvPr/>
            </p:nvSpPr>
            <p:spPr bwMode="auto">
              <a:xfrm>
                <a:off x="2020" y="235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2" name="Line 230"/>
              <p:cNvSpPr>
                <a:spLocks noChangeAspect="1" noChangeShapeType="1"/>
              </p:cNvSpPr>
              <p:nvPr/>
            </p:nvSpPr>
            <p:spPr bwMode="auto">
              <a:xfrm>
                <a:off x="2024" y="2358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3" name="Line 231"/>
              <p:cNvSpPr>
                <a:spLocks noChangeAspect="1" noChangeShapeType="1"/>
              </p:cNvSpPr>
              <p:nvPr/>
            </p:nvSpPr>
            <p:spPr bwMode="auto">
              <a:xfrm>
                <a:off x="2026" y="2364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4" name="Line 232"/>
              <p:cNvSpPr>
                <a:spLocks noChangeAspect="1" noChangeShapeType="1"/>
              </p:cNvSpPr>
              <p:nvPr/>
            </p:nvSpPr>
            <p:spPr bwMode="auto">
              <a:xfrm>
                <a:off x="2026" y="2369"/>
                <a:ext cx="2" cy="1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5" name="Line 233"/>
              <p:cNvSpPr>
                <a:spLocks noChangeAspect="1" noChangeShapeType="1"/>
              </p:cNvSpPr>
              <p:nvPr/>
            </p:nvSpPr>
            <p:spPr bwMode="auto">
              <a:xfrm>
                <a:off x="2028" y="238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6" name="Line 234"/>
              <p:cNvSpPr>
                <a:spLocks noChangeAspect="1" noChangeShapeType="1"/>
              </p:cNvSpPr>
              <p:nvPr/>
            </p:nvSpPr>
            <p:spPr bwMode="auto">
              <a:xfrm>
                <a:off x="2031" y="2387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7" name="Line 235"/>
              <p:cNvSpPr>
                <a:spLocks noChangeAspect="1" noChangeShapeType="1"/>
              </p:cNvSpPr>
              <p:nvPr/>
            </p:nvSpPr>
            <p:spPr bwMode="auto">
              <a:xfrm>
                <a:off x="2033" y="2392"/>
                <a:ext cx="4" cy="1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8" name="Line 236"/>
              <p:cNvSpPr>
                <a:spLocks noChangeAspect="1" noChangeShapeType="1"/>
              </p:cNvSpPr>
              <p:nvPr/>
            </p:nvSpPr>
            <p:spPr bwMode="auto">
              <a:xfrm>
                <a:off x="2037" y="24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29" name="Line 237"/>
              <p:cNvSpPr>
                <a:spLocks noChangeAspect="1" noChangeShapeType="1"/>
              </p:cNvSpPr>
              <p:nvPr/>
            </p:nvSpPr>
            <p:spPr bwMode="auto">
              <a:xfrm>
                <a:off x="2037" y="2412"/>
                <a:ext cx="2" cy="1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0" name="Line 238"/>
              <p:cNvSpPr>
                <a:spLocks noChangeAspect="1" noChangeShapeType="1"/>
              </p:cNvSpPr>
              <p:nvPr/>
            </p:nvSpPr>
            <p:spPr bwMode="auto">
              <a:xfrm>
                <a:off x="2039" y="242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1" name="Line 239"/>
              <p:cNvSpPr>
                <a:spLocks noChangeAspect="1" noChangeShapeType="1"/>
              </p:cNvSpPr>
              <p:nvPr/>
            </p:nvSpPr>
            <p:spPr bwMode="auto">
              <a:xfrm>
                <a:off x="2041" y="2429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2" name="Line 240"/>
              <p:cNvSpPr>
                <a:spLocks noChangeAspect="1" noChangeShapeType="1"/>
              </p:cNvSpPr>
              <p:nvPr/>
            </p:nvSpPr>
            <p:spPr bwMode="auto">
              <a:xfrm>
                <a:off x="2045" y="2435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3" name="Line 241"/>
              <p:cNvSpPr>
                <a:spLocks noChangeAspect="1" noChangeShapeType="1"/>
              </p:cNvSpPr>
              <p:nvPr/>
            </p:nvSpPr>
            <p:spPr bwMode="auto">
              <a:xfrm>
                <a:off x="2047" y="244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4" name="Line 242"/>
              <p:cNvSpPr>
                <a:spLocks noChangeAspect="1" noChangeShapeType="1"/>
              </p:cNvSpPr>
              <p:nvPr/>
            </p:nvSpPr>
            <p:spPr bwMode="auto">
              <a:xfrm>
                <a:off x="2047" y="244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5" name="Line 243"/>
              <p:cNvSpPr>
                <a:spLocks noChangeAspect="1" noChangeShapeType="1"/>
              </p:cNvSpPr>
              <p:nvPr/>
            </p:nvSpPr>
            <p:spPr bwMode="auto">
              <a:xfrm>
                <a:off x="2051" y="244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6" name="Line 244"/>
              <p:cNvSpPr>
                <a:spLocks noChangeAspect="1" noChangeShapeType="1"/>
              </p:cNvSpPr>
              <p:nvPr/>
            </p:nvSpPr>
            <p:spPr bwMode="auto">
              <a:xfrm>
                <a:off x="2052" y="244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7" name="Line 245"/>
              <p:cNvSpPr>
                <a:spLocks noChangeAspect="1" noChangeShapeType="1"/>
              </p:cNvSpPr>
              <p:nvPr/>
            </p:nvSpPr>
            <p:spPr bwMode="auto">
              <a:xfrm>
                <a:off x="2054" y="244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8" name="Line 246"/>
              <p:cNvSpPr>
                <a:spLocks noChangeAspect="1" noChangeShapeType="1"/>
              </p:cNvSpPr>
              <p:nvPr/>
            </p:nvSpPr>
            <p:spPr bwMode="auto">
              <a:xfrm flipV="1">
                <a:off x="2058" y="2440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39" name="Line 247"/>
              <p:cNvSpPr>
                <a:spLocks noChangeAspect="1" noChangeShapeType="1"/>
              </p:cNvSpPr>
              <p:nvPr/>
            </p:nvSpPr>
            <p:spPr bwMode="auto">
              <a:xfrm flipV="1">
                <a:off x="2058" y="2435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0" name="Line 248"/>
              <p:cNvSpPr>
                <a:spLocks noChangeAspect="1" noChangeShapeType="1"/>
              </p:cNvSpPr>
              <p:nvPr/>
            </p:nvSpPr>
            <p:spPr bwMode="auto">
              <a:xfrm flipV="1">
                <a:off x="2060" y="2429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1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2064" y="242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2" name="Line 250"/>
              <p:cNvSpPr>
                <a:spLocks noChangeAspect="1" noChangeShapeType="1"/>
              </p:cNvSpPr>
              <p:nvPr/>
            </p:nvSpPr>
            <p:spPr bwMode="auto">
              <a:xfrm flipV="1">
                <a:off x="2066" y="2417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3" name="Line 251"/>
              <p:cNvSpPr>
                <a:spLocks noChangeAspect="1" noChangeShapeType="1"/>
              </p:cNvSpPr>
              <p:nvPr/>
            </p:nvSpPr>
            <p:spPr bwMode="auto">
              <a:xfrm flipV="1">
                <a:off x="2070" y="241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4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2070" y="2398"/>
                <a:ext cx="2" cy="14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5" name="Line 253"/>
              <p:cNvSpPr>
                <a:spLocks noChangeAspect="1" noChangeShapeType="1"/>
              </p:cNvSpPr>
              <p:nvPr/>
            </p:nvSpPr>
            <p:spPr bwMode="auto">
              <a:xfrm flipV="1">
                <a:off x="2072" y="239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6" name="Line 254"/>
              <p:cNvSpPr>
                <a:spLocks noChangeAspect="1" noChangeShapeType="1"/>
              </p:cNvSpPr>
              <p:nvPr/>
            </p:nvSpPr>
            <p:spPr bwMode="auto">
              <a:xfrm flipV="1">
                <a:off x="2074" y="2387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7" name="Line 255"/>
              <p:cNvSpPr>
                <a:spLocks noChangeAspect="1" noChangeShapeType="1"/>
              </p:cNvSpPr>
              <p:nvPr/>
            </p:nvSpPr>
            <p:spPr bwMode="auto">
              <a:xfrm flipV="1">
                <a:off x="2077" y="2381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8" name="Line 256"/>
              <p:cNvSpPr>
                <a:spLocks noChangeAspect="1" noChangeShapeType="1"/>
              </p:cNvSpPr>
              <p:nvPr/>
            </p:nvSpPr>
            <p:spPr bwMode="auto">
              <a:xfrm flipV="1">
                <a:off x="2079" y="237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49" name="Line 257"/>
              <p:cNvSpPr>
                <a:spLocks noChangeAspect="1" noChangeShapeType="1"/>
              </p:cNvSpPr>
              <p:nvPr/>
            </p:nvSpPr>
            <p:spPr bwMode="auto">
              <a:xfrm>
                <a:off x="2079" y="2375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0" name="Freeform 258"/>
              <p:cNvSpPr>
                <a:spLocks noChangeAspect="1"/>
              </p:cNvSpPr>
              <p:nvPr/>
            </p:nvSpPr>
            <p:spPr bwMode="auto">
              <a:xfrm>
                <a:off x="2083" y="2369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1" name="Line 259"/>
              <p:cNvSpPr>
                <a:spLocks noChangeAspect="1" noChangeShapeType="1"/>
              </p:cNvSpPr>
              <p:nvPr/>
            </p:nvSpPr>
            <p:spPr bwMode="auto">
              <a:xfrm>
                <a:off x="2085" y="2369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2" name="Line 260"/>
              <p:cNvSpPr>
                <a:spLocks noChangeAspect="1" noChangeShapeType="1"/>
              </p:cNvSpPr>
              <p:nvPr/>
            </p:nvSpPr>
            <p:spPr bwMode="auto">
              <a:xfrm>
                <a:off x="2089" y="2369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3" name="Line 261"/>
              <p:cNvSpPr>
                <a:spLocks noChangeAspect="1" noChangeShapeType="1"/>
              </p:cNvSpPr>
              <p:nvPr/>
            </p:nvSpPr>
            <p:spPr bwMode="auto">
              <a:xfrm>
                <a:off x="2091" y="2369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4" name="Freeform 262"/>
              <p:cNvSpPr>
                <a:spLocks noChangeAspect="1"/>
              </p:cNvSpPr>
              <p:nvPr/>
            </p:nvSpPr>
            <p:spPr bwMode="auto">
              <a:xfrm>
                <a:off x="2091" y="2369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5" name="Line 263"/>
              <p:cNvSpPr>
                <a:spLocks noChangeAspect="1" noChangeShapeType="1"/>
              </p:cNvSpPr>
              <p:nvPr/>
            </p:nvSpPr>
            <p:spPr bwMode="auto">
              <a:xfrm>
                <a:off x="2093" y="2375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6" name="Line 264"/>
              <p:cNvSpPr>
                <a:spLocks noChangeAspect="1" noChangeShapeType="1"/>
              </p:cNvSpPr>
              <p:nvPr/>
            </p:nvSpPr>
            <p:spPr bwMode="auto">
              <a:xfrm>
                <a:off x="2097" y="237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7" name="Line 265"/>
              <p:cNvSpPr>
                <a:spLocks noChangeAspect="1" noChangeShapeType="1"/>
              </p:cNvSpPr>
              <p:nvPr/>
            </p:nvSpPr>
            <p:spPr bwMode="auto">
              <a:xfrm>
                <a:off x="2099" y="238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8" name="Line 266"/>
              <p:cNvSpPr>
                <a:spLocks noChangeAspect="1" noChangeShapeType="1"/>
              </p:cNvSpPr>
              <p:nvPr/>
            </p:nvSpPr>
            <p:spPr bwMode="auto">
              <a:xfrm>
                <a:off x="2102" y="238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59" name="Line 267"/>
              <p:cNvSpPr>
                <a:spLocks noChangeAspect="1" noChangeShapeType="1"/>
              </p:cNvSpPr>
              <p:nvPr/>
            </p:nvSpPr>
            <p:spPr bwMode="auto">
              <a:xfrm>
                <a:off x="2102" y="239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0" name="Line 268"/>
              <p:cNvSpPr>
                <a:spLocks noChangeAspect="1" noChangeShapeType="1"/>
              </p:cNvSpPr>
              <p:nvPr/>
            </p:nvSpPr>
            <p:spPr bwMode="auto">
              <a:xfrm>
                <a:off x="2104" y="2398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1" name="Line 269"/>
              <p:cNvSpPr>
                <a:spLocks noChangeAspect="1" noChangeShapeType="1"/>
              </p:cNvSpPr>
              <p:nvPr/>
            </p:nvSpPr>
            <p:spPr bwMode="auto">
              <a:xfrm>
                <a:off x="2108" y="240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2" name="Line 270"/>
              <p:cNvSpPr>
                <a:spLocks noChangeAspect="1" noChangeShapeType="1"/>
              </p:cNvSpPr>
              <p:nvPr/>
            </p:nvSpPr>
            <p:spPr bwMode="auto">
              <a:xfrm>
                <a:off x="2110" y="2412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3" name="Line 271"/>
              <p:cNvSpPr>
                <a:spLocks noChangeAspect="1" noChangeShapeType="1"/>
              </p:cNvSpPr>
              <p:nvPr/>
            </p:nvSpPr>
            <p:spPr bwMode="auto">
              <a:xfrm>
                <a:off x="2112" y="241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4" name="Line 272"/>
              <p:cNvSpPr>
                <a:spLocks noChangeAspect="1" noChangeShapeType="1"/>
              </p:cNvSpPr>
              <p:nvPr/>
            </p:nvSpPr>
            <p:spPr bwMode="auto">
              <a:xfrm>
                <a:off x="2112" y="2423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5" name="Line 273"/>
              <p:cNvSpPr>
                <a:spLocks noChangeAspect="1" noChangeShapeType="1"/>
              </p:cNvSpPr>
              <p:nvPr/>
            </p:nvSpPr>
            <p:spPr bwMode="auto">
              <a:xfrm>
                <a:off x="2116" y="242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6" name="Freeform 274"/>
              <p:cNvSpPr>
                <a:spLocks noChangeAspect="1"/>
              </p:cNvSpPr>
              <p:nvPr/>
            </p:nvSpPr>
            <p:spPr bwMode="auto">
              <a:xfrm>
                <a:off x="2118" y="2429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7" name="Line 275"/>
              <p:cNvSpPr>
                <a:spLocks noChangeAspect="1" noChangeShapeType="1"/>
              </p:cNvSpPr>
              <p:nvPr/>
            </p:nvSpPr>
            <p:spPr bwMode="auto">
              <a:xfrm>
                <a:off x="2122" y="243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8" name="Line 276"/>
              <p:cNvSpPr>
                <a:spLocks noChangeAspect="1" noChangeShapeType="1"/>
              </p:cNvSpPr>
              <p:nvPr/>
            </p:nvSpPr>
            <p:spPr bwMode="auto">
              <a:xfrm>
                <a:off x="2124" y="2435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69" name="Line 277"/>
              <p:cNvSpPr>
                <a:spLocks noChangeAspect="1" noChangeShapeType="1"/>
              </p:cNvSpPr>
              <p:nvPr/>
            </p:nvSpPr>
            <p:spPr bwMode="auto">
              <a:xfrm>
                <a:off x="2124" y="2435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0" name="Line 278"/>
              <p:cNvSpPr>
                <a:spLocks noChangeAspect="1" noChangeShapeType="1"/>
              </p:cNvSpPr>
              <p:nvPr/>
            </p:nvSpPr>
            <p:spPr bwMode="auto">
              <a:xfrm>
                <a:off x="2127" y="2435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1" name="Freeform 279"/>
              <p:cNvSpPr>
                <a:spLocks noChangeAspect="1"/>
              </p:cNvSpPr>
              <p:nvPr/>
            </p:nvSpPr>
            <p:spPr bwMode="auto">
              <a:xfrm>
                <a:off x="2129" y="2429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2" name="Line 280"/>
              <p:cNvSpPr>
                <a:spLocks noChangeAspect="1" noChangeShapeType="1"/>
              </p:cNvSpPr>
              <p:nvPr/>
            </p:nvSpPr>
            <p:spPr bwMode="auto">
              <a:xfrm>
                <a:off x="2131" y="2429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3" name="Line 281"/>
              <p:cNvSpPr>
                <a:spLocks noChangeAspect="1" noChangeShapeType="1"/>
              </p:cNvSpPr>
              <p:nvPr/>
            </p:nvSpPr>
            <p:spPr bwMode="auto">
              <a:xfrm flipV="1">
                <a:off x="2135" y="2423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4" name="Line 282"/>
              <p:cNvSpPr>
                <a:spLocks noChangeAspect="1" noChangeShapeType="1"/>
              </p:cNvSpPr>
              <p:nvPr/>
            </p:nvSpPr>
            <p:spPr bwMode="auto">
              <a:xfrm flipV="1">
                <a:off x="2135" y="241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5" name="Line 283"/>
              <p:cNvSpPr>
                <a:spLocks noChangeAspect="1" noChangeShapeType="1"/>
              </p:cNvSpPr>
              <p:nvPr/>
            </p:nvSpPr>
            <p:spPr bwMode="auto">
              <a:xfrm flipV="1">
                <a:off x="2137" y="2412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6" name="Line 284"/>
              <p:cNvSpPr>
                <a:spLocks noChangeAspect="1" noChangeShapeType="1"/>
              </p:cNvSpPr>
              <p:nvPr/>
            </p:nvSpPr>
            <p:spPr bwMode="auto">
              <a:xfrm flipV="1">
                <a:off x="2141" y="240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7" name="Line 285"/>
              <p:cNvSpPr>
                <a:spLocks noChangeAspect="1" noChangeShapeType="1"/>
              </p:cNvSpPr>
              <p:nvPr/>
            </p:nvSpPr>
            <p:spPr bwMode="auto">
              <a:xfrm>
                <a:off x="2143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8" name="Line 286"/>
              <p:cNvSpPr>
                <a:spLocks noChangeAspect="1" noChangeShapeType="1"/>
              </p:cNvSpPr>
              <p:nvPr/>
            </p:nvSpPr>
            <p:spPr bwMode="auto">
              <a:xfrm flipV="1">
                <a:off x="2145" y="2398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79" name="Line 287"/>
              <p:cNvSpPr>
                <a:spLocks noChangeAspect="1" noChangeShapeType="1"/>
              </p:cNvSpPr>
              <p:nvPr/>
            </p:nvSpPr>
            <p:spPr bwMode="auto">
              <a:xfrm flipV="1">
                <a:off x="2149" y="239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0" name="Line 288"/>
              <p:cNvSpPr>
                <a:spLocks noChangeAspect="1" noChangeShapeType="1"/>
              </p:cNvSpPr>
              <p:nvPr/>
            </p:nvSpPr>
            <p:spPr bwMode="auto">
              <a:xfrm flipV="1">
                <a:off x="2149" y="238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1" name="Line 289"/>
              <p:cNvSpPr>
                <a:spLocks noChangeAspect="1" noChangeShapeType="1"/>
              </p:cNvSpPr>
              <p:nvPr/>
            </p:nvSpPr>
            <p:spPr bwMode="auto">
              <a:xfrm>
                <a:off x="2150" y="2387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2" name="Freeform 290"/>
              <p:cNvSpPr>
                <a:spLocks noChangeAspect="1"/>
              </p:cNvSpPr>
              <p:nvPr/>
            </p:nvSpPr>
            <p:spPr bwMode="auto">
              <a:xfrm>
                <a:off x="2154" y="2381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3" name="Line 291"/>
              <p:cNvSpPr>
                <a:spLocks noChangeAspect="1" noChangeShapeType="1"/>
              </p:cNvSpPr>
              <p:nvPr/>
            </p:nvSpPr>
            <p:spPr bwMode="auto">
              <a:xfrm>
                <a:off x="2156" y="238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4" name="Line 292"/>
              <p:cNvSpPr>
                <a:spLocks noChangeAspect="1" noChangeShapeType="1"/>
              </p:cNvSpPr>
              <p:nvPr/>
            </p:nvSpPr>
            <p:spPr bwMode="auto">
              <a:xfrm>
                <a:off x="2158" y="238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5" name="Line 293"/>
              <p:cNvSpPr>
                <a:spLocks noChangeAspect="1" noChangeShapeType="1"/>
              </p:cNvSpPr>
              <p:nvPr/>
            </p:nvSpPr>
            <p:spPr bwMode="auto">
              <a:xfrm>
                <a:off x="2158" y="2381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6" name="Line 294"/>
              <p:cNvSpPr>
                <a:spLocks noChangeAspect="1" noChangeShapeType="1"/>
              </p:cNvSpPr>
              <p:nvPr/>
            </p:nvSpPr>
            <p:spPr bwMode="auto">
              <a:xfrm>
                <a:off x="2162" y="2381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7" name="Line 295"/>
              <p:cNvSpPr>
                <a:spLocks noChangeAspect="1" noChangeShapeType="1"/>
              </p:cNvSpPr>
              <p:nvPr/>
            </p:nvSpPr>
            <p:spPr bwMode="auto">
              <a:xfrm>
                <a:off x="2164" y="2381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8" name="Freeform 296"/>
              <p:cNvSpPr>
                <a:spLocks noChangeAspect="1"/>
              </p:cNvSpPr>
              <p:nvPr/>
            </p:nvSpPr>
            <p:spPr bwMode="auto">
              <a:xfrm>
                <a:off x="2168" y="2381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89" name="Line 297"/>
              <p:cNvSpPr>
                <a:spLocks noChangeAspect="1" noChangeShapeType="1"/>
              </p:cNvSpPr>
              <p:nvPr/>
            </p:nvSpPr>
            <p:spPr bwMode="auto">
              <a:xfrm>
                <a:off x="2170" y="2387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0" name="Line 298"/>
              <p:cNvSpPr>
                <a:spLocks noChangeAspect="1" noChangeShapeType="1"/>
              </p:cNvSpPr>
              <p:nvPr/>
            </p:nvSpPr>
            <p:spPr bwMode="auto">
              <a:xfrm>
                <a:off x="2170" y="2387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1" name="Line 299"/>
              <p:cNvSpPr>
                <a:spLocks noChangeAspect="1" noChangeShapeType="1"/>
              </p:cNvSpPr>
              <p:nvPr/>
            </p:nvSpPr>
            <p:spPr bwMode="auto">
              <a:xfrm>
                <a:off x="2173" y="239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2" name="Line 300"/>
              <p:cNvSpPr>
                <a:spLocks noChangeAspect="1" noChangeShapeType="1"/>
              </p:cNvSpPr>
              <p:nvPr/>
            </p:nvSpPr>
            <p:spPr bwMode="auto">
              <a:xfrm>
                <a:off x="2175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3" name="Line 301"/>
              <p:cNvSpPr>
                <a:spLocks noChangeAspect="1" noChangeShapeType="1"/>
              </p:cNvSpPr>
              <p:nvPr/>
            </p:nvSpPr>
            <p:spPr bwMode="auto">
              <a:xfrm>
                <a:off x="2177" y="2398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4" name="Line 302"/>
              <p:cNvSpPr>
                <a:spLocks noChangeAspect="1" noChangeShapeType="1"/>
              </p:cNvSpPr>
              <p:nvPr/>
            </p:nvSpPr>
            <p:spPr bwMode="auto">
              <a:xfrm>
                <a:off x="2181" y="24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5" name="Line 303"/>
              <p:cNvSpPr>
                <a:spLocks noChangeAspect="1" noChangeShapeType="1"/>
              </p:cNvSpPr>
              <p:nvPr/>
            </p:nvSpPr>
            <p:spPr bwMode="auto">
              <a:xfrm>
                <a:off x="2181" y="2412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6" name="Line 304"/>
              <p:cNvSpPr>
                <a:spLocks noChangeAspect="1" noChangeShapeType="1"/>
              </p:cNvSpPr>
              <p:nvPr/>
            </p:nvSpPr>
            <p:spPr bwMode="auto">
              <a:xfrm>
                <a:off x="2183" y="2417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7" name="Freeform 305"/>
              <p:cNvSpPr>
                <a:spLocks noChangeAspect="1"/>
              </p:cNvSpPr>
              <p:nvPr/>
            </p:nvSpPr>
            <p:spPr bwMode="auto">
              <a:xfrm>
                <a:off x="2187" y="2417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8" name="Line 306"/>
              <p:cNvSpPr>
                <a:spLocks noChangeAspect="1" noChangeShapeType="1"/>
              </p:cNvSpPr>
              <p:nvPr/>
            </p:nvSpPr>
            <p:spPr bwMode="auto">
              <a:xfrm>
                <a:off x="2189" y="2423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99" name="Line 307"/>
              <p:cNvSpPr>
                <a:spLocks noChangeAspect="1" noChangeShapeType="1"/>
              </p:cNvSpPr>
              <p:nvPr/>
            </p:nvSpPr>
            <p:spPr bwMode="auto">
              <a:xfrm>
                <a:off x="2193" y="2423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0" name="Freeform 308"/>
              <p:cNvSpPr>
                <a:spLocks noChangeAspect="1"/>
              </p:cNvSpPr>
              <p:nvPr/>
            </p:nvSpPr>
            <p:spPr bwMode="auto">
              <a:xfrm>
                <a:off x="2193" y="2423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1" name="Line 309"/>
              <p:cNvSpPr>
                <a:spLocks noChangeAspect="1" noChangeShapeType="1"/>
              </p:cNvSpPr>
              <p:nvPr/>
            </p:nvSpPr>
            <p:spPr bwMode="auto">
              <a:xfrm>
                <a:off x="2195" y="2429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" name="Line 310"/>
              <p:cNvSpPr>
                <a:spLocks noChangeAspect="1" noChangeShapeType="1"/>
              </p:cNvSpPr>
              <p:nvPr/>
            </p:nvSpPr>
            <p:spPr bwMode="auto">
              <a:xfrm>
                <a:off x="2197" y="2429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3" name="Line 311"/>
              <p:cNvSpPr>
                <a:spLocks noChangeAspect="1" noChangeShapeType="1"/>
              </p:cNvSpPr>
              <p:nvPr/>
            </p:nvSpPr>
            <p:spPr bwMode="auto">
              <a:xfrm flipV="1">
                <a:off x="2200" y="242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4" name="Line 312"/>
              <p:cNvSpPr>
                <a:spLocks noChangeAspect="1" noChangeShapeType="1"/>
              </p:cNvSpPr>
              <p:nvPr/>
            </p:nvSpPr>
            <p:spPr bwMode="auto">
              <a:xfrm>
                <a:off x="2202" y="242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5" name="Line 313"/>
              <p:cNvSpPr>
                <a:spLocks noChangeAspect="1" noChangeShapeType="1"/>
              </p:cNvSpPr>
              <p:nvPr/>
            </p:nvSpPr>
            <p:spPr bwMode="auto">
              <a:xfrm>
                <a:off x="2202" y="2423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6" name="Line 314"/>
              <p:cNvSpPr>
                <a:spLocks noChangeAspect="1" noChangeShapeType="1"/>
              </p:cNvSpPr>
              <p:nvPr/>
            </p:nvSpPr>
            <p:spPr bwMode="auto">
              <a:xfrm flipV="1">
                <a:off x="2206" y="241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7" name="Line 315"/>
              <p:cNvSpPr>
                <a:spLocks noChangeAspect="1" noChangeShapeType="1"/>
              </p:cNvSpPr>
              <p:nvPr/>
            </p:nvSpPr>
            <p:spPr bwMode="auto">
              <a:xfrm flipV="1">
                <a:off x="2208" y="2412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8" name="Line 316"/>
              <p:cNvSpPr>
                <a:spLocks noChangeAspect="1" noChangeShapeType="1"/>
              </p:cNvSpPr>
              <p:nvPr/>
            </p:nvSpPr>
            <p:spPr bwMode="auto">
              <a:xfrm>
                <a:off x="2212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9" name="Line 317"/>
              <p:cNvSpPr>
                <a:spLocks noChangeAspect="1" noChangeShapeType="1"/>
              </p:cNvSpPr>
              <p:nvPr/>
            </p:nvSpPr>
            <p:spPr bwMode="auto">
              <a:xfrm flipV="1">
                <a:off x="2214" y="24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0" name="Line 318"/>
              <p:cNvSpPr>
                <a:spLocks noChangeAspect="1" noChangeShapeType="1"/>
              </p:cNvSpPr>
              <p:nvPr/>
            </p:nvSpPr>
            <p:spPr bwMode="auto">
              <a:xfrm>
                <a:off x="2214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1" name="Line 319"/>
              <p:cNvSpPr>
                <a:spLocks noChangeAspect="1" noChangeShapeType="1"/>
              </p:cNvSpPr>
              <p:nvPr/>
            </p:nvSpPr>
            <p:spPr bwMode="auto">
              <a:xfrm flipV="1">
                <a:off x="2216" y="2398"/>
                <a:ext cx="4" cy="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2" name="Line 320"/>
              <p:cNvSpPr>
                <a:spLocks noChangeAspect="1" noChangeShapeType="1"/>
              </p:cNvSpPr>
              <p:nvPr/>
            </p:nvSpPr>
            <p:spPr bwMode="auto">
              <a:xfrm flipV="1">
                <a:off x="2220" y="239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3" name="Line 321"/>
              <p:cNvSpPr>
                <a:spLocks noChangeAspect="1" noChangeShapeType="1"/>
              </p:cNvSpPr>
              <p:nvPr/>
            </p:nvSpPr>
            <p:spPr bwMode="auto">
              <a:xfrm>
                <a:off x="2221" y="239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4" name="Line 322"/>
              <p:cNvSpPr>
                <a:spLocks noChangeAspect="1" noChangeShapeType="1"/>
              </p:cNvSpPr>
              <p:nvPr/>
            </p:nvSpPr>
            <p:spPr bwMode="auto">
              <a:xfrm flipV="1">
                <a:off x="2225" y="238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5" name="Line 323"/>
              <p:cNvSpPr>
                <a:spLocks noChangeAspect="1" noChangeShapeType="1"/>
              </p:cNvSpPr>
              <p:nvPr/>
            </p:nvSpPr>
            <p:spPr bwMode="auto">
              <a:xfrm>
                <a:off x="2225" y="238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6" name="Line 324"/>
              <p:cNvSpPr>
                <a:spLocks noChangeAspect="1" noChangeShapeType="1"/>
              </p:cNvSpPr>
              <p:nvPr/>
            </p:nvSpPr>
            <p:spPr bwMode="auto">
              <a:xfrm>
                <a:off x="2227" y="2387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7" name="Line 325"/>
              <p:cNvSpPr>
                <a:spLocks noChangeAspect="1" noChangeShapeType="1"/>
              </p:cNvSpPr>
              <p:nvPr/>
            </p:nvSpPr>
            <p:spPr bwMode="auto">
              <a:xfrm>
                <a:off x="2231" y="238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8" name="Line 326"/>
              <p:cNvSpPr>
                <a:spLocks noChangeAspect="1" noChangeShapeType="1"/>
              </p:cNvSpPr>
              <p:nvPr/>
            </p:nvSpPr>
            <p:spPr bwMode="auto">
              <a:xfrm>
                <a:off x="2233" y="238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19" name="Line 327"/>
              <p:cNvSpPr>
                <a:spLocks noChangeAspect="1" noChangeShapeType="1"/>
              </p:cNvSpPr>
              <p:nvPr/>
            </p:nvSpPr>
            <p:spPr bwMode="auto">
              <a:xfrm>
                <a:off x="2235" y="2387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0" name="Line 328"/>
              <p:cNvSpPr>
                <a:spLocks noChangeAspect="1" noChangeShapeType="1"/>
              </p:cNvSpPr>
              <p:nvPr/>
            </p:nvSpPr>
            <p:spPr bwMode="auto">
              <a:xfrm>
                <a:off x="2235" y="2387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1" name="Freeform 329"/>
              <p:cNvSpPr>
                <a:spLocks noChangeAspect="1"/>
              </p:cNvSpPr>
              <p:nvPr/>
            </p:nvSpPr>
            <p:spPr bwMode="auto">
              <a:xfrm>
                <a:off x="2239" y="2387"/>
                <a:ext cx="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2" name="Line 330"/>
              <p:cNvSpPr>
                <a:spLocks noChangeAspect="1" noChangeShapeType="1"/>
              </p:cNvSpPr>
              <p:nvPr/>
            </p:nvSpPr>
            <p:spPr bwMode="auto">
              <a:xfrm>
                <a:off x="2241" y="239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3" name="Freeform 331"/>
              <p:cNvSpPr>
                <a:spLocks noChangeAspect="1"/>
              </p:cNvSpPr>
              <p:nvPr/>
            </p:nvSpPr>
            <p:spPr bwMode="auto">
              <a:xfrm>
                <a:off x="2245" y="2392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4" name="Line 332"/>
              <p:cNvSpPr>
                <a:spLocks noChangeAspect="1" noChangeShapeType="1"/>
              </p:cNvSpPr>
              <p:nvPr/>
            </p:nvSpPr>
            <p:spPr bwMode="auto">
              <a:xfrm>
                <a:off x="2246" y="23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5" name="Freeform 333"/>
              <p:cNvSpPr>
                <a:spLocks noChangeAspect="1"/>
              </p:cNvSpPr>
              <p:nvPr/>
            </p:nvSpPr>
            <p:spPr bwMode="auto">
              <a:xfrm>
                <a:off x="2246" y="2398"/>
                <a:ext cx="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6" name="Line 334"/>
              <p:cNvSpPr>
                <a:spLocks noChangeAspect="1" noChangeShapeType="1"/>
              </p:cNvSpPr>
              <p:nvPr/>
            </p:nvSpPr>
            <p:spPr bwMode="auto">
              <a:xfrm>
                <a:off x="2248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7" name="Freeform 335"/>
              <p:cNvSpPr>
                <a:spLocks noChangeAspect="1"/>
              </p:cNvSpPr>
              <p:nvPr/>
            </p:nvSpPr>
            <p:spPr bwMode="auto">
              <a:xfrm>
                <a:off x="2252" y="2406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8" name="Line 336"/>
              <p:cNvSpPr>
                <a:spLocks noChangeAspect="1" noChangeShapeType="1"/>
              </p:cNvSpPr>
              <p:nvPr/>
            </p:nvSpPr>
            <p:spPr bwMode="auto">
              <a:xfrm>
                <a:off x="2254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29" name="Freeform 337"/>
              <p:cNvSpPr>
                <a:spLocks noChangeAspect="1"/>
              </p:cNvSpPr>
              <p:nvPr/>
            </p:nvSpPr>
            <p:spPr bwMode="auto">
              <a:xfrm>
                <a:off x="2258" y="2412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0" name="Line 338"/>
              <p:cNvSpPr>
                <a:spLocks noChangeAspect="1" noChangeShapeType="1"/>
              </p:cNvSpPr>
              <p:nvPr/>
            </p:nvSpPr>
            <p:spPr bwMode="auto">
              <a:xfrm>
                <a:off x="2258" y="241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1" name="Line 339"/>
              <p:cNvSpPr>
                <a:spLocks noChangeAspect="1" noChangeShapeType="1"/>
              </p:cNvSpPr>
              <p:nvPr/>
            </p:nvSpPr>
            <p:spPr bwMode="auto">
              <a:xfrm>
                <a:off x="2260" y="2417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2" name="Freeform 340"/>
              <p:cNvSpPr>
                <a:spLocks noChangeAspect="1"/>
              </p:cNvSpPr>
              <p:nvPr/>
            </p:nvSpPr>
            <p:spPr bwMode="auto">
              <a:xfrm>
                <a:off x="2264" y="2417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3" name="Line 341"/>
              <p:cNvSpPr>
                <a:spLocks noChangeAspect="1" noChangeShapeType="1"/>
              </p:cNvSpPr>
              <p:nvPr/>
            </p:nvSpPr>
            <p:spPr bwMode="auto">
              <a:xfrm>
                <a:off x="2266" y="242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4" name="Line 342"/>
              <p:cNvSpPr>
                <a:spLocks noChangeAspect="1" noChangeShapeType="1"/>
              </p:cNvSpPr>
              <p:nvPr/>
            </p:nvSpPr>
            <p:spPr bwMode="auto">
              <a:xfrm>
                <a:off x="2268" y="2423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5" name="Line 343"/>
              <p:cNvSpPr>
                <a:spLocks noChangeAspect="1" noChangeShapeType="1"/>
              </p:cNvSpPr>
              <p:nvPr/>
            </p:nvSpPr>
            <p:spPr bwMode="auto">
              <a:xfrm>
                <a:off x="2268" y="2423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6" name="Freeform 344"/>
              <p:cNvSpPr>
                <a:spLocks noChangeAspect="1"/>
              </p:cNvSpPr>
              <p:nvPr/>
            </p:nvSpPr>
            <p:spPr bwMode="auto">
              <a:xfrm>
                <a:off x="2271" y="2417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7" name="Line 345"/>
              <p:cNvSpPr>
                <a:spLocks noChangeAspect="1" noChangeShapeType="1"/>
              </p:cNvSpPr>
              <p:nvPr/>
            </p:nvSpPr>
            <p:spPr bwMode="auto">
              <a:xfrm>
                <a:off x="2273" y="2417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8" name="Line 346"/>
              <p:cNvSpPr>
                <a:spLocks noChangeAspect="1" noChangeShapeType="1"/>
              </p:cNvSpPr>
              <p:nvPr/>
            </p:nvSpPr>
            <p:spPr bwMode="auto">
              <a:xfrm>
                <a:off x="2277" y="241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39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2279" y="241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0" name="Line 348"/>
              <p:cNvSpPr>
                <a:spLocks noChangeAspect="1" noChangeShapeType="1"/>
              </p:cNvSpPr>
              <p:nvPr/>
            </p:nvSpPr>
            <p:spPr bwMode="auto">
              <a:xfrm>
                <a:off x="2279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1" name="Line 349"/>
              <p:cNvSpPr>
                <a:spLocks noChangeAspect="1" noChangeShapeType="1"/>
              </p:cNvSpPr>
              <p:nvPr/>
            </p:nvSpPr>
            <p:spPr bwMode="auto">
              <a:xfrm>
                <a:off x="2281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2" name="Freeform 350"/>
              <p:cNvSpPr>
                <a:spLocks noChangeAspect="1"/>
              </p:cNvSpPr>
              <p:nvPr/>
            </p:nvSpPr>
            <p:spPr bwMode="auto">
              <a:xfrm>
                <a:off x="2285" y="2406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3" name="Line 351"/>
              <p:cNvSpPr>
                <a:spLocks noChangeAspect="1" noChangeShapeType="1"/>
              </p:cNvSpPr>
              <p:nvPr/>
            </p:nvSpPr>
            <p:spPr bwMode="auto">
              <a:xfrm>
                <a:off x="2287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4" name="Line 352"/>
              <p:cNvSpPr>
                <a:spLocks noChangeAspect="1" noChangeShapeType="1"/>
              </p:cNvSpPr>
              <p:nvPr/>
            </p:nvSpPr>
            <p:spPr bwMode="auto">
              <a:xfrm flipV="1">
                <a:off x="2291" y="2398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5" name="Line 353"/>
              <p:cNvSpPr>
                <a:spLocks noChangeAspect="1" noChangeShapeType="1"/>
              </p:cNvSpPr>
              <p:nvPr/>
            </p:nvSpPr>
            <p:spPr bwMode="auto">
              <a:xfrm>
                <a:off x="2291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6" name="Freeform 354"/>
              <p:cNvSpPr>
                <a:spLocks noChangeAspect="1"/>
              </p:cNvSpPr>
              <p:nvPr/>
            </p:nvSpPr>
            <p:spPr bwMode="auto">
              <a:xfrm>
                <a:off x="2293" y="2392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7" name="Line 355"/>
              <p:cNvSpPr>
                <a:spLocks noChangeAspect="1" noChangeShapeType="1"/>
              </p:cNvSpPr>
              <p:nvPr/>
            </p:nvSpPr>
            <p:spPr bwMode="auto">
              <a:xfrm>
                <a:off x="2294" y="239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8" name="Line 356"/>
              <p:cNvSpPr>
                <a:spLocks noChangeAspect="1" noChangeShapeType="1"/>
              </p:cNvSpPr>
              <p:nvPr/>
            </p:nvSpPr>
            <p:spPr bwMode="auto">
              <a:xfrm>
                <a:off x="2298" y="239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49" name="Line 357"/>
              <p:cNvSpPr>
                <a:spLocks noChangeAspect="1" noChangeShapeType="1"/>
              </p:cNvSpPr>
              <p:nvPr/>
            </p:nvSpPr>
            <p:spPr bwMode="auto">
              <a:xfrm>
                <a:off x="2300" y="239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0" name="Line 358"/>
              <p:cNvSpPr>
                <a:spLocks noChangeAspect="1" noChangeShapeType="1"/>
              </p:cNvSpPr>
              <p:nvPr/>
            </p:nvSpPr>
            <p:spPr bwMode="auto">
              <a:xfrm>
                <a:off x="2300" y="239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1" name="Line 359"/>
              <p:cNvSpPr>
                <a:spLocks noChangeAspect="1" noChangeShapeType="1"/>
              </p:cNvSpPr>
              <p:nvPr/>
            </p:nvSpPr>
            <p:spPr bwMode="auto">
              <a:xfrm>
                <a:off x="2304" y="239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2" name="Line 360"/>
              <p:cNvSpPr>
                <a:spLocks noChangeAspect="1" noChangeShapeType="1"/>
              </p:cNvSpPr>
              <p:nvPr/>
            </p:nvSpPr>
            <p:spPr bwMode="auto">
              <a:xfrm>
                <a:off x="2306" y="239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3" name="Line 361"/>
              <p:cNvSpPr>
                <a:spLocks noChangeAspect="1" noChangeShapeType="1"/>
              </p:cNvSpPr>
              <p:nvPr/>
            </p:nvSpPr>
            <p:spPr bwMode="auto">
              <a:xfrm>
                <a:off x="2310" y="239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4" name="Line 362"/>
              <p:cNvSpPr>
                <a:spLocks noChangeAspect="1" noChangeShapeType="1"/>
              </p:cNvSpPr>
              <p:nvPr/>
            </p:nvSpPr>
            <p:spPr bwMode="auto">
              <a:xfrm>
                <a:off x="2312" y="239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5" name="Freeform 363"/>
              <p:cNvSpPr>
                <a:spLocks noChangeAspect="1"/>
              </p:cNvSpPr>
              <p:nvPr/>
            </p:nvSpPr>
            <p:spPr bwMode="auto">
              <a:xfrm>
                <a:off x="2312" y="2392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6" name="Line 364"/>
              <p:cNvSpPr>
                <a:spLocks noChangeAspect="1" noChangeShapeType="1"/>
              </p:cNvSpPr>
              <p:nvPr/>
            </p:nvSpPr>
            <p:spPr bwMode="auto">
              <a:xfrm>
                <a:off x="2314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7" name="Line 365"/>
              <p:cNvSpPr>
                <a:spLocks noChangeAspect="1" noChangeShapeType="1"/>
              </p:cNvSpPr>
              <p:nvPr/>
            </p:nvSpPr>
            <p:spPr bwMode="auto">
              <a:xfrm>
                <a:off x="2318" y="23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8" name="Freeform 366"/>
              <p:cNvSpPr>
                <a:spLocks noChangeAspect="1"/>
              </p:cNvSpPr>
              <p:nvPr/>
            </p:nvSpPr>
            <p:spPr bwMode="auto">
              <a:xfrm>
                <a:off x="2319" y="2398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59" name="Line 367"/>
              <p:cNvSpPr>
                <a:spLocks noChangeAspect="1" noChangeShapeType="1"/>
              </p:cNvSpPr>
              <p:nvPr/>
            </p:nvSpPr>
            <p:spPr bwMode="auto">
              <a:xfrm>
                <a:off x="2323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0" name="Freeform 368"/>
              <p:cNvSpPr>
                <a:spLocks noChangeAspect="1"/>
              </p:cNvSpPr>
              <p:nvPr/>
            </p:nvSpPr>
            <p:spPr bwMode="auto">
              <a:xfrm>
                <a:off x="2325" y="2406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1" name="Line 369"/>
              <p:cNvSpPr>
                <a:spLocks noChangeAspect="1" noChangeShapeType="1"/>
              </p:cNvSpPr>
              <p:nvPr/>
            </p:nvSpPr>
            <p:spPr bwMode="auto">
              <a:xfrm>
                <a:off x="2325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2" name="Line 370"/>
              <p:cNvSpPr>
                <a:spLocks noChangeAspect="1" noChangeShapeType="1"/>
              </p:cNvSpPr>
              <p:nvPr/>
            </p:nvSpPr>
            <p:spPr bwMode="auto">
              <a:xfrm>
                <a:off x="2329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3" name="Line 371"/>
              <p:cNvSpPr>
                <a:spLocks noChangeAspect="1" noChangeShapeType="1"/>
              </p:cNvSpPr>
              <p:nvPr/>
            </p:nvSpPr>
            <p:spPr bwMode="auto">
              <a:xfrm>
                <a:off x="2331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4" name="Freeform 372"/>
              <p:cNvSpPr>
                <a:spLocks noChangeAspect="1"/>
              </p:cNvSpPr>
              <p:nvPr/>
            </p:nvSpPr>
            <p:spPr bwMode="auto">
              <a:xfrm>
                <a:off x="2333" y="2412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5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5" name="Line 373"/>
              <p:cNvSpPr>
                <a:spLocks noChangeAspect="1" noChangeShapeType="1"/>
              </p:cNvSpPr>
              <p:nvPr/>
            </p:nvSpPr>
            <p:spPr bwMode="auto">
              <a:xfrm>
                <a:off x="2337" y="241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6" name="Line 374"/>
              <p:cNvSpPr>
                <a:spLocks noChangeAspect="1" noChangeShapeType="1"/>
              </p:cNvSpPr>
              <p:nvPr/>
            </p:nvSpPr>
            <p:spPr bwMode="auto">
              <a:xfrm>
                <a:off x="2337" y="241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7" name="Line 375"/>
              <p:cNvSpPr>
                <a:spLocks noChangeAspect="1" noChangeShapeType="1"/>
              </p:cNvSpPr>
              <p:nvPr/>
            </p:nvSpPr>
            <p:spPr bwMode="auto">
              <a:xfrm>
                <a:off x="2339" y="2417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8" name="Line 376"/>
              <p:cNvSpPr>
                <a:spLocks noChangeAspect="1" noChangeShapeType="1"/>
              </p:cNvSpPr>
              <p:nvPr/>
            </p:nvSpPr>
            <p:spPr bwMode="auto">
              <a:xfrm>
                <a:off x="2342" y="2417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69" name="Line 377"/>
              <p:cNvSpPr>
                <a:spLocks noChangeAspect="1" noChangeShapeType="1"/>
              </p:cNvSpPr>
              <p:nvPr/>
            </p:nvSpPr>
            <p:spPr bwMode="auto">
              <a:xfrm>
                <a:off x="2344" y="2417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0" name="Line 378"/>
              <p:cNvSpPr>
                <a:spLocks noChangeAspect="1" noChangeShapeType="1"/>
              </p:cNvSpPr>
              <p:nvPr/>
            </p:nvSpPr>
            <p:spPr bwMode="auto">
              <a:xfrm>
                <a:off x="2348" y="2417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1" name="Freeform 379"/>
              <p:cNvSpPr>
                <a:spLocks noChangeAspect="1"/>
              </p:cNvSpPr>
              <p:nvPr/>
            </p:nvSpPr>
            <p:spPr bwMode="auto">
              <a:xfrm>
                <a:off x="2348" y="2412"/>
                <a:ext cx="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2" name="Line 380"/>
              <p:cNvSpPr>
                <a:spLocks noChangeAspect="1" noChangeShapeType="1"/>
              </p:cNvSpPr>
              <p:nvPr/>
            </p:nvSpPr>
            <p:spPr bwMode="auto">
              <a:xfrm>
                <a:off x="2350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3" name="Line 381"/>
              <p:cNvSpPr>
                <a:spLocks noChangeAspect="1" noChangeShapeType="1"/>
              </p:cNvSpPr>
              <p:nvPr/>
            </p:nvSpPr>
            <p:spPr bwMode="auto">
              <a:xfrm>
                <a:off x="2352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4" name="Line 382"/>
              <p:cNvSpPr>
                <a:spLocks noChangeAspect="1" noChangeShapeType="1"/>
              </p:cNvSpPr>
              <p:nvPr/>
            </p:nvSpPr>
            <p:spPr bwMode="auto">
              <a:xfrm flipV="1">
                <a:off x="2356" y="2406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5" name="Line 383"/>
              <p:cNvSpPr>
                <a:spLocks noChangeAspect="1" noChangeShapeType="1"/>
              </p:cNvSpPr>
              <p:nvPr/>
            </p:nvSpPr>
            <p:spPr bwMode="auto">
              <a:xfrm>
                <a:off x="2358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6" name="Line 384"/>
              <p:cNvSpPr>
                <a:spLocks noChangeAspect="1" noChangeShapeType="1"/>
              </p:cNvSpPr>
              <p:nvPr/>
            </p:nvSpPr>
            <p:spPr bwMode="auto">
              <a:xfrm>
                <a:off x="2358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7" name="Freeform 385"/>
              <p:cNvSpPr>
                <a:spLocks noChangeAspect="1"/>
              </p:cNvSpPr>
              <p:nvPr/>
            </p:nvSpPr>
            <p:spPr bwMode="auto">
              <a:xfrm>
                <a:off x="2362" y="2398"/>
                <a:ext cx="2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8" name="Line 386"/>
              <p:cNvSpPr>
                <a:spLocks noChangeAspect="1" noChangeShapeType="1"/>
              </p:cNvSpPr>
              <p:nvPr/>
            </p:nvSpPr>
            <p:spPr bwMode="auto">
              <a:xfrm>
                <a:off x="2364" y="239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79" name="Line 387"/>
              <p:cNvSpPr>
                <a:spLocks noChangeAspect="1" noChangeShapeType="1"/>
              </p:cNvSpPr>
              <p:nvPr/>
            </p:nvSpPr>
            <p:spPr bwMode="auto">
              <a:xfrm>
                <a:off x="2367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0" name="Line 388"/>
              <p:cNvSpPr>
                <a:spLocks noChangeAspect="1" noChangeShapeType="1"/>
              </p:cNvSpPr>
              <p:nvPr/>
            </p:nvSpPr>
            <p:spPr bwMode="auto">
              <a:xfrm>
                <a:off x="2369" y="23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1" name="Line 389"/>
              <p:cNvSpPr>
                <a:spLocks noChangeAspect="1" noChangeShapeType="1"/>
              </p:cNvSpPr>
              <p:nvPr/>
            </p:nvSpPr>
            <p:spPr bwMode="auto">
              <a:xfrm>
                <a:off x="2369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2" name="Freeform 390"/>
              <p:cNvSpPr>
                <a:spLocks noChangeAspect="1"/>
              </p:cNvSpPr>
              <p:nvPr/>
            </p:nvSpPr>
            <p:spPr bwMode="auto">
              <a:xfrm>
                <a:off x="2371" y="2392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3" name="Line 391"/>
              <p:cNvSpPr>
                <a:spLocks noChangeAspect="1" noChangeShapeType="1"/>
              </p:cNvSpPr>
              <p:nvPr/>
            </p:nvSpPr>
            <p:spPr bwMode="auto">
              <a:xfrm>
                <a:off x="2375" y="2392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4" name="Line 392"/>
              <p:cNvSpPr>
                <a:spLocks noChangeAspect="1" noChangeShapeType="1"/>
              </p:cNvSpPr>
              <p:nvPr/>
            </p:nvSpPr>
            <p:spPr bwMode="auto">
              <a:xfrm>
                <a:off x="2377" y="2392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5" name="Line 393"/>
              <p:cNvSpPr>
                <a:spLocks noChangeAspect="1" noChangeShapeType="1"/>
              </p:cNvSpPr>
              <p:nvPr/>
            </p:nvSpPr>
            <p:spPr bwMode="auto">
              <a:xfrm>
                <a:off x="2381" y="2392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6" name="Freeform 394"/>
              <p:cNvSpPr>
                <a:spLocks noChangeAspect="1"/>
              </p:cNvSpPr>
              <p:nvPr/>
            </p:nvSpPr>
            <p:spPr bwMode="auto">
              <a:xfrm>
                <a:off x="2381" y="2392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7" name="Line 395"/>
              <p:cNvSpPr>
                <a:spLocks noChangeAspect="1" noChangeShapeType="1"/>
              </p:cNvSpPr>
              <p:nvPr/>
            </p:nvSpPr>
            <p:spPr bwMode="auto">
              <a:xfrm>
                <a:off x="2383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8" name="Line 396"/>
              <p:cNvSpPr>
                <a:spLocks noChangeAspect="1" noChangeShapeType="1"/>
              </p:cNvSpPr>
              <p:nvPr/>
            </p:nvSpPr>
            <p:spPr bwMode="auto">
              <a:xfrm>
                <a:off x="2385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89" name="Line 397"/>
              <p:cNvSpPr>
                <a:spLocks noChangeAspect="1" noChangeShapeType="1"/>
              </p:cNvSpPr>
              <p:nvPr/>
            </p:nvSpPr>
            <p:spPr bwMode="auto">
              <a:xfrm>
                <a:off x="2389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0" name="Freeform 398"/>
              <p:cNvSpPr>
                <a:spLocks noChangeAspect="1"/>
              </p:cNvSpPr>
              <p:nvPr/>
            </p:nvSpPr>
            <p:spPr bwMode="auto">
              <a:xfrm>
                <a:off x="2391" y="2398"/>
                <a:ext cx="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1" name="Line 399"/>
              <p:cNvSpPr>
                <a:spLocks noChangeAspect="1" noChangeShapeType="1"/>
              </p:cNvSpPr>
              <p:nvPr/>
            </p:nvSpPr>
            <p:spPr bwMode="auto">
              <a:xfrm>
                <a:off x="2391" y="240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2" name="Line 400"/>
              <p:cNvSpPr>
                <a:spLocks noChangeAspect="1" noChangeShapeType="1"/>
              </p:cNvSpPr>
              <p:nvPr/>
            </p:nvSpPr>
            <p:spPr bwMode="auto">
              <a:xfrm>
                <a:off x="2394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3" name="Line 401"/>
              <p:cNvSpPr>
                <a:spLocks noChangeAspect="1" noChangeShapeType="1"/>
              </p:cNvSpPr>
              <p:nvPr/>
            </p:nvSpPr>
            <p:spPr bwMode="auto">
              <a:xfrm>
                <a:off x="2396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4" name="Freeform 402"/>
              <p:cNvSpPr>
                <a:spLocks noChangeAspect="1"/>
              </p:cNvSpPr>
              <p:nvPr/>
            </p:nvSpPr>
            <p:spPr bwMode="auto">
              <a:xfrm>
                <a:off x="2400" y="2406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5" name="Line 403"/>
              <p:cNvSpPr>
                <a:spLocks noChangeAspect="1" noChangeShapeType="1"/>
              </p:cNvSpPr>
              <p:nvPr/>
            </p:nvSpPr>
            <p:spPr bwMode="auto">
              <a:xfrm>
                <a:off x="2402" y="24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6" name="Line 404"/>
              <p:cNvSpPr>
                <a:spLocks noChangeAspect="1" noChangeShapeType="1"/>
              </p:cNvSpPr>
              <p:nvPr/>
            </p:nvSpPr>
            <p:spPr bwMode="auto">
              <a:xfrm>
                <a:off x="2402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7" name="Line 405"/>
              <p:cNvSpPr>
                <a:spLocks noChangeAspect="1" noChangeShapeType="1"/>
              </p:cNvSpPr>
              <p:nvPr/>
            </p:nvSpPr>
            <p:spPr bwMode="auto">
              <a:xfrm>
                <a:off x="2404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8" name="Line 406"/>
              <p:cNvSpPr>
                <a:spLocks noChangeAspect="1" noChangeShapeType="1"/>
              </p:cNvSpPr>
              <p:nvPr/>
            </p:nvSpPr>
            <p:spPr bwMode="auto">
              <a:xfrm>
                <a:off x="2408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99" name="Line 407"/>
              <p:cNvSpPr>
                <a:spLocks noChangeAspect="1" noChangeShapeType="1"/>
              </p:cNvSpPr>
              <p:nvPr/>
            </p:nvSpPr>
            <p:spPr bwMode="auto">
              <a:xfrm>
                <a:off x="2410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0" name="Line 408"/>
              <p:cNvSpPr>
                <a:spLocks noChangeAspect="1" noChangeShapeType="1"/>
              </p:cNvSpPr>
              <p:nvPr/>
            </p:nvSpPr>
            <p:spPr bwMode="auto">
              <a:xfrm>
                <a:off x="2414" y="24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1" name="Line 409"/>
              <p:cNvSpPr>
                <a:spLocks noChangeAspect="1" noChangeShapeType="1"/>
              </p:cNvSpPr>
              <p:nvPr/>
            </p:nvSpPr>
            <p:spPr bwMode="auto">
              <a:xfrm>
                <a:off x="2414" y="24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2" name="Line 410"/>
              <p:cNvSpPr>
                <a:spLocks noChangeAspect="1" noChangeShapeType="1"/>
              </p:cNvSpPr>
              <p:nvPr/>
            </p:nvSpPr>
            <p:spPr bwMode="auto">
              <a:xfrm>
                <a:off x="2415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3" name="Line 411"/>
              <p:cNvSpPr>
                <a:spLocks noChangeAspect="1" noChangeShapeType="1"/>
              </p:cNvSpPr>
              <p:nvPr/>
            </p:nvSpPr>
            <p:spPr bwMode="auto">
              <a:xfrm>
                <a:off x="2417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4" name="Line 412"/>
              <p:cNvSpPr>
                <a:spLocks noChangeAspect="1" noChangeShapeType="1"/>
              </p:cNvSpPr>
              <p:nvPr/>
            </p:nvSpPr>
            <p:spPr bwMode="auto">
              <a:xfrm>
                <a:off x="2421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5" name="Line 413"/>
              <p:cNvSpPr>
                <a:spLocks noChangeAspect="1" noChangeShapeType="1"/>
              </p:cNvSpPr>
              <p:nvPr/>
            </p:nvSpPr>
            <p:spPr bwMode="auto">
              <a:xfrm>
                <a:off x="2423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6" name="Freeform 414"/>
              <p:cNvSpPr>
                <a:spLocks noChangeAspect="1"/>
              </p:cNvSpPr>
              <p:nvPr/>
            </p:nvSpPr>
            <p:spPr bwMode="auto">
              <a:xfrm>
                <a:off x="2423" y="2406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7" name="Line 415"/>
              <p:cNvSpPr>
                <a:spLocks noChangeAspect="1" noChangeShapeType="1"/>
              </p:cNvSpPr>
              <p:nvPr/>
            </p:nvSpPr>
            <p:spPr bwMode="auto">
              <a:xfrm>
                <a:off x="2427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8" name="Line 416"/>
              <p:cNvSpPr>
                <a:spLocks noChangeAspect="1" noChangeShapeType="1"/>
              </p:cNvSpPr>
              <p:nvPr/>
            </p:nvSpPr>
            <p:spPr bwMode="auto">
              <a:xfrm>
                <a:off x="2429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9" name="Line 417"/>
              <p:cNvSpPr>
                <a:spLocks noChangeAspect="1" noChangeShapeType="1"/>
              </p:cNvSpPr>
              <p:nvPr/>
            </p:nvSpPr>
            <p:spPr bwMode="auto">
              <a:xfrm>
                <a:off x="2433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0" name="Line 418"/>
              <p:cNvSpPr>
                <a:spLocks noChangeAspect="1" noChangeShapeType="1"/>
              </p:cNvSpPr>
              <p:nvPr/>
            </p:nvSpPr>
            <p:spPr bwMode="auto">
              <a:xfrm>
                <a:off x="2435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1" name="Freeform 419"/>
              <p:cNvSpPr>
                <a:spLocks noChangeAspect="1"/>
              </p:cNvSpPr>
              <p:nvPr/>
            </p:nvSpPr>
            <p:spPr bwMode="auto">
              <a:xfrm>
                <a:off x="2435" y="2398"/>
                <a:ext cx="2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2" name="Line 420"/>
              <p:cNvSpPr>
                <a:spLocks noChangeAspect="1" noChangeShapeType="1"/>
              </p:cNvSpPr>
              <p:nvPr/>
            </p:nvSpPr>
            <p:spPr bwMode="auto">
              <a:xfrm>
                <a:off x="2437" y="2398"/>
                <a:ext cx="3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3" name="Line 421"/>
              <p:cNvSpPr>
                <a:spLocks noChangeAspect="1" noChangeShapeType="1"/>
              </p:cNvSpPr>
              <p:nvPr/>
            </p:nvSpPr>
            <p:spPr bwMode="auto">
              <a:xfrm>
                <a:off x="2440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4" name="Line 422"/>
              <p:cNvSpPr>
                <a:spLocks noChangeAspect="1" noChangeShapeType="1"/>
              </p:cNvSpPr>
              <p:nvPr/>
            </p:nvSpPr>
            <p:spPr bwMode="auto">
              <a:xfrm>
                <a:off x="2442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5" name="Line 423"/>
              <p:cNvSpPr>
                <a:spLocks noChangeAspect="1" noChangeShapeType="1"/>
              </p:cNvSpPr>
              <p:nvPr/>
            </p:nvSpPr>
            <p:spPr bwMode="auto">
              <a:xfrm>
                <a:off x="2446" y="23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6" name="Line 424"/>
              <p:cNvSpPr>
                <a:spLocks noChangeAspect="1" noChangeShapeType="1"/>
              </p:cNvSpPr>
              <p:nvPr/>
            </p:nvSpPr>
            <p:spPr bwMode="auto">
              <a:xfrm>
                <a:off x="2446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7" name="Line 425"/>
              <p:cNvSpPr>
                <a:spLocks noChangeAspect="1" noChangeShapeType="1"/>
              </p:cNvSpPr>
              <p:nvPr/>
            </p:nvSpPr>
            <p:spPr bwMode="auto">
              <a:xfrm>
                <a:off x="2448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8" name="Line 426"/>
              <p:cNvSpPr>
                <a:spLocks noChangeAspect="1" noChangeShapeType="1"/>
              </p:cNvSpPr>
              <p:nvPr/>
            </p:nvSpPr>
            <p:spPr bwMode="auto">
              <a:xfrm>
                <a:off x="2452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19" name="Line 427"/>
              <p:cNvSpPr>
                <a:spLocks noChangeAspect="1" noChangeShapeType="1"/>
              </p:cNvSpPr>
              <p:nvPr/>
            </p:nvSpPr>
            <p:spPr bwMode="auto">
              <a:xfrm>
                <a:off x="2454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0" name="Line 428"/>
              <p:cNvSpPr>
                <a:spLocks noChangeAspect="1" noChangeShapeType="1"/>
              </p:cNvSpPr>
              <p:nvPr/>
            </p:nvSpPr>
            <p:spPr bwMode="auto">
              <a:xfrm>
                <a:off x="2456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1" name="Line 429"/>
              <p:cNvSpPr>
                <a:spLocks noChangeAspect="1" noChangeShapeType="1"/>
              </p:cNvSpPr>
              <p:nvPr/>
            </p:nvSpPr>
            <p:spPr bwMode="auto">
              <a:xfrm>
                <a:off x="2456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2" name="Freeform 430"/>
              <p:cNvSpPr>
                <a:spLocks noChangeAspect="1"/>
              </p:cNvSpPr>
              <p:nvPr/>
            </p:nvSpPr>
            <p:spPr bwMode="auto">
              <a:xfrm>
                <a:off x="2460" y="2398"/>
                <a:ext cx="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3" name="Line 431"/>
              <p:cNvSpPr>
                <a:spLocks noChangeAspect="1" noChangeShapeType="1"/>
              </p:cNvSpPr>
              <p:nvPr/>
            </p:nvSpPr>
            <p:spPr bwMode="auto">
              <a:xfrm>
                <a:off x="2462" y="240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4" name="Line 432"/>
              <p:cNvSpPr>
                <a:spLocks noChangeAspect="1" noChangeShapeType="1"/>
              </p:cNvSpPr>
              <p:nvPr/>
            </p:nvSpPr>
            <p:spPr bwMode="auto">
              <a:xfrm>
                <a:off x="2465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5" name="Line 433"/>
              <p:cNvSpPr>
                <a:spLocks noChangeAspect="1" noChangeShapeType="1"/>
              </p:cNvSpPr>
              <p:nvPr/>
            </p:nvSpPr>
            <p:spPr bwMode="auto">
              <a:xfrm>
                <a:off x="2467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6" name="Line 434"/>
              <p:cNvSpPr>
                <a:spLocks noChangeAspect="1" noChangeShapeType="1"/>
              </p:cNvSpPr>
              <p:nvPr/>
            </p:nvSpPr>
            <p:spPr bwMode="auto">
              <a:xfrm>
                <a:off x="2467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7" name="Freeform 435"/>
              <p:cNvSpPr>
                <a:spLocks noChangeAspect="1"/>
              </p:cNvSpPr>
              <p:nvPr/>
            </p:nvSpPr>
            <p:spPr bwMode="auto">
              <a:xfrm>
                <a:off x="2471" y="2406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8" name="Line 436"/>
              <p:cNvSpPr>
                <a:spLocks noChangeAspect="1" noChangeShapeType="1"/>
              </p:cNvSpPr>
              <p:nvPr/>
            </p:nvSpPr>
            <p:spPr bwMode="auto">
              <a:xfrm>
                <a:off x="2473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29" name="Line 437"/>
              <p:cNvSpPr>
                <a:spLocks noChangeAspect="1" noChangeShapeType="1"/>
              </p:cNvSpPr>
              <p:nvPr/>
            </p:nvSpPr>
            <p:spPr bwMode="auto">
              <a:xfrm>
                <a:off x="2475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0" name="Line 438"/>
              <p:cNvSpPr>
                <a:spLocks noChangeAspect="1" noChangeShapeType="1"/>
              </p:cNvSpPr>
              <p:nvPr/>
            </p:nvSpPr>
            <p:spPr bwMode="auto">
              <a:xfrm>
                <a:off x="2479" y="24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1" name="Line 439"/>
              <p:cNvSpPr>
                <a:spLocks noChangeAspect="1" noChangeShapeType="1"/>
              </p:cNvSpPr>
              <p:nvPr/>
            </p:nvSpPr>
            <p:spPr bwMode="auto">
              <a:xfrm>
                <a:off x="2479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2" name="Line 440"/>
              <p:cNvSpPr>
                <a:spLocks noChangeAspect="1" noChangeShapeType="1"/>
              </p:cNvSpPr>
              <p:nvPr/>
            </p:nvSpPr>
            <p:spPr bwMode="auto">
              <a:xfrm>
                <a:off x="2481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3" name="Line 441"/>
              <p:cNvSpPr>
                <a:spLocks noChangeAspect="1" noChangeShapeType="1"/>
              </p:cNvSpPr>
              <p:nvPr/>
            </p:nvSpPr>
            <p:spPr bwMode="auto">
              <a:xfrm>
                <a:off x="2485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4" name="Line 442"/>
              <p:cNvSpPr>
                <a:spLocks noChangeAspect="1" noChangeShapeType="1"/>
              </p:cNvSpPr>
              <p:nvPr/>
            </p:nvSpPr>
            <p:spPr bwMode="auto">
              <a:xfrm>
                <a:off x="2487" y="241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5" name="Line 443"/>
              <p:cNvSpPr>
                <a:spLocks noChangeAspect="1" noChangeShapeType="1"/>
              </p:cNvSpPr>
              <p:nvPr/>
            </p:nvSpPr>
            <p:spPr bwMode="auto">
              <a:xfrm>
                <a:off x="2490" y="24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6" name="Line 444"/>
              <p:cNvSpPr>
                <a:spLocks noChangeAspect="1" noChangeShapeType="1"/>
              </p:cNvSpPr>
              <p:nvPr/>
            </p:nvSpPr>
            <p:spPr bwMode="auto">
              <a:xfrm>
                <a:off x="2490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7" name="Line 445"/>
              <p:cNvSpPr>
                <a:spLocks noChangeAspect="1" noChangeShapeType="1"/>
              </p:cNvSpPr>
              <p:nvPr/>
            </p:nvSpPr>
            <p:spPr bwMode="auto">
              <a:xfrm>
                <a:off x="2492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8" name="Freeform 446"/>
              <p:cNvSpPr>
                <a:spLocks noChangeAspect="1"/>
              </p:cNvSpPr>
              <p:nvPr/>
            </p:nvSpPr>
            <p:spPr bwMode="auto">
              <a:xfrm>
                <a:off x="2494" y="2406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39" name="Line 447"/>
              <p:cNvSpPr>
                <a:spLocks noChangeAspect="1" noChangeShapeType="1"/>
              </p:cNvSpPr>
              <p:nvPr/>
            </p:nvSpPr>
            <p:spPr bwMode="auto">
              <a:xfrm>
                <a:off x="2498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0" name="Line 448"/>
              <p:cNvSpPr>
                <a:spLocks noChangeAspect="1" noChangeShapeType="1"/>
              </p:cNvSpPr>
              <p:nvPr/>
            </p:nvSpPr>
            <p:spPr bwMode="auto">
              <a:xfrm>
                <a:off x="2500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1" name="Line 449"/>
              <p:cNvSpPr>
                <a:spLocks noChangeAspect="1" noChangeShapeType="1"/>
              </p:cNvSpPr>
              <p:nvPr/>
            </p:nvSpPr>
            <p:spPr bwMode="auto">
              <a:xfrm>
                <a:off x="2504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2" name="Line 450"/>
              <p:cNvSpPr>
                <a:spLocks noChangeAspect="1" noChangeShapeType="1"/>
              </p:cNvSpPr>
              <p:nvPr/>
            </p:nvSpPr>
            <p:spPr bwMode="auto">
              <a:xfrm>
                <a:off x="2504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3" name="Line 451"/>
              <p:cNvSpPr>
                <a:spLocks noChangeAspect="1" noChangeShapeType="1"/>
              </p:cNvSpPr>
              <p:nvPr/>
            </p:nvSpPr>
            <p:spPr bwMode="auto">
              <a:xfrm>
                <a:off x="2506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4" name="Freeform 452"/>
              <p:cNvSpPr>
                <a:spLocks noChangeAspect="1"/>
              </p:cNvSpPr>
              <p:nvPr/>
            </p:nvSpPr>
            <p:spPr bwMode="auto">
              <a:xfrm>
                <a:off x="2508" y="2398"/>
                <a:ext cx="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5" name="Line 453"/>
              <p:cNvSpPr>
                <a:spLocks noChangeAspect="1" noChangeShapeType="1"/>
              </p:cNvSpPr>
              <p:nvPr/>
            </p:nvSpPr>
            <p:spPr bwMode="auto">
              <a:xfrm>
                <a:off x="2511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6" name="Line 454"/>
              <p:cNvSpPr>
                <a:spLocks noChangeAspect="1" noChangeShapeType="1"/>
              </p:cNvSpPr>
              <p:nvPr/>
            </p:nvSpPr>
            <p:spPr bwMode="auto">
              <a:xfrm>
                <a:off x="2513" y="23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7" name="Line 455"/>
              <p:cNvSpPr>
                <a:spLocks noChangeAspect="1" noChangeShapeType="1"/>
              </p:cNvSpPr>
              <p:nvPr/>
            </p:nvSpPr>
            <p:spPr bwMode="auto">
              <a:xfrm>
                <a:off x="2513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8" name="Line 456"/>
              <p:cNvSpPr>
                <a:spLocks noChangeAspect="1" noChangeShapeType="1"/>
              </p:cNvSpPr>
              <p:nvPr/>
            </p:nvSpPr>
            <p:spPr bwMode="auto">
              <a:xfrm>
                <a:off x="2517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49" name="Line 457"/>
              <p:cNvSpPr>
                <a:spLocks noChangeAspect="1" noChangeShapeType="1"/>
              </p:cNvSpPr>
              <p:nvPr/>
            </p:nvSpPr>
            <p:spPr bwMode="auto">
              <a:xfrm>
                <a:off x="2519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0" name="Line 458"/>
              <p:cNvSpPr>
                <a:spLocks noChangeAspect="1" noChangeShapeType="1"/>
              </p:cNvSpPr>
              <p:nvPr/>
            </p:nvSpPr>
            <p:spPr bwMode="auto">
              <a:xfrm>
                <a:off x="2521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1" name="Line 459"/>
              <p:cNvSpPr>
                <a:spLocks noChangeAspect="1" noChangeShapeType="1"/>
              </p:cNvSpPr>
              <p:nvPr/>
            </p:nvSpPr>
            <p:spPr bwMode="auto">
              <a:xfrm>
                <a:off x="2525" y="23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2" name="Line 460"/>
              <p:cNvSpPr>
                <a:spLocks noChangeAspect="1" noChangeShapeType="1"/>
              </p:cNvSpPr>
              <p:nvPr/>
            </p:nvSpPr>
            <p:spPr bwMode="auto">
              <a:xfrm>
                <a:off x="2525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3" name="Line 461"/>
              <p:cNvSpPr>
                <a:spLocks noChangeAspect="1" noChangeShapeType="1"/>
              </p:cNvSpPr>
              <p:nvPr/>
            </p:nvSpPr>
            <p:spPr bwMode="auto">
              <a:xfrm>
                <a:off x="2527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4" name="Freeform 462"/>
              <p:cNvSpPr>
                <a:spLocks noChangeAspect="1"/>
              </p:cNvSpPr>
              <p:nvPr/>
            </p:nvSpPr>
            <p:spPr bwMode="auto">
              <a:xfrm>
                <a:off x="2531" y="2398"/>
                <a:ext cx="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5" name="Line 463"/>
              <p:cNvSpPr>
                <a:spLocks noChangeAspect="1" noChangeShapeType="1"/>
              </p:cNvSpPr>
              <p:nvPr/>
            </p:nvSpPr>
            <p:spPr bwMode="auto">
              <a:xfrm>
                <a:off x="2533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6" name="Line 464"/>
              <p:cNvSpPr>
                <a:spLocks noChangeAspect="1" noChangeShapeType="1"/>
              </p:cNvSpPr>
              <p:nvPr/>
            </p:nvSpPr>
            <p:spPr bwMode="auto">
              <a:xfrm>
                <a:off x="2535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7" name="Line 465"/>
              <p:cNvSpPr>
                <a:spLocks noChangeAspect="1" noChangeShapeType="1"/>
              </p:cNvSpPr>
              <p:nvPr/>
            </p:nvSpPr>
            <p:spPr bwMode="auto">
              <a:xfrm>
                <a:off x="2535" y="2406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8" name="Line 466"/>
              <p:cNvSpPr>
                <a:spLocks noChangeAspect="1" noChangeShapeType="1"/>
              </p:cNvSpPr>
              <p:nvPr/>
            </p:nvSpPr>
            <p:spPr bwMode="auto">
              <a:xfrm>
                <a:off x="2538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59" name="Line 467"/>
              <p:cNvSpPr>
                <a:spLocks noChangeAspect="1" noChangeShapeType="1"/>
              </p:cNvSpPr>
              <p:nvPr/>
            </p:nvSpPr>
            <p:spPr bwMode="auto">
              <a:xfrm>
                <a:off x="2540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0" name="Line 468"/>
              <p:cNvSpPr>
                <a:spLocks noChangeAspect="1" noChangeShapeType="1"/>
              </p:cNvSpPr>
              <p:nvPr/>
            </p:nvSpPr>
            <p:spPr bwMode="auto">
              <a:xfrm>
                <a:off x="2544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1" name="Line 469"/>
              <p:cNvSpPr>
                <a:spLocks noChangeAspect="1" noChangeShapeType="1"/>
              </p:cNvSpPr>
              <p:nvPr/>
            </p:nvSpPr>
            <p:spPr bwMode="auto">
              <a:xfrm>
                <a:off x="2546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2" name="Freeform 470"/>
              <p:cNvSpPr>
                <a:spLocks noChangeAspect="1"/>
              </p:cNvSpPr>
              <p:nvPr/>
            </p:nvSpPr>
            <p:spPr bwMode="auto">
              <a:xfrm>
                <a:off x="2546" y="2406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3" name="Line 471"/>
              <p:cNvSpPr>
                <a:spLocks noChangeAspect="1" noChangeShapeType="1"/>
              </p:cNvSpPr>
              <p:nvPr/>
            </p:nvSpPr>
            <p:spPr bwMode="auto">
              <a:xfrm>
                <a:off x="2550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4" name="Line 472"/>
              <p:cNvSpPr>
                <a:spLocks noChangeAspect="1" noChangeShapeType="1"/>
              </p:cNvSpPr>
              <p:nvPr/>
            </p:nvSpPr>
            <p:spPr bwMode="auto">
              <a:xfrm>
                <a:off x="2552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5" name="Line 473"/>
              <p:cNvSpPr>
                <a:spLocks noChangeAspect="1" noChangeShapeType="1"/>
              </p:cNvSpPr>
              <p:nvPr/>
            </p:nvSpPr>
            <p:spPr bwMode="auto">
              <a:xfrm>
                <a:off x="2554" y="2412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6" name="Line 474"/>
              <p:cNvSpPr>
                <a:spLocks noChangeAspect="1" noChangeShapeType="1"/>
              </p:cNvSpPr>
              <p:nvPr/>
            </p:nvSpPr>
            <p:spPr bwMode="auto">
              <a:xfrm>
                <a:off x="2558" y="2412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7" name="Line 475"/>
              <p:cNvSpPr>
                <a:spLocks noChangeAspect="1" noChangeShapeType="1"/>
              </p:cNvSpPr>
              <p:nvPr/>
            </p:nvSpPr>
            <p:spPr bwMode="auto">
              <a:xfrm>
                <a:off x="2558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8" name="Line 476"/>
              <p:cNvSpPr>
                <a:spLocks noChangeAspect="1" noChangeShapeType="1"/>
              </p:cNvSpPr>
              <p:nvPr/>
            </p:nvSpPr>
            <p:spPr bwMode="auto">
              <a:xfrm>
                <a:off x="2560" y="2412"/>
                <a:ext cx="3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69" name="Line 477"/>
              <p:cNvSpPr>
                <a:spLocks noChangeAspect="1" noChangeShapeType="1"/>
              </p:cNvSpPr>
              <p:nvPr/>
            </p:nvSpPr>
            <p:spPr bwMode="auto">
              <a:xfrm>
                <a:off x="2563" y="2412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0" name="Line 478"/>
              <p:cNvSpPr>
                <a:spLocks noChangeAspect="1" noChangeShapeType="1"/>
              </p:cNvSpPr>
              <p:nvPr/>
            </p:nvSpPr>
            <p:spPr bwMode="auto">
              <a:xfrm flipV="1">
                <a:off x="2565" y="2406"/>
                <a:ext cx="4" cy="6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1" name="Line 479"/>
              <p:cNvSpPr>
                <a:spLocks noChangeAspect="1" noChangeShapeType="1"/>
              </p:cNvSpPr>
              <p:nvPr/>
            </p:nvSpPr>
            <p:spPr bwMode="auto">
              <a:xfrm>
                <a:off x="2569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2" name="Line 480"/>
              <p:cNvSpPr>
                <a:spLocks noChangeAspect="1" noChangeShapeType="1"/>
              </p:cNvSpPr>
              <p:nvPr/>
            </p:nvSpPr>
            <p:spPr bwMode="auto">
              <a:xfrm>
                <a:off x="2569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3" name="Line 481"/>
              <p:cNvSpPr>
                <a:spLocks noChangeAspect="1" noChangeShapeType="1"/>
              </p:cNvSpPr>
              <p:nvPr/>
            </p:nvSpPr>
            <p:spPr bwMode="auto">
              <a:xfrm>
                <a:off x="2571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4" name="Line 482"/>
              <p:cNvSpPr>
                <a:spLocks noChangeAspect="1" noChangeShapeType="1"/>
              </p:cNvSpPr>
              <p:nvPr/>
            </p:nvSpPr>
            <p:spPr bwMode="auto">
              <a:xfrm>
                <a:off x="2573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5" name="Line 483"/>
              <p:cNvSpPr>
                <a:spLocks noChangeAspect="1" noChangeShapeType="1"/>
              </p:cNvSpPr>
              <p:nvPr/>
            </p:nvSpPr>
            <p:spPr bwMode="auto">
              <a:xfrm>
                <a:off x="2577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6" name="Line 484"/>
              <p:cNvSpPr>
                <a:spLocks noChangeAspect="1" noChangeShapeType="1"/>
              </p:cNvSpPr>
              <p:nvPr/>
            </p:nvSpPr>
            <p:spPr bwMode="auto">
              <a:xfrm>
                <a:off x="2579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7" name="Line 485"/>
              <p:cNvSpPr>
                <a:spLocks noChangeAspect="1" noChangeShapeType="1"/>
              </p:cNvSpPr>
              <p:nvPr/>
            </p:nvSpPr>
            <p:spPr bwMode="auto">
              <a:xfrm>
                <a:off x="2579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8" name="Line 486"/>
              <p:cNvSpPr>
                <a:spLocks noChangeAspect="1" noChangeShapeType="1"/>
              </p:cNvSpPr>
              <p:nvPr/>
            </p:nvSpPr>
            <p:spPr bwMode="auto">
              <a:xfrm>
                <a:off x="2583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79" name="Freeform 487"/>
              <p:cNvSpPr>
                <a:spLocks noChangeAspect="1"/>
              </p:cNvSpPr>
              <p:nvPr/>
            </p:nvSpPr>
            <p:spPr bwMode="auto">
              <a:xfrm>
                <a:off x="2584" y="2398"/>
                <a:ext cx="4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0" name="Line 488"/>
              <p:cNvSpPr>
                <a:spLocks noChangeAspect="1" noChangeShapeType="1"/>
              </p:cNvSpPr>
              <p:nvPr/>
            </p:nvSpPr>
            <p:spPr bwMode="auto">
              <a:xfrm>
                <a:off x="2588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1" name="Line 489"/>
              <p:cNvSpPr>
                <a:spLocks noChangeAspect="1" noChangeShapeType="1"/>
              </p:cNvSpPr>
              <p:nvPr/>
            </p:nvSpPr>
            <p:spPr bwMode="auto">
              <a:xfrm>
                <a:off x="2590" y="2398"/>
                <a:ext cx="1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2" name="Line 490"/>
              <p:cNvSpPr>
                <a:spLocks noChangeAspect="1" noChangeShapeType="1"/>
              </p:cNvSpPr>
              <p:nvPr/>
            </p:nvSpPr>
            <p:spPr bwMode="auto">
              <a:xfrm>
                <a:off x="2590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3" name="Line 491"/>
              <p:cNvSpPr>
                <a:spLocks noChangeAspect="1" noChangeShapeType="1"/>
              </p:cNvSpPr>
              <p:nvPr/>
            </p:nvSpPr>
            <p:spPr bwMode="auto">
              <a:xfrm>
                <a:off x="2592" y="2398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4" name="Line 492"/>
              <p:cNvSpPr>
                <a:spLocks noChangeAspect="1" noChangeShapeType="1"/>
              </p:cNvSpPr>
              <p:nvPr/>
            </p:nvSpPr>
            <p:spPr bwMode="auto">
              <a:xfrm>
                <a:off x="2596" y="2398"/>
                <a:ext cx="2" cy="2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5" name="Freeform 493"/>
              <p:cNvSpPr>
                <a:spLocks noChangeAspect="1"/>
              </p:cNvSpPr>
              <p:nvPr/>
            </p:nvSpPr>
            <p:spPr bwMode="auto">
              <a:xfrm>
                <a:off x="2598" y="2398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8"/>
                    </a:lnTo>
                  </a:path>
                </a:pathLst>
              </a:custGeom>
              <a:noFill/>
              <a:ln w="6350" cmpd="sng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6" name="Line 494"/>
              <p:cNvSpPr>
                <a:spLocks noChangeAspect="1" noChangeShapeType="1"/>
              </p:cNvSpPr>
              <p:nvPr/>
            </p:nvSpPr>
            <p:spPr bwMode="auto">
              <a:xfrm>
                <a:off x="2602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7" name="Line 495"/>
              <p:cNvSpPr>
                <a:spLocks noChangeAspect="1" noChangeShapeType="1"/>
              </p:cNvSpPr>
              <p:nvPr/>
            </p:nvSpPr>
            <p:spPr bwMode="auto">
              <a:xfrm>
                <a:off x="2602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8" name="Line 496"/>
              <p:cNvSpPr>
                <a:spLocks noChangeAspect="1" noChangeShapeType="1"/>
              </p:cNvSpPr>
              <p:nvPr/>
            </p:nvSpPr>
            <p:spPr bwMode="auto">
              <a:xfrm>
                <a:off x="2604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89" name="Line 497"/>
              <p:cNvSpPr>
                <a:spLocks noChangeAspect="1" noChangeShapeType="1"/>
              </p:cNvSpPr>
              <p:nvPr/>
            </p:nvSpPr>
            <p:spPr bwMode="auto">
              <a:xfrm>
                <a:off x="2608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90" name="Line 498"/>
              <p:cNvSpPr>
                <a:spLocks noChangeAspect="1" noChangeShapeType="1"/>
              </p:cNvSpPr>
              <p:nvPr/>
            </p:nvSpPr>
            <p:spPr bwMode="auto">
              <a:xfrm>
                <a:off x="2609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91" name="Line 499"/>
              <p:cNvSpPr>
                <a:spLocks noChangeAspect="1" noChangeShapeType="1"/>
              </p:cNvSpPr>
              <p:nvPr/>
            </p:nvSpPr>
            <p:spPr bwMode="auto">
              <a:xfrm>
                <a:off x="2611" y="2406"/>
                <a:ext cx="1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92" name="Line 500"/>
              <p:cNvSpPr>
                <a:spLocks noChangeAspect="1" noChangeShapeType="1"/>
              </p:cNvSpPr>
              <p:nvPr/>
            </p:nvSpPr>
            <p:spPr bwMode="auto">
              <a:xfrm>
                <a:off x="2611" y="2406"/>
                <a:ext cx="4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93" name="Line 501"/>
              <p:cNvSpPr>
                <a:spLocks noChangeAspect="1" noChangeShapeType="1"/>
              </p:cNvSpPr>
              <p:nvPr/>
            </p:nvSpPr>
            <p:spPr bwMode="auto">
              <a:xfrm>
                <a:off x="2615" y="2406"/>
                <a:ext cx="2" cy="1"/>
              </a:xfrm>
              <a:prstGeom prst="line">
                <a:avLst/>
              </a:prstGeom>
              <a:noFill/>
              <a:ln w="63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8694" name="Text Box 502"/>
          <p:cNvSpPr txBox="1">
            <a:spLocks noChangeArrowheads="1"/>
          </p:cNvSpPr>
          <p:nvPr/>
        </p:nvSpPr>
        <p:spPr bwMode="auto">
          <a:xfrm>
            <a:off x="193675" y="2009775"/>
            <a:ext cx="2244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Chimie </a:t>
            </a:r>
          </a:p>
          <a:p>
            <a:pPr algn="ctr" eaLnBrk="0" hangingPunct="0"/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Macromoléculaire</a:t>
            </a:r>
          </a:p>
          <a:p>
            <a:pPr algn="ctr" eaLnBrk="0" hangingPunct="0"/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&amp;</a:t>
            </a:r>
          </a:p>
          <a:p>
            <a:pPr algn="ctr" eaLnBrk="0" hangingPunct="0"/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Génie des Procédés</a:t>
            </a:r>
          </a:p>
        </p:txBody>
      </p:sp>
      <p:sp>
        <p:nvSpPr>
          <p:cNvPr id="8695" name="Text Box 503"/>
          <p:cNvSpPr txBox="1">
            <a:spLocks noChangeArrowheads="1"/>
          </p:cNvSpPr>
          <p:nvPr/>
        </p:nvSpPr>
        <p:spPr bwMode="auto">
          <a:xfrm>
            <a:off x="7229475" y="2181225"/>
            <a:ext cx="134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Matériaux </a:t>
            </a:r>
          </a:p>
          <a:p>
            <a:pPr algn="ctr" eaLnBrk="0" hangingPunct="0"/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Polymères</a:t>
            </a:r>
          </a:p>
        </p:txBody>
      </p:sp>
      <p:grpSp>
        <p:nvGrpSpPr>
          <p:cNvPr id="4" name="Group 504"/>
          <p:cNvGrpSpPr>
            <a:grpSpLocks/>
          </p:cNvGrpSpPr>
          <p:nvPr/>
        </p:nvGrpSpPr>
        <p:grpSpPr bwMode="auto">
          <a:xfrm>
            <a:off x="6858000" y="952500"/>
            <a:ext cx="1854200" cy="838200"/>
            <a:chOff x="3840" y="2400"/>
            <a:chExt cx="1168" cy="528"/>
          </a:xfrm>
        </p:grpSpPr>
        <p:sp>
          <p:nvSpPr>
            <p:cNvPr id="8697" name="AutoShape 505"/>
            <p:cNvSpPr>
              <a:spLocks noChangeArrowheads="1"/>
            </p:cNvSpPr>
            <p:nvPr/>
          </p:nvSpPr>
          <p:spPr bwMode="auto">
            <a:xfrm>
              <a:off x="3840" y="2400"/>
              <a:ext cx="1157" cy="5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98" name="Rectangle 506"/>
            <p:cNvSpPr>
              <a:spLocks noChangeArrowheads="1"/>
            </p:cNvSpPr>
            <p:nvPr/>
          </p:nvSpPr>
          <p:spPr bwMode="auto">
            <a:xfrm>
              <a:off x="3840" y="2544"/>
              <a:ext cx="11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>
                  <a:solidFill>
                    <a:srgbClr val="FF3399"/>
                  </a:solidFill>
                  <a:latin typeface="Comic Sans MS" pitchFamily="66" charset="0"/>
                </a:rPr>
                <a:t>A quoi ça sert ?</a:t>
              </a:r>
            </a:p>
          </p:txBody>
        </p:sp>
      </p:grpSp>
      <p:grpSp>
        <p:nvGrpSpPr>
          <p:cNvPr id="5" name="Group 507"/>
          <p:cNvGrpSpPr>
            <a:grpSpLocks/>
          </p:cNvGrpSpPr>
          <p:nvPr/>
        </p:nvGrpSpPr>
        <p:grpSpPr bwMode="auto">
          <a:xfrm>
            <a:off x="152400" y="914400"/>
            <a:ext cx="2209800" cy="838200"/>
            <a:chOff x="96" y="1752"/>
            <a:chExt cx="1392" cy="528"/>
          </a:xfrm>
        </p:grpSpPr>
        <p:sp>
          <p:nvSpPr>
            <p:cNvPr id="8700" name="AutoShape 508"/>
            <p:cNvSpPr>
              <a:spLocks noChangeArrowheads="1"/>
            </p:cNvSpPr>
            <p:nvPr/>
          </p:nvSpPr>
          <p:spPr bwMode="auto">
            <a:xfrm>
              <a:off x="96" y="1752"/>
              <a:ext cx="1392" cy="5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01" name="Rectangle 509"/>
            <p:cNvSpPr>
              <a:spLocks noChangeArrowheads="1"/>
            </p:cNvSpPr>
            <p:nvPr/>
          </p:nvSpPr>
          <p:spPr bwMode="auto">
            <a:xfrm>
              <a:off x="106" y="1901"/>
              <a:ext cx="1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800">
                  <a:solidFill>
                    <a:srgbClr val="FF3399"/>
                  </a:solidFill>
                  <a:latin typeface="Comic Sans MS" pitchFamily="66" charset="0"/>
                </a:rPr>
                <a:t>Comment le faire ?</a:t>
              </a:r>
            </a:p>
          </p:txBody>
        </p:sp>
      </p:grpSp>
      <p:pic>
        <p:nvPicPr>
          <p:cNvPr id="8702" name="Picture 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488" y="4419600"/>
            <a:ext cx="22463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703" name="Object 511"/>
          <p:cNvGraphicFramePr>
            <a:graphicFrameLocks noChangeAspect="1"/>
          </p:cNvGraphicFramePr>
          <p:nvPr/>
        </p:nvGraphicFramePr>
        <p:xfrm>
          <a:off x="4878388" y="4975225"/>
          <a:ext cx="1903412" cy="1654175"/>
        </p:xfrm>
        <a:graphic>
          <a:graphicData uri="http://schemas.openxmlformats.org/presentationml/2006/ole">
            <p:oleObj spid="_x0000_s2050" name="Image Bitmap" r:id="rId4" imgW="7344192" imgH="5534012" progId="PBrush">
              <p:embed/>
            </p:oleObj>
          </a:graphicData>
        </a:graphic>
      </p:graphicFrame>
      <p:pic>
        <p:nvPicPr>
          <p:cNvPr id="8704" name="Picture 5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2238" y="76200"/>
            <a:ext cx="335756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5" name="Rectangle 513"/>
          <p:cNvSpPr>
            <a:spLocks noChangeArrowheads="1"/>
          </p:cNvSpPr>
          <p:nvPr/>
        </p:nvSpPr>
        <p:spPr bwMode="auto">
          <a:xfrm>
            <a:off x="3429000" y="3417888"/>
            <a:ext cx="2286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Caractérisations</a:t>
            </a:r>
          </a:p>
          <a:p>
            <a:pPr eaLnBrk="0" hangingPunct="0">
              <a:spcBef>
                <a:spcPct val="50000"/>
              </a:spcBef>
            </a:pPr>
            <a:r>
              <a:rPr lang="fr-FR" sz="1800" i="1">
                <a:solidFill>
                  <a:srgbClr val="0000FF"/>
                </a:solidFill>
                <a:latin typeface="Comic Sans MS" pitchFamily="66" charset="0"/>
              </a:rPr>
              <a:t>physico-chimiques</a:t>
            </a:r>
          </a:p>
        </p:txBody>
      </p:sp>
      <p:pic>
        <p:nvPicPr>
          <p:cNvPr id="8706" name="Picture 514" descr="INSA 12 043 99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3" y="3276600"/>
            <a:ext cx="1582737" cy="2168525"/>
          </a:xfrm>
          <a:prstGeom prst="rect">
            <a:avLst/>
          </a:prstGeom>
          <a:noFill/>
        </p:spPr>
      </p:pic>
      <p:pic>
        <p:nvPicPr>
          <p:cNvPr id="8707" name="Picture 5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718050"/>
            <a:ext cx="15986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8" name="Picture 5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2895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9" name="Picture 5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5634038"/>
            <a:ext cx="11477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7A7F-1395-4EB9-902E-155CE0400BFB}" type="slidenum">
              <a:rPr lang="fr-FR"/>
              <a:pPr/>
              <a:t>5</a:t>
            </a:fld>
            <a:endParaRPr lang="fr-FR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000099"/>
                </a:solidFill>
                <a:latin typeface="Comic Sans MS" pitchFamily="66" charset="0"/>
              </a:rPr>
              <a:t>Les polymères, c’est quoi 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5600" y="1363663"/>
            <a:ext cx="84582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fr-FR" sz="1800">
                <a:latin typeface="Arial" pitchFamily="34" charset="0"/>
                <a:sym typeface="Wingdings" pitchFamily="2" charset="2"/>
              </a:rPr>
              <a:t>Polymère </a:t>
            </a:r>
            <a:r>
              <a:rPr lang="fr-FR" sz="1800">
                <a:latin typeface="Arial" pitchFamily="34" charset="0"/>
                <a:sym typeface="Symbol" pitchFamily="18" charset="2"/>
              </a:rPr>
              <a:t> </a:t>
            </a:r>
            <a:r>
              <a:rPr lang="fr-FR" sz="1800">
                <a:latin typeface="Arial" pitchFamily="34" charset="0"/>
                <a:sym typeface="Wingdings" pitchFamily="2" charset="2"/>
              </a:rPr>
              <a:t> poly (nombreux) + meros (parts)</a:t>
            </a:r>
          </a:p>
          <a:p>
            <a:pPr eaLnBrk="0" hangingPunct="0">
              <a:buFont typeface="Wingdings" pitchFamily="2" charset="2"/>
              <a:buNone/>
            </a:pPr>
            <a:endParaRPr lang="fr-FR" sz="1800">
              <a:latin typeface="Arial" pitchFamily="34" charset="0"/>
              <a:sym typeface="Wingdings" pitchFamily="2" charset="2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fr-FR" sz="1800">
                <a:solidFill>
                  <a:srgbClr val="000099"/>
                </a:solidFill>
                <a:latin typeface="Arial" pitchFamily="34" charset="0"/>
                <a:sym typeface="Wingdings" pitchFamily="2" charset="2"/>
              </a:rPr>
              <a:t>M</a:t>
            </a:r>
            <a:r>
              <a:rPr lang="fr-FR" sz="1800">
                <a:solidFill>
                  <a:srgbClr val="000099"/>
                </a:solidFill>
                <a:latin typeface="Arial" pitchFamily="34" charset="0"/>
              </a:rPr>
              <a:t>olécule de (très) haute masse molaire, résultant de l'enchaînement covalent d'unités structurales identiques (unités de répétition)</a:t>
            </a:r>
          </a:p>
          <a:p>
            <a:pPr eaLnBrk="0" hangingPunct="0">
              <a:buFont typeface="Wingdings" pitchFamily="2" charset="2"/>
              <a:buNone/>
            </a:pPr>
            <a:endParaRPr lang="fr-FR" sz="180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fr-FR" sz="1800">
                <a:latin typeface="Arial" pitchFamily="34" charset="0"/>
              </a:rPr>
              <a:t>Les macromolécules existent sous de multiples conformations, le plus souvent sous forme de pelotes, parfois sous forme de bâtonnets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325" y="3746500"/>
            <a:ext cx="24399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025" y="3476625"/>
            <a:ext cx="2646363" cy="280987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 type="none" w="sm" len="med"/>
            <a:tailEnd type="none" w="sm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47ECF-6D07-427C-AA1B-EB1158895704}" type="slidenum">
              <a:rPr lang="fr-FR"/>
              <a:pPr/>
              <a:t>6</a:t>
            </a:fld>
            <a:endParaRPr lang="fr-FR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5263" y="466725"/>
            <a:ext cx="871378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000099"/>
                </a:solidFill>
                <a:latin typeface="Comic Sans MS" pitchFamily="66" charset="0"/>
              </a:rPr>
              <a:t>Matériaux polymères – solutions macromoléculaires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7188" y="1747838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endParaRPr lang="fr-FR" sz="1800">
              <a:latin typeface="Arial" pitchFamily="34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fr-FR" sz="1800">
                <a:latin typeface="Arial" pitchFamily="34" charset="0"/>
              </a:rPr>
              <a:t>  </a:t>
            </a:r>
          </a:p>
        </p:txBody>
      </p:sp>
      <p:sp>
        <p:nvSpPr>
          <p:cNvPr id="10244" name="Freeform 4"/>
          <p:cNvSpPr>
            <a:spLocks noChangeAspect="1"/>
          </p:cNvSpPr>
          <p:nvPr/>
        </p:nvSpPr>
        <p:spPr bwMode="auto">
          <a:xfrm rot="-14360948" flipH="1" flipV="1">
            <a:off x="6192044" y="4233069"/>
            <a:ext cx="1854200" cy="1881188"/>
          </a:xfrm>
          <a:custGeom>
            <a:avLst/>
            <a:gdLst/>
            <a:ahLst/>
            <a:cxnLst>
              <a:cxn ang="0">
                <a:pos x="1160" y="912"/>
              </a:cxn>
              <a:cxn ang="0">
                <a:pos x="920" y="1200"/>
              </a:cxn>
              <a:cxn ang="0">
                <a:pos x="1016" y="1680"/>
              </a:cxn>
              <a:cxn ang="0">
                <a:pos x="1640" y="1920"/>
              </a:cxn>
              <a:cxn ang="0">
                <a:pos x="2360" y="1872"/>
              </a:cxn>
              <a:cxn ang="0">
                <a:pos x="2504" y="1056"/>
              </a:cxn>
              <a:cxn ang="0">
                <a:pos x="1976" y="624"/>
              </a:cxn>
              <a:cxn ang="0">
                <a:pos x="1064" y="624"/>
              </a:cxn>
              <a:cxn ang="0">
                <a:pos x="632" y="1584"/>
              </a:cxn>
              <a:cxn ang="0">
                <a:pos x="1208" y="2400"/>
              </a:cxn>
              <a:cxn ang="0">
                <a:pos x="1736" y="1680"/>
              </a:cxn>
              <a:cxn ang="0">
                <a:pos x="2312" y="1536"/>
              </a:cxn>
              <a:cxn ang="0">
                <a:pos x="3080" y="1248"/>
              </a:cxn>
              <a:cxn ang="0">
                <a:pos x="3128" y="768"/>
              </a:cxn>
              <a:cxn ang="0">
                <a:pos x="2696" y="576"/>
              </a:cxn>
              <a:cxn ang="0">
                <a:pos x="2264" y="624"/>
              </a:cxn>
              <a:cxn ang="0">
                <a:pos x="1928" y="1104"/>
              </a:cxn>
              <a:cxn ang="0">
                <a:pos x="1400" y="1536"/>
              </a:cxn>
              <a:cxn ang="0">
                <a:pos x="584" y="1872"/>
              </a:cxn>
              <a:cxn ang="0">
                <a:pos x="248" y="1344"/>
              </a:cxn>
              <a:cxn ang="0">
                <a:pos x="440" y="576"/>
              </a:cxn>
              <a:cxn ang="0">
                <a:pos x="1208" y="48"/>
              </a:cxn>
              <a:cxn ang="0">
                <a:pos x="1544" y="288"/>
              </a:cxn>
              <a:cxn ang="0">
                <a:pos x="1688" y="960"/>
              </a:cxn>
              <a:cxn ang="0">
                <a:pos x="1736" y="1824"/>
              </a:cxn>
              <a:cxn ang="0">
                <a:pos x="1736" y="2256"/>
              </a:cxn>
              <a:cxn ang="0">
                <a:pos x="1784" y="2544"/>
              </a:cxn>
              <a:cxn ang="0">
                <a:pos x="2120" y="2688"/>
              </a:cxn>
              <a:cxn ang="0">
                <a:pos x="2696" y="2544"/>
              </a:cxn>
              <a:cxn ang="0">
                <a:pos x="2936" y="1968"/>
              </a:cxn>
              <a:cxn ang="0">
                <a:pos x="2792" y="1296"/>
              </a:cxn>
              <a:cxn ang="0">
                <a:pos x="2264" y="336"/>
              </a:cxn>
              <a:cxn ang="0">
                <a:pos x="1592" y="192"/>
              </a:cxn>
              <a:cxn ang="0">
                <a:pos x="1304" y="528"/>
              </a:cxn>
              <a:cxn ang="0">
                <a:pos x="1112" y="1968"/>
              </a:cxn>
              <a:cxn ang="0">
                <a:pos x="872" y="2448"/>
              </a:cxn>
              <a:cxn ang="0">
                <a:pos x="296" y="2400"/>
              </a:cxn>
              <a:cxn ang="0">
                <a:pos x="8" y="1632"/>
              </a:cxn>
              <a:cxn ang="0">
                <a:pos x="344" y="1152"/>
              </a:cxn>
              <a:cxn ang="0">
                <a:pos x="920" y="1488"/>
              </a:cxn>
              <a:cxn ang="0">
                <a:pos x="1352" y="2496"/>
              </a:cxn>
              <a:cxn ang="0">
                <a:pos x="1688" y="2832"/>
              </a:cxn>
              <a:cxn ang="0">
                <a:pos x="2216" y="2496"/>
              </a:cxn>
              <a:cxn ang="0">
                <a:pos x="2408" y="2064"/>
              </a:cxn>
              <a:cxn ang="0">
                <a:pos x="3224" y="1824"/>
              </a:cxn>
              <a:cxn ang="0">
                <a:pos x="3560" y="1776"/>
              </a:cxn>
            </a:cxnLst>
            <a:rect l="0" t="0" r="r" b="b"/>
            <a:pathLst>
              <a:path w="3560" h="2832">
                <a:moveTo>
                  <a:pt x="1160" y="912"/>
                </a:moveTo>
                <a:cubicBezTo>
                  <a:pt x="1052" y="992"/>
                  <a:pt x="944" y="1072"/>
                  <a:pt x="920" y="1200"/>
                </a:cubicBezTo>
                <a:cubicBezTo>
                  <a:pt x="896" y="1328"/>
                  <a:pt x="896" y="1560"/>
                  <a:pt x="1016" y="1680"/>
                </a:cubicBezTo>
                <a:cubicBezTo>
                  <a:pt x="1136" y="1800"/>
                  <a:pt x="1416" y="1888"/>
                  <a:pt x="1640" y="1920"/>
                </a:cubicBezTo>
                <a:cubicBezTo>
                  <a:pt x="1864" y="1952"/>
                  <a:pt x="2216" y="2016"/>
                  <a:pt x="2360" y="1872"/>
                </a:cubicBezTo>
                <a:cubicBezTo>
                  <a:pt x="2504" y="1728"/>
                  <a:pt x="2568" y="1264"/>
                  <a:pt x="2504" y="1056"/>
                </a:cubicBezTo>
                <a:cubicBezTo>
                  <a:pt x="2440" y="848"/>
                  <a:pt x="2216" y="696"/>
                  <a:pt x="1976" y="624"/>
                </a:cubicBezTo>
                <a:cubicBezTo>
                  <a:pt x="1736" y="552"/>
                  <a:pt x="1288" y="464"/>
                  <a:pt x="1064" y="624"/>
                </a:cubicBezTo>
                <a:cubicBezTo>
                  <a:pt x="840" y="784"/>
                  <a:pt x="608" y="1288"/>
                  <a:pt x="632" y="1584"/>
                </a:cubicBezTo>
                <a:cubicBezTo>
                  <a:pt x="656" y="1880"/>
                  <a:pt x="1024" y="2384"/>
                  <a:pt x="1208" y="2400"/>
                </a:cubicBezTo>
                <a:cubicBezTo>
                  <a:pt x="1392" y="2416"/>
                  <a:pt x="1552" y="1824"/>
                  <a:pt x="1736" y="1680"/>
                </a:cubicBezTo>
                <a:cubicBezTo>
                  <a:pt x="1920" y="1536"/>
                  <a:pt x="2088" y="1608"/>
                  <a:pt x="2312" y="1536"/>
                </a:cubicBezTo>
                <a:cubicBezTo>
                  <a:pt x="2536" y="1464"/>
                  <a:pt x="2944" y="1376"/>
                  <a:pt x="3080" y="1248"/>
                </a:cubicBezTo>
                <a:cubicBezTo>
                  <a:pt x="3216" y="1120"/>
                  <a:pt x="3192" y="880"/>
                  <a:pt x="3128" y="768"/>
                </a:cubicBezTo>
                <a:cubicBezTo>
                  <a:pt x="3064" y="656"/>
                  <a:pt x="2840" y="600"/>
                  <a:pt x="2696" y="576"/>
                </a:cubicBezTo>
                <a:cubicBezTo>
                  <a:pt x="2552" y="552"/>
                  <a:pt x="2392" y="536"/>
                  <a:pt x="2264" y="624"/>
                </a:cubicBezTo>
                <a:cubicBezTo>
                  <a:pt x="2136" y="712"/>
                  <a:pt x="2072" y="952"/>
                  <a:pt x="1928" y="1104"/>
                </a:cubicBezTo>
                <a:cubicBezTo>
                  <a:pt x="1784" y="1256"/>
                  <a:pt x="1624" y="1408"/>
                  <a:pt x="1400" y="1536"/>
                </a:cubicBezTo>
                <a:cubicBezTo>
                  <a:pt x="1176" y="1664"/>
                  <a:pt x="776" y="1904"/>
                  <a:pt x="584" y="1872"/>
                </a:cubicBezTo>
                <a:cubicBezTo>
                  <a:pt x="392" y="1840"/>
                  <a:pt x="272" y="1560"/>
                  <a:pt x="248" y="1344"/>
                </a:cubicBezTo>
                <a:cubicBezTo>
                  <a:pt x="224" y="1128"/>
                  <a:pt x="280" y="792"/>
                  <a:pt x="440" y="576"/>
                </a:cubicBezTo>
                <a:cubicBezTo>
                  <a:pt x="600" y="360"/>
                  <a:pt x="1024" y="96"/>
                  <a:pt x="1208" y="48"/>
                </a:cubicBezTo>
                <a:cubicBezTo>
                  <a:pt x="1392" y="0"/>
                  <a:pt x="1464" y="136"/>
                  <a:pt x="1544" y="288"/>
                </a:cubicBezTo>
                <a:cubicBezTo>
                  <a:pt x="1624" y="440"/>
                  <a:pt x="1656" y="704"/>
                  <a:pt x="1688" y="960"/>
                </a:cubicBezTo>
                <a:cubicBezTo>
                  <a:pt x="1720" y="1216"/>
                  <a:pt x="1728" y="1608"/>
                  <a:pt x="1736" y="1824"/>
                </a:cubicBezTo>
                <a:cubicBezTo>
                  <a:pt x="1744" y="2040"/>
                  <a:pt x="1728" y="2136"/>
                  <a:pt x="1736" y="2256"/>
                </a:cubicBezTo>
                <a:cubicBezTo>
                  <a:pt x="1744" y="2376"/>
                  <a:pt x="1720" y="2472"/>
                  <a:pt x="1784" y="2544"/>
                </a:cubicBezTo>
                <a:cubicBezTo>
                  <a:pt x="1848" y="2616"/>
                  <a:pt x="1968" y="2688"/>
                  <a:pt x="2120" y="2688"/>
                </a:cubicBezTo>
                <a:cubicBezTo>
                  <a:pt x="2272" y="2688"/>
                  <a:pt x="2560" y="2664"/>
                  <a:pt x="2696" y="2544"/>
                </a:cubicBezTo>
                <a:cubicBezTo>
                  <a:pt x="2832" y="2424"/>
                  <a:pt x="2920" y="2176"/>
                  <a:pt x="2936" y="1968"/>
                </a:cubicBezTo>
                <a:cubicBezTo>
                  <a:pt x="2952" y="1760"/>
                  <a:pt x="2904" y="1568"/>
                  <a:pt x="2792" y="1296"/>
                </a:cubicBezTo>
                <a:cubicBezTo>
                  <a:pt x="2680" y="1024"/>
                  <a:pt x="2464" y="520"/>
                  <a:pt x="2264" y="336"/>
                </a:cubicBezTo>
                <a:cubicBezTo>
                  <a:pt x="2064" y="152"/>
                  <a:pt x="1752" y="160"/>
                  <a:pt x="1592" y="192"/>
                </a:cubicBezTo>
                <a:cubicBezTo>
                  <a:pt x="1432" y="224"/>
                  <a:pt x="1384" y="232"/>
                  <a:pt x="1304" y="528"/>
                </a:cubicBezTo>
                <a:cubicBezTo>
                  <a:pt x="1224" y="824"/>
                  <a:pt x="1184" y="1648"/>
                  <a:pt x="1112" y="1968"/>
                </a:cubicBezTo>
                <a:cubicBezTo>
                  <a:pt x="1040" y="2288"/>
                  <a:pt x="1008" y="2376"/>
                  <a:pt x="872" y="2448"/>
                </a:cubicBezTo>
                <a:cubicBezTo>
                  <a:pt x="736" y="2520"/>
                  <a:pt x="440" y="2536"/>
                  <a:pt x="296" y="2400"/>
                </a:cubicBezTo>
                <a:cubicBezTo>
                  <a:pt x="152" y="2264"/>
                  <a:pt x="0" y="1840"/>
                  <a:pt x="8" y="1632"/>
                </a:cubicBezTo>
                <a:cubicBezTo>
                  <a:pt x="16" y="1424"/>
                  <a:pt x="192" y="1176"/>
                  <a:pt x="344" y="1152"/>
                </a:cubicBezTo>
                <a:cubicBezTo>
                  <a:pt x="496" y="1128"/>
                  <a:pt x="752" y="1264"/>
                  <a:pt x="920" y="1488"/>
                </a:cubicBezTo>
                <a:cubicBezTo>
                  <a:pt x="1088" y="1712"/>
                  <a:pt x="1224" y="2272"/>
                  <a:pt x="1352" y="2496"/>
                </a:cubicBezTo>
                <a:cubicBezTo>
                  <a:pt x="1480" y="2720"/>
                  <a:pt x="1544" y="2832"/>
                  <a:pt x="1688" y="2832"/>
                </a:cubicBezTo>
                <a:cubicBezTo>
                  <a:pt x="1832" y="2832"/>
                  <a:pt x="2096" y="2624"/>
                  <a:pt x="2216" y="2496"/>
                </a:cubicBezTo>
                <a:cubicBezTo>
                  <a:pt x="2336" y="2368"/>
                  <a:pt x="2240" y="2176"/>
                  <a:pt x="2408" y="2064"/>
                </a:cubicBezTo>
                <a:cubicBezTo>
                  <a:pt x="2576" y="1952"/>
                  <a:pt x="3032" y="1872"/>
                  <a:pt x="3224" y="1824"/>
                </a:cubicBezTo>
                <a:cubicBezTo>
                  <a:pt x="3416" y="1776"/>
                  <a:pt x="3488" y="1776"/>
                  <a:pt x="3560" y="1776"/>
                </a:cubicBezTo>
              </a:path>
            </a:pathLst>
          </a:custGeom>
          <a:noFill/>
          <a:ln w="190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Freeform 5"/>
          <p:cNvSpPr>
            <a:spLocks noChangeAspect="1"/>
          </p:cNvSpPr>
          <p:nvPr/>
        </p:nvSpPr>
        <p:spPr bwMode="auto">
          <a:xfrm rot="3655098" flipH="1" flipV="1">
            <a:off x="6188869" y="3417094"/>
            <a:ext cx="1854200" cy="1881188"/>
          </a:xfrm>
          <a:custGeom>
            <a:avLst/>
            <a:gdLst/>
            <a:ahLst/>
            <a:cxnLst>
              <a:cxn ang="0">
                <a:pos x="1160" y="912"/>
              </a:cxn>
              <a:cxn ang="0">
                <a:pos x="920" y="1200"/>
              </a:cxn>
              <a:cxn ang="0">
                <a:pos x="1016" y="1680"/>
              </a:cxn>
              <a:cxn ang="0">
                <a:pos x="1640" y="1920"/>
              </a:cxn>
              <a:cxn ang="0">
                <a:pos x="2360" y="1872"/>
              </a:cxn>
              <a:cxn ang="0">
                <a:pos x="2504" y="1056"/>
              </a:cxn>
              <a:cxn ang="0">
                <a:pos x="1976" y="624"/>
              </a:cxn>
              <a:cxn ang="0">
                <a:pos x="1064" y="624"/>
              </a:cxn>
              <a:cxn ang="0">
                <a:pos x="632" y="1584"/>
              </a:cxn>
              <a:cxn ang="0">
                <a:pos x="1208" y="2400"/>
              </a:cxn>
              <a:cxn ang="0">
                <a:pos x="1736" y="1680"/>
              </a:cxn>
              <a:cxn ang="0">
                <a:pos x="2312" y="1536"/>
              </a:cxn>
              <a:cxn ang="0">
                <a:pos x="3080" y="1248"/>
              </a:cxn>
              <a:cxn ang="0">
                <a:pos x="3128" y="768"/>
              </a:cxn>
              <a:cxn ang="0">
                <a:pos x="2696" y="576"/>
              </a:cxn>
              <a:cxn ang="0">
                <a:pos x="2264" y="624"/>
              </a:cxn>
              <a:cxn ang="0">
                <a:pos x="1928" y="1104"/>
              </a:cxn>
              <a:cxn ang="0">
                <a:pos x="1400" y="1536"/>
              </a:cxn>
              <a:cxn ang="0">
                <a:pos x="584" y="1872"/>
              </a:cxn>
              <a:cxn ang="0">
                <a:pos x="248" y="1344"/>
              </a:cxn>
              <a:cxn ang="0">
                <a:pos x="440" y="576"/>
              </a:cxn>
              <a:cxn ang="0">
                <a:pos x="1208" y="48"/>
              </a:cxn>
              <a:cxn ang="0">
                <a:pos x="1544" y="288"/>
              </a:cxn>
              <a:cxn ang="0">
                <a:pos x="1688" y="960"/>
              </a:cxn>
              <a:cxn ang="0">
                <a:pos x="1736" y="1824"/>
              </a:cxn>
              <a:cxn ang="0">
                <a:pos x="1736" y="2256"/>
              </a:cxn>
              <a:cxn ang="0">
                <a:pos x="1784" y="2544"/>
              </a:cxn>
              <a:cxn ang="0">
                <a:pos x="2120" y="2688"/>
              </a:cxn>
              <a:cxn ang="0">
                <a:pos x="2696" y="2544"/>
              </a:cxn>
              <a:cxn ang="0">
                <a:pos x="2936" y="1968"/>
              </a:cxn>
              <a:cxn ang="0">
                <a:pos x="2792" y="1296"/>
              </a:cxn>
              <a:cxn ang="0">
                <a:pos x="2264" y="336"/>
              </a:cxn>
              <a:cxn ang="0">
                <a:pos x="1592" y="192"/>
              </a:cxn>
              <a:cxn ang="0">
                <a:pos x="1304" y="528"/>
              </a:cxn>
              <a:cxn ang="0">
                <a:pos x="1112" y="1968"/>
              </a:cxn>
              <a:cxn ang="0">
                <a:pos x="872" y="2448"/>
              </a:cxn>
              <a:cxn ang="0">
                <a:pos x="296" y="2400"/>
              </a:cxn>
              <a:cxn ang="0">
                <a:pos x="8" y="1632"/>
              </a:cxn>
              <a:cxn ang="0">
                <a:pos x="344" y="1152"/>
              </a:cxn>
              <a:cxn ang="0">
                <a:pos x="920" y="1488"/>
              </a:cxn>
              <a:cxn ang="0">
                <a:pos x="1352" y="2496"/>
              </a:cxn>
              <a:cxn ang="0">
                <a:pos x="1688" y="2832"/>
              </a:cxn>
              <a:cxn ang="0">
                <a:pos x="2216" y="2496"/>
              </a:cxn>
              <a:cxn ang="0">
                <a:pos x="2408" y="2064"/>
              </a:cxn>
              <a:cxn ang="0">
                <a:pos x="3224" y="1824"/>
              </a:cxn>
              <a:cxn ang="0">
                <a:pos x="3560" y="1776"/>
              </a:cxn>
            </a:cxnLst>
            <a:rect l="0" t="0" r="r" b="b"/>
            <a:pathLst>
              <a:path w="3560" h="2832">
                <a:moveTo>
                  <a:pt x="1160" y="912"/>
                </a:moveTo>
                <a:cubicBezTo>
                  <a:pt x="1052" y="992"/>
                  <a:pt x="944" y="1072"/>
                  <a:pt x="920" y="1200"/>
                </a:cubicBezTo>
                <a:cubicBezTo>
                  <a:pt x="896" y="1328"/>
                  <a:pt x="896" y="1560"/>
                  <a:pt x="1016" y="1680"/>
                </a:cubicBezTo>
                <a:cubicBezTo>
                  <a:pt x="1136" y="1800"/>
                  <a:pt x="1416" y="1888"/>
                  <a:pt x="1640" y="1920"/>
                </a:cubicBezTo>
                <a:cubicBezTo>
                  <a:pt x="1864" y="1952"/>
                  <a:pt x="2216" y="2016"/>
                  <a:pt x="2360" y="1872"/>
                </a:cubicBezTo>
                <a:cubicBezTo>
                  <a:pt x="2504" y="1728"/>
                  <a:pt x="2568" y="1264"/>
                  <a:pt x="2504" y="1056"/>
                </a:cubicBezTo>
                <a:cubicBezTo>
                  <a:pt x="2440" y="848"/>
                  <a:pt x="2216" y="696"/>
                  <a:pt x="1976" y="624"/>
                </a:cubicBezTo>
                <a:cubicBezTo>
                  <a:pt x="1736" y="552"/>
                  <a:pt x="1288" y="464"/>
                  <a:pt x="1064" y="624"/>
                </a:cubicBezTo>
                <a:cubicBezTo>
                  <a:pt x="840" y="784"/>
                  <a:pt x="608" y="1288"/>
                  <a:pt x="632" y="1584"/>
                </a:cubicBezTo>
                <a:cubicBezTo>
                  <a:pt x="656" y="1880"/>
                  <a:pt x="1024" y="2384"/>
                  <a:pt x="1208" y="2400"/>
                </a:cubicBezTo>
                <a:cubicBezTo>
                  <a:pt x="1392" y="2416"/>
                  <a:pt x="1552" y="1824"/>
                  <a:pt x="1736" y="1680"/>
                </a:cubicBezTo>
                <a:cubicBezTo>
                  <a:pt x="1920" y="1536"/>
                  <a:pt x="2088" y="1608"/>
                  <a:pt x="2312" y="1536"/>
                </a:cubicBezTo>
                <a:cubicBezTo>
                  <a:pt x="2536" y="1464"/>
                  <a:pt x="2944" y="1376"/>
                  <a:pt x="3080" y="1248"/>
                </a:cubicBezTo>
                <a:cubicBezTo>
                  <a:pt x="3216" y="1120"/>
                  <a:pt x="3192" y="880"/>
                  <a:pt x="3128" y="768"/>
                </a:cubicBezTo>
                <a:cubicBezTo>
                  <a:pt x="3064" y="656"/>
                  <a:pt x="2840" y="600"/>
                  <a:pt x="2696" y="576"/>
                </a:cubicBezTo>
                <a:cubicBezTo>
                  <a:pt x="2552" y="552"/>
                  <a:pt x="2392" y="536"/>
                  <a:pt x="2264" y="624"/>
                </a:cubicBezTo>
                <a:cubicBezTo>
                  <a:pt x="2136" y="712"/>
                  <a:pt x="2072" y="952"/>
                  <a:pt x="1928" y="1104"/>
                </a:cubicBezTo>
                <a:cubicBezTo>
                  <a:pt x="1784" y="1256"/>
                  <a:pt x="1624" y="1408"/>
                  <a:pt x="1400" y="1536"/>
                </a:cubicBezTo>
                <a:cubicBezTo>
                  <a:pt x="1176" y="1664"/>
                  <a:pt x="776" y="1904"/>
                  <a:pt x="584" y="1872"/>
                </a:cubicBezTo>
                <a:cubicBezTo>
                  <a:pt x="392" y="1840"/>
                  <a:pt x="272" y="1560"/>
                  <a:pt x="248" y="1344"/>
                </a:cubicBezTo>
                <a:cubicBezTo>
                  <a:pt x="224" y="1128"/>
                  <a:pt x="280" y="792"/>
                  <a:pt x="440" y="576"/>
                </a:cubicBezTo>
                <a:cubicBezTo>
                  <a:pt x="600" y="360"/>
                  <a:pt x="1024" y="96"/>
                  <a:pt x="1208" y="48"/>
                </a:cubicBezTo>
                <a:cubicBezTo>
                  <a:pt x="1392" y="0"/>
                  <a:pt x="1464" y="136"/>
                  <a:pt x="1544" y="288"/>
                </a:cubicBezTo>
                <a:cubicBezTo>
                  <a:pt x="1624" y="440"/>
                  <a:pt x="1656" y="704"/>
                  <a:pt x="1688" y="960"/>
                </a:cubicBezTo>
                <a:cubicBezTo>
                  <a:pt x="1720" y="1216"/>
                  <a:pt x="1728" y="1608"/>
                  <a:pt x="1736" y="1824"/>
                </a:cubicBezTo>
                <a:cubicBezTo>
                  <a:pt x="1744" y="2040"/>
                  <a:pt x="1728" y="2136"/>
                  <a:pt x="1736" y="2256"/>
                </a:cubicBezTo>
                <a:cubicBezTo>
                  <a:pt x="1744" y="2376"/>
                  <a:pt x="1720" y="2472"/>
                  <a:pt x="1784" y="2544"/>
                </a:cubicBezTo>
                <a:cubicBezTo>
                  <a:pt x="1848" y="2616"/>
                  <a:pt x="1968" y="2688"/>
                  <a:pt x="2120" y="2688"/>
                </a:cubicBezTo>
                <a:cubicBezTo>
                  <a:pt x="2272" y="2688"/>
                  <a:pt x="2560" y="2664"/>
                  <a:pt x="2696" y="2544"/>
                </a:cubicBezTo>
                <a:cubicBezTo>
                  <a:pt x="2832" y="2424"/>
                  <a:pt x="2920" y="2176"/>
                  <a:pt x="2936" y="1968"/>
                </a:cubicBezTo>
                <a:cubicBezTo>
                  <a:pt x="2952" y="1760"/>
                  <a:pt x="2904" y="1568"/>
                  <a:pt x="2792" y="1296"/>
                </a:cubicBezTo>
                <a:cubicBezTo>
                  <a:pt x="2680" y="1024"/>
                  <a:pt x="2464" y="520"/>
                  <a:pt x="2264" y="336"/>
                </a:cubicBezTo>
                <a:cubicBezTo>
                  <a:pt x="2064" y="152"/>
                  <a:pt x="1752" y="160"/>
                  <a:pt x="1592" y="192"/>
                </a:cubicBezTo>
                <a:cubicBezTo>
                  <a:pt x="1432" y="224"/>
                  <a:pt x="1384" y="232"/>
                  <a:pt x="1304" y="528"/>
                </a:cubicBezTo>
                <a:cubicBezTo>
                  <a:pt x="1224" y="824"/>
                  <a:pt x="1184" y="1648"/>
                  <a:pt x="1112" y="1968"/>
                </a:cubicBezTo>
                <a:cubicBezTo>
                  <a:pt x="1040" y="2288"/>
                  <a:pt x="1008" y="2376"/>
                  <a:pt x="872" y="2448"/>
                </a:cubicBezTo>
                <a:cubicBezTo>
                  <a:pt x="736" y="2520"/>
                  <a:pt x="440" y="2536"/>
                  <a:pt x="296" y="2400"/>
                </a:cubicBezTo>
                <a:cubicBezTo>
                  <a:pt x="152" y="2264"/>
                  <a:pt x="0" y="1840"/>
                  <a:pt x="8" y="1632"/>
                </a:cubicBezTo>
                <a:cubicBezTo>
                  <a:pt x="16" y="1424"/>
                  <a:pt x="192" y="1176"/>
                  <a:pt x="344" y="1152"/>
                </a:cubicBezTo>
                <a:cubicBezTo>
                  <a:pt x="496" y="1128"/>
                  <a:pt x="752" y="1264"/>
                  <a:pt x="920" y="1488"/>
                </a:cubicBezTo>
                <a:cubicBezTo>
                  <a:pt x="1088" y="1712"/>
                  <a:pt x="1224" y="2272"/>
                  <a:pt x="1352" y="2496"/>
                </a:cubicBezTo>
                <a:cubicBezTo>
                  <a:pt x="1480" y="2720"/>
                  <a:pt x="1544" y="2832"/>
                  <a:pt x="1688" y="2832"/>
                </a:cubicBezTo>
                <a:cubicBezTo>
                  <a:pt x="1832" y="2832"/>
                  <a:pt x="2096" y="2624"/>
                  <a:pt x="2216" y="2496"/>
                </a:cubicBezTo>
                <a:cubicBezTo>
                  <a:pt x="2336" y="2368"/>
                  <a:pt x="2240" y="2176"/>
                  <a:pt x="2408" y="2064"/>
                </a:cubicBezTo>
                <a:cubicBezTo>
                  <a:pt x="2576" y="1952"/>
                  <a:pt x="3032" y="1872"/>
                  <a:pt x="3224" y="1824"/>
                </a:cubicBezTo>
                <a:cubicBezTo>
                  <a:pt x="3416" y="1776"/>
                  <a:pt x="3488" y="1776"/>
                  <a:pt x="3560" y="177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Freeform 6"/>
          <p:cNvSpPr>
            <a:spLocks noChangeAspect="1"/>
          </p:cNvSpPr>
          <p:nvPr/>
        </p:nvSpPr>
        <p:spPr bwMode="auto">
          <a:xfrm rot="21441330" flipH="1" flipV="1">
            <a:off x="6972300" y="4330700"/>
            <a:ext cx="1854200" cy="1881188"/>
          </a:xfrm>
          <a:custGeom>
            <a:avLst/>
            <a:gdLst/>
            <a:ahLst/>
            <a:cxnLst>
              <a:cxn ang="0">
                <a:pos x="1160" y="912"/>
              </a:cxn>
              <a:cxn ang="0">
                <a:pos x="920" y="1200"/>
              </a:cxn>
              <a:cxn ang="0">
                <a:pos x="1016" y="1680"/>
              </a:cxn>
              <a:cxn ang="0">
                <a:pos x="1640" y="1920"/>
              </a:cxn>
              <a:cxn ang="0">
                <a:pos x="2360" y="1872"/>
              </a:cxn>
              <a:cxn ang="0">
                <a:pos x="2504" y="1056"/>
              </a:cxn>
              <a:cxn ang="0">
                <a:pos x="1976" y="624"/>
              </a:cxn>
              <a:cxn ang="0">
                <a:pos x="1064" y="624"/>
              </a:cxn>
              <a:cxn ang="0">
                <a:pos x="632" y="1584"/>
              </a:cxn>
              <a:cxn ang="0">
                <a:pos x="1208" y="2400"/>
              </a:cxn>
              <a:cxn ang="0">
                <a:pos x="1736" y="1680"/>
              </a:cxn>
              <a:cxn ang="0">
                <a:pos x="2312" y="1536"/>
              </a:cxn>
              <a:cxn ang="0">
                <a:pos x="3080" y="1248"/>
              </a:cxn>
              <a:cxn ang="0">
                <a:pos x="3128" y="768"/>
              </a:cxn>
              <a:cxn ang="0">
                <a:pos x="2696" y="576"/>
              </a:cxn>
              <a:cxn ang="0">
                <a:pos x="2264" y="624"/>
              </a:cxn>
              <a:cxn ang="0">
                <a:pos x="1928" y="1104"/>
              </a:cxn>
              <a:cxn ang="0">
                <a:pos x="1400" y="1536"/>
              </a:cxn>
              <a:cxn ang="0">
                <a:pos x="584" y="1872"/>
              </a:cxn>
              <a:cxn ang="0">
                <a:pos x="248" y="1344"/>
              </a:cxn>
              <a:cxn ang="0">
                <a:pos x="440" y="576"/>
              </a:cxn>
              <a:cxn ang="0">
                <a:pos x="1208" y="48"/>
              </a:cxn>
              <a:cxn ang="0">
                <a:pos x="1544" y="288"/>
              </a:cxn>
              <a:cxn ang="0">
                <a:pos x="1688" y="960"/>
              </a:cxn>
              <a:cxn ang="0">
                <a:pos x="1736" y="1824"/>
              </a:cxn>
              <a:cxn ang="0">
                <a:pos x="1736" y="2256"/>
              </a:cxn>
              <a:cxn ang="0">
                <a:pos x="1784" y="2544"/>
              </a:cxn>
              <a:cxn ang="0">
                <a:pos x="2120" y="2688"/>
              </a:cxn>
              <a:cxn ang="0">
                <a:pos x="2696" y="2544"/>
              </a:cxn>
              <a:cxn ang="0">
                <a:pos x="2936" y="1968"/>
              </a:cxn>
              <a:cxn ang="0">
                <a:pos x="2792" y="1296"/>
              </a:cxn>
              <a:cxn ang="0">
                <a:pos x="2264" y="336"/>
              </a:cxn>
              <a:cxn ang="0">
                <a:pos x="1592" y="192"/>
              </a:cxn>
              <a:cxn ang="0">
                <a:pos x="1304" y="528"/>
              </a:cxn>
              <a:cxn ang="0">
                <a:pos x="1112" y="1968"/>
              </a:cxn>
              <a:cxn ang="0">
                <a:pos x="872" y="2448"/>
              </a:cxn>
              <a:cxn ang="0">
                <a:pos x="296" y="2400"/>
              </a:cxn>
              <a:cxn ang="0">
                <a:pos x="8" y="1632"/>
              </a:cxn>
              <a:cxn ang="0">
                <a:pos x="344" y="1152"/>
              </a:cxn>
              <a:cxn ang="0">
                <a:pos x="920" y="1488"/>
              </a:cxn>
              <a:cxn ang="0">
                <a:pos x="1352" y="2496"/>
              </a:cxn>
              <a:cxn ang="0">
                <a:pos x="1688" y="2832"/>
              </a:cxn>
              <a:cxn ang="0">
                <a:pos x="2216" y="2496"/>
              </a:cxn>
              <a:cxn ang="0">
                <a:pos x="2408" y="2064"/>
              </a:cxn>
              <a:cxn ang="0">
                <a:pos x="3224" y="1824"/>
              </a:cxn>
              <a:cxn ang="0">
                <a:pos x="3560" y="1776"/>
              </a:cxn>
            </a:cxnLst>
            <a:rect l="0" t="0" r="r" b="b"/>
            <a:pathLst>
              <a:path w="3560" h="2832">
                <a:moveTo>
                  <a:pt x="1160" y="912"/>
                </a:moveTo>
                <a:cubicBezTo>
                  <a:pt x="1052" y="992"/>
                  <a:pt x="944" y="1072"/>
                  <a:pt x="920" y="1200"/>
                </a:cubicBezTo>
                <a:cubicBezTo>
                  <a:pt x="896" y="1328"/>
                  <a:pt x="896" y="1560"/>
                  <a:pt x="1016" y="1680"/>
                </a:cubicBezTo>
                <a:cubicBezTo>
                  <a:pt x="1136" y="1800"/>
                  <a:pt x="1416" y="1888"/>
                  <a:pt x="1640" y="1920"/>
                </a:cubicBezTo>
                <a:cubicBezTo>
                  <a:pt x="1864" y="1952"/>
                  <a:pt x="2216" y="2016"/>
                  <a:pt x="2360" y="1872"/>
                </a:cubicBezTo>
                <a:cubicBezTo>
                  <a:pt x="2504" y="1728"/>
                  <a:pt x="2568" y="1264"/>
                  <a:pt x="2504" y="1056"/>
                </a:cubicBezTo>
                <a:cubicBezTo>
                  <a:pt x="2440" y="848"/>
                  <a:pt x="2216" y="696"/>
                  <a:pt x="1976" y="624"/>
                </a:cubicBezTo>
                <a:cubicBezTo>
                  <a:pt x="1736" y="552"/>
                  <a:pt x="1288" y="464"/>
                  <a:pt x="1064" y="624"/>
                </a:cubicBezTo>
                <a:cubicBezTo>
                  <a:pt x="840" y="784"/>
                  <a:pt x="608" y="1288"/>
                  <a:pt x="632" y="1584"/>
                </a:cubicBezTo>
                <a:cubicBezTo>
                  <a:pt x="656" y="1880"/>
                  <a:pt x="1024" y="2384"/>
                  <a:pt x="1208" y="2400"/>
                </a:cubicBezTo>
                <a:cubicBezTo>
                  <a:pt x="1392" y="2416"/>
                  <a:pt x="1552" y="1824"/>
                  <a:pt x="1736" y="1680"/>
                </a:cubicBezTo>
                <a:cubicBezTo>
                  <a:pt x="1920" y="1536"/>
                  <a:pt x="2088" y="1608"/>
                  <a:pt x="2312" y="1536"/>
                </a:cubicBezTo>
                <a:cubicBezTo>
                  <a:pt x="2536" y="1464"/>
                  <a:pt x="2944" y="1376"/>
                  <a:pt x="3080" y="1248"/>
                </a:cubicBezTo>
                <a:cubicBezTo>
                  <a:pt x="3216" y="1120"/>
                  <a:pt x="3192" y="880"/>
                  <a:pt x="3128" y="768"/>
                </a:cubicBezTo>
                <a:cubicBezTo>
                  <a:pt x="3064" y="656"/>
                  <a:pt x="2840" y="600"/>
                  <a:pt x="2696" y="576"/>
                </a:cubicBezTo>
                <a:cubicBezTo>
                  <a:pt x="2552" y="552"/>
                  <a:pt x="2392" y="536"/>
                  <a:pt x="2264" y="624"/>
                </a:cubicBezTo>
                <a:cubicBezTo>
                  <a:pt x="2136" y="712"/>
                  <a:pt x="2072" y="952"/>
                  <a:pt x="1928" y="1104"/>
                </a:cubicBezTo>
                <a:cubicBezTo>
                  <a:pt x="1784" y="1256"/>
                  <a:pt x="1624" y="1408"/>
                  <a:pt x="1400" y="1536"/>
                </a:cubicBezTo>
                <a:cubicBezTo>
                  <a:pt x="1176" y="1664"/>
                  <a:pt x="776" y="1904"/>
                  <a:pt x="584" y="1872"/>
                </a:cubicBezTo>
                <a:cubicBezTo>
                  <a:pt x="392" y="1840"/>
                  <a:pt x="272" y="1560"/>
                  <a:pt x="248" y="1344"/>
                </a:cubicBezTo>
                <a:cubicBezTo>
                  <a:pt x="224" y="1128"/>
                  <a:pt x="280" y="792"/>
                  <a:pt x="440" y="576"/>
                </a:cubicBezTo>
                <a:cubicBezTo>
                  <a:pt x="600" y="360"/>
                  <a:pt x="1024" y="96"/>
                  <a:pt x="1208" y="48"/>
                </a:cubicBezTo>
                <a:cubicBezTo>
                  <a:pt x="1392" y="0"/>
                  <a:pt x="1464" y="136"/>
                  <a:pt x="1544" y="288"/>
                </a:cubicBezTo>
                <a:cubicBezTo>
                  <a:pt x="1624" y="440"/>
                  <a:pt x="1656" y="704"/>
                  <a:pt x="1688" y="960"/>
                </a:cubicBezTo>
                <a:cubicBezTo>
                  <a:pt x="1720" y="1216"/>
                  <a:pt x="1728" y="1608"/>
                  <a:pt x="1736" y="1824"/>
                </a:cubicBezTo>
                <a:cubicBezTo>
                  <a:pt x="1744" y="2040"/>
                  <a:pt x="1728" y="2136"/>
                  <a:pt x="1736" y="2256"/>
                </a:cubicBezTo>
                <a:cubicBezTo>
                  <a:pt x="1744" y="2376"/>
                  <a:pt x="1720" y="2472"/>
                  <a:pt x="1784" y="2544"/>
                </a:cubicBezTo>
                <a:cubicBezTo>
                  <a:pt x="1848" y="2616"/>
                  <a:pt x="1968" y="2688"/>
                  <a:pt x="2120" y="2688"/>
                </a:cubicBezTo>
                <a:cubicBezTo>
                  <a:pt x="2272" y="2688"/>
                  <a:pt x="2560" y="2664"/>
                  <a:pt x="2696" y="2544"/>
                </a:cubicBezTo>
                <a:cubicBezTo>
                  <a:pt x="2832" y="2424"/>
                  <a:pt x="2920" y="2176"/>
                  <a:pt x="2936" y="1968"/>
                </a:cubicBezTo>
                <a:cubicBezTo>
                  <a:pt x="2952" y="1760"/>
                  <a:pt x="2904" y="1568"/>
                  <a:pt x="2792" y="1296"/>
                </a:cubicBezTo>
                <a:cubicBezTo>
                  <a:pt x="2680" y="1024"/>
                  <a:pt x="2464" y="520"/>
                  <a:pt x="2264" y="336"/>
                </a:cubicBezTo>
                <a:cubicBezTo>
                  <a:pt x="2064" y="152"/>
                  <a:pt x="1752" y="160"/>
                  <a:pt x="1592" y="192"/>
                </a:cubicBezTo>
                <a:cubicBezTo>
                  <a:pt x="1432" y="224"/>
                  <a:pt x="1384" y="232"/>
                  <a:pt x="1304" y="528"/>
                </a:cubicBezTo>
                <a:cubicBezTo>
                  <a:pt x="1224" y="824"/>
                  <a:pt x="1184" y="1648"/>
                  <a:pt x="1112" y="1968"/>
                </a:cubicBezTo>
                <a:cubicBezTo>
                  <a:pt x="1040" y="2288"/>
                  <a:pt x="1008" y="2376"/>
                  <a:pt x="872" y="2448"/>
                </a:cubicBezTo>
                <a:cubicBezTo>
                  <a:pt x="736" y="2520"/>
                  <a:pt x="440" y="2536"/>
                  <a:pt x="296" y="2400"/>
                </a:cubicBezTo>
                <a:cubicBezTo>
                  <a:pt x="152" y="2264"/>
                  <a:pt x="0" y="1840"/>
                  <a:pt x="8" y="1632"/>
                </a:cubicBezTo>
                <a:cubicBezTo>
                  <a:pt x="16" y="1424"/>
                  <a:pt x="192" y="1176"/>
                  <a:pt x="344" y="1152"/>
                </a:cubicBezTo>
                <a:cubicBezTo>
                  <a:pt x="496" y="1128"/>
                  <a:pt x="752" y="1264"/>
                  <a:pt x="920" y="1488"/>
                </a:cubicBezTo>
                <a:cubicBezTo>
                  <a:pt x="1088" y="1712"/>
                  <a:pt x="1224" y="2272"/>
                  <a:pt x="1352" y="2496"/>
                </a:cubicBezTo>
                <a:cubicBezTo>
                  <a:pt x="1480" y="2720"/>
                  <a:pt x="1544" y="2832"/>
                  <a:pt x="1688" y="2832"/>
                </a:cubicBezTo>
                <a:cubicBezTo>
                  <a:pt x="1832" y="2832"/>
                  <a:pt x="2096" y="2624"/>
                  <a:pt x="2216" y="2496"/>
                </a:cubicBezTo>
                <a:cubicBezTo>
                  <a:pt x="2336" y="2368"/>
                  <a:pt x="2240" y="2176"/>
                  <a:pt x="2408" y="2064"/>
                </a:cubicBezTo>
                <a:cubicBezTo>
                  <a:pt x="2576" y="1952"/>
                  <a:pt x="3032" y="1872"/>
                  <a:pt x="3224" y="1824"/>
                </a:cubicBezTo>
                <a:cubicBezTo>
                  <a:pt x="3416" y="1776"/>
                  <a:pt x="3488" y="1776"/>
                  <a:pt x="3560" y="1776"/>
                </a:cubicBezTo>
              </a:path>
            </a:pathLst>
          </a:custGeom>
          <a:noFill/>
          <a:ln w="19050" cmpd="sng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66713" y="1382713"/>
            <a:ext cx="83058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latin typeface="Arial" pitchFamily="34" charset="0"/>
              </a:rPr>
              <a:t>Un matériau polymère est le plus souvent constitué de pelotes enchevêtrées.</a:t>
            </a:r>
          </a:p>
          <a:p>
            <a:endParaRPr lang="fr-FR" sz="1800">
              <a:latin typeface="Arial" pitchFamily="34" charset="0"/>
            </a:endParaRPr>
          </a:p>
          <a:p>
            <a:r>
              <a:rPr lang="fr-FR" sz="1800">
                <a:latin typeface="Arial" pitchFamily="34" charset="0"/>
              </a:rPr>
              <a:t>C’est ce caractère macromoléculaire et ces enchevêtrements qui confèrent aux matériaux polymères et aux solutions de polymères leurs caractères particuliers</a:t>
            </a:r>
          </a:p>
          <a:p>
            <a:endParaRPr lang="fr-FR" sz="1800">
              <a:latin typeface="Arial" pitchFamily="34" charset="0"/>
            </a:endParaRPr>
          </a:p>
          <a:p>
            <a:r>
              <a:rPr lang="fr-FR" sz="1800">
                <a:latin typeface="Arial" pitchFamily="34" charset="0"/>
              </a:rPr>
              <a:t>matériaux polymères : </a:t>
            </a:r>
          </a:p>
          <a:p>
            <a:r>
              <a:rPr lang="fr-FR" sz="1800">
                <a:latin typeface="Arial" pitchFamily="34" charset="0"/>
              </a:rPr>
              <a:t>	</a:t>
            </a:r>
            <a:r>
              <a:rPr lang="fr-FR" sz="1600">
                <a:latin typeface="Arial" pitchFamily="34" charset="0"/>
              </a:rPr>
              <a:t>tenue mécanique, élastomères …, </a:t>
            </a:r>
          </a:p>
          <a:p>
            <a:r>
              <a:rPr lang="fr-FR" sz="1600">
                <a:latin typeface="Arial" pitchFamily="34" charset="0"/>
              </a:rPr>
              <a:t>	thermoplastiques, thermodurs …</a:t>
            </a:r>
          </a:p>
          <a:p>
            <a:endParaRPr lang="fr-FR" sz="1600">
              <a:latin typeface="Arial" pitchFamily="34" charset="0"/>
            </a:endParaRPr>
          </a:p>
          <a:p>
            <a:r>
              <a:rPr lang="fr-FR" sz="1800">
                <a:latin typeface="Arial" pitchFamily="34" charset="0"/>
              </a:rPr>
              <a:t>solutions de polymères : </a:t>
            </a:r>
          </a:p>
          <a:p>
            <a:r>
              <a:rPr lang="fr-FR" sz="1800">
                <a:latin typeface="Arial" pitchFamily="34" charset="0"/>
              </a:rPr>
              <a:t>	</a:t>
            </a:r>
            <a:r>
              <a:rPr lang="fr-FR" sz="1600">
                <a:latin typeface="Arial" pitchFamily="34" charset="0"/>
              </a:rPr>
              <a:t>viscosité élevée même à faible concentration molaire,</a:t>
            </a:r>
          </a:p>
          <a:p>
            <a:r>
              <a:rPr lang="fr-FR" sz="1600">
                <a:latin typeface="Arial" pitchFamily="34" charset="0"/>
              </a:rPr>
              <a:t>		épaississants, gélifiants … </a:t>
            </a:r>
          </a:p>
          <a:p>
            <a:r>
              <a:rPr lang="fr-FR" sz="1600">
                <a:latin typeface="Arial" pitchFamily="34" charset="0"/>
              </a:rPr>
              <a:t>	thermodynamiquement, ce sont des solutions non idéales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1B6B-27B4-4C59-B45E-18279DB95BD9}" type="slidenum">
              <a:rPr lang="fr-FR"/>
              <a:pPr/>
              <a:t>7</a:t>
            </a:fld>
            <a:endParaRPr lang="fr-F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68600" y="3103563"/>
            <a:ext cx="3567113" cy="2611437"/>
            <a:chOff x="2600" y="2315"/>
            <a:chExt cx="2247" cy="1645"/>
          </a:xfrm>
        </p:grpSpPr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 flipV="1">
              <a:off x="2866" y="2315"/>
              <a:ext cx="0" cy="1446"/>
            </a:xfrm>
            <a:prstGeom prst="line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2866" y="3761"/>
              <a:ext cx="1781" cy="0"/>
            </a:xfrm>
            <a:prstGeom prst="line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866" y="2640"/>
              <a:ext cx="1187" cy="1121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768" y="240"/>
                </a:cxn>
                <a:cxn ang="0">
                  <a:pos x="1536" y="48"/>
                </a:cxn>
                <a:cxn ang="0">
                  <a:pos x="2208" y="0"/>
                </a:cxn>
              </a:cxnLst>
              <a:rect l="0" t="0" r="r" b="b"/>
              <a:pathLst>
                <a:path w="2208" h="768">
                  <a:moveTo>
                    <a:pt x="0" y="768"/>
                  </a:moveTo>
                  <a:cubicBezTo>
                    <a:pt x="256" y="564"/>
                    <a:pt x="512" y="360"/>
                    <a:pt x="768" y="240"/>
                  </a:cubicBezTo>
                  <a:cubicBezTo>
                    <a:pt x="1024" y="120"/>
                    <a:pt x="1296" y="88"/>
                    <a:pt x="1536" y="48"/>
                  </a:cubicBezTo>
                  <a:cubicBezTo>
                    <a:pt x="1776" y="8"/>
                    <a:pt x="1528" y="24"/>
                    <a:pt x="2208" y="0"/>
                  </a:cubicBezTo>
                </a:path>
              </a:pathLst>
            </a:custGeom>
            <a:noFill/>
            <a:ln w="254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3432" y="2604"/>
              <a:ext cx="165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3689" y="2604"/>
              <a:ext cx="13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3917" y="2604"/>
              <a:ext cx="136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4144" y="2604"/>
              <a:ext cx="13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4373" y="2604"/>
              <a:ext cx="13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872" y="2632"/>
              <a:ext cx="6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 sz="1600" b="1">
                  <a:solidFill>
                    <a:srgbClr val="0000FF"/>
                  </a:solidFill>
                </a:rPr>
                <a:t>oligomère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3961" y="2360"/>
              <a:ext cx="6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>
                  <a:solidFill>
                    <a:srgbClr val="FF0000"/>
                  </a:solidFill>
                </a:rPr>
                <a:t>polymère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2600" y="2397"/>
              <a:ext cx="18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 b="1">
                  <a:solidFill>
                    <a:srgbClr val="4D4D4D"/>
                  </a:solidFill>
                </a:rPr>
                <a:t>P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4455" y="3768"/>
              <a:ext cx="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 b="1">
                  <a:solidFill>
                    <a:srgbClr val="4D4D4D"/>
                  </a:solidFill>
                </a:rPr>
                <a:t>log M</a:t>
              </a: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4053" y="2640"/>
              <a:ext cx="487" cy="0"/>
            </a:xfrm>
            <a:prstGeom prst="line">
              <a:avLst/>
            </a:prstGeom>
            <a:noFill/>
            <a:ln w="25400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3629" y="2423"/>
              <a:ext cx="0" cy="109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3629" y="2586"/>
              <a:ext cx="0" cy="10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3629" y="2750"/>
              <a:ext cx="0" cy="10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3629" y="2912"/>
              <a:ext cx="0" cy="10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3629" y="3074"/>
              <a:ext cx="0" cy="109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3629" y="3237"/>
              <a:ext cx="0" cy="108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335088" y="2152650"/>
            <a:ext cx="66182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400050" eaLnBrk="0" hangingPunct="0"/>
            <a:r>
              <a:rPr lang="fr-FR" sz="1600">
                <a:latin typeface="Arial" pitchFamily="34" charset="0"/>
              </a:rPr>
              <a:t>Les propriétés évoluent de façon continue entre les petites molécules et les macromolécules jusqu’au seuil (plateau) polymère.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000099"/>
                </a:solidFill>
                <a:latin typeface="Comic Sans MS" pitchFamily="66" charset="0"/>
              </a:rPr>
              <a:t>Les polymères, c’est quoi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27314-245C-40D4-9F57-03642A5B6630}" type="slidenum">
              <a:rPr lang="fr-FR"/>
              <a:pPr/>
              <a:t>8</a:t>
            </a:fld>
            <a:endParaRPr lang="fr-F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82613" y="1101725"/>
            <a:ext cx="6808787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Polymères naturels</a:t>
            </a:r>
          </a:p>
          <a:p>
            <a:endParaRPr lang="fr-FR" sz="180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800">
                <a:latin typeface="Arial" pitchFamily="34" charset="0"/>
              </a:rPr>
              <a:t>extraction du milieu naturel et purification</a:t>
            </a:r>
          </a:p>
          <a:p>
            <a:r>
              <a:rPr lang="fr-FR" sz="1800">
                <a:latin typeface="Arial" pitchFamily="34" charset="0"/>
              </a:rPr>
              <a:t>	</a:t>
            </a:r>
            <a:r>
              <a:rPr lang="fr-FR" sz="1600">
                <a:latin typeface="Arial" pitchFamily="34" charset="0"/>
              </a:rPr>
              <a:t>- latex Hévéa </a:t>
            </a:r>
            <a:r>
              <a:rPr lang="fr-FR" sz="1600">
                <a:latin typeface="Arial" pitchFamily="34" charset="0"/>
                <a:sym typeface="Symbol" pitchFamily="18" charset="2"/>
              </a:rPr>
              <a:t></a:t>
            </a:r>
            <a:r>
              <a:rPr lang="fr-FR" sz="1600">
                <a:latin typeface="Arial" pitchFamily="34" charset="0"/>
              </a:rPr>
              <a:t> caoutchouc naturel</a:t>
            </a:r>
          </a:p>
          <a:p>
            <a:r>
              <a:rPr lang="fr-FR" sz="1600">
                <a:latin typeface="Arial" pitchFamily="34" charset="0"/>
              </a:rPr>
              <a:t>	- polysaccharides </a:t>
            </a:r>
          </a:p>
          <a:p>
            <a:r>
              <a:rPr lang="fr-FR" sz="1600">
                <a:latin typeface="Arial" pitchFamily="34" charset="0"/>
              </a:rPr>
              <a:t>		cellulose, amidon, </a:t>
            </a:r>
          </a:p>
          <a:p>
            <a:r>
              <a:rPr lang="fr-FR" sz="1600">
                <a:latin typeface="Arial" pitchFamily="34" charset="0"/>
              </a:rPr>
              <a:t>		carraghénates, alginates …</a:t>
            </a:r>
          </a:p>
          <a:p>
            <a:r>
              <a:rPr lang="fr-FR" sz="1600">
                <a:latin typeface="Arial" pitchFamily="34" charset="0"/>
              </a:rPr>
              <a:t>	- polypeptides (collagène, gélatine …)</a:t>
            </a:r>
          </a:p>
          <a:p>
            <a:endParaRPr lang="fr-FR" sz="1600">
              <a:latin typeface="Arial" pitchFamily="34" charset="0"/>
            </a:endParaRPr>
          </a:p>
          <a:p>
            <a:endParaRPr lang="fr-FR" sz="1600">
              <a:latin typeface="Arial" pitchFamily="34" charset="0"/>
            </a:endParaRPr>
          </a:p>
          <a:p>
            <a:endParaRPr lang="fr-FR" sz="1600">
              <a:latin typeface="Arial" pitchFamily="34" charset="0"/>
            </a:endParaRPr>
          </a:p>
          <a:p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Polymères artificiels</a:t>
            </a:r>
          </a:p>
          <a:p>
            <a:endParaRPr lang="fr-FR" sz="180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800">
                <a:latin typeface="Arial" pitchFamily="34" charset="0"/>
              </a:rPr>
              <a:t>modification chimique des polymères naturels</a:t>
            </a:r>
            <a:r>
              <a:rPr lang="fr-FR" sz="1600">
                <a:latin typeface="Arial" pitchFamily="34" charset="0"/>
              </a:rPr>
              <a:t> </a:t>
            </a:r>
          </a:p>
          <a:p>
            <a:r>
              <a:rPr lang="fr-FR" sz="1600">
                <a:latin typeface="Arial" pitchFamily="34" charset="0"/>
              </a:rPr>
              <a:t>		acétate de cellulose, viscose …</a:t>
            </a:r>
          </a:p>
          <a:p>
            <a:r>
              <a:rPr lang="fr-FR" sz="1600">
                <a:latin typeface="Arial" pitchFamily="34" charset="0"/>
              </a:rPr>
              <a:t>		nitrate de cellulose, celluloïd …</a:t>
            </a:r>
          </a:p>
          <a:p>
            <a:endParaRPr lang="fr-FR" sz="1600"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000099"/>
                </a:solidFill>
                <a:latin typeface="Comic Sans MS" pitchFamily="66" charset="0"/>
              </a:rPr>
              <a:t>Les polymères, c’est quoi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2B64-56A4-4B40-A08F-3D2A79EF5CE8}" type="slidenum">
              <a:rPr lang="fr-FR"/>
              <a:pPr/>
              <a:t>9</a:t>
            </a:fld>
            <a:endParaRPr lang="fr-FR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1447800"/>
            <a:ext cx="81534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Polymères de synthèse</a:t>
            </a:r>
          </a:p>
          <a:p>
            <a:endParaRPr lang="fr-FR" sz="180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800">
                <a:latin typeface="Arial" pitchFamily="34" charset="0"/>
              </a:rPr>
              <a:t>	- obtenus par polymérisation de monomères</a:t>
            </a:r>
          </a:p>
          <a:p>
            <a:r>
              <a:rPr lang="fr-FR" sz="1800">
                <a:latin typeface="Arial" pitchFamily="34" charset="0"/>
              </a:rPr>
              <a:t>		</a:t>
            </a:r>
            <a:r>
              <a:rPr lang="fr-FR" sz="1600">
                <a:latin typeface="Arial" pitchFamily="34" charset="0"/>
              </a:rPr>
              <a:t>- polymérisation en chaîne </a:t>
            </a:r>
          </a:p>
          <a:p>
            <a:r>
              <a:rPr lang="fr-FR" sz="1600">
                <a:latin typeface="Arial" pitchFamily="34" charset="0"/>
              </a:rPr>
              <a:t>			PS, PE, PP, PVC, poly(acide acrylique), </a:t>
            </a:r>
          </a:p>
          <a:p>
            <a:r>
              <a:rPr lang="fr-FR" sz="1600">
                <a:latin typeface="Arial" pitchFamily="34" charset="0"/>
              </a:rPr>
              <a:t>			alcool polyvinylique, POE, </a:t>
            </a:r>
          </a:p>
          <a:p>
            <a:r>
              <a:rPr lang="fr-FR" sz="1600">
                <a:latin typeface="Arial" pitchFamily="34" charset="0"/>
              </a:rPr>
              <a:t>			silicones …</a:t>
            </a:r>
          </a:p>
          <a:p>
            <a:r>
              <a:rPr lang="fr-FR" sz="1600">
                <a:latin typeface="Arial" pitchFamily="34" charset="0"/>
              </a:rPr>
              <a:t>		- polycondensation, polyaddition</a:t>
            </a:r>
          </a:p>
          <a:p>
            <a:r>
              <a:rPr lang="fr-FR" sz="1600">
                <a:latin typeface="Arial" pitchFamily="34" charset="0"/>
              </a:rPr>
              <a:t>			polyesters 	PET</a:t>
            </a:r>
          </a:p>
          <a:p>
            <a:r>
              <a:rPr lang="fr-FR" sz="1600">
                <a:latin typeface="Arial" pitchFamily="34" charset="0"/>
              </a:rPr>
              <a:t>			polyamides	Nylon ®</a:t>
            </a:r>
          </a:p>
          <a:p>
            <a:r>
              <a:rPr lang="fr-FR" sz="1600">
                <a:latin typeface="Arial" pitchFamily="34" charset="0"/>
              </a:rPr>
              <a:t>			polyuréthanes	Lycra ®</a:t>
            </a:r>
          </a:p>
          <a:p>
            <a:r>
              <a:rPr lang="fr-FR" sz="1600">
                <a:latin typeface="Arial" pitchFamily="34" charset="0"/>
              </a:rPr>
              <a:t>			résines époxy	Araldite ®, …</a:t>
            </a:r>
          </a:p>
          <a:p>
            <a:r>
              <a:rPr lang="fr-FR" sz="1600">
                <a:latin typeface="Arial" pitchFamily="34" charset="0"/>
              </a:rPr>
              <a:t>			….</a:t>
            </a:r>
          </a:p>
          <a:p>
            <a:endParaRPr lang="fr-FR" sz="1600">
              <a:latin typeface="Arial" pitchFamily="34" charset="0"/>
            </a:endParaRPr>
          </a:p>
          <a:p>
            <a:r>
              <a:rPr lang="fr-FR" sz="1800">
                <a:latin typeface="Arial" pitchFamily="34" charset="0"/>
              </a:rPr>
              <a:t>	- modification chimique de polymères de synthèse</a:t>
            </a:r>
          </a:p>
          <a:p>
            <a:r>
              <a:rPr lang="fr-FR" sz="1800">
                <a:latin typeface="Arial" pitchFamily="34" charset="0"/>
              </a:rPr>
              <a:t>		</a:t>
            </a:r>
            <a:r>
              <a:rPr lang="fr-FR" sz="1600">
                <a:latin typeface="Arial" pitchFamily="34" charset="0"/>
              </a:rPr>
              <a:t>PAN </a:t>
            </a:r>
            <a:r>
              <a:rPr lang="fr-FR" sz="1600">
                <a:latin typeface="Arial" pitchFamily="34" charset="0"/>
                <a:sym typeface="Symbol" pitchFamily="18" charset="2"/>
              </a:rPr>
              <a:t>	fibres de carbone</a:t>
            </a:r>
            <a:endParaRPr lang="fr-FR" sz="1600">
              <a:latin typeface="Arial" pitchFamily="34" charset="0"/>
            </a:endParaRPr>
          </a:p>
          <a:p>
            <a:endParaRPr lang="fr-FR" sz="1600">
              <a:latin typeface="Arial" pitchFamily="34" charset="0"/>
            </a:endParaRPr>
          </a:p>
          <a:p>
            <a:r>
              <a:rPr lang="fr-FR" sz="1800">
                <a:solidFill>
                  <a:srgbClr val="0000CC"/>
                </a:solidFill>
                <a:latin typeface="Comic Sans MS" pitchFamily="66" charset="0"/>
                <a:sym typeface="Wingdings" pitchFamily="2" charset="2"/>
              </a:rPr>
              <a:t></a:t>
            </a:r>
            <a:r>
              <a:rPr lang="fr-FR" sz="1800">
                <a:solidFill>
                  <a:srgbClr val="0000CC"/>
                </a:solidFill>
                <a:latin typeface="Comic Sans MS" pitchFamily="66" charset="0"/>
              </a:rPr>
              <a:t> thermoplastiques, élastomères, thermodurs …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5800" y="266700"/>
            <a:ext cx="7772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2800">
                <a:solidFill>
                  <a:srgbClr val="000099"/>
                </a:solidFill>
                <a:latin typeface="Comic Sans MS" pitchFamily="66" charset="0"/>
              </a:rPr>
              <a:t>Les polymères, c’est quoi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911</Words>
  <Application>Microsoft Office PowerPoint</Application>
  <PresentationFormat>Affichage à l'écran (4:3)</PresentationFormat>
  <Paragraphs>491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Thème Office</vt:lpstr>
      <vt:lpstr>Image</vt:lpstr>
      <vt:lpstr>Image Bitmap</vt:lpstr>
      <vt:lpstr>Image Photo Editor</vt:lpstr>
      <vt:lpstr>Introduction aux polymères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aux polymères</dc:title>
  <dc:creator>VAIO-PC</dc:creator>
  <cp:lastModifiedBy>VAIO-PC</cp:lastModifiedBy>
  <cp:revision>1</cp:revision>
  <dcterms:created xsi:type="dcterms:W3CDTF">2019-02-10T11:27:49Z</dcterms:created>
  <dcterms:modified xsi:type="dcterms:W3CDTF">2020-04-14T11:24:56Z</dcterms:modified>
</cp:coreProperties>
</file>