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3"/>
  </p:notesMasterIdLst>
  <p:sldIdLst>
    <p:sldId id="296" r:id="rId2"/>
    <p:sldId id="297" r:id="rId3"/>
    <p:sldId id="257" r:id="rId4"/>
    <p:sldId id="258" r:id="rId5"/>
    <p:sldId id="299" r:id="rId6"/>
    <p:sldId id="263" r:id="rId7"/>
    <p:sldId id="300" r:id="rId8"/>
    <p:sldId id="264" r:id="rId9"/>
    <p:sldId id="283" r:id="rId10"/>
    <p:sldId id="293" r:id="rId11"/>
    <p:sldId id="274" r:id="rId12"/>
    <p:sldId id="276" r:id="rId13"/>
    <p:sldId id="298" r:id="rId14"/>
    <p:sldId id="279" r:id="rId15"/>
    <p:sldId id="295" r:id="rId16"/>
    <p:sldId id="286" r:id="rId17"/>
    <p:sldId id="284" r:id="rId18"/>
    <p:sldId id="287" r:id="rId19"/>
    <p:sldId id="289" r:id="rId20"/>
    <p:sldId id="290" r:id="rId21"/>
    <p:sldId id="292" r:id="rId2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463" autoAdjust="0"/>
    <p:restoredTop sz="94660"/>
  </p:normalViewPr>
  <p:slideViewPr>
    <p:cSldViewPr>
      <p:cViewPr varScale="1">
        <p:scale>
          <a:sx n="74" d="100"/>
          <a:sy n="74" d="100"/>
        </p:scale>
        <p:origin x="-492"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B777131-D275-4713-909E-B93EBAED0EC3}" type="datetimeFigureOut">
              <a:rPr lang="fr-FR" smtClean="0"/>
              <a:pPr/>
              <a:t>05/04/2020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D1ED647-0B7C-46F5-9CA2-14AB219ED7DF}" type="slidenum">
              <a:rPr lang="fr-FR" smtClean="0"/>
              <a:pPr/>
              <a:t>‹N°›</a:t>
            </a:fld>
            <a:endParaRPr lang="fr-FR"/>
          </a:p>
        </p:txBody>
      </p:sp>
    </p:spTree>
    <p:extLst>
      <p:ext uri="{BB962C8B-B14F-4D97-AF65-F5344CB8AC3E}">
        <p14:creationId xmlns="" xmlns:p14="http://schemas.microsoft.com/office/powerpoint/2010/main" val="34298441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3</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14</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15</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16</a:t>
            </a:fld>
            <a:endParaRPr lang="fr-FR"/>
          </a:p>
        </p:txBody>
      </p:sp>
    </p:spTree>
    <p:extLst>
      <p:ext uri="{BB962C8B-B14F-4D97-AF65-F5344CB8AC3E}">
        <p14:creationId xmlns="" xmlns:p14="http://schemas.microsoft.com/office/powerpoint/2010/main" val="23172615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17</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18</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19</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20</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21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4</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6</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7</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8</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9</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ar-DZ"/>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10</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11</a:t>
            </a:fld>
            <a:endParaRPr lang="fr-FR"/>
          </a:p>
        </p:txBody>
      </p:sp>
    </p:spTree>
    <p:extLst>
      <p:ext uri="{BB962C8B-B14F-4D97-AF65-F5344CB8AC3E}">
        <p14:creationId xmlns="" xmlns:p14="http://schemas.microsoft.com/office/powerpoint/2010/main" val="8064990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1D1ED647-0B7C-46F5-9CA2-14AB219ED7DF}" type="slidenum">
              <a:rPr lang="fr-FR" smtClean="0"/>
              <a:pPr/>
              <a:t>12</a:t>
            </a:fld>
            <a:endParaRPr lang="fr-FR"/>
          </a:p>
        </p:txBody>
      </p:sp>
    </p:spTree>
    <p:extLst>
      <p:ext uri="{BB962C8B-B14F-4D97-AF65-F5344CB8AC3E}">
        <p14:creationId xmlns="" xmlns:p14="http://schemas.microsoft.com/office/powerpoint/2010/main" val="806499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ar-DZ"/>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ar-DZ"/>
          </a:p>
        </p:txBody>
      </p:sp>
      <p:sp>
        <p:nvSpPr>
          <p:cNvPr id="4" name="Espace réservé de la date 3"/>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ar-DZ"/>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ar-DZ"/>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e la date 4"/>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7" name="Espace réservé de la date 6"/>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ar-DZ"/>
          </a:p>
        </p:txBody>
      </p:sp>
      <p:sp>
        <p:nvSpPr>
          <p:cNvPr id="3" name="Espace réservé de la date 2"/>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ar-DZ"/>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ar-DZ"/>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DZ"/>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31ED5E3-0317-415A-850A-C245CE0F66E5}" type="datetimeFigureOut">
              <a:rPr lang="fr-FR" smtClean="0"/>
              <a:pPr/>
              <a:t>05/04/2020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05978C1-73C4-4593-8452-3BCDE14E03A4}"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ar-DZ"/>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ar-DZ"/>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31ED5E3-0317-415A-850A-C245CE0F66E5}" type="datetimeFigureOut">
              <a:rPr lang="fr-FR" smtClean="0"/>
              <a:pPr/>
              <a:t>05/04/2020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5978C1-73C4-4593-8452-3BCDE14E03A4}"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755650" y="571480"/>
            <a:ext cx="7772400" cy="1019165"/>
          </a:xfrm>
        </p:spPr>
        <p:style>
          <a:lnRef idx="0">
            <a:schemeClr val="accent2"/>
          </a:lnRef>
          <a:fillRef idx="3">
            <a:schemeClr val="accent2"/>
          </a:fillRef>
          <a:effectRef idx="3">
            <a:schemeClr val="accent2"/>
          </a:effectRef>
          <a:fontRef idx="minor">
            <a:schemeClr val="lt1"/>
          </a:fontRef>
        </p:style>
        <p:txBody>
          <a:bodyPr/>
          <a:lstStyle/>
          <a:p>
            <a:pPr eaLnBrk="1" hangingPunct="1"/>
            <a:r>
              <a:rPr lang="fr-FR" dirty="0" smtClean="0"/>
              <a:t>Grossesse et Médicaments</a:t>
            </a:r>
          </a:p>
        </p:txBody>
      </p:sp>
      <p:pic>
        <p:nvPicPr>
          <p:cNvPr id="3076" name="Picture 4" descr="femme"/>
          <p:cNvPicPr>
            <a:picLocks noChangeAspect="1" noChangeArrowheads="1"/>
          </p:cNvPicPr>
          <p:nvPr/>
        </p:nvPicPr>
        <p:blipFill>
          <a:blip r:embed="rId2"/>
          <a:srcRect/>
          <a:stretch>
            <a:fillRect/>
          </a:stretch>
        </p:blipFill>
        <p:spPr bwMode="auto">
          <a:xfrm>
            <a:off x="2214563" y="1857364"/>
            <a:ext cx="4572000" cy="2989262"/>
          </a:xfrm>
          <a:prstGeom prst="rect">
            <a:avLst/>
          </a:prstGeom>
          <a:ln>
            <a:noFill/>
          </a:ln>
          <a:effectLst>
            <a:outerShdw blurRad="292100" dist="139700" dir="2700000" algn="tl" rotWithShape="0">
              <a:srgbClr val="333333">
                <a:alpha val="65000"/>
              </a:srgbClr>
            </a:outerShdw>
          </a:effectLst>
        </p:spPr>
      </p:pic>
      <p:pic>
        <p:nvPicPr>
          <p:cNvPr id="3077" name="Picture 7"/>
          <p:cNvPicPr>
            <a:picLocks noChangeAspect="1" noChangeArrowheads="1"/>
          </p:cNvPicPr>
          <p:nvPr/>
        </p:nvPicPr>
        <p:blipFill>
          <a:blip r:embed="rId3"/>
          <a:srcRect/>
          <a:stretch>
            <a:fillRect/>
          </a:stretch>
        </p:blipFill>
        <p:spPr bwMode="auto">
          <a:xfrm rot="5400000">
            <a:off x="7170738" y="2473321"/>
            <a:ext cx="874712" cy="1643062"/>
          </a:xfrm>
          <a:prstGeom prst="rect">
            <a:avLst/>
          </a:prstGeom>
          <a:noFill/>
          <a:ln w="9525">
            <a:noFill/>
            <a:miter lim="800000"/>
            <a:headEnd/>
            <a:tailEnd/>
          </a:ln>
        </p:spPr>
      </p:pic>
      <p:pic>
        <p:nvPicPr>
          <p:cNvPr id="3078" name="Picture 4" descr="img_ya0608170929"/>
          <p:cNvPicPr>
            <a:picLocks noChangeAspect="1" noChangeArrowheads="1"/>
          </p:cNvPicPr>
          <p:nvPr/>
        </p:nvPicPr>
        <p:blipFill>
          <a:blip r:embed="rId4"/>
          <a:srcRect/>
          <a:stretch>
            <a:fillRect/>
          </a:stretch>
        </p:blipFill>
        <p:spPr bwMode="auto">
          <a:xfrm>
            <a:off x="71438" y="4357694"/>
            <a:ext cx="2214562" cy="1285875"/>
          </a:xfrm>
          <a:prstGeom prst="rect">
            <a:avLst/>
          </a:prstGeom>
          <a:ln>
            <a:noFill/>
          </a:ln>
          <a:effectLst>
            <a:outerShdw blurRad="292100" dist="139700" dir="2700000" algn="tl" rotWithShape="0">
              <a:srgbClr val="333333">
                <a:alpha val="65000"/>
              </a:srgbClr>
            </a:outerShdw>
          </a:effectLst>
        </p:spPr>
      </p:pic>
      <p:sp>
        <p:nvSpPr>
          <p:cNvPr id="8" name="Sous-titre 1"/>
          <p:cNvSpPr>
            <a:spLocks noGrp="1"/>
          </p:cNvSpPr>
          <p:nvPr>
            <p:ph type="subTitle" idx="1"/>
          </p:nvPr>
        </p:nvSpPr>
        <p:spPr>
          <a:xfrm>
            <a:off x="2285984" y="5214950"/>
            <a:ext cx="4572032" cy="928694"/>
          </a:xfrm>
          <a:noFill/>
        </p:spPr>
        <p:txBody>
          <a:bodyPr rtlCol="0">
            <a:normAutofit fontScale="92500" lnSpcReduction="10000"/>
          </a:bodyPr>
          <a:lstStyle/>
          <a:p>
            <a:pPr algn="ctr" eaLnBrk="1" fontAlgn="auto" hangingPunct="1">
              <a:spcAft>
                <a:spcPts val="0"/>
              </a:spcAft>
              <a:buFont typeface="Arial" pitchFamily="34" charset="0"/>
              <a:buNone/>
              <a:defRPr/>
            </a:pPr>
            <a:r>
              <a:rPr lang="fr-FR" sz="1800" b="1" dirty="0" smtClean="0">
                <a:solidFill>
                  <a:schemeClr val="tx1"/>
                </a:solidFill>
                <a:cs typeface="Aharoni" panose="02010803020104030203" pitchFamily="2" charset="-79"/>
              </a:rPr>
              <a:t>Pr S.BOUGHANDJIOUA</a:t>
            </a:r>
          </a:p>
          <a:p>
            <a:pPr algn="ctr" eaLnBrk="1" fontAlgn="auto" hangingPunct="1">
              <a:spcAft>
                <a:spcPts val="0"/>
              </a:spcAft>
              <a:buFont typeface="Arial" pitchFamily="34" charset="0"/>
              <a:buNone/>
              <a:defRPr/>
            </a:pPr>
            <a:r>
              <a:rPr lang="fr-FR" sz="1800" b="1" dirty="0" smtClean="0">
                <a:solidFill>
                  <a:schemeClr val="tx1"/>
                </a:solidFill>
                <a:cs typeface="Aharoni" panose="02010803020104030203" pitchFamily="2" charset="-79"/>
              </a:rPr>
              <a:t>SERVICE DE MEDECINE INTERNE</a:t>
            </a:r>
          </a:p>
          <a:p>
            <a:pPr algn="ctr" eaLnBrk="1" fontAlgn="auto" hangingPunct="1">
              <a:spcAft>
                <a:spcPts val="0"/>
              </a:spcAft>
              <a:buFont typeface="Arial" pitchFamily="34" charset="0"/>
              <a:buNone/>
              <a:defRPr/>
            </a:pPr>
            <a:r>
              <a:rPr lang="fr-FR" sz="1800" b="1" dirty="0" smtClean="0">
                <a:solidFill>
                  <a:schemeClr val="tx1"/>
                </a:solidFill>
                <a:cs typeface="Aharoni" panose="02010803020104030203" pitchFamily="2" charset="-79"/>
              </a:rPr>
              <a:t>CHU ANNABA </a:t>
            </a:r>
            <a:endParaRPr lang="fr-FR" sz="1800" b="1" dirty="0">
              <a:solidFill>
                <a:schemeClr val="tx1"/>
              </a:solidFill>
              <a:cs typeface="Aharoni" panose="02010803020104030203" pitchFamily="2" charset="-79"/>
            </a:endParaRPr>
          </a:p>
        </p:txBody>
      </p:sp>
      <p:sp>
        <p:nvSpPr>
          <p:cNvPr id="9" name="Sous-titre 1"/>
          <p:cNvSpPr txBox="1">
            <a:spLocks/>
          </p:cNvSpPr>
          <p:nvPr/>
        </p:nvSpPr>
        <p:spPr bwMode="auto">
          <a:xfrm>
            <a:off x="2357422" y="6215082"/>
            <a:ext cx="4572032" cy="428628"/>
          </a:xfrm>
          <a:prstGeom prst="rect">
            <a:avLst/>
          </a:prstGeom>
          <a:solidFill>
            <a:schemeClr val="bg1"/>
          </a:solid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0" marR="0" lvl="0" indent="0" algn="ctr" defTabSz="914400" rtl="0" eaLnBrk="1" fontAlgn="auto" latinLnBrk="0" hangingPunct="1">
              <a:lnSpc>
                <a:spcPct val="100000"/>
              </a:lnSpc>
              <a:spcBef>
                <a:spcPct val="20000"/>
              </a:spcBef>
              <a:spcAft>
                <a:spcPts val="0"/>
              </a:spcAft>
              <a:buClr>
                <a:schemeClr val="accent1"/>
              </a:buClr>
              <a:buSzTx/>
              <a:buFont typeface="Arial" pitchFamily="34" charset="0"/>
              <a:buNone/>
              <a:tabLst/>
              <a:defRPr/>
            </a:pPr>
            <a:r>
              <a:rPr kumimoji="0" lang="fr-FR" sz="1800" b="1" i="0" u="none" strike="noStrike" kern="1200" cap="none" spc="0" normalizeH="0" baseline="0" noProof="0" dirty="0" smtClean="0">
                <a:ln>
                  <a:noFill/>
                </a:ln>
                <a:solidFill>
                  <a:schemeClr val="tx1"/>
                </a:solidFill>
                <a:effectLst/>
                <a:uLnTx/>
                <a:uFillTx/>
                <a:latin typeface="+mn-lt"/>
                <a:ea typeface="+mn-ea"/>
                <a:cs typeface="Aharoni" panose="02010803020104030203" pitchFamily="2" charset="-79"/>
              </a:rPr>
              <a:t>ANNEE UNIVERSITAIRE 2019-2020</a:t>
            </a:r>
            <a:endParaRPr kumimoji="0" lang="fr-FR" sz="1800" b="1" i="0" u="none" strike="noStrike" kern="1200" cap="none" spc="0" normalizeH="0" baseline="0" noProof="0" dirty="0">
              <a:ln>
                <a:noFill/>
              </a:ln>
              <a:solidFill>
                <a:schemeClr val="tx1"/>
              </a:solidFill>
              <a:effectLst/>
              <a:uLnTx/>
              <a:uFillTx/>
              <a:latin typeface="+mn-lt"/>
              <a:ea typeface="+mn-ea"/>
              <a:cs typeface="Aharoni" panose="02010803020104030203" pitchFamily="2" charset="-79"/>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Autofit/>
          </a:bodyPr>
          <a:lstStyle/>
          <a:p>
            <a:pPr marL="285750" indent="-285750"/>
            <a:r>
              <a:rPr lang="fr-FR" sz="2000" b="1" dirty="0" smtClean="0">
                <a:solidFill>
                  <a:srgbClr val="0070C0"/>
                </a:solidFill>
                <a:latin typeface="+mj-lt"/>
                <a:ea typeface="Verdana" pitchFamily="34" charset="0"/>
                <a:cs typeface="Verdana" pitchFamily="34" charset="0"/>
              </a:rPr>
              <a:t>Anti-inflammatoires non stéroïdien (AINS):</a:t>
            </a:r>
          </a:p>
          <a:p>
            <a:pPr marL="285750" indent="-285750">
              <a:buNone/>
            </a:pPr>
            <a:r>
              <a:rPr lang="fr-FR" sz="2000" b="1" dirty="0" smtClean="0">
                <a:latin typeface="+mj-lt"/>
                <a:ea typeface="Verdana" pitchFamily="34" charset="0"/>
                <a:cs typeface="Verdana" pitchFamily="34" charset="0"/>
              </a:rPr>
              <a:t>Mort in utéro / Détresse respiratoire</a:t>
            </a:r>
          </a:p>
          <a:p>
            <a:pPr marL="285750" indent="-285750">
              <a:buNone/>
            </a:pPr>
            <a:r>
              <a:rPr lang="fr-FR" sz="2000" b="1" dirty="0" smtClean="0">
                <a:latin typeface="+mj-lt"/>
                <a:ea typeface="Verdana" pitchFamily="34" charset="0"/>
                <a:cs typeface="Verdana" pitchFamily="34" charset="0"/>
              </a:rPr>
              <a:t>Fermeture prématurée du canal artériel</a:t>
            </a:r>
          </a:p>
          <a:p>
            <a:pPr marL="285750" indent="-285750">
              <a:buNone/>
            </a:pPr>
            <a:r>
              <a:rPr lang="fr-FR" sz="2000" b="1" dirty="0" err="1" smtClean="0">
                <a:latin typeface="+mj-lt"/>
                <a:ea typeface="Verdana" pitchFamily="34" charset="0"/>
                <a:cs typeface="Verdana" pitchFamily="34" charset="0"/>
              </a:rPr>
              <a:t>Oligoamnios</a:t>
            </a:r>
            <a:r>
              <a:rPr lang="fr-FR" sz="2000" b="1" dirty="0" smtClean="0">
                <a:latin typeface="+mj-lt"/>
                <a:ea typeface="Verdana" pitchFamily="34" charset="0"/>
                <a:cs typeface="Verdana" pitchFamily="34" charset="0"/>
              </a:rPr>
              <a:t> / Insuffisance rénale /Risque hémorragique</a:t>
            </a:r>
          </a:p>
          <a:p>
            <a:pPr marL="285750" indent="-285750"/>
            <a:r>
              <a:rPr lang="fr-FR" sz="2000" b="1" dirty="0" smtClean="0">
                <a:solidFill>
                  <a:srgbClr val="0070C0"/>
                </a:solidFill>
                <a:latin typeface="+mj-lt"/>
                <a:ea typeface="Verdana" pitchFamily="34" charset="0"/>
                <a:cs typeface="Verdana" pitchFamily="34" charset="0"/>
              </a:rPr>
              <a:t>Inhibiteur de l’enzyme de conversion (IEC) et Antagonistes des récepteurs de l’</a:t>
            </a:r>
            <a:r>
              <a:rPr lang="fr-FR" sz="2000" b="1" dirty="0" err="1" smtClean="0">
                <a:solidFill>
                  <a:srgbClr val="0070C0"/>
                </a:solidFill>
                <a:latin typeface="+mj-lt"/>
                <a:ea typeface="Verdana" pitchFamily="34" charset="0"/>
                <a:cs typeface="Verdana" pitchFamily="34" charset="0"/>
              </a:rPr>
              <a:t>angiotensineII</a:t>
            </a:r>
            <a:endParaRPr lang="fr-FR" sz="2000" b="1" dirty="0" smtClean="0">
              <a:solidFill>
                <a:srgbClr val="0070C0"/>
              </a:solidFill>
              <a:latin typeface="+mj-lt"/>
              <a:ea typeface="Verdana" pitchFamily="34" charset="0"/>
              <a:cs typeface="Verdana" pitchFamily="34" charset="0"/>
            </a:endParaRPr>
          </a:p>
          <a:p>
            <a:pPr marL="285750" indent="-285750"/>
            <a:endParaRPr lang="fr-FR" sz="100" b="1" dirty="0" smtClean="0">
              <a:solidFill>
                <a:srgbClr val="0070C0"/>
              </a:solidFill>
              <a:latin typeface="+mj-lt"/>
              <a:ea typeface="Verdana" pitchFamily="34" charset="0"/>
              <a:cs typeface="Verdana" pitchFamily="34" charset="0"/>
            </a:endParaRPr>
          </a:p>
          <a:p>
            <a:pPr marL="285750" indent="-285750"/>
            <a:r>
              <a:rPr lang="fr-FR" sz="2000" b="1" dirty="0" smtClean="0">
                <a:solidFill>
                  <a:srgbClr val="0070C0"/>
                </a:solidFill>
                <a:latin typeface="+mj-lt"/>
                <a:ea typeface="Verdana" pitchFamily="34" charset="0"/>
                <a:cs typeface="Verdana" pitchFamily="34" charset="0"/>
              </a:rPr>
              <a:t>Antituberculeux (rifampicine): </a:t>
            </a:r>
          </a:p>
          <a:p>
            <a:pPr marL="285750" indent="-285750">
              <a:buNone/>
            </a:pPr>
            <a:r>
              <a:rPr lang="fr-FR" sz="2000" b="1" dirty="0" err="1" smtClean="0">
                <a:latin typeface="+mj-lt"/>
                <a:ea typeface="Verdana" pitchFamily="34" charset="0"/>
                <a:cs typeface="Verdana" pitchFamily="34" charset="0"/>
              </a:rPr>
              <a:t>Sd</a:t>
            </a:r>
            <a:r>
              <a:rPr lang="fr-FR" sz="2000" b="1" dirty="0" smtClean="0">
                <a:latin typeface="+mj-lt"/>
                <a:ea typeface="Verdana" pitchFamily="34" charset="0"/>
                <a:cs typeface="Verdana" pitchFamily="34" charset="0"/>
              </a:rPr>
              <a:t> hémorragique par déficit en Vit K1</a:t>
            </a:r>
          </a:p>
          <a:p>
            <a:pPr marL="285750" indent="-285750"/>
            <a:r>
              <a:rPr lang="fr-FR" sz="2000" b="1" dirty="0" smtClean="0">
                <a:solidFill>
                  <a:srgbClr val="0070C0"/>
                </a:solidFill>
                <a:latin typeface="+mj-lt"/>
                <a:ea typeface="Verdana" pitchFamily="34" charset="0"/>
                <a:cs typeface="Verdana" pitchFamily="34" charset="0"/>
              </a:rPr>
              <a:t>Bétabloquants:</a:t>
            </a:r>
          </a:p>
          <a:p>
            <a:pPr marL="285750" indent="-285750">
              <a:buNone/>
            </a:pPr>
            <a:r>
              <a:rPr lang="fr-FR" sz="2000" b="1" dirty="0" smtClean="0">
                <a:latin typeface="+mj-lt"/>
                <a:ea typeface="Verdana" pitchFamily="34" charset="0"/>
                <a:cs typeface="Verdana" pitchFamily="34" charset="0"/>
              </a:rPr>
              <a:t>Hypoglycémie /  bradycardie</a:t>
            </a:r>
          </a:p>
          <a:p>
            <a:pPr marL="285750" indent="-285750"/>
            <a:r>
              <a:rPr lang="fr-FR" sz="2000" b="1" dirty="0" smtClean="0">
                <a:solidFill>
                  <a:srgbClr val="0070C0"/>
                </a:solidFill>
                <a:latin typeface="+mj-lt"/>
              </a:rPr>
              <a:t>inducteurs enzymatiques:</a:t>
            </a:r>
            <a:r>
              <a:rPr lang="fr-FR" sz="2000" b="1" dirty="0" smtClean="0">
                <a:latin typeface="+mj-lt"/>
              </a:rPr>
              <a:t>  </a:t>
            </a:r>
          </a:p>
          <a:p>
            <a:pPr marL="285750" indent="-285750">
              <a:buNone/>
            </a:pPr>
            <a:r>
              <a:rPr lang="fr-FR" sz="2000" b="1" dirty="0" smtClean="0">
                <a:latin typeface="+mj-lt"/>
              </a:rPr>
              <a:t>risque hémorragique</a:t>
            </a:r>
          </a:p>
          <a:p>
            <a:pPr marL="285750" indent="-285750"/>
            <a:r>
              <a:rPr lang="fr-FR" sz="2000" b="1" dirty="0" smtClean="0">
                <a:solidFill>
                  <a:srgbClr val="0070C0"/>
                </a:solidFill>
                <a:latin typeface="+mj-lt"/>
              </a:rPr>
              <a:t>Antithyroïdiens de  synthèse:</a:t>
            </a:r>
          </a:p>
          <a:p>
            <a:pPr marL="285750" indent="-285750">
              <a:buNone/>
            </a:pPr>
            <a:r>
              <a:rPr lang="fr-FR" sz="2000" b="1" dirty="0" smtClean="0">
                <a:latin typeface="+mj-lt"/>
              </a:rPr>
              <a:t> hypothyroïdie</a:t>
            </a:r>
            <a:endParaRPr lang="fr-FR" sz="2000" b="1" dirty="0" smtClean="0">
              <a:solidFill>
                <a:srgbClr val="0070C0"/>
              </a:solidFill>
              <a:latin typeface="+mj-lt"/>
              <a:ea typeface="Verdana" pitchFamily="34" charset="0"/>
              <a:cs typeface="Verdana" pitchFamily="34" charset="0"/>
            </a:endParaRPr>
          </a:p>
          <a:p>
            <a:pPr marL="285750" indent="-285750"/>
            <a:endParaRPr lang="fr-FR" sz="2000" b="1" dirty="0" smtClean="0">
              <a:solidFill>
                <a:srgbClr val="0070C0"/>
              </a:solidFill>
              <a:latin typeface="+mj-lt"/>
              <a:ea typeface="Verdana" pitchFamily="34" charset="0"/>
              <a:cs typeface="Verdana" pitchFamily="34" charset="0"/>
            </a:endParaRPr>
          </a:p>
          <a:p>
            <a:pPr marL="285750" indent="-285750">
              <a:buNone/>
            </a:pPr>
            <a:endParaRPr lang="fr-FR" sz="2000" b="1" dirty="0" smtClean="0">
              <a:latin typeface="+mj-lt"/>
              <a:ea typeface="Verdana" pitchFamily="34" charset="0"/>
              <a:cs typeface="Verdana" pitchFamily="34" charset="0"/>
            </a:endParaRPr>
          </a:p>
          <a:p>
            <a:pPr marL="285750" indent="-285750">
              <a:buNone/>
            </a:pPr>
            <a:endParaRPr lang="fr-FR" sz="2000" b="1" dirty="0" smtClean="0">
              <a:solidFill>
                <a:srgbClr val="0070C0"/>
              </a:solidFill>
              <a:latin typeface="+mj-lt"/>
              <a:ea typeface="Verdana" pitchFamily="34" charset="0"/>
              <a:cs typeface="Verdana" pitchFamily="34" charset="0"/>
            </a:endParaRPr>
          </a:p>
          <a:p>
            <a:pPr marL="285750" indent="-285750"/>
            <a:endParaRPr lang="fr-FR" sz="2000" b="1" dirty="0" smtClean="0">
              <a:solidFill>
                <a:srgbClr val="0070C0"/>
              </a:solidFill>
              <a:latin typeface="+mj-lt"/>
              <a:ea typeface="Verdana" pitchFamily="34" charset="0"/>
              <a:cs typeface="Verdana" pitchFamily="34" charset="0"/>
            </a:endParaRPr>
          </a:p>
          <a:p>
            <a:pPr marL="285750" indent="-285750"/>
            <a:endParaRPr lang="fr-FR" sz="2000" b="1" dirty="0" smtClean="0">
              <a:solidFill>
                <a:srgbClr val="0070C0"/>
              </a:solidFill>
              <a:latin typeface="+mj-lt"/>
              <a:ea typeface="Verdana" pitchFamily="34" charset="0"/>
              <a:cs typeface="Verdana" pitchFamily="34" charset="0"/>
            </a:endParaRPr>
          </a:p>
          <a:p>
            <a:pPr marL="285750" indent="-285750">
              <a:buNone/>
            </a:pPr>
            <a:endParaRPr lang="fr-FR" sz="2000" b="1" dirty="0" smtClean="0">
              <a:latin typeface="+mj-lt"/>
              <a:ea typeface="Verdana" pitchFamily="34" charset="0"/>
              <a:cs typeface="Verdana" pitchFamily="34" charset="0"/>
            </a:endParaRPr>
          </a:p>
          <a:p>
            <a:pPr marL="285750" indent="-285750">
              <a:buNone/>
            </a:pPr>
            <a:endParaRPr lang="fr-FR" sz="2000" b="1" dirty="0" smtClean="0">
              <a:latin typeface="+mj-lt"/>
              <a:ea typeface="Verdana" pitchFamily="34" charset="0"/>
              <a:cs typeface="Verdana" pitchFamily="34" charset="0"/>
            </a:endParaRPr>
          </a:p>
          <a:p>
            <a:pPr marL="285750" indent="-285750">
              <a:buNone/>
            </a:pPr>
            <a:endParaRPr lang="fr-FR" sz="2000" b="1" dirty="0" smtClean="0">
              <a:latin typeface="+mj-lt"/>
              <a:ea typeface="Verdana" pitchFamily="34" charset="0"/>
              <a:cs typeface="Verdana" pitchFamily="34" charset="0"/>
            </a:endParaRPr>
          </a:p>
          <a:p>
            <a:endParaRPr lang="fr-FR" sz="2000" b="1" dirty="0" smtClean="0">
              <a:solidFill>
                <a:srgbClr val="0070C0"/>
              </a:solidFill>
              <a:latin typeface="+mj-lt"/>
              <a:ea typeface="Verdana" pitchFamily="34" charset="0"/>
              <a:cs typeface="Verdana" pitchFamily="34" charset="0"/>
            </a:endParaRPr>
          </a:p>
          <a:p>
            <a:endParaRPr lang="ar-DZ" sz="2000" b="1" dirty="0">
              <a:latin typeface="+mj-lt"/>
            </a:endParaRPr>
          </a:p>
        </p:txBody>
      </p:sp>
      <p:sp>
        <p:nvSpPr>
          <p:cNvPr id="4" name="Titre 1"/>
          <p:cNvSpPr>
            <a:spLocks noGrp="1"/>
          </p:cNvSpPr>
          <p:nvPr>
            <p:ph type="title"/>
          </p:nvPr>
        </p:nvSpPr>
        <p:spPr>
          <a:xfrm>
            <a:off x="357158" y="274638"/>
            <a:ext cx="8472518" cy="1143000"/>
          </a:xfrm>
        </p:spPr>
        <p:style>
          <a:lnRef idx="0">
            <a:schemeClr val="accent2"/>
          </a:lnRef>
          <a:fillRef idx="3">
            <a:schemeClr val="accent2"/>
          </a:fillRef>
          <a:effectRef idx="3">
            <a:schemeClr val="accent2"/>
          </a:effectRef>
          <a:fontRef idx="minor">
            <a:schemeClr val="lt1"/>
          </a:fontRef>
        </p:style>
        <p:txBody>
          <a:bodyPr>
            <a:noAutofit/>
          </a:bodyPr>
          <a:lstStyle/>
          <a:p>
            <a:r>
              <a:rPr lang="fr-FR" sz="2400" b="1" dirty="0" smtClean="0">
                <a:solidFill>
                  <a:schemeClr val="bg1"/>
                </a:solidFill>
                <a:latin typeface="Verdana" pitchFamily="34" charset="0"/>
                <a:ea typeface="Verdana" pitchFamily="34" charset="0"/>
                <a:cs typeface="Verdana" pitchFamily="34" charset="0"/>
              </a:rPr>
              <a:t/>
            </a:r>
            <a:br>
              <a:rPr lang="fr-FR" sz="2400" b="1" dirty="0" smtClean="0">
                <a:solidFill>
                  <a:schemeClr val="bg1"/>
                </a:solidFill>
                <a:latin typeface="Verdana" pitchFamily="34" charset="0"/>
                <a:ea typeface="Verdana" pitchFamily="34" charset="0"/>
                <a:cs typeface="Verdana" pitchFamily="34" charset="0"/>
              </a:rPr>
            </a:br>
            <a:r>
              <a:rPr lang="fr-FR" sz="2400" b="1" dirty="0" smtClean="0">
                <a:solidFill>
                  <a:schemeClr val="bg1"/>
                </a:solidFill>
                <a:latin typeface="Verdana" pitchFamily="34" charset="0"/>
                <a:ea typeface="Verdana" pitchFamily="34" charset="0"/>
                <a:cs typeface="Verdana" pitchFamily="34" charset="0"/>
              </a:rPr>
              <a:t/>
            </a:r>
            <a:br>
              <a:rPr lang="fr-FR" sz="2400" b="1" dirty="0" smtClean="0">
                <a:solidFill>
                  <a:schemeClr val="bg1"/>
                </a:solidFill>
                <a:latin typeface="Verdana" pitchFamily="34" charset="0"/>
                <a:ea typeface="Verdana" pitchFamily="34" charset="0"/>
                <a:cs typeface="Verdana" pitchFamily="34" charset="0"/>
              </a:rPr>
            </a:br>
            <a:r>
              <a:rPr lang="fr-FR" sz="2400" b="1" dirty="0" smtClean="0">
                <a:solidFill>
                  <a:schemeClr val="bg1"/>
                </a:solidFill>
                <a:latin typeface="Verdana" pitchFamily="34" charset="0"/>
                <a:ea typeface="Verdana" pitchFamily="34" charset="0"/>
                <a:cs typeface="Verdana" pitchFamily="34" charset="0"/>
              </a:rPr>
              <a:t>Médicaments </a:t>
            </a:r>
            <a:r>
              <a:rPr lang="fr-FR" sz="2400" b="1" dirty="0">
                <a:solidFill>
                  <a:schemeClr val="bg1"/>
                </a:solidFill>
                <a:latin typeface="Verdana" pitchFamily="34" charset="0"/>
                <a:ea typeface="Verdana" pitchFamily="34" charset="0"/>
                <a:cs typeface="Verdana" pitchFamily="34" charset="0"/>
              </a:rPr>
              <a:t>à risque </a:t>
            </a:r>
            <a:r>
              <a:rPr lang="fr-FR" sz="2400" b="1" dirty="0" smtClean="0">
                <a:solidFill>
                  <a:schemeClr val="bg1"/>
                </a:solidFill>
                <a:latin typeface="Verdana" pitchFamily="34" charset="0"/>
                <a:ea typeface="Verdana" pitchFamily="34" charset="0"/>
                <a:cs typeface="Verdana" pitchFamily="34" charset="0"/>
              </a:rPr>
              <a:t>fœtal et/ou néonatal </a:t>
            </a:r>
            <a:r>
              <a:rPr lang="fr-FR" sz="2400" b="1" dirty="0">
                <a:solidFill>
                  <a:schemeClr val="bg1"/>
                </a:solidFill>
                <a:latin typeface="Verdana" pitchFamily="34" charset="0"/>
                <a:ea typeface="Verdana" pitchFamily="34" charset="0"/>
                <a:cs typeface="Verdana" pitchFamily="34" charset="0"/>
              </a:rPr>
              <a:t/>
            </a:r>
            <a:br>
              <a:rPr lang="fr-FR" sz="2400" b="1" dirty="0">
                <a:solidFill>
                  <a:schemeClr val="bg1"/>
                </a:solidFill>
                <a:latin typeface="Verdana" pitchFamily="34" charset="0"/>
                <a:ea typeface="Verdana" pitchFamily="34" charset="0"/>
                <a:cs typeface="Verdana" pitchFamily="34" charset="0"/>
              </a:rPr>
            </a:br>
            <a:r>
              <a:rPr lang="fr-FR" sz="2400" b="1" dirty="0">
                <a:solidFill>
                  <a:schemeClr val="bg1"/>
                </a:solidFill>
                <a:latin typeface="Verdana" pitchFamily="34" charset="0"/>
                <a:ea typeface="Verdana" pitchFamily="34" charset="0"/>
                <a:cs typeface="Verdana" pitchFamily="34" charset="0"/>
              </a:rPr>
              <a:t/>
            </a:r>
            <a:br>
              <a:rPr lang="fr-FR" sz="2400" b="1" dirty="0">
                <a:solidFill>
                  <a:schemeClr val="bg1"/>
                </a:solidFill>
                <a:latin typeface="Verdana" pitchFamily="34" charset="0"/>
                <a:ea typeface="Verdana" pitchFamily="34" charset="0"/>
                <a:cs typeface="Verdana" pitchFamily="34" charset="0"/>
              </a:rPr>
            </a:br>
            <a:endParaRPr lang="fr-FR" sz="2400" b="1" u="sng" dirty="0">
              <a:solidFill>
                <a:schemeClr val="bg1"/>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71414"/>
            <a:ext cx="8363272" cy="1082660"/>
          </a:xfrm>
        </p:spPr>
        <p:style>
          <a:lnRef idx="0">
            <a:schemeClr val="accent2"/>
          </a:lnRef>
          <a:fillRef idx="3">
            <a:schemeClr val="accent2"/>
          </a:fillRef>
          <a:effectRef idx="3">
            <a:schemeClr val="accent2"/>
          </a:effectRef>
          <a:fontRef idx="minor">
            <a:schemeClr val="lt1"/>
          </a:fontRef>
        </p:style>
        <p:txBody>
          <a:bodyPr>
            <a:normAutofit/>
          </a:bodyPr>
          <a:lstStyle/>
          <a:p>
            <a:r>
              <a:rPr lang="fr-FR" sz="2800" b="1" dirty="0" smtClean="0">
                <a:solidFill>
                  <a:schemeClr val="bg1"/>
                </a:solidFill>
                <a:effectLst>
                  <a:outerShdw blurRad="38100" dist="38100" dir="2700000" algn="tl">
                    <a:srgbClr val="000000">
                      <a:alpha val="43137"/>
                    </a:srgbClr>
                  </a:outerShdw>
                </a:effectLst>
                <a:ea typeface="Verdana" pitchFamily="34" charset="0"/>
                <a:cs typeface="Verdana" pitchFamily="34" charset="0"/>
              </a:rPr>
              <a:t> Médicaments ne posant pas de problèmes majeurs en cours de grossesse</a:t>
            </a:r>
            <a:endParaRPr lang="fr-FR" sz="2800" b="1" dirty="0">
              <a:solidFill>
                <a:schemeClr val="bg1"/>
              </a:solidFill>
              <a:effectLst>
                <a:outerShdw blurRad="38100" dist="38100" dir="2700000" algn="tl">
                  <a:srgbClr val="000000">
                    <a:alpha val="43137"/>
                  </a:srgbClr>
                </a:outerShdw>
              </a:effectLst>
              <a:ea typeface="Verdana" pitchFamily="34" charset="0"/>
              <a:cs typeface="Verdana" pitchFamily="34" charset="0"/>
            </a:endParaRPr>
          </a:p>
        </p:txBody>
      </p:sp>
      <p:sp>
        <p:nvSpPr>
          <p:cNvPr id="3" name="Espace réservé du contenu 2"/>
          <p:cNvSpPr>
            <a:spLocks noGrp="1"/>
          </p:cNvSpPr>
          <p:nvPr>
            <p:ph idx="1"/>
          </p:nvPr>
        </p:nvSpPr>
        <p:spPr>
          <a:xfrm>
            <a:off x="395536" y="1285860"/>
            <a:ext cx="8291264" cy="4853136"/>
          </a:xfrm>
        </p:spPr>
        <p:txBody>
          <a:bodyPr>
            <a:normAutofit/>
          </a:bodyPr>
          <a:lstStyle/>
          <a:p>
            <a:pPr marL="457200" indent="-457200">
              <a:lnSpc>
                <a:spcPct val="150000"/>
              </a:lnSpc>
              <a:buFont typeface="Wingdings" pitchFamily="2" charset="2"/>
              <a:buChar char="Ø"/>
            </a:pPr>
            <a:r>
              <a:rPr lang="fr-FR" sz="2000" b="1" u="sng" dirty="0" smtClean="0">
                <a:solidFill>
                  <a:srgbClr val="0070C0"/>
                </a:solidFill>
                <a:latin typeface="Verdana" pitchFamily="34" charset="0"/>
                <a:ea typeface="Verdana" pitchFamily="34" charset="0"/>
                <a:cs typeface="Verdana" pitchFamily="34" charset="0"/>
              </a:rPr>
              <a:t>Antibiotiques:</a:t>
            </a:r>
          </a:p>
          <a:p>
            <a:pPr marL="0" indent="0" algn="just">
              <a:lnSpc>
                <a:spcPct val="150000"/>
              </a:lnSpc>
              <a:buFont typeface="Wingdings" pitchFamily="2" charset="2"/>
              <a:buChar char="Ø"/>
            </a:pPr>
            <a:r>
              <a:rPr lang="fr-FR" sz="2000" dirty="0" smtClean="0">
                <a:latin typeface="+mj-lt"/>
                <a:ea typeface="Verdana" pitchFamily="34" charset="0"/>
                <a:cs typeface="Verdana" pitchFamily="34" charset="0"/>
              </a:rPr>
              <a:t>De principe aucun antibiotique n’est formellement contre-indiqué en cours de grossesse car la priorité revient au bénéfice maternel.</a:t>
            </a:r>
          </a:p>
          <a:p>
            <a:pPr marL="0" indent="0" algn="just">
              <a:lnSpc>
                <a:spcPct val="150000"/>
              </a:lnSpc>
              <a:buFont typeface="Wingdings" pitchFamily="2" charset="2"/>
              <a:buChar char="Ø"/>
            </a:pPr>
            <a:r>
              <a:rPr lang="fr-FR" sz="2000" dirty="0" smtClean="0">
                <a:latin typeface="+mj-lt"/>
                <a:ea typeface="Verdana" pitchFamily="34" charset="0"/>
                <a:cs typeface="Verdana" pitchFamily="34" charset="0"/>
              </a:rPr>
              <a:t>Il existe des effets risques pour certains antibiotiques:</a:t>
            </a:r>
          </a:p>
          <a:p>
            <a:pPr marL="0" indent="0" algn="just">
              <a:lnSpc>
                <a:spcPct val="150000"/>
              </a:lnSpc>
              <a:buFont typeface="Wingdings" pitchFamily="2" charset="2"/>
              <a:buChar char="Ø"/>
            </a:pPr>
            <a:endParaRPr lang="fr-FR" sz="2000" dirty="0">
              <a:latin typeface="Verdana" pitchFamily="34" charset="0"/>
              <a:ea typeface="Verdana" pitchFamily="34" charset="0"/>
              <a:cs typeface="Verdana" pitchFamily="34" charset="0"/>
            </a:endParaRPr>
          </a:p>
        </p:txBody>
      </p:sp>
      <p:graphicFrame>
        <p:nvGraphicFramePr>
          <p:cNvPr id="7" name="Group 103"/>
          <p:cNvGraphicFramePr>
            <a:graphicFrameLocks/>
          </p:cNvGraphicFramePr>
          <p:nvPr/>
        </p:nvGraphicFramePr>
        <p:xfrm>
          <a:off x="428596" y="3392510"/>
          <a:ext cx="8320116" cy="3251200"/>
        </p:xfrm>
        <a:graphic>
          <a:graphicData uri="http://schemas.openxmlformats.org/drawingml/2006/table">
            <a:tbl>
              <a:tblPr/>
              <a:tblGrid>
                <a:gridCol w="2542399"/>
                <a:gridCol w="923891"/>
                <a:gridCol w="847467"/>
                <a:gridCol w="925589"/>
                <a:gridCol w="3080770"/>
              </a:tblGrid>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mj-lt"/>
                        </a:rPr>
                        <a:t>ATB</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1</a:t>
                      </a:r>
                      <a:r>
                        <a:rPr kumimoji="0" lang="fr-FR" sz="2000" b="0" i="0" u="none" strike="noStrike" cap="none" normalizeH="0" baseline="30000" smtClean="0">
                          <a:ln>
                            <a:noFill/>
                          </a:ln>
                          <a:solidFill>
                            <a:schemeClr val="tx1"/>
                          </a:solidFill>
                          <a:effectLst/>
                          <a:latin typeface="+mj-lt"/>
                        </a:rPr>
                        <a:t>e</a:t>
                      </a:r>
                      <a:r>
                        <a:rPr kumimoji="0" lang="fr-FR" sz="2000" b="0" i="0" u="none" strike="noStrike" cap="none" normalizeH="0" baseline="0" smtClean="0">
                          <a:ln>
                            <a:noFill/>
                          </a:ln>
                          <a:solidFill>
                            <a:schemeClr val="tx1"/>
                          </a:solidFill>
                          <a:effectLst/>
                          <a:latin typeface="+mj-lt"/>
                        </a:rPr>
                        <a:t> 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mj-lt"/>
                        </a:rPr>
                        <a:t>2</a:t>
                      </a:r>
                      <a:r>
                        <a:rPr kumimoji="0" lang="fr-FR" sz="2000" b="0" i="0" u="none" strike="noStrike" cap="none" normalizeH="0" baseline="30000" dirty="0" smtClean="0">
                          <a:ln>
                            <a:noFill/>
                          </a:ln>
                          <a:solidFill>
                            <a:schemeClr val="tx1"/>
                          </a:solidFill>
                          <a:effectLst/>
                          <a:latin typeface="+mj-lt"/>
                        </a:rPr>
                        <a:t>e</a:t>
                      </a:r>
                      <a:r>
                        <a:rPr kumimoji="0" lang="fr-FR" sz="2000" b="0" i="0" u="none" strike="noStrike" cap="none" normalizeH="0" baseline="0" dirty="0" smtClean="0">
                          <a:ln>
                            <a:noFill/>
                          </a:ln>
                          <a:solidFill>
                            <a:schemeClr val="tx1"/>
                          </a:solidFill>
                          <a:effectLst/>
                          <a:latin typeface="+mj-lt"/>
                        </a:rPr>
                        <a:t> 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3</a:t>
                      </a:r>
                      <a:r>
                        <a:rPr kumimoji="0" lang="fr-FR" sz="2000" b="0" i="0" u="none" strike="noStrike" cap="none" normalizeH="0" baseline="30000" smtClean="0">
                          <a:ln>
                            <a:noFill/>
                          </a:ln>
                          <a:solidFill>
                            <a:schemeClr val="tx1"/>
                          </a:solidFill>
                          <a:effectLst/>
                          <a:latin typeface="+mj-lt"/>
                        </a:rPr>
                        <a:t>e</a:t>
                      </a:r>
                      <a:r>
                        <a:rPr kumimoji="0" lang="fr-FR" sz="2000" b="0" i="0" u="none" strike="noStrike" cap="none" normalizeH="0" baseline="0" smtClean="0">
                          <a:ln>
                            <a:noFill/>
                          </a:ln>
                          <a:solidFill>
                            <a:schemeClr val="tx1"/>
                          </a:solidFill>
                          <a:effectLst/>
                          <a:latin typeface="+mj-lt"/>
                        </a:rPr>
                        <a:t> T</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Rmq</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Pénicillines/Céph</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Macrolides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33CC33"/>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000" b="0" i="0" u="none" strike="noStrike" cap="none" normalizeH="0" baseline="0" smtClean="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Tétracyclines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Dyschromie dentaire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Aminoside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Ototoxicité (sauf genta)</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Imidazolés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térato</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Quinolones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B0F0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smtClean="0">
                          <a:ln>
                            <a:noFill/>
                          </a:ln>
                          <a:solidFill>
                            <a:schemeClr val="tx1"/>
                          </a:solidFill>
                          <a:effectLst/>
                          <a:latin typeface="+mj-lt"/>
                        </a:rPr>
                        <a:t> croissance osseuse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640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Rifampicine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non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smtClean="0">
                          <a:ln>
                            <a:noFill/>
                          </a:ln>
                          <a:solidFill>
                            <a:schemeClr val="tx1"/>
                          </a:solidFill>
                          <a:effectLst/>
                          <a:latin typeface="+mj-lt"/>
                        </a:rPr>
                        <a:t>oui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6600"/>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000" b="0" i="0" u="none" strike="noStrike" cap="none" normalizeH="0" baseline="0" dirty="0" err="1" smtClean="0">
                          <a:ln>
                            <a:noFill/>
                          </a:ln>
                          <a:solidFill>
                            <a:schemeClr val="tx1"/>
                          </a:solidFill>
                          <a:effectLst/>
                          <a:latin typeface="+mj-lt"/>
                        </a:rPr>
                        <a:t>térato</a:t>
                      </a:r>
                      <a:endParaRPr kumimoji="0" lang="fr-FR" sz="2000" b="0" i="0" u="none" strike="noStrike" cap="none" normalizeH="0" baseline="0" dirty="0" smtClean="0">
                        <a:ln>
                          <a:noFill/>
                        </a:ln>
                        <a:solidFill>
                          <a:schemeClr val="tx1"/>
                        </a:solidFill>
                        <a:effectLst/>
                        <a:latin typeface="+mj-lt"/>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 xmlns:p14="http://schemas.microsoft.com/office/powerpoint/2010/main" val="26046388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931260"/>
            <a:ext cx="8363272" cy="1426170"/>
          </a:xfrm>
        </p:spPr>
        <p:txBody>
          <a:bodyPr>
            <a:normAutofit/>
          </a:bodyPr>
          <a:lstStyle/>
          <a:p>
            <a:pPr algn="l">
              <a:lnSpc>
                <a:spcPct val="150000"/>
              </a:lnSpc>
            </a:pPr>
            <a:r>
              <a:rPr lang="fr-FR" sz="2800" b="1" u="sng" dirty="0">
                <a:solidFill>
                  <a:srgbClr val="0070C0"/>
                </a:solidFill>
                <a:ea typeface="Verdana" pitchFamily="34" charset="0"/>
                <a:cs typeface="Verdana" pitchFamily="34" charset="0"/>
              </a:rPr>
              <a:t>2. Traitement hormonaux</a:t>
            </a:r>
          </a:p>
        </p:txBody>
      </p:sp>
      <p:sp>
        <p:nvSpPr>
          <p:cNvPr id="3" name="Espace réservé du contenu 2"/>
          <p:cNvSpPr>
            <a:spLocks noGrp="1"/>
          </p:cNvSpPr>
          <p:nvPr>
            <p:ph idx="1"/>
          </p:nvPr>
        </p:nvSpPr>
        <p:spPr>
          <a:xfrm>
            <a:off x="395536" y="2214554"/>
            <a:ext cx="8291264" cy="4853136"/>
          </a:xfrm>
        </p:spPr>
        <p:txBody>
          <a:bodyPr>
            <a:normAutofit/>
          </a:bodyPr>
          <a:lstStyle/>
          <a:p>
            <a:pPr>
              <a:lnSpc>
                <a:spcPct val="150000"/>
              </a:lnSpc>
              <a:buFont typeface="Wingdings" pitchFamily="2" charset="2"/>
              <a:buChar char="ü"/>
            </a:pPr>
            <a:r>
              <a:rPr lang="fr-FR" sz="2400" dirty="0" smtClean="0">
                <a:latin typeface="Verdana" pitchFamily="34" charset="0"/>
                <a:ea typeface="Verdana" pitchFamily="34" charset="0"/>
                <a:cs typeface="Verdana" pitchFamily="34" charset="0"/>
              </a:rPr>
              <a:t>Risque de virilisation du fœtus de sexe féminin avec les dérivés de la testostérone ou des progestatifs </a:t>
            </a:r>
            <a:r>
              <a:rPr lang="fr-FR" sz="2400" dirty="0" err="1" smtClean="0">
                <a:latin typeface="Verdana" pitchFamily="34" charset="0"/>
                <a:ea typeface="Verdana" pitchFamily="34" charset="0"/>
                <a:cs typeface="Verdana" pitchFamily="34" charset="0"/>
              </a:rPr>
              <a:t>androgénomimétiques</a:t>
            </a:r>
            <a:r>
              <a:rPr lang="fr-FR" sz="2400" dirty="0" smtClean="0">
                <a:latin typeface="Verdana" pitchFamily="34" charset="0"/>
                <a:ea typeface="Verdana" pitchFamily="34" charset="0"/>
                <a:cs typeface="Verdana" pitchFamily="34" charset="0"/>
              </a:rPr>
              <a:t> à très fortes doses pendant la période de différenciation sexuelle</a:t>
            </a:r>
          </a:p>
        </p:txBody>
      </p:sp>
      <p:sp>
        <p:nvSpPr>
          <p:cNvPr id="4" name="Titre 1"/>
          <p:cNvSpPr txBox="1">
            <a:spLocks/>
          </p:cNvSpPr>
          <p:nvPr/>
        </p:nvSpPr>
        <p:spPr>
          <a:xfrm>
            <a:off x="323528" y="214290"/>
            <a:ext cx="8363272" cy="1082660"/>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2800" b="1" i="0" u="none" strike="noStrike" kern="1200" cap="none" spc="0" normalizeH="0" baseline="0" noProof="0" dirty="0" smtClean="0">
                <a:ln>
                  <a:noFill/>
                </a:ln>
                <a:solidFill>
                  <a:schemeClr val="bg1"/>
                </a:solidFill>
                <a:effectLst>
                  <a:outerShdw blurRad="38100" dist="38100" dir="2700000" algn="tl">
                    <a:srgbClr val="000000">
                      <a:alpha val="43137"/>
                    </a:srgbClr>
                  </a:outerShdw>
                </a:effectLst>
                <a:uLnTx/>
                <a:uFillTx/>
                <a:latin typeface="+mj-lt"/>
                <a:ea typeface="Verdana" pitchFamily="34" charset="0"/>
                <a:cs typeface="Verdana" pitchFamily="34" charset="0"/>
              </a:rPr>
              <a:t> Médicaments ne posant pas de problèmes majeurs en cours de grossesse</a:t>
            </a:r>
            <a:endParaRPr kumimoji="0" lang="fr-FR" sz="2800" b="1" i="0" u="none" strike="noStrike" kern="1200" cap="none" spc="0" normalizeH="0" baseline="0" noProof="0" dirty="0">
              <a:ln>
                <a:noFill/>
              </a:ln>
              <a:solidFill>
                <a:schemeClr val="bg1"/>
              </a:solidFill>
              <a:effectLst>
                <a:outerShdw blurRad="38100" dist="38100" dir="2700000" algn="tl">
                  <a:srgbClr val="000000">
                    <a:alpha val="43137"/>
                  </a:srgbClr>
                </a:outerShdw>
              </a:effectLst>
              <a:uLnTx/>
              <a:uFillTx/>
              <a:latin typeface="+mj-lt"/>
              <a:ea typeface="Verdana" pitchFamily="34" charset="0"/>
              <a:cs typeface="Verdana" pitchFamily="34" charset="0"/>
            </a:endParaRPr>
          </a:p>
        </p:txBody>
      </p:sp>
    </p:spTree>
    <p:extLst>
      <p:ext uri="{BB962C8B-B14F-4D97-AF65-F5344CB8AC3E}">
        <p14:creationId xmlns="" xmlns:p14="http://schemas.microsoft.com/office/powerpoint/2010/main" val="11863439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a:xfrm>
            <a:off x="457200" y="274638"/>
            <a:ext cx="8229600" cy="868346"/>
          </a:xfrm>
        </p:spPr>
        <p:style>
          <a:lnRef idx="0">
            <a:schemeClr val="accent2"/>
          </a:lnRef>
          <a:fillRef idx="3">
            <a:schemeClr val="accent2"/>
          </a:fillRef>
          <a:effectRef idx="3">
            <a:schemeClr val="accent2"/>
          </a:effectRef>
          <a:fontRef idx="minor">
            <a:schemeClr val="lt1"/>
          </a:fontRef>
        </p:style>
        <p:txBody>
          <a:bodyPr>
            <a:noAutofit/>
          </a:bodyPr>
          <a:lstStyle/>
          <a:p>
            <a:pPr eaLnBrk="1" hangingPunct="1">
              <a:defRPr/>
            </a:pPr>
            <a:r>
              <a:rPr lang="fr-FR" sz="3600" b="1" i="1" dirty="0" smtClean="0">
                <a:solidFill>
                  <a:schemeClr val="bg1"/>
                </a:solidFill>
                <a:latin typeface="Times New Roman" pitchFamily="18" charset="0"/>
                <a:cs typeface="Times New Roman" pitchFamily="18" charset="0"/>
              </a:rPr>
              <a:t/>
            </a:r>
            <a:br>
              <a:rPr lang="fr-FR" sz="3600" b="1" i="1" dirty="0" smtClean="0">
                <a:solidFill>
                  <a:schemeClr val="bg1"/>
                </a:solidFill>
                <a:latin typeface="Times New Roman" pitchFamily="18" charset="0"/>
                <a:cs typeface="Times New Roman" pitchFamily="18" charset="0"/>
              </a:rPr>
            </a:br>
            <a:r>
              <a:rPr lang="fr-FR" sz="3600" dirty="0" smtClean="0">
                <a:solidFill>
                  <a:schemeClr val="bg1"/>
                </a:solidFill>
                <a:latin typeface="+mj-lt"/>
                <a:cs typeface="Times New Roman" pitchFamily="18" charset="0"/>
              </a:rPr>
              <a:t>Anticancéreux –Radiations</a:t>
            </a:r>
            <a:br>
              <a:rPr lang="fr-FR" sz="3600" dirty="0" smtClean="0">
                <a:solidFill>
                  <a:schemeClr val="bg1"/>
                </a:solidFill>
                <a:latin typeface="+mj-lt"/>
                <a:cs typeface="Times New Roman" pitchFamily="18" charset="0"/>
              </a:rPr>
            </a:br>
            <a:endParaRPr lang="fr-FR" sz="3600" dirty="0" smtClean="0">
              <a:solidFill>
                <a:schemeClr val="bg1"/>
              </a:solidFill>
              <a:latin typeface="+mj-lt"/>
              <a:cs typeface="Times New Roman" pitchFamily="18" charset="0"/>
            </a:endParaRPr>
          </a:p>
        </p:txBody>
      </p:sp>
      <p:sp>
        <p:nvSpPr>
          <p:cNvPr id="34819" name="Rectangle 3"/>
          <p:cNvSpPr>
            <a:spLocks noGrp="1" noRot="1" noChangeArrowheads="1"/>
          </p:cNvSpPr>
          <p:nvPr>
            <p:ph type="body" idx="1"/>
          </p:nvPr>
        </p:nvSpPr>
        <p:spPr>
          <a:xfrm>
            <a:off x="457200" y="1071546"/>
            <a:ext cx="8401080" cy="2114552"/>
          </a:xfrm>
        </p:spPr>
        <p:txBody>
          <a:bodyPr/>
          <a:lstStyle/>
          <a:p>
            <a:pPr algn="just">
              <a:lnSpc>
                <a:spcPct val="90000"/>
              </a:lnSpc>
            </a:pPr>
            <a:endParaRPr lang="fr-FR" sz="2800" dirty="0" smtClean="0">
              <a:solidFill>
                <a:srgbClr val="000000"/>
              </a:solidFill>
              <a:latin typeface="+mj-lt"/>
              <a:cs typeface="Times New Roman" pitchFamily="18" charset="0"/>
            </a:endParaRPr>
          </a:p>
          <a:p>
            <a:pPr algn="just">
              <a:lnSpc>
                <a:spcPct val="90000"/>
              </a:lnSpc>
            </a:pPr>
            <a:r>
              <a:rPr lang="fr-FR" sz="2800" dirty="0" smtClean="0">
                <a:solidFill>
                  <a:srgbClr val="000000"/>
                </a:solidFill>
                <a:latin typeface="+mj-lt"/>
                <a:cs typeface="Times New Roman" pitchFamily="18" charset="0"/>
              </a:rPr>
              <a:t>L'indication des anticancéreux et/ou de la radiothérapie pose le problème de l'évaluation du rapport bénéfice/risque qui ne peut être étudié qu'au cas par cas</a:t>
            </a:r>
          </a:p>
          <a:p>
            <a:pPr algn="just">
              <a:lnSpc>
                <a:spcPct val="90000"/>
              </a:lnSpc>
            </a:pPr>
            <a:endParaRPr lang="fr-FR" sz="2800" dirty="0" smtClean="0">
              <a:solidFill>
                <a:srgbClr val="000000"/>
              </a:solidFill>
              <a:latin typeface="+mj-lt"/>
              <a:cs typeface="Times New Roman" pitchFamily="18" charset="0"/>
            </a:endParaRPr>
          </a:p>
          <a:p>
            <a:pPr algn="just">
              <a:lnSpc>
                <a:spcPct val="90000"/>
              </a:lnSpc>
            </a:pPr>
            <a:endParaRPr lang="fr-FR" sz="2800" dirty="0" smtClean="0">
              <a:latin typeface="+mj-lt"/>
            </a:endParaRPr>
          </a:p>
        </p:txBody>
      </p:sp>
      <p:grpSp>
        <p:nvGrpSpPr>
          <p:cNvPr id="6" name="Groupe 5"/>
          <p:cNvGrpSpPr/>
          <p:nvPr/>
        </p:nvGrpSpPr>
        <p:grpSpPr>
          <a:xfrm>
            <a:off x="457200" y="3500446"/>
            <a:ext cx="8329642" cy="3143264"/>
            <a:chOff x="457200" y="3500446"/>
            <a:chExt cx="8329642" cy="3143264"/>
          </a:xfrm>
        </p:grpSpPr>
        <p:sp>
          <p:nvSpPr>
            <p:cNvPr id="4" name="Rectangle 2"/>
            <p:cNvSpPr txBox="1">
              <a:spLocks noChangeArrowheads="1"/>
            </p:cNvSpPr>
            <p:nvPr/>
          </p:nvSpPr>
          <p:spPr>
            <a:xfrm>
              <a:off x="457200" y="3500446"/>
              <a:ext cx="8229600" cy="714372"/>
            </a:xfrm>
            <a:prstGeom prst="rect">
              <a:avLst/>
            </a:prstGeo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0" i="0" u="none" strike="noStrike" kern="1200" cap="none" spc="0" normalizeH="0" baseline="0" noProof="0" dirty="0" smtClean="0">
                  <a:ln>
                    <a:noFill/>
                  </a:ln>
                  <a:solidFill>
                    <a:schemeClr val="bg1"/>
                  </a:solidFill>
                  <a:effectLst/>
                  <a:uLnTx/>
                  <a:uFillTx/>
                  <a:latin typeface="+mj-lt"/>
                  <a:ea typeface="+mj-ea"/>
                  <a:cs typeface="+mj-cs"/>
                </a:rPr>
                <a:t>Vaccins</a:t>
              </a:r>
            </a:p>
          </p:txBody>
        </p:sp>
        <p:sp>
          <p:nvSpPr>
            <p:cNvPr id="5" name="Rectangle 4"/>
            <p:cNvSpPr/>
            <p:nvPr/>
          </p:nvSpPr>
          <p:spPr>
            <a:xfrm>
              <a:off x="571472" y="4446185"/>
              <a:ext cx="8215370" cy="2197525"/>
            </a:xfrm>
            <a:prstGeom prst="rect">
              <a:avLst/>
            </a:prstGeom>
          </p:spPr>
          <p:txBody>
            <a:bodyPr wrap="square">
              <a:spAutoFit/>
            </a:bodyPr>
            <a:lstStyle/>
            <a:p>
              <a:pPr>
                <a:lnSpc>
                  <a:spcPct val="90000"/>
                </a:lnSpc>
              </a:pPr>
              <a:r>
                <a:rPr lang="fr-FR" sz="2800" b="1" dirty="0" smtClean="0">
                  <a:solidFill>
                    <a:srgbClr val="C00000"/>
                  </a:solidFill>
                  <a:latin typeface="+mj-lt"/>
                </a:rPr>
                <a:t>Vaccins contre indiqués: </a:t>
              </a:r>
            </a:p>
            <a:p>
              <a:pPr lvl="1">
                <a:lnSpc>
                  <a:spcPct val="90000"/>
                </a:lnSpc>
              </a:pPr>
              <a:r>
                <a:rPr lang="fr-FR" sz="2400" dirty="0" smtClean="0">
                  <a:latin typeface="+mj-lt"/>
                </a:rPr>
                <a:t>Les vaccins vivants: rubéole, BCG </a:t>
              </a:r>
            </a:p>
            <a:p>
              <a:pPr lvl="1">
                <a:lnSpc>
                  <a:spcPct val="90000"/>
                </a:lnSpc>
              </a:pPr>
              <a:endParaRPr lang="fr-FR" sz="2400" b="1" dirty="0" smtClean="0">
                <a:latin typeface="+mj-lt"/>
              </a:endParaRPr>
            </a:p>
            <a:p>
              <a:pPr>
                <a:lnSpc>
                  <a:spcPct val="90000"/>
                </a:lnSpc>
              </a:pPr>
              <a:r>
                <a:rPr lang="fr-FR" sz="2800" b="1" dirty="0" smtClean="0">
                  <a:solidFill>
                    <a:srgbClr val="C00000"/>
                  </a:solidFill>
                  <a:latin typeface="+mj-lt"/>
                </a:rPr>
                <a:t>Vaccins à éviter </a:t>
              </a:r>
            </a:p>
            <a:p>
              <a:pPr lvl="1">
                <a:lnSpc>
                  <a:spcPct val="90000"/>
                </a:lnSpc>
              </a:pPr>
              <a:r>
                <a:rPr lang="fr-FR" sz="2400" dirty="0" smtClean="0">
                  <a:latin typeface="+mj-lt"/>
                </a:rPr>
                <a:t>diphtérie, coqueluche, rage, rougeole, oreillons, fièvre jaune</a:t>
              </a:r>
            </a:p>
            <a:p>
              <a:pPr lvl="1">
                <a:lnSpc>
                  <a:spcPct val="90000"/>
                </a:lnSpc>
              </a:pPr>
              <a:r>
                <a:rPr lang="fr-FR" sz="2400" dirty="0" smtClean="0">
                  <a:latin typeface="+mj-lt"/>
                </a:rPr>
                <a:t>en raison de réactions maternelles possibles (fièvre)</a:t>
              </a:r>
            </a:p>
          </p:txBody>
        </p:sp>
      </p:gr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214290"/>
            <a:ext cx="8363272" cy="1000132"/>
          </a:xfrm>
        </p:spPr>
        <p:style>
          <a:lnRef idx="0">
            <a:schemeClr val="accent2"/>
          </a:lnRef>
          <a:fillRef idx="3">
            <a:schemeClr val="accent2"/>
          </a:fillRef>
          <a:effectRef idx="3">
            <a:schemeClr val="accent2"/>
          </a:effectRef>
          <a:fontRef idx="minor">
            <a:schemeClr val="lt1"/>
          </a:fontRef>
        </p:style>
        <p:txBody>
          <a:bodyPr>
            <a:normAutofit/>
          </a:bodyPr>
          <a:lstStyle/>
          <a:p>
            <a:r>
              <a:rPr lang="fr-FR" sz="4000" b="1" dirty="0" smtClean="0">
                <a:solidFill>
                  <a:schemeClr val="bg1"/>
                </a:solidFill>
                <a:effectLst>
                  <a:outerShdw blurRad="38100" dist="38100" dir="2700000" algn="tl">
                    <a:srgbClr val="000000">
                      <a:alpha val="43137"/>
                    </a:srgbClr>
                  </a:outerShdw>
                </a:effectLst>
                <a:ea typeface="Verdana" pitchFamily="34" charset="0"/>
                <a:cs typeface="Verdana" pitchFamily="34" charset="0"/>
              </a:rPr>
              <a:t>Règles de prescription</a:t>
            </a:r>
            <a:endParaRPr lang="fr-FR" sz="4000" b="1" dirty="0">
              <a:solidFill>
                <a:schemeClr val="bg1"/>
              </a:solidFill>
              <a:effectLst>
                <a:outerShdw blurRad="38100" dist="38100" dir="2700000" algn="tl">
                  <a:srgbClr val="000000">
                    <a:alpha val="43137"/>
                  </a:srgbClr>
                </a:outerShdw>
              </a:effectLst>
              <a:ea typeface="Verdana" pitchFamily="34" charset="0"/>
              <a:cs typeface="Verdana" pitchFamily="34" charset="0"/>
            </a:endParaRPr>
          </a:p>
        </p:txBody>
      </p:sp>
      <p:sp>
        <p:nvSpPr>
          <p:cNvPr id="3" name="Espace réservé du contenu 2"/>
          <p:cNvSpPr>
            <a:spLocks noGrp="1"/>
          </p:cNvSpPr>
          <p:nvPr>
            <p:ph idx="1"/>
          </p:nvPr>
        </p:nvSpPr>
        <p:spPr>
          <a:xfrm>
            <a:off x="0" y="1214422"/>
            <a:ext cx="9144000" cy="4853136"/>
          </a:xfrm>
        </p:spPr>
        <p:txBody>
          <a:bodyPr>
            <a:noAutofit/>
          </a:bodyPr>
          <a:lstStyle/>
          <a:p>
            <a:pPr>
              <a:lnSpc>
                <a:spcPct val="150000"/>
              </a:lnSpc>
              <a:buFont typeface="Wingdings" pitchFamily="2" charset="2"/>
              <a:buChar char="ü"/>
            </a:pPr>
            <a:r>
              <a:rPr lang="fr-FR" sz="2400" dirty="0" smtClean="0">
                <a:latin typeface="+mj-lt"/>
                <a:ea typeface="Verdana" pitchFamily="34" charset="0"/>
                <a:cs typeface="Verdana" pitchFamily="34" charset="0"/>
              </a:rPr>
              <a:t>Presque tous les médicaments franchissent la barrière placentaire</a:t>
            </a:r>
          </a:p>
          <a:p>
            <a:pPr>
              <a:lnSpc>
                <a:spcPct val="150000"/>
              </a:lnSpc>
              <a:buFont typeface="Wingdings" pitchFamily="2" charset="2"/>
              <a:buChar char="ü"/>
            </a:pPr>
            <a:r>
              <a:rPr lang="fr-FR" sz="2400" dirty="0" smtClean="0">
                <a:latin typeface="+mj-lt"/>
                <a:ea typeface="Verdana" pitchFamily="34" charset="0"/>
                <a:cs typeface="Verdana" pitchFamily="34" charset="0"/>
              </a:rPr>
              <a:t>Il existe 3 grandes classes de médicaments</a:t>
            </a:r>
          </a:p>
          <a:p>
            <a:pPr lvl="1">
              <a:lnSpc>
                <a:spcPct val="150000"/>
              </a:lnSpc>
              <a:buFont typeface="Wingdings" pitchFamily="2" charset="2"/>
              <a:buChar char="§"/>
            </a:pPr>
            <a:r>
              <a:rPr lang="fr-FR" sz="2000" dirty="0" smtClean="0">
                <a:solidFill>
                  <a:srgbClr val="0070C0"/>
                </a:solidFill>
                <a:latin typeface="+mj-lt"/>
                <a:ea typeface="Verdana" pitchFamily="34" charset="0"/>
                <a:cs typeface="Verdana" pitchFamily="34" charset="0"/>
              </a:rPr>
              <a:t>Tératogènes </a:t>
            </a:r>
          </a:p>
          <a:p>
            <a:pPr lvl="1">
              <a:lnSpc>
                <a:spcPct val="150000"/>
              </a:lnSpc>
              <a:buFont typeface="Wingdings" pitchFamily="2" charset="2"/>
              <a:buChar char="§"/>
            </a:pPr>
            <a:r>
              <a:rPr lang="fr-FR" sz="2000" dirty="0" smtClean="0">
                <a:solidFill>
                  <a:srgbClr val="0070C0"/>
                </a:solidFill>
                <a:latin typeface="+mj-lt"/>
                <a:ea typeface="Verdana" pitchFamily="34" charset="0"/>
                <a:cs typeface="Verdana" pitchFamily="34" charset="0"/>
              </a:rPr>
              <a:t>A risques</a:t>
            </a:r>
          </a:p>
          <a:p>
            <a:pPr lvl="1">
              <a:lnSpc>
                <a:spcPct val="150000"/>
              </a:lnSpc>
              <a:buFont typeface="Wingdings" pitchFamily="2" charset="2"/>
              <a:buChar char="§"/>
            </a:pPr>
            <a:r>
              <a:rPr lang="fr-FR" sz="2000" dirty="0" smtClean="0">
                <a:solidFill>
                  <a:srgbClr val="0070C0"/>
                </a:solidFill>
                <a:latin typeface="+mj-lt"/>
                <a:ea typeface="Verdana" pitchFamily="34" charset="0"/>
                <a:cs typeface="Verdana" pitchFamily="34" charset="0"/>
              </a:rPr>
              <a:t>Ne posant pas de problème majeur  </a:t>
            </a:r>
            <a:endParaRPr lang="fr-FR" sz="2400" dirty="0">
              <a:solidFill>
                <a:srgbClr val="0070C0"/>
              </a:solidFill>
              <a:latin typeface="+mj-lt"/>
              <a:ea typeface="Verdana" pitchFamily="34" charset="0"/>
              <a:cs typeface="Verdana" pitchFamily="34" charset="0"/>
            </a:endParaRPr>
          </a:p>
          <a:p>
            <a:pPr marL="457200" indent="-457200">
              <a:lnSpc>
                <a:spcPct val="150000"/>
              </a:lnSpc>
              <a:buFont typeface="+mj-lt"/>
              <a:buAutoNum type="arabicPeriod"/>
            </a:pPr>
            <a:r>
              <a:rPr lang="fr-FR" sz="2400" dirty="0" smtClean="0">
                <a:latin typeface="+mj-lt"/>
                <a:ea typeface="Verdana" pitchFamily="34" charset="0"/>
                <a:cs typeface="Verdana" pitchFamily="34" charset="0"/>
              </a:rPr>
              <a:t>Toute prescription au cours de la grossesse ou chez une femme en activité génitale doit tenir compte du risque lié aux médicaments</a:t>
            </a:r>
          </a:p>
          <a:p>
            <a:pPr marL="457200" indent="-457200">
              <a:lnSpc>
                <a:spcPct val="150000"/>
              </a:lnSpc>
              <a:buFont typeface="+mj-lt"/>
              <a:buAutoNum type="arabicPeriod"/>
            </a:pPr>
            <a:r>
              <a:rPr lang="fr-FR" sz="2400" dirty="0" smtClean="0">
                <a:latin typeface="+mj-lt"/>
                <a:ea typeface="Verdana" pitchFamily="34" charset="0"/>
                <a:cs typeface="Verdana" pitchFamily="34" charset="0"/>
              </a:rPr>
              <a:t>Attention au nouveau médicaments</a:t>
            </a:r>
          </a:p>
          <a:p>
            <a:pPr marL="457200" indent="-457200">
              <a:lnSpc>
                <a:spcPct val="150000"/>
              </a:lnSpc>
              <a:buFont typeface="+mj-lt"/>
              <a:buAutoNum type="arabicPeriod"/>
            </a:pPr>
            <a:r>
              <a:rPr lang="fr-FR" sz="2400" dirty="0" smtClean="0"/>
              <a:t>Respecter les contre indications médicamenteuses de la grossesse</a:t>
            </a:r>
          </a:p>
          <a:p>
            <a:pPr marL="457200" indent="-457200">
              <a:lnSpc>
                <a:spcPct val="150000"/>
              </a:lnSpc>
              <a:buFont typeface="+mj-lt"/>
              <a:buAutoNum type="arabicPeriod"/>
            </a:pPr>
            <a:endParaRPr lang="fr-FR" sz="2400" dirty="0" smtClean="0">
              <a:latin typeface="+mj-lt"/>
              <a:ea typeface="Verdana" pitchFamily="34" charset="0"/>
              <a:cs typeface="Verdana" pitchFamily="34" charset="0"/>
            </a:endParaRPr>
          </a:p>
        </p:txBody>
      </p:sp>
    </p:spTree>
    <p:extLst>
      <p:ext uri="{BB962C8B-B14F-4D97-AF65-F5344CB8AC3E}">
        <p14:creationId xmlns="" xmlns:p14="http://schemas.microsoft.com/office/powerpoint/2010/main" val="367700359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62500" lnSpcReduction="20000"/>
          </a:bodyPr>
          <a:lstStyle/>
          <a:p>
            <a:pPr marL="514350" indent="-514350">
              <a:buNone/>
              <a:defRPr/>
            </a:pPr>
            <a:r>
              <a:rPr lang="fr-FR" dirty="0" smtClean="0"/>
              <a:t>4.     Le moins de médicaments possibles :  limiter la prescription médicamenteuse chez la femme enceinte aux indications formelles.</a:t>
            </a:r>
          </a:p>
          <a:p>
            <a:pPr marL="514350" indent="-514350">
              <a:buNone/>
              <a:defRPr/>
            </a:pPr>
            <a:endParaRPr lang="fr-FR" dirty="0" smtClean="0"/>
          </a:p>
          <a:p>
            <a:pPr marL="514350" indent="-514350">
              <a:buNone/>
              <a:defRPr/>
            </a:pPr>
            <a:r>
              <a:rPr lang="fr-FR" dirty="0" smtClean="0"/>
              <a:t>5.       Les doses les plus faibles + Pour la durée la plus courte</a:t>
            </a:r>
          </a:p>
          <a:p>
            <a:pPr marL="514350" indent="-514350">
              <a:buFont typeface="+mj-lt"/>
              <a:buAutoNum type="arabicPeriod"/>
              <a:defRPr/>
            </a:pPr>
            <a:endParaRPr lang="fr-FR" dirty="0" smtClean="0"/>
          </a:p>
          <a:p>
            <a:pPr marL="514350" indent="-514350">
              <a:buNone/>
              <a:defRPr/>
            </a:pPr>
            <a:r>
              <a:rPr lang="fr-FR" dirty="0" smtClean="0"/>
              <a:t>6.      Si produit potentiellement toxique, bien peser l’indication et les risques maternels et fœtaux</a:t>
            </a:r>
          </a:p>
          <a:p>
            <a:pPr marL="514350" indent="-514350">
              <a:buFont typeface="+mj-lt"/>
              <a:buAutoNum type="arabicPeriod"/>
              <a:defRPr/>
            </a:pPr>
            <a:endParaRPr lang="fr-FR" dirty="0" smtClean="0"/>
          </a:p>
          <a:p>
            <a:pPr marL="514350" indent="-514350">
              <a:buNone/>
              <a:defRPr/>
            </a:pPr>
            <a:r>
              <a:rPr lang="fr-FR" dirty="0" smtClean="0"/>
              <a:t>7.      En période périnatale, se limiter aux seuls traitements indispensables, et les arrêter le dernier mois</a:t>
            </a:r>
          </a:p>
          <a:p>
            <a:pPr marL="514350" indent="-514350">
              <a:buFont typeface="+mj-lt"/>
              <a:buAutoNum type="arabicPeriod"/>
              <a:defRPr/>
            </a:pPr>
            <a:endParaRPr lang="fr-FR" dirty="0" smtClean="0"/>
          </a:p>
          <a:p>
            <a:pPr marL="514350" indent="-514350">
              <a:buNone/>
              <a:defRPr/>
            </a:pPr>
            <a:r>
              <a:rPr lang="fr-FR" dirty="0" smtClean="0"/>
              <a:t>8.      Rechercher l'information sur les médicaments dans des bases documentaires validées.</a:t>
            </a:r>
          </a:p>
          <a:p>
            <a:pPr marL="514350" indent="-514350">
              <a:buFont typeface="+mj-lt"/>
              <a:buAutoNum type="arabicPeriod"/>
              <a:defRPr/>
            </a:pPr>
            <a:endParaRPr lang="fr-FR" dirty="0" smtClean="0"/>
          </a:p>
          <a:p>
            <a:pPr marL="514350" indent="-514350">
              <a:buNone/>
              <a:defRPr/>
            </a:pPr>
            <a:r>
              <a:rPr lang="fr-FR" dirty="0" smtClean="0"/>
              <a:t>9.      Avoir recours aux centres de pharmacovigilance.</a:t>
            </a:r>
            <a:endParaRPr lang="ar-DZ" dirty="0"/>
          </a:p>
        </p:txBody>
      </p:sp>
      <p:sp>
        <p:nvSpPr>
          <p:cNvPr id="4" name="Titre 1"/>
          <p:cNvSpPr>
            <a:spLocks noGrp="1"/>
          </p:cNvSpPr>
          <p:nvPr>
            <p:ph type="title"/>
          </p:nvPr>
        </p:nvSpPr>
        <p:spPr/>
        <p:style>
          <a:lnRef idx="0">
            <a:schemeClr val="accent2"/>
          </a:lnRef>
          <a:fillRef idx="3">
            <a:schemeClr val="accent2"/>
          </a:fillRef>
          <a:effectRef idx="3">
            <a:schemeClr val="accent2"/>
          </a:effectRef>
          <a:fontRef idx="minor">
            <a:schemeClr val="lt1"/>
          </a:fontRef>
        </p:style>
        <p:txBody>
          <a:bodyPr>
            <a:normAutofit/>
          </a:bodyPr>
          <a:lstStyle/>
          <a:p>
            <a:r>
              <a:rPr lang="fr-FR" sz="4000" dirty="0" smtClean="0">
                <a:solidFill>
                  <a:schemeClr val="bg1"/>
                </a:solidFill>
                <a:effectLst>
                  <a:outerShdw blurRad="38100" dist="38100" dir="2700000" algn="tl">
                    <a:srgbClr val="000000">
                      <a:alpha val="43137"/>
                    </a:srgbClr>
                  </a:outerShdw>
                </a:effectLst>
                <a:ea typeface="Verdana" pitchFamily="34" charset="0"/>
                <a:cs typeface="Verdana" pitchFamily="34" charset="0"/>
              </a:rPr>
              <a:t>Règles de prescription</a:t>
            </a:r>
            <a:endParaRPr lang="fr-FR" sz="4000" dirty="0">
              <a:solidFill>
                <a:schemeClr val="bg1"/>
              </a:solidFill>
              <a:effectLst>
                <a:outerShdw blurRad="38100" dist="38100" dir="2700000" algn="tl">
                  <a:srgbClr val="000000">
                    <a:alpha val="43137"/>
                  </a:srgbClr>
                </a:outerShdw>
              </a:effectLst>
              <a:ea typeface="Verdana" pitchFamily="34" charset="0"/>
              <a:cs typeface="Verdan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3286124"/>
            <a:ext cx="7772400" cy="1470025"/>
          </a:xfrm>
        </p:spPr>
        <p:style>
          <a:lnRef idx="0">
            <a:schemeClr val="accent3"/>
          </a:lnRef>
          <a:fillRef idx="3">
            <a:schemeClr val="accent3"/>
          </a:fillRef>
          <a:effectRef idx="3">
            <a:schemeClr val="accent3"/>
          </a:effectRef>
          <a:fontRef idx="minor">
            <a:schemeClr val="lt1"/>
          </a:fontRef>
        </p:style>
        <p:txBody>
          <a:bodyPr>
            <a:normAutofit/>
          </a:bodyPr>
          <a:lstStyle/>
          <a:p>
            <a:r>
              <a:rPr lang="fr-FR" sz="3600" b="1" dirty="0" smtClean="0">
                <a:latin typeface="Verdana" pitchFamily="34" charset="0"/>
                <a:ea typeface="Verdana" pitchFamily="34" charset="0"/>
                <a:cs typeface="Verdana" pitchFamily="34" charset="0"/>
              </a:rPr>
              <a:t>Médicaments  et Allaitement </a:t>
            </a:r>
            <a:endParaRPr lang="fr-FR" sz="3600" b="1" dirty="0">
              <a:latin typeface="Verdana" pitchFamily="34" charset="0"/>
              <a:ea typeface="Verdana" pitchFamily="34" charset="0"/>
              <a:cs typeface="Verdana" pitchFamily="34" charset="0"/>
            </a:endParaRPr>
          </a:p>
        </p:txBody>
      </p:sp>
      <p:sp>
        <p:nvSpPr>
          <p:cNvPr id="3" name="Sous-titre 2"/>
          <p:cNvSpPr>
            <a:spLocks noGrp="1"/>
          </p:cNvSpPr>
          <p:nvPr>
            <p:ph type="subTitle" idx="1"/>
          </p:nvPr>
        </p:nvSpPr>
        <p:spPr>
          <a:xfrm>
            <a:off x="3643306" y="5319738"/>
            <a:ext cx="6400800" cy="1824038"/>
          </a:xfrm>
        </p:spPr>
        <p:txBody>
          <a:bodyPr>
            <a:normAutofit/>
          </a:bodyPr>
          <a:lstStyle/>
          <a:p>
            <a:r>
              <a:rPr lang="fr-FR" sz="2400" dirty="0" smtClean="0">
                <a:solidFill>
                  <a:schemeClr val="tx1"/>
                </a:solidFill>
                <a:latin typeface="Verdana" pitchFamily="34" charset="0"/>
                <a:ea typeface="Verdana" pitchFamily="34" charset="0"/>
                <a:cs typeface="Verdana" pitchFamily="34" charset="0"/>
              </a:rPr>
              <a:t>Pr </a:t>
            </a:r>
            <a:r>
              <a:rPr lang="fr-FR" sz="2400" dirty="0" err="1" smtClean="0">
                <a:solidFill>
                  <a:schemeClr val="tx1"/>
                </a:solidFill>
                <a:latin typeface="Verdana" pitchFamily="34" charset="0"/>
                <a:ea typeface="Verdana" pitchFamily="34" charset="0"/>
                <a:cs typeface="Verdana" pitchFamily="34" charset="0"/>
              </a:rPr>
              <a:t>S.Boughandjioua</a:t>
            </a:r>
            <a:endParaRPr lang="fr-FR" sz="2400" dirty="0" smtClean="0">
              <a:solidFill>
                <a:schemeClr val="tx1"/>
              </a:solidFill>
              <a:latin typeface="Verdana" pitchFamily="34" charset="0"/>
              <a:ea typeface="Verdana" pitchFamily="34" charset="0"/>
              <a:cs typeface="Verdana" pitchFamily="34" charset="0"/>
            </a:endParaRPr>
          </a:p>
          <a:p>
            <a:r>
              <a:rPr lang="fr-FR" sz="2400" dirty="0" smtClean="0">
                <a:solidFill>
                  <a:schemeClr val="tx1"/>
                </a:solidFill>
                <a:latin typeface="Verdana" pitchFamily="34" charset="0"/>
                <a:ea typeface="Verdana" pitchFamily="34" charset="0"/>
                <a:cs typeface="Verdana" pitchFamily="34" charset="0"/>
              </a:rPr>
              <a:t>6éme Année</a:t>
            </a:r>
            <a:endParaRPr lang="fr-FR" sz="2400" dirty="0">
              <a:solidFill>
                <a:schemeClr val="tx1"/>
              </a:solidFill>
              <a:latin typeface="Verdana" pitchFamily="34" charset="0"/>
              <a:ea typeface="Verdana" pitchFamily="34" charset="0"/>
              <a:cs typeface="Verdana" pitchFamily="34" charset="0"/>
            </a:endParaRPr>
          </a:p>
        </p:txBody>
      </p:sp>
      <p:pic>
        <p:nvPicPr>
          <p:cNvPr id="5" name="Picture 5"/>
          <p:cNvPicPr>
            <a:picLocks noChangeAspect="1" noChangeArrowheads="1"/>
          </p:cNvPicPr>
          <p:nvPr/>
        </p:nvPicPr>
        <p:blipFill>
          <a:blip r:embed="rId3"/>
          <a:srcRect/>
          <a:stretch>
            <a:fillRect/>
          </a:stretch>
        </p:blipFill>
        <p:spPr bwMode="auto">
          <a:xfrm>
            <a:off x="3143240" y="285728"/>
            <a:ext cx="2643206" cy="27045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 xmlns:p14="http://schemas.microsoft.com/office/powerpoint/2010/main" val="37120232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939784"/>
          </a:xfrm>
        </p:spPr>
        <p:style>
          <a:lnRef idx="0">
            <a:schemeClr val="accent3"/>
          </a:lnRef>
          <a:fillRef idx="3">
            <a:schemeClr val="accent3"/>
          </a:fillRef>
          <a:effectRef idx="3">
            <a:schemeClr val="accent3"/>
          </a:effectRef>
          <a:fontRef idx="minor">
            <a:schemeClr val="lt1"/>
          </a:fontRef>
        </p:style>
        <p:txBody>
          <a:bodyPr/>
          <a:lstStyle/>
          <a:p>
            <a:r>
              <a:rPr lang="fr-FR" b="1" dirty="0" smtClean="0">
                <a:solidFill>
                  <a:schemeClr val="bg1"/>
                </a:solidFill>
              </a:rPr>
              <a:t>Introduction</a:t>
            </a:r>
            <a:endParaRPr lang="ar-DZ" b="1" dirty="0">
              <a:solidFill>
                <a:schemeClr val="bg1"/>
              </a:solidFill>
            </a:endParaRPr>
          </a:p>
        </p:txBody>
      </p:sp>
      <p:sp>
        <p:nvSpPr>
          <p:cNvPr id="3" name="Espace réservé du contenu 2"/>
          <p:cNvSpPr>
            <a:spLocks noGrp="1"/>
          </p:cNvSpPr>
          <p:nvPr>
            <p:ph idx="1"/>
          </p:nvPr>
        </p:nvSpPr>
        <p:spPr>
          <a:xfrm>
            <a:off x="457200" y="1500174"/>
            <a:ext cx="8472518" cy="5214974"/>
          </a:xfrm>
        </p:spPr>
        <p:txBody>
          <a:bodyPr>
            <a:normAutofit/>
          </a:bodyPr>
          <a:lstStyle/>
          <a:p>
            <a:pPr algn="just"/>
            <a:r>
              <a:rPr lang="fr-FR" sz="2800" dirty="0" smtClean="0"/>
              <a:t>La plupart des médicaments passent dans le lait maternel mais les taux y sont généralement plus faibles que dans le plasma. </a:t>
            </a:r>
            <a:br>
              <a:rPr lang="fr-FR" sz="2800" dirty="0" smtClean="0"/>
            </a:br>
            <a:endParaRPr lang="fr-FR" sz="2800" dirty="0" smtClean="0"/>
          </a:p>
          <a:p>
            <a:pPr algn="just"/>
            <a:r>
              <a:rPr lang="fr-FR" sz="2800" dirty="0" smtClean="0"/>
              <a:t>Toutefois, il est théoriquement possible d’obtenir des concentrations élevées dans le lait.</a:t>
            </a:r>
          </a:p>
          <a:p>
            <a:pPr>
              <a:buFont typeface="Wingdings" pitchFamily="2" charset="2"/>
              <a:buChar char="Ø"/>
            </a:pPr>
            <a:r>
              <a:rPr lang="fr-FR" sz="2800" b="1" dirty="0" smtClean="0">
                <a:solidFill>
                  <a:srgbClr val="C00000"/>
                </a:solidFill>
              </a:rPr>
              <a:t>Pour être dangereux, il faut que le médicament: </a:t>
            </a:r>
          </a:p>
          <a:p>
            <a:pPr lvl="1"/>
            <a:r>
              <a:rPr lang="fr-FR" dirty="0" smtClean="0"/>
              <a:t>Soit présent à un taux suffisant dans le lait. </a:t>
            </a:r>
          </a:p>
          <a:p>
            <a:pPr lvl="1"/>
            <a:r>
              <a:rPr lang="fr-FR" dirty="0" smtClean="0"/>
              <a:t>Soit absorbé par la muqueuse intestinale du nourrisson (</a:t>
            </a:r>
            <a:r>
              <a:rPr lang="fr-FR" dirty="0" err="1" smtClean="0"/>
              <a:t>Exp</a:t>
            </a:r>
            <a:r>
              <a:rPr lang="fr-FR" dirty="0" smtClean="0"/>
              <a:t>: insuline). </a:t>
            </a:r>
          </a:p>
          <a:p>
            <a:pPr lvl="1"/>
            <a:r>
              <a:rPr lang="fr-FR" dirty="0" smtClean="0"/>
              <a:t>Présente une toxicité pour le nourrisson.</a:t>
            </a:r>
          </a:p>
          <a:p>
            <a:pPr algn="just"/>
            <a:endParaRPr lang="fr-FR" sz="2800" dirty="0" smtClean="0"/>
          </a:p>
          <a:p>
            <a:pPr algn="just"/>
            <a:endParaRPr lang="ar-DZ" sz="28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142852"/>
            <a:ext cx="8229600" cy="868346"/>
          </a:xfrm>
        </p:spPr>
        <p:style>
          <a:lnRef idx="0">
            <a:schemeClr val="accent3"/>
          </a:lnRef>
          <a:fillRef idx="3">
            <a:schemeClr val="accent3"/>
          </a:fillRef>
          <a:effectRef idx="3">
            <a:schemeClr val="accent3"/>
          </a:effectRef>
          <a:fontRef idx="minor">
            <a:schemeClr val="lt1"/>
          </a:fontRef>
        </p:style>
        <p:txBody>
          <a:bodyPr>
            <a:normAutofit/>
          </a:bodyPr>
          <a:lstStyle/>
          <a:p>
            <a:r>
              <a:rPr lang="fr-FR" sz="3200" b="1" dirty="0" smtClean="0">
                <a:solidFill>
                  <a:schemeClr val="bg1"/>
                </a:solidFill>
              </a:rPr>
              <a:t>Règles de prescription</a:t>
            </a:r>
            <a:endParaRPr lang="ar-DZ" sz="3200" b="1" dirty="0">
              <a:solidFill>
                <a:schemeClr val="bg1"/>
              </a:solidFill>
            </a:endParaRPr>
          </a:p>
        </p:txBody>
      </p:sp>
      <p:sp>
        <p:nvSpPr>
          <p:cNvPr id="3" name="Espace réservé du contenu 2"/>
          <p:cNvSpPr>
            <a:spLocks noGrp="1"/>
          </p:cNvSpPr>
          <p:nvPr>
            <p:ph idx="1"/>
          </p:nvPr>
        </p:nvSpPr>
        <p:spPr>
          <a:xfrm>
            <a:off x="285720" y="1357298"/>
            <a:ext cx="8472518" cy="5072098"/>
          </a:xfrm>
        </p:spPr>
        <p:txBody>
          <a:bodyPr>
            <a:normAutofit lnSpcReduction="10000"/>
          </a:bodyPr>
          <a:lstStyle/>
          <a:p>
            <a:pPr>
              <a:buNone/>
            </a:pPr>
            <a:r>
              <a:rPr lang="fr-FR" sz="2600" b="1" dirty="0" smtClean="0">
                <a:solidFill>
                  <a:srgbClr val="0070C0"/>
                </a:solidFill>
              </a:rPr>
              <a:t>1. Réduire le nombre de médicaments :</a:t>
            </a:r>
            <a:endParaRPr lang="fr-FR" b="1" dirty="0" smtClean="0">
              <a:solidFill>
                <a:srgbClr val="0070C0"/>
              </a:solidFill>
            </a:endParaRPr>
          </a:p>
          <a:p>
            <a:r>
              <a:rPr lang="fr-FR" sz="2400" dirty="0" smtClean="0"/>
              <a:t>Proscrire les médicaments non indispensables. </a:t>
            </a:r>
          </a:p>
          <a:p>
            <a:endParaRPr lang="fr-FR" sz="1400" dirty="0" smtClean="0"/>
          </a:p>
          <a:p>
            <a:r>
              <a:rPr lang="fr-FR" sz="2400" dirty="0" smtClean="0"/>
              <a:t>Ne prescrire que les médicaments nécessaires en évitant les spécialités contenant une association de principes actifs.</a:t>
            </a:r>
          </a:p>
          <a:p>
            <a:endParaRPr lang="fr-FR" sz="1100" dirty="0" smtClean="0"/>
          </a:p>
          <a:p>
            <a:r>
              <a:rPr lang="fr-FR" sz="2400" dirty="0" smtClean="0"/>
              <a:t>Mettre en garde contre l’automédication.</a:t>
            </a:r>
          </a:p>
          <a:p>
            <a:pPr>
              <a:buNone/>
            </a:pPr>
            <a:r>
              <a:rPr lang="fr-FR" sz="2600" b="1" dirty="0" smtClean="0">
                <a:solidFill>
                  <a:srgbClr val="0070C0"/>
                </a:solidFill>
              </a:rPr>
              <a:t>2.Tenir compte d’une éventuelle susceptibilité du nouveau-né au médicament:</a:t>
            </a:r>
          </a:p>
          <a:p>
            <a:r>
              <a:rPr lang="fr-FR" sz="2400" b="1" dirty="0" smtClean="0"/>
              <a:t> </a:t>
            </a:r>
            <a:r>
              <a:rPr lang="fr-FR" sz="2400" dirty="0" smtClean="0"/>
              <a:t>Prématurité.</a:t>
            </a:r>
          </a:p>
          <a:p>
            <a:r>
              <a:rPr lang="fr-FR" sz="2400" dirty="0" smtClean="0"/>
              <a:t> Déficit en vitamines (K…), anomalies génétiques (déficit en G6PD…)…</a:t>
            </a:r>
          </a:p>
          <a:p>
            <a:r>
              <a:rPr lang="fr-FR" sz="2400" dirty="0" smtClean="0"/>
              <a:t> Interaction avec des médicaments pris par le nourrisson lui même</a:t>
            </a:r>
            <a:endParaRPr lang="ar-DZ" sz="2400" dirty="0" smtClean="0"/>
          </a:p>
          <a:p>
            <a:endParaRPr lang="ar-DZ" sz="24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214282" y="1285860"/>
            <a:ext cx="8715436" cy="5357850"/>
          </a:xfrm>
        </p:spPr>
        <p:txBody>
          <a:bodyPr>
            <a:normAutofit fontScale="40000" lnSpcReduction="20000"/>
          </a:bodyPr>
          <a:lstStyle/>
          <a:p>
            <a:pPr>
              <a:buNone/>
            </a:pPr>
            <a:r>
              <a:rPr lang="fr-FR" sz="6000" b="1" dirty="0" smtClean="0">
                <a:solidFill>
                  <a:srgbClr val="0070C0"/>
                </a:solidFill>
              </a:rPr>
              <a:t>3.Choisir l’alternative la moins risquée:</a:t>
            </a:r>
          </a:p>
          <a:p>
            <a:pPr>
              <a:buNone/>
            </a:pPr>
            <a:endParaRPr lang="fr-FR" dirty="0" smtClean="0"/>
          </a:p>
          <a:p>
            <a:pPr algn="just">
              <a:buFontTx/>
              <a:buChar char="-"/>
            </a:pPr>
            <a:r>
              <a:rPr lang="fr-FR" sz="5100" dirty="0" smtClean="0"/>
              <a:t>Médicaments passant moins dans le lait</a:t>
            </a:r>
          </a:p>
          <a:p>
            <a:pPr algn="just">
              <a:buFontTx/>
              <a:buChar char="-"/>
            </a:pPr>
            <a:endParaRPr lang="fr-FR" sz="5100" dirty="0" smtClean="0"/>
          </a:p>
          <a:p>
            <a:pPr algn="just">
              <a:buFontTx/>
              <a:buChar char="-"/>
            </a:pPr>
            <a:r>
              <a:rPr lang="fr-FR" sz="5100" dirty="0" smtClean="0"/>
              <a:t>Substance non transformée en métabolite actif</a:t>
            </a:r>
          </a:p>
          <a:p>
            <a:pPr algn="just">
              <a:buFontTx/>
              <a:buChar char="-"/>
            </a:pPr>
            <a:endParaRPr lang="fr-FR" sz="5100" dirty="0" smtClean="0"/>
          </a:p>
          <a:p>
            <a:pPr algn="just">
              <a:buFontTx/>
              <a:buChar char="-"/>
            </a:pPr>
            <a:r>
              <a:rPr lang="fr-FR" sz="5100" dirty="0" smtClean="0"/>
              <a:t>Médicament de demi-vie courte ou ne s’accumulant pas</a:t>
            </a:r>
          </a:p>
          <a:p>
            <a:pPr algn="just">
              <a:buFontTx/>
              <a:buChar char="-"/>
            </a:pPr>
            <a:endParaRPr lang="fr-FR" sz="5100" dirty="0" smtClean="0"/>
          </a:p>
          <a:p>
            <a:pPr algn="just">
              <a:buFontTx/>
              <a:buChar char="-"/>
            </a:pPr>
            <a:r>
              <a:rPr lang="fr-FR" sz="5100" dirty="0" smtClean="0"/>
              <a:t>Voies d’administration avec un passage systémique moindre : locale ou inhalée…attention aux produits à usage local sur le sein qui sont ingérés en priorité par le nouveau-né : proscrire les désinfectants iodés.</a:t>
            </a:r>
          </a:p>
          <a:p>
            <a:pPr algn="just">
              <a:buFontTx/>
              <a:buChar char="-"/>
            </a:pPr>
            <a:endParaRPr lang="fr-FR" sz="5100" dirty="0" smtClean="0"/>
          </a:p>
          <a:p>
            <a:pPr algn="just">
              <a:buFontTx/>
              <a:buChar char="-"/>
            </a:pPr>
            <a:r>
              <a:rPr lang="fr-FR" sz="5100" dirty="0" smtClean="0"/>
              <a:t>Pour un médicament à prise unique quotidienne si possible le prendre  après la tétée du soir et éviter la tétée de la nuit.</a:t>
            </a:r>
          </a:p>
          <a:p>
            <a:pPr algn="just">
              <a:buFontTx/>
              <a:buChar char="-"/>
            </a:pPr>
            <a:endParaRPr lang="fr-FR" sz="5100" dirty="0" smtClean="0"/>
          </a:p>
          <a:p>
            <a:pPr algn="just">
              <a:buNone/>
            </a:pPr>
            <a:r>
              <a:rPr lang="fr-FR" sz="5100" dirty="0" smtClean="0"/>
              <a:t>-     Pour un médicament à demi-vie très courte, on peut recommander de prendre le médicament juste après la tétée, afin que les concentrations dans le lait soient les plus basses possibles lors de la tétée suivante.</a:t>
            </a:r>
          </a:p>
          <a:p>
            <a:endParaRPr lang="ar-DZ" dirty="0"/>
          </a:p>
        </p:txBody>
      </p:sp>
      <p:sp>
        <p:nvSpPr>
          <p:cNvPr id="5" name="Titre 1"/>
          <p:cNvSpPr>
            <a:spLocks noGrp="1"/>
          </p:cNvSpPr>
          <p:nvPr>
            <p:ph type="title"/>
          </p:nvPr>
        </p:nvSpPr>
        <p:spPr>
          <a:xfrm>
            <a:off x="457200" y="142852"/>
            <a:ext cx="8229600" cy="796908"/>
          </a:xfrm>
        </p:spPr>
        <p:style>
          <a:lnRef idx="0">
            <a:schemeClr val="accent3"/>
          </a:lnRef>
          <a:fillRef idx="3">
            <a:schemeClr val="accent3"/>
          </a:fillRef>
          <a:effectRef idx="3">
            <a:schemeClr val="accent3"/>
          </a:effectRef>
          <a:fontRef idx="minor">
            <a:schemeClr val="lt1"/>
          </a:fontRef>
        </p:style>
        <p:txBody>
          <a:bodyPr>
            <a:normAutofit/>
          </a:bodyPr>
          <a:lstStyle/>
          <a:p>
            <a:r>
              <a:rPr lang="fr-FR" sz="3200" b="1" dirty="0" smtClean="0">
                <a:solidFill>
                  <a:schemeClr val="bg1"/>
                </a:solidFill>
              </a:rPr>
              <a:t>Règles de prescription</a:t>
            </a:r>
            <a:endParaRPr lang="ar-DZ" sz="3200" b="1"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733436" y="714364"/>
            <a:ext cx="5410200" cy="1143000"/>
          </a:xfrm>
        </p:spPr>
        <p:style>
          <a:lnRef idx="0">
            <a:schemeClr val="accent2"/>
          </a:lnRef>
          <a:fillRef idx="3">
            <a:schemeClr val="accent2"/>
          </a:fillRef>
          <a:effectRef idx="3">
            <a:schemeClr val="accent2"/>
          </a:effectRef>
          <a:fontRef idx="minor">
            <a:schemeClr val="lt1"/>
          </a:fontRef>
        </p:style>
        <p:txBody>
          <a:bodyPr>
            <a:normAutofit fontScale="90000"/>
          </a:bodyPr>
          <a:lstStyle/>
          <a:p>
            <a:pPr eaLnBrk="1" hangingPunct="1"/>
            <a:r>
              <a:rPr lang="fr-FR" sz="4000" b="1" i="1" dirty="0" smtClean="0">
                <a:latin typeface="Times New Roman" pitchFamily="18" charset="0"/>
                <a:cs typeface="Times New Roman" pitchFamily="18" charset="0"/>
              </a:rPr>
              <a:t>I / Historique </a:t>
            </a:r>
            <a:r>
              <a:rPr lang="fr-FR" sz="4800" b="1" i="1" dirty="0" smtClean="0">
                <a:solidFill>
                  <a:schemeClr val="tx1"/>
                </a:solidFill>
                <a:latin typeface="Times New Roman" pitchFamily="18" charset="0"/>
                <a:cs typeface="Times New Roman" pitchFamily="18" charset="0"/>
              </a:rPr>
              <a:t>Thalidomide</a:t>
            </a:r>
            <a:r>
              <a:rPr lang="fr-FR" sz="4000" b="1" i="1" dirty="0" smtClean="0">
                <a:latin typeface="Times New Roman" pitchFamily="18" charset="0"/>
                <a:cs typeface="Times New Roman" pitchFamily="18" charset="0"/>
              </a:rPr>
              <a:t> </a:t>
            </a:r>
          </a:p>
        </p:txBody>
      </p:sp>
      <p:sp>
        <p:nvSpPr>
          <p:cNvPr id="4099" name="Rectangle 3"/>
          <p:cNvSpPr>
            <a:spLocks noGrp="1" noChangeArrowheads="1"/>
          </p:cNvSpPr>
          <p:nvPr>
            <p:ph type="body" idx="1"/>
          </p:nvPr>
        </p:nvSpPr>
        <p:spPr>
          <a:xfrm>
            <a:off x="357158" y="2506688"/>
            <a:ext cx="8501122" cy="4565650"/>
          </a:xfrm>
        </p:spPr>
        <p:txBody>
          <a:bodyPr>
            <a:normAutofit/>
          </a:bodyPr>
          <a:lstStyle/>
          <a:p>
            <a:pPr>
              <a:lnSpc>
                <a:spcPct val="90000"/>
              </a:lnSpc>
            </a:pPr>
            <a:r>
              <a:rPr lang="fr-FR" sz="2400" dirty="0" smtClean="0">
                <a:latin typeface="+mj-lt"/>
                <a:ea typeface="Verdana" pitchFamily="34" charset="0"/>
                <a:cs typeface="Verdana" pitchFamily="34" charset="0"/>
              </a:rPr>
              <a:t>Le thalidomide est un médicament utilisé durant les années 1950 et 1960 comme sédatif et anti-nauséeux, notamment chez les femmes enceintes. </a:t>
            </a:r>
          </a:p>
          <a:p>
            <a:pPr>
              <a:lnSpc>
                <a:spcPct val="90000"/>
              </a:lnSpc>
            </a:pPr>
            <a:endParaRPr lang="fr-FR" sz="2400" dirty="0" smtClean="0">
              <a:latin typeface="+mj-lt"/>
              <a:ea typeface="Verdana" pitchFamily="34" charset="0"/>
              <a:cs typeface="Verdana" pitchFamily="34" charset="0"/>
            </a:endParaRPr>
          </a:p>
          <a:p>
            <a:pPr>
              <a:lnSpc>
                <a:spcPct val="90000"/>
              </a:lnSpc>
            </a:pPr>
            <a:r>
              <a:rPr lang="fr-FR" sz="2400" dirty="0" smtClean="0">
                <a:latin typeface="+mj-lt"/>
                <a:ea typeface="Verdana" pitchFamily="34" charset="0"/>
                <a:cs typeface="Verdana" pitchFamily="34" charset="0"/>
              </a:rPr>
              <a:t>12000 cas de malformations recensés:  malformations des membres, anomalies cardiaques et rénales. </a:t>
            </a:r>
          </a:p>
          <a:p>
            <a:pPr>
              <a:lnSpc>
                <a:spcPct val="90000"/>
              </a:lnSpc>
            </a:pPr>
            <a:endParaRPr lang="fr-FR" sz="2400" dirty="0" smtClean="0">
              <a:latin typeface="+mj-lt"/>
              <a:ea typeface="Verdana" pitchFamily="34" charset="0"/>
              <a:cs typeface="Verdana" pitchFamily="34" charset="0"/>
            </a:endParaRPr>
          </a:p>
          <a:p>
            <a:pPr>
              <a:lnSpc>
                <a:spcPct val="90000"/>
              </a:lnSpc>
            </a:pPr>
            <a:r>
              <a:rPr lang="fr-FR" sz="2400" dirty="0" smtClean="0">
                <a:latin typeface="+mj-lt"/>
                <a:ea typeface="Verdana" pitchFamily="34" charset="0"/>
                <a:cs typeface="Verdana" pitchFamily="34" charset="0"/>
              </a:rPr>
              <a:t>Engendrant par la suite la crainte que n'importe quel médicament pris au cours de la grossesse puisse représenter un danger</a:t>
            </a:r>
          </a:p>
        </p:txBody>
      </p:sp>
      <p:pic>
        <p:nvPicPr>
          <p:cNvPr id="4100" name="Picture 5" descr="thalid"/>
          <p:cNvPicPr>
            <a:picLocks noChangeAspect="1" noChangeArrowheads="1"/>
          </p:cNvPicPr>
          <p:nvPr/>
        </p:nvPicPr>
        <p:blipFill>
          <a:blip r:embed="rId2">
            <a:lum bright="10000"/>
          </a:blip>
          <a:srcRect/>
          <a:stretch>
            <a:fillRect/>
          </a:stretch>
        </p:blipFill>
        <p:spPr bwMode="auto">
          <a:xfrm>
            <a:off x="6500826" y="285728"/>
            <a:ext cx="2323452" cy="2286019"/>
          </a:xfrm>
          <a:prstGeom prst="rect">
            <a:avLst/>
          </a:prstGeom>
          <a:ln>
            <a:no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600200"/>
            <a:ext cx="8229600" cy="4829196"/>
          </a:xfrm>
        </p:spPr>
        <p:txBody>
          <a:bodyPr>
            <a:normAutofit fontScale="92500" lnSpcReduction="10000"/>
          </a:bodyPr>
          <a:lstStyle/>
          <a:p>
            <a:pPr>
              <a:buNone/>
            </a:pPr>
            <a:r>
              <a:rPr lang="fr-FR" sz="2400" b="1" dirty="0" smtClean="0">
                <a:solidFill>
                  <a:srgbClr val="0070C0"/>
                </a:solidFill>
              </a:rPr>
              <a:t>4.Pour un médicament « à risque »:</a:t>
            </a:r>
          </a:p>
          <a:p>
            <a:pPr>
              <a:buNone/>
            </a:pPr>
            <a:r>
              <a:rPr lang="fr-FR" b="1" dirty="0" smtClean="0"/>
              <a:t>- </a:t>
            </a:r>
            <a:r>
              <a:rPr lang="fr-FR" sz="2400" dirty="0" smtClean="0"/>
              <a:t>Le bénéfice du traitement ou de l’allaitement doit largement dépasser le risque.</a:t>
            </a:r>
          </a:p>
          <a:p>
            <a:pPr>
              <a:buNone/>
            </a:pPr>
            <a:r>
              <a:rPr lang="fr-FR" sz="2400" dirty="0" smtClean="0"/>
              <a:t>- arrêt de l’allaitement : il est quelquefois possible d’interrompre l’allaitement provisoirement et d’entretenir la lactation à l’aide d’un tire-lait.</a:t>
            </a:r>
          </a:p>
          <a:p>
            <a:pPr>
              <a:buFontTx/>
              <a:buChar char="-"/>
            </a:pPr>
            <a:r>
              <a:rPr lang="fr-FR" sz="2400" dirty="0" smtClean="0"/>
              <a:t>ou différer le traitement si possible</a:t>
            </a:r>
          </a:p>
          <a:p>
            <a:pPr>
              <a:buFontTx/>
              <a:buChar char="-"/>
            </a:pPr>
            <a:endParaRPr lang="fr-FR" sz="2400" dirty="0" smtClean="0"/>
          </a:p>
          <a:p>
            <a:pPr>
              <a:buNone/>
            </a:pPr>
            <a:r>
              <a:rPr lang="fr-FR" sz="2400" dirty="0" smtClean="0">
                <a:solidFill>
                  <a:srgbClr val="0070C0"/>
                </a:solidFill>
              </a:rPr>
              <a:t>5. </a:t>
            </a:r>
            <a:r>
              <a:rPr lang="fr-FR" sz="2400" b="1" dirty="0" smtClean="0">
                <a:solidFill>
                  <a:srgbClr val="0070C0"/>
                </a:solidFill>
              </a:rPr>
              <a:t>Informer la mère de renforcer la surveillance du bébé:</a:t>
            </a:r>
          </a:p>
          <a:p>
            <a:r>
              <a:rPr lang="fr-FR" sz="2400" dirty="0" smtClean="0"/>
              <a:t>en vue de détecter un éventuel effet indésirable : ictère, diarrhée, refus d’alimentation, somnolence, hypotonie et </a:t>
            </a:r>
            <a:r>
              <a:rPr lang="fr-FR" sz="2400" dirty="0" err="1" smtClean="0"/>
              <a:t>mettreen</a:t>
            </a:r>
            <a:r>
              <a:rPr lang="fr-FR" sz="2400" dirty="0" smtClean="0"/>
              <a:t> garde la femme qui allaite contre l’automédication, les existants (café, tabac) et l’alcool</a:t>
            </a:r>
            <a:endParaRPr lang="ar-DZ" sz="2400" dirty="0"/>
          </a:p>
        </p:txBody>
      </p:sp>
      <p:sp>
        <p:nvSpPr>
          <p:cNvPr id="4" name="Titre 1"/>
          <p:cNvSpPr>
            <a:spLocks noGrp="1"/>
          </p:cNvSpPr>
          <p:nvPr>
            <p:ph type="title"/>
          </p:nvPr>
        </p:nvSpPr>
        <p:spPr>
          <a:xfrm>
            <a:off x="457200" y="274638"/>
            <a:ext cx="8229600" cy="868346"/>
          </a:xfrm>
        </p:spPr>
        <p:style>
          <a:lnRef idx="0">
            <a:schemeClr val="accent3"/>
          </a:lnRef>
          <a:fillRef idx="3">
            <a:schemeClr val="accent3"/>
          </a:fillRef>
          <a:effectRef idx="3">
            <a:schemeClr val="accent3"/>
          </a:effectRef>
          <a:fontRef idx="minor">
            <a:schemeClr val="lt1"/>
          </a:fontRef>
        </p:style>
        <p:txBody>
          <a:bodyPr>
            <a:normAutofit/>
          </a:bodyPr>
          <a:lstStyle/>
          <a:p>
            <a:r>
              <a:rPr lang="fr-FR" sz="3200" b="1" dirty="0" smtClean="0">
                <a:solidFill>
                  <a:schemeClr val="bg1"/>
                </a:solidFill>
              </a:rPr>
              <a:t>Règles de prescription</a:t>
            </a:r>
            <a:endParaRPr lang="ar-DZ" sz="3200" b="1" dirty="0">
              <a:solidFill>
                <a:schemeClr val="bg1"/>
              </a:solidFill>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normAutofit fontScale="90000"/>
          </a:bodyPr>
          <a:lstStyle/>
          <a:p>
            <a:r>
              <a:rPr lang="fr-FR" b="1" dirty="0" smtClean="0">
                <a:solidFill>
                  <a:schemeClr val="bg1"/>
                </a:solidFill>
              </a:rPr>
              <a:t/>
            </a:r>
            <a:br>
              <a:rPr lang="fr-FR" b="1" dirty="0" smtClean="0">
                <a:solidFill>
                  <a:schemeClr val="bg1"/>
                </a:solidFill>
              </a:rPr>
            </a:br>
            <a:r>
              <a:rPr lang="fr-FR" sz="3600" b="1" dirty="0" smtClean="0">
                <a:solidFill>
                  <a:schemeClr val="bg1"/>
                </a:solidFill>
              </a:rPr>
              <a:t>Quelques médicaments de choix chez la mère allaitante </a:t>
            </a:r>
            <a:r>
              <a:rPr lang="fr-FR" sz="3100" b="1" dirty="0" smtClean="0">
                <a:solidFill>
                  <a:schemeClr val="bg1"/>
                </a:solidFill>
              </a:rPr>
              <a:t>:</a:t>
            </a:r>
            <a:r>
              <a:rPr lang="fr-FR" b="1" dirty="0" smtClean="0">
                <a:solidFill>
                  <a:schemeClr val="bg1"/>
                </a:solidFill>
              </a:rPr>
              <a:t/>
            </a:r>
            <a:br>
              <a:rPr lang="fr-FR" b="1" dirty="0" smtClean="0">
                <a:solidFill>
                  <a:schemeClr val="bg1"/>
                </a:solidFill>
              </a:rPr>
            </a:br>
            <a:endParaRPr lang="ar-DZ" dirty="0">
              <a:solidFill>
                <a:schemeClr val="bg1"/>
              </a:solidFill>
            </a:endParaRPr>
          </a:p>
        </p:txBody>
      </p:sp>
      <p:sp>
        <p:nvSpPr>
          <p:cNvPr id="3" name="Espace réservé du contenu 2"/>
          <p:cNvSpPr>
            <a:spLocks noGrp="1"/>
          </p:cNvSpPr>
          <p:nvPr>
            <p:ph idx="1"/>
          </p:nvPr>
        </p:nvSpPr>
        <p:spPr>
          <a:xfrm>
            <a:off x="457200" y="1600200"/>
            <a:ext cx="8229600" cy="5257800"/>
          </a:xfrm>
        </p:spPr>
        <p:txBody>
          <a:bodyPr>
            <a:normAutofit/>
          </a:bodyPr>
          <a:lstStyle/>
          <a:p>
            <a:pPr algn="ctr">
              <a:buNone/>
            </a:pPr>
            <a:r>
              <a:rPr lang="fr-FR" sz="2400" b="1" dirty="0" smtClean="0">
                <a:solidFill>
                  <a:srgbClr val="C00000"/>
                </a:solidFill>
              </a:rPr>
              <a:t>Quelques médicaments bien évalués avec lesquels l’allaitement est possible chez le nouveau-né à terme : la surveillance du nourrisson restant cependant préconisée.</a:t>
            </a:r>
          </a:p>
        </p:txBody>
      </p:sp>
      <p:pic>
        <p:nvPicPr>
          <p:cNvPr id="5" name="Picture 2"/>
          <p:cNvPicPr>
            <a:picLocks noChangeAspect="1" noChangeArrowheads="1"/>
          </p:cNvPicPr>
          <p:nvPr/>
        </p:nvPicPr>
        <p:blipFill>
          <a:blip r:embed="rId3"/>
          <a:srcRect l="5217" t="23852" r="6087" b="6043"/>
          <a:stretch>
            <a:fillRect/>
          </a:stretch>
        </p:blipFill>
        <p:spPr bwMode="auto">
          <a:xfrm>
            <a:off x="1142976" y="2714620"/>
            <a:ext cx="6929486" cy="3940296"/>
          </a:xfrm>
          <a:prstGeom prst="rect">
            <a:avLst/>
          </a:prstGeom>
          <a:ln>
            <a:solidFill>
              <a:schemeClr val="tx1"/>
            </a:solidFill>
          </a:ln>
          <a:effectLst>
            <a:outerShdw blurRad="292100" dist="139700" dir="2700000" algn="tl" rotWithShape="0">
              <a:srgbClr val="333333">
                <a:alpha val="65000"/>
              </a:srgbClr>
            </a:outerShdw>
          </a:effec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14290"/>
            <a:ext cx="8229600" cy="857256"/>
          </a:xfrm>
        </p:spPr>
        <p:style>
          <a:lnRef idx="0">
            <a:schemeClr val="accent2"/>
          </a:lnRef>
          <a:fillRef idx="3">
            <a:schemeClr val="accent2"/>
          </a:fillRef>
          <a:effectRef idx="3">
            <a:schemeClr val="accent2"/>
          </a:effectRef>
          <a:fontRef idx="minor">
            <a:schemeClr val="lt1"/>
          </a:fontRef>
        </p:style>
        <p:txBody>
          <a:bodyPr>
            <a:normAutofit/>
          </a:bodyPr>
          <a:lstStyle/>
          <a:p>
            <a:r>
              <a:rPr lang="fr-FR" sz="3600" b="1" dirty="0" smtClean="0">
                <a:solidFill>
                  <a:schemeClr val="bg1"/>
                </a:solidFill>
                <a:effectLst/>
                <a:latin typeface="Calibri" pitchFamily="34" charset="0"/>
                <a:ea typeface="Verdana" pitchFamily="34" charset="0"/>
                <a:cs typeface="Verdana" pitchFamily="34" charset="0"/>
              </a:rPr>
              <a:t>INTRODUCTION</a:t>
            </a:r>
            <a:endParaRPr lang="fr-FR" sz="3600" b="1" dirty="0">
              <a:solidFill>
                <a:schemeClr val="bg1"/>
              </a:solidFill>
              <a:effectLst/>
              <a:latin typeface="Calibri" pitchFamily="34" charset="0"/>
              <a:ea typeface="Verdana" pitchFamily="34" charset="0"/>
              <a:cs typeface="Verdana" pitchFamily="34" charset="0"/>
            </a:endParaRPr>
          </a:p>
        </p:txBody>
      </p:sp>
      <p:sp>
        <p:nvSpPr>
          <p:cNvPr id="3" name="Espace réservé du contenu 2"/>
          <p:cNvSpPr>
            <a:spLocks noGrp="1"/>
          </p:cNvSpPr>
          <p:nvPr>
            <p:ph idx="1"/>
          </p:nvPr>
        </p:nvSpPr>
        <p:spPr>
          <a:xfrm>
            <a:off x="0" y="1474805"/>
            <a:ext cx="8858280" cy="4525963"/>
          </a:xfrm>
        </p:spPr>
        <p:txBody>
          <a:bodyPr>
            <a:noAutofit/>
          </a:bodyPr>
          <a:lstStyle/>
          <a:p>
            <a:pPr algn="just" rtl="0">
              <a:buClr>
                <a:srgbClr val="FF0000"/>
              </a:buClr>
              <a:buFont typeface="Wingdings" pitchFamily="2" charset="2"/>
              <a:buChar char="Ø"/>
            </a:pPr>
            <a:r>
              <a:rPr lang="fr-FR" sz="2400" dirty="0" smtClean="0">
                <a:latin typeface="+mj-lt"/>
                <a:ea typeface="Verdana" pitchFamily="34" charset="0"/>
                <a:cs typeface="Verdana" pitchFamily="34" charset="0"/>
              </a:rPr>
              <a:t>Au cours de la grossesse, des traitements médicamenteux peuvent être nécessaires.</a:t>
            </a:r>
          </a:p>
          <a:p>
            <a:pPr algn="just" rtl="0">
              <a:buClr>
                <a:srgbClr val="FF0000"/>
              </a:buClr>
              <a:buFont typeface="Wingdings" pitchFamily="2" charset="2"/>
              <a:buChar char="Ø"/>
            </a:pPr>
            <a:endParaRPr lang="fr-FR" sz="2400" dirty="0" smtClean="0">
              <a:latin typeface="+mj-lt"/>
              <a:ea typeface="Verdana" pitchFamily="34" charset="0"/>
              <a:cs typeface="Verdana" pitchFamily="34" charset="0"/>
            </a:endParaRPr>
          </a:p>
          <a:p>
            <a:pPr algn="just" rtl="0">
              <a:buClr>
                <a:srgbClr val="FF0000"/>
              </a:buClr>
              <a:buFont typeface="Wingdings" pitchFamily="2" charset="2"/>
              <a:buChar char="Ø"/>
            </a:pPr>
            <a:r>
              <a:rPr lang="fr-FR" sz="2400" dirty="0" smtClean="0">
                <a:latin typeface="+mj-lt"/>
                <a:ea typeface="Verdana" pitchFamily="34" charset="0"/>
                <a:cs typeface="Verdana" pitchFamily="34" charset="0"/>
              </a:rPr>
              <a:t>L’usage des médicaments peut dans certains cas être responsable de complications diverses in utéro ou post-natale.</a:t>
            </a:r>
          </a:p>
          <a:p>
            <a:pPr algn="just" rtl="0">
              <a:buClr>
                <a:srgbClr val="FF0000"/>
              </a:buClr>
              <a:buFont typeface="Wingdings" pitchFamily="2" charset="2"/>
              <a:buChar char="Ø"/>
            </a:pPr>
            <a:endParaRPr lang="fr-FR" sz="2400" dirty="0" smtClean="0">
              <a:latin typeface="+mj-lt"/>
              <a:ea typeface="Verdana" pitchFamily="34" charset="0"/>
              <a:cs typeface="Verdana" pitchFamily="34" charset="0"/>
            </a:endParaRPr>
          </a:p>
          <a:p>
            <a:pPr algn="just" rtl="0">
              <a:buClr>
                <a:srgbClr val="FF0000"/>
              </a:buClr>
              <a:buFont typeface="Wingdings" pitchFamily="2" charset="2"/>
              <a:buChar char="Ø"/>
            </a:pPr>
            <a:r>
              <a:rPr lang="fr-FR" sz="2400" dirty="0" smtClean="0">
                <a:latin typeface="+mj-lt"/>
                <a:ea typeface="Verdana" pitchFamily="34" charset="0"/>
                <a:cs typeface="Verdana" pitchFamily="34" charset="0"/>
              </a:rPr>
              <a:t>Le prescripteur devra  être prudent devant toute prescription au cours de la grossesse .</a:t>
            </a:r>
          </a:p>
          <a:p>
            <a:pPr algn="just" rtl="0">
              <a:buClr>
                <a:srgbClr val="FF0000"/>
              </a:buClr>
              <a:buFont typeface="Wingdings" pitchFamily="2" charset="2"/>
              <a:buChar char="Ø"/>
            </a:pPr>
            <a:endParaRPr lang="fr-FR" sz="2400" dirty="0" smtClean="0">
              <a:latin typeface="+mj-lt"/>
              <a:ea typeface="Verdana" pitchFamily="34" charset="0"/>
              <a:cs typeface="Verdana" pitchFamily="34" charset="0"/>
            </a:endParaRPr>
          </a:p>
          <a:p>
            <a:pPr algn="just" rtl="0">
              <a:buClr>
                <a:srgbClr val="FF0000"/>
              </a:buClr>
              <a:buFont typeface="Wingdings" pitchFamily="2" charset="2"/>
              <a:buChar char="Ø"/>
            </a:pPr>
            <a:r>
              <a:rPr lang="fr-FR" sz="2400" dirty="0" smtClean="0">
                <a:latin typeface="+mj-lt"/>
              </a:rPr>
              <a:t>Il doit </a:t>
            </a:r>
            <a:r>
              <a:rPr lang="fr-FR" sz="2400" dirty="0" smtClean="0"/>
              <a:t>prendre en compte les particularités anatomiques et physiologiques du fœtus, le passage transplacentaire, ainsi que les modifications pharmacocinétiques liées à la grossesse.</a:t>
            </a:r>
            <a:endParaRPr lang="fr-FR" sz="2400" dirty="0" smtClean="0">
              <a:latin typeface="Calibri" pitchFamily="34" charset="0"/>
              <a:ea typeface="Verdana" pitchFamily="34" charset="0"/>
              <a:cs typeface="Verdana" pitchFamily="34" charset="0"/>
            </a:endParaRPr>
          </a:p>
          <a:p>
            <a:pPr algn="just" rtl="0">
              <a:lnSpc>
                <a:spcPct val="150000"/>
              </a:lnSpc>
            </a:pPr>
            <a:endParaRPr lang="fr-FR" sz="2400" dirty="0">
              <a:latin typeface="Calibri" pitchFamily="34" charset="0"/>
              <a:ea typeface="Verdana" pitchFamily="34" charset="0"/>
              <a:cs typeface="Verdana" pitchFamily="34" charset="0"/>
            </a:endParaRPr>
          </a:p>
        </p:txBody>
      </p:sp>
    </p:spTree>
    <p:extLst>
      <p:ext uri="{BB962C8B-B14F-4D97-AF65-F5344CB8AC3E}">
        <p14:creationId xmlns="" xmlns:p14="http://schemas.microsoft.com/office/powerpoint/2010/main" val="327530139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3528" y="214290"/>
            <a:ext cx="8363272" cy="785818"/>
          </a:xfrm>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ctr">
            <a:normAutofit/>
          </a:bodyPr>
          <a:lstStyle/>
          <a:p>
            <a:r>
              <a:rPr lang="fr-FR" sz="2400" b="1" dirty="0" smtClean="0">
                <a:solidFill>
                  <a:schemeClr val="bg1"/>
                </a:solidFill>
                <a:latin typeface="Calibri" pitchFamily="34" charset="0"/>
                <a:ea typeface="Verdana" pitchFamily="34" charset="0"/>
                <a:cs typeface="Verdana" pitchFamily="34" charset="0"/>
              </a:rPr>
              <a:t>PHARMACOCINÉTIQUE AU COURS DE LA GROSSESSE</a:t>
            </a:r>
            <a:endParaRPr lang="fr-FR" sz="2400" b="1" dirty="0">
              <a:solidFill>
                <a:schemeClr val="bg1"/>
              </a:solidFill>
              <a:latin typeface="Calibri" pitchFamily="34" charset="0"/>
              <a:ea typeface="Verdana" pitchFamily="34" charset="0"/>
              <a:cs typeface="Verdana" pitchFamily="34" charset="0"/>
            </a:endParaRPr>
          </a:p>
        </p:txBody>
      </p:sp>
      <p:sp>
        <p:nvSpPr>
          <p:cNvPr id="3" name="Espace réservé du contenu 2"/>
          <p:cNvSpPr>
            <a:spLocks noGrp="1"/>
          </p:cNvSpPr>
          <p:nvPr>
            <p:ph idx="1"/>
          </p:nvPr>
        </p:nvSpPr>
        <p:spPr>
          <a:xfrm>
            <a:off x="0" y="1571612"/>
            <a:ext cx="8929718" cy="5072098"/>
          </a:xfrm>
        </p:spPr>
        <p:txBody>
          <a:bodyPr>
            <a:noAutofit/>
          </a:bodyPr>
          <a:lstStyle/>
          <a:p>
            <a:pPr algn="just"/>
            <a:r>
              <a:rPr lang="fr-FR" sz="2800" dirty="0" smtClean="0">
                <a:latin typeface="+mj-lt"/>
                <a:ea typeface="Verdana" pitchFamily="34" charset="0"/>
                <a:cs typeface="Verdana" pitchFamily="34" charset="0"/>
              </a:rPr>
              <a:t>La mère et le fœtus sont solidaires sur le plan physiologique et métabolique.</a:t>
            </a:r>
          </a:p>
          <a:p>
            <a:pPr algn="just"/>
            <a:endParaRPr lang="fr-FR" sz="2400" dirty="0" smtClean="0">
              <a:latin typeface="+mj-lt"/>
              <a:ea typeface="Verdana" pitchFamily="34" charset="0"/>
              <a:cs typeface="Verdana" pitchFamily="34" charset="0"/>
            </a:endParaRPr>
          </a:p>
          <a:p>
            <a:pPr algn="just"/>
            <a:r>
              <a:rPr lang="fr-FR" sz="2800" dirty="0" smtClean="0">
                <a:latin typeface="+mj-lt"/>
                <a:ea typeface="Verdana" pitchFamily="34" charset="0"/>
                <a:cs typeface="Verdana" pitchFamily="34" charset="0"/>
              </a:rPr>
              <a:t>Le placenta joue un rôle important dans ces échanges.</a:t>
            </a:r>
          </a:p>
          <a:p>
            <a:pPr algn="just"/>
            <a:endParaRPr lang="fr-FR" sz="900" dirty="0" smtClean="0">
              <a:latin typeface="+mj-lt"/>
              <a:ea typeface="Verdana" pitchFamily="34" charset="0"/>
              <a:cs typeface="Verdana" pitchFamily="34" charset="0"/>
            </a:endParaRPr>
          </a:p>
          <a:p>
            <a:pPr algn="just"/>
            <a:r>
              <a:rPr lang="fr-FR" sz="2800" dirty="0" smtClean="0">
                <a:latin typeface="+mj-lt"/>
                <a:ea typeface="Verdana" pitchFamily="34" charset="0"/>
                <a:cs typeface="Verdana" pitchFamily="34" charset="0"/>
              </a:rPr>
              <a:t>La perméabilité placentaire des substances organiques dépend en partie de leur poids moléculaire.</a:t>
            </a:r>
          </a:p>
          <a:p>
            <a:pPr algn="just"/>
            <a:endParaRPr lang="fr-FR" sz="900" dirty="0" smtClean="0">
              <a:latin typeface="+mj-lt"/>
              <a:ea typeface="Verdana" pitchFamily="34" charset="0"/>
              <a:cs typeface="Verdana" pitchFamily="34" charset="0"/>
            </a:endParaRPr>
          </a:p>
          <a:p>
            <a:pPr algn="just"/>
            <a:r>
              <a:rPr lang="fr-FR" sz="2800" dirty="0" smtClean="0">
                <a:latin typeface="+mj-lt"/>
                <a:ea typeface="Verdana" pitchFamily="34" charset="0"/>
                <a:cs typeface="Verdana" pitchFamily="34" charset="0"/>
              </a:rPr>
              <a:t>A l’exception des grosses molécules comme </a:t>
            </a:r>
            <a:r>
              <a:rPr lang="fr-FR" sz="2800" dirty="0" smtClean="0">
                <a:solidFill>
                  <a:srgbClr val="0070C0"/>
                </a:solidFill>
                <a:latin typeface="+mj-lt"/>
                <a:ea typeface="Verdana" pitchFamily="34" charset="0"/>
                <a:cs typeface="Verdana" pitchFamily="34" charset="0"/>
              </a:rPr>
              <a:t>l’héparine</a:t>
            </a:r>
            <a:r>
              <a:rPr lang="fr-FR" sz="2800" dirty="0" smtClean="0">
                <a:latin typeface="+mj-lt"/>
                <a:ea typeface="Verdana" pitchFamily="34" charset="0"/>
                <a:cs typeface="Verdana" pitchFamily="34" charset="0"/>
              </a:rPr>
              <a:t> et </a:t>
            </a:r>
            <a:r>
              <a:rPr lang="fr-FR" sz="2800" dirty="0" smtClean="0">
                <a:solidFill>
                  <a:srgbClr val="0070C0"/>
                </a:solidFill>
                <a:latin typeface="+mj-lt"/>
                <a:ea typeface="Verdana" pitchFamily="34" charset="0"/>
                <a:cs typeface="Verdana" pitchFamily="34" charset="0"/>
              </a:rPr>
              <a:t>l’insuline</a:t>
            </a:r>
            <a:r>
              <a:rPr lang="fr-FR" sz="2800" dirty="0" smtClean="0">
                <a:latin typeface="+mj-lt"/>
                <a:ea typeface="Verdana" pitchFamily="34" charset="0"/>
                <a:cs typeface="Verdana" pitchFamily="34" charset="0"/>
              </a:rPr>
              <a:t>, tout médicament administré à la mère traverse le placenta et peut avoir des répercussions immédiates ou lointaines sur l’embryon, le fœtus et le nouveau-né</a:t>
            </a:r>
          </a:p>
          <a:p>
            <a:pPr algn="just">
              <a:lnSpc>
                <a:spcPct val="150000"/>
              </a:lnSpc>
            </a:pPr>
            <a:endParaRPr lang="fr-FR" sz="2800" dirty="0" smtClean="0">
              <a:latin typeface="+mj-lt"/>
              <a:ea typeface="Verdana" pitchFamily="34" charset="0"/>
              <a:cs typeface="Verdana" pitchFamily="34" charset="0"/>
            </a:endParaRPr>
          </a:p>
          <a:p>
            <a:pPr algn="just">
              <a:lnSpc>
                <a:spcPct val="150000"/>
              </a:lnSpc>
            </a:pPr>
            <a:endParaRPr lang="fr-FR" sz="2800" dirty="0" smtClean="0">
              <a:latin typeface="+mj-lt"/>
              <a:ea typeface="Verdana" pitchFamily="34" charset="0"/>
              <a:cs typeface="Verdana" pitchFamily="34" charset="0"/>
            </a:endParaRPr>
          </a:p>
          <a:p>
            <a:pPr algn="just">
              <a:lnSpc>
                <a:spcPct val="150000"/>
              </a:lnSpc>
            </a:pPr>
            <a:endParaRPr lang="fr-FR" sz="2800" dirty="0" smtClean="0">
              <a:latin typeface="+mj-lt"/>
              <a:ea typeface="Verdana" pitchFamily="34" charset="0"/>
              <a:cs typeface="Verdana" pitchFamily="34" charset="0"/>
            </a:endParaRPr>
          </a:p>
          <a:p>
            <a:pPr algn="just">
              <a:lnSpc>
                <a:spcPct val="150000"/>
              </a:lnSpc>
            </a:pPr>
            <a:endParaRPr lang="fr-FR" sz="2800" dirty="0" smtClean="0">
              <a:latin typeface="+mj-lt"/>
              <a:ea typeface="Verdana" pitchFamily="34" charset="0"/>
              <a:cs typeface="Verdana" pitchFamily="34" charset="0"/>
            </a:endParaRPr>
          </a:p>
          <a:p>
            <a:pPr marL="0" indent="0" algn="just">
              <a:lnSpc>
                <a:spcPct val="150000"/>
              </a:lnSpc>
              <a:buNone/>
            </a:pPr>
            <a:endParaRPr lang="fr-FR" sz="2800" dirty="0" smtClean="0">
              <a:latin typeface="+mj-lt"/>
              <a:ea typeface="Verdana" pitchFamily="34" charset="0"/>
              <a:cs typeface="Verdana" pitchFamily="34" charset="0"/>
            </a:endParaRPr>
          </a:p>
        </p:txBody>
      </p:sp>
    </p:spTree>
    <p:extLst>
      <p:ext uri="{BB962C8B-B14F-4D97-AF65-F5344CB8AC3E}">
        <p14:creationId xmlns="" xmlns:p14="http://schemas.microsoft.com/office/powerpoint/2010/main" val="2167765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Espace réservé du contenu 2"/>
          <p:cNvSpPr>
            <a:spLocks noGrp="1"/>
          </p:cNvSpPr>
          <p:nvPr>
            <p:ph idx="1"/>
          </p:nvPr>
        </p:nvSpPr>
        <p:spPr>
          <a:xfrm>
            <a:off x="500063" y="857250"/>
            <a:ext cx="8229600" cy="5467350"/>
          </a:xfrm>
        </p:spPr>
        <p:txBody>
          <a:bodyPr/>
          <a:lstStyle/>
          <a:p>
            <a:pPr eaLnBrk="1" hangingPunct="1">
              <a:buFont typeface="Wingdings 2" pitchFamily="18" charset="2"/>
              <a:buNone/>
            </a:pPr>
            <a:r>
              <a:rPr lang="fr-FR" sz="2000" b="1" u="sng" dirty="0" smtClean="0">
                <a:solidFill>
                  <a:srgbClr val="C00000"/>
                </a:solidFill>
                <a:latin typeface="Comic Sans MS" pitchFamily="66" charset="0"/>
              </a:rPr>
              <a:t>                                                              </a:t>
            </a:r>
          </a:p>
        </p:txBody>
      </p:sp>
      <p:grpSp>
        <p:nvGrpSpPr>
          <p:cNvPr id="2" name="Groupe 31"/>
          <p:cNvGrpSpPr>
            <a:grpSpLocks/>
          </p:cNvGrpSpPr>
          <p:nvPr/>
        </p:nvGrpSpPr>
        <p:grpSpPr bwMode="auto">
          <a:xfrm>
            <a:off x="1285875" y="1643063"/>
            <a:ext cx="6035675" cy="5214937"/>
            <a:chOff x="1285852" y="1643050"/>
            <a:chExt cx="6035675" cy="5214950"/>
          </a:xfrm>
        </p:grpSpPr>
        <p:pic>
          <p:nvPicPr>
            <p:cNvPr id="9238" name="Picture 2"/>
            <p:cNvPicPr>
              <a:picLocks noChangeAspect="1" noChangeArrowheads="1"/>
            </p:cNvPicPr>
            <p:nvPr/>
          </p:nvPicPr>
          <p:blipFill>
            <a:blip r:embed="rId2"/>
            <a:srcRect/>
            <a:stretch>
              <a:fillRect/>
            </a:stretch>
          </p:blipFill>
          <p:spPr bwMode="auto">
            <a:xfrm>
              <a:off x="1285852" y="1643050"/>
              <a:ext cx="6035675" cy="5214950"/>
            </a:xfrm>
            <a:prstGeom prst="rect">
              <a:avLst/>
            </a:prstGeom>
            <a:noFill/>
            <a:ln w="9525">
              <a:noFill/>
              <a:miter lim="800000"/>
              <a:headEnd/>
              <a:tailEnd/>
            </a:ln>
          </p:spPr>
        </p:pic>
        <p:sp>
          <p:nvSpPr>
            <p:cNvPr id="5" name="Rectangle 4"/>
            <p:cNvSpPr/>
            <p:nvPr/>
          </p:nvSpPr>
          <p:spPr>
            <a:xfrm flipH="1">
              <a:off x="4214790" y="5857873"/>
              <a:ext cx="214312" cy="2857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grpSp>
      <p:grpSp>
        <p:nvGrpSpPr>
          <p:cNvPr id="3" name="Groupe 19"/>
          <p:cNvGrpSpPr>
            <a:grpSpLocks/>
          </p:cNvGrpSpPr>
          <p:nvPr/>
        </p:nvGrpSpPr>
        <p:grpSpPr bwMode="auto">
          <a:xfrm>
            <a:off x="7143750" y="1500188"/>
            <a:ext cx="214313" cy="928687"/>
            <a:chOff x="7143768" y="1643050"/>
            <a:chExt cx="142876" cy="858844"/>
          </a:xfrm>
        </p:grpSpPr>
        <p:cxnSp>
          <p:nvCxnSpPr>
            <p:cNvPr id="7" name="Connecteur droit 6"/>
            <p:cNvCxnSpPr/>
            <p:nvPr/>
          </p:nvCxnSpPr>
          <p:spPr>
            <a:xfrm rot="5400000">
              <a:off x="6787576" y="2071209"/>
              <a:ext cx="857376" cy="105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Connecteur droit 10"/>
            <p:cNvCxnSpPr/>
            <p:nvPr/>
          </p:nvCxnSpPr>
          <p:spPr>
            <a:xfrm>
              <a:off x="7143768" y="1643050"/>
              <a:ext cx="142876" cy="146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Connecteur droit 14"/>
            <p:cNvCxnSpPr/>
            <p:nvPr/>
          </p:nvCxnSpPr>
          <p:spPr>
            <a:xfrm>
              <a:off x="7143768" y="2500426"/>
              <a:ext cx="142876" cy="146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16" name="Rectangle 15"/>
          <p:cNvSpPr/>
          <p:nvPr/>
        </p:nvSpPr>
        <p:spPr>
          <a:xfrm>
            <a:off x="7286625" y="1571625"/>
            <a:ext cx="1857375" cy="7858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Comic Sans MS" pitchFamily="66" charset="0"/>
              </a:rPr>
              <a:t>1 à 12 J </a:t>
            </a:r>
          </a:p>
          <a:p>
            <a:pPr algn="ctr">
              <a:defRPr/>
            </a:pPr>
            <a:r>
              <a:rPr lang="fr-FR" sz="1600" b="1" dirty="0">
                <a:solidFill>
                  <a:schemeClr val="tx1"/>
                </a:solidFill>
                <a:latin typeface="Comic Sans MS" pitchFamily="66" charset="0"/>
              </a:rPr>
              <a:t>Pré-implantation </a:t>
            </a:r>
          </a:p>
        </p:txBody>
      </p:sp>
      <p:sp>
        <p:nvSpPr>
          <p:cNvPr id="17" name="Ellipse 16"/>
          <p:cNvSpPr/>
          <p:nvPr/>
        </p:nvSpPr>
        <p:spPr>
          <a:xfrm>
            <a:off x="5715000" y="1857375"/>
            <a:ext cx="571500" cy="500063"/>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dirty="0"/>
          </a:p>
        </p:txBody>
      </p:sp>
      <p:grpSp>
        <p:nvGrpSpPr>
          <p:cNvPr id="4" name="Groupe 20"/>
          <p:cNvGrpSpPr>
            <a:grpSpLocks/>
          </p:cNvGrpSpPr>
          <p:nvPr/>
        </p:nvGrpSpPr>
        <p:grpSpPr bwMode="auto">
          <a:xfrm>
            <a:off x="7143750" y="2500313"/>
            <a:ext cx="214313" cy="857250"/>
            <a:chOff x="7143768" y="1643050"/>
            <a:chExt cx="142876" cy="858844"/>
          </a:xfrm>
        </p:grpSpPr>
        <p:cxnSp>
          <p:nvCxnSpPr>
            <p:cNvPr id="22" name="Connecteur droit 21"/>
            <p:cNvCxnSpPr/>
            <p:nvPr/>
          </p:nvCxnSpPr>
          <p:spPr>
            <a:xfrm rot="5400000">
              <a:off x="6787638" y="2071147"/>
              <a:ext cx="857253" cy="105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Connecteur droit 22"/>
            <p:cNvCxnSpPr/>
            <p:nvPr/>
          </p:nvCxnSpPr>
          <p:spPr>
            <a:xfrm>
              <a:off x="7143768" y="1643050"/>
              <a:ext cx="142876" cy="159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Connecteur droit 23"/>
            <p:cNvCxnSpPr/>
            <p:nvPr/>
          </p:nvCxnSpPr>
          <p:spPr>
            <a:xfrm>
              <a:off x="7143768" y="2500303"/>
              <a:ext cx="142876" cy="159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grpSp>
        <p:nvGrpSpPr>
          <p:cNvPr id="6" name="Groupe 24"/>
          <p:cNvGrpSpPr>
            <a:grpSpLocks/>
          </p:cNvGrpSpPr>
          <p:nvPr/>
        </p:nvGrpSpPr>
        <p:grpSpPr bwMode="auto">
          <a:xfrm>
            <a:off x="7143750" y="3429000"/>
            <a:ext cx="214313" cy="928688"/>
            <a:chOff x="7143768" y="1643050"/>
            <a:chExt cx="142876" cy="858844"/>
          </a:xfrm>
        </p:grpSpPr>
        <p:cxnSp>
          <p:nvCxnSpPr>
            <p:cNvPr id="26" name="Connecteur droit 25"/>
            <p:cNvCxnSpPr/>
            <p:nvPr/>
          </p:nvCxnSpPr>
          <p:spPr>
            <a:xfrm rot="5400000">
              <a:off x="6787577" y="2071208"/>
              <a:ext cx="857375" cy="105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Connecteur droit 26"/>
            <p:cNvCxnSpPr/>
            <p:nvPr/>
          </p:nvCxnSpPr>
          <p:spPr>
            <a:xfrm>
              <a:off x="7143768" y="1643050"/>
              <a:ext cx="142876" cy="146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8" name="Connecteur droit 27"/>
            <p:cNvCxnSpPr/>
            <p:nvPr/>
          </p:nvCxnSpPr>
          <p:spPr>
            <a:xfrm>
              <a:off x="7143768" y="2500425"/>
              <a:ext cx="142876" cy="146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29" name="Rectangle 28"/>
          <p:cNvSpPr/>
          <p:nvPr/>
        </p:nvSpPr>
        <p:spPr>
          <a:xfrm>
            <a:off x="7286625" y="2643188"/>
            <a:ext cx="1857375" cy="7858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Comic Sans MS" pitchFamily="66" charset="0"/>
              </a:rPr>
              <a:t>13 à 56 J </a:t>
            </a:r>
          </a:p>
        </p:txBody>
      </p:sp>
      <p:sp>
        <p:nvSpPr>
          <p:cNvPr id="30" name="Rectangle 29"/>
          <p:cNvSpPr/>
          <p:nvPr/>
        </p:nvSpPr>
        <p:spPr>
          <a:xfrm>
            <a:off x="7358063" y="3357563"/>
            <a:ext cx="1785937" cy="9286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chemeClr val="tx1"/>
                </a:solidFill>
                <a:latin typeface="Comic Sans MS" pitchFamily="66" charset="0"/>
              </a:rPr>
              <a:t>7 derniers mois </a:t>
            </a:r>
          </a:p>
        </p:txBody>
      </p:sp>
      <p:sp>
        <p:nvSpPr>
          <p:cNvPr id="31" name="Rectangle 30"/>
          <p:cNvSpPr/>
          <p:nvPr/>
        </p:nvSpPr>
        <p:spPr>
          <a:xfrm rot="20305785">
            <a:off x="3513138" y="3930650"/>
            <a:ext cx="1714500" cy="785813"/>
          </a:xfrm>
          <a:prstGeom prst="rect">
            <a:avLst/>
          </a:prstGeom>
          <a:gradFill flip="none" rotWithShape="1">
            <a:gsLst>
              <a:gs pos="0">
                <a:srgbClr val="FF0000">
                  <a:tint val="66000"/>
                  <a:satMod val="160000"/>
                </a:srgbClr>
              </a:gs>
              <a:gs pos="50000">
                <a:srgbClr val="FF0000">
                  <a:tint val="44500"/>
                  <a:satMod val="160000"/>
                </a:srgbClr>
              </a:gs>
              <a:gs pos="100000">
                <a:srgbClr val="FF0000">
                  <a:tint val="23500"/>
                  <a:satMod val="160000"/>
                </a:srgbClr>
              </a:gs>
            </a:gsLst>
            <a:lin ang="8100000" scaled="1"/>
            <a:tileRect/>
          </a:gra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fr-FR" sz="1600" b="1" dirty="0">
                <a:solidFill>
                  <a:srgbClr val="FF0000"/>
                </a:solidFill>
                <a:latin typeface="Comic Sans MS" pitchFamily="66" charset="0"/>
              </a:rPr>
              <a:t>Effets fœtotoxiques </a:t>
            </a:r>
          </a:p>
        </p:txBody>
      </p:sp>
      <p:sp>
        <p:nvSpPr>
          <p:cNvPr id="32" name="Rectangle 31"/>
          <p:cNvSpPr/>
          <p:nvPr/>
        </p:nvSpPr>
        <p:spPr>
          <a:xfrm>
            <a:off x="1643042" y="357166"/>
            <a:ext cx="5958041" cy="523220"/>
          </a:xfrm>
          <a:prstGeom prst="rect">
            <a:avLst/>
          </a:prstGeom>
        </p:spPr>
        <p:style>
          <a:lnRef idx="0">
            <a:schemeClr val="accent2"/>
          </a:lnRef>
          <a:fillRef idx="3">
            <a:schemeClr val="accent2"/>
          </a:fillRef>
          <a:effectRef idx="3">
            <a:schemeClr val="accent2"/>
          </a:effectRef>
          <a:fontRef idx="minor">
            <a:schemeClr val="lt1"/>
          </a:fontRef>
        </p:style>
        <p:txBody>
          <a:bodyPr wrap="none">
            <a:spAutoFit/>
          </a:bodyPr>
          <a:lstStyle/>
          <a:p>
            <a:r>
              <a:rPr lang="fr-FR" sz="2800" b="1" dirty="0" smtClean="0">
                <a:solidFill>
                  <a:schemeClr val="bg1"/>
                </a:solidFill>
                <a:latin typeface="+mj-lt"/>
              </a:rPr>
              <a:t>RISQUES ET ETAPES DE LA GROSSESSE: </a:t>
            </a:r>
          </a:p>
        </p:txBody>
      </p:sp>
      <p:sp>
        <p:nvSpPr>
          <p:cNvPr id="25" name="Ellipse 24"/>
          <p:cNvSpPr/>
          <p:nvPr/>
        </p:nvSpPr>
        <p:spPr>
          <a:xfrm>
            <a:off x="5572132" y="2500306"/>
            <a:ext cx="1271590" cy="9144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274638"/>
            <a:ext cx="8363272" cy="868346"/>
          </a:xfrm>
        </p:spPr>
        <p:style>
          <a:lnRef idx="0">
            <a:schemeClr val="accent2"/>
          </a:lnRef>
          <a:fillRef idx="3">
            <a:schemeClr val="accent2"/>
          </a:fillRef>
          <a:effectRef idx="3">
            <a:schemeClr val="accent2"/>
          </a:effectRef>
          <a:fontRef idx="minor">
            <a:schemeClr val="lt1"/>
          </a:fontRef>
        </p:style>
        <p:txBody>
          <a:bodyPr>
            <a:normAutofit/>
          </a:bodyPr>
          <a:lstStyle/>
          <a:p>
            <a:r>
              <a:rPr lang="fr-FR" sz="3600" b="1" dirty="0" smtClean="0">
                <a:solidFill>
                  <a:schemeClr val="bg1"/>
                </a:solidFill>
                <a:effectLst>
                  <a:outerShdw blurRad="38100" dist="38100" dir="2700000" algn="tl">
                    <a:srgbClr val="000000">
                      <a:alpha val="43137"/>
                    </a:srgbClr>
                  </a:outerShdw>
                </a:effectLst>
                <a:ea typeface="Verdana" pitchFamily="34" charset="0"/>
                <a:cs typeface="Verdana" pitchFamily="34" charset="0"/>
              </a:rPr>
              <a:t>Médicaments tératogènes</a:t>
            </a:r>
            <a:endParaRPr lang="fr-FR" sz="3600" b="1" dirty="0">
              <a:solidFill>
                <a:schemeClr val="bg1"/>
              </a:solidFill>
              <a:effectLst>
                <a:outerShdw blurRad="38100" dist="38100" dir="2700000" algn="tl">
                  <a:srgbClr val="000000">
                    <a:alpha val="43137"/>
                  </a:srgbClr>
                </a:outerShdw>
              </a:effectLst>
              <a:ea typeface="Verdana" pitchFamily="34" charset="0"/>
              <a:cs typeface="Verdana" pitchFamily="34" charset="0"/>
            </a:endParaRPr>
          </a:p>
        </p:txBody>
      </p:sp>
      <p:sp>
        <p:nvSpPr>
          <p:cNvPr id="3" name="Espace réservé du contenu 2"/>
          <p:cNvSpPr>
            <a:spLocks noGrp="1"/>
          </p:cNvSpPr>
          <p:nvPr>
            <p:ph idx="1"/>
          </p:nvPr>
        </p:nvSpPr>
        <p:spPr>
          <a:xfrm>
            <a:off x="395536" y="1714488"/>
            <a:ext cx="8291264" cy="5000660"/>
          </a:xfrm>
        </p:spPr>
        <p:txBody>
          <a:bodyPr>
            <a:normAutofit/>
          </a:bodyPr>
          <a:lstStyle/>
          <a:p>
            <a:pPr marL="0" indent="0" algn="just">
              <a:lnSpc>
                <a:spcPct val="150000"/>
              </a:lnSpc>
              <a:buClr>
                <a:srgbClr val="FF0000"/>
              </a:buClr>
              <a:buFont typeface="Wingdings" pitchFamily="2" charset="2"/>
              <a:buChar char="Ø"/>
            </a:pPr>
            <a:r>
              <a:rPr lang="fr-FR" sz="2800" dirty="0" smtClean="0">
                <a:latin typeface="+mj-lt"/>
              </a:rPr>
              <a:t> Une substance dite « tératogène » est susceptible de provoquer des malformations chez les enfants dont la mère a été traitée pendant la grossesse. </a:t>
            </a:r>
          </a:p>
          <a:p>
            <a:pPr marL="0" indent="0" algn="just">
              <a:lnSpc>
                <a:spcPct val="150000"/>
              </a:lnSpc>
              <a:buClr>
                <a:srgbClr val="FF0000"/>
              </a:buClr>
              <a:buFont typeface="Wingdings" pitchFamily="2" charset="2"/>
              <a:buChar char="Ø"/>
            </a:pPr>
            <a:endParaRPr lang="fr-FR" sz="2400" dirty="0" smtClean="0">
              <a:latin typeface="+mj-lt"/>
            </a:endParaRPr>
          </a:p>
          <a:p>
            <a:pPr marL="0" indent="0" algn="just">
              <a:lnSpc>
                <a:spcPct val="150000"/>
              </a:lnSpc>
              <a:buClr>
                <a:srgbClr val="FF0000"/>
              </a:buClr>
              <a:buFont typeface="Wingdings" pitchFamily="2" charset="2"/>
              <a:buChar char="Ø"/>
            </a:pPr>
            <a:r>
              <a:rPr lang="fr-FR" sz="2800" dirty="0" smtClean="0">
                <a:latin typeface="+mj-lt"/>
              </a:rPr>
              <a:t>La période où les risques tératogènes sont les plus importants se situe au cours des 2 premiers mois de grossesse </a:t>
            </a:r>
            <a:endParaRPr lang="fr-FR" sz="2800" dirty="0" smtClean="0">
              <a:latin typeface="+mj-lt"/>
              <a:ea typeface="Verdana" pitchFamily="34" charset="0"/>
              <a:cs typeface="Verdana" pitchFamily="34" charset="0"/>
            </a:endParaRPr>
          </a:p>
        </p:txBody>
      </p:sp>
    </p:spTree>
    <p:extLst>
      <p:ext uri="{BB962C8B-B14F-4D97-AF65-F5344CB8AC3E}">
        <p14:creationId xmlns="" xmlns:p14="http://schemas.microsoft.com/office/powerpoint/2010/main" val="36166329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274638"/>
            <a:ext cx="8363272" cy="868346"/>
          </a:xfrm>
        </p:spPr>
        <p:style>
          <a:lnRef idx="0">
            <a:schemeClr val="accent2"/>
          </a:lnRef>
          <a:fillRef idx="3">
            <a:schemeClr val="accent2"/>
          </a:fillRef>
          <a:effectRef idx="3">
            <a:schemeClr val="accent2"/>
          </a:effectRef>
          <a:fontRef idx="minor">
            <a:schemeClr val="lt1"/>
          </a:fontRef>
        </p:style>
        <p:txBody>
          <a:bodyPr>
            <a:normAutofit/>
          </a:bodyPr>
          <a:lstStyle/>
          <a:p>
            <a:r>
              <a:rPr lang="fr-FR" sz="3600" b="1" dirty="0" smtClean="0">
                <a:solidFill>
                  <a:schemeClr val="bg1"/>
                </a:solidFill>
                <a:effectLst>
                  <a:outerShdw blurRad="38100" dist="38100" dir="2700000" algn="tl">
                    <a:srgbClr val="000000">
                      <a:alpha val="43137"/>
                    </a:srgbClr>
                  </a:outerShdw>
                </a:effectLst>
                <a:ea typeface="Verdana" pitchFamily="34" charset="0"/>
                <a:cs typeface="Verdana" pitchFamily="34" charset="0"/>
              </a:rPr>
              <a:t>Médicaments tératogènes</a:t>
            </a:r>
            <a:endParaRPr lang="fr-FR" sz="3600" b="1" dirty="0">
              <a:solidFill>
                <a:schemeClr val="bg1"/>
              </a:solidFill>
              <a:effectLst>
                <a:outerShdw blurRad="38100" dist="38100" dir="2700000" algn="tl">
                  <a:srgbClr val="000000">
                    <a:alpha val="43137"/>
                  </a:srgbClr>
                </a:outerShdw>
              </a:effectLst>
              <a:ea typeface="Verdana" pitchFamily="34" charset="0"/>
              <a:cs typeface="Verdana" pitchFamily="34" charset="0"/>
            </a:endParaRPr>
          </a:p>
        </p:txBody>
      </p:sp>
      <p:graphicFrame>
        <p:nvGraphicFramePr>
          <p:cNvPr id="6" name="Espace réservé du contenu 3"/>
          <p:cNvGraphicFramePr>
            <a:graphicFrameLocks/>
          </p:cNvGraphicFramePr>
          <p:nvPr/>
        </p:nvGraphicFramePr>
        <p:xfrm>
          <a:off x="414366" y="1531529"/>
          <a:ext cx="8229600" cy="4683553"/>
        </p:xfrm>
        <a:graphic>
          <a:graphicData uri="http://schemas.openxmlformats.org/drawingml/2006/table">
            <a:tbl>
              <a:tblPr firstRow="1" bandRow="1">
                <a:tableStyleId>{5C22544A-7EE6-4342-B048-85BDC9FD1C3A}</a:tableStyleId>
              </a:tblPr>
              <a:tblGrid>
                <a:gridCol w="4114800"/>
                <a:gridCol w="4114800"/>
              </a:tblGrid>
              <a:tr h="481685">
                <a:tc gridSpan="2">
                  <a:txBody>
                    <a:bodyPr/>
                    <a:lstStyle/>
                    <a:p>
                      <a:pPr algn="ctr"/>
                      <a:endParaRPr lang="fr-FR" sz="1800" b="1" i="1" kern="1200" baseline="0" dirty="0" smtClean="0">
                        <a:solidFill>
                          <a:srgbClr val="FF0000"/>
                        </a:solidFill>
                        <a:latin typeface="+mn-lt"/>
                        <a:ea typeface="+mn-ea"/>
                        <a:cs typeface="+mn-cs"/>
                      </a:endParaRPr>
                    </a:p>
                    <a:p>
                      <a:pPr algn="ctr"/>
                      <a:r>
                        <a:rPr lang="fr-FR" sz="1800" b="1" i="1" kern="1200" baseline="0" dirty="0" smtClean="0">
                          <a:solidFill>
                            <a:schemeClr val="bg1"/>
                          </a:solidFill>
                          <a:latin typeface="+mn-lt"/>
                          <a:ea typeface="+mn-ea"/>
                          <a:cs typeface="+mn-cs"/>
                        </a:rPr>
                        <a:t>A/  </a:t>
                      </a:r>
                      <a:r>
                        <a:rPr lang="fr-FR" sz="1800" b="1" i="1" u="sng" kern="1200" baseline="0" dirty="0" smtClean="0">
                          <a:solidFill>
                            <a:schemeClr val="bg1"/>
                          </a:solidFill>
                          <a:latin typeface="+mn-lt"/>
                          <a:ea typeface="+mn-ea"/>
                          <a:cs typeface="+mn-cs"/>
                        </a:rPr>
                        <a:t>CALENDRIER DE LA TÉRATOGÉNÈSE</a:t>
                      </a:r>
                      <a:endParaRPr lang="fr-FR" i="1" u="sng" dirty="0">
                        <a:solidFill>
                          <a:schemeClr val="bg1"/>
                        </a:solidFill>
                      </a:endParaRPr>
                    </a:p>
                  </a:txBody>
                  <a:tcPr/>
                </a:tc>
                <a:tc hMerge="1">
                  <a:txBody>
                    <a:bodyPr/>
                    <a:lstStyle/>
                    <a:p>
                      <a:endParaRPr lang="fr-FR" dirty="0"/>
                    </a:p>
                  </a:txBody>
                  <a:tcPr/>
                </a:tc>
              </a:tr>
              <a:tr h="577639">
                <a:tc>
                  <a:txBody>
                    <a:bodyPr/>
                    <a:lstStyle/>
                    <a:p>
                      <a:pPr algn="ctr"/>
                      <a:r>
                        <a:rPr lang="fr-FR" sz="1800" b="1" i="1" kern="1200" baseline="0" dirty="0" smtClean="0">
                          <a:solidFill>
                            <a:srgbClr val="C00000"/>
                          </a:solidFill>
                          <a:latin typeface="+mn-lt"/>
                          <a:ea typeface="+mn-ea"/>
                          <a:cs typeface="+mn-cs"/>
                        </a:rPr>
                        <a:t>Du 13ème au 25ème jour</a:t>
                      </a:r>
                      <a:endParaRPr lang="fr-FR" b="1" i="1" dirty="0">
                        <a:solidFill>
                          <a:srgbClr val="C00000"/>
                        </a:solidFill>
                      </a:endParaRPr>
                    </a:p>
                  </a:txBody>
                  <a:tcPr/>
                </a:tc>
                <a:tc>
                  <a:txBody>
                    <a:bodyPr/>
                    <a:lstStyle/>
                    <a:p>
                      <a:pPr algn="ctr"/>
                      <a:r>
                        <a:rPr lang="fr-FR" sz="1800" b="1" i="1" kern="1200" baseline="0" dirty="0" smtClean="0">
                          <a:solidFill>
                            <a:schemeClr val="dk1"/>
                          </a:solidFill>
                          <a:latin typeface="+mn-lt"/>
                          <a:ea typeface="+mn-ea"/>
                          <a:cs typeface="+mn-cs"/>
                        </a:rPr>
                        <a:t>Système nerveux central</a:t>
                      </a:r>
                      <a:endParaRPr lang="fr-FR" i="1" dirty="0"/>
                    </a:p>
                  </a:txBody>
                  <a:tcPr/>
                </a:tc>
              </a:tr>
              <a:tr h="577639">
                <a:tc>
                  <a:txBody>
                    <a:bodyPr/>
                    <a:lstStyle/>
                    <a:p>
                      <a:pPr algn="ctr"/>
                      <a:r>
                        <a:rPr lang="fr-FR" sz="1800" b="1" i="1" kern="1200" baseline="0" dirty="0" smtClean="0">
                          <a:solidFill>
                            <a:srgbClr val="C00000"/>
                          </a:solidFill>
                          <a:latin typeface="+mn-lt"/>
                          <a:ea typeface="+mn-ea"/>
                          <a:cs typeface="+mn-cs"/>
                        </a:rPr>
                        <a:t>Du 20ème au 40ème jour</a:t>
                      </a:r>
                      <a:endParaRPr lang="fr-FR" b="1" i="1"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i="1" kern="1200" baseline="0" dirty="0" smtClean="0">
                          <a:solidFill>
                            <a:schemeClr val="dk1"/>
                          </a:solidFill>
                          <a:latin typeface="+mn-lt"/>
                          <a:ea typeface="+mn-ea"/>
                          <a:cs typeface="+mn-cs"/>
                        </a:rPr>
                        <a:t>Cœur</a:t>
                      </a:r>
                      <a:endParaRPr lang="fr-FR" i="1" dirty="0" smtClean="0"/>
                    </a:p>
                  </a:txBody>
                  <a:tcPr/>
                </a:tc>
              </a:tr>
              <a:tr h="577639">
                <a:tc>
                  <a:txBody>
                    <a:bodyPr/>
                    <a:lstStyle/>
                    <a:p>
                      <a:pPr algn="ctr"/>
                      <a:r>
                        <a:rPr lang="fr-FR" sz="1800" b="1" i="1" kern="1200" baseline="0" dirty="0" smtClean="0">
                          <a:solidFill>
                            <a:srgbClr val="C00000"/>
                          </a:solidFill>
                          <a:latin typeface="+mn-lt"/>
                          <a:ea typeface="+mn-ea"/>
                          <a:cs typeface="+mn-cs"/>
                        </a:rPr>
                        <a:t>Du 24ème au 40ème jour</a:t>
                      </a:r>
                      <a:endParaRPr lang="fr-FR" b="1" i="1"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i="1" kern="1200" baseline="0" dirty="0" smtClean="0">
                          <a:solidFill>
                            <a:schemeClr val="dk1"/>
                          </a:solidFill>
                          <a:latin typeface="+mn-lt"/>
                          <a:ea typeface="+mn-ea"/>
                          <a:cs typeface="+mn-cs"/>
                        </a:rPr>
                        <a:t>Œil</a:t>
                      </a:r>
                      <a:endParaRPr lang="fr-FR" i="1" dirty="0" smtClean="0"/>
                    </a:p>
                  </a:txBody>
                  <a:tcPr/>
                </a:tc>
              </a:tr>
              <a:tr h="577639">
                <a:tc>
                  <a:txBody>
                    <a:bodyPr/>
                    <a:lstStyle/>
                    <a:p>
                      <a:pPr algn="ctr"/>
                      <a:r>
                        <a:rPr lang="fr-FR" sz="1800" b="1" i="1" kern="1200" baseline="0" dirty="0" smtClean="0">
                          <a:solidFill>
                            <a:srgbClr val="C00000"/>
                          </a:solidFill>
                          <a:latin typeface="+mn-lt"/>
                          <a:ea typeface="+mn-ea"/>
                          <a:cs typeface="+mn-cs"/>
                        </a:rPr>
                        <a:t>Du 24ème au 36ème jour</a:t>
                      </a:r>
                      <a:endParaRPr lang="fr-FR" b="1" i="1" dirty="0">
                        <a:solidFill>
                          <a:srgbClr val="C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fr-FR" sz="1800" b="1" i="1" kern="1200" baseline="0" dirty="0" smtClean="0">
                          <a:solidFill>
                            <a:schemeClr val="dk1"/>
                          </a:solidFill>
                          <a:latin typeface="+mn-lt"/>
                          <a:ea typeface="+mn-ea"/>
                          <a:cs typeface="+mn-cs"/>
                        </a:rPr>
                        <a:t>Membres</a:t>
                      </a:r>
                      <a:endParaRPr lang="fr-FR" i="1" dirty="0" smtClean="0"/>
                    </a:p>
                  </a:txBody>
                  <a:tcPr/>
                </a:tc>
              </a:tr>
              <a:tr h="577639">
                <a:tc>
                  <a:txBody>
                    <a:bodyPr/>
                    <a:lstStyle/>
                    <a:p>
                      <a:pPr algn="ctr"/>
                      <a:r>
                        <a:rPr lang="fr-FR" sz="1800" b="1" i="1" kern="1200" baseline="0" dirty="0" smtClean="0">
                          <a:solidFill>
                            <a:srgbClr val="C00000"/>
                          </a:solidFill>
                          <a:latin typeface="+mn-lt"/>
                          <a:ea typeface="+mn-ea"/>
                          <a:cs typeface="+mn-cs"/>
                        </a:rPr>
                        <a:t>Du 37ème au 46ème jour</a:t>
                      </a:r>
                      <a:endParaRPr lang="fr-FR" b="1" i="1" dirty="0">
                        <a:solidFill>
                          <a:srgbClr val="C00000"/>
                        </a:solidFill>
                      </a:endParaRPr>
                    </a:p>
                  </a:txBody>
                  <a:tcPr/>
                </a:tc>
                <a:tc>
                  <a:txBody>
                    <a:bodyPr/>
                    <a:lstStyle/>
                    <a:p>
                      <a:pPr algn="ctr"/>
                      <a:r>
                        <a:rPr lang="fr-FR" sz="1800" b="1" i="1" kern="1200" baseline="0" dirty="0" smtClean="0">
                          <a:solidFill>
                            <a:schemeClr val="dk1"/>
                          </a:solidFill>
                          <a:latin typeface="+mn-lt"/>
                          <a:ea typeface="+mn-ea"/>
                          <a:cs typeface="+mn-cs"/>
                        </a:rPr>
                        <a:t>Gonades</a:t>
                      </a:r>
                      <a:endParaRPr lang="fr-FR" i="1" dirty="0"/>
                    </a:p>
                  </a:txBody>
                  <a:tcPr/>
                </a:tc>
              </a:tr>
              <a:tr h="577639">
                <a:tc>
                  <a:txBody>
                    <a:bodyPr/>
                    <a:lstStyle/>
                    <a:p>
                      <a:pPr algn="ctr"/>
                      <a:r>
                        <a:rPr lang="fr-FR" sz="1800" b="1" i="1" kern="1200" baseline="0" dirty="0" smtClean="0">
                          <a:solidFill>
                            <a:srgbClr val="C00000"/>
                          </a:solidFill>
                          <a:latin typeface="+mn-lt"/>
                          <a:ea typeface="+mn-ea"/>
                          <a:cs typeface="+mn-cs"/>
                        </a:rPr>
                        <a:t>Du 45ème au 90ème jour</a:t>
                      </a:r>
                      <a:endParaRPr lang="fr-FR" b="1" i="1" dirty="0">
                        <a:solidFill>
                          <a:srgbClr val="C00000"/>
                        </a:solidFill>
                      </a:endParaRPr>
                    </a:p>
                  </a:txBody>
                  <a:tcPr/>
                </a:tc>
                <a:tc>
                  <a:txBody>
                    <a:bodyPr/>
                    <a:lstStyle/>
                    <a:p>
                      <a:pPr algn="ctr"/>
                      <a:r>
                        <a:rPr lang="fr-FR" sz="1800" b="1" i="1" kern="1200" baseline="0" dirty="0" smtClean="0">
                          <a:solidFill>
                            <a:schemeClr val="dk1"/>
                          </a:solidFill>
                          <a:latin typeface="+mn-lt"/>
                          <a:ea typeface="+mn-ea"/>
                          <a:cs typeface="+mn-cs"/>
                        </a:rPr>
                        <a:t>Voies génitales mâles</a:t>
                      </a:r>
                      <a:endParaRPr lang="fr-FR" i="1" dirty="0"/>
                    </a:p>
                  </a:txBody>
                  <a:tcPr/>
                </a:tc>
              </a:tr>
              <a:tr h="577639">
                <a:tc>
                  <a:txBody>
                    <a:bodyPr/>
                    <a:lstStyle/>
                    <a:p>
                      <a:pPr algn="ctr"/>
                      <a:r>
                        <a:rPr lang="fr-FR" sz="1800" b="1" i="1" kern="1200" baseline="0" dirty="0" smtClean="0">
                          <a:solidFill>
                            <a:srgbClr val="C00000"/>
                          </a:solidFill>
                          <a:latin typeface="+mn-lt"/>
                          <a:ea typeface="+mn-ea"/>
                          <a:cs typeface="+mn-cs"/>
                        </a:rPr>
                        <a:t>Du 50ème au 150ème jour</a:t>
                      </a:r>
                      <a:endParaRPr lang="fr-FR" b="1" i="1" dirty="0">
                        <a:solidFill>
                          <a:srgbClr val="C00000"/>
                        </a:solidFill>
                      </a:endParaRPr>
                    </a:p>
                  </a:txBody>
                  <a:tcPr/>
                </a:tc>
                <a:tc>
                  <a:txBody>
                    <a:bodyPr/>
                    <a:lstStyle/>
                    <a:p>
                      <a:pPr algn="ctr"/>
                      <a:r>
                        <a:rPr lang="fr-FR" sz="1800" b="1" i="1" kern="1200" baseline="0" dirty="0" smtClean="0">
                          <a:solidFill>
                            <a:schemeClr val="dk1"/>
                          </a:solidFill>
                          <a:latin typeface="+mn-lt"/>
                          <a:ea typeface="+mn-ea"/>
                          <a:cs typeface="+mn-cs"/>
                        </a:rPr>
                        <a:t>Voies génitales femelles</a:t>
                      </a:r>
                      <a:endParaRPr lang="fr-FR" i="1" dirty="0"/>
                    </a:p>
                  </a:txBody>
                  <a:tcPr/>
                </a:tc>
              </a:tr>
            </a:tbl>
          </a:graphicData>
        </a:graphic>
      </p:graphicFrame>
    </p:spTree>
    <p:extLst>
      <p:ext uri="{BB962C8B-B14F-4D97-AF65-F5344CB8AC3E}">
        <p14:creationId xmlns="" xmlns:p14="http://schemas.microsoft.com/office/powerpoint/2010/main" val="36166329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a:spLocks noGrp="1"/>
          </p:cNvSpPr>
          <p:nvPr>
            <p:ph type="title"/>
          </p:nvPr>
        </p:nvSpPr>
        <p:spPr>
          <a:xfrm>
            <a:off x="323528" y="214314"/>
            <a:ext cx="8363272" cy="1214422"/>
          </a:xfrm>
        </p:spPr>
        <p:style>
          <a:lnRef idx="0">
            <a:schemeClr val="accent2"/>
          </a:lnRef>
          <a:fillRef idx="3">
            <a:schemeClr val="accent2"/>
          </a:fillRef>
          <a:effectRef idx="3">
            <a:schemeClr val="accent2"/>
          </a:effectRef>
          <a:fontRef idx="minor">
            <a:schemeClr val="lt1"/>
          </a:fontRef>
        </p:style>
        <p:txBody>
          <a:bodyPr>
            <a:noAutofit/>
          </a:bodyPr>
          <a:lstStyle/>
          <a:p>
            <a:pPr lvl="0"/>
            <a:r>
              <a:rPr lang="fr-FR" sz="2800" b="1" dirty="0" smtClean="0">
                <a:solidFill>
                  <a:schemeClr val="bg1"/>
                </a:solidFill>
              </a:rPr>
              <a:t/>
            </a:r>
            <a:br>
              <a:rPr lang="fr-FR" sz="2800" b="1" dirty="0" smtClean="0">
                <a:solidFill>
                  <a:schemeClr val="bg1"/>
                </a:solidFill>
              </a:rPr>
            </a:br>
            <a:r>
              <a:rPr lang="fr-FR" sz="2800" b="1" dirty="0" smtClean="0">
                <a:solidFill>
                  <a:schemeClr val="bg1"/>
                </a:solidFill>
              </a:rPr>
              <a:t>Médicaments tératogènes à proscrire pendant au moins les 2 premiers mois de grossesse, et si possible au-delà, sauf indication exceptionnelle</a:t>
            </a:r>
            <a:r>
              <a:rPr lang="fr-FR" sz="2800" dirty="0" smtClean="0">
                <a:solidFill>
                  <a:schemeClr val="bg1"/>
                </a:solidFill>
              </a:rPr>
              <a:t> </a:t>
            </a:r>
            <a:r>
              <a:rPr lang="fr-FR" sz="2400" dirty="0" smtClean="0">
                <a:solidFill>
                  <a:schemeClr val="bg1"/>
                </a:solidFill>
              </a:rPr>
              <a:t/>
            </a:r>
            <a:br>
              <a:rPr lang="fr-FR" sz="2400" dirty="0" smtClean="0">
                <a:solidFill>
                  <a:schemeClr val="bg1"/>
                </a:solidFill>
              </a:rPr>
            </a:br>
            <a:endParaRPr lang="fr-FR" sz="2400" b="1" u="sng" dirty="0">
              <a:solidFill>
                <a:schemeClr val="bg1"/>
              </a:solidFill>
              <a:effectLst>
                <a:outerShdw blurRad="38100" dist="38100" dir="2700000" algn="tl">
                  <a:srgbClr val="000000">
                    <a:alpha val="43137"/>
                  </a:srgbClr>
                </a:outerShdw>
              </a:effectLst>
              <a:latin typeface="Verdana" pitchFamily="34" charset="0"/>
              <a:ea typeface="Verdana" pitchFamily="34" charset="0"/>
              <a:cs typeface="Verdana" pitchFamily="34" charset="0"/>
            </a:endParaRPr>
          </a:p>
        </p:txBody>
      </p:sp>
      <p:sp>
        <p:nvSpPr>
          <p:cNvPr id="36865" name="Rectangle 1"/>
          <p:cNvSpPr>
            <a:spLocks noChangeArrowheads="1"/>
          </p:cNvSpPr>
          <p:nvPr/>
        </p:nvSpPr>
        <p:spPr bwMode="auto">
          <a:xfrm rot="10800000" flipV="1">
            <a:off x="214278" y="630565"/>
            <a:ext cx="8929721" cy="580158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fr-FR" sz="2000" b="1" i="0" u="none" strike="noStrike" cap="none" normalizeH="0" baseline="0" dirty="0" smtClean="0">
              <a:ln>
                <a:noFill/>
              </a:ln>
              <a:solidFill>
                <a:schemeClr val="tx1"/>
              </a:solidFill>
              <a:effectLst/>
              <a:latin typeface="+mj-lt"/>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kumimoji="0" lang="fr-FR" sz="2000" b="1" i="0" u="none" strike="noStrike" cap="none" normalizeH="0" baseline="0" dirty="0" smtClean="0">
              <a:ln>
                <a:noFill/>
              </a:ln>
              <a:solidFill>
                <a:srgbClr val="0070C0"/>
              </a:solidFill>
              <a:effectLst/>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endParaRPr lang="fr-FR" sz="2000" b="1" u="sng" dirty="0" smtClean="0">
              <a:solidFill>
                <a:srgbClr val="FF0000"/>
              </a:solidFill>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r>
              <a:rPr lang="fr-FR" sz="2000" b="1" u="sng" dirty="0" smtClean="0">
                <a:solidFill>
                  <a:srgbClr val="FF0000"/>
                </a:solidFill>
                <a:latin typeface="+mj-lt"/>
                <a:ea typeface="Calibri" pitchFamily="34" charset="0"/>
                <a:cs typeface="Arial" pitchFamily="34" charset="0"/>
              </a:rPr>
              <a:t>Antiépileptiques</a:t>
            </a:r>
          </a:p>
          <a:p>
            <a:pPr marL="457200" marR="0" lvl="1" indent="0" algn="ctr" defTabSz="914400" rtl="0" eaLnBrk="0" fontAlgn="base" latinLnBrk="0" hangingPunct="0">
              <a:lnSpc>
                <a:spcPct val="100000"/>
              </a:lnSpc>
              <a:spcBef>
                <a:spcPct val="0"/>
              </a:spcBef>
              <a:spcAft>
                <a:spcPct val="0"/>
              </a:spcAft>
              <a:buClrTx/>
              <a:buSzTx/>
              <a:tabLst/>
            </a:pPr>
            <a:endParaRPr lang="fr-FR" sz="2000" b="1" u="sng" dirty="0" smtClean="0">
              <a:solidFill>
                <a:srgbClr val="FF0000"/>
              </a:solidFill>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endParaRPr lang="fr-FR" sz="1100" b="1" u="sng" dirty="0" smtClean="0">
              <a:solidFill>
                <a:srgbClr val="FF0000"/>
              </a:solidFill>
              <a:latin typeface="+mj-lt"/>
              <a:ea typeface="Calibri"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fr-FR" sz="2000" b="1" i="0" u="none" strike="noStrike" cap="none" normalizeH="0" baseline="0" dirty="0" smtClean="0">
                <a:ln>
                  <a:noFill/>
                </a:ln>
                <a:solidFill>
                  <a:srgbClr val="0070C0"/>
                </a:solidFill>
                <a:effectLst/>
                <a:latin typeface="+mj-lt"/>
                <a:ea typeface="Calibri" pitchFamily="34" charset="0"/>
                <a:cs typeface="Arial" pitchFamily="34" charset="0"/>
              </a:rPr>
              <a:t>Acide </a:t>
            </a:r>
            <a:r>
              <a:rPr kumimoji="0" lang="fr-FR" sz="2000" b="1" i="0" u="none" strike="noStrike" cap="none" normalizeH="0" baseline="0" dirty="0" err="1" smtClean="0">
                <a:ln>
                  <a:noFill/>
                </a:ln>
                <a:solidFill>
                  <a:srgbClr val="0070C0"/>
                </a:solidFill>
                <a:effectLst/>
                <a:latin typeface="+mj-lt"/>
                <a:ea typeface="Calibri" pitchFamily="34" charset="0"/>
                <a:cs typeface="Arial" pitchFamily="34" charset="0"/>
              </a:rPr>
              <a:t>valproïque</a:t>
            </a:r>
            <a:r>
              <a:rPr kumimoji="0" lang="fr-FR" sz="2000" b="1" i="0" u="none" strike="noStrike" cap="none" normalizeH="0" baseline="0" dirty="0" smtClean="0">
                <a:ln>
                  <a:noFill/>
                </a:ln>
                <a:solidFill>
                  <a:srgbClr val="0070C0"/>
                </a:solidFill>
                <a:effectLst/>
                <a:latin typeface="+mj-lt"/>
                <a:ea typeface="Calibri" pitchFamily="34" charset="0"/>
                <a:cs typeface="Arial" pitchFamily="34" charset="0"/>
              </a:rPr>
              <a:t> </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a:t>
            </a:r>
            <a:r>
              <a:rPr kumimoji="0" lang="fr-FR" sz="2000" b="1" i="0" u="none" strike="noStrike" cap="none" normalizeH="0" baseline="0" dirty="0" err="1" smtClean="0">
                <a:ln>
                  <a:noFill/>
                </a:ln>
                <a:solidFill>
                  <a:schemeClr val="tx1"/>
                </a:solidFill>
                <a:effectLst/>
                <a:latin typeface="+mj-lt"/>
                <a:ea typeface="Calibri" pitchFamily="34" charset="0"/>
                <a:cs typeface="Arial" pitchFamily="34" charset="0"/>
              </a:rPr>
              <a:t>Dépakine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mj-lt"/>
                <a:ea typeface="Calibri" pitchFamily="34" charset="0"/>
                <a:cs typeface="Arial" pitchFamily="34" charset="0"/>
              </a:rPr>
              <a:t>Dépamide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mj-lt"/>
                <a:ea typeface="Calibri" pitchFamily="34" charset="0"/>
                <a:cs typeface="Arial" pitchFamily="34" charset="0"/>
              </a:rPr>
              <a:t>Dépakote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endParaRPr kumimoji="0" lang="fr-FR" sz="2000" b="1" i="0" u="none" strike="noStrike" cap="none" normalizeH="0" baseline="0" dirty="0" smtClean="0">
              <a:ln>
                <a:noFill/>
              </a:ln>
              <a:solidFill>
                <a:schemeClr val="tx1"/>
              </a:solidFill>
              <a:effectLst/>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endParaRPr kumimoji="0" lang="fr-FR" sz="2000" b="1" i="0" u="sng" strike="noStrike" cap="none" normalizeH="0" baseline="0" dirty="0" smtClean="0">
              <a:ln>
                <a:noFill/>
              </a:ln>
              <a:solidFill>
                <a:srgbClr val="FF0000"/>
              </a:solidFill>
              <a:effectLst/>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r>
              <a:rPr kumimoji="0" lang="fr-FR" sz="2000" b="1" i="0" u="sng" strike="noStrike" cap="none" normalizeH="0" baseline="0" dirty="0" smtClean="0">
                <a:ln>
                  <a:noFill/>
                </a:ln>
                <a:solidFill>
                  <a:srgbClr val="FF0000"/>
                </a:solidFill>
                <a:effectLst/>
                <a:latin typeface="+mj-lt"/>
                <a:ea typeface="Calibri" pitchFamily="34" charset="0"/>
                <a:cs typeface="Arial" pitchFamily="34" charset="0"/>
              </a:rPr>
              <a:t> Anti acnéiques</a:t>
            </a:r>
          </a:p>
          <a:p>
            <a:pPr marL="457200" marR="0" lvl="1" indent="0" algn="ctr" defTabSz="914400" rtl="0" eaLnBrk="0" fontAlgn="base" latinLnBrk="0" hangingPunct="0">
              <a:lnSpc>
                <a:spcPct val="100000"/>
              </a:lnSpc>
              <a:spcBef>
                <a:spcPct val="0"/>
              </a:spcBef>
              <a:spcAft>
                <a:spcPct val="0"/>
              </a:spcAft>
              <a:buClrTx/>
              <a:buSzTx/>
              <a:tabLst/>
            </a:pPr>
            <a:endParaRPr kumimoji="0" lang="fr-FR" sz="2000" b="1" i="0" u="sng" strike="noStrike" cap="none" normalizeH="0" baseline="0" dirty="0" smtClean="0">
              <a:ln>
                <a:noFill/>
              </a:ln>
              <a:solidFill>
                <a:srgbClr val="FF0000"/>
              </a:solidFill>
              <a:effectLst/>
              <a:latin typeface="+mj-lt"/>
              <a:ea typeface="Calibri"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fr-FR" sz="2000" b="1" i="0" u="none" strike="noStrike" cap="none" normalizeH="0" baseline="0" dirty="0" err="1" smtClean="0">
                <a:ln>
                  <a:noFill/>
                </a:ln>
                <a:solidFill>
                  <a:srgbClr val="0070C0"/>
                </a:solidFill>
                <a:effectLst/>
                <a:latin typeface="+mj-lt"/>
                <a:ea typeface="Calibri" pitchFamily="34" charset="0"/>
                <a:cs typeface="Arial" pitchFamily="34" charset="0"/>
              </a:rPr>
              <a:t>Acitrétine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mj-lt"/>
                <a:ea typeface="Calibri" pitchFamily="34" charset="0"/>
                <a:cs typeface="Arial" pitchFamily="34" charset="0"/>
              </a:rPr>
              <a:t>Soriatane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a:t>
            </a:r>
          </a:p>
          <a:p>
            <a:pPr lvl="1" eaLnBrk="0" fontAlgn="base" hangingPunct="0">
              <a:spcBef>
                <a:spcPct val="0"/>
              </a:spcBef>
              <a:spcAft>
                <a:spcPct val="0"/>
              </a:spcAft>
              <a:buFont typeface="Symbol" pitchFamily="18" charset="2"/>
              <a:buChar char=""/>
            </a:pPr>
            <a:r>
              <a:rPr lang="fr-FR" sz="2000" b="1" dirty="0" err="1" smtClean="0">
                <a:solidFill>
                  <a:srgbClr val="0070C0"/>
                </a:solidFill>
                <a:latin typeface="+mj-lt"/>
                <a:ea typeface="Calibri" pitchFamily="34" charset="0"/>
                <a:cs typeface="Arial" pitchFamily="34" charset="0"/>
              </a:rPr>
              <a:t>Isotrétinoïne</a:t>
            </a:r>
            <a:r>
              <a:rPr lang="fr-FR" sz="2000" b="1" dirty="0" smtClean="0">
                <a:solidFill>
                  <a:srgbClr val="0070C0"/>
                </a:solidFill>
                <a:latin typeface="+mj-lt"/>
                <a:ea typeface="Calibri" pitchFamily="34" charset="0"/>
                <a:cs typeface="Arial" pitchFamily="34" charset="0"/>
              </a:rPr>
              <a:t> par voie orale </a:t>
            </a:r>
            <a:r>
              <a:rPr lang="fr-FR" sz="2000" b="1" dirty="0" smtClean="0">
                <a:latin typeface="+mj-lt"/>
                <a:ea typeface="Calibri" pitchFamily="34" charset="0"/>
                <a:cs typeface="Arial" pitchFamily="34" charset="0"/>
              </a:rPr>
              <a:t>(</a:t>
            </a:r>
            <a:r>
              <a:rPr lang="fr-FR" sz="2000" b="1" dirty="0" err="1" smtClean="0">
                <a:latin typeface="+mj-lt"/>
                <a:ea typeface="Calibri" pitchFamily="34" charset="0"/>
                <a:cs typeface="Arial" pitchFamily="34" charset="0"/>
              </a:rPr>
              <a:t>Contracné</a:t>
            </a:r>
            <a:r>
              <a:rPr lang="fr-FR" sz="2000" b="1" dirty="0" smtClean="0">
                <a:latin typeface="+mj-lt"/>
                <a:ea typeface="Calibri" pitchFamily="34" charset="0"/>
                <a:cs typeface="Arial" pitchFamily="34" charset="0"/>
              </a:rPr>
              <a:t>®, </a:t>
            </a:r>
            <a:r>
              <a:rPr lang="fr-FR" sz="2000" b="1" dirty="0" err="1" smtClean="0">
                <a:latin typeface="+mj-lt"/>
                <a:ea typeface="Calibri" pitchFamily="34" charset="0"/>
                <a:cs typeface="Arial" pitchFamily="34" charset="0"/>
              </a:rPr>
              <a:t>Curacné</a:t>
            </a:r>
            <a:r>
              <a:rPr lang="fr-FR" sz="2000" b="1" dirty="0" smtClean="0">
                <a:latin typeface="+mj-lt"/>
                <a:ea typeface="Calibri" pitchFamily="34" charset="0"/>
                <a:cs typeface="Arial" pitchFamily="34" charset="0"/>
              </a:rPr>
              <a:t>®, </a:t>
            </a:r>
            <a:r>
              <a:rPr lang="fr-FR" sz="2000" b="1" dirty="0" err="1" smtClean="0">
                <a:latin typeface="+mj-lt"/>
                <a:ea typeface="Calibri" pitchFamily="34" charset="0"/>
                <a:cs typeface="Arial" pitchFamily="34" charset="0"/>
              </a:rPr>
              <a:t>Procuta</a:t>
            </a:r>
            <a:r>
              <a:rPr lang="fr-FR" sz="2000" b="1" dirty="0" smtClean="0">
                <a:latin typeface="+mj-lt"/>
                <a:ea typeface="Calibri" pitchFamily="34" charset="0"/>
                <a:cs typeface="Arial" pitchFamily="34" charset="0"/>
              </a:rPr>
              <a:t>®, </a:t>
            </a:r>
            <a:r>
              <a:rPr lang="fr-FR" sz="2000" b="1" dirty="0" err="1" smtClean="0">
                <a:latin typeface="+mj-lt"/>
                <a:ea typeface="Calibri" pitchFamily="34" charset="0"/>
                <a:cs typeface="Arial" pitchFamily="34" charset="0"/>
              </a:rPr>
              <a:t>Roaccutane</a:t>
            </a:r>
            <a:r>
              <a:rPr lang="fr-FR" sz="2000" b="1" dirty="0" smtClean="0">
                <a:latin typeface="+mj-lt"/>
                <a:ea typeface="Calibri" pitchFamily="34" charset="0"/>
                <a:cs typeface="Arial" pitchFamily="34" charset="0"/>
              </a:rPr>
              <a:t>®) </a:t>
            </a:r>
            <a:endParaRPr kumimoji="0" lang="fr-FR" sz="2000" b="1" i="0" u="none" strike="noStrike" cap="none" normalizeH="0" baseline="0" dirty="0" smtClean="0">
              <a:ln>
                <a:noFill/>
              </a:ln>
              <a:solidFill>
                <a:schemeClr val="tx1"/>
              </a:solidFill>
              <a:effectLst/>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endParaRPr kumimoji="0" lang="fr-FR" sz="2000" b="1" i="0" u="sng" strike="noStrike" cap="none" normalizeH="0" baseline="0" dirty="0" smtClean="0">
              <a:ln>
                <a:noFill/>
              </a:ln>
              <a:solidFill>
                <a:srgbClr val="FF0000"/>
              </a:solidFill>
              <a:effectLst/>
              <a:latin typeface="+mj-lt"/>
              <a:ea typeface="Calibri" pitchFamily="34" charset="0"/>
              <a:cs typeface="Arial" pitchFamily="34" charset="0"/>
            </a:endParaRPr>
          </a:p>
          <a:p>
            <a:pPr marL="457200" marR="0" lvl="1" indent="0" algn="ctr" defTabSz="914400" rtl="0" eaLnBrk="0" fontAlgn="base" latinLnBrk="0" hangingPunct="0">
              <a:lnSpc>
                <a:spcPct val="100000"/>
              </a:lnSpc>
              <a:spcBef>
                <a:spcPct val="0"/>
              </a:spcBef>
              <a:spcAft>
                <a:spcPct val="0"/>
              </a:spcAft>
              <a:buClrTx/>
              <a:buSzTx/>
              <a:tabLst/>
            </a:pPr>
            <a:r>
              <a:rPr kumimoji="0" lang="fr-FR" sz="2000" b="1" i="0" u="sng" strike="noStrike" cap="none" normalizeH="0" baseline="0" dirty="0" smtClean="0">
                <a:ln>
                  <a:noFill/>
                </a:ln>
                <a:solidFill>
                  <a:srgbClr val="FF0000"/>
                </a:solidFill>
                <a:effectLst/>
                <a:latin typeface="+mj-lt"/>
                <a:ea typeface="Calibri" pitchFamily="34" charset="0"/>
                <a:cs typeface="Arial" pitchFamily="34" charset="0"/>
              </a:rPr>
              <a:t>Antimitotiques / </a:t>
            </a:r>
            <a:r>
              <a:rPr kumimoji="0" lang="fr-FR" sz="2000" b="1" i="0" u="sng" strike="noStrike" cap="none" normalizeH="0" baseline="0" dirty="0" err="1" smtClean="0">
                <a:ln>
                  <a:noFill/>
                </a:ln>
                <a:solidFill>
                  <a:srgbClr val="FF0000"/>
                </a:solidFill>
                <a:effectLst/>
                <a:latin typeface="+mj-lt"/>
                <a:ea typeface="Calibri" pitchFamily="34" charset="0"/>
                <a:cs typeface="Arial" pitchFamily="34" charset="0"/>
              </a:rPr>
              <a:t>Immunosupresseurs</a:t>
            </a:r>
            <a:endParaRPr kumimoji="0" lang="fr-FR" sz="2000" b="1" i="0" u="sng" strike="noStrike" cap="none" normalizeH="0" baseline="0" dirty="0" smtClean="0">
              <a:ln>
                <a:noFill/>
              </a:ln>
              <a:solidFill>
                <a:srgbClr val="FF0000"/>
              </a:solidFill>
              <a:effectLst/>
              <a:latin typeface="+mj-lt"/>
              <a:cs typeface="Arial" pitchFamily="34" charset="0"/>
            </a:endParaRPr>
          </a:p>
          <a:p>
            <a:pPr lvl="1" eaLnBrk="0" fontAlgn="base" hangingPunct="0">
              <a:spcBef>
                <a:spcPct val="0"/>
              </a:spcBef>
              <a:spcAft>
                <a:spcPct val="0"/>
              </a:spcAft>
              <a:buFont typeface="Arial" pitchFamily="34" charset="0"/>
              <a:buChar char="•"/>
            </a:pPr>
            <a:r>
              <a:rPr kumimoji="0" lang="fr-FR" sz="2000" b="1" i="0" u="none" strike="noStrike" cap="none" normalizeH="0" baseline="0" dirty="0" err="1" smtClean="0">
                <a:ln>
                  <a:noFill/>
                </a:ln>
                <a:solidFill>
                  <a:srgbClr val="0070C0"/>
                </a:solidFill>
                <a:effectLst/>
                <a:latin typeface="+mj-lt"/>
                <a:ea typeface="Calibri" pitchFamily="34" charset="0"/>
                <a:cs typeface="Arial" pitchFamily="34" charset="0"/>
              </a:rPr>
              <a:t>Méthotrexate</a:t>
            </a:r>
            <a:r>
              <a:rPr kumimoji="0" lang="fr-FR" sz="2000" b="1" i="0" u="none" strike="noStrike" cap="none" normalizeH="0" baseline="0" dirty="0" smtClean="0">
                <a:ln>
                  <a:noFill/>
                </a:ln>
                <a:solidFill>
                  <a:srgbClr val="0070C0"/>
                </a:solidFill>
                <a:effectLst/>
                <a:latin typeface="+mj-lt"/>
                <a:ea typeface="Calibri" pitchFamily="34" charset="0"/>
                <a:cs typeface="Arial" pitchFamily="34" charset="0"/>
              </a:rPr>
              <a:t> </a:t>
            </a:r>
          </a:p>
          <a:p>
            <a:pPr lvl="1" eaLnBrk="0" fontAlgn="base" hangingPunct="0">
              <a:spcBef>
                <a:spcPct val="0"/>
              </a:spcBef>
              <a:spcAft>
                <a:spcPct val="0"/>
              </a:spcAft>
              <a:buFont typeface="Arial" pitchFamily="34" charset="0"/>
              <a:buChar char="•"/>
            </a:pPr>
            <a:r>
              <a:rPr kumimoji="0" lang="fr-FR" sz="2000" b="1" i="0" u="none" strike="noStrike" cap="none" normalizeH="0" baseline="0" dirty="0" err="1" smtClean="0">
                <a:ln>
                  <a:noFill/>
                </a:ln>
                <a:solidFill>
                  <a:srgbClr val="0070C0"/>
                </a:solidFill>
                <a:effectLst/>
                <a:latin typeface="+mj-lt"/>
                <a:ea typeface="Calibri" pitchFamily="34" charset="0"/>
                <a:cs typeface="Arial" pitchFamily="34" charset="0"/>
              </a:rPr>
              <a:t>Cyclophosphamide</a:t>
            </a:r>
            <a:r>
              <a:rPr kumimoji="0" lang="fr-FR" sz="2000" b="1" i="0" u="none" strike="noStrike" cap="none" normalizeH="0" baseline="0" dirty="0" smtClean="0">
                <a:ln>
                  <a:noFill/>
                </a:ln>
                <a:solidFill>
                  <a:srgbClr val="0070C0"/>
                </a:solidFill>
                <a:effectLst/>
                <a:latin typeface="+mj-lt"/>
                <a:ea typeface="Calibri" pitchFamily="34" charset="0"/>
                <a:cs typeface="Arial" pitchFamily="34" charset="0"/>
              </a:rPr>
              <a:t> </a:t>
            </a:r>
            <a:endParaRPr kumimoji="0" lang="fr-FR" sz="2000" b="1" i="0" u="none" strike="noStrike" cap="none" normalizeH="0" baseline="0" dirty="0" smtClean="0">
              <a:ln>
                <a:noFill/>
              </a:ln>
              <a:solidFill>
                <a:srgbClr val="0070C0"/>
              </a:solidFill>
              <a:effectLst/>
              <a:latin typeface="+mj-lt"/>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fr-FR" sz="2000" b="1" i="0" u="none" strike="noStrike" cap="none" normalizeH="0" baseline="0" dirty="0" err="1" smtClean="0">
                <a:ln>
                  <a:noFill/>
                </a:ln>
                <a:solidFill>
                  <a:srgbClr val="0070C0"/>
                </a:solidFill>
                <a:effectLst/>
                <a:latin typeface="+mj-lt"/>
                <a:ea typeface="Calibri" pitchFamily="34" charset="0"/>
                <a:cs typeface="Arial" pitchFamily="34" charset="0"/>
              </a:rPr>
              <a:t>Mycophénolate</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r>
              <a:rPr kumimoji="0" lang="fr-FR" sz="2000" b="1" i="0" u="none" strike="noStrike" cap="none" normalizeH="0" baseline="0" dirty="0" err="1" smtClean="0">
                <a:ln>
                  <a:noFill/>
                </a:ln>
                <a:solidFill>
                  <a:schemeClr val="tx1"/>
                </a:solidFill>
                <a:effectLst/>
                <a:latin typeface="+mj-lt"/>
                <a:ea typeface="Calibri" pitchFamily="34" charset="0"/>
                <a:cs typeface="Arial" pitchFamily="34" charset="0"/>
              </a:rPr>
              <a:t>Cellcept</a:t>
            </a:r>
            <a:r>
              <a:rPr kumimoji="0" lang="fr-FR" sz="2000" b="1" i="0" u="none" strike="noStrike" cap="none" normalizeH="0" baseline="0" dirty="0" smtClean="0">
                <a:ln>
                  <a:noFill/>
                </a:ln>
                <a:solidFill>
                  <a:schemeClr val="tx1"/>
                </a:solidFill>
                <a:effectLst/>
                <a:latin typeface="+mj-lt"/>
                <a:ea typeface="Calibri" pitchFamily="34" charset="0"/>
                <a:cs typeface="Arial" pitchFamily="34" charset="0"/>
              </a:rPr>
              <a:t>®) </a:t>
            </a:r>
          </a:p>
          <a:p>
            <a:pPr marL="457200" marR="0" lvl="1" indent="0" algn="l" defTabSz="914400" rtl="0" eaLnBrk="0" fontAlgn="base" latinLnBrk="0" hangingPunct="0">
              <a:lnSpc>
                <a:spcPct val="100000"/>
              </a:lnSpc>
              <a:spcBef>
                <a:spcPct val="0"/>
              </a:spcBef>
              <a:spcAft>
                <a:spcPct val="0"/>
              </a:spcAft>
              <a:buClrTx/>
              <a:buSzTx/>
              <a:buFont typeface="Symbol" pitchFamily="18" charset="2"/>
              <a:buChar char=""/>
              <a:tabLst/>
            </a:pPr>
            <a:r>
              <a:rPr kumimoji="0" lang="fr-FR" sz="2000" b="1" i="0" u="none" strike="noStrike" cap="none" normalizeH="0" baseline="0" dirty="0" smtClean="0">
                <a:ln>
                  <a:noFill/>
                </a:ln>
                <a:solidFill>
                  <a:srgbClr val="0070C0"/>
                </a:solidFill>
                <a:effectLst/>
                <a:latin typeface="+mj-lt"/>
                <a:ea typeface="Calibri" pitchFamily="34" charset="0"/>
                <a:cs typeface="Arial" pitchFamily="34" charset="0"/>
              </a:rPr>
              <a:t>Thalidomide</a:t>
            </a:r>
            <a:r>
              <a:rPr kumimoji="0" lang="fr-FR" sz="2000" b="1" i="0" u="none" strike="noStrike" cap="none" normalizeH="0" baseline="0" dirty="0" smtClean="0">
                <a:ln>
                  <a:noFill/>
                </a:ln>
                <a:solidFill>
                  <a:srgbClr val="0070C0"/>
                </a:solidFill>
                <a:effectLst/>
                <a:latin typeface="+mj-lt"/>
                <a:cs typeface="Arial" pitchFamily="34" charset="0"/>
              </a:rPr>
              <a:t> </a:t>
            </a:r>
          </a:p>
        </p:txBody>
      </p:sp>
    </p:spTree>
    <p:extLst>
      <p:ext uri="{BB962C8B-B14F-4D97-AF65-F5344CB8AC3E}">
        <p14:creationId xmlns="" xmlns:p14="http://schemas.microsoft.com/office/powerpoint/2010/main" val="12559903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1406" y="214290"/>
            <a:ext cx="9001156" cy="1000132"/>
          </a:xfrm>
        </p:spPr>
        <p:style>
          <a:lnRef idx="0">
            <a:schemeClr val="accent2"/>
          </a:lnRef>
          <a:fillRef idx="3">
            <a:schemeClr val="accent2"/>
          </a:fillRef>
          <a:effectRef idx="3">
            <a:schemeClr val="accent2"/>
          </a:effectRef>
          <a:fontRef idx="minor">
            <a:schemeClr val="lt1"/>
          </a:fontRef>
        </p:style>
        <p:txBody>
          <a:bodyPr>
            <a:normAutofit fontScale="90000"/>
          </a:bodyPr>
          <a:lstStyle/>
          <a:p>
            <a:r>
              <a:rPr lang="fr-FR" sz="3100" b="1" dirty="0" smtClean="0">
                <a:solidFill>
                  <a:schemeClr val="bg1"/>
                </a:solidFill>
              </a:rPr>
              <a:t>Médicaments tératogènes utilisables en cours de grossesse en l’absence d’alternative thérapeutique plus sûre</a:t>
            </a:r>
            <a:r>
              <a:rPr lang="fr-FR" sz="3100" dirty="0" smtClean="0">
                <a:solidFill>
                  <a:schemeClr val="bg1"/>
                </a:solidFill>
              </a:rPr>
              <a:t> </a:t>
            </a:r>
            <a:endParaRPr lang="ar-DZ" sz="2800" dirty="0">
              <a:solidFill>
                <a:schemeClr val="bg1"/>
              </a:solidFill>
            </a:endParaRPr>
          </a:p>
        </p:txBody>
      </p:sp>
      <p:sp>
        <p:nvSpPr>
          <p:cNvPr id="3" name="Espace réservé du contenu 2"/>
          <p:cNvSpPr>
            <a:spLocks noGrp="1"/>
          </p:cNvSpPr>
          <p:nvPr>
            <p:ph idx="1"/>
          </p:nvPr>
        </p:nvSpPr>
        <p:spPr>
          <a:xfrm>
            <a:off x="142844" y="1000108"/>
            <a:ext cx="8786874" cy="5214974"/>
          </a:xfrm>
        </p:spPr>
        <p:txBody>
          <a:bodyPr>
            <a:noAutofit/>
          </a:bodyPr>
          <a:lstStyle/>
          <a:p>
            <a:pPr lvl="0" algn="ctr">
              <a:buNone/>
            </a:pPr>
            <a:r>
              <a:rPr lang="fr-FR" sz="2000" b="1" dirty="0" smtClean="0"/>
              <a:t/>
            </a:r>
            <a:br>
              <a:rPr lang="fr-FR" sz="2000" b="1" dirty="0" smtClean="0"/>
            </a:br>
            <a:r>
              <a:rPr lang="fr-FR" sz="2000" b="1" dirty="0" smtClean="0">
                <a:solidFill>
                  <a:srgbClr val="002060"/>
                </a:solidFill>
              </a:rPr>
              <a:t>Ces médicaments peuvent être utilisés en cours de grossesse malgré leurs effets tératogènes connus en raison de </a:t>
            </a:r>
            <a:r>
              <a:rPr lang="fr-FR" sz="2000" b="1" u="sng" dirty="0" smtClean="0">
                <a:solidFill>
                  <a:srgbClr val="002060"/>
                </a:solidFill>
              </a:rPr>
              <a:t>leur bénéfice thérapeutique et d’une possibilité de surveillance prénatale. </a:t>
            </a:r>
          </a:p>
          <a:p>
            <a:pPr lvl="1" algn="ctr">
              <a:buNone/>
            </a:pPr>
            <a:endParaRPr lang="fr-FR" sz="100" b="1" u="sng" dirty="0" smtClean="0">
              <a:solidFill>
                <a:srgbClr val="FF0000"/>
              </a:solidFill>
            </a:endParaRPr>
          </a:p>
          <a:p>
            <a:pPr lvl="1" algn="ctr">
              <a:buNone/>
            </a:pPr>
            <a:endParaRPr lang="fr-FR" sz="1100" b="1" u="sng" dirty="0" smtClean="0">
              <a:solidFill>
                <a:srgbClr val="FF0000"/>
              </a:solidFill>
            </a:endParaRPr>
          </a:p>
          <a:p>
            <a:pPr lvl="1" algn="ctr">
              <a:buNone/>
            </a:pPr>
            <a:r>
              <a:rPr lang="fr-FR" sz="2000" b="1" u="sng" dirty="0" smtClean="0">
                <a:solidFill>
                  <a:srgbClr val="FF0000"/>
                </a:solidFill>
              </a:rPr>
              <a:t>Certains autres antiépileptiques </a:t>
            </a:r>
            <a:r>
              <a:rPr lang="fr-FR" sz="2000" b="1" dirty="0" smtClean="0"/>
              <a:t> </a:t>
            </a:r>
          </a:p>
          <a:p>
            <a:pPr lvl="1" algn="ctr">
              <a:buNone/>
            </a:pPr>
            <a:endParaRPr lang="fr-FR" sz="1100" b="1" dirty="0" smtClean="0"/>
          </a:p>
          <a:p>
            <a:r>
              <a:rPr lang="fr-FR" sz="2000" b="1" dirty="0" err="1" smtClean="0">
                <a:solidFill>
                  <a:srgbClr val="0070C0"/>
                </a:solidFill>
              </a:rPr>
              <a:t>Carbamazépine</a:t>
            </a:r>
            <a:r>
              <a:rPr lang="fr-FR" sz="2000" b="1" dirty="0" smtClean="0">
                <a:solidFill>
                  <a:srgbClr val="0070C0"/>
                </a:solidFill>
              </a:rPr>
              <a:t> </a:t>
            </a:r>
            <a:r>
              <a:rPr lang="fr-FR" sz="2000" b="1" dirty="0" smtClean="0"/>
              <a:t>(</a:t>
            </a:r>
            <a:r>
              <a:rPr lang="fr-FR" sz="2000" b="1" dirty="0" err="1" smtClean="0"/>
              <a:t>Tégrétol</a:t>
            </a:r>
            <a:r>
              <a:rPr lang="fr-FR" sz="2000" b="1" dirty="0" smtClean="0"/>
              <a:t>®) </a:t>
            </a:r>
          </a:p>
          <a:p>
            <a:r>
              <a:rPr lang="fr-FR" sz="2000" b="1" dirty="0" smtClean="0">
                <a:solidFill>
                  <a:srgbClr val="0070C0"/>
                </a:solidFill>
              </a:rPr>
              <a:t>Phénobarbital </a:t>
            </a:r>
            <a:r>
              <a:rPr lang="fr-FR" sz="2000" b="1" dirty="0" smtClean="0"/>
              <a:t>(Gardénal® ...) </a:t>
            </a:r>
          </a:p>
          <a:p>
            <a:endParaRPr lang="fr-FR" sz="100" b="1" dirty="0" smtClean="0"/>
          </a:p>
          <a:p>
            <a:pPr algn="ctr">
              <a:buNone/>
            </a:pPr>
            <a:r>
              <a:rPr lang="fr-FR" sz="2000" b="1" u="sng" dirty="0" smtClean="0">
                <a:solidFill>
                  <a:srgbClr val="FF0000"/>
                </a:solidFill>
              </a:rPr>
              <a:t>Psychotropes</a:t>
            </a:r>
          </a:p>
          <a:p>
            <a:pPr algn="ctr">
              <a:buNone/>
            </a:pPr>
            <a:endParaRPr lang="fr-FR" sz="1000" b="1" u="sng" dirty="0" smtClean="0">
              <a:solidFill>
                <a:srgbClr val="FF0000"/>
              </a:solidFill>
            </a:endParaRPr>
          </a:p>
          <a:p>
            <a:r>
              <a:rPr lang="fr-FR" sz="2000" b="1" dirty="0" smtClean="0">
                <a:solidFill>
                  <a:srgbClr val="0070C0"/>
                </a:solidFill>
              </a:rPr>
              <a:t>Lithium</a:t>
            </a:r>
            <a:r>
              <a:rPr lang="fr-FR" sz="2000" b="1" dirty="0" smtClean="0"/>
              <a:t> (</a:t>
            </a:r>
            <a:r>
              <a:rPr lang="fr-FR" sz="2000" b="1" dirty="0" err="1" smtClean="0"/>
              <a:t>Neurolithium</a:t>
            </a:r>
            <a:r>
              <a:rPr lang="fr-FR" sz="2000" b="1" dirty="0" smtClean="0"/>
              <a:t>®, </a:t>
            </a:r>
            <a:r>
              <a:rPr lang="fr-FR" sz="2000" b="1" dirty="0" err="1" smtClean="0"/>
              <a:t>Téralithe</a:t>
            </a:r>
            <a:r>
              <a:rPr lang="fr-FR" sz="2000" b="1" dirty="0" smtClean="0"/>
              <a:t>®) </a:t>
            </a:r>
          </a:p>
          <a:p>
            <a:endParaRPr lang="fr-FR" sz="100" b="1" dirty="0" smtClean="0"/>
          </a:p>
          <a:p>
            <a:pPr lvl="1" algn="ctr">
              <a:buNone/>
            </a:pPr>
            <a:r>
              <a:rPr lang="fr-FR" sz="2000" b="1" u="sng" dirty="0" smtClean="0">
                <a:solidFill>
                  <a:srgbClr val="FF0000"/>
                </a:solidFill>
              </a:rPr>
              <a:t>Anticoagulants oraux (AVK) </a:t>
            </a:r>
          </a:p>
          <a:p>
            <a:pPr lvl="1" algn="ctr">
              <a:buNone/>
            </a:pPr>
            <a:endParaRPr lang="fr-FR" sz="2000" b="1" u="sng" dirty="0" smtClean="0">
              <a:solidFill>
                <a:srgbClr val="FF0000"/>
              </a:solidFill>
            </a:endParaRPr>
          </a:p>
          <a:p>
            <a:r>
              <a:rPr lang="fr-FR" sz="2000" b="1" dirty="0" err="1" smtClean="0">
                <a:solidFill>
                  <a:srgbClr val="0070C0"/>
                </a:solidFill>
              </a:rPr>
              <a:t>Acénocoumarol</a:t>
            </a:r>
            <a:r>
              <a:rPr lang="fr-FR" sz="2000" b="1" dirty="0" smtClean="0"/>
              <a:t> (Sintrom®)</a:t>
            </a:r>
          </a:p>
          <a:p>
            <a:r>
              <a:rPr lang="fr-FR" sz="2000" b="1" dirty="0" err="1" smtClean="0">
                <a:solidFill>
                  <a:srgbClr val="0070C0"/>
                </a:solidFill>
              </a:rPr>
              <a:t>Fluindione</a:t>
            </a:r>
            <a:r>
              <a:rPr lang="fr-FR" sz="2000" b="1" dirty="0" smtClean="0"/>
              <a:t> (</a:t>
            </a:r>
            <a:r>
              <a:rPr lang="fr-FR" sz="2000" b="1" dirty="0" err="1" smtClean="0"/>
              <a:t>Préviscan</a:t>
            </a:r>
            <a:r>
              <a:rPr lang="fr-FR" sz="2000" b="1" dirty="0" smtClean="0"/>
              <a:t>®) </a:t>
            </a:r>
          </a:p>
          <a:p>
            <a:r>
              <a:rPr lang="fr-FR" sz="2000" b="1" dirty="0" err="1" smtClean="0">
                <a:solidFill>
                  <a:srgbClr val="0070C0"/>
                </a:solidFill>
              </a:rPr>
              <a:t>Carbimazole</a:t>
            </a:r>
            <a:r>
              <a:rPr lang="fr-FR" sz="2000" b="1" dirty="0" smtClean="0">
                <a:solidFill>
                  <a:srgbClr val="0070C0"/>
                </a:solidFill>
              </a:rPr>
              <a:t> </a:t>
            </a:r>
            <a:r>
              <a:rPr lang="fr-FR" sz="2000" b="1" dirty="0" smtClean="0"/>
              <a:t>(</a:t>
            </a:r>
            <a:r>
              <a:rPr lang="fr-FR" sz="2000" b="1" dirty="0" err="1" smtClean="0"/>
              <a:t>Néomercazole</a:t>
            </a:r>
            <a:r>
              <a:rPr lang="fr-FR" sz="2000" b="1" dirty="0" smtClean="0"/>
              <a:t>®)</a:t>
            </a:r>
            <a:endParaRPr lang="ar-DZ" sz="20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2026</TotalTime>
  <Words>1066</Words>
  <Application>Microsoft Office PowerPoint</Application>
  <PresentationFormat>Affichage à l'écran (4:3)</PresentationFormat>
  <Paragraphs>257</Paragraphs>
  <Slides>21</Slides>
  <Notes>17</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Thème Office</vt:lpstr>
      <vt:lpstr>Grossesse et Médicaments</vt:lpstr>
      <vt:lpstr>I / Historique Thalidomide </vt:lpstr>
      <vt:lpstr>INTRODUCTION</vt:lpstr>
      <vt:lpstr>PHARMACOCINÉTIQUE AU COURS DE LA GROSSESSE</vt:lpstr>
      <vt:lpstr>Diapositive 5</vt:lpstr>
      <vt:lpstr>Médicaments tératogènes</vt:lpstr>
      <vt:lpstr>Médicaments tératogènes</vt:lpstr>
      <vt:lpstr> Médicaments tératogènes à proscrire pendant au moins les 2 premiers mois de grossesse, et si possible au-delà, sauf indication exceptionnelle  </vt:lpstr>
      <vt:lpstr>Médicaments tératogènes utilisables en cours de grossesse en l’absence d’alternative thérapeutique plus sûre </vt:lpstr>
      <vt:lpstr>  Médicaments à risque fœtal et/ou néonatal   </vt:lpstr>
      <vt:lpstr> Médicaments ne posant pas de problèmes majeurs en cours de grossesse</vt:lpstr>
      <vt:lpstr>2. Traitement hormonaux</vt:lpstr>
      <vt:lpstr> Anticancéreux –Radiations </vt:lpstr>
      <vt:lpstr>Règles de prescription</vt:lpstr>
      <vt:lpstr>Règles de prescription</vt:lpstr>
      <vt:lpstr>Médicaments  et Allaitement </vt:lpstr>
      <vt:lpstr>Introduction</vt:lpstr>
      <vt:lpstr>Règles de prescription</vt:lpstr>
      <vt:lpstr>Règles de prescription</vt:lpstr>
      <vt:lpstr>Règles de prescription</vt:lpstr>
      <vt:lpstr> Quelques médicaments de choix chez la mère allaitante :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Médicaments et grossesse</dc:title>
  <dc:creator>Utilisateur Windows</dc:creator>
  <cp:lastModifiedBy>Imagination Boy</cp:lastModifiedBy>
  <cp:revision>60</cp:revision>
  <dcterms:created xsi:type="dcterms:W3CDTF">2011-01-11T05:48:02Z</dcterms:created>
  <dcterms:modified xsi:type="dcterms:W3CDTF">2020-04-05T14:45:05Z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