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8" r:id="rId3"/>
    <p:sldId id="260" r:id="rId4"/>
    <p:sldId id="303" r:id="rId5"/>
    <p:sldId id="300" r:id="rId6"/>
    <p:sldId id="301" r:id="rId7"/>
    <p:sldId id="302" r:id="rId8"/>
    <p:sldId id="305" r:id="rId9"/>
    <p:sldId id="306" r:id="rId10"/>
    <p:sldId id="304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4" r:id="rId23"/>
    <p:sldId id="275" r:id="rId24"/>
    <p:sldId id="276" r:id="rId25"/>
    <p:sldId id="277" r:id="rId26"/>
    <p:sldId id="278" r:id="rId27"/>
    <p:sldId id="280" r:id="rId28"/>
    <p:sldId id="279" r:id="rId29"/>
    <p:sldId id="281" r:id="rId30"/>
  </p:sldIdLst>
  <p:sldSz cx="9144000" cy="6858000" type="screen4x3"/>
  <p:notesSz cx="6858000" cy="9144000"/>
  <p:defaultTextStyle>
    <a:defPPr>
      <a:defRPr lang="ar-SA"/>
    </a:defPPr>
    <a:lvl1pPr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8.bin"/><Relationship Id="rId2" Type="http://schemas.microsoft.com/office/2006/relationships/legacyDiagramText" Target="legacyDiagramText7.bin"/><Relationship Id="rId1" Type="http://schemas.microsoft.com/office/2006/relationships/legacyDiagramText" Target="legacyDiagramText6.bin"/><Relationship Id="rId4" Type="http://schemas.microsoft.com/office/2006/relationships/legacyDiagramText" Target="legacyDiagramText9.bin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rtl="0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172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7173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rtl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174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rtl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175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7176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7177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rtl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178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71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Click to edit Master 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Click to edit Master subtitle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098CC60-75ED-48C2-855D-04AF7614B417}" type="slidenum">
              <a:rPr lang="ar-SA"/>
              <a:pPr/>
              <a:t>‹N°›</a:t>
            </a:fld>
            <a:endParaRPr lang="en-US"/>
          </a:p>
        </p:txBody>
      </p:sp>
      <p:pic>
        <p:nvPicPr>
          <p:cNvPr id="7184" name="Picture 16" descr="Logo -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8838" cy="81915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6E103-F02C-43F5-8CCA-079E16CE1029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77651-03BC-4ABF-A690-6899E9A5963B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36A0EE2-3387-406E-96C3-B986A6424853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46D19B8-5A16-4971-8974-BA264623C945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E95E2-BA9F-4C92-9317-24492C783E8D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AC62C-CE89-4DEA-BAF5-D624A7E7447B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A874F-7B4F-48E8-8A0A-E93FC04F82B7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2904E-5A18-4CBB-8CC4-326C4595D29E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26F46-F515-4EFE-8578-EF81CCB1BD64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0801E-2680-4327-877D-47D1D228CC01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423F0-B6C4-402F-AEBD-914FCF614855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C1DF7-3CB5-414F-97A2-4B87A5EACE08}" type="slidenum">
              <a:rPr lang="ar-SA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rtl="0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614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614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rtl="0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615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/>
            </a:lvl1pPr>
          </a:lstStyle>
          <a:p>
            <a:endParaRPr lang="en-US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/>
            </a:lvl1pPr>
          </a:lstStyle>
          <a:p>
            <a:endParaRPr lang="en-US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/>
            </a:lvl1pPr>
          </a:lstStyle>
          <a:p>
            <a:fld id="{93EC1515-B967-48D5-94BC-74AE3F34425E}" type="slidenum">
              <a:rPr lang="ar-SA"/>
              <a:pPr/>
              <a:t>‹N°›</a:t>
            </a:fld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pic>
        <p:nvPicPr>
          <p:cNvPr id="6157" name="Picture 13" descr="Logo -e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858838" cy="8191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ar-EG" sz="4400" u="sng"/>
          </a:p>
          <a:p>
            <a:pPr algn="ctr">
              <a:buFont typeface="Wingdings" pitchFamily="2" charset="2"/>
              <a:buNone/>
            </a:pPr>
            <a:endParaRPr lang="ar-EG" sz="48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ar-EG" sz="4800" b="1">
                <a:effectLst>
                  <a:outerShdw blurRad="38100" dist="38100" dir="2700000" algn="tl">
                    <a:srgbClr val="FFFFFF"/>
                  </a:outerShdw>
                </a:effectLst>
                <a:cs typeface="PT Bold Heading" pitchFamily="2" charset="-78"/>
              </a:rPr>
              <a:t>أهمية الاتصال و عوامل نجاحه </a:t>
            </a:r>
            <a:endParaRPr lang="fr-FR" sz="4800" b="1">
              <a:effectLst>
                <a:outerShdw blurRad="38100" dist="38100" dir="2700000" algn="tl">
                  <a:srgbClr val="FFFFFF"/>
                </a:outerShdw>
              </a:effectLst>
              <a:cs typeface="PT Bold Heading" pitchFamily="2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481013" y="2286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r>
              <a:rPr lang="ar-EG" sz="3200" b="1" u="sng">
                <a:solidFill>
                  <a:schemeClr val="tx2"/>
                </a:solidFill>
                <a:latin typeface="Tahoma" pitchFamily="34" charset="0"/>
                <a:cs typeface="Monotype Koufi" pitchFamily="2" charset="-78"/>
              </a:rPr>
              <a:t>العملية الاتصالية :  </a:t>
            </a:r>
            <a:endParaRPr lang="en-US" sz="3200" b="1" u="sng">
              <a:solidFill>
                <a:schemeClr val="tx2"/>
              </a:solidFill>
              <a:latin typeface="Tahoma" pitchFamily="34" charset="0"/>
              <a:cs typeface="Monotype Koufi" pitchFamily="2" charset="-78"/>
            </a:endParaRPr>
          </a:p>
        </p:txBody>
      </p:sp>
      <p:graphicFrame>
        <p:nvGraphicFramePr>
          <p:cNvPr id="65539" name="Diagram 3"/>
          <p:cNvGraphicFramePr>
            <a:graphicFrameLocks/>
          </p:cNvGraphicFramePr>
          <p:nvPr/>
        </p:nvGraphicFramePr>
        <p:xfrm>
          <a:off x="-685800" y="1828800"/>
          <a:ext cx="10225088" cy="4289425"/>
        </p:xfrm>
        <a:graphic>
          <a:graphicData uri="http://schemas.openxmlformats.org/drawingml/2006/compatibility">
            <com:legacyDrawing xmlns:com="http://schemas.openxmlformats.org/drawingml/2006/compatibility" spid="_x0000_s65539"/>
          </a:graphicData>
        </a:graphic>
      </p:graphicFrame>
      <p:sp>
        <p:nvSpPr>
          <p:cNvPr id="65551" name="Oval 15"/>
          <p:cNvSpPr>
            <a:spLocks noChangeArrowheads="1"/>
          </p:cNvSpPr>
          <p:nvPr/>
        </p:nvSpPr>
        <p:spPr bwMode="auto">
          <a:xfrm>
            <a:off x="2995613" y="3040063"/>
            <a:ext cx="914400" cy="9144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المرسل : 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ar-EG"/>
              <a:t>خصائصه ومهاراته.</a:t>
            </a:r>
          </a:p>
          <a:p>
            <a:r>
              <a:rPr lang="ar-EG"/>
              <a:t>الملكات المتوفرة لديه.</a:t>
            </a:r>
          </a:p>
          <a:p>
            <a:r>
              <a:rPr lang="ar-EG"/>
              <a:t>اللغة التي يتحدث بها.</a:t>
            </a:r>
          </a:p>
          <a:p>
            <a:r>
              <a:rPr lang="ar-EG"/>
              <a:t>مدى قبوله لدى الأخرين.</a:t>
            </a:r>
          </a:p>
          <a:p>
            <a:r>
              <a:rPr lang="ar-EG"/>
              <a:t>قدرته على جذب الانتباه.</a:t>
            </a:r>
          </a:p>
          <a:p>
            <a:r>
              <a:rPr lang="ar-EG"/>
              <a:t>خلفيته المعرفية.</a:t>
            </a:r>
          </a:p>
          <a:p>
            <a:r>
              <a:rPr lang="ar-EG"/>
              <a:t>مدى دراسته للجمهور.</a:t>
            </a:r>
            <a:endParaRPr lang="fr-FR"/>
          </a:p>
        </p:txBody>
      </p:sp>
      <p:pic>
        <p:nvPicPr>
          <p:cNvPr id="13316" name="Picture 4" descr="teach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28600"/>
            <a:ext cx="1873250" cy="156368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الترميز </a:t>
            </a:r>
            <a:r>
              <a:rPr lang="en-US" sz="3200" b="1" u="sng">
                <a:latin typeface="Tahoma" pitchFamily="34" charset="0"/>
                <a:cs typeface="Monotype Koufi" pitchFamily="2" charset="-78"/>
              </a:rPr>
              <a:t>Encoding  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EG">
              <a:solidFill>
                <a:schemeClr val="accent2"/>
              </a:solidFill>
            </a:endParaRPr>
          </a:p>
          <a:p>
            <a:r>
              <a:rPr lang="ar-EG">
                <a:solidFill>
                  <a:schemeClr val="accent2"/>
                </a:solidFill>
              </a:rPr>
              <a:t>س : </a:t>
            </a:r>
            <a:r>
              <a:rPr lang="ar-EG"/>
              <a:t>ماهي الرموز التي نستخدمها في التعبير عن المعاني والأفكار التي نريد نقلها للأخرين ؟</a:t>
            </a:r>
          </a:p>
          <a:p>
            <a:pPr>
              <a:buFont typeface="Wingdings" pitchFamily="2" charset="2"/>
              <a:buNone/>
            </a:pPr>
            <a:r>
              <a:rPr lang="ar-EG"/>
              <a:t>                                 </a:t>
            </a:r>
            <a:r>
              <a:rPr lang="ar-EG" sz="4400">
                <a:solidFill>
                  <a:schemeClr val="accent2"/>
                </a:solidFill>
              </a:rPr>
              <a:t>الإجابة </a:t>
            </a:r>
            <a:endParaRPr lang="ar-EG" sz="4400"/>
          </a:p>
          <a:p>
            <a:pPr algn="ctr">
              <a:buFont typeface="Wingdings" pitchFamily="2" charset="2"/>
              <a:buNone/>
            </a:pPr>
            <a:r>
              <a:rPr lang="ar-EG"/>
              <a:t>الكلمات – الإشارات – الإيماءات </a:t>
            </a:r>
          </a:p>
          <a:p>
            <a:pPr algn="ctr">
              <a:buFont typeface="Wingdings" pitchFamily="2" charset="2"/>
              <a:buNone/>
            </a:pPr>
            <a:r>
              <a:rPr lang="ar-EG"/>
              <a:t>حركات الجسم </a:t>
            </a:r>
            <a:endParaRPr lang="fr-FR"/>
          </a:p>
        </p:txBody>
      </p:sp>
      <p:pic>
        <p:nvPicPr>
          <p:cNvPr id="14342" name="Picture 6" descr="j02330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895600"/>
            <a:ext cx="2574925" cy="2614613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الرسالة : 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ar-EG"/>
              <a:t>وهي منتج عملية الترميز والتي تكون خلاصة </a:t>
            </a:r>
          </a:p>
          <a:p>
            <a:pPr>
              <a:buFont typeface="Wingdings" pitchFamily="2" charset="2"/>
              <a:buNone/>
            </a:pPr>
            <a:r>
              <a:rPr lang="ar-EG"/>
              <a:t>عمليات متعددة يقوم بها المرسل ليعبر من خلالها </a:t>
            </a:r>
          </a:p>
          <a:p>
            <a:pPr>
              <a:buFont typeface="Wingdings" pitchFamily="2" charset="2"/>
              <a:buNone/>
            </a:pPr>
            <a:r>
              <a:rPr lang="ar-EG"/>
              <a:t>عن أفكاره و معارفه.</a:t>
            </a:r>
          </a:p>
          <a:p>
            <a:pPr lvl="4"/>
            <a:r>
              <a:rPr lang="ar-EG" sz="2800" b="1"/>
              <a:t>قد تكون الرسالة :</a:t>
            </a:r>
            <a:r>
              <a:rPr lang="ar-EG" b="1"/>
              <a:t> </a:t>
            </a:r>
          </a:p>
          <a:p>
            <a:pPr algn="ctr">
              <a:buFontTx/>
              <a:buChar char="•"/>
            </a:pPr>
            <a:r>
              <a:rPr lang="ar-EG">
                <a:solidFill>
                  <a:schemeClr val="hlink"/>
                </a:solidFill>
              </a:rPr>
              <a:t>شفهية.</a:t>
            </a:r>
          </a:p>
          <a:p>
            <a:pPr algn="ctr">
              <a:buFontTx/>
              <a:buChar char="•"/>
            </a:pPr>
            <a:r>
              <a:rPr lang="ar-EG">
                <a:solidFill>
                  <a:schemeClr val="hlink"/>
                </a:solidFill>
              </a:rPr>
              <a:t>مصورة.</a:t>
            </a:r>
          </a:p>
          <a:p>
            <a:pPr algn="ctr">
              <a:buFontTx/>
              <a:buChar char="•"/>
            </a:pPr>
            <a:r>
              <a:rPr lang="ar-EG">
                <a:solidFill>
                  <a:schemeClr val="hlink"/>
                </a:solidFill>
              </a:rPr>
              <a:t>مكتوبة.</a:t>
            </a:r>
          </a:p>
          <a:p>
            <a:pPr algn="ctr">
              <a:buFontTx/>
              <a:buChar char="•"/>
            </a:pPr>
            <a:r>
              <a:rPr lang="ar-EG">
                <a:solidFill>
                  <a:schemeClr val="hlink"/>
                </a:solidFill>
              </a:rPr>
              <a:t>حركية.</a:t>
            </a:r>
          </a:p>
          <a:p>
            <a:pPr algn="ctr">
              <a:buFontTx/>
              <a:buNone/>
            </a:pPr>
            <a:endParaRPr lang="ar-EG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fr-FR"/>
          </a:p>
        </p:txBody>
      </p:sp>
      <p:pic>
        <p:nvPicPr>
          <p:cNvPr id="15364" name="Picture 4" descr="ShawnPowerX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85800"/>
            <a:ext cx="2514600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القناة أو الوسيلة : 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924800" cy="4530725"/>
          </a:xfrm>
        </p:spPr>
        <p:txBody>
          <a:bodyPr/>
          <a:lstStyle/>
          <a:p>
            <a:r>
              <a:rPr lang="ar-EG" sz="2400"/>
              <a:t>ماهي وسيلة نقل الرسالة؟ </a:t>
            </a:r>
          </a:p>
          <a:p>
            <a:pPr algn="ctr">
              <a:buFont typeface="Wingdings" pitchFamily="2" charset="2"/>
              <a:buNone/>
            </a:pPr>
            <a:r>
              <a:rPr lang="ar-EG" sz="2400"/>
              <a:t> </a:t>
            </a:r>
            <a:r>
              <a:rPr lang="ar-EG" sz="3200" b="1">
                <a:solidFill>
                  <a:schemeClr val="hlink"/>
                </a:solidFill>
              </a:rPr>
              <a:t>المشافهه – الميكرفون والهاتف – الفاكس- البريد الإلكتروني – المذكرات المكتوبة – الراديو – التلفزيون. </a:t>
            </a:r>
            <a:endParaRPr lang="fr-FR" sz="3200" b="1"/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1600200" y="3505200"/>
            <a:ext cx="2762250" cy="2466975"/>
            <a:chOff x="2304" y="1584"/>
            <a:chExt cx="1740" cy="1554"/>
          </a:xfrm>
        </p:grpSpPr>
        <p:sp>
          <p:nvSpPr>
            <p:cNvPr id="16389" name="Film"/>
            <p:cNvSpPr>
              <a:spLocks noEditPoints="1" noChangeArrowheads="1"/>
            </p:cNvSpPr>
            <p:nvPr/>
          </p:nvSpPr>
          <p:spPr bwMode="auto">
            <a:xfrm>
              <a:off x="2304" y="1980"/>
              <a:ext cx="726" cy="1158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4960 w 21600"/>
                <a:gd name="T17" fmla="*/ 8129 h 21600"/>
                <a:gd name="T18" fmla="*/ 17079 w 21600"/>
                <a:gd name="T19" fmla="*/ 1342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  <a:path w="21600" h="21600" extrusionOk="0">
                  <a:moveTo>
                    <a:pt x="3014" y="21600"/>
                  </a:moveTo>
                  <a:lnTo>
                    <a:pt x="3014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3014" y="21600"/>
                  </a:lnTo>
                  <a:close/>
                </a:path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18586" y="0"/>
                  </a:lnTo>
                  <a:lnTo>
                    <a:pt x="18586" y="21600"/>
                  </a:lnTo>
                  <a:lnTo>
                    <a:pt x="21600" y="21600"/>
                  </a:lnTo>
                  <a:close/>
                </a:path>
                <a:path w="21600" h="21600" extrusionOk="0">
                  <a:moveTo>
                    <a:pt x="6028" y="6574"/>
                  </a:moveTo>
                  <a:lnTo>
                    <a:pt x="15572" y="6574"/>
                  </a:lnTo>
                  <a:lnTo>
                    <a:pt x="16074" y="6574"/>
                  </a:lnTo>
                  <a:lnTo>
                    <a:pt x="16326" y="6457"/>
                  </a:lnTo>
                  <a:lnTo>
                    <a:pt x="16577" y="6339"/>
                  </a:lnTo>
                  <a:lnTo>
                    <a:pt x="16828" y="6222"/>
                  </a:lnTo>
                  <a:lnTo>
                    <a:pt x="17079" y="6222"/>
                  </a:lnTo>
                  <a:lnTo>
                    <a:pt x="17330" y="5987"/>
                  </a:lnTo>
                  <a:lnTo>
                    <a:pt x="17330" y="5870"/>
                  </a:lnTo>
                  <a:lnTo>
                    <a:pt x="17581" y="5635"/>
                  </a:lnTo>
                  <a:lnTo>
                    <a:pt x="17581" y="1526"/>
                  </a:lnTo>
                  <a:lnTo>
                    <a:pt x="17330" y="1291"/>
                  </a:lnTo>
                  <a:lnTo>
                    <a:pt x="17330" y="1174"/>
                  </a:lnTo>
                  <a:lnTo>
                    <a:pt x="17079" y="1057"/>
                  </a:lnTo>
                  <a:lnTo>
                    <a:pt x="16828" y="939"/>
                  </a:lnTo>
                  <a:lnTo>
                    <a:pt x="16577" y="822"/>
                  </a:lnTo>
                  <a:lnTo>
                    <a:pt x="16326" y="704"/>
                  </a:lnTo>
                  <a:lnTo>
                    <a:pt x="16074" y="704"/>
                  </a:lnTo>
                  <a:lnTo>
                    <a:pt x="15572" y="587"/>
                  </a:lnTo>
                  <a:lnTo>
                    <a:pt x="6028" y="587"/>
                  </a:lnTo>
                  <a:lnTo>
                    <a:pt x="5526" y="704"/>
                  </a:lnTo>
                  <a:lnTo>
                    <a:pt x="5274" y="704"/>
                  </a:lnTo>
                  <a:lnTo>
                    <a:pt x="5023" y="822"/>
                  </a:lnTo>
                  <a:lnTo>
                    <a:pt x="4772" y="939"/>
                  </a:lnTo>
                  <a:lnTo>
                    <a:pt x="4521" y="1057"/>
                  </a:lnTo>
                  <a:lnTo>
                    <a:pt x="4270" y="1174"/>
                  </a:lnTo>
                  <a:lnTo>
                    <a:pt x="4270" y="1291"/>
                  </a:lnTo>
                  <a:lnTo>
                    <a:pt x="4019" y="1526"/>
                  </a:lnTo>
                  <a:lnTo>
                    <a:pt x="4019" y="5635"/>
                  </a:lnTo>
                  <a:lnTo>
                    <a:pt x="4270" y="5870"/>
                  </a:lnTo>
                  <a:lnTo>
                    <a:pt x="4270" y="5987"/>
                  </a:lnTo>
                  <a:lnTo>
                    <a:pt x="4521" y="6222"/>
                  </a:lnTo>
                  <a:lnTo>
                    <a:pt x="4772" y="6222"/>
                  </a:lnTo>
                  <a:lnTo>
                    <a:pt x="5023" y="6339"/>
                  </a:lnTo>
                  <a:lnTo>
                    <a:pt x="5274" y="6457"/>
                  </a:lnTo>
                  <a:lnTo>
                    <a:pt x="5526" y="6574"/>
                  </a:lnTo>
                  <a:lnTo>
                    <a:pt x="6028" y="6574"/>
                  </a:lnTo>
                  <a:close/>
                </a:path>
                <a:path w="21600" h="21600" extrusionOk="0">
                  <a:moveTo>
                    <a:pt x="6028" y="13617"/>
                  </a:moveTo>
                  <a:lnTo>
                    <a:pt x="15572" y="13617"/>
                  </a:lnTo>
                  <a:lnTo>
                    <a:pt x="16074" y="13617"/>
                  </a:lnTo>
                  <a:lnTo>
                    <a:pt x="16326" y="13617"/>
                  </a:lnTo>
                  <a:lnTo>
                    <a:pt x="16577" y="13500"/>
                  </a:lnTo>
                  <a:lnTo>
                    <a:pt x="16828" y="13383"/>
                  </a:lnTo>
                  <a:lnTo>
                    <a:pt x="17079" y="13265"/>
                  </a:lnTo>
                  <a:lnTo>
                    <a:pt x="17330" y="13148"/>
                  </a:lnTo>
                  <a:lnTo>
                    <a:pt x="17330" y="12913"/>
                  </a:lnTo>
                  <a:lnTo>
                    <a:pt x="17581" y="12796"/>
                  </a:lnTo>
                  <a:lnTo>
                    <a:pt x="17581" y="8687"/>
                  </a:lnTo>
                  <a:lnTo>
                    <a:pt x="17330" y="8452"/>
                  </a:lnTo>
                  <a:lnTo>
                    <a:pt x="17330" y="8335"/>
                  </a:lnTo>
                  <a:lnTo>
                    <a:pt x="17079" y="8217"/>
                  </a:lnTo>
                  <a:lnTo>
                    <a:pt x="16828" y="7983"/>
                  </a:lnTo>
                  <a:lnTo>
                    <a:pt x="16577" y="7983"/>
                  </a:lnTo>
                  <a:lnTo>
                    <a:pt x="16326" y="7865"/>
                  </a:lnTo>
                  <a:lnTo>
                    <a:pt x="16074" y="7865"/>
                  </a:lnTo>
                  <a:lnTo>
                    <a:pt x="15572" y="7748"/>
                  </a:lnTo>
                  <a:lnTo>
                    <a:pt x="6028" y="7748"/>
                  </a:lnTo>
                  <a:lnTo>
                    <a:pt x="5526" y="7865"/>
                  </a:lnTo>
                  <a:lnTo>
                    <a:pt x="5274" y="7865"/>
                  </a:lnTo>
                  <a:lnTo>
                    <a:pt x="5023" y="7983"/>
                  </a:lnTo>
                  <a:lnTo>
                    <a:pt x="4772" y="7983"/>
                  </a:lnTo>
                  <a:lnTo>
                    <a:pt x="4521" y="8217"/>
                  </a:lnTo>
                  <a:lnTo>
                    <a:pt x="4270" y="8335"/>
                  </a:lnTo>
                  <a:lnTo>
                    <a:pt x="4270" y="8452"/>
                  </a:lnTo>
                  <a:lnTo>
                    <a:pt x="4019" y="8687"/>
                  </a:lnTo>
                  <a:lnTo>
                    <a:pt x="4019" y="12796"/>
                  </a:lnTo>
                  <a:lnTo>
                    <a:pt x="4270" y="12913"/>
                  </a:lnTo>
                  <a:lnTo>
                    <a:pt x="4270" y="13148"/>
                  </a:lnTo>
                  <a:lnTo>
                    <a:pt x="4521" y="13265"/>
                  </a:lnTo>
                  <a:lnTo>
                    <a:pt x="4772" y="13383"/>
                  </a:lnTo>
                  <a:lnTo>
                    <a:pt x="5023" y="13500"/>
                  </a:lnTo>
                  <a:lnTo>
                    <a:pt x="5274" y="13617"/>
                  </a:lnTo>
                  <a:lnTo>
                    <a:pt x="5526" y="13617"/>
                  </a:lnTo>
                  <a:lnTo>
                    <a:pt x="6028" y="13617"/>
                  </a:lnTo>
                  <a:close/>
                </a:path>
                <a:path w="21600" h="21600" extrusionOk="0">
                  <a:moveTo>
                    <a:pt x="6028" y="20778"/>
                  </a:moveTo>
                  <a:lnTo>
                    <a:pt x="15572" y="20778"/>
                  </a:lnTo>
                  <a:lnTo>
                    <a:pt x="16074" y="20778"/>
                  </a:lnTo>
                  <a:lnTo>
                    <a:pt x="16326" y="20661"/>
                  </a:lnTo>
                  <a:lnTo>
                    <a:pt x="16577" y="20661"/>
                  </a:lnTo>
                  <a:lnTo>
                    <a:pt x="16828" y="20543"/>
                  </a:lnTo>
                  <a:lnTo>
                    <a:pt x="17079" y="20426"/>
                  </a:lnTo>
                  <a:lnTo>
                    <a:pt x="17330" y="20309"/>
                  </a:lnTo>
                  <a:lnTo>
                    <a:pt x="17330" y="20074"/>
                  </a:lnTo>
                  <a:lnTo>
                    <a:pt x="17581" y="19957"/>
                  </a:lnTo>
                  <a:lnTo>
                    <a:pt x="17581" y="15730"/>
                  </a:lnTo>
                  <a:lnTo>
                    <a:pt x="17330" y="15613"/>
                  </a:lnTo>
                  <a:lnTo>
                    <a:pt x="17330" y="15378"/>
                  </a:lnTo>
                  <a:lnTo>
                    <a:pt x="17079" y="15378"/>
                  </a:lnTo>
                  <a:lnTo>
                    <a:pt x="16828" y="15143"/>
                  </a:lnTo>
                  <a:lnTo>
                    <a:pt x="16577" y="15026"/>
                  </a:lnTo>
                  <a:lnTo>
                    <a:pt x="16326" y="15026"/>
                  </a:lnTo>
                  <a:lnTo>
                    <a:pt x="16074" y="15026"/>
                  </a:lnTo>
                  <a:lnTo>
                    <a:pt x="15572" y="14909"/>
                  </a:lnTo>
                  <a:lnTo>
                    <a:pt x="6028" y="14909"/>
                  </a:lnTo>
                  <a:lnTo>
                    <a:pt x="5526" y="15026"/>
                  </a:lnTo>
                  <a:lnTo>
                    <a:pt x="5274" y="15026"/>
                  </a:lnTo>
                  <a:lnTo>
                    <a:pt x="5023" y="15026"/>
                  </a:lnTo>
                  <a:lnTo>
                    <a:pt x="4772" y="15143"/>
                  </a:lnTo>
                  <a:lnTo>
                    <a:pt x="4521" y="15378"/>
                  </a:lnTo>
                  <a:lnTo>
                    <a:pt x="4270" y="15378"/>
                  </a:lnTo>
                  <a:lnTo>
                    <a:pt x="4270" y="15613"/>
                  </a:lnTo>
                  <a:lnTo>
                    <a:pt x="4019" y="15730"/>
                  </a:lnTo>
                  <a:lnTo>
                    <a:pt x="4019" y="19957"/>
                  </a:lnTo>
                  <a:lnTo>
                    <a:pt x="4270" y="20074"/>
                  </a:lnTo>
                  <a:lnTo>
                    <a:pt x="4270" y="20309"/>
                  </a:lnTo>
                  <a:lnTo>
                    <a:pt x="4521" y="20426"/>
                  </a:lnTo>
                  <a:lnTo>
                    <a:pt x="4772" y="20543"/>
                  </a:lnTo>
                  <a:lnTo>
                    <a:pt x="5023" y="20661"/>
                  </a:lnTo>
                  <a:lnTo>
                    <a:pt x="5274" y="20661"/>
                  </a:lnTo>
                  <a:lnTo>
                    <a:pt x="5526" y="20778"/>
                  </a:lnTo>
                  <a:lnTo>
                    <a:pt x="6028" y="20778"/>
                  </a:lnTo>
                  <a:close/>
                </a:path>
                <a:path w="21600" h="21600" extrusionOk="0">
                  <a:moveTo>
                    <a:pt x="753" y="1291"/>
                  </a:moveTo>
                  <a:lnTo>
                    <a:pt x="2260" y="1291"/>
                  </a:lnTo>
                  <a:lnTo>
                    <a:pt x="2260" y="235"/>
                  </a:lnTo>
                  <a:lnTo>
                    <a:pt x="753" y="235"/>
                  </a:lnTo>
                  <a:lnTo>
                    <a:pt x="753" y="1291"/>
                  </a:lnTo>
                  <a:close/>
                </a:path>
                <a:path w="21600" h="21600" extrusionOk="0">
                  <a:moveTo>
                    <a:pt x="753" y="2700"/>
                  </a:moveTo>
                  <a:lnTo>
                    <a:pt x="2260" y="2700"/>
                  </a:lnTo>
                  <a:lnTo>
                    <a:pt x="2260" y="1643"/>
                  </a:lnTo>
                  <a:lnTo>
                    <a:pt x="753" y="1643"/>
                  </a:lnTo>
                  <a:lnTo>
                    <a:pt x="753" y="2700"/>
                  </a:lnTo>
                  <a:close/>
                </a:path>
                <a:path w="21600" h="21600" extrusionOk="0">
                  <a:moveTo>
                    <a:pt x="753" y="4109"/>
                  </a:moveTo>
                  <a:lnTo>
                    <a:pt x="2260" y="4109"/>
                  </a:lnTo>
                  <a:lnTo>
                    <a:pt x="2260" y="3052"/>
                  </a:lnTo>
                  <a:lnTo>
                    <a:pt x="753" y="3052"/>
                  </a:lnTo>
                  <a:lnTo>
                    <a:pt x="753" y="4109"/>
                  </a:lnTo>
                  <a:close/>
                </a:path>
                <a:path w="21600" h="21600" extrusionOk="0">
                  <a:moveTo>
                    <a:pt x="753" y="5517"/>
                  </a:moveTo>
                  <a:lnTo>
                    <a:pt x="2260" y="5517"/>
                  </a:lnTo>
                  <a:lnTo>
                    <a:pt x="2260" y="4461"/>
                  </a:lnTo>
                  <a:lnTo>
                    <a:pt x="753" y="4461"/>
                  </a:lnTo>
                  <a:lnTo>
                    <a:pt x="753" y="5517"/>
                  </a:lnTo>
                  <a:close/>
                </a:path>
                <a:path w="21600" h="21600" extrusionOk="0">
                  <a:moveTo>
                    <a:pt x="753" y="6926"/>
                  </a:moveTo>
                  <a:lnTo>
                    <a:pt x="2260" y="6926"/>
                  </a:lnTo>
                  <a:lnTo>
                    <a:pt x="2260" y="5870"/>
                  </a:lnTo>
                  <a:lnTo>
                    <a:pt x="753" y="5870"/>
                  </a:lnTo>
                  <a:lnTo>
                    <a:pt x="753" y="6926"/>
                  </a:lnTo>
                  <a:close/>
                </a:path>
                <a:path w="21600" h="21600" extrusionOk="0">
                  <a:moveTo>
                    <a:pt x="753" y="8335"/>
                  </a:moveTo>
                  <a:lnTo>
                    <a:pt x="2260" y="8335"/>
                  </a:lnTo>
                  <a:lnTo>
                    <a:pt x="2260" y="7278"/>
                  </a:lnTo>
                  <a:lnTo>
                    <a:pt x="753" y="7278"/>
                  </a:lnTo>
                  <a:lnTo>
                    <a:pt x="753" y="8335"/>
                  </a:lnTo>
                  <a:close/>
                </a:path>
                <a:path w="21600" h="21600" extrusionOk="0">
                  <a:moveTo>
                    <a:pt x="753" y="9743"/>
                  </a:moveTo>
                  <a:lnTo>
                    <a:pt x="2260" y="9743"/>
                  </a:lnTo>
                  <a:lnTo>
                    <a:pt x="2260" y="8687"/>
                  </a:lnTo>
                  <a:lnTo>
                    <a:pt x="753" y="8687"/>
                  </a:lnTo>
                  <a:lnTo>
                    <a:pt x="753" y="9743"/>
                  </a:lnTo>
                  <a:close/>
                </a:path>
                <a:path w="21600" h="21600" extrusionOk="0">
                  <a:moveTo>
                    <a:pt x="753" y="11152"/>
                  </a:moveTo>
                  <a:lnTo>
                    <a:pt x="2260" y="11152"/>
                  </a:lnTo>
                  <a:lnTo>
                    <a:pt x="2260" y="10096"/>
                  </a:lnTo>
                  <a:lnTo>
                    <a:pt x="753" y="10096"/>
                  </a:lnTo>
                  <a:lnTo>
                    <a:pt x="753" y="11152"/>
                  </a:lnTo>
                  <a:close/>
                </a:path>
                <a:path w="21600" h="21600" extrusionOk="0">
                  <a:moveTo>
                    <a:pt x="753" y="12561"/>
                  </a:moveTo>
                  <a:lnTo>
                    <a:pt x="2260" y="12561"/>
                  </a:lnTo>
                  <a:lnTo>
                    <a:pt x="2260" y="11504"/>
                  </a:lnTo>
                  <a:lnTo>
                    <a:pt x="753" y="11504"/>
                  </a:lnTo>
                  <a:lnTo>
                    <a:pt x="753" y="12561"/>
                  </a:lnTo>
                  <a:close/>
                </a:path>
                <a:path w="21600" h="21600" extrusionOk="0">
                  <a:moveTo>
                    <a:pt x="753" y="13970"/>
                  </a:moveTo>
                  <a:lnTo>
                    <a:pt x="2260" y="13970"/>
                  </a:lnTo>
                  <a:lnTo>
                    <a:pt x="2260" y="12913"/>
                  </a:lnTo>
                  <a:lnTo>
                    <a:pt x="753" y="12913"/>
                  </a:lnTo>
                  <a:lnTo>
                    <a:pt x="753" y="13970"/>
                  </a:lnTo>
                  <a:close/>
                </a:path>
                <a:path w="21600" h="21600" extrusionOk="0">
                  <a:moveTo>
                    <a:pt x="753" y="15378"/>
                  </a:moveTo>
                  <a:lnTo>
                    <a:pt x="2260" y="15378"/>
                  </a:lnTo>
                  <a:lnTo>
                    <a:pt x="2260" y="14322"/>
                  </a:lnTo>
                  <a:lnTo>
                    <a:pt x="753" y="14322"/>
                  </a:lnTo>
                  <a:lnTo>
                    <a:pt x="753" y="15378"/>
                  </a:lnTo>
                  <a:close/>
                </a:path>
                <a:path w="21600" h="21600" extrusionOk="0">
                  <a:moveTo>
                    <a:pt x="753" y="16787"/>
                  </a:moveTo>
                  <a:lnTo>
                    <a:pt x="2260" y="16787"/>
                  </a:lnTo>
                  <a:lnTo>
                    <a:pt x="2260" y="15730"/>
                  </a:lnTo>
                  <a:lnTo>
                    <a:pt x="753" y="15730"/>
                  </a:lnTo>
                  <a:lnTo>
                    <a:pt x="753" y="16787"/>
                  </a:lnTo>
                  <a:close/>
                </a:path>
                <a:path w="21600" h="21600" extrusionOk="0">
                  <a:moveTo>
                    <a:pt x="753" y="18196"/>
                  </a:moveTo>
                  <a:lnTo>
                    <a:pt x="2260" y="18196"/>
                  </a:lnTo>
                  <a:lnTo>
                    <a:pt x="2260" y="17139"/>
                  </a:lnTo>
                  <a:lnTo>
                    <a:pt x="753" y="17139"/>
                  </a:lnTo>
                  <a:lnTo>
                    <a:pt x="753" y="18196"/>
                  </a:lnTo>
                  <a:close/>
                </a:path>
                <a:path w="21600" h="21600" extrusionOk="0">
                  <a:moveTo>
                    <a:pt x="753" y="19604"/>
                  </a:moveTo>
                  <a:lnTo>
                    <a:pt x="2260" y="19604"/>
                  </a:lnTo>
                  <a:lnTo>
                    <a:pt x="2260" y="18548"/>
                  </a:lnTo>
                  <a:lnTo>
                    <a:pt x="753" y="18548"/>
                  </a:lnTo>
                  <a:lnTo>
                    <a:pt x="753" y="19604"/>
                  </a:lnTo>
                  <a:close/>
                </a:path>
                <a:path w="21600" h="21600" extrusionOk="0">
                  <a:moveTo>
                    <a:pt x="753" y="21013"/>
                  </a:moveTo>
                  <a:lnTo>
                    <a:pt x="2260" y="21013"/>
                  </a:lnTo>
                  <a:lnTo>
                    <a:pt x="2260" y="19957"/>
                  </a:lnTo>
                  <a:lnTo>
                    <a:pt x="753" y="19957"/>
                  </a:lnTo>
                  <a:lnTo>
                    <a:pt x="753" y="21013"/>
                  </a:lnTo>
                  <a:close/>
                </a:path>
                <a:path w="21600" h="21600" extrusionOk="0">
                  <a:moveTo>
                    <a:pt x="19340" y="1409"/>
                  </a:moveTo>
                  <a:lnTo>
                    <a:pt x="20595" y="1409"/>
                  </a:lnTo>
                  <a:lnTo>
                    <a:pt x="20595" y="352"/>
                  </a:lnTo>
                  <a:lnTo>
                    <a:pt x="19340" y="352"/>
                  </a:lnTo>
                  <a:lnTo>
                    <a:pt x="19340" y="1409"/>
                  </a:lnTo>
                  <a:close/>
                </a:path>
                <a:path w="21600" h="21600" extrusionOk="0">
                  <a:moveTo>
                    <a:pt x="19340" y="2700"/>
                  </a:moveTo>
                  <a:lnTo>
                    <a:pt x="20595" y="2700"/>
                  </a:lnTo>
                  <a:lnTo>
                    <a:pt x="20595" y="1643"/>
                  </a:lnTo>
                  <a:lnTo>
                    <a:pt x="19340" y="1643"/>
                  </a:lnTo>
                  <a:lnTo>
                    <a:pt x="19340" y="2700"/>
                  </a:lnTo>
                  <a:close/>
                </a:path>
                <a:path w="21600" h="21600" extrusionOk="0">
                  <a:moveTo>
                    <a:pt x="19340" y="4109"/>
                  </a:moveTo>
                  <a:lnTo>
                    <a:pt x="20595" y="4109"/>
                  </a:lnTo>
                  <a:lnTo>
                    <a:pt x="20595" y="3052"/>
                  </a:lnTo>
                  <a:lnTo>
                    <a:pt x="19340" y="3052"/>
                  </a:lnTo>
                  <a:lnTo>
                    <a:pt x="19340" y="4109"/>
                  </a:lnTo>
                  <a:close/>
                </a:path>
                <a:path w="21600" h="21600" extrusionOk="0">
                  <a:moveTo>
                    <a:pt x="19340" y="5517"/>
                  </a:moveTo>
                  <a:lnTo>
                    <a:pt x="20595" y="5517"/>
                  </a:lnTo>
                  <a:lnTo>
                    <a:pt x="20595" y="4461"/>
                  </a:lnTo>
                  <a:lnTo>
                    <a:pt x="19340" y="4461"/>
                  </a:lnTo>
                  <a:lnTo>
                    <a:pt x="19340" y="5517"/>
                  </a:lnTo>
                  <a:close/>
                </a:path>
                <a:path w="21600" h="21600" extrusionOk="0">
                  <a:moveTo>
                    <a:pt x="19340" y="6926"/>
                  </a:moveTo>
                  <a:lnTo>
                    <a:pt x="20595" y="6926"/>
                  </a:lnTo>
                  <a:lnTo>
                    <a:pt x="20595" y="5870"/>
                  </a:lnTo>
                  <a:lnTo>
                    <a:pt x="19340" y="5870"/>
                  </a:lnTo>
                  <a:lnTo>
                    <a:pt x="19340" y="6926"/>
                  </a:lnTo>
                  <a:close/>
                </a:path>
                <a:path w="21600" h="21600" extrusionOk="0">
                  <a:moveTo>
                    <a:pt x="19340" y="8335"/>
                  </a:moveTo>
                  <a:lnTo>
                    <a:pt x="20595" y="8335"/>
                  </a:lnTo>
                  <a:lnTo>
                    <a:pt x="20595" y="7278"/>
                  </a:lnTo>
                  <a:lnTo>
                    <a:pt x="19340" y="7278"/>
                  </a:lnTo>
                  <a:lnTo>
                    <a:pt x="19340" y="8335"/>
                  </a:lnTo>
                  <a:close/>
                </a:path>
                <a:path w="21600" h="21600" extrusionOk="0">
                  <a:moveTo>
                    <a:pt x="19340" y="9743"/>
                  </a:moveTo>
                  <a:lnTo>
                    <a:pt x="20595" y="9743"/>
                  </a:lnTo>
                  <a:lnTo>
                    <a:pt x="20595" y="8687"/>
                  </a:lnTo>
                  <a:lnTo>
                    <a:pt x="19340" y="8687"/>
                  </a:lnTo>
                  <a:lnTo>
                    <a:pt x="19340" y="9743"/>
                  </a:lnTo>
                  <a:close/>
                </a:path>
                <a:path w="21600" h="21600" extrusionOk="0">
                  <a:moveTo>
                    <a:pt x="19340" y="11152"/>
                  </a:moveTo>
                  <a:lnTo>
                    <a:pt x="20595" y="11152"/>
                  </a:lnTo>
                  <a:lnTo>
                    <a:pt x="20595" y="10096"/>
                  </a:lnTo>
                  <a:lnTo>
                    <a:pt x="19340" y="10096"/>
                  </a:lnTo>
                  <a:lnTo>
                    <a:pt x="19340" y="11152"/>
                  </a:lnTo>
                  <a:close/>
                </a:path>
                <a:path w="21600" h="21600" extrusionOk="0">
                  <a:moveTo>
                    <a:pt x="19340" y="12561"/>
                  </a:moveTo>
                  <a:lnTo>
                    <a:pt x="20595" y="12561"/>
                  </a:lnTo>
                  <a:lnTo>
                    <a:pt x="20595" y="11504"/>
                  </a:lnTo>
                  <a:lnTo>
                    <a:pt x="19340" y="11504"/>
                  </a:lnTo>
                  <a:lnTo>
                    <a:pt x="19340" y="12561"/>
                  </a:lnTo>
                  <a:close/>
                </a:path>
                <a:path w="21600" h="21600" extrusionOk="0">
                  <a:moveTo>
                    <a:pt x="19340" y="13970"/>
                  </a:moveTo>
                  <a:lnTo>
                    <a:pt x="20595" y="13970"/>
                  </a:lnTo>
                  <a:lnTo>
                    <a:pt x="20595" y="12913"/>
                  </a:lnTo>
                  <a:lnTo>
                    <a:pt x="19340" y="12913"/>
                  </a:lnTo>
                  <a:lnTo>
                    <a:pt x="19340" y="13970"/>
                  </a:lnTo>
                  <a:close/>
                </a:path>
                <a:path w="21600" h="21600" extrusionOk="0">
                  <a:moveTo>
                    <a:pt x="19340" y="15378"/>
                  </a:moveTo>
                  <a:lnTo>
                    <a:pt x="20595" y="15378"/>
                  </a:lnTo>
                  <a:lnTo>
                    <a:pt x="20595" y="14322"/>
                  </a:lnTo>
                  <a:lnTo>
                    <a:pt x="19340" y="14322"/>
                  </a:lnTo>
                  <a:lnTo>
                    <a:pt x="19340" y="15378"/>
                  </a:lnTo>
                  <a:close/>
                </a:path>
                <a:path w="21600" h="21600" extrusionOk="0">
                  <a:moveTo>
                    <a:pt x="19340" y="16787"/>
                  </a:moveTo>
                  <a:lnTo>
                    <a:pt x="20595" y="16787"/>
                  </a:lnTo>
                  <a:lnTo>
                    <a:pt x="20595" y="15730"/>
                  </a:lnTo>
                  <a:lnTo>
                    <a:pt x="19340" y="15730"/>
                  </a:lnTo>
                  <a:lnTo>
                    <a:pt x="19340" y="16787"/>
                  </a:lnTo>
                  <a:close/>
                </a:path>
                <a:path w="21600" h="21600" extrusionOk="0">
                  <a:moveTo>
                    <a:pt x="19340" y="18196"/>
                  </a:moveTo>
                  <a:lnTo>
                    <a:pt x="20595" y="18196"/>
                  </a:lnTo>
                  <a:lnTo>
                    <a:pt x="20595" y="17139"/>
                  </a:lnTo>
                  <a:lnTo>
                    <a:pt x="19340" y="17139"/>
                  </a:lnTo>
                  <a:lnTo>
                    <a:pt x="19340" y="18196"/>
                  </a:lnTo>
                  <a:close/>
                </a:path>
                <a:path w="21600" h="21600" extrusionOk="0">
                  <a:moveTo>
                    <a:pt x="19340" y="19604"/>
                  </a:moveTo>
                  <a:lnTo>
                    <a:pt x="20595" y="19604"/>
                  </a:lnTo>
                  <a:lnTo>
                    <a:pt x="20595" y="18548"/>
                  </a:lnTo>
                  <a:lnTo>
                    <a:pt x="19340" y="18548"/>
                  </a:lnTo>
                  <a:lnTo>
                    <a:pt x="19340" y="19604"/>
                  </a:lnTo>
                  <a:close/>
                </a:path>
                <a:path w="21600" h="21600" extrusionOk="0">
                  <a:moveTo>
                    <a:pt x="19340" y="21013"/>
                  </a:moveTo>
                  <a:lnTo>
                    <a:pt x="20595" y="21013"/>
                  </a:lnTo>
                  <a:lnTo>
                    <a:pt x="20595" y="19957"/>
                  </a:lnTo>
                  <a:lnTo>
                    <a:pt x="19340" y="19957"/>
                  </a:lnTo>
                  <a:lnTo>
                    <a:pt x="19340" y="21013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0" name="Sound"/>
            <p:cNvSpPr>
              <a:spLocks noEditPoints="1" noChangeArrowheads="1"/>
            </p:cNvSpPr>
            <p:nvPr/>
          </p:nvSpPr>
          <p:spPr bwMode="auto">
            <a:xfrm>
              <a:off x="2724" y="1584"/>
              <a:ext cx="1008" cy="768"/>
            </a:xfrm>
            <a:custGeom>
              <a:avLst/>
              <a:gdLst>
                <a:gd name="T0" fmla="*/ 11164 w 21600"/>
                <a:gd name="T1" fmla="*/ 21159 h 21600"/>
                <a:gd name="T2" fmla="*/ 11164 w 21600"/>
                <a:gd name="T3" fmla="*/ 0 h 21600"/>
                <a:gd name="T4" fmla="*/ 0 w 21600"/>
                <a:gd name="T5" fmla="*/ 10800 h 21600"/>
                <a:gd name="T6" fmla="*/ 21600 w 21600"/>
                <a:gd name="T7" fmla="*/ 10800 h 21600"/>
                <a:gd name="T8" fmla="*/ 242 w 21600"/>
                <a:gd name="T9" fmla="*/ 7604 h 21600"/>
                <a:gd name="T10" fmla="*/ 10760 w 21600"/>
                <a:gd name="T11" fmla="*/ 1355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7273"/>
                  </a:moveTo>
                  <a:lnTo>
                    <a:pt x="5824" y="7273"/>
                  </a:lnTo>
                  <a:lnTo>
                    <a:pt x="11164" y="0"/>
                  </a:lnTo>
                  <a:lnTo>
                    <a:pt x="11164" y="21159"/>
                  </a:lnTo>
                  <a:lnTo>
                    <a:pt x="5824" y="13885"/>
                  </a:lnTo>
                  <a:lnTo>
                    <a:pt x="0" y="13885"/>
                  </a:lnTo>
                  <a:lnTo>
                    <a:pt x="0" y="7273"/>
                  </a:lnTo>
                  <a:close/>
                </a:path>
                <a:path w="21600" h="21600">
                  <a:moveTo>
                    <a:pt x="13024" y="7273"/>
                  </a:moveTo>
                  <a:lnTo>
                    <a:pt x="13591" y="6722"/>
                  </a:lnTo>
                  <a:lnTo>
                    <a:pt x="13833" y="7548"/>
                  </a:lnTo>
                  <a:lnTo>
                    <a:pt x="14076" y="8485"/>
                  </a:lnTo>
                  <a:lnTo>
                    <a:pt x="14157" y="9367"/>
                  </a:lnTo>
                  <a:lnTo>
                    <a:pt x="14197" y="10524"/>
                  </a:lnTo>
                  <a:lnTo>
                    <a:pt x="14197" y="11406"/>
                  </a:lnTo>
                  <a:lnTo>
                    <a:pt x="14116" y="12012"/>
                  </a:lnTo>
                  <a:lnTo>
                    <a:pt x="13995" y="12728"/>
                  </a:lnTo>
                  <a:lnTo>
                    <a:pt x="13833" y="13444"/>
                  </a:lnTo>
                  <a:lnTo>
                    <a:pt x="13712" y="14106"/>
                  </a:lnTo>
                  <a:lnTo>
                    <a:pt x="13591" y="14546"/>
                  </a:lnTo>
                  <a:lnTo>
                    <a:pt x="13065" y="13885"/>
                  </a:lnTo>
                  <a:lnTo>
                    <a:pt x="13307" y="12893"/>
                  </a:lnTo>
                  <a:lnTo>
                    <a:pt x="13469" y="11791"/>
                  </a:lnTo>
                  <a:lnTo>
                    <a:pt x="13550" y="10910"/>
                  </a:lnTo>
                  <a:lnTo>
                    <a:pt x="13591" y="10138"/>
                  </a:lnTo>
                  <a:lnTo>
                    <a:pt x="13469" y="9367"/>
                  </a:lnTo>
                  <a:lnTo>
                    <a:pt x="13388" y="8595"/>
                  </a:lnTo>
                  <a:lnTo>
                    <a:pt x="13267" y="7934"/>
                  </a:lnTo>
                  <a:lnTo>
                    <a:pt x="13024" y="7273"/>
                  </a:lnTo>
                  <a:close/>
                </a:path>
                <a:path w="21600" h="21600">
                  <a:moveTo>
                    <a:pt x="16382" y="3967"/>
                  </a:moveTo>
                  <a:lnTo>
                    <a:pt x="16786" y="5179"/>
                  </a:lnTo>
                  <a:lnTo>
                    <a:pt x="17150" y="6612"/>
                  </a:lnTo>
                  <a:lnTo>
                    <a:pt x="17474" y="8651"/>
                  </a:lnTo>
                  <a:lnTo>
                    <a:pt x="17595" y="9753"/>
                  </a:lnTo>
                  <a:lnTo>
                    <a:pt x="17635" y="12012"/>
                  </a:lnTo>
                  <a:lnTo>
                    <a:pt x="17393" y="13665"/>
                  </a:lnTo>
                  <a:lnTo>
                    <a:pt x="17150" y="15208"/>
                  </a:lnTo>
                  <a:lnTo>
                    <a:pt x="16786" y="16310"/>
                  </a:lnTo>
                  <a:lnTo>
                    <a:pt x="16341" y="17687"/>
                  </a:lnTo>
                  <a:lnTo>
                    <a:pt x="15815" y="17081"/>
                  </a:lnTo>
                  <a:lnTo>
                    <a:pt x="16503" y="14602"/>
                  </a:lnTo>
                  <a:lnTo>
                    <a:pt x="16786" y="13169"/>
                  </a:lnTo>
                  <a:lnTo>
                    <a:pt x="16867" y="12012"/>
                  </a:lnTo>
                  <a:lnTo>
                    <a:pt x="16867" y="9642"/>
                  </a:lnTo>
                  <a:lnTo>
                    <a:pt x="16705" y="7989"/>
                  </a:lnTo>
                  <a:lnTo>
                    <a:pt x="16422" y="6612"/>
                  </a:lnTo>
                  <a:lnTo>
                    <a:pt x="16220" y="5675"/>
                  </a:lnTo>
                  <a:lnTo>
                    <a:pt x="15856" y="4518"/>
                  </a:lnTo>
                  <a:lnTo>
                    <a:pt x="16382" y="3967"/>
                  </a:lnTo>
                  <a:close/>
                </a:path>
                <a:path w="21600" h="21600">
                  <a:moveTo>
                    <a:pt x="18889" y="1377"/>
                  </a:moveTo>
                  <a:lnTo>
                    <a:pt x="19415" y="826"/>
                  </a:lnTo>
                  <a:lnTo>
                    <a:pt x="20194" y="2576"/>
                  </a:lnTo>
                  <a:lnTo>
                    <a:pt x="20831" y="4683"/>
                  </a:lnTo>
                  <a:lnTo>
                    <a:pt x="21357" y="7204"/>
                  </a:lnTo>
                  <a:lnTo>
                    <a:pt x="21650" y="9450"/>
                  </a:lnTo>
                  <a:lnTo>
                    <a:pt x="21600" y="12301"/>
                  </a:lnTo>
                  <a:lnTo>
                    <a:pt x="21215" y="15938"/>
                  </a:lnTo>
                  <a:lnTo>
                    <a:pt x="20629" y="18348"/>
                  </a:lnTo>
                  <a:lnTo>
                    <a:pt x="19415" y="21655"/>
                  </a:lnTo>
                  <a:lnTo>
                    <a:pt x="18889" y="21159"/>
                  </a:lnTo>
                  <a:lnTo>
                    <a:pt x="19901" y="18404"/>
                  </a:lnTo>
                  <a:lnTo>
                    <a:pt x="20467" y="15593"/>
                  </a:lnTo>
                  <a:lnTo>
                    <a:pt x="20791" y="12342"/>
                  </a:lnTo>
                  <a:lnTo>
                    <a:pt x="20871" y="9532"/>
                  </a:lnTo>
                  <a:lnTo>
                    <a:pt x="20629" y="7411"/>
                  </a:lnTo>
                  <a:lnTo>
                    <a:pt x="20062" y="4628"/>
                  </a:lnTo>
                  <a:lnTo>
                    <a:pt x="19415" y="2810"/>
                  </a:lnTo>
                  <a:lnTo>
                    <a:pt x="18889" y="1377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fr-FR"/>
            </a:p>
          </p:txBody>
        </p:sp>
        <p:sp>
          <p:nvSpPr>
            <p:cNvPr id="16391" name="Photo"/>
            <p:cNvSpPr>
              <a:spLocks noEditPoints="1" noChangeArrowheads="1"/>
            </p:cNvSpPr>
            <p:nvPr/>
          </p:nvSpPr>
          <p:spPr bwMode="auto">
            <a:xfrm>
              <a:off x="3108" y="2040"/>
              <a:ext cx="936" cy="696"/>
            </a:xfrm>
            <a:custGeom>
              <a:avLst/>
              <a:gdLst>
                <a:gd name="T0" fmla="*/ 0 w 21600"/>
                <a:gd name="T1" fmla="*/ 3085 h 21600"/>
                <a:gd name="T2" fmla="*/ 10800 w 21600"/>
                <a:gd name="T3" fmla="*/ 0 h 21600"/>
                <a:gd name="T4" fmla="*/ 21600 w 21600"/>
                <a:gd name="T5" fmla="*/ 3085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8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778 w 21600"/>
                <a:gd name="T17" fmla="*/ 8228 h 21600"/>
                <a:gd name="T18" fmla="*/ 13757 w 21600"/>
                <a:gd name="T19" fmla="*/ 1688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0" y="21600"/>
                  </a:moveTo>
                  <a:lnTo>
                    <a:pt x="0" y="3085"/>
                  </a:lnTo>
                  <a:lnTo>
                    <a:pt x="1542" y="3085"/>
                  </a:lnTo>
                  <a:lnTo>
                    <a:pt x="1542" y="1028"/>
                  </a:lnTo>
                  <a:lnTo>
                    <a:pt x="3857" y="1028"/>
                  </a:lnTo>
                  <a:lnTo>
                    <a:pt x="3857" y="3085"/>
                  </a:lnTo>
                  <a:lnTo>
                    <a:pt x="5400" y="3085"/>
                  </a:lnTo>
                  <a:lnTo>
                    <a:pt x="6942" y="0"/>
                  </a:lnTo>
                  <a:lnTo>
                    <a:pt x="14657" y="0"/>
                  </a:lnTo>
                  <a:lnTo>
                    <a:pt x="16200" y="3085"/>
                  </a:ln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  <a:path w="21600" h="21600" extrusionOk="0">
                  <a:moveTo>
                    <a:pt x="0" y="3085"/>
                  </a:move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3085"/>
                  </a:lnTo>
                  <a:close/>
                </a:path>
                <a:path w="21600" h="21600" extrusionOk="0">
                  <a:moveTo>
                    <a:pt x="10800" y="4800"/>
                  </a:moveTo>
                  <a:lnTo>
                    <a:pt x="11925" y="4971"/>
                  </a:lnTo>
                  <a:lnTo>
                    <a:pt x="13017" y="5442"/>
                  </a:lnTo>
                  <a:lnTo>
                    <a:pt x="14046" y="6128"/>
                  </a:lnTo>
                  <a:lnTo>
                    <a:pt x="14914" y="7071"/>
                  </a:lnTo>
                  <a:lnTo>
                    <a:pt x="15621" y="8271"/>
                  </a:lnTo>
                  <a:lnTo>
                    <a:pt x="16167" y="9514"/>
                  </a:lnTo>
                  <a:lnTo>
                    <a:pt x="16425" y="11014"/>
                  </a:lnTo>
                  <a:lnTo>
                    <a:pt x="16585" y="12471"/>
                  </a:lnTo>
                  <a:lnTo>
                    <a:pt x="16489" y="14014"/>
                  </a:lnTo>
                  <a:lnTo>
                    <a:pt x="16135" y="15471"/>
                  </a:lnTo>
                  <a:lnTo>
                    <a:pt x="15621" y="16800"/>
                  </a:lnTo>
                  <a:lnTo>
                    <a:pt x="14914" y="18000"/>
                  </a:lnTo>
                  <a:lnTo>
                    <a:pt x="14046" y="18942"/>
                  </a:lnTo>
                  <a:lnTo>
                    <a:pt x="13050" y="19671"/>
                  </a:lnTo>
                  <a:lnTo>
                    <a:pt x="11925" y="20057"/>
                  </a:lnTo>
                  <a:lnTo>
                    <a:pt x="10832" y="20185"/>
                  </a:lnTo>
                  <a:lnTo>
                    <a:pt x="9675" y="20142"/>
                  </a:lnTo>
                  <a:lnTo>
                    <a:pt x="8582" y="19628"/>
                  </a:lnTo>
                  <a:lnTo>
                    <a:pt x="7553" y="18942"/>
                  </a:lnTo>
                  <a:lnTo>
                    <a:pt x="6717" y="17957"/>
                  </a:lnTo>
                  <a:lnTo>
                    <a:pt x="5946" y="16842"/>
                  </a:lnTo>
                  <a:lnTo>
                    <a:pt x="5464" y="15514"/>
                  </a:lnTo>
                  <a:lnTo>
                    <a:pt x="5078" y="14014"/>
                  </a:lnTo>
                  <a:lnTo>
                    <a:pt x="5014" y="12514"/>
                  </a:lnTo>
                  <a:lnTo>
                    <a:pt x="5110" y="11014"/>
                  </a:lnTo>
                  <a:lnTo>
                    <a:pt x="5528" y="9557"/>
                  </a:lnTo>
                  <a:lnTo>
                    <a:pt x="6010" y="8228"/>
                  </a:lnTo>
                  <a:lnTo>
                    <a:pt x="6750" y="7114"/>
                  </a:lnTo>
                  <a:lnTo>
                    <a:pt x="7650" y="6085"/>
                  </a:lnTo>
                  <a:lnTo>
                    <a:pt x="8614" y="5400"/>
                  </a:lnTo>
                  <a:lnTo>
                    <a:pt x="9707" y="4971"/>
                  </a:lnTo>
                  <a:lnTo>
                    <a:pt x="10800" y="4800"/>
                  </a:lnTo>
                  <a:close/>
                </a:path>
                <a:path w="21600" h="21600" extrusionOk="0">
                  <a:moveTo>
                    <a:pt x="8003" y="8057"/>
                  </a:moveTo>
                  <a:lnTo>
                    <a:pt x="8807" y="7371"/>
                  </a:lnTo>
                  <a:lnTo>
                    <a:pt x="9546" y="6985"/>
                  </a:lnTo>
                  <a:lnTo>
                    <a:pt x="10446" y="6771"/>
                  </a:lnTo>
                  <a:lnTo>
                    <a:pt x="11217" y="6771"/>
                  </a:lnTo>
                  <a:lnTo>
                    <a:pt x="12053" y="7028"/>
                  </a:lnTo>
                  <a:lnTo>
                    <a:pt x="12889" y="7457"/>
                  </a:lnTo>
                  <a:lnTo>
                    <a:pt x="13628" y="8100"/>
                  </a:lnTo>
                  <a:lnTo>
                    <a:pt x="14175" y="8871"/>
                  </a:lnTo>
                  <a:lnTo>
                    <a:pt x="14625" y="9814"/>
                  </a:lnTo>
                  <a:lnTo>
                    <a:pt x="14978" y="10885"/>
                  </a:lnTo>
                  <a:lnTo>
                    <a:pt x="15171" y="12042"/>
                  </a:lnTo>
                  <a:lnTo>
                    <a:pt x="15107" y="13114"/>
                  </a:lnTo>
                  <a:lnTo>
                    <a:pt x="15042" y="14228"/>
                  </a:lnTo>
                  <a:lnTo>
                    <a:pt x="14689" y="15257"/>
                  </a:lnTo>
                  <a:lnTo>
                    <a:pt x="14207" y="16285"/>
                  </a:lnTo>
                  <a:lnTo>
                    <a:pt x="13596" y="17057"/>
                  </a:lnTo>
                  <a:lnTo>
                    <a:pt x="12889" y="17657"/>
                  </a:lnTo>
                  <a:lnTo>
                    <a:pt x="12053" y="18085"/>
                  </a:lnTo>
                  <a:lnTo>
                    <a:pt x="11185" y="18257"/>
                  </a:lnTo>
                  <a:lnTo>
                    <a:pt x="10414" y="18214"/>
                  </a:lnTo>
                  <a:lnTo>
                    <a:pt x="9546" y="18042"/>
                  </a:lnTo>
                  <a:lnTo>
                    <a:pt x="8742" y="17614"/>
                  </a:lnTo>
                  <a:lnTo>
                    <a:pt x="8003" y="17014"/>
                  </a:lnTo>
                  <a:lnTo>
                    <a:pt x="7457" y="16242"/>
                  </a:lnTo>
                  <a:lnTo>
                    <a:pt x="6975" y="15257"/>
                  </a:lnTo>
                  <a:lnTo>
                    <a:pt x="6653" y="14142"/>
                  </a:lnTo>
                  <a:lnTo>
                    <a:pt x="6492" y="13114"/>
                  </a:lnTo>
                  <a:lnTo>
                    <a:pt x="6525" y="11914"/>
                  </a:lnTo>
                  <a:lnTo>
                    <a:pt x="6621" y="10842"/>
                  </a:lnTo>
                  <a:lnTo>
                    <a:pt x="6942" y="9771"/>
                  </a:lnTo>
                  <a:lnTo>
                    <a:pt x="7457" y="8785"/>
                  </a:lnTo>
                  <a:lnTo>
                    <a:pt x="8003" y="8057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fr-FR"/>
            </a:p>
          </p:txBody>
        </p:sp>
        <p:sp>
          <p:nvSpPr>
            <p:cNvPr id="16392" name="Music"/>
            <p:cNvSpPr>
              <a:spLocks noEditPoints="1" noChangeArrowheads="1"/>
            </p:cNvSpPr>
            <p:nvPr/>
          </p:nvSpPr>
          <p:spPr bwMode="auto">
            <a:xfrm>
              <a:off x="3216" y="2448"/>
              <a:ext cx="768" cy="672"/>
            </a:xfrm>
            <a:custGeom>
              <a:avLst/>
              <a:gdLst>
                <a:gd name="T0" fmla="*/ 7352 w 21600"/>
                <a:gd name="T1" fmla="*/ 46 h 21600"/>
                <a:gd name="T2" fmla="*/ 7373 w 21600"/>
                <a:gd name="T3" fmla="*/ 9900 h 21600"/>
                <a:gd name="T4" fmla="*/ 21683 w 21600"/>
                <a:gd name="T5" fmla="*/ 10061 h 21600"/>
                <a:gd name="T6" fmla="*/ 7352 w 21600"/>
                <a:gd name="T7" fmla="*/ 46 h 21600"/>
                <a:gd name="T8" fmla="*/ 21600 w 21600"/>
                <a:gd name="T9" fmla="*/ 0 h 21600"/>
                <a:gd name="T10" fmla="*/ 7975 w 21600"/>
                <a:gd name="T11" fmla="*/ 923 h 21600"/>
                <a:gd name="T12" fmla="*/ 20935 w 21600"/>
                <a:gd name="T13" fmla="*/ 535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21600" h="21600">
                  <a:moveTo>
                    <a:pt x="7352" y="46"/>
                  </a:moveTo>
                  <a:lnTo>
                    <a:pt x="7373" y="9900"/>
                  </a:lnTo>
                  <a:lnTo>
                    <a:pt x="7352" y="16107"/>
                  </a:lnTo>
                  <a:lnTo>
                    <a:pt x="7103" y="15969"/>
                  </a:lnTo>
                  <a:lnTo>
                    <a:pt x="6729" y="15692"/>
                  </a:lnTo>
                  <a:lnTo>
                    <a:pt x="6355" y="15553"/>
                  </a:lnTo>
                  <a:lnTo>
                    <a:pt x="5981" y="15415"/>
                  </a:lnTo>
                  <a:lnTo>
                    <a:pt x="5607" y="15276"/>
                  </a:lnTo>
                  <a:lnTo>
                    <a:pt x="5109" y="15138"/>
                  </a:lnTo>
                  <a:lnTo>
                    <a:pt x="4735" y="15138"/>
                  </a:lnTo>
                  <a:lnTo>
                    <a:pt x="4236" y="15138"/>
                  </a:lnTo>
                  <a:lnTo>
                    <a:pt x="3364" y="15138"/>
                  </a:lnTo>
                  <a:lnTo>
                    <a:pt x="2616" y="15276"/>
                  </a:lnTo>
                  <a:lnTo>
                    <a:pt x="1869" y="15692"/>
                  </a:lnTo>
                  <a:lnTo>
                    <a:pt x="1246" y="15969"/>
                  </a:lnTo>
                  <a:lnTo>
                    <a:pt x="747" y="16523"/>
                  </a:lnTo>
                  <a:lnTo>
                    <a:pt x="373" y="17076"/>
                  </a:lnTo>
                  <a:lnTo>
                    <a:pt x="124" y="17630"/>
                  </a:lnTo>
                  <a:lnTo>
                    <a:pt x="0" y="18323"/>
                  </a:lnTo>
                  <a:lnTo>
                    <a:pt x="124" y="19015"/>
                  </a:lnTo>
                  <a:lnTo>
                    <a:pt x="373" y="19569"/>
                  </a:lnTo>
                  <a:lnTo>
                    <a:pt x="747" y="20123"/>
                  </a:lnTo>
                  <a:lnTo>
                    <a:pt x="1246" y="20676"/>
                  </a:lnTo>
                  <a:lnTo>
                    <a:pt x="1869" y="21092"/>
                  </a:lnTo>
                  <a:lnTo>
                    <a:pt x="2616" y="21369"/>
                  </a:lnTo>
                  <a:lnTo>
                    <a:pt x="3364" y="21507"/>
                  </a:lnTo>
                  <a:lnTo>
                    <a:pt x="4236" y="21646"/>
                  </a:lnTo>
                  <a:lnTo>
                    <a:pt x="5109" y="21507"/>
                  </a:lnTo>
                  <a:lnTo>
                    <a:pt x="5856" y="21369"/>
                  </a:lnTo>
                  <a:lnTo>
                    <a:pt x="6604" y="21092"/>
                  </a:lnTo>
                  <a:lnTo>
                    <a:pt x="7227" y="20676"/>
                  </a:lnTo>
                  <a:lnTo>
                    <a:pt x="7726" y="20123"/>
                  </a:lnTo>
                  <a:lnTo>
                    <a:pt x="8100" y="19569"/>
                  </a:lnTo>
                  <a:lnTo>
                    <a:pt x="8349" y="19015"/>
                  </a:lnTo>
                  <a:lnTo>
                    <a:pt x="8473" y="18323"/>
                  </a:lnTo>
                  <a:lnTo>
                    <a:pt x="8473" y="6276"/>
                  </a:lnTo>
                  <a:lnTo>
                    <a:pt x="20561" y="6276"/>
                  </a:lnTo>
                  <a:lnTo>
                    <a:pt x="20561" y="16107"/>
                  </a:lnTo>
                  <a:lnTo>
                    <a:pt x="20187" y="15830"/>
                  </a:lnTo>
                  <a:lnTo>
                    <a:pt x="19938" y="15692"/>
                  </a:lnTo>
                  <a:lnTo>
                    <a:pt x="19564" y="15553"/>
                  </a:lnTo>
                  <a:lnTo>
                    <a:pt x="19190" y="15415"/>
                  </a:lnTo>
                  <a:lnTo>
                    <a:pt x="18692" y="15276"/>
                  </a:lnTo>
                  <a:lnTo>
                    <a:pt x="18318" y="15138"/>
                  </a:lnTo>
                  <a:lnTo>
                    <a:pt x="17944" y="15138"/>
                  </a:lnTo>
                  <a:lnTo>
                    <a:pt x="17446" y="15138"/>
                  </a:lnTo>
                  <a:lnTo>
                    <a:pt x="16573" y="15138"/>
                  </a:lnTo>
                  <a:lnTo>
                    <a:pt x="15826" y="15276"/>
                  </a:lnTo>
                  <a:lnTo>
                    <a:pt x="15078" y="15692"/>
                  </a:lnTo>
                  <a:lnTo>
                    <a:pt x="14455" y="15969"/>
                  </a:lnTo>
                  <a:lnTo>
                    <a:pt x="13956" y="16523"/>
                  </a:lnTo>
                  <a:lnTo>
                    <a:pt x="13583" y="17076"/>
                  </a:lnTo>
                  <a:lnTo>
                    <a:pt x="13333" y="17630"/>
                  </a:lnTo>
                  <a:lnTo>
                    <a:pt x="13209" y="18323"/>
                  </a:lnTo>
                  <a:lnTo>
                    <a:pt x="13333" y="19015"/>
                  </a:lnTo>
                  <a:lnTo>
                    <a:pt x="13583" y="19569"/>
                  </a:lnTo>
                  <a:lnTo>
                    <a:pt x="13956" y="20123"/>
                  </a:lnTo>
                  <a:lnTo>
                    <a:pt x="14455" y="20676"/>
                  </a:lnTo>
                  <a:lnTo>
                    <a:pt x="15078" y="21092"/>
                  </a:lnTo>
                  <a:lnTo>
                    <a:pt x="15826" y="21369"/>
                  </a:lnTo>
                  <a:lnTo>
                    <a:pt x="16573" y="21507"/>
                  </a:lnTo>
                  <a:lnTo>
                    <a:pt x="17446" y="21646"/>
                  </a:lnTo>
                  <a:lnTo>
                    <a:pt x="18318" y="21507"/>
                  </a:lnTo>
                  <a:lnTo>
                    <a:pt x="19066" y="21369"/>
                  </a:lnTo>
                  <a:lnTo>
                    <a:pt x="19813" y="21092"/>
                  </a:lnTo>
                  <a:lnTo>
                    <a:pt x="20436" y="20676"/>
                  </a:lnTo>
                  <a:lnTo>
                    <a:pt x="20935" y="20123"/>
                  </a:lnTo>
                  <a:lnTo>
                    <a:pt x="21309" y="19569"/>
                  </a:lnTo>
                  <a:lnTo>
                    <a:pt x="21558" y="19015"/>
                  </a:lnTo>
                  <a:lnTo>
                    <a:pt x="21683" y="18323"/>
                  </a:lnTo>
                  <a:lnTo>
                    <a:pt x="21683" y="10061"/>
                  </a:lnTo>
                  <a:lnTo>
                    <a:pt x="21683" y="46"/>
                  </a:lnTo>
                  <a:lnTo>
                    <a:pt x="7352" y="46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6396" name="Picture 12" descr="j033226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533400"/>
            <a:ext cx="1358900" cy="153511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المستقبل ” الفرد أو الجماعة ” 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  <a:p>
            <a:r>
              <a:rPr lang="ar-EG"/>
              <a:t>في الإتصال الفعال يلعب كل طرف دوراً مزدوجاً أي يكون مرسل و مستقبل في نفس الوقت.</a:t>
            </a:r>
          </a:p>
          <a:p>
            <a:endParaRPr lang="ar-EG"/>
          </a:p>
          <a:p>
            <a:endParaRPr lang="ar-EG"/>
          </a:p>
          <a:p>
            <a:pPr algn="ctr">
              <a:buFont typeface="Wingdings" pitchFamily="2" charset="2"/>
              <a:buNone/>
            </a:pPr>
            <a:r>
              <a:rPr lang="ar-EG"/>
              <a:t>المرسل                                                     المستقبل </a:t>
            </a:r>
            <a:endParaRPr lang="fr-FR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2667000" y="4038600"/>
            <a:ext cx="4191000" cy="533400"/>
          </a:xfrm>
          <a:prstGeom prst="leftRightArrow">
            <a:avLst>
              <a:gd name="adj1" fmla="val 50000"/>
              <a:gd name="adj2" fmla="val 15714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EG"/>
              <a:t>الرسالة </a:t>
            </a:r>
            <a:endParaRPr lang="fr-F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فك الرموز: </a:t>
            </a:r>
            <a:r>
              <a:rPr lang="en-US" sz="3200" b="1" u="sng">
                <a:latin typeface="Tahoma" pitchFamily="34" charset="0"/>
                <a:cs typeface="Monotype Koufi" pitchFamily="2" charset="-78"/>
              </a:rPr>
              <a:t>Decoding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772400" cy="4530725"/>
          </a:xfrm>
        </p:spPr>
        <p:txBody>
          <a:bodyPr/>
          <a:lstStyle/>
          <a:p>
            <a:pPr algn="ctr"/>
            <a:r>
              <a:rPr lang="ar-EG" sz="3600"/>
              <a:t>وهي عملية يقوم بها المرسل وذلك لتفسير ماورد في الرسالة ،ومافهمه منها و تتوقف هذه العملية على حالة المستقبل من حيث :</a:t>
            </a:r>
          </a:p>
          <a:p>
            <a:pPr algn="ctr">
              <a:buFont typeface="Wingdings" pitchFamily="2" charset="2"/>
              <a:buNone/>
            </a:pPr>
            <a:r>
              <a:rPr lang="ar-EG" sz="3600"/>
              <a:t>( </a:t>
            </a:r>
            <a:r>
              <a:rPr lang="ar-EG" sz="3600">
                <a:solidFill>
                  <a:schemeClr val="hlink"/>
                </a:solidFill>
              </a:rPr>
              <a:t>ثقافته – خبراته – اتجاهاته- واقعه</a:t>
            </a:r>
            <a:r>
              <a:rPr lang="ar-EG" sz="3600"/>
              <a:t> ) </a:t>
            </a:r>
            <a:endParaRPr lang="fr-FR" sz="360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المعلومات المرتدة – رد الفعل </a:t>
            </a:r>
            <a:r>
              <a:rPr lang="en-US" sz="3200" b="1" u="sng">
                <a:latin typeface="Tahoma" pitchFamily="34" charset="0"/>
                <a:cs typeface="Monotype Koufi" pitchFamily="2" charset="-78"/>
              </a:rPr>
              <a:t>Feedback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EG"/>
          </a:p>
          <a:p>
            <a:r>
              <a:rPr lang="ar-EG"/>
              <a:t>أي رد فعل المستقبل و استجابته. </a:t>
            </a:r>
          </a:p>
          <a:p>
            <a:r>
              <a:rPr lang="ar-EG"/>
              <a:t>رد الفعل هذا هل هو </a:t>
            </a:r>
            <a:r>
              <a:rPr lang="ar-EG">
                <a:solidFill>
                  <a:schemeClr val="hlink"/>
                </a:solidFill>
              </a:rPr>
              <a:t>منظور</a:t>
            </a:r>
            <a:r>
              <a:rPr lang="ar-EG"/>
              <a:t> أم </a:t>
            </a:r>
            <a:r>
              <a:rPr lang="ar-EG">
                <a:solidFill>
                  <a:schemeClr val="hlink"/>
                </a:solidFill>
              </a:rPr>
              <a:t>غير منظور</a:t>
            </a:r>
            <a:r>
              <a:rPr lang="ar-EG"/>
              <a:t> ؟ </a:t>
            </a:r>
          </a:p>
          <a:p>
            <a:r>
              <a:rPr lang="ar-EG"/>
              <a:t>هل يمكن قياسه</a:t>
            </a:r>
            <a:r>
              <a:rPr lang="ar-EG">
                <a:solidFill>
                  <a:schemeClr val="hlink"/>
                </a:solidFill>
              </a:rPr>
              <a:t> فوراً </a:t>
            </a:r>
            <a:r>
              <a:rPr lang="ar-EG"/>
              <a:t>أم</a:t>
            </a:r>
            <a:r>
              <a:rPr lang="ar-EG">
                <a:solidFill>
                  <a:schemeClr val="hlink"/>
                </a:solidFill>
              </a:rPr>
              <a:t> لا </a:t>
            </a:r>
            <a:r>
              <a:rPr lang="ar-EG"/>
              <a:t>؟ </a:t>
            </a:r>
          </a:p>
          <a:p>
            <a:endParaRPr lang="fr-FR"/>
          </a:p>
        </p:txBody>
      </p:sp>
      <p:pic>
        <p:nvPicPr>
          <p:cNvPr id="19462" name="Picture 6" descr="art_k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133600"/>
            <a:ext cx="1468438" cy="24384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ar-EG" sz="6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Font typeface="Wingdings" pitchFamily="2" charset="2"/>
              <a:buNone/>
            </a:pPr>
            <a:r>
              <a:rPr lang="ar-EG" sz="4800" b="1">
                <a:effectLst>
                  <a:outerShdw blurRad="38100" dist="38100" dir="2700000" algn="tl">
                    <a:srgbClr val="FFFFFF"/>
                  </a:outerShdw>
                </a:effectLst>
                <a:cs typeface="PT Bold Heading" pitchFamily="2" charset="-78"/>
              </a:rPr>
              <a:t>الاتصال غير اللفظي</a:t>
            </a:r>
            <a:endParaRPr lang="fr-FR" sz="4800" b="1">
              <a:effectLst>
                <a:outerShdw blurRad="38100" dist="38100" dir="2700000" algn="tl">
                  <a:srgbClr val="FFFFFF"/>
                </a:outerShdw>
              </a:effectLst>
              <a:cs typeface="PT Bold Heading" pitchFamily="2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لغة الجسم 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ar-EG"/>
              <a:t>من الجدير بالذكر هنا هو أن الإتصال باستخدام لغة الجسم تختلف ما بين الرجال و السيدات حيث أن هناك بعض السيدات تستخدمن: </a:t>
            </a:r>
          </a:p>
          <a:p>
            <a:pPr>
              <a:buFont typeface="Wingdings" pitchFamily="2" charset="2"/>
              <a:buNone/>
            </a:pPr>
            <a:r>
              <a:rPr lang="ar-EG"/>
              <a:t>  </a:t>
            </a:r>
            <a:r>
              <a:rPr lang="ar-EG">
                <a:solidFill>
                  <a:schemeClr val="hlink"/>
                </a:solidFill>
              </a:rPr>
              <a:t>” رفع الحواجب – الإبتسامة –هز الشعر – ووضع أحد الأرجل فوق الأخرى“</a:t>
            </a:r>
            <a:r>
              <a:rPr lang="ar-EG"/>
              <a:t> و في الوقت نفسه نجد أن السيدات لا تستخدمن بكثرة </a:t>
            </a:r>
            <a:r>
              <a:rPr lang="ar-EG">
                <a:solidFill>
                  <a:schemeClr val="hlink"/>
                </a:solidFill>
              </a:rPr>
              <a:t>” الاتصال بالعين و الاشارات باليد“</a:t>
            </a:r>
            <a:r>
              <a:rPr lang="ar-EG"/>
              <a:t>.  </a:t>
            </a:r>
            <a:endParaRPr lang="fr-FR"/>
          </a:p>
        </p:txBody>
      </p:sp>
      <p:pic>
        <p:nvPicPr>
          <p:cNvPr id="24580" name="Picture 4" descr="j01863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038600"/>
            <a:ext cx="1790700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أهمية الاتصال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bg2"/>
              </a:buClr>
              <a:buFont typeface="Wingdings" pitchFamily="2" charset="2"/>
              <a:buChar char="Ø"/>
            </a:pPr>
            <a:r>
              <a:rPr lang="ar-EG" b="1"/>
              <a:t>الإنسان مخلوق اتصالي .</a:t>
            </a:r>
          </a:p>
          <a:p>
            <a:pPr>
              <a:buClr>
                <a:schemeClr val="bg2"/>
              </a:buClr>
              <a:buFont typeface="Wingdings" pitchFamily="2" charset="2"/>
              <a:buChar char="Ø"/>
            </a:pPr>
            <a:endParaRPr lang="ar-EG" b="1"/>
          </a:p>
          <a:p>
            <a:pPr>
              <a:buClr>
                <a:schemeClr val="bg2"/>
              </a:buClr>
              <a:buFont typeface="Wingdings" pitchFamily="2" charset="2"/>
              <a:buChar char="Ø"/>
            </a:pPr>
            <a:r>
              <a:rPr lang="ar-EG" b="1"/>
              <a:t>أهداف الإنسان من الاتصال: </a:t>
            </a:r>
          </a:p>
          <a:p>
            <a:pPr algn="ctr">
              <a:buClr>
                <a:schemeClr val="bg2"/>
              </a:buClr>
              <a:buFontTx/>
              <a:buChar char="-"/>
            </a:pPr>
            <a:r>
              <a:rPr lang="ar-EG"/>
              <a:t>جمع المعلومات </a:t>
            </a:r>
          </a:p>
          <a:p>
            <a:pPr algn="ctr">
              <a:buClr>
                <a:schemeClr val="bg2"/>
              </a:buClr>
              <a:buFontTx/>
              <a:buChar char="-"/>
            </a:pPr>
            <a:r>
              <a:rPr lang="ar-EG"/>
              <a:t>درء الأخطار</a:t>
            </a:r>
          </a:p>
          <a:p>
            <a:pPr algn="ctr">
              <a:buClr>
                <a:schemeClr val="bg2"/>
              </a:buClr>
              <a:buFontTx/>
              <a:buChar char="-"/>
            </a:pPr>
            <a:r>
              <a:rPr lang="ar-EG"/>
              <a:t>كسب الصداقات</a:t>
            </a:r>
          </a:p>
          <a:p>
            <a:pPr algn="ctr">
              <a:buClr>
                <a:schemeClr val="bg2"/>
              </a:buClr>
              <a:buFontTx/>
              <a:buChar char="-"/>
            </a:pPr>
            <a:r>
              <a:rPr lang="ar-EG"/>
              <a:t>اتقاء الشرور </a:t>
            </a:r>
            <a:endParaRPr lang="fr-FR"/>
          </a:p>
        </p:txBody>
      </p:sp>
      <p:pic>
        <p:nvPicPr>
          <p:cNvPr id="9220" name="Picture 4" descr="peopleatmee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09800"/>
            <a:ext cx="1854200" cy="2540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اعداد و كتابة المذكرات: 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153400" cy="4530725"/>
          </a:xfrm>
        </p:spPr>
        <p:txBody>
          <a:bodyPr/>
          <a:lstStyle/>
          <a:p>
            <a:pPr marL="533400" indent="-533400"/>
            <a:r>
              <a:rPr lang="ar-EG"/>
              <a:t>تعتبر المذكرات من وسائل الاتصال المكتوبة التي تستخدم على </a:t>
            </a:r>
          </a:p>
          <a:p>
            <a:pPr marL="533400" indent="-533400">
              <a:buFont typeface="Wingdings" pitchFamily="2" charset="2"/>
              <a:buNone/>
            </a:pPr>
            <a:r>
              <a:rPr lang="ar-EG"/>
              <a:t>نطاق واسع في المنظمات و منها الكليات و الجامعات و عند كتابة المذكرات يجب مراعاة مايلي : </a:t>
            </a:r>
          </a:p>
          <a:p>
            <a:pPr marL="533400" indent="-533400" algn="ctr"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التعرض الواضح للغرض من كتابة المذكرة.</a:t>
            </a:r>
          </a:p>
          <a:p>
            <a:pPr marL="533400" indent="-533400" algn="ctr"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تحديد الشخص أو الجهة التي توجه إليها المذكرة.</a:t>
            </a:r>
          </a:p>
          <a:p>
            <a:pPr marL="533400" indent="-533400" algn="ctr"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تحديد موضوع المذكرة وكتابته بإيجاز. </a:t>
            </a:r>
          </a:p>
          <a:p>
            <a:pPr marL="533400" indent="-533400" algn="ctr"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إختيار المفردات و العبارات الواضحة التي تعبر بوضوح ودقة عن </a:t>
            </a:r>
          </a:p>
          <a:p>
            <a:pPr marL="533400" indent="-533400" algn="ctr">
              <a:buFont typeface="Wingdings" pitchFamily="2" charset="2"/>
              <a:buNone/>
            </a:pPr>
            <a:r>
              <a:rPr lang="ar-EG">
                <a:solidFill>
                  <a:schemeClr val="hlink"/>
                </a:solidFill>
              </a:rPr>
              <a:t>موضوع المذكرة. </a:t>
            </a:r>
          </a:p>
          <a:p>
            <a:pPr marL="533400" indent="-533400" algn="ctr">
              <a:buFont typeface="Wingdings" pitchFamily="2" charset="2"/>
              <a:buNone/>
            </a:pPr>
            <a:endParaRPr lang="fr-FR">
              <a:solidFill>
                <a:schemeClr val="hlink"/>
              </a:solidFill>
            </a:endParaRPr>
          </a:p>
        </p:txBody>
      </p:sp>
      <p:sp>
        <p:nvSpPr>
          <p:cNvPr id="25604" name="Documents"/>
          <p:cNvSpPr>
            <a:spLocks noEditPoints="1" noChangeArrowheads="1"/>
          </p:cNvSpPr>
          <p:nvPr/>
        </p:nvSpPr>
        <p:spPr bwMode="auto">
          <a:xfrm rot="10800000">
            <a:off x="609600" y="304800"/>
            <a:ext cx="1352550" cy="180975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شروط كتابة التقرير الجيد : 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graphicFrame>
        <p:nvGraphicFramePr>
          <p:cNvPr id="26629" name="Organization Chart 5"/>
          <p:cNvGraphicFramePr>
            <a:graphicFrameLocks/>
          </p:cNvGraphicFramePr>
          <p:nvPr>
            <p:ph idx="1"/>
          </p:nvPr>
        </p:nvGraphicFramePr>
        <p:xfrm>
          <a:off x="914400" y="1600200"/>
          <a:ext cx="7772400" cy="4530725"/>
        </p:xfrm>
        <a:graphic>
          <a:graphicData uri="http://schemas.openxmlformats.org/drawingml/2006/compatibility">
            <com:legacyDrawing xmlns:com="http://schemas.openxmlformats.org/drawingml/2006/compatibility" spid="_x0000_s26629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266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3200" b="1" u="sng">
                <a:latin typeface="Tahoma" pitchFamily="34" charset="0"/>
                <a:cs typeface="Monotype Koufi" pitchFamily="2" charset="-78"/>
              </a:rPr>
              <a:t>أهم مهارات الإتصال الفعال:</a:t>
            </a:r>
            <a:endParaRPr lang="en-US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31748" name="Sound"/>
          <p:cNvSpPr>
            <a:spLocks noEditPoints="1" noChangeArrowheads="1"/>
          </p:cNvSpPr>
          <p:nvPr>
            <p:ph type="body" idx="1"/>
          </p:nvPr>
        </p:nvSpPr>
        <p:spPr>
          <a:xfrm rot="10800000">
            <a:off x="1371600" y="1752600"/>
            <a:ext cx="6172200" cy="3505200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FF99"/>
          </a:solidFill>
          <a:ln>
            <a:solidFill>
              <a:srgbClr val="000000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endParaRPr lang="en-US" b="1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114800" y="327025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ar-EG" sz="3600">
                <a:effectLst>
                  <a:outerShdw blurRad="38100" dist="38100" dir="2700000" algn="tl">
                    <a:srgbClr val="FFFFFF"/>
                  </a:outerShdw>
                </a:effectLst>
              </a:rPr>
              <a:t>مهارة الإنصات</a:t>
            </a:r>
            <a:endParaRPr lang="fr-FR" sz="36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1748">
                                            <p:bg/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الإنصات الفعال : </a:t>
            </a:r>
            <a:endParaRPr lang="en-US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ar-EG"/>
              <a:t>يختلف كثيراً عن الإستماع لأنه يضفي معاني ودلالات للرسائل اللفظية التي يتم استقبالها من الطرف الأخر من خلال تركيز الانتباه و إظهار الإهتمام .</a:t>
            </a:r>
          </a:p>
          <a:p>
            <a:r>
              <a:rPr lang="ar-EG"/>
              <a:t>الإنصات الجيد يساعد على التحقق من دقة المعاني من خلال عمليات الإستيعاب و التحليل .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0"/>
            <a:ext cx="8382000" cy="3505200"/>
          </a:xfrm>
        </p:spPr>
        <p:txBody>
          <a:bodyPr/>
          <a:lstStyle/>
          <a:p>
            <a:pPr algn="ctr"/>
            <a:r>
              <a:rPr lang="ar-EG" sz="4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PT Bold Heading" pitchFamily="2" charset="-78"/>
              </a:rPr>
              <a:t>كيف تنمي مهارتك في الإنصات ؟ </a:t>
            </a:r>
            <a:endParaRPr lang="en-US" sz="4800" b="1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PT Bold Heading" pitchFamily="2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من خلال : </a:t>
            </a:r>
            <a:endParaRPr lang="en-US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تتوقف عن الكلام قليلاً.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حاول أن تريح الطرف الأخر.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أظهر للطرف الأخر أنك ترغب في الإستماع إليه.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لا تشوش على عملية الإنصات.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ضع نفسك مكان الطرف الأخر.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ركز وتتبع بصبر.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إحتفظ بهدؤك.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تقبل الإنتقادات و الإعتراضات.</a:t>
            </a:r>
            <a:endParaRPr lang="en-US">
              <a:solidFill>
                <a:schemeClr val="hlink"/>
              </a:solidFill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EG">
                <a:solidFill>
                  <a:schemeClr val="hlink"/>
                </a:solidFill>
              </a:rPr>
              <a:t>إسئل في الوقت المناسب.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الدروس المستفادة من نموذج الإتصال: </a:t>
            </a:r>
            <a:endParaRPr lang="en-US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Clr>
                <a:schemeClr val="hlink"/>
              </a:buClr>
              <a:buFont typeface="Wingdings" pitchFamily="2" charset="2"/>
              <a:buNone/>
            </a:pPr>
            <a:endParaRPr lang="ar-EG"/>
          </a:p>
          <a:p>
            <a:pPr algn="ctr">
              <a:buClr>
                <a:schemeClr val="hlink"/>
              </a:buClr>
              <a:buFont typeface="Wingdings" pitchFamily="2" charset="2"/>
              <a:buChar char="v"/>
            </a:pPr>
            <a:r>
              <a:rPr lang="ar-EG" sz="3200"/>
              <a:t> من يتحكم في نموذج الإتصال.</a:t>
            </a:r>
          </a:p>
          <a:p>
            <a:pPr algn="ctr">
              <a:buClr>
                <a:schemeClr val="hlink"/>
              </a:buClr>
              <a:buFont typeface="Wingdings" pitchFamily="2" charset="2"/>
              <a:buChar char="v"/>
            </a:pPr>
            <a:r>
              <a:rPr lang="ar-EG" sz="3200"/>
              <a:t> الإتصال الفعال .. إتصال ذو اتجاهين.</a:t>
            </a:r>
            <a:endParaRPr lang="en-US" sz="3200"/>
          </a:p>
          <a:p>
            <a:pPr algn="ctr">
              <a:buClr>
                <a:schemeClr val="hlink"/>
              </a:buClr>
              <a:buFont typeface="Wingdings" pitchFamily="2" charset="2"/>
              <a:buChar char="v"/>
            </a:pPr>
            <a:r>
              <a:rPr lang="ar-EG" sz="3200"/>
              <a:t> الاهتمام بالمعلومات المرتدة.</a:t>
            </a:r>
          </a:p>
          <a:p>
            <a:pPr algn="ctr">
              <a:buClr>
                <a:schemeClr val="hlink"/>
              </a:buClr>
              <a:buFont typeface="Wingdings" pitchFamily="2" charset="2"/>
              <a:buChar char="v"/>
            </a:pPr>
            <a:r>
              <a:rPr lang="ar-EG" sz="3200"/>
              <a:t> إدراك التشويش الذي قد يحدث أثناء عملية الإتصال.</a:t>
            </a:r>
            <a:r>
              <a:rPr lang="ar-EG"/>
              <a:t> </a:t>
            </a:r>
          </a:p>
          <a:p>
            <a:pPr algn="ctr">
              <a:buClr>
                <a:schemeClr val="hlink"/>
              </a:buCl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من يتحكم في نموذج الإتصال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ar-EG" sz="3200" b="1">
                <a:solidFill>
                  <a:schemeClr val="hlink"/>
                </a:solidFill>
              </a:rPr>
              <a:t>المرسل ..</a:t>
            </a:r>
          </a:p>
          <a:p>
            <a:pPr algn="ctr">
              <a:buFont typeface="Wingdings" pitchFamily="2" charset="2"/>
              <a:buNone/>
            </a:pPr>
            <a:r>
              <a:rPr lang="ar-EG">
                <a:solidFill>
                  <a:schemeClr val="hlink"/>
                </a:solidFill>
              </a:rPr>
              <a:t> </a:t>
            </a:r>
            <a:r>
              <a:rPr lang="ar-EG"/>
              <a:t>بالطبع هو الذي يضع رموز الرسالة .. هو الذي يكتب المحاضرة .. هو الذي يصنع الفكرة. </a:t>
            </a:r>
          </a:p>
          <a:p>
            <a:pPr>
              <a:buClr>
                <a:schemeClr val="hlink"/>
              </a:buClr>
              <a:buFont typeface="Wingdings" pitchFamily="2" charset="2"/>
              <a:buChar char="q"/>
            </a:pPr>
            <a:r>
              <a:rPr lang="ar-EG">
                <a:solidFill>
                  <a:schemeClr val="hlink"/>
                </a:solidFill>
              </a:rPr>
              <a:t>ولكن ..</a:t>
            </a:r>
            <a:r>
              <a:rPr lang="ar-EG"/>
              <a:t>المستقبل هو الذي يوجه المرسل في ذلك ...( كيف نضع الرسالة – بالصورة و الشكل – الذي يتناسب مع خبرات المستقبل وخلفيته و ثقافته ولغته ....</a:t>
            </a:r>
          </a:p>
          <a:p>
            <a:pPr>
              <a:buClr>
                <a:schemeClr val="hlink"/>
              </a:buClr>
              <a:buFont typeface="Wingdings" pitchFamily="2" charset="2"/>
              <a:buChar char="q"/>
            </a:pPr>
            <a:r>
              <a:rPr lang="ar-EG"/>
              <a:t>رسالة واحدة من الممكن أن نضعها بأساليب مختلفة و متنوعة بإختلاف خصائص الجمهور المستهدف . </a:t>
            </a:r>
            <a:endParaRPr lang="fr-FR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الإتصال الفعال .. إتصال ذو اتجاهين</a:t>
            </a:r>
            <a:endParaRPr lang="en-US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53000"/>
          </a:xfrm>
        </p:spPr>
        <p:txBody>
          <a:bodyPr/>
          <a:lstStyle/>
          <a:p>
            <a:r>
              <a:rPr lang="ar-EG"/>
              <a:t>وهذا هو سر نجاح عملية الإتصال عندما يكون الشخص وحده .. مرسلاً و مستقبلاً في ذات الوقت. </a:t>
            </a:r>
          </a:p>
          <a:p>
            <a:pPr algn="ctr">
              <a:buFont typeface="Wingdings" pitchFamily="2" charset="2"/>
              <a:buNone/>
            </a:pPr>
            <a:r>
              <a:rPr lang="ar-EG" b="1">
                <a:solidFill>
                  <a:schemeClr val="hlink"/>
                </a:solidFill>
              </a:rPr>
              <a:t>هل أسلوب التلقين يناسب العملية التعليمية في الجامعة ؟</a:t>
            </a:r>
            <a:r>
              <a:rPr lang="ar-EG"/>
              <a:t> </a:t>
            </a:r>
            <a:endParaRPr lang="en-US"/>
          </a:p>
          <a:p>
            <a:pPr>
              <a:buClr>
                <a:schemeClr val="hlink"/>
              </a:buClr>
              <a:buFont typeface="Wingdings" pitchFamily="2" charset="2"/>
              <a:buChar char="Ø"/>
            </a:pPr>
            <a:r>
              <a:rPr lang="ar-EG"/>
              <a:t>الطالب طرف متلقي فقط . </a:t>
            </a:r>
          </a:p>
          <a:p>
            <a:pPr>
              <a:buClr>
                <a:schemeClr val="hlink"/>
              </a:buClr>
              <a:buFont typeface="Wingdings" pitchFamily="2" charset="2"/>
              <a:buChar char="Ø"/>
            </a:pPr>
            <a:r>
              <a:rPr lang="ar-EG"/>
              <a:t>مشاركة الطالب في المحاضرة جزء أساسي من نجاح المحاضرة.</a:t>
            </a:r>
          </a:p>
          <a:p>
            <a:pPr>
              <a:buClr>
                <a:schemeClr val="hlink"/>
              </a:buClr>
              <a:buFont typeface="Wingdings" pitchFamily="2" charset="2"/>
              <a:buChar char="Ø"/>
            </a:pPr>
            <a:r>
              <a:rPr lang="ar-EG"/>
              <a:t>ديموقراطية الإتصال .. الأخذ و الرد ..</a:t>
            </a:r>
          </a:p>
          <a:p>
            <a:pPr>
              <a:buClr>
                <a:schemeClr val="hlink"/>
              </a:buClr>
              <a:buFont typeface="Wingdings" pitchFamily="2" charset="2"/>
              <a:buChar char="Ø"/>
            </a:pPr>
            <a:r>
              <a:rPr lang="ar-EG"/>
              <a:t>احترام الرأي الأخر. </a:t>
            </a:r>
          </a:p>
          <a:p>
            <a:pPr>
              <a:buClr>
                <a:schemeClr val="hlink"/>
              </a:buClr>
              <a:buFont typeface="Wingdings" pitchFamily="2" charset="2"/>
              <a:buChar char="Ø"/>
            </a:pPr>
            <a:r>
              <a:rPr lang="ar-EG">
                <a:solidFill>
                  <a:schemeClr val="hlink"/>
                </a:solidFill>
              </a:rPr>
              <a:t>ثقافة الإختلاف :</a:t>
            </a:r>
            <a:r>
              <a:rPr lang="ar-EG"/>
              <a:t> هي ثقافة مختلفة من مجتمع إلى أخر ويتم توارثها عبر الأجيال – البيت – المدرسة – النادي – الإعلام . </a:t>
            </a:r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الاهتمام بالمعلومات المرتدة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ar-EG">
                <a:solidFill>
                  <a:schemeClr val="hlink"/>
                </a:solidFill>
              </a:rPr>
              <a:t>رد الفعل مهم جداً لتحقيق أكثر من غرض :-</a:t>
            </a:r>
          </a:p>
          <a:p>
            <a:pPr algn="ctr">
              <a:buFontTx/>
              <a:buChar char="-"/>
            </a:pPr>
            <a:r>
              <a:rPr lang="ar-EG"/>
              <a:t>هل وصلت الرسالة للمستقبل؟</a:t>
            </a:r>
          </a:p>
          <a:p>
            <a:pPr algn="ctr">
              <a:buFontTx/>
              <a:buChar char="-"/>
            </a:pPr>
            <a:r>
              <a:rPr lang="ar-EG"/>
              <a:t>هل فهم المستقبل الرسالة كما يريد المرسل ؟</a:t>
            </a:r>
          </a:p>
          <a:p>
            <a:pPr algn="ctr">
              <a:buFontTx/>
              <a:buChar char="-"/>
            </a:pPr>
            <a:r>
              <a:rPr lang="ar-EG"/>
              <a:t>ما المعوقات التي أثرت على تلقي المستقبل للرسالة ؟ </a:t>
            </a:r>
          </a:p>
          <a:p>
            <a:pPr algn="ctr">
              <a:buFontTx/>
              <a:buChar char="-"/>
            </a:pPr>
            <a:r>
              <a:rPr lang="ar-EG"/>
              <a:t>قياس رد الفعل بأسلوب علمي. </a:t>
            </a:r>
          </a:p>
          <a:p>
            <a:pPr algn="ctr">
              <a:buFontTx/>
              <a:buNone/>
            </a:pPr>
            <a:endParaRPr lang="ar-EG"/>
          </a:p>
          <a:p>
            <a:pPr algn="ctr">
              <a:buFontTx/>
              <a:buChar char="-"/>
            </a:pPr>
            <a:endParaRPr lang="fr-F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السؤال الأن ؟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133600"/>
            <a:ext cx="7772400" cy="4530725"/>
          </a:xfrm>
        </p:spPr>
        <p:txBody>
          <a:bodyPr/>
          <a:lstStyle/>
          <a:p>
            <a:pPr algn="ctr"/>
            <a:r>
              <a:rPr lang="ar-EG"/>
              <a:t>هل يمارس الإنسان الاتصال؟</a:t>
            </a:r>
          </a:p>
          <a:p>
            <a:pPr algn="ctr"/>
            <a:endParaRPr lang="ar-EG"/>
          </a:p>
          <a:p>
            <a:r>
              <a:rPr lang="ar-EG"/>
              <a:t> </a:t>
            </a:r>
            <a:r>
              <a:rPr lang="ar-EG">
                <a:solidFill>
                  <a:schemeClr val="accent2"/>
                </a:solidFill>
              </a:rPr>
              <a:t>الرد على هذا السؤال أمر بديهي لذا يجب أن يكون السؤال ....</a:t>
            </a:r>
          </a:p>
          <a:p>
            <a:endParaRPr lang="ar-EG">
              <a:solidFill>
                <a:schemeClr val="accent2"/>
              </a:solidFill>
            </a:endParaRPr>
          </a:p>
          <a:p>
            <a:pPr algn="ctr"/>
            <a:r>
              <a:rPr lang="ar-EG"/>
              <a:t>هل يمارس الإنسان اتصالاً فعالاً؟ </a:t>
            </a:r>
          </a:p>
          <a:p>
            <a:pPr algn="ctr">
              <a:buFont typeface="Wingdings" pitchFamily="2" charset="2"/>
              <a:buNone/>
            </a:pPr>
            <a:endParaRPr lang="ar-EG"/>
          </a:p>
          <a:p>
            <a:pPr algn="ctr">
              <a:buFont typeface="Wingdings" pitchFamily="2" charset="2"/>
              <a:buNone/>
            </a:pPr>
            <a:endParaRPr lang="ar-EG"/>
          </a:p>
          <a:p>
            <a:endParaRPr lang="fr-FR"/>
          </a:p>
        </p:txBody>
      </p:sp>
      <p:pic>
        <p:nvPicPr>
          <p:cNvPr id="11269" name="Picture 5" descr="lightbul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04800"/>
            <a:ext cx="1600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3200" b="1" u="sng">
                <a:latin typeface="Tahoma" pitchFamily="34" charset="0"/>
                <a:cs typeface="Monotype Koufi" pitchFamily="2" charset="-78"/>
              </a:rPr>
              <a:t>تعريف الإتصال : 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636838"/>
            <a:ext cx="7693025" cy="3724275"/>
          </a:xfrm>
        </p:spPr>
        <p:txBody>
          <a:bodyPr/>
          <a:lstStyle/>
          <a:p>
            <a:r>
              <a:rPr lang="ar-EG" sz="3600"/>
              <a:t>عملية الإتصال يجب أن تتضمن شخصين أو أكثر.</a:t>
            </a:r>
          </a:p>
          <a:p>
            <a:r>
              <a:rPr lang="ar-EG" sz="3600"/>
              <a:t>عملية الإتصال هي عبارة عن تبادل مزودج للمعلومات والحقائق.</a:t>
            </a:r>
          </a:p>
          <a:p>
            <a:r>
              <a:rPr lang="ar-EG" sz="3600"/>
              <a:t>عملية الإتصال يجب أن تتضمن تحقيق الفهم المشترك . </a:t>
            </a:r>
          </a:p>
          <a:p>
            <a:endParaRPr lang="fr-FR" sz="360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sz="3200" b="1" u="sng">
                <a:latin typeface="Tahoma" pitchFamily="34" charset="0"/>
                <a:cs typeface="Monotype Koufi" pitchFamily="2" charset="-78"/>
              </a:rPr>
              <a:t>العناصر التي تقوم عليها عملية الاتصال: 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ctr">
              <a:buFont typeface="Wingdings" pitchFamily="2" charset="2"/>
              <a:buAutoNum type="arabicPeriod"/>
            </a:pPr>
            <a:endParaRPr lang="ar-EG"/>
          </a:p>
          <a:p>
            <a:pPr marL="533400" indent="-533400" algn="ctr">
              <a:buFont typeface="Wingdings" pitchFamily="2" charset="2"/>
              <a:buAutoNum type="arabicPeriod"/>
            </a:pPr>
            <a:r>
              <a:rPr lang="ar-EG" sz="3200">
                <a:solidFill>
                  <a:schemeClr val="hlink"/>
                </a:solidFill>
              </a:rPr>
              <a:t>عملية معقدة ودائرية.</a:t>
            </a:r>
          </a:p>
          <a:p>
            <a:pPr marL="533400" indent="-533400" algn="ctr">
              <a:buFont typeface="Wingdings" pitchFamily="2" charset="2"/>
              <a:buAutoNum type="arabicPeriod"/>
            </a:pPr>
            <a:r>
              <a:rPr lang="ar-EG" sz="3200">
                <a:solidFill>
                  <a:schemeClr val="hlink"/>
                </a:solidFill>
              </a:rPr>
              <a:t>تفاعل الرابطة التي تربط بين المرسل والمستقبل.</a:t>
            </a:r>
          </a:p>
          <a:p>
            <a:pPr marL="533400" indent="-533400" algn="ctr">
              <a:buFont typeface="Wingdings" pitchFamily="2" charset="2"/>
              <a:buAutoNum type="arabicPeriod"/>
            </a:pPr>
            <a:r>
              <a:rPr lang="ar-EG" sz="3200">
                <a:solidFill>
                  <a:schemeClr val="hlink"/>
                </a:solidFill>
              </a:rPr>
              <a:t>السياق الذي يتم فيه الاتصال.</a:t>
            </a:r>
          </a:p>
          <a:p>
            <a:pPr marL="533400" indent="-533400" algn="ctr">
              <a:buFont typeface="Wingdings" pitchFamily="2" charset="2"/>
              <a:buNone/>
            </a:pPr>
            <a:endParaRPr lang="fr-FR" sz="32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سؤال </a:t>
            </a:r>
            <a:endParaRPr lang="fr-FR" sz="3200" b="1" u="sng">
              <a:latin typeface="Tahoma" pitchFamily="34" charset="0"/>
              <a:cs typeface="Monotype Koufi" pitchFamily="2" charset="-78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828800"/>
            <a:ext cx="7772400" cy="4530725"/>
          </a:xfrm>
        </p:spPr>
        <p:txBody>
          <a:bodyPr/>
          <a:lstStyle/>
          <a:p>
            <a:pPr lvl="4" algn="ctr">
              <a:buFont typeface="Wingdings" pitchFamily="2" charset="2"/>
              <a:buNone/>
            </a:pPr>
            <a:r>
              <a:rPr lang="ar-EG" sz="3600"/>
              <a:t>   </a:t>
            </a:r>
          </a:p>
          <a:p>
            <a:pPr lvl="4" algn="ctr">
              <a:buFont typeface="Wingdings" pitchFamily="2" charset="2"/>
              <a:buNone/>
            </a:pPr>
            <a:r>
              <a:rPr lang="ar-EG" sz="3600"/>
              <a:t> س: </a:t>
            </a:r>
            <a:r>
              <a:rPr lang="ar-EG" sz="3600">
                <a:solidFill>
                  <a:schemeClr val="hlink"/>
                </a:solidFill>
              </a:rPr>
              <a:t>ما هي الرابطة التي تربط بين المرسل و المستقبل ؟ </a:t>
            </a:r>
            <a:endParaRPr lang="fr-FR" sz="3600">
              <a:solidFill>
                <a:schemeClr val="hlink"/>
              </a:solidFill>
            </a:endParaRPr>
          </a:p>
        </p:txBody>
      </p:sp>
      <p:grpSp>
        <p:nvGrpSpPr>
          <p:cNvPr id="62468" name="Group 4"/>
          <p:cNvGrpSpPr>
            <a:grpSpLocks/>
          </p:cNvGrpSpPr>
          <p:nvPr/>
        </p:nvGrpSpPr>
        <p:grpSpPr bwMode="auto">
          <a:xfrm>
            <a:off x="762000" y="4191000"/>
            <a:ext cx="2063750" cy="2362200"/>
            <a:chOff x="5321" y="917"/>
            <a:chExt cx="439" cy="1065"/>
          </a:xfrm>
        </p:grpSpPr>
        <p:sp>
          <p:nvSpPr>
            <p:cNvPr id="62469" name="Freeform 5"/>
            <p:cNvSpPr>
              <a:spLocks/>
            </p:cNvSpPr>
            <p:nvPr/>
          </p:nvSpPr>
          <p:spPr bwMode="auto">
            <a:xfrm>
              <a:off x="5353" y="1721"/>
              <a:ext cx="321" cy="261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0" y="783"/>
                </a:cxn>
                <a:cxn ang="0">
                  <a:pos x="964" y="783"/>
                </a:cxn>
                <a:cxn ang="0">
                  <a:pos x="929" y="8"/>
                </a:cxn>
                <a:cxn ang="0">
                  <a:pos x="79" y="0"/>
                </a:cxn>
              </a:cxnLst>
              <a:rect l="0" t="0" r="r" b="b"/>
              <a:pathLst>
                <a:path w="964" h="783">
                  <a:moveTo>
                    <a:pt x="79" y="0"/>
                  </a:moveTo>
                  <a:lnTo>
                    <a:pt x="0" y="783"/>
                  </a:lnTo>
                  <a:lnTo>
                    <a:pt x="964" y="783"/>
                  </a:lnTo>
                  <a:lnTo>
                    <a:pt x="929" y="8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5F5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62470" name="Group 6"/>
            <p:cNvGrpSpPr>
              <a:grpSpLocks/>
            </p:cNvGrpSpPr>
            <p:nvPr/>
          </p:nvGrpSpPr>
          <p:grpSpPr bwMode="auto">
            <a:xfrm>
              <a:off x="5321" y="917"/>
              <a:ext cx="377" cy="826"/>
              <a:chOff x="5321" y="917"/>
              <a:chExt cx="377" cy="826"/>
            </a:xfrm>
          </p:grpSpPr>
          <p:grpSp>
            <p:nvGrpSpPr>
              <p:cNvPr id="62471" name="Group 7"/>
              <p:cNvGrpSpPr>
                <a:grpSpLocks/>
              </p:cNvGrpSpPr>
              <p:nvPr/>
            </p:nvGrpSpPr>
            <p:grpSpPr bwMode="auto">
              <a:xfrm>
                <a:off x="5455" y="1174"/>
                <a:ext cx="140" cy="200"/>
                <a:chOff x="5455" y="1174"/>
                <a:chExt cx="140" cy="200"/>
              </a:xfrm>
            </p:grpSpPr>
            <p:sp>
              <p:nvSpPr>
                <p:cNvPr id="62472" name="Freeform 8"/>
                <p:cNvSpPr>
                  <a:spLocks/>
                </p:cNvSpPr>
                <p:nvPr/>
              </p:nvSpPr>
              <p:spPr bwMode="auto">
                <a:xfrm>
                  <a:off x="5455" y="1174"/>
                  <a:ext cx="140" cy="200"/>
                </a:xfrm>
                <a:custGeom>
                  <a:avLst/>
                  <a:gdLst/>
                  <a:ahLst/>
                  <a:cxnLst>
                    <a:cxn ang="0">
                      <a:pos x="78" y="0"/>
                    </a:cxn>
                    <a:cxn ang="0">
                      <a:pos x="55" y="160"/>
                    </a:cxn>
                    <a:cxn ang="0">
                      <a:pos x="43" y="175"/>
                    </a:cxn>
                    <a:cxn ang="0">
                      <a:pos x="23" y="191"/>
                    </a:cxn>
                    <a:cxn ang="0">
                      <a:pos x="0" y="200"/>
                    </a:cxn>
                    <a:cxn ang="0">
                      <a:pos x="26" y="356"/>
                    </a:cxn>
                    <a:cxn ang="0">
                      <a:pos x="37" y="431"/>
                    </a:cxn>
                    <a:cxn ang="0">
                      <a:pos x="48" y="477"/>
                    </a:cxn>
                    <a:cxn ang="0">
                      <a:pos x="63" y="517"/>
                    </a:cxn>
                    <a:cxn ang="0">
                      <a:pos x="94" y="542"/>
                    </a:cxn>
                    <a:cxn ang="0">
                      <a:pos x="145" y="569"/>
                    </a:cxn>
                    <a:cxn ang="0">
                      <a:pos x="206" y="593"/>
                    </a:cxn>
                    <a:cxn ang="0">
                      <a:pos x="250" y="600"/>
                    </a:cxn>
                    <a:cxn ang="0">
                      <a:pos x="290" y="593"/>
                    </a:cxn>
                    <a:cxn ang="0">
                      <a:pos x="336" y="578"/>
                    </a:cxn>
                    <a:cxn ang="0">
                      <a:pos x="368" y="553"/>
                    </a:cxn>
                    <a:cxn ang="0">
                      <a:pos x="411" y="480"/>
                    </a:cxn>
                    <a:cxn ang="0">
                      <a:pos x="421" y="415"/>
                    </a:cxn>
                    <a:cxn ang="0">
                      <a:pos x="415" y="325"/>
                    </a:cxn>
                    <a:cxn ang="0">
                      <a:pos x="400" y="291"/>
                    </a:cxn>
                    <a:cxn ang="0">
                      <a:pos x="351" y="228"/>
                    </a:cxn>
                    <a:cxn ang="0">
                      <a:pos x="335" y="209"/>
                    </a:cxn>
                    <a:cxn ang="0">
                      <a:pos x="333" y="122"/>
                    </a:cxn>
                    <a:cxn ang="0">
                      <a:pos x="342" y="63"/>
                    </a:cxn>
                    <a:cxn ang="0">
                      <a:pos x="78" y="0"/>
                    </a:cxn>
                  </a:cxnLst>
                  <a:rect l="0" t="0" r="r" b="b"/>
                  <a:pathLst>
                    <a:path w="421" h="600">
                      <a:moveTo>
                        <a:pt x="78" y="0"/>
                      </a:moveTo>
                      <a:lnTo>
                        <a:pt x="55" y="160"/>
                      </a:lnTo>
                      <a:lnTo>
                        <a:pt x="43" y="175"/>
                      </a:lnTo>
                      <a:lnTo>
                        <a:pt x="23" y="191"/>
                      </a:lnTo>
                      <a:lnTo>
                        <a:pt x="0" y="200"/>
                      </a:lnTo>
                      <a:lnTo>
                        <a:pt x="26" y="356"/>
                      </a:lnTo>
                      <a:lnTo>
                        <a:pt x="37" y="431"/>
                      </a:lnTo>
                      <a:lnTo>
                        <a:pt x="48" y="477"/>
                      </a:lnTo>
                      <a:lnTo>
                        <a:pt x="63" y="517"/>
                      </a:lnTo>
                      <a:lnTo>
                        <a:pt x="94" y="542"/>
                      </a:lnTo>
                      <a:lnTo>
                        <a:pt x="145" y="569"/>
                      </a:lnTo>
                      <a:lnTo>
                        <a:pt x="206" y="593"/>
                      </a:lnTo>
                      <a:lnTo>
                        <a:pt x="250" y="600"/>
                      </a:lnTo>
                      <a:lnTo>
                        <a:pt x="290" y="593"/>
                      </a:lnTo>
                      <a:lnTo>
                        <a:pt x="336" y="578"/>
                      </a:lnTo>
                      <a:lnTo>
                        <a:pt x="368" y="553"/>
                      </a:lnTo>
                      <a:lnTo>
                        <a:pt x="411" y="480"/>
                      </a:lnTo>
                      <a:lnTo>
                        <a:pt x="421" y="415"/>
                      </a:lnTo>
                      <a:lnTo>
                        <a:pt x="415" y="325"/>
                      </a:lnTo>
                      <a:lnTo>
                        <a:pt x="400" y="291"/>
                      </a:lnTo>
                      <a:lnTo>
                        <a:pt x="351" y="228"/>
                      </a:lnTo>
                      <a:lnTo>
                        <a:pt x="335" y="209"/>
                      </a:lnTo>
                      <a:lnTo>
                        <a:pt x="333" y="122"/>
                      </a:lnTo>
                      <a:lnTo>
                        <a:pt x="342" y="63"/>
                      </a:lnTo>
                      <a:lnTo>
                        <a:pt x="78" y="0"/>
                      </a:lnTo>
                      <a:close/>
                    </a:path>
                  </a:pathLst>
                </a:custGeom>
                <a:solidFill>
                  <a:srgbClr val="FF9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2473" name="Freeform 9"/>
                <p:cNvSpPr>
                  <a:spLocks/>
                </p:cNvSpPr>
                <p:nvPr/>
              </p:nvSpPr>
              <p:spPr bwMode="auto">
                <a:xfrm>
                  <a:off x="5455" y="1174"/>
                  <a:ext cx="115" cy="173"/>
                </a:xfrm>
                <a:custGeom>
                  <a:avLst/>
                  <a:gdLst/>
                  <a:ahLst/>
                  <a:cxnLst>
                    <a:cxn ang="0">
                      <a:pos x="78" y="0"/>
                    </a:cxn>
                    <a:cxn ang="0">
                      <a:pos x="55" y="160"/>
                    </a:cxn>
                    <a:cxn ang="0">
                      <a:pos x="43" y="175"/>
                    </a:cxn>
                    <a:cxn ang="0">
                      <a:pos x="23" y="191"/>
                    </a:cxn>
                    <a:cxn ang="0">
                      <a:pos x="0" y="200"/>
                    </a:cxn>
                    <a:cxn ang="0">
                      <a:pos x="26" y="356"/>
                    </a:cxn>
                    <a:cxn ang="0">
                      <a:pos x="37" y="431"/>
                    </a:cxn>
                    <a:cxn ang="0">
                      <a:pos x="48" y="477"/>
                    </a:cxn>
                    <a:cxn ang="0">
                      <a:pos x="63" y="517"/>
                    </a:cxn>
                    <a:cxn ang="0">
                      <a:pos x="67" y="483"/>
                    </a:cxn>
                    <a:cxn ang="0">
                      <a:pos x="67" y="453"/>
                    </a:cxn>
                    <a:cxn ang="0">
                      <a:pos x="75" y="425"/>
                    </a:cxn>
                    <a:cxn ang="0">
                      <a:pos x="78" y="405"/>
                    </a:cxn>
                    <a:cxn ang="0">
                      <a:pos x="84" y="366"/>
                    </a:cxn>
                    <a:cxn ang="0">
                      <a:pos x="87" y="337"/>
                    </a:cxn>
                    <a:cxn ang="0">
                      <a:pos x="98" y="291"/>
                    </a:cxn>
                    <a:cxn ang="0">
                      <a:pos x="111" y="261"/>
                    </a:cxn>
                    <a:cxn ang="0">
                      <a:pos x="132" y="237"/>
                    </a:cxn>
                    <a:cxn ang="0">
                      <a:pos x="152" y="215"/>
                    </a:cxn>
                    <a:cxn ang="0">
                      <a:pos x="177" y="187"/>
                    </a:cxn>
                    <a:cxn ang="0">
                      <a:pos x="211" y="162"/>
                    </a:cxn>
                    <a:cxn ang="0">
                      <a:pos x="343" y="63"/>
                    </a:cxn>
                    <a:cxn ang="0">
                      <a:pos x="78" y="0"/>
                    </a:cxn>
                  </a:cxnLst>
                  <a:rect l="0" t="0" r="r" b="b"/>
                  <a:pathLst>
                    <a:path w="343" h="517">
                      <a:moveTo>
                        <a:pt x="78" y="0"/>
                      </a:moveTo>
                      <a:lnTo>
                        <a:pt x="55" y="160"/>
                      </a:lnTo>
                      <a:lnTo>
                        <a:pt x="43" y="175"/>
                      </a:lnTo>
                      <a:lnTo>
                        <a:pt x="23" y="191"/>
                      </a:lnTo>
                      <a:lnTo>
                        <a:pt x="0" y="200"/>
                      </a:lnTo>
                      <a:lnTo>
                        <a:pt x="26" y="356"/>
                      </a:lnTo>
                      <a:lnTo>
                        <a:pt x="37" y="431"/>
                      </a:lnTo>
                      <a:lnTo>
                        <a:pt x="48" y="477"/>
                      </a:lnTo>
                      <a:lnTo>
                        <a:pt x="63" y="517"/>
                      </a:lnTo>
                      <a:lnTo>
                        <a:pt x="67" y="483"/>
                      </a:lnTo>
                      <a:lnTo>
                        <a:pt x="67" y="453"/>
                      </a:lnTo>
                      <a:lnTo>
                        <a:pt x="75" y="425"/>
                      </a:lnTo>
                      <a:lnTo>
                        <a:pt x="78" y="405"/>
                      </a:lnTo>
                      <a:lnTo>
                        <a:pt x="84" y="366"/>
                      </a:lnTo>
                      <a:lnTo>
                        <a:pt x="87" y="337"/>
                      </a:lnTo>
                      <a:lnTo>
                        <a:pt x="98" y="291"/>
                      </a:lnTo>
                      <a:lnTo>
                        <a:pt x="111" y="261"/>
                      </a:lnTo>
                      <a:lnTo>
                        <a:pt x="132" y="237"/>
                      </a:lnTo>
                      <a:lnTo>
                        <a:pt x="152" y="215"/>
                      </a:lnTo>
                      <a:lnTo>
                        <a:pt x="177" y="187"/>
                      </a:lnTo>
                      <a:lnTo>
                        <a:pt x="211" y="162"/>
                      </a:lnTo>
                      <a:lnTo>
                        <a:pt x="343" y="63"/>
                      </a:lnTo>
                      <a:lnTo>
                        <a:pt x="78" y="0"/>
                      </a:lnTo>
                      <a:close/>
                    </a:path>
                  </a:pathLst>
                </a:custGeom>
                <a:solidFill>
                  <a:srgbClr val="FF7F3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2474" name="Freeform 10"/>
                <p:cNvSpPr>
                  <a:spLocks/>
                </p:cNvSpPr>
                <p:nvPr/>
              </p:nvSpPr>
              <p:spPr bwMode="auto">
                <a:xfrm>
                  <a:off x="5455" y="1174"/>
                  <a:ext cx="114" cy="144"/>
                </a:xfrm>
                <a:custGeom>
                  <a:avLst/>
                  <a:gdLst/>
                  <a:ahLst/>
                  <a:cxnLst>
                    <a:cxn ang="0">
                      <a:pos x="78" y="0"/>
                    </a:cxn>
                    <a:cxn ang="0">
                      <a:pos x="55" y="160"/>
                    </a:cxn>
                    <a:cxn ang="0">
                      <a:pos x="43" y="175"/>
                    </a:cxn>
                    <a:cxn ang="0">
                      <a:pos x="23" y="191"/>
                    </a:cxn>
                    <a:cxn ang="0">
                      <a:pos x="0" y="200"/>
                    </a:cxn>
                    <a:cxn ang="0">
                      <a:pos x="26" y="356"/>
                    </a:cxn>
                    <a:cxn ang="0">
                      <a:pos x="37" y="431"/>
                    </a:cxn>
                    <a:cxn ang="0">
                      <a:pos x="41" y="391"/>
                    </a:cxn>
                    <a:cxn ang="0">
                      <a:pos x="45" y="351"/>
                    </a:cxn>
                    <a:cxn ang="0">
                      <a:pos x="54" y="316"/>
                    </a:cxn>
                    <a:cxn ang="0">
                      <a:pos x="55" y="286"/>
                    </a:cxn>
                    <a:cxn ang="0">
                      <a:pos x="63" y="260"/>
                    </a:cxn>
                    <a:cxn ang="0">
                      <a:pos x="79" y="233"/>
                    </a:cxn>
                    <a:cxn ang="0">
                      <a:pos x="97" y="217"/>
                    </a:cxn>
                    <a:cxn ang="0">
                      <a:pos x="121" y="205"/>
                    </a:cxn>
                    <a:cxn ang="0">
                      <a:pos x="140" y="193"/>
                    </a:cxn>
                    <a:cxn ang="0">
                      <a:pos x="173" y="171"/>
                    </a:cxn>
                    <a:cxn ang="0">
                      <a:pos x="203" y="153"/>
                    </a:cxn>
                    <a:cxn ang="0">
                      <a:pos x="342" y="63"/>
                    </a:cxn>
                    <a:cxn ang="0">
                      <a:pos x="78" y="0"/>
                    </a:cxn>
                  </a:cxnLst>
                  <a:rect l="0" t="0" r="r" b="b"/>
                  <a:pathLst>
                    <a:path w="342" h="431">
                      <a:moveTo>
                        <a:pt x="78" y="0"/>
                      </a:moveTo>
                      <a:lnTo>
                        <a:pt x="55" y="160"/>
                      </a:lnTo>
                      <a:lnTo>
                        <a:pt x="43" y="175"/>
                      </a:lnTo>
                      <a:lnTo>
                        <a:pt x="23" y="191"/>
                      </a:lnTo>
                      <a:lnTo>
                        <a:pt x="0" y="200"/>
                      </a:lnTo>
                      <a:lnTo>
                        <a:pt x="26" y="356"/>
                      </a:lnTo>
                      <a:lnTo>
                        <a:pt x="37" y="431"/>
                      </a:lnTo>
                      <a:lnTo>
                        <a:pt x="41" y="391"/>
                      </a:lnTo>
                      <a:lnTo>
                        <a:pt x="45" y="351"/>
                      </a:lnTo>
                      <a:lnTo>
                        <a:pt x="54" y="316"/>
                      </a:lnTo>
                      <a:lnTo>
                        <a:pt x="55" y="286"/>
                      </a:lnTo>
                      <a:lnTo>
                        <a:pt x="63" y="260"/>
                      </a:lnTo>
                      <a:lnTo>
                        <a:pt x="79" y="233"/>
                      </a:lnTo>
                      <a:lnTo>
                        <a:pt x="97" y="217"/>
                      </a:lnTo>
                      <a:lnTo>
                        <a:pt x="121" y="205"/>
                      </a:lnTo>
                      <a:lnTo>
                        <a:pt x="140" y="193"/>
                      </a:lnTo>
                      <a:lnTo>
                        <a:pt x="173" y="171"/>
                      </a:lnTo>
                      <a:lnTo>
                        <a:pt x="203" y="153"/>
                      </a:lnTo>
                      <a:lnTo>
                        <a:pt x="342" y="63"/>
                      </a:lnTo>
                      <a:lnTo>
                        <a:pt x="78" y="0"/>
                      </a:lnTo>
                      <a:close/>
                    </a:path>
                  </a:pathLst>
                </a:custGeom>
                <a:solidFill>
                  <a:srgbClr val="FF9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62475" name="Group 11"/>
              <p:cNvGrpSpPr>
                <a:grpSpLocks/>
              </p:cNvGrpSpPr>
              <p:nvPr/>
            </p:nvGrpSpPr>
            <p:grpSpPr bwMode="auto">
              <a:xfrm>
                <a:off x="5437" y="917"/>
                <a:ext cx="217" cy="306"/>
                <a:chOff x="5437" y="917"/>
                <a:chExt cx="217" cy="306"/>
              </a:xfrm>
            </p:grpSpPr>
            <p:grpSp>
              <p:nvGrpSpPr>
                <p:cNvPr id="62476" name="Group 12"/>
                <p:cNvGrpSpPr>
                  <a:grpSpLocks/>
                </p:cNvGrpSpPr>
                <p:nvPr/>
              </p:nvGrpSpPr>
              <p:grpSpPr bwMode="auto">
                <a:xfrm>
                  <a:off x="5451" y="965"/>
                  <a:ext cx="158" cy="258"/>
                  <a:chOff x="5451" y="965"/>
                  <a:chExt cx="158" cy="258"/>
                </a:xfrm>
              </p:grpSpPr>
              <p:grpSp>
                <p:nvGrpSpPr>
                  <p:cNvPr id="62477" name="Group 13"/>
                  <p:cNvGrpSpPr>
                    <a:grpSpLocks/>
                  </p:cNvGrpSpPr>
                  <p:nvPr/>
                </p:nvGrpSpPr>
                <p:grpSpPr bwMode="auto">
                  <a:xfrm>
                    <a:off x="5451" y="965"/>
                    <a:ext cx="158" cy="258"/>
                    <a:chOff x="5451" y="965"/>
                    <a:chExt cx="158" cy="258"/>
                  </a:xfrm>
                </p:grpSpPr>
                <p:sp>
                  <p:nvSpPr>
                    <p:cNvPr id="62478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5482" y="1181"/>
                      <a:ext cx="84" cy="4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5" y="20"/>
                        </a:cxn>
                        <a:cxn ang="0">
                          <a:pos x="12" y="37"/>
                        </a:cxn>
                        <a:cxn ang="0">
                          <a:pos x="21" y="52"/>
                        </a:cxn>
                        <a:cxn ang="0">
                          <a:pos x="35" y="71"/>
                        </a:cxn>
                        <a:cxn ang="0">
                          <a:pos x="50" y="84"/>
                        </a:cxn>
                        <a:cxn ang="0">
                          <a:pos x="66" y="97"/>
                        </a:cxn>
                        <a:cxn ang="0">
                          <a:pos x="87" y="111"/>
                        </a:cxn>
                        <a:cxn ang="0">
                          <a:pos x="105" y="117"/>
                        </a:cxn>
                        <a:cxn ang="0">
                          <a:pos x="131" y="124"/>
                        </a:cxn>
                        <a:cxn ang="0">
                          <a:pos x="151" y="126"/>
                        </a:cxn>
                        <a:cxn ang="0">
                          <a:pos x="185" y="124"/>
                        </a:cxn>
                        <a:cxn ang="0">
                          <a:pos x="203" y="118"/>
                        </a:cxn>
                        <a:cxn ang="0">
                          <a:pos x="217" y="111"/>
                        </a:cxn>
                        <a:cxn ang="0">
                          <a:pos x="232" y="97"/>
                        </a:cxn>
                        <a:cxn ang="0">
                          <a:pos x="250" y="75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250" h="126">
                          <a:moveTo>
                            <a:pt x="0" y="0"/>
                          </a:moveTo>
                          <a:lnTo>
                            <a:pt x="5" y="20"/>
                          </a:lnTo>
                          <a:lnTo>
                            <a:pt x="12" y="37"/>
                          </a:lnTo>
                          <a:lnTo>
                            <a:pt x="21" y="52"/>
                          </a:lnTo>
                          <a:lnTo>
                            <a:pt x="35" y="71"/>
                          </a:lnTo>
                          <a:lnTo>
                            <a:pt x="50" y="84"/>
                          </a:lnTo>
                          <a:lnTo>
                            <a:pt x="66" y="97"/>
                          </a:lnTo>
                          <a:lnTo>
                            <a:pt x="87" y="111"/>
                          </a:lnTo>
                          <a:lnTo>
                            <a:pt x="105" y="117"/>
                          </a:lnTo>
                          <a:lnTo>
                            <a:pt x="131" y="124"/>
                          </a:lnTo>
                          <a:lnTo>
                            <a:pt x="151" y="126"/>
                          </a:lnTo>
                          <a:lnTo>
                            <a:pt x="185" y="124"/>
                          </a:lnTo>
                          <a:lnTo>
                            <a:pt x="203" y="118"/>
                          </a:lnTo>
                          <a:lnTo>
                            <a:pt x="217" y="111"/>
                          </a:lnTo>
                          <a:lnTo>
                            <a:pt x="232" y="97"/>
                          </a:lnTo>
                          <a:lnTo>
                            <a:pt x="250" y="75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7F3F00"/>
                    </a:solidFill>
                    <a:ln w="4763">
                      <a:solidFill>
                        <a:srgbClr val="7F3F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62479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5451" y="965"/>
                      <a:ext cx="158" cy="258"/>
                    </a:xfrm>
                    <a:custGeom>
                      <a:avLst/>
                      <a:gdLst/>
                      <a:ahLst/>
                      <a:cxnLst>
                        <a:cxn ang="0">
                          <a:pos x="352" y="709"/>
                        </a:cxn>
                        <a:cxn ang="0">
                          <a:pos x="364" y="687"/>
                        </a:cxn>
                        <a:cxn ang="0">
                          <a:pos x="375" y="664"/>
                        </a:cxn>
                        <a:cxn ang="0">
                          <a:pos x="400" y="598"/>
                        </a:cxn>
                        <a:cxn ang="0">
                          <a:pos x="433" y="496"/>
                        </a:cxn>
                        <a:cxn ang="0">
                          <a:pos x="451" y="415"/>
                        </a:cxn>
                        <a:cxn ang="0">
                          <a:pos x="462" y="341"/>
                        </a:cxn>
                        <a:cxn ang="0">
                          <a:pos x="474" y="237"/>
                        </a:cxn>
                        <a:cxn ang="0">
                          <a:pos x="471" y="144"/>
                        </a:cxn>
                        <a:cxn ang="0">
                          <a:pos x="455" y="92"/>
                        </a:cxn>
                        <a:cxn ang="0">
                          <a:pos x="420" y="52"/>
                        </a:cxn>
                        <a:cxn ang="0">
                          <a:pos x="369" y="18"/>
                        </a:cxn>
                        <a:cxn ang="0">
                          <a:pos x="318" y="5"/>
                        </a:cxn>
                        <a:cxn ang="0">
                          <a:pos x="269" y="0"/>
                        </a:cxn>
                        <a:cxn ang="0">
                          <a:pos x="221" y="6"/>
                        </a:cxn>
                        <a:cxn ang="0">
                          <a:pos x="175" y="15"/>
                        </a:cxn>
                        <a:cxn ang="0">
                          <a:pos x="141" y="30"/>
                        </a:cxn>
                        <a:cxn ang="0">
                          <a:pos x="109" y="58"/>
                        </a:cxn>
                        <a:cxn ang="0">
                          <a:pos x="82" y="95"/>
                        </a:cxn>
                        <a:cxn ang="0">
                          <a:pos x="60" y="145"/>
                        </a:cxn>
                        <a:cxn ang="0">
                          <a:pos x="45" y="193"/>
                        </a:cxn>
                        <a:cxn ang="0">
                          <a:pos x="33" y="243"/>
                        </a:cxn>
                        <a:cxn ang="0">
                          <a:pos x="31" y="302"/>
                        </a:cxn>
                        <a:cxn ang="0">
                          <a:pos x="27" y="339"/>
                        </a:cxn>
                        <a:cxn ang="0">
                          <a:pos x="30" y="366"/>
                        </a:cxn>
                        <a:cxn ang="0">
                          <a:pos x="13" y="369"/>
                        </a:cxn>
                        <a:cxn ang="0">
                          <a:pos x="2" y="382"/>
                        </a:cxn>
                        <a:cxn ang="0">
                          <a:pos x="0" y="397"/>
                        </a:cxn>
                        <a:cxn ang="0">
                          <a:pos x="9" y="431"/>
                        </a:cxn>
                        <a:cxn ang="0">
                          <a:pos x="23" y="447"/>
                        </a:cxn>
                        <a:cxn ang="0">
                          <a:pos x="33" y="470"/>
                        </a:cxn>
                        <a:cxn ang="0">
                          <a:pos x="50" y="484"/>
                        </a:cxn>
                        <a:cxn ang="0">
                          <a:pos x="72" y="484"/>
                        </a:cxn>
                        <a:cxn ang="0">
                          <a:pos x="67" y="526"/>
                        </a:cxn>
                        <a:cxn ang="0">
                          <a:pos x="74" y="572"/>
                        </a:cxn>
                        <a:cxn ang="0">
                          <a:pos x="85" y="615"/>
                        </a:cxn>
                        <a:cxn ang="0">
                          <a:pos x="92" y="647"/>
                        </a:cxn>
                        <a:cxn ang="0">
                          <a:pos x="100" y="671"/>
                        </a:cxn>
                        <a:cxn ang="0">
                          <a:pos x="110" y="689"/>
                        </a:cxn>
                        <a:cxn ang="0">
                          <a:pos x="122" y="706"/>
                        </a:cxn>
                        <a:cxn ang="0">
                          <a:pos x="135" y="726"/>
                        </a:cxn>
                        <a:cxn ang="0">
                          <a:pos x="154" y="742"/>
                        </a:cxn>
                        <a:cxn ang="0">
                          <a:pos x="170" y="752"/>
                        </a:cxn>
                        <a:cxn ang="0">
                          <a:pos x="187" y="761"/>
                        </a:cxn>
                        <a:cxn ang="0">
                          <a:pos x="203" y="766"/>
                        </a:cxn>
                        <a:cxn ang="0">
                          <a:pos x="220" y="770"/>
                        </a:cxn>
                        <a:cxn ang="0">
                          <a:pos x="239" y="773"/>
                        </a:cxn>
                        <a:cxn ang="0">
                          <a:pos x="260" y="775"/>
                        </a:cxn>
                        <a:cxn ang="0">
                          <a:pos x="283" y="772"/>
                        </a:cxn>
                        <a:cxn ang="0">
                          <a:pos x="303" y="764"/>
                        </a:cxn>
                        <a:cxn ang="0">
                          <a:pos x="318" y="754"/>
                        </a:cxn>
                        <a:cxn ang="0">
                          <a:pos x="336" y="733"/>
                        </a:cxn>
                        <a:cxn ang="0">
                          <a:pos x="352" y="709"/>
                        </a:cxn>
                      </a:cxnLst>
                      <a:rect l="0" t="0" r="r" b="b"/>
                      <a:pathLst>
                        <a:path w="474" h="775">
                          <a:moveTo>
                            <a:pt x="352" y="709"/>
                          </a:moveTo>
                          <a:lnTo>
                            <a:pt x="364" y="687"/>
                          </a:lnTo>
                          <a:lnTo>
                            <a:pt x="375" y="664"/>
                          </a:lnTo>
                          <a:lnTo>
                            <a:pt x="400" y="598"/>
                          </a:lnTo>
                          <a:lnTo>
                            <a:pt x="433" y="496"/>
                          </a:lnTo>
                          <a:lnTo>
                            <a:pt x="451" y="415"/>
                          </a:lnTo>
                          <a:lnTo>
                            <a:pt x="462" y="341"/>
                          </a:lnTo>
                          <a:lnTo>
                            <a:pt x="474" y="237"/>
                          </a:lnTo>
                          <a:lnTo>
                            <a:pt x="471" y="144"/>
                          </a:lnTo>
                          <a:lnTo>
                            <a:pt x="455" y="92"/>
                          </a:lnTo>
                          <a:lnTo>
                            <a:pt x="420" y="52"/>
                          </a:lnTo>
                          <a:lnTo>
                            <a:pt x="369" y="18"/>
                          </a:lnTo>
                          <a:lnTo>
                            <a:pt x="318" y="5"/>
                          </a:lnTo>
                          <a:lnTo>
                            <a:pt x="269" y="0"/>
                          </a:lnTo>
                          <a:lnTo>
                            <a:pt x="221" y="6"/>
                          </a:lnTo>
                          <a:lnTo>
                            <a:pt x="175" y="15"/>
                          </a:lnTo>
                          <a:lnTo>
                            <a:pt x="141" y="30"/>
                          </a:lnTo>
                          <a:lnTo>
                            <a:pt x="109" y="58"/>
                          </a:lnTo>
                          <a:lnTo>
                            <a:pt x="82" y="95"/>
                          </a:lnTo>
                          <a:lnTo>
                            <a:pt x="60" y="145"/>
                          </a:lnTo>
                          <a:lnTo>
                            <a:pt x="45" y="193"/>
                          </a:lnTo>
                          <a:lnTo>
                            <a:pt x="33" y="243"/>
                          </a:lnTo>
                          <a:lnTo>
                            <a:pt x="31" y="302"/>
                          </a:lnTo>
                          <a:lnTo>
                            <a:pt x="27" y="339"/>
                          </a:lnTo>
                          <a:lnTo>
                            <a:pt x="30" y="366"/>
                          </a:lnTo>
                          <a:lnTo>
                            <a:pt x="13" y="369"/>
                          </a:lnTo>
                          <a:lnTo>
                            <a:pt x="2" y="382"/>
                          </a:lnTo>
                          <a:lnTo>
                            <a:pt x="0" y="397"/>
                          </a:lnTo>
                          <a:lnTo>
                            <a:pt x="9" y="431"/>
                          </a:lnTo>
                          <a:lnTo>
                            <a:pt x="23" y="447"/>
                          </a:lnTo>
                          <a:lnTo>
                            <a:pt x="33" y="470"/>
                          </a:lnTo>
                          <a:lnTo>
                            <a:pt x="50" y="484"/>
                          </a:lnTo>
                          <a:lnTo>
                            <a:pt x="72" y="484"/>
                          </a:lnTo>
                          <a:lnTo>
                            <a:pt x="67" y="526"/>
                          </a:lnTo>
                          <a:lnTo>
                            <a:pt x="74" y="572"/>
                          </a:lnTo>
                          <a:lnTo>
                            <a:pt x="85" y="615"/>
                          </a:lnTo>
                          <a:lnTo>
                            <a:pt x="92" y="647"/>
                          </a:lnTo>
                          <a:lnTo>
                            <a:pt x="100" y="671"/>
                          </a:lnTo>
                          <a:lnTo>
                            <a:pt x="110" y="689"/>
                          </a:lnTo>
                          <a:lnTo>
                            <a:pt x="122" y="706"/>
                          </a:lnTo>
                          <a:lnTo>
                            <a:pt x="135" y="726"/>
                          </a:lnTo>
                          <a:lnTo>
                            <a:pt x="154" y="742"/>
                          </a:lnTo>
                          <a:lnTo>
                            <a:pt x="170" y="752"/>
                          </a:lnTo>
                          <a:lnTo>
                            <a:pt x="187" y="761"/>
                          </a:lnTo>
                          <a:lnTo>
                            <a:pt x="203" y="766"/>
                          </a:lnTo>
                          <a:lnTo>
                            <a:pt x="220" y="770"/>
                          </a:lnTo>
                          <a:lnTo>
                            <a:pt x="239" y="773"/>
                          </a:lnTo>
                          <a:lnTo>
                            <a:pt x="260" y="775"/>
                          </a:lnTo>
                          <a:lnTo>
                            <a:pt x="283" y="772"/>
                          </a:lnTo>
                          <a:lnTo>
                            <a:pt x="303" y="764"/>
                          </a:lnTo>
                          <a:lnTo>
                            <a:pt x="318" y="754"/>
                          </a:lnTo>
                          <a:lnTo>
                            <a:pt x="336" y="733"/>
                          </a:lnTo>
                          <a:lnTo>
                            <a:pt x="352" y="709"/>
                          </a:lnTo>
                          <a:close/>
                        </a:path>
                      </a:pathLst>
                    </a:custGeom>
                    <a:solidFill>
                      <a:srgbClr val="FF9F7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62480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5519" y="1131"/>
                      <a:ext cx="76" cy="92"/>
                    </a:xfrm>
                    <a:custGeom>
                      <a:avLst/>
                      <a:gdLst/>
                      <a:ahLst/>
                      <a:cxnLst>
                        <a:cxn ang="0">
                          <a:pos x="149" y="213"/>
                        </a:cxn>
                        <a:cxn ang="0">
                          <a:pos x="161" y="191"/>
                        </a:cxn>
                        <a:cxn ang="0">
                          <a:pos x="172" y="167"/>
                        </a:cxn>
                        <a:cxn ang="0">
                          <a:pos x="197" y="102"/>
                        </a:cxn>
                        <a:cxn ang="0">
                          <a:pos x="230" y="0"/>
                        </a:cxn>
                        <a:cxn ang="0">
                          <a:pos x="207" y="43"/>
                        </a:cxn>
                        <a:cxn ang="0">
                          <a:pos x="184" y="84"/>
                        </a:cxn>
                        <a:cxn ang="0">
                          <a:pos x="172" y="114"/>
                        </a:cxn>
                        <a:cxn ang="0">
                          <a:pos x="167" y="139"/>
                        </a:cxn>
                        <a:cxn ang="0">
                          <a:pos x="155" y="171"/>
                        </a:cxn>
                        <a:cxn ang="0">
                          <a:pos x="143" y="200"/>
                        </a:cxn>
                        <a:cxn ang="0">
                          <a:pos x="129" y="216"/>
                        </a:cxn>
                        <a:cxn ang="0">
                          <a:pos x="117" y="231"/>
                        </a:cxn>
                        <a:cxn ang="0">
                          <a:pos x="102" y="241"/>
                        </a:cxn>
                        <a:cxn ang="0">
                          <a:pos x="81" y="232"/>
                        </a:cxn>
                        <a:cxn ang="0">
                          <a:pos x="76" y="216"/>
                        </a:cxn>
                        <a:cxn ang="0">
                          <a:pos x="59" y="197"/>
                        </a:cxn>
                        <a:cxn ang="0">
                          <a:pos x="64" y="231"/>
                        </a:cxn>
                        <a:cxn ang="0">
                          <a:pos x="52" y="253"/>
                        </a:cxn>
                        <a:cxn ang="0">
                          <a:pos x="39" y="263"/>
                        </a:cxn>
                        <a:cxn ang="0">
                          <a:pos x="0" y="269"/>
                        </a:cxn>
                        <a:cxn ang="0">
                          <a:pos x="17" y="274"/>
                        </a:cxn>
                        <a:cxn ang="0">
                          <a:pos x="36" y="277"/>
                        </a:cxn>
                        <a:cxn ang="0">
                          <a:pos x="57" y="278"/>
                        </a:cxn>
                        <a:cxn ang="0">
                          <a:pos x="80" y="275"/>
                        </a:cxn>
                        <a:cxn ang="0">
                          <a:pos x="100" y="268"/>
                        </a:cxn>
                        <a:cxn ang="0">
                          <a:pos x="115" y="257"/>
                        </a:cxn>
                        <a:cxn ang="0">
                          <a:pos x="133" y="237"/>
                        </a:cxn>
                        <a:cxn ang="0">
                          <a:pos x="149" y="213"/>
                        </a:cxn>
                      </a:cxnLst>
                      <a:rect l="0" t="0" r="r" b="b"/>
                      <a:pathLst>
                        <a:path w="230" h="278">
                          <a:moveTo>
                            <a:pt x="149" y="213"/>
                          </a:moveTo>
                          <a:lnTo>
                            <a:pt x="161" y="191"/>
                          </a:lnTo>
                          <a:lnTo>
                            <a:pt x="172" y="167"/>
                          </a:lnTo>
                          <a:lnTo>
                            <a:pt x="197" y="102"/>
                          </a:lnTo>
                          <a:lnTo>
                            <a:pt x="230" y="0"/>
                          </a:lnTo>
                          <a:lnTo>
                            <a:pt x="207" y="43"/>
                          </a:lnTo>
                          <a:lnTo>
                            <a:pt x="184" y="84"/>
                          </a:lnTo>
                          <a:lnTo>
                            <a:pt x="172" y="114"/>
                          </a:lnTo>
                          <a:lnTo>
                            <a:pt x="167" y="139"/>
                          </a:lnTo>
                          <a:lnTo>
                            <a:pt x="155" y="171"/>
                          </a:lnTo>
                          <a:lnTo>
                            <a:pt x="143" y="200"/>
                          </a:lnTo>
                          <a:lnTo>
                            <a:pt x="129" y="216"/>
                          </a:lnTo>
                          <a:lnTo>
                            <a:pt x="117" y="231"/>
                          </a:lnTo>
                          <a:lnTo>
                            <a:pt x="102" y="241"/>
                          </a:lnTo>
                          <a:lnTo>
                            <a:pt x="81" y="232"/>
                          </a:lnTo>
                          <a:lnTo>
                            <a:pt x="76" y="216"/>
                          </a:lnTo>
                          <a:lnTo>
                            <a:pt x="59" y="197"/>
                          </a:lnTo>
                          <a:lnTo>
                            <a:pt x="64" y="231"/>
                          </a:lnTo>
                          <a:lnTo>
                            <a:pt x="52" y="253"/>
                          </a:lnTo>
                          <a:lnTo>
                            <a:pt x="39" y="263"/>
                          </a:lnTo>
                          <a:lnTo>
                            <a:pt x="0" y="269"/>
                          </a:lnTo>
                          <a:lnTo>
                            <a:pt x="17" y="274"/>
                          </a:lnTo>
                          <a:lnTo>
                            <a:pt x="36" y="277"/>
                          </a:lnTo>
                          <a:lnTo>
                            <a:pt x="57" y="278"/>
                          </a:lnTo>
                          <a:lnTo>
                            <a:pt x="80" y="275"/>
                          </a:lnTo>
                          <a:lnTo>
                            <a:pt x="100" y="268"/>
                          </a:lnTo>
                          <a:lnTo>
                            <a:pt x="115" y="257"/>
                          </a:lnTo>
                          <a:lnTo>
                            <a:pt x="133" y="237"/>
                          </a:lnTo>
                          <a:lnTo>
                            <a:pt x="149" y="213"/>
                          </a:lnTo>
                          <a:close/>
                        </a:path>
                      </a:pathLst>
                    </a:custGeom>
                    <a:solidFill>
                      <a:srgbClr val="FF7F3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sp>
                <p:nvSpPr>
                  <p:cNvPr id="62481" name="Freeform 17"/>
                  <p:cNvSpPr>
                    <a:spLocks/>
                  </p:cNvSpPr>
                  <p:nvPr/>
                </p:nvSpPr>
                <p:spPr bwMode="auto">
                  <a:xfrm>
                    <a:off x="5451" y="1093"/>
                    <a:ext cx="33" cy="88"/>
                  </a:xfrm>
                  <a:custGeom>
                    <a:avLst/>
                    <a:gdLst/>
                    <a:ahLst/>
                    <a:cxnLst>
                      <a:cxn ang="0">
                        <a:pos x="92" y="216"/>
                      </a:cxn>
                      <a:cxn ang="0">
                        <a:pos x="86" y="199"/>
                      </a:cxn>
                      <a:cxn ang="0">
                        <a:pos x="86" y="178"/>
                      </a:cxn>
                      <a:cxn ang="0">
                        <a:pos x="89" y="162"/>
                      </a:cxn>
                      <a:cxn ang="0">
                        <a:pos x="92" y="142"/>
                      </a:cxn>
                      <a:cxn ang="0">
                        <a:pos x="96" y="122"/>
                      </a:cxn>
                      <a:cxn ang="0">
                        <a:pos x="96" y="105"/>
                      </a:cxn>
                      <a:cxn ang="0">
                        <a:pos x="96" y="89"/>
                      </a:cxn>
                      <a:cxn ang="0">
                        <a:pos x="99" y="68"/>
                      </a:cxn>
                      <a:cxn ang="0">
                        <a:pos x="93" y="62"/>
                      </a:cxn>
                      <a:cxn ang="0">
                        <a:pos x="85" y="51"/>
                      </a:cxn>
                      <a:cxn ang="0">
                        <a:pos x="79" y="36"/>
                      </a:cxn>
                      <a:cxn ang="0">
                        <a:pos x="75" y="28"/>
                      </a:cxn>
                      <a:cxn ang="0">
                        <a:pos x="73" y="17"/>
                      </a:cxn>
                      <a:cxn ang="0">
                        <a:pos x="65" y="6"/>
                      </a:cxn>
                      <a:cxn ang="0">
                        <a:pos x="56" y="11"/>
                      </a:cxn>
                      <a:cxn ang="0">
                        <a:pos x="2" y="0"/>
                      </a:cxn>
                      <a:cxn ang="0">
                        <a:pos x="0" y="15"/>
                      </a:cxn>
                      <a:cxn ang="0">
                        <a:pos x="10" y="49"/>
                      </a:cxn>
                      <a:cxn ang="0">
                        <a:pos x="23" y="65"/>
                      </a:cxn>
                      <a:cxn ang="0">
                        <a:pos x="34" y="88"/>
                      </a:cxn>
                      <a:cxn ang="0">
                        <a:pos x="50" y="102"/>
                      </a:cxn>
                      <a:cxn ang="0">
                        <a:pos x="72" y="102"/>
                      </a:cxn>
                      <a:cxn ang="0">
                        <a:pos x="67" y="144"/>
                      </a:cxn>
                      <a:cxn ang="0">
                        <a:pos x="74" y="190"/>
                      </a:cxn>
                      <a:cxn ang="0">
                        <a:pos x="85" y="233"/>
                      </a:cxn>
                      <a:cxn ang="0">
                        <a:pos x="92" y="265"/>
                      </a:cxn>
                      <a:cxn ang="0">
                        <a:pos x="92" y="216"/>
                      </a:cxn>
                    </a:cxnLst>
                    <a:rect l="0" t="0" r="r" b="b"/>
                    <a:pathLst>
                      <a:path w="99" h="265">
                        <a:moveTo>
                          <a:pt x="92" y="216"/>
                        </a:moveTo>
                        <a:lnTo>
                          <a:pt x="86" y="199"/>
                        </a:lnTo>
                        <a:lnTo>
                          <a:pt x="86" y="178"/>
                        </a:lnTo>
                        <a:lnTo>
                          <a:pt x="89" y="162"/>
                        </a:lnTo>
                        <a:lnTo>
                          <a:pt x="92" y="142"/>
                        </a:lnTo>
                        <a:lnTo>
                          <a:pt x="96" y="122"/>
                        </a:lnTo>
                        <a:lnTo>
                          <a:pt x="96" y="105"/>
                        </a:lnTo>
                        <a:lnTo>
                          <a:pt x="96" y="89"/>
                        </a:lnTo>
                        <a:lnTo>
                          <a:pt x="99" y="68"/>
                        </a:lnTo>
                        <a:lnTo>
                          <a:pt x="93" y="62"/>
                        </a:lnTo>
                        <a:lnTo>
                          <a:pt x="85" y="51"/>
                        </a:lnTo>
                        <a:lnTo>
                          <a:pt x="79" y="36"/>
                        </a:lnTo>
                        <a:lnTo>
                          <a:pt x="75" y="28"/>
                        </a:lnTo>
                        <a:lnTo>
                          <a:pt x="73" y="17"/>
                        </a:lnTo>
                        <a:lnTo>
                          <a:pt x="65" y="6"/>
                        </a:lnTo>
                        <a:lnTo>
                          <a:pt x="56" y="11"/>
                        </a:lnTo>
                        <a:lnTo>
                          <a:pt x="2" y="0"/>
                        </a:lnTo>
                        <a:lnTo>
                          <a:pt x="0" y="15"/>
                        </a:lnTo>
                        <a:lnTo>
                          <a:pt x="10" y="49"/>
                        </a:lnTo>
                        <a:lnTo>
                          <a:pt x="23" y="65"/>
                        </a:lnTo>
                        <a:lnTo>
                          <a:pt x="34" y="88"/>
                        </a:lnTo>
                        <a:lnTo>
                          <a:pt x="50" y="102"/>
                        </a:lnTo>
                        <a:lnTo>
                          <a:pt x="72" y="102"/>
                        </a:lnTo>
                        <a:lnTo>
                          <a:pt x="67" y="144"/>
                        </a:lnTo>
                        <a:lnTo>
                          <a:pt x="74" y="190"/>
                        </a:lnTo>
                        <a:lnTo>
                          <a:pt x="85" y="233"/>
                        </a:lnTo>
                        <a:lnTo>
                          <a:pt x="92" y="265"/>
                        </a:lnTo>
                        <a:lnTo>
                          <a:pt x="92" y="216"/>
                        </a:lnTo>
                        <a:close/>
                      </a:path>
                    </a:pathLst>
                  </a:custGeom>
                  <a:solidFill>
                    <a:srgbClr val="FF7F3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62482" name="Group 18"/>
                <p:cNvGrpSpPr>
                  <a:grpSpLocks/>
                </p:cNvGrpSpPr>
                <p:nvPr/>
              </p:nvGrpSpPr>
              <p:grpSpPr bwMode="auto">
                <a:xfrm>
                  <a:off x="5489" y="1050"/>
                  <a:ext cx="98" cy="136"/>
                  <a:chOff x="5489" y="1050"/>
                  <a:chExt cx="98" cy="136"/>
                </a:xfrm>
              </p:grpSpPr>
              <p:grpSp>
                <p:nvGrpSpPr>
                  <p:cNvPr id="62483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5511" y="1158"/>
                    <a:ext cx="40" cy="28"/>
                    <a:chOff x="5511" y="1158"/>
                    <a:chExt cx="40" cy="28"/>
                  </a:xfrm>
                </p:grpSpPr>
                <p:sp>
                  <p:nvSpPr>
                    <p:cNvPr id="62484" name="Oval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16" y="1167"/>
                      <a:ext cx="28" cy="11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62485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5511" y="1158"/>
                      <a:ext cx="40" cy="1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9"/>
                        </a:cxn>
                        <a:cxn ang="0">
                          <a:pos x="9" y="19"/>
                        </a:cxn>
                        <a:cxn ang="0">
                          <a:pos x="18" y="13"/>
                        </a:cxn>
                        <a:cxn ang="0">
                          <a:pos x="25" y="7"/>
                        </a:cxn>
                        <a:cxn ang="0">
                          <a:pos x="33" y="1"/>
                        </a:cxn>
                        <a:cxn ang="0">
                          <a:pos x="44" y="0"/>
                        </a:cxn>
                        <a:cxn ang="0">
                          <a:pos x="55" y="3"/>
                        </a:cxn>
                        <a:cxn ang="0">
                          <a:pos x="62" y="10"/>
                        </a:cxn>
                        <a:cxn ang="0">
                          <a:pos x="69" y="10"/>
                        </a:cxn>
                        <a:cxn ang="0">
                          <a:pos x="76" y="9"/>
                        </a:cxn>
                        <a:cxn ang="0">
                          <a:pos x="87" y="10"/>
                        </a:cxn>
                        <a:cxn ang="0">
                          <a:pos x="97" y="16"/>
                        </a:cxn>
                        <a:cxn ang="0">
                          <a:pos x="103" y="26"/>
                        </a:cxn>
                        <a:cxn ang="0">
                          <a:pos x="106" y="35"/>
                        </a:cxn>
                        <a:cxn ang="0">
                          <a:pos x="112" y="44"/>
                        </a:cxn>
                        <a:cxn ang="0">
                          <a:pos x="118" y="51"/>
                        </a:cxn>
                        <a:cxn ang="0">
                          <a:pos x="86" y="46"/>
                        </a:cxn>
                        <a:cxn ang="0">
                          <a:pos x="74" y="43"/>
                        </a:cxn>
                        <a:cxn ang="0">
                          <a:pos x="64" y="38"/>
                        </a:cxn>
                        <a:cxn ang="0">
                          <a:pos x="56" y="34"/>
                        </a:cxn>
                        <a:cxn ang="0">
                          <a:pos x="49" y="35"/>
                        </a:cxn>
                        <a:cxn ang="0">
                          <a:pos x="40" y="34"/>
                        </a:cxn>
                        <a:cxn ang="0">
                          <a:pos x="26" y="35"/>
                        </a:cxn>
                        <a:cxn ang="0">
                          <a:pos x="15" y="34"/>
                        </a:cxn>
                        <a:cxn ang="0">
                          <a:pos x="0" y="29"/>
                        </a:cxn>
                      </a:cxnLst>
                      <a:rect l="0" t="0" r="r" b="b"/>
                      <a:pathLst>
                        <a:path w="118" h="51">
                          <a:moveTo>
                            <a:pt x="0" y="29"/>
                          </a:moveTo>
                          <a:lnTo>
                            <a:pt x="9" y="19"/>
                          </a:lnTo>
                          <a:lnTo>
                            <a:pt x="18" y="13"/>
                          </a:lnTo>
                          <a:lnTo>
                            <a:pt x="25" y="7"/>
                          </a:lnTo>
                          <a:lnTo>
                            <a:pt x="33" y="1"/>
                          </a:lnTo>
                          <a:lnTo>
                            <a:pt x="44" y="0"/>
                          </a:lnTo>
                          <a:lnTo>
                            <a:pt x="55" y="3"/>
                          </a:lnTo>
                          <a:lnTo>
                            <a:pt x="62" y="10"/>
                          </a:lnTo>
                          <a:lnTo>
                            <a:pt x="69" y="10"/>
                          </a:lnTo>
                          <a:lnTo>
                            <a:pt x="76" y="9"/>
                          </a:lnTo>
                          <a:lnTo>
                            <a:pt x="87" y="10"/>
                          </a:lnTo>
                          <a:lnTo>
                            <a:pt x="97" y="16"/>
                          </a:lnTo>
                          <a:lnTo>
                            <a:pt x="103" y="26"/>
                          </a:lnTo>
                          <a:lnTo>
                            <a:pt x="106" y="35"/>
                          </a:lnTo>
                          <a:lnTo>
                            <a:pt x="112" y="44"/>
                          </a:lnTo>
                          <a:lnTo>
                            <a:pt x="118" y="51"/>
                          </a:lnTo>
                          <a:lnTo>
                            <a:pt x="86" y="46"/>
                          </a:lnTo>
                          <a:lnTo>
                            <a:pt x="74" y="43"/>
                          </a:lnTo>
                          <a:lnTo>
                            <a:pt x="64" y="38"/>
                          </a:lnTo>
                          <a:lnTo>
                            <a:pt x="56" y="34"/>
                          </a:lnTo>
                          <a:lnTo>
                            <a:pt x="49" y="35"/>
                          </a:lnTo>
                          <a:lnTo>
                            <a:pt x="40" y="34"/>
                          </a:lnTo>
                          <a:lnTo>
                            <a:pt x="26" y="35"/>
                          </a:lnTo>
                          <a:lnTo>
                            <a:pt x="15" y="34"/>
                          </a:lnTo>
                          <a:lnTo>
                            <a:pt x="0" y="29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62486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5511" y="1168"/>
                      <a:ext cx="39" cy="1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12" y="3"/>
                        </a:cxn>
                        <a:cxn ang="0">
                          <a:pos x="22" y="8"/>
                        </a:cxn>
                        <a:cxn ang="0">
                          <a:pos x="31" y="8"/>
                        </a:cxn>
                        <a:cxn ang="0">
                          <a:pos x="38" y="9"/>
                        </a:cxn>
                        <a:cxn ang="0">
                          <a:pos x="46" y="11"/>
                        </a:cxn>
                        <a:cxn ang="0">
                          <a:pos x="54" y="15"/>
                        </a:cxn>
                        <a:cxn ang="0">
                          <a:pos x="62" y="15"/>
                        </a:cxn>
                        <a:cxn ang="0">
                          <a:pos x="70" y="15"/>
                        </a:cxn>
                        <a:cxn ang="0">
                          <a:pos x="82" y="17"/>
                        </a:cxn>
                        <a:cxn ang="0">
                          <a:pos x="93" y="18"/>
                        </a:cxn>
                        <a:cxn ang="0">
                          <a:pos x="105" y="19"/>
                        </a:cxn>
                        <a:cxn ang="0">
                          <a:pos x="117" y="22"/>
                        </a:cxn>
                        <a:cxn ang="0">
                          <a:pos x="109" y="33"/>
                        </a:cxn>
                        <a:cxn ang="0">
                          <a:pos x="94" y="45"/>
                        </a:cxn>
                        <a:cxn ang="0">
                          <a:pos x="82" y="52"/>
                        </a:cxn>
                        <a:cxn ang="0">
                          <a:pos x="73" y="54"/>
                        </a:cxn>
                        <a:cxn ang="0">
                          <a:pos x="62" y="54"/>
                        </a:cxn>
                        <a:cxn ang="0">
                          <a:pos x="51" y="54"/>
                        </a:cxn>
                        <a:cxn ang="0">
                          <a:pos x="40" y="49"/>
                        </a:cxn>
                        <a:cxn ang="0">
                          <a:pos x="30" y="42"/>
                        </a:cxn>
                        <a:cxn ang="0">
                          <a:pos x="21" y="33"/>
                        </a:cxn>
                        <a:cxn ang="0">
                          <a:pos x="14" y="21"/>
                        </a:cxn>
                        <a:cxn ang="0">
                          <a:pos x="8" y="11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17" h="54">
                          <a:moveTo>
                            <a:pt x="0" y="0"/>
                          </a:moveTo>
                          <a:lnTo>
                            <a:pt x="12" y="3"/>
                          </a:lnTo>
                          <a:lnTo>
                            <a:pt x="22" y="8"/>
                          </a:lnTo>
                          <a:lnTo>
                            <a:pt x="31" y="8"/>
                          </a:lnTo>
                          <a:lnTo>
                            <a:pt x="38" y="9"/>
                          </a:lnTo>
                          <a:lnTo>
                            <a:pt x="46" y="11"/>
                          </a:lnTo>
                          <a:lnTo>
                            <a:pt x="54" y="15"/>
                          </a:lnTo>
                          <a:lnTo>
                            <a:pt x="62" y="15"/>
                          </a:lnTo>
                          <a:lnTo>
                            <a:pt x="70" y="15"/>
                          </a:lnTo>
                          <a:lnTo>
                            <a:pt x="82" y="17"/>
                          </a:lnTo>
                          <a:lnTo>
                            <a:pt x="93" y="18"/>
                          </a:lnTo>
                          <a:lnTo>
                            <a:pt x="105" y="19"/>
                          </a:lnTo>
                          <a:lnTo>
                            <a:pt x="117" y="22"/>
                          </a:lnTo>
                          <a:lnTo>
                            <a:pt x="109" y="33"/>
                          </a:lnTo>
                          <a:lnTo>
                            <a:pt x="94" y="45"/>
                          </a:lnTo>
                          <a:lnTo>
                            <a:pt x="82" y="52"/>
                          </a:lnTo>
                          <a:lnTo>
                            <a:pt x="73" y="54"/>
                          </a:lnTo>
                          <a:lnTo>
                            <a:pt x="62" y="54"/>
                          </a:lnTo>
                          <a:lnTo>
                            <a:pt x="51" y="54"/>
                          </a:lnTo>
                          <a:lnTo>
                            <a:pt x="40" y="49"/>
                          </a:lnTo>
                          <a:lnTo>
                            <a:pt x="30" y="42"/>
                          </a:lnTo>
                          <a:lnTo>
                            <a:pt x="21" y="33"/>
                          </a:lnTo>
                          <a:lnTo>
                            <a:pt x="14" y="21"/>
                          </a:lnTo>
                          <a:lnTo>
                            <a:pt x="8" y="11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001F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grpSp>
                <p:nvGrpSpPr>
                  <p:cNvPr id="62487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5489" y="1050"/>
                    <a:ext cx="98" cy="52"/>
                    <a:chOff x="5489" y="1050"/>
                    <a:chExt cx="98" cy="52"/>
                  </a:xfrm>
                </p:grpSpPr>
                <p:grpSp>
                  <p:nvGrpSpPr>
                    <p:cNvPr id="62488" name="Group 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89" y="1050"/>
                      <a:ext cx="41" cy="35"/>
                      <a:chOff x="5489" y="1050"/>
                      <a:chExt cx="41" cy="35"/>
                    </a:xfrm>
                  </p:grpSpPr>
                  <p:sp>
                    <p:nvSpPr>
                      <p:cNvPr id="62489" name="Freeform 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92" y="1050"/>
                        <a:ext cx="38" cy="2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4" y="17"/>
                          </a:cxn>
                          <a:cxn ang="0">
                            <a:pos x="29" y="2"/>
                          </a:cxn>
                          <a:cxn ang="0">
                            <a:pos x="42" y="0"/>
                          </a:cxn>
                          <a:cxn ang="0">
                            <a:pos x="52" y="0"/>
                          </a:cxn>
                          <a:cxn ang="0">
                            <a:pos x="70" y="5"/>
                          </a:cxn>
                          <a:cxn ang="0">
                            <a:pos x="83" y="14"/>
                          </a:cxn>
                          <a:cxn ang="0">
                            <a:pos x="93" y="26"/>
                          </a:cxn>
                          <a:cxn ang="0">
                            <a:pos x="102" y="40"/>
                          </a:cxn>
                          <a:cxn ang="0">
                            <a:pos x="108" y="57"/>
                          </a:cxn>
                          <a:cxn ang="0">
                            <a:pos x="112" y="74"/>
                          </a:cxn>
                          <a:cxn ang="0">
                            <a:pos x="93" y="57"/>
                          </a:cxn>
                          <a:cxn ang="0">
                            <a:pos x="81" y="39"/>
                          </a:cxn>
                          <a:cxn ang="0">
                            <a:pos x="70" y="24"/>
                          </a:cxn>
                          <a:cxn ang="0">
                            <a:pos x="57" y="14"/>
                          </a:cxn>
                          <a:cxn ang="0">
                            <a:pos x="39" y="9"/>
                          </a:cxn>
                          <a:cxn ang="0">
                            <a:pos x="26" y="12"/>
                          </a:cxn>
                          <a:cxn ang="0">
                            <a:pos x="0" y="24"/>
                          </a:cxn>
                          <a:cxn ang="0">
                            <a:pos x="4" y="17"/>
                          </a:cxn>
                        </a:cxnLst>
                        <a:rect l="0" t="0" r="r" b="b"/>
                        <a:pathLst>
                          <a:path w="112" h="74">
                            <a:moveTo>
                              <a:pt x="4" y="17"/>
                            </a:moveTo>
                            <a:lnTo>
                              <a:pt x="29" y="2"/>
                            </a:lnTo>
                            <a:lnTo>
                              <a:pt x="42" y="0"/>
                            </a:lnTo>
                            <a:lnTo>
                              <a:pt x="52" y="0"/>
                            </a:lnTo>
                            <a:lnTo>
                              <a:pt x="70" y="5"/>
                            </a:lnTo>
                            <a:lnTo>
                              <a:pt x="83" y="14"/>
                            </a:lnTo>
                            <a:lnTo>
                              <a:pt x="93" y="26"/>
                            </a:lnTo>
                            <a:lnTo>
                              <a:pt x="102" y="40"/>
                            </a:lnTo>
                            <a:lnTo>
                              <a:pt x="108" y="57"/>
                            </a:lnTo>
                            <a:lnTo>
                              <a:pt x="112" y="74"/>
                            </a:lnTo>
                            <a:lnTo>
                              <a:pt x="93" y="57"/>
                            </a:lnTo>
                            <a:lnTo>
                              <a:pt x="81" y="39"/>
                            </a:lnTo>
                            <a:lnTo>
                              <a:pt x="70" y="24"/>
                            </a:lnTo>
                            <a:lnTo>
                              <a:pt x="57" y="14"/>
                            </a:lnTo>
                            <a:lnTo>
                              <a:pt x="39" y="9"/>
                            </a:lnTo>
                            <a:lnTo>
                              <a:pt x="26" y="12"/>
                            </a:lnTo>
                            <a:lnTo>
                              <a:pt x="0" y="24"/>
                            </a:lnTo>
                            <a:lnTo>
                              <a:pt x="4" y="17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62490" name="Freeform 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89" y="1065"/>
                        <a:ext cx="36" cy="1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7"/>
                          </a:cxn>
                          <a:cxn ang="0">
                            <a:pos x="17" y="17"/>
                          </a:cxn>
                          <a:cxn ang="0">
                            <a:pos x="25" y="11"/>
                          </a:cxn>
                          <a:cxn ang="0">
                            <a:pos x="35" y="5"/>
                          </a:cxn>
                          <a:cxn ang="0">
                            <a:pos x="49" y="0"/>
                          </a:cxn>
                          <a:cxn ang="0">
                            <a:pos x="61" y="2"/>
                          </a:cxn>
                          <a:cxn ang="0">
                            <a:pos x="74" y="6"/>
                          </a:cxn>
                          <a:cxn ang="0">
                            <a:pos x="81" y="12"/>
                          </a:cxn>
                          <a:cxn ang="0">
                            <a:pos x="93" y="23"/>
                          </a:cxn>
                          <a:cxn ang="0">
                            <a:pos x="100" y="34"/>
                          </a:cxn>
                          <a:cxn ang="0">
                            <a:pos x="108" y="48"/>
                          </a:cxn>
                          <a:cxn ang="0">
                            <a:pos x="105" y="54"/>
                          </a:cxn>
                          <a:cxn ang="0">
                            <a:pos x="97" y="55"/>
                          </a:cxn>
                          <a:cxn ang="0">
                            <a:pos x="86" y="36"/>
                          </a:cxn>
                          <a:cxn ang="0">
                            <a:pos x="79" y="30"/>
                          </a:cxn>
                          <a:cxn ang="0">
                            <a:pos x="73" y="40"/>
                          </a:cxn>
                          <a:cxn ang="0">
                            <a:pos x="66" y="43"/>
                          </a:cxn>
                          <a:cxn ang="0">
                            <a:pos x="57" y="43"/>
                          </a:cxn>
                          <a:cxn ang="0">
                            <a:pos x="49" y="40"/>
                          </a:cxn>
                          <a:cxn ang="0">
                            <a:pos x="44" y="34"/>
                          </a:cxn>
                          <a:cxn ang="0">
                            <a:pos x="42" y="26"/>
                          </a:cxn>
                          <a:cxn ang="0">
                            <a:pos x="31" y="30"/>
                          </a:cxn>
                          <a:cxn ang="0">
                            <a:pos x="18" y="28"/>
                          </a:cxn>
                          <a:cxn ang="0">
                            <a:pos x="8" y="28"/>
                          </a:cxn>
                          <a:cxn ang="0">
                            <a:pos x="0" y="17"/>
                          </a:cxn>
                        </a:cxnLst>
                        <a:rect l="0" t="0" r="r" b="b"/>
                        <a:pathLst>
                          <a:path w="108" h="55">
                            <a:moveTo>
                              <a:pt x="0" y="17"/>
                            </a:moveTo>
                            <a:lnTo>
                              <a:pt x="17" y="17"/>
                            </a:lnTo>
                            <a:lnTo>
                              <a:pt x="25" y="11"/>
                            </a:lnTo>
                            <a:lnTo>
                              <a:pt x="35" y="5"/>
                            </a:lnTo>
                            <a:lnTo>
                              <a:pt x="49" y="0"/>
                            </a:lnTo>
                            <a:lnTo>
                              <a:pt x="61" y="2"/>
                            </a:lnTo>
                            <a:lnTo>
                              <a:pt x="74" y="6"/>
                            </a:lnTo>
                            <a:lnTo>
                              <a:pt x="81" y="12"/>
                            </a:lnTo>
                            <a:lnTo>
                              <a:pt x="93" y="23"/>
                            </a:lnTo>
                            <a:lnTo>
                              <a:pt x="100" y="34"/>
                            </a:lnTo>
                            <a:lnTo>
                              <a:pt x="108" y="48"/>
                            </a:lnTo>
                            <a:lnTo>
                              <a:pt x="105" y="54"/>
                            </a:lnTo>
                            <a:lnTo>
                              <a:pt x="97" y="55"/>
                            </a:lnTo>
                            <a:lnTo>
                              <a:pt x="86" y="36"/>
                            </a:lnTo>
                            <a:lnTo>
                              <a:pt x="79" y="30"/>
                            </a:lnTo>
                            <a:lnTo>
                              <a:pt x="73" y="40"/>
                            </a:lnTo>
                            <a:lnTo>
                              <a:pt x="66" y="43"/>
                            </a:lnTo>
                            <a:lnTo>
                              <a:pt x="57" y="43"/>
                            </a:lnTo>
                            <a:lnTo>
                              <a:pt x="49" y="40"/>
                            </a:lnTo>
                            <a:lnTo>
                              <a:pt x="44" y="34"/>
                            </a:lnTo>
                            <a:lnTo>
                              <a:pt x="42" y="26"/>
                            </a:lnTo>
                            <a:lnTo>
                              <a:pt x="31" y="30"/>
                            </a:lnTo>
                            <a:lnTo>
                              <a:pt x="18" y="28"/>
                            </a:lnTo>
                            <a:lnTo>
                              <a:pt x="8" y="28"/>
                            </a:lnTo>
                            <a:lnTo>
                              <a:pt x="0" y="17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62491" name="Freeform 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97" y="1077"/>
                        <a:ext cx="16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8" y="3"/>
                          </a:cxn>
                          <a:cxn ang="0">
                            <a:pos x="14" y="9"/>
                          </a:cxn>
                          <a:cxn ang="0">
                            <a:pos x="22" y="15"/>
                          </a:cxn>
                          <a:cxn ang="0">
                            <a:pos x="31" y="18"/>
                          </a:cxn>
                          <a:cxn ang="0">
                            <a:pos x="39" y="18"/>
                          </a:cxn>
                          <a:cxn ang="0">
                            <a:pos x="49" y="15"/>
                          </a:cxn>
                          <a:cxn ang="0">
                            <a:pos x="38" y="19"/>
                          </a:cxn>
                          <a:cxn ang="0">
                            <a:pos x="32" y="22"/>
                          </a:cxn>
                          <a:cxn ang="0">
                            <a:pos x="24" y="21"/>
                          </a:cxn>
                          <a:cxn ang="0">
                            <a:pos x="10" y="12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49" h="22">
                            <a:moveTo>
                              <a:pt x="0" y="0"/>
                            </a:moveTo>
                            <a:lnTo>
                              <a:pt x="8" y="3"/>
                            </a:lnTo>
                            <a:lnTo>
                              <a:pt x="14" y="9"/>
                            </a:lnTo>
                            <a:lnTo>
                              <a:pt x="22" y="15"/>
                            </a:lnTo>
                            <a:lnTo>
                              <a:pt x="31" y="18"/>
                            </a:lnTo>
                            <a:lnTo>
                              <a:pt x="39" y="18"/>
                            </a:lnTo>
                            <a:lnTo>
                              <a:pt x="49" y="15"/>
                            </a:lnTo>
                            <a:lnTo>
                              <a:pt x="38" y="19"/>
                            </a:lnTo>
                            <a:lnTo>
                              <a:pt x="32" y="22"/>
                            </a:lnTo>
                            <a:lnTo>
                              <a:pt x="24" y="21"/>
                            </a:lnTo>
                            <a:lnTo>
                              <a:pt x="10" y="12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  <p:grpSp>
                  <p:nvGrpSpPr>
                    <p:cNvPr id="62492" name="Group 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549" y="1067"/>
                      <a:ext cx="38" cy="35"/>
                      <a:chOff x="5549" y="1067"/>
                      <a:chExt cx="38" cy="35"/>
                    </a:xfrm>
                  </p:grpSpPr>
                  <p:sp>
                    <p:nvSpPr>
                      <p:cNvPr id="62493" name="Freeform 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549" y="1067"/>
                        <a:ext cx="38" cy="2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2" y="72"/>
                          </a:cxn>
                          <a:cxn ang="0">
                            <a:pos x="0" y="63"/>
                          </a:cxn>
                          <a:cxn ang="0">
                            <a:pos x="6" y="41"/>
                          </a:cxn>
                          <a:cxn ang="0">
                            <a:pos x="17" y="23"/>
                          </a:cxn>
                          <a:cxn ang="0">
                            <a:pos x="27" y="15"/>
                          </a:cxn>
                          <a:cxn ang="0">
                            <a:pos x="41" y="6"/>
                          </a:cxn>
                          <a:cxn ang="0">
                            <a:pos x="63" y="0"/>
                          </a:cxn>
                          <a:cxn ang="0">
                            <a:pos x="82" y="0"/>
                          </a:cxn>
                          <a:cxn ang="0">
                            <a:pos x="99" y="0"/>
                          </a:cxn>
                          <a:cxn ang="0">
                            <a:pos x="112" y="10"/>
                          </a:cxn>
                          <a:cxn ang="0">
                            <a:pos x="115" y="21"/>
                          </a:cxn>
                          <a:cxn ang="0">
                            <a:pos x="108" y="15"/>
                          </a:cxn>
                          <a:cxn ang="0">
                            <a:pos x="94" y="10"/>
                          </a:cxn>
                          <a:cxn ang="0">
                            <a:pos x="73" y="10"/>
                          </a:cxn>
                          <a:cxn ang="0">
                            <a:pos x="58" y="15"/>
                          </a:cxn>
                          <a:cxn ang="0">
                            <a:pos x="45" y="22"/>
                          </a:cxn>
                          <a:cxn ang="0">
                            <a:pos x="33" y="28"/>
                          </a:cxn>
                          <a:cxn ang="0">
                            <a:pos x="24" y="37"/>
                          </a:cxn>
                          <a:cxn ang="0">
                            <a:pos x="17" y="49"/>
                          </a:cxn>
                          <a:cxn ang="0">
                            <a:pos x="11" y="63"/>
                          </a:cxn>
                          <a:cxn ang="0">
                            <a:pos x="2" y="72"/>
                          </a:cxn>
                        </a:cxnLst>
                        <a:rect l="0" t="0" r="r" b="b"/>
                        <a:pathLst>
                          <a:path w="115" h="72">
                            <a:moveTo>
                              <a:pt x="2" y="72"/>
                            </a:moveTo>
                            <a:lnTo>
                              <a:pt x="0" y="63"/>
                            </a:lnTo>
                            <a:lnTo>
                              <a:pt x="6" y="41"/>
                            </a:lnTo>
                            <a:lnTo>
                              <a:pt x="17" y="23"/>
                            </a:lnTo>
                            <a:lnTo>
                              <a:pt x="27" y="15"/>
                            </a:lnTo>
                            <a:lnTo>
                              <a:pt x="41" y="6"/>
                            </a:lnTo>
                            <a:lnTo>
                              <a:pt x="63" y="0"/>
                            </a:lnTo>
                            <a:lnTo>
                              <a:pt x="82" y="0"/>
                            </a:lnTo>
                            <a:lnTo>
                              <a:pt x="99" y="0"/>
                            </a:lnTo>
                            <a:lnTo>
                              <a:pt x="112" y="10"/>
                            </a:lnTo>
                            <a:lnTo>
                              <a:pt x="115" y="21"/>
                            </a:lnTo>
                            <a:lnTo>
                              <a:pt x="108" y="15"/>
                            </a:lnTo>
                            <a:lnTo>
                              <a:pt x="94" y="10"/>
                            </a:lnTo>
                            <a:lnTo>
                              <a:pt x="73" y="10"/>
                            </a:lnTo>
                            <a:lnTo>
                              <a:pt x="58" y="15"/>
                            </a:lnTo>
                            <a:lnTo>
                              <a:pt x="45" y="22"/>
                            </a:lnTo>
                            <a:lnTo>
                              <a:pt x="33" y="28"/>
                            </a:lnTo>
                            <a:lnTo>
                              <a:pt x="24" y="37"/>
                            </a:lnTo>
                            <a:lnTo>
                              <a:pt x="17" y="49"/>
                            </a:lnTo>
                            <a:lnTo>
                              <a:pt x="11" y="63"/>
                            </a:lnTo>
                            <a:lnTo>
                              <a:pt x="2" y="72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62494" name="Freeform 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557" y="1081"/>
                        <a:ext cx="30" cy="2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31"/>
                          </a:cxn>
                          <a:cxn ang="0">
                            <a:pos x="1" y="17"/>
                          </a:cxn>
                          <a:cxn ang="0">
                            <a:pos x="15" y="7"/>
                          </a:cxn>
                          <a:cxn ang="0">
                            <a:pos x="25" y="3"/>
                          </a:cxn>
                          <a:cxn ang="0">
                            <a:pos x="41" y="0"/>
                          </a:cxn>
                          <a:cxn ang="0">
                            <a:pos x="55" y="3"/>
                          </a:cxn>
                          <a:cxn ang="0">
                            <a:pos x="66" y="7"/>
                          </a:cxn>
                          <a:cxn ang="0">
                            <a:pos x="79" y="7"/>
                          </a:cxn>
                          <a:cxn ang="0">
                            <a:pos x="73" y="13"/>
                          </a:cxn>
                          <a:cxn ang="0">
                            <a:pos x="83" y="25"/>
                          </a:cxn>
                          <a:cxn ang="0">
                            <a:pos x="84" y="38"/>
                          </a:cxn>
                          <a:cxn ang="0">
                            <a:pos x="88" y="50"/>
                          </a:cxn>
                          <a:cxn ang="0">
                            <a:pos x="91" y="53"/>
                          </a:cxn>
                          <a:cxn ang="0">
                            <a:pos x="88" y="63"/>
                          </a:cxn>
                          <a:cxn ang="0">
                            <a:pos x="76" y="56"/>
                          </a:cxn>
                          <a:cxn ang="0">
                            <a:pos x="71" y="44"/>
                          </a:cxn>
                          <a:cxn ang="0">
                            <a:pos x="69" y="37"/>
                          </a:cxn>
                          <a:cxn ang="0">
                            <a:pos x="60" y="35"/>
                          </a:cxn>
                          <a:cxn ang="0">
                            <a:pos x="55" y="40"/>
                          </a:cxn>
                          <a:cxn ang="0">
                            <a:pos x="46" y="43"/>
                          </a:cxn>
                          <a:cxn ang="0">
                            <a:pos x="35" y="43"/>
                          </a:cxn>
                          <a:cxn ang="0">
                            <a:pos x="27" y="37"/>
                          </a:cxn>
                          <a:cxn ang="0">
                            <a:pos x="23" y="29"/>
                          </a:cxn>
                          <a:cxn ang="0">
                            <a:pos x="22" y="20"/>
                          </a:cxn>
                          <a:cxn ang="0">
                            <a:pos x="10" y="25"/>
                          </a:cxn>
                          <a:cxn ang="0">
                            <a:pos x="0" y="31"/>
                          </a:cxn>
                        </a:cxnLst>
                        <a:rect l="0" t="0" r="r" b="b"/>
                        <a:pathLst>
                          <a:path w="91" h="63">
                            <a:moveTo>
                              <a:pt x="0" y="31"/>
                            </a:moveTo>
                            <a:lnTo>
                              <a:pt x="1" y="17"/>
                            </a:lnTo>
                            <a:lnTo>
                              <a:pt x="15" y="7"/>
                            </a:lnTo>
                            <a:lnTo>
                              <a:pt x="25" y="3"/>
                            </a:lnTo>
                            <a:lnTo>
                              <a:pt x="41" y="0"/>
                            </a:lnTo>
                            <a:lnTo>
                              <a:pt x="55" y="3"/>
                            </a:lnTo>
                            <a:lnTo>
                              <a:pt x="66" y="7"/>
                            </a:lnTo>
                            <a:lnTo>
                              <a:pt x="79" y="7"/>
                            </a:lnTo>
                            <a:lnTo>
                              <a:pt x="73" y="13"/>
                            </a:lnTo>
                            <a:lnTo>
                              <a:pt x="83" y="25"/>
                            </a:lnTo>
                            <a:lnTo>
                              <a:pt x="84" y="38"/>
                            </a:lnTo>
                            <a:lnTo>
                              <a:pt x="88" y="50"/>
                            </a:lnTo>
                            <a:lnTo>
                              <a:pt x="91" y="53"/>
                            </a:lnTo>
                            <a:lnTo>
                              <a:pt x="88" y="63"/>
                            </a:lnTo>
                            <a:lnTo>
                              <a:pt x="76" y="56"/>
                            </a:lnTo>
                            <a:lnTo>
                              <a:pt x="71" y="44"/>
                            </a:lnTo>
                            <a:lnTo>
                              <a:pt x="69" y="37"/>
                            </a:lnTo>
                            <a:lnTo>
                              <a:pt x="60" y="35"/>
                            </a:lnTo>
                            <a:lnTo>
                              <a:pt x="55" y="40"/>
                            </a:lnTo>
                            <a:lnTo>
                              <a:pt x="46" y="43"/>
                            </a:lnTo>
                            <a:lnTo>
                              <a:pt x="35" y="43"/>
                            </a:lnTo>
                            <a:lnTo>
                              <a:pt x="27" y="37"/>
                            </a:lnTo>
                            <a:lnTo>
                              <a:pt x="23" y="29"/>
                            </a:lnTo>
                            <a:lnTo>
                              <a:pt x="22" y="20"/>
                            </a:lnTo>
                            <a:lnTo>
                              <a:pt x="10" y="25"/>
                            </a:lnTo>
                            <a:lnTo>
                              <a:pt x="0" y="31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  <p:sp>
                    <p:nvSpPr>
                      <p:cNvPr id="62495" name="Freeform 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554" y="1093"/>
                        <a:ext cx="3" cy="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7" y="0"/>
                          </a:cxn>
                          <a:cxn ang="0">
                            <a:pos x="1" y="7"/>
                          </a:cxn>
                          <a:cxn ang="0">
                            <a:pos x="0" y="13"/>
                          </a:cxn>
                          <a:cxn ang="0">
                            <a:pos x="4" y="16"/>
                          </a:cxn>
                          <a:cxn ang="0">
                            <a:pos x="5" y="3"/>
                          </a:cxn>
                          <a:cxn ang="0">
                            <a:pos x="7" y="0"/>
                          </a:cxn>
                        </a:cxnLst>
                        <a:rect l="0" t="0" r="r" b="b"/>
                        <a:pathLst>
                          <a:path w="7" h="16">
                            <a:moveTo>
                              <a:pt x="7" y="0"/>
                            </a:moveTo>
                            <a:lnTo>
                              <a:pt x="1" y="7"/>
                            </a:lnTo>
                            <a:lnTo>
                              <a:pt x="0" y="13"/>
                            </a:lnTo>
                            <a:lnTo>
                              <a:pt x="4" y="16"/>
                            </a:lnTo>
                            <a:lnTo>
                              <a:pt x="5" y="3"/>
                            </a:lnTo>
                            <a:lnTo>
                              <a:pt x="7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fr-FR"/>
                      </a:p>
                    </p:txBody>
                  </p:sp>
                </p:grpSp>
              </p:grpSp>
              <p:sp>
                <p:nvSpPr>
                  <p:cNvPr id="62496" name="Freeform 32"/>
                  <p:cNvSpPr>
                    <a:spLocks/>
                  </p:cNvSpPr>
                  <p:nvPr/>
                </p:nvSpPr>
                <p:spPr bwMode="auto">
                  <a:xfrm>
                    <a:off x="5521" y="1118"/>
                    <a:ext cx="29" cy="20"/>
                  </a:xfrm>
                  <a:custGeom>
                    <a:avLst/>
                    <a:gdLst/>
                    <a:ahLst/>
                    <a:cxnLst>
                      <a:cxn ang="0">
                        <a:pos x="23" y="0"/>
                      </a:cxn>
                      <a:cxn ang="0">
                        <a:pos x="15" y="6"/>
                      </a:cxn>
                      <a:cxn ang="0">
                        <a:pos x="8" y="10"/>
                      </a:cxn>
                      <a:cxn ang="0">
                        <a:pos x="2" y="19"/>
                      </a:cxn>
                      <a:cxn ang="0">
                        <a:pos x="0" y="28"/>
                      </a:cxn>
                      <a:cxn ang="0">
                        <a:pos x="4" y="38"/>
                      </a:cxn>
                      <a:cxn ang="0">
                        <a:pos x="16" y="40"/>
                      </a:cxn>
                      <a:cxn ang="0">
                        <a:pos x="27" y="46"/>
                      </a:cxn>
                      <a:cxn ang="0">
                        <a:pos x="34" y="55"/>
                      </a:cxn>
                      <a:cxn ang="0">
                        <a:pos x="45" y="60"/>
                      </a:cxn>
                      <a:cxn ang="0">
                        <a:pos x="58" y="57"/>
                      </a:cxn>
                      <a:cxn ang="0">
                        <a:pos x="66" y="52"/>
                      </a:cxn>
                      <a:cxn ang="0">
                        <a:pos x="80" y="46"/>
                      </a:cxn>
                      <a:cxn ang="0">
                        <a:pos x="89" y="47"/>
                      </a:cxn>
                    </a:cxnLst>
                    <a:rect l="0" t="0" r="r" b="b"/>
                    <a:pathLst>
                      <a:path w="89" h="60">
                        <a:moveTo>
                          <a:pt x="23" y="0"/>
                        </a:moveTo>
                        <a:lnTo>
                          <a:pt x="15" y="6"/>
                        </a:lnTo>
                        <a:lnTo>
                          <a:pt x="8" y="10"/>
                        </a:lnTo>
                        <a:lnTo>
                          <a:pt x="2" y="19"/>
                        </a:lnTo>
                        <a:lnTo>
                          <a:pt x="0" y="28"/>
                        </a:lnTo>
                        <a:lnTo>
                          <a:pt x="4" y="38"/>
                        </a:lnTo>
                        <a:lnTo>
                          <a:pt x="16" y="40"/>
                        </a:lnTo>
                        <a:lnTo>
                          <a:pt x="27" y="46"/>
                        </a:lnTo>
                        <a:lnTo>
                          <a:pt x="34" y="55"/>
                        </a:lnTo>
                        <a:lnTo>
                          <a:pt x="45" y="60"/>
                        </a:lnTo>
                        <a:lnTo>
                          <a:pt x="58" y="57"/>
                        </a:lnTo>
                        <a:lnTo>
                          <a:pt x="66" y="52"/>
                        </a:lnTo>
                        <a:lnTo>
                          <a:pt x="80" y="46"/>
                        </a:lnTo>
                        <a:lnTo>
                          <a:pt x="89" y="47"/>
                        </a:lnTo>
                      </a:path>
                    </a:pathLst>
                  </a:custGeom>
                  <a:noFill/>
                  <a:ln w="4763">
                    <a:solidFill>
                      <a:srgbClr val="FF7F3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62497" name="Group 33"/>
                <p:cNvGrpSpPr>
                  <a:grpSpLocks/>
                </p:cNvGrpSpPr>
                <p:nvPr/>
              </p:nvGrpSpPr>
              <p:grpSpPr bwMode="auto">
                <a:xfrm>
                  <a:off x="5437" y="917"/>
                  <a:ext cx="217" cy="262"/>
                  <a:chOff x="5437" y="917"/>
                  <a:chExt cx="217" cy="262"/>
                </a:xfrm>
              </p:grpSpPr>
              <p:sp>
                <p:nvSpPr>
                  <p:cNvPr id="62498" name="Freeform 34"/>
                  <p:cNvSpPr>
                    <a:spLocks/>
                  </p:cNvSpPr>
                  <p:nvPr/>
                </p:nvSpPr>
                <p:spPr bwMode="auto">
                  <a:xfrm>
                    <a:off x="5437" y="917"/>
                    <a:ext cx="217" cy="262"/>
                  </a:xfrm>
                  <a:custGeom>
                    <a:avLst/>
                    <a:gdLst/>
                    <a:ahLst/>
                    <a:cxnLst>
                      <a:cxn ang="0">
                        <a:pos x="99" y="722"/>
                      </a:cxn>
                      <a:cxn ang="0">
                        <a:pos x="80" y="688"/>
                      </a:cxn>
                      <a:cxn ang="0">
                        <a:pos x="58" y="644"/>
                      </a:cxn>
                      <a:cxn ang="0">
                        <a:pos x="45" y="595"/>
                      </a:cxn>
                      <a:cxn ang="0">
                        <a:pos x="33" y="558"/>
                      </a:cxn>
                      <a:cxn ang="0">
                        <a:pos x="22" y="426"/>
                      </a:cxn>
                      <a:cxn ang="0">
                        <a:pos x="0" y="367"/>
                      </a:cxn>
                      <a:cxn ang="0">
                        <a:pos x="3" y="294"/>
                      </a:cxn>
                      <a:cxn ang="0">
                        <a:pos x="56" y="229"/>
                      </a:cxn>
                      <a:cxn ang="0">
                        <a:pos x="85" y="136"/>
                      </a:cxn>
                      <a:cxn ang="0">
                        <a:pos x="117" y="83"/>
                      </a:cxn>
                      <a:cxn ang="0">
                        <a:pos x="171" y="60"/>
                      </a:cxn>
                      <a:cxn ang="0">
                        <a:pos x="250" y="9"/>
                      </a:cxn>
                      <a:cxn ang="0">
                        <a:pos x="302" y="4"/>
                      </a:cxn>
                      <a:cxn ang="0">
                        <a:pos x="352" y="9"/>
                      </a:cxn>
                      <a:cxn ang="0">
                        <a:pos x="424" y="34"/>
                      </a:cxn>
                      <a:cxn ang="0">
                        <a:pos x="491" y="65"/>
                      </a:cxn>
                      <a:cxn ang="0">
                        <a:pos x="538" y="129"/>
                      </a:cxn>
                      <a:cxn ang="0">
                        <a:pos x="560" y="191"/>
                      </a:cxn>
                      <a:cxn ang="0">
                        <a:pos x="589" y="243"/>
                      </a:cxn>
                      <a:cxn ang="0">
                        <a:pos x="629" y="333"/>
                      </a:cxn>
                      <a:cxn ang="0">
                        <a:pos x="653" y="413"/>
                      </a:cxn>
                      <a:cxn ang="0">
                        <a:pos x="638" y="482"/>
                      </a:cxn>
                      <a:cxn ang="0">
                        <a:pos x="627" y="550"/>
                      </a:cxn>
                      <a:cxn ang="0">
                        <a:pos x="585" y="602"/>
                      </a:cxn>
                      <a:cxn ang="0">
                        <a:pos x="517" y="688"/>
                      </a:cxn>
                      <a:cxn ang="0">
                        <a:pos x="492" y="744"/>
                      </a:cxn>
                      <a:cxn ang="0">
                        <a:pos x="426" y="786"/>
                      </a:cxn>
                      <a:cxn ang="0">
                        <a:pos x="478" y="635"/>
                      </a:cxn>
                      <a:cxn ang="0">
                        <a:pos x="502" y="506"/>
                      </a:cxn>
                      <a:cxn ang="0">
                        <a:pos x="494" y="438"/>
                      </a:cxn>
                      <a:cxn ang="0">
                        <a:pos x="491" y="346"/>
                      </a:cxn>
                      <a:cxn ang="0">
                        <a:pos x="427" y="364"/>
                      </a:cxn>
                      <a:cxn ang="0">
                        <a:pos x="361" y="386"/>
                      </a:cxn>
                      <a:cxn ang="0">
                        <a:pos x="268" y="383"/>
                      </a:cxn>
                      <a:cxn ang="0">
                        <a:pos x="226" y="362"/>
                      </a:cxn>
                      <a:cxn ang="0">
                        <a:pos x="176" y="373"/>
                      </a:cxn>
                      <a:cxn ang="0">
                        <a:pos x="160" y="422"/>
                      </a:cxn>
                      <a:cxn ang="0">
                        <a:pos x="133" y="451"/>
                      </a:cxn>
                      <a:cxn ang="0">
                        <a:pos x="115" y="531"/>
                      </a:cxn>
                      <a:cxn ang="0">
                        <a:pos x="96" y="549"/>
                      </a:cxn>
                      <a:cxn ang="0">
                        <a:pos x="74" y="556"/>
                      </a:cxn>
                      <a:cxn ang="0">
                        <a:pos x="67" y="579"/>
                      </a:cxn>
                      <a:cxn ang="0">
                        <a:pos x="78" y="614"/>
                      </a:cxn>
                      <a:cxn ang="0">
                        <a:pos x="112" y="627"/>
                      </a:cxn>
                      <a:cxn ang="0">
                        <a:pos x="124" y="740"/>
                      </a:cxn>
                    </a:cxnLst>
                    <a:rect l="0" t="0" r="r" b="b"/>
                    <a:pathLst>
                      <a:path w="653" h="786">
                        <a:moveTo>
                          <a:pt x="124" y="740"/>
                        </a:moveTo>
                        <a:lnTo>
                          <a:pt x="99" y="722"/>
                        </a:lnTo>
                        <a:lnTo>
                          <a:pt x="85" y="704"/>
                        </a:lnTo>
                        <a:lnTo>
                          <a:pt x="80" y="688"/>
                        </a:lnTo>
                        <a:lnTo>
                          <a:pt x="74" y="653"/>
                        </a:lnTo>
                        <a:lnTo>
                          <a:pt x="58" y="644"/>
                        </a:lnTo>
                        <a:lnTo>
                          <a:pt x="52" y="611"/>
                        </a:lnTo>
                        <a:lnTo>
                          <a:pt x="45" y="595"/>
                        </a:lnTo>
                        <a:lnTo>
                          <a:pt x="40" y="586"/>
                        </a:lnTo>
                        <a:lnTo>
                          <a:pt x="33" y="558"/>
                        </a:lnTo>
                        <a:lnTo>
                          <a:pt x="8" y="509"/>
                        </a:lnTo>
                        <a:lnTo>
                          <a:pt x="22" y="426"/>
                        </a:lnTo>
                        <a:lnTo>
                          <a:pt x="8" y="416"/>
                        </a:lnTo>
                        <a:lnTo>
                          <a:pt x="0" y="367"/>
                        </a:lnTo>
                        <a:lnTo>
                          <a:pt x="1" y="333"/>
                        </a:lnTo>
                        <a:lnTo>
                          <a:pt x="3" y="294"/>
                        </a:lnTo>
                        <a:lnTo>
                          <a:pt x="19" y="253"/>
                        </a:lnTo>
                        <a:lnTo>
                          <a:pt x="56" y="229"/>
                        </a:lnTo>
                        <a:lnTo>
                          <a:pt x="52" y="186"/>
                        </a:lnTo>
                        <a:lnTo>
                          <a:pt x="85" y="136"/>
                        </a:lnTo>
                        <a:lnTo>
                          <a:pt x="100" y="115"/>
                        </a:lnTo>
                        <a:lnTo>
                          <a:pt x="117" y="83"/>
                        </a:lnTo>
                        <a:lnTo>
                          <a:pt x="143" y="60"/>
                        </a:lnTo>
                        <a:lnTo>
                          <a:pt x="171" y="60"/>
                        </a:lnTo>
                        <a:lnTo>
                          <a:pt x="214" y="13"/>
                        </a:lnTo>
                        <a:lnTo>
                          <a:pt x="250" y="9"/>
                        </a:lnTo>
                        <a:lnTo>
                          <a:pt x="276" y="0"/>
                        </a:lnTo>
                        <a:lnTo>
                          <a:pt x="302" y="4"/>
                        </a:lnTo>
                        <a:lnTo>
                          <a:pt x="326" y="9"/>
                        </a:lnTo>
                        <a:lnTo>
                          <a:pt x="352" y="9"/>
                        </a:lnTo>
                        <a:lnTo>
                          <a:pt x="387" y="13"/>
                        </a:lnTo>
                        <a:lnTo>
                          <a:pt x="424" y="34"/>
                        </a:lnTo>
                        <a:lnTo>
                          <a:pt x="445" y="49"/>
                        </a:lnTo>
                        <a:lnTo>
                          <a:pt x="491" y="65"/>
                        </a:lnTo>
                        <a:lnTo>
                          <a:pt x="521" y="102"/>
                        </a:lnTo>
                        <a:lnTo>
                          <a:pt x="538" y="129"/>
                        </a:lnTo>
                        <a:lnTo>
                          <a:pt x="553" y="160"/>
                        </a:lnTo>
                        <a:lnTo>
                          <a:pt x="560" y="191"/>
                        </a:lnTo>
                        <a:lnTo>
                          <a:pt x="573" y="217"/>
                        </a:lnTo>
                        <a:lnTo>
                          <a:pt x="589" y="243"/>
                        </a:lnTo>
                        <a:lnTo>
                          <a:pt x="613" y="275"/>
                        </a:lnTo>
                        <a:lnTo>
                          <a:pt x="629" y="333"/>
                        </a:lnTo>
                        <a:lnTo>
                          <a:pt x="642" y="380"/>
                        </a:lnTo>
                        <a:lnTo>
                          <a:pt x="653" y="413"/>
                        </a:lnTo>
                        <a:lnTo>
                          <a:pt x="649" y="435"/>
                        </a:lnTo>
                        <a:lnTo>
                          <a:pt x="638" y="482"/>
                        </a:lnTo>
                        <a:lnTo>
                          <a:pt x="624" y="509"/>
                        </a:lnTo>
                        <a:lnTo>
                          <a:pt x="627" y="550"/>
                        </a:lnTo>
                        <a:lnTo>
                          <a:pt x="618" y="576"/>
                        </a:lnTo>
                        <a:lnTo>
                          <a:pt x="585" y="602"/>
                        </a:lnTo>
                        <a:lnTo>
                          <a:pt x="575" y="630"/>
                        </a:lnTo>
                        <a:lnTo>
                          <a:pt x="517" y="688"/>
                        </a:lnTo>
                        <a:lnTo>
                          <a:pt x="517" y="713"/>
                        </a:lnTo>
                        <a:lnTo>
                          <a:pt x="492" y="744"/>
                        </a:lnTo>
                        <a:lnTo>
                          <a:pt x="449" y="772"/>
                        </a:lnTo>
                        <a:lnTo>
                          <a:pt x="426" y="786"/>
                        </a:lnTo>
                        <a:lnTo>
                          <a:pt x="453" y="713"/>
                        </a:lnTo>
                        <a:lnTo>
                          <a:pt x="478" y="635"/>
                        </a:lnTo>
                        <a:lnTo>
                          <a:pt x="492" y="573"/>
                        </a:lnTo>
                        <a:lnTo>
                          <a:pt x="502" y="506"/>
                        </a:lnTo>
                        <a:lnTo>
                          <a:pt x="502" y="473"/>
                        </a:lnTo>
                        <a:lnTo>
                          <a:pt x="494" y="438"/>
                        </a:lnTo>
                        <a:lnTo>
                          <a:pt x="498" y="368"/>
                        </a:lnTo>
                        <a:lnTo>
                          <a:pt x="491" y="346"/>
                        </a:lnTo>
                        <a:lnTo>
                          <a:pt x="478" y="331"/>
                        </a:lnTo>
                        <a:lnTo>
                          <a:pt x="427" y="364"/>
                        </a:lnTo>
                        <a:lnTo>
                          <a:pt x="401" y="380"/>
                        </a:lnTo>
                        <a:lnTo>
                          <a:pt x="361" y="386"/>
                        </a:lnTo>
                        <a:lnTo>
                          <a:pt x="309" y="386"/>
                        </a:lnTo>
                        <a:lnTo>
                          <a:pt x="268" y="383"/>
                        </a:lnTo>
                        <a:lnTo>
                          <a:pt x="246" y="376"/>
                        </a:lnTo>
                        <a:lnTo>
                          <a:pt x="226" y="362"/>
                        </a:lnTo>
                        <a:lnTo>
                          <a:pt x="201" y="362"/>
                        </a:lnTo>
                        <a:lnTo>
                          <a:pt x="176" y="373"/>
                        </a:lnTo>
                        <a:lnTo>
                          <a:pt x="165" y="394"/>
                        </a:lnTo>
                        <a:lnTo>
                          <a:pt x="160" y="422"/>
                        </a:lnTo>
                        <a:lnTo>
                          <a:pt x="149" y="447"/>
                        </a:lnTo>
                        <a:lnTo>
                          <a:pt x="133" y="451"/>
                        </a:lnTo>
                        <a:lnTo>
                          <a:pt x="119" y="482"/>
                        </a:lnTo>
                        <a:lnTo>
                          <a:pt x="115" y="531"/>
                        </a:lnTo>
                        <a:lnTo>
                          <a:pt x="106" y="543"/>
                        </a:lnTo>
                        <a:lnTo>
                          <a:pt x="96" y="549"/>
                        </a:lnTo>
                        <a:lnTo>
                          <a:pt x="84" y="550"/>
                        </a:lnTo>
                        <a:lnTo>
                          <a:pt x="74" y="556"/>
                        </a:lnTo>
                        <a:lnTo>
                          <a:pt x="69" y="567"/>
                        </a:lnTo>
                        <a:lnTo>
                          <a:pt x="67" y="579"/>
                        </a:lnTo>
                        <a:lnTo>
                          <a:pt x="69" y="598"/>
                        </a:lnTo>
                        <a:lnTo>
                          <a:pt x="78" y="614"/>
                        </a:lnTo>
                        <a:lnTo>
                          <a:pt x="93" y="627"/>
                        </a:lnTo>
                        <a:lnTo>
                          <a:pt x="112" y="627"/>
                        </a:lnTo>
                        <a:lnTo>
                          <a:pt x="118" y="693"/>
                        </a:lnTo>
                        <a:lnTo>
                          <a:pt x="124" y="740"/>
                        </a:lnTo>
                        <a:close/>
                      </a:path>
                    </a:pathLst>
                  </a:custGeom>
                  <a:solidFill>
                    <a:srgbClr val="7F5F3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62499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5444" y="927"/>
                    <a:ext cx="204" cy="183"/>
                    <a:chOff x="5444" y="927"/>
                    <a:chExt cx="204" cy="183"/>
                  </a:xfrm>
                </p:grpSpPr>
                <p:sp>
                  <p:nvSpPr>
                    <p:cNvPr id="62500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5444" y="996"/>
                      <a:ext cx="86" cy="73"/>
                    </a:xfrm>
                    <a:custGeom>
                      <a:avLst/>
                      <a:gdLst/>
                      <a:ahLst/>
                      <a:cxnLst>
                        <a:cxn ang="0">
                          <a:pos x="9" y="219"/>
                        </a:cxn>
                        <a:cxn ang="0">
                          <a:pos x="54" y="219"/>
                        </a:cxn>
                        <a:cxn ang="0">
                          <a:pos x="128" y="170"/>
                        </a:cxn>
                        <a:cxn ang="0">
                          <a:pos x="73" y="164"/>
                        </a:cxn>
                        <a:cxn ang="0">
                          <a:pos x="33" y="157"/>
                        </a:cxn>
                        <a:cxn ang="0">
                          <a:pos x="15" y="148"/>
                        </a:cxn>
                        <a:cxn ang="0">
                          <a:pos x="0" y="122"/>
                        </a:cxn>
                        <a:cxn ang="0">
                          <a:pos x="1" y="71"/>
                        </a:cxn>
                        <a:cxn ang="0">
                          <a:pos x="33" y="90"/>
                        </a:cxn>
                        <a:cxn ang="0">
                          <a:pos x="55" y="102"/>
                        </a:cxn>
                        <a:cxn ang="0">
                          <a:pos x="91" y="108"/>
                        </a:cxn>
                        <a:cxn ang="0">
                          <a:pos x="116" y="113"/>
                        </a:cxn>
                        <a:cxn ang="0">
                          <a:pos x="154" y="130"/>
                        </a:cxn>
                        <a:cxn ang="0">
                          <a:pos x="127" y="93"/>
                        </a:cxn>
                        <a:cxn ang="0">
                          <a:pos x="107" y="73"/>
                        </a:cxn>
                        <a:cxn ang="0">
                          <a:pos x="77" y="55"/>
                        </a:cxn>
                        <a:cxn ang="0">
                          <a:pos x="81" y="13"/>
                        </a:cxn>
                        <a:cxn ang="0">
                          <a:pos x="77" y="0"/>
                        </a:cxn>
                        <a:cxn ang="0">
                          <a:pos x="116" y="2"/>
                        </a:cxn>
                        <a:cxn ang="0">
                          <a:pos x="118" y="36"/>
                        </a:cxn>
                        <a:cxn ang="0">
                          <a:pos x="124" y="62"/>
                        </a:cxn>
                        <a:cxn ang="0">
                          <a:pos x="136" y="80"/>
                        </a:cxn>
                        <a:cxn ang="0">
                          <a:pos x="160" y="95"/>
                        </a:cxn>
                        <a:cxn ang="0">
                          <a:pos x="196" y="113"/>
                        </a:cxn>
                        <a:cxn ang="0">
                          <a:pos x="239" y="130"/>
                        </a:cxn>
                        <a:cxn ang="0">
                          <a:pos x="258" y="135"/>
                        </a:cxn>
                      </a:cxnLst>
                      <a:rect l="0" t="0" r="r" b="b"/>
                      <a:pathLst>
                        <a:path w="258" h="219">
                          <a:moveTo>
                            <a:pt x="9" y="219"/>
                          </a:moveTo>
                          <a:lnTo>
                            <a:pt x="54" y="219"/>
                          </a:lnTo>
                          <a:lnTo>
                            <a:pt x="128" y="170"/>
                          </a:lnTo>
                          <a:lnTo>
                            <a:pt x="73" y="164"/>
                          </a:lnTo>
                          <a:lnTo>
                            <a:pt x="33" y="157"/>
                          </a:lnTo>
                          <a:lnTo>
                            <a:pt x="15" y="148"/>
                          </a:lnTo>
                          <a:lnTo>
                            <a:pt x="0" y="122"/>
                          </a:lnTo>
                          <a:lnTo>
                            <a:pt x="1" y="71"/>
                          </a:lnTo>
                          <a:lnTo>
                            <a:pt x="33" y="90"/>
                          </a:lnTo>
                          <a:lnTo>
                            <a:pt x="55" y="102"/>
                          </a:lnTo>
                          <a:lnTo>
                            <a:pt x="91" y="108"/>
                          </a:lnTo>
                          <a:lnTo>
                            <a:pt x="116" y="113"/>
                          </a:lnTo>
                          <a:lnTo>
                            <a:pt x="154" y="130"/>
                          </a:lnTo>
                          <a:lnTo>
                            <a:pt x="127" y="93"/>
                          </a:lnTo>
                          <a:lnTo>
                            <a:pt x="107" y="73"/>
                          </a:lnTo>
                          <a:lnTo>
                            <a:pt x="77" y="55"/>
                          </a:lnTo>
                          <a:lnTo>
                            <a:pt x="81" y="13"/>
                          </a:lnTo>
                          <a:lnTo>
                            <a:pt x="77" y="0"/>
                          </a:lnTo>
                          <a:lnTo>
                            <a:pt x="116" y="2"/>
                          </a:lnTo>
                          <a:lnTo>
                            <a:pt x="118" y="36"/>
                          </a:lnTo>
                          <a:lnTo>
                            <a:pt x="124" y="62"/>
                          </a:lnTo>
                          <a:lnTo>
                            <a:pt x="136" y="80"/>
                          </a:lnTo>
                          <a:lnTo>
                            <a:pt x="160" y="95"/>
                          </a:lnTo>
                          <a:lnTo>
                            <a:pt x="196" y="113"/>
                          </a:lnTo>
                          <a:lnTo>
                            <a:pt x="239" y="130"/>
                          </a:lnTo>
                          <a:lnTo>
                            <a:pt x="258" y="135"/>
                          </a:lnTo>
                        </a:path>
                      </a:pathLst>
                    </a:custGeom>
                    <a:noFill/>
                    <a:ln w="4763">
                      <a:solidFill>
                        <a:srgbClr val="5F3F1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62501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5457" y="963"/>
                      <a:ext cx="166" cy="6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83"/>
                        </a:cxn>
                        <a:cxn ang="0">
                          <a:pos x="35" y="72"/>
                        </a:cxn>
                        <a:cxn ang="0">
                          <a:pos x="83" y="74"/>
                        </a:cxn>
                        <a:cxn ang="0">
                          <a:pos x="116" y="67"/>
                        </a:cxn>
                        <a:cxn ang="0">
                          <a:pos x="104" y="107"/>
                        </a:cxn>
                        <a:cxn ang="0">
                          <a:pos x="120" y="138"/>
                        </a:cxn>
                        <a:cxn ang="0">
                          <a:pos x="152" y="106"/>
                        </a:cxn>
                        <a:cxn ang="0">
                          <a:pos x="183" y="67"/>
                        </a:cxn>
                        <a:cxn ang="0">
                          <a:pos x="219" y="40"/>
                        </a:cxn>
                        <a:cxn ang="0">
                          <a:pos x="266" y="8"/>
                        </a:cxn>
                        <a:cxn ang="0">
                          <a:pos x="280" y="0"/>
                        </a:cxn>
                        <a:cxn ang="0">
                          <a:pos x="388" y="36"/>
                        </a:cxn>
                        <a:cxn ang="0">
                          <a:pos x="425" y="94"/>
                        </a:cxn>
                        <a:cxn ang="0">
                          <a:pos x="436" y="110"/>
                        </a:cxn>
                        <a:cxn ang="0">
                          <a:pos x="435" y="178"/>
                        </a:cxn>
                        <a:cxn ang="0">
                          <a:pos x="458" y="183"/>
                        </a:cxn>
                        <a:cxn ang="0">
                          <a:pos x="489" y="137"/>
                        </a:cxn>
                        <a:cxn ang="0">
                          <a:pos x="497" y="101"/>
                        </a:cxn>
                        <a:cxn ang="0">
                          <a:pos x="496" y="61"/>
                        </a:cxn>
                      </a:cxnLst>
                      <a:rect l="0" t="0" r="r" b="b"/>
                      <a:pathLst>
                        <a:path w="497" h="183">
                          <a:moveTo>
                            <a:pt x="0" y="83"/>
                          </a:moveTo>
                          <a:lnTo>
                            <a:pt x="35" y="72"/>
                          </a:lnTo>
                          <a:lnTo>
                            <a:pt x="83" y="74"/>
                          </a:lnTo>
                          <a:lnTo>
                            <a:pt x="116" y="67"/>
                          </a:lnTo>
                          <a:lnTo>
                            <a:pt x="104" y="107"/>
                          </a:lnTo>
                          <a:lnTo>
                            <a:pt x="120" y="138"/>
                          </a:lnTo>
                          <a:lnTo>
                            <a:pt x="152" y="106"/>
                          </a:lnTo>
                          <a:lnTo>
                            <a:pt x="183" y="67"/>
                          </a:lnTo>
                          <a:lnTo>
                            <a:pt x="219" y="40"/>
                          </a:lnTo>
                          <a:lnTo>
                            <a:pt x="266" y="8"/>
                          </a:lnTo>
                          <a:lnTo>
                            <a:pt x="280" y="0"/>
                          </a:lnTo>
                          <a:lnTo>
                            <a:pt x="388" y="36"/>
                          </a:lnTo>
                          <a:lnTo>
                            <a:pt x="425" y="94"/>
                          </a:lnTo>
                          <a:lnTo>
                            <a:pt x="436" y="110"/>
                          </a:lnTo>
                          <a:lnTo>
                            <a:pt x="435" y="178"/>
                          </a:lnTo>
                          <a:lnTo>
                            <a:pt x="458" y="183"/>
                          </a:lnTo>
                          <a:lnTo>
                            <a:pt x="489" y="137"/>
                          </a:lnTo>
                          <a:lnTo>
                            <a:pt x="497" y="101"/>
                          </a:lnTo>
                          <a:lnTo>
                            <a:pt x="496" y="61"/>
                          </a:lnTo>
                        </a:path>
                      </a:pathLst>
                    </a:custGeom>
                    <a:noFill/>
                    <a:ln w="4763">
                      <a:solidFill>
                        <a:srgbClr val="5F3F1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62502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5467" y="927"/>
                      <a:ext cx="145" cy="74"/>
                    </a:xfrm>
                    <a:custGeom>
                      <a:avLst/>
                      <a:gdLst/>
                      <a:ahLst/>
                      <a:cxnLst>
                        <a:cxn ang="0">
                          <a:pos x="152" y="151"/>
                        </a:cxn>
                        <a:cxn ang="0">
                          <a:pos x="116" y="134"/>
                        </a:cxn>
                        <a:cxn ang="0">
                          <a:pos x="58" y="134"/>
                        </a:cxn>
                        <a:cxn ang="0">
                          <a:pos x="0" y="144"/>
                        </a:cxn>
                        <a:cxn ang="0">
                          <a:pos x="91" y="103"/>
                        </a:cxn>
                        <a:cxn ang="0">
                          <a:pos x="165" y="100"/>
                        </a:cxn>
                        <a:cxn ang="0">
                          <a:pos x="137" y="77"/>
                        </a:cxn>
                        <a:cxn ang="0">
                          <a:pos x="82" y="58"/>
                        </a:cxn>
                        <a:cxn ang="0">
                          <a:pos x="154" y="54"/>
                        </a:cxn>
                        <a:cxn ang="0">
                          <a:pos x="181" y="71"/>
                        </a:cxn>
                        <a:cxn ang="0">
                          <a:pos x="215" y="91"/>
                        </a:cxn>
                        <a:cxn ang="0">
                          <a:pos x="238" y="64"/>
                        </a:cxn>
                        <a:cxn ang="0">
                          <a:pos x="195" y="9"/>
                        </a:cxn>
                        <a:cxn ang="0">
                          <a:pos x="226" y="0"/>
                        </a:cxn>
                        <a:cxn ang="0">
                          <a:pos x="251" y="0"/>
                        </a:cxn>
                        <a:cxn ang="0">
                          <a:pos x="273" y="73"/>
                        </a:cxn>
                        <a:cxn ang="0">
                          <a:pos x="294" y="46"/>
                        </a:cxn>
                        <a:cxn ang="0">
                          <a:pos x="302" y="20"/>
                        </a:cxn>
                        <a:cxn ang="0">
                          <a:pos x="323" y="49"/>
                        </a:cxn>
                        <a:cxn ang="0">
                          <a:pos x="339" y="80"/>
                        </a:cxn>
                        <a:cxn ang="0">
                          <a:pos x="346" y="95"/>
                        </a:cxn>
                        <a:cxn ang="0">
                          <a:pos x="353" y="113"/>
                        </a:cxn>
                        <a:cxn ang="0">
                          <a:pos x="370" y="120"/>
                        </a:cxn>
                        <a:cxn ang="0">
                          <a:pos x="377" y="64"/>
                        </a:cxn>
                        <a:cxn ang="0">
                          <a:pos x="403" y="76"/>
                        </a:cxn>
                        <a:cxn ang="0">
                          <a:pos x="399" y="122"/>
                        </a:cxn>
                        <a:cxn ang="0">
                          <a:pos x="395" y="143"/>
                        </a:cxn>
                        <a:cxn ang="0">
                          <a:pos x="414" y="169"/>
                        </a:cxn>
                        <a:cxn ang="0">
                          <a:pos x="436" y="224"/>
                        </a:cxn>
                      </a:cxnLst>
                      <a:rect l="0" t="0" r="r" b="b"/>
                      <a:pathLst>
                        <a:path w="436" h="224">
                          <a:moveTo>
                            <a:pt x="152" y="151"/>
                          </a:moveTo>
                          <a:lnTo>
                            <a:pt x="116" y="134"/>
                          </a:lnTo>
                          <a:lnTo>
                            <a:pt x="58" y="134"/>
                          </a:lnTo>
                          <a:lnTo>
                            <a:pt x="0" y="144"/>
                          </a:lnTo>
                          <a:lnTo>
                            <a:pt x="91" y="103"/>
                          </a:lnTo>
                          <a:lnTo>
                            <a:pt x="165" y="100"/>
                          </a:lnTo>
                          <a:lnTo>
                            <a:pt x="137" y="77"/>
                          </a:lnTo>
                          <a:lnTo>
                            <a:pt x="82" y="58"/>
                          </a:lnTo>
                          <a:lnTo>
                            <a:pt x="154" y="54"/>
                          </a:lnTo>
                          <a:lnTo>
                            <a:pt x="181" y="71"/>
                          </a:lnTo>
                          <a:lnTo>
                            <a:pt x="215" y="91"/>
                          </a:lnTo>
                          <a:lnTo>
                            <a:pt x="238" y="64"/>
                          </a:lnTo>
                          <a:lnTo>
                            <a:pt x="195" y="9"/>
                          </a:lnTo>
                          <a:lnTo>
                            <a:pt x="226" y="0"/>
                          </a:lnTo>
                          <a:lnTo>
                            <a:pt x="251" y="0"/>
                          </a:lnTo>
                          <a:lnTo>
                            <a:pt x="273" y="73"/>
                          </a:lnTo>
                          <a:lnTo>
                            <a:pt x="294" y="46"/>
                          </a:lnTo>
                          <a:lnTo>
                            <a:pt x="302" y="20"/>
                          </a:lnTo>
                          <a:lnTo>
                            <a:pt x="323" y="49"/>
                          </a:lnTo>
                          <a:lnTo>
                            <a:pt x="339" y="80"/>
                          </a:lnTo>
                          <a:lnTo>
                            <a:pt x="346" y="95"/>
                          </a:lnTo>
                          <a:lnTo>
                            <a:pt x="353" y="113"/>
                          </a:lnTo>
                          <a:lnTo>
                            <a:pt x="370" y="120"/>
                          </a:lnTo>
                          <a:lnTo>
                            <a:pt x="377" y="64"/>
                          </a:lnTo>
                          <a:lnTo>
                            <a:pt x="403" y="76"/>
                          </a:lnTo>
                          <a:lnTo>
                            <a:pt x="399" y="122"/>
                          </a:lnTo>
                          <a:lnTo>
                            <a:pt x="395" y="143"/>
                          </a:lnTo>
                          <a:lnTo>
                            <a:pt x="414" y="169"/>
                          </a:lnTo>
                          <a:lnTo>
                            <a:pt x="436" y="224"/>
                          </a:lnTo>
                        </a:path>
                      </a:pathLst>
                    </a:custGeom>
                    <a:noFill/>
                    <a:ln w="4763">
                      <a:solidFill>
                        <a:srgbClr val="5F3F1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62503" name="Freeform 39"/>
                    <p:cNvSpPr>
                      <a:spLocks/>
                    </p:cNvSpPr>
                    <p:nvPr/>
                  </p:nvSpPr>
                  <p:spPr bwMode="auto">
                    <a:xfrm>
                      <a:off x="5607" y="997"/>
                      <a:ext cx="41" cy="113"/>
                    </a:xfrm>
                    <a:custGeom>
                      <a:avLst/>
                      <a:gdLst/>
                      <a:ahLst/>
                      <a:cxnLst>
                        <a:cxn ang="0">
                          <a:pos x="65" y="0"/>
                        </a:cxn>
                        <a:cxn ang="0">
                          <a:pos x="95" y="80"/>
                        </a:cxn>
                        <a:cxn ang="0">
                          <a:pos x="109" y="122"/>
                        </a:cxn>
                        <a:cxn ang="0">
                          <a:pos x="120" y="164"/>
                        </a:cxn>
                        <a:cxn ang="0">
                          <a:pos x="122" y="195"/>
                        </a:cxn>
                        <a:cxn ang="0">
                          <a:pos x="115" y="233"/>
                        </a:cxn>
                        <a:cxn ang="0">
                          <a:pos x="106" y="251"/>
                        </a:cxn>
                        <a:cxn ang="0">
                          <a:pos x="95" y="198"/>
                        </a:cxn>
                        <a:cxn ang="0">
                          <a:pos x="83" y="154"/>
                        </a:cxn>
                        <a:cxn ang="0">
                          <a:pos x="59" y="100"/>
                        </a:cxn>
                        <a:cxn ang="0">
                          <a:pos x="37" y="60"/>
                        </a:cxn>
                        <a:cxn ang="0">
                          <a:pos x="23" y="149"/>
                        </a:cxn>
                        <a:cxn ang="0">
                          <a:pos x="54" y="199"/>
                        </a:cxn>
                        <a:cxn ang="0">
                          <a:pos x="70" y="226"/>
                        </a:cxn>
                        <a:cxn ang="0">
                          <a:pos x="79" y="340"/>
                        </a:cxn>
                        <a:cxn ang="0">
                          <a:pos x="27" y="313"/>
                        </a:cxn>
                        <a:cxn ang="0">
                          <a:pos x="16" y="269"/>
                        </a:cxn>
                        <a:cxn ang="0">
                          <a:pos x="0" y="216"/>
                        </a:cxn>
                      </a:cxnLst>
                      <a:rect l="0" t="0" r="r" b="b"/>
                      <a:pathLst>
                        <a:path w="122" h="340">
                          <a:moveTo>
                            <a:pt x="65" y="0"/>
                          </a:moveTo>
                          <a:lnTo>
                            <a:pt x="95" y="80"/>
                          </a:lnTo>
                          <a:lnTo>
                            <a:pt x="109" y="122"/>
                          </a:lnTo>
                          <a:lnTo>
                            <a:pt x="120" y="164"/>
                          </a:lnTo>
                          <a:lnTo>
                            <a:pt x="122" y="195"/>
                          </a:lnTo>
                          <a:lnTo>
                            <a:pt x="115" y="233"/>
                          </a:lnTo>
                          <a:lnTo>
                            <a:pt x="106" y="251"/>
                          </a:lnTo>
                          <a:lnTo>
                            <a:pt x="95" y="198"/>
                          </a:lnTo>
                          <a:lnTo>
                            <a:pt x="83" y="154"/>
                          </a:lnTo>
                          <a:lnTo>
                            <a:pt x="59" y="100"/>
                          </a:lnTo>
                          <a:lnTo>
                            <a:pt x="37" y="60"/>
                          </a:lnTo>
                          <a:lnTo>
                            <a:pt x="23" y="149"/>
                          </a:lnTo>
                          <a:lnTo>
                            <a:pt x="54" y="199"/>
                          </a:lnTo>
                          <a:lnTo>
                            <a:pt x="70" y="226"/>
                          </a:lnTo>
                          <a:lnTo>
                            <a:pt x="79" y="340"/>
                          </a:lnTo>
                          <a:lnTo>
                            <a:pt x="27" y="313"/>
                          </a:lnTo>
                          <a:lnTo>
                            <a:pt x="16" y="269"/>
                          </a:lnTo>
                          <a:lnTo>
                            <a:pt x="0" y="216"/>
                          </a:lnTo>
                        </a:path>
                      </a:pathLst>
                    </a:custGeom>
                    <a:noFill/>
                    <a:ln w="4763">
                      <a:solidFill>
                        <a:srgbClr val="5F3F1F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</p:grpSp>
            <p:sp>
              <p:nvSpPr>
                <p:cNvPr id="62504" name="Oval 40"/>
                <p:cNvSpPr>
                  <a:spLocks noChangeArrowheads="1"/>
                </p:cNvSpPr>
                <p:nvPr/>
              </p:nvSpPr>
              <p:spPr bwMode="auto">
                <a:xfrm>
                  <a:off x="5466" y="1118"/>
                  <a:ext cx="11" cy="15"/>
                </a:xfrm>
                <a:prstGeom prst="ellipse">
                  <a:avLst/>
                </a:prstGeom>
                <a:solidFill>
                  <a:srgbClr val="FF5FBF"/>
                </a:solidFill>
                <a:ln w="4763">
                  <a:solidFill>
                    <a:srgbClr val="FF009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grpSp>
            <p:nvGrpSpPr>
              <p:cNvPr id="62505" name="Group 41"/>
              <p:cNvGrpSpPr>
                <a:grpSpLocks/>
              </p:cNvGrpSpPr>
              <p:nvPr/>
            </p:nvGrpSpPr>
            <p:grpSpPr bwMode="auto">
              <a:xfrm>
                <a:off x="5321" y="1170"/>
                <a:ext cx="377" cy="573"/>
                <a:chOff x="5321" y="1170"/>
                <a:chExt cx="377" cy="573"/>
              </a:xfrm>
            </p:grpSpPr>
            <p:sp>
              <p:nvSpPr>
                <p:cNvPr id="62506" name="Freeform 42"/>
                <p:cNvSpPr>
                  <a:spLocks/>
                </p:cNvSpPr>
                <p:nvPr/>
              </p:nvSpPr>
              <p:spPr bwMode="auto">
                <a:xfrm>
                  <a:off x="5498" y="1170"/>
                  <a:ext cx="35" cy="179"/>
                </a:xfrm>
                <a:custGeom>
                  <a:avLst/>
                  <a:gdLst/>
                  <a:ahLst/>
                  <a:cxnLst>
                    <a:cxn ang="0">
                      <a:pos x="103" y="7"/>
                    </a:cxn>
                    <a:cxn ang="0">
                      <a:pos x="21" y="519"/>
                    </a:cxn>
                    <a:cxn ang="0">
                      <a:pos x="0" y="537"/>
                    </a:cxn>
                    <a:cxn ang="0">
                      <a:pos x="88" y="4"/>
                    </a:cxn>
                    <a:cxn ang="0">
                      <a:pos x="93" y="0"/>
                    </a:cxn>
                    <a:cxn ang="0">
                      <a:pos x="100" y="0"/>
                    </a:cxn>
                    <a:cxn ang="0">
                      <a:pos x="103" y="7"/>
                    </a:cxn>
                  </a:cxnLst>
                  <a:rect l="0" t="0" r="r" b="b"/>
                  <a:pathLst>
                    <a:path w="103" h="537">
                      <a:moveTo>
                        <a:pt x="103" y="7"/>
                      </a:moveTo>
                      <a:lnTo>
                        <a:pt x="21" y="519"/>
                      </a:lnTo>
                      <a:lnTo>
                        <a:pt x="0" y="537"/>
                      </a:lnTo>
                      <a:lnTo>
                        <a:pt x="88" y="4"/>
                      </a:lnTo>
                      <a:lnTo>
                        <a:pt x="93" y="0"/>
                      </a:lnTo>
                      <a:lnTo>
                        <a:pt x="100" y="0"/>
                      </a:lnTo>
                      <a:lnTo>
                        <a:pt x="103" y="7"/>
                      </a:lnTo>
                      <a:close/>
                    </a:path>
                  </a:pathLst>
                </a:custGeom>
                <a:solidFill>
                  <a:srgbClr val="BF7F1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grpSp>
              <p:nvGrpSpPr>
                <p:cNvPr id="62507" name="Group 43"/>
                <p:cNvGrpSpPr>
                  <a:grpSpLocks/>
                </p:cNvGrpSpPr>
                <p:nvPr/>
              </p:nvGrpSpPr>
              <p:grpSpPr bwMode="auto">
                <a:xfrm>
                  <a:off x="5321" y="1237"/>
                  <a:ext cx="377" cy="506"/>
                  <a:chOff x="5321" y="1237"/>
                  <a:chExt cx="377" cy="506"/>
                </a:xfrm>
              </p:grpSpPr>
              <p:sp>
                <p:nvSpPr>
                  <p:cNvPr id="62508" name="Freeform 44"/>
                  <p:cNvSpPr>
                    <a:spLocks/>
                  </p:cNvSpPr>
                  <p:nvPr/>
                </p:nvSpPr>
                <p:spPr bwMode="auto">
                  <a:xfrm>
                    <a:off x="5321" y="1237"/>
                    <a:ext cx="377" cy="506"/>
                  </a:xfrm>
                  <a:custGeom>
                    <a:avLst/>
                    <a:gdLst/>
                    <a:ahLst/>
                    <a:cxnLst>
                      <a:cxn ang="0">
                        <a:pos x="392" y="15"/>
                      </a:cxn>
                      <a:cxn ang="0">
                        <a:pos x="337" y="31"/>
                      </a:cxn>
                      <a:cxn ang="0">
                        <a:pos x="277" y="47"/>
                      </a:cxn>
                      <a:cxn ang="0">
                        <a:pos x="234" y="64"/>
                      </a:cxn>
                      <a:cxn ang="0">
                        <a:pos x="198" y="87"/>
                      </a:cxn>
                      <a:cxn ang="0">
                        <a:pos x="168" y="117"/>
                      </a:cxn>
                      <a:cxn ang="0">
                        <a:pos x="138" y="154"/>
                      </a:cxn>
                      <a:cxn ang="0">
                        <a:pos x="96" y="231"/>
                      </a:cxn>
                      <a:cxn ang="0">
                        <a:pos x="0" y="435"/>
                      </a:cxn>
                      <a:cxn ang="0">
                        <a:pos x="27" y="469"/>
                      </a:cxn>
                      <a:cxn ang="0">
                        <a:pos x="277" y="616"/>
                      </a:cxn>
                      <a:cxn ang="0">
                        <a:pos x="269" y="937"/>
                      </a:cxn>
                      <a:cxn ang="0">
                        <a:pos x="246" y="1171"/>
                      </a:cxn>
                      <a:cxn ang="0">
                        <a:pos x="181" y="1397"/>
                      </a:cxn>
                      <a:cxn ang="0">
                        <a:pos x="1066" y="1520"/>
                      </a:cxn>
                      <a:cxn ang="0">
                        <a:pos x="924" y="946"/>
                      </a:cxn>
                      <a:cxn ang="0">
                        <a:pos x="971" y="888"/>
                      </a:cxn>
                      <a:cxn ang="0">
                        <a:pos x="996" y="796"/>
                      </a:cxn>
                      <a:cxn ang="0">
                        <a:pos x="998" y="706"/>
                      </a:cxn>
                      <a:cxn ang="0">
                        <a:pos x="1003" y="626"/>
                      </a:cxn>
                      <a:cxn ang="0">
                        <a:pos x="1050" y="200"/>
                      </a:cxn>
                      <a:cxn ang="0">
                        <a:pos x="1017" y="126"/>
                      </a:cxn>
                      <a:cxn ang="0">
                        <a:pos x="962" y="83"/>
                      </a:cxn>
                      <a:cxn ang="0">
                        <a:pos x="797" y="19"/>
                      </a:cxn>
                      <a:cxn ang="0">
                        <a:pos x="766" y="7"/>
                      </a:cxn>
                      <a:cxn ang="0">
                        <a:pos x="737" y="0"/>
                      </a:cxn>
                      <a:cxn ang="0">
                        <a:pos x="745" y="41"/>
                      </a:cxn>
                      <a:cxn ang="0">
                        <a:pos x="766" y="83"/>
                      </a:cxn>
                      <a:cxn ang="0">
                        <a:pos x="787" y="130"/>
                      </a:cxn>
                      <a:cxn ang="0">
                        <a:pos x="798" y="169"/>
                      </a:cxn>
                      <a:cxn ang="0">
                        <a:pos x="801" y="219"/>
                      </a:cxn>
                      <a:cxn ang="0">
                        <a:pos x="789" y="268"/>
                      </a:cxn>
                      <a:cxn ang="0">
                        <a:pos x="762" y="305"/>
                      </a:cxn>
                      <a:cxn ang="0">
                        <a:pos x="719" y="335"/>
                      </a:cxn>
                      <a:cxn ang="0">
                        <a:pos x="672" y="354"/>
                      </a:cxn>
                      <a:cxn ang="0">
                        <a:pos x="620" y="354"/>
                      </a:cxn>
                      <a:cxn ang="0">
                        <a:pos x="571" y="335"/>
                      </a:cxn>
                      <a:cxn ang="0">
                        <a:pos x="511" y="295"/>
                      </a:cxn>
                      <a:cxn ang="0">
                        <a:pos x="471" y="250"/>
                      </a:cxn>
                      <a:cxn ang="0">
                        <a:pos x="451" y="192"/>
                      </a:cxn>
                      <a:cxn ang="0">
                        <a:pos x="433" y="126"/>
                      </a:cxn>
                      <a:cxn ang="0">
                        <a:pos x="415" y="52"/>
                      </a:cxn>
                      <a:cxn ang="0">
                        <a:pos x="411" y="7"/>
                      </a:cxn>
                    </a:cxnLst>
                    <a:rect l="0" t="0" r="r" b="b"/>
                    <a:pathLst>
                      <a:path w="1132" h="1520">
                        <a:moveTo>
                          <a:pt x="411" y="7"/>
                        </a:moveTo>
                        <a:lnTo>
                          <a:pt x="392" y="15"/>
                        </a:lnTo>
                        <a:lnTo>
                          <a:pt x="363" y="24"/>
                        </a:lnTo>
                        <a:lnTo>
                          <a:pt x="337" y="31"/>
                        </a:lnTo>
                        <a:lnTo>
                          <a:pt x="306" y="40"/>
                        </a:lnTo>
                        <a:lnTo>
                          <a:pt x="277" y="47"/>
                        </a:lnTo>
                        <a:lnTo>
                          <a:pt x="252" y="56"/>
                        </a:lnTo>
                        <a:lnTo>
                          <a:pt x="234" y="64"/>
                        </a:lnTo>
                        <a:lnTo>
                          <a:pt x="217" y="74"/>
                        </a:lnTo>
                        <a:lnTo>
                          <a:pt x="198" y="87"/>
                        </a:lnTo>
                        <a:lnTo>
                          <a:pt x="182" y="102"/>
                        </a:lnTo>
                        <a:lnTo>
                          <a:pt x="168" y="117"/>
                        </a:lnTo>
                        <a:lnTo>
                          <a:pt x="154" y="133"/>
                        </a:lnTo>
                        <a:lnTo>
                          <a:pt x="138" y="154"/>
                        </a:lnTo>
                        <a:lnTo>
                          <a:pt x="122" y="181"/>
                        </a:lnTo>
                        <a:lnTo>
                          <a:pt x="96" y="231"/>
                        </a:lnTo>
                        <a:lnTo>
                          <a:pt x="53" y="323"/>
                        </a:lnTo>
                        <a:lnTo>
                          <a:pt x="0" y="435"/>
                        </a:lnTo>
                        <a:lnTo>
                          <a:pt x="6" y="451"/>
                        </a:lnTo>
                        <a:lnTo>
                          <a:pt x="27" y="469"/>
                        </a:lnTo>
                        <a:lnTo>
                          <a:pt x="269" y="582"/>
                        </a:lnTo>
                        <a:lnTo>
                          <a:pt x="277" y="616"/>
                        </a:lnTo>
                        <a:lnTo>
                          <a:pt x="279" y="752"/>
                        </a:lnTo>
                        <a:lnTo>
                          <a:pt x="269" y="937"/>
                        </a:lnTo>
                        <a:lnTo>
                          <a:pt x="258" y="1079"/>
                        </a:lnTo>
                        <a:lnTo>
                          <a:pt x="246" y="1171"/>
                        </a:lnTo>
                        <a:lnTo>
                          <a:pt x="221" y="1295"/>
                        </a:lnTo>
                        <a:lnTo>
                          <a:pt x="181" y="1397"/>
                        </a:lnTo>
                        <a:lnTo>
                          <a:pt x="128" y="1520"/>
                        </a:lnTo>
                        <a:lnTo>
                          <a:pt x="1066" y="1520"/>
                        </a:lnTo>
                        <a:lnTo>
                          <a:pt x="967" y="1211"/>
                        </a:lnTo>
                        <a:lnTo>
                          <a:pt x="924" y="946"/>
                        </a:lnTo>
                        <a:lnTo>
                          <a:pt x="945" y="922"/>
                        </a:lnTo>
                        <a:lnTo>
                          <a:pt x="971" y="888"/>
                        </a:lnTo>
                        <a:lnTo>
                          <a:pt x="986" y="847"/>
                        </a:lnTo>
                        <a:lnTo>
                          <a:pt x="996" y="796"/>
                        </a:lnTo>
                        <a:lnTo>
                          <a:pt x="997" y="750"/>
                        </a:lnTo>
                        <a:lnTo>
                          <a:pt x="998" y="706"/>
                        </a:lnTo>
                        <a:lnTo>
                          <a:pt x="999" y="672"/>
                        </a:lnTo>
                        <a:lnTo>
                          <a:pt x="1003" y="626"/>
                        </a:lnTo>
                        <a:lnTo>
                          <a:pt x="1132" y="493"/>
                        </a:lnTo>
                        <a:lnTo>
                          <a:pt x="1050" y="200"/>
                        </a:lnTo>
                        <a:lnTo>
                          <a:pt x="1036" y="157"/>
                        </a:lnTo>
                        <a:lnTo>
                          <a:pt x="1017" y="126"/>
                        </a:lnTo>
                        <a:lnTo>
                          <a:pt x="993" y="101"/>
                        </a:lnTo>
                        <a:lnTo>
                          <a:pt x="962" y="83"/>
                        </a:lnTo>
                        <a:lnTo>
                          <a:pt x="821" y="30"/>
                        </a:lnTo>
                        <a:lnTo>
                          <a:pt x="797" y="19"/>
                        </a:lnTo>
                        <a:lnTo>
                          <a:pt x="780" y="12"/>
                        </a:lnTo>
                        <a:lnTo>
                          <a:pt x="766" y="7"/>
                        </a:lnTo>
                        <a:lnTo>
                          <a:pt x="751" y="3"/>
                        </a:lnTo>
                        <a:lnTo>
                          <a:pt x="737" y="0"/>
                        </a:lnTo>
                        <a:lnTo>
                          <a:pt x="737" y="25"/>
                        </a:lnTo>
                        <a:lnTo>
                          <a:pt x="745" y="41"/>
                        </a:lnTo>
                        <a:lnTo>
                          <a:pt x="754" y="61"/>
                        </a:lnTo>
                        <a:lnTo>
                          <a:pt x="766" y="83"/>
                        </a:lnTo>
                        <a:lnTo>
                          <a:pt x="777" y="104"/>
                        </a:lnTo>
                        <a:lnTo>
                          <a:pt x="787" y="130"/>
                        </a:lnTo>
                        <a:lnTo>
                          <a:pt x="793" y="151"/>
                        </a:lnTo>
                        <a:lnTo>
                          <a:pt x="798" y="169"/>
                        </a:lnTo>
                        <a:lnTo>
                          <a:pt x="801" y="192"/>
                        </a:lnTo>
                        <a:lnTo>
                          <a:pt x="801" y="219"/>
                        </a:lnTo>
                        <a:lnTo>
                          <a:pt x="796" y="243"/>
                        </a:lnTo>
                        <a:lnTo>
                          <a:pt x="789" y="268"/>
                        </a:lnTo>
                        <a:lnTo>
                          <a:pt x="778" y="289"/>
                        </a:lnTo>
                        <a:lnTo>
                          <a:pt x="762" y="305"/>
                        </a:lnTo>
                        <a:lnTo>
                          <a:pt x="741" y="323"/>
                        </a:lnTo>
                        <a:lnTo>
                          <a:pt x="719" y="335"/>
                        </a:lnTo>
                        <a:lnTo>
                          <a:pt x="696" y="346"/>
                        </a:lnTo>
                        <a:lnTo>
                          <a:pt x="672" y="354"/>
                        </a:lnTo>
                        <a:lnTo>
                          <a:pt x="650" y="358"/>
                        </a:lnTo>
                        <a:lnTo>
                          <a:pt x="620" y="354"/>
                        </a:lnTo>
                        <a:lnTo>
                          <a:pt x="596" y="345"/>
                        </a:lnTo>
                        <a:lnTo>
                          <a:pt x="571" y="335"/>
                        </a:lnTo>
                        <a:lnTo>
                          <a:pt x="543" y="317"/>
                        </a:lnTo>
                        <a:lnTo>
                          <a:pt x="511" y="295"/>
                        </a:lnTo>
                        <a:lnTo>
                          <a:pt x="493" y="280"/>
                        </a:lnTo>
                        <a:lnTo>
                          <a:pt x="471" y="250"/>
                        </a:lnTo>
                        <a:lnTo>
                          <a:pt x="463" y="222"/>
                        </a:lnTo>
                        <a:lnTo>
                          <a:pt x="451" y="192"/>
                        </a:lnTo>
                        <a:lnTo>
                          <a:pt x="441" y="161"/>
                        </a:lnTo>
                        <a:lnTo>
                          <a:pt x="433" y="126"/>
                        </a:lnTo>
                        <a:lnTo>
                          <a:pt x="426" y="93"/>
                        </a:lnTo>
                        <a:lnTo>
                          <a:pt x="415" y="52"/>
                        </a:lnTo>
                        <a:lnTo>
                          <a:pt x="410" y="22"/>
                        </a:lnTo>
                        <a:lnTo>
                          <a:pt x="411" y="7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grpSp>
                <p:nvGrpSpPr>
                  <p:cNvPr id="6250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5334" y="1319"/>
                    <a:ext cx="204" cy="372"/>
                    <a:chOff x="5334" y="1319"/>
                    <a:chExt cx="204" cy="372"/>
                  </a:xfrm>
                </p:grpSpPr>
                <p:sp>
                  <p:nvSpPr>
                    <p:cNvPr id="62510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5334" y="1319"/>
                      <a:ext cx="204" cy="372"/>
                    </a:xfrm>
                    <a:custGeom>
                      <a:avLst/>
                      <a:gdLst/>
                      <a:ahLst/>
                      <a:cxnLst>
                        <a:cxn ang="0">
                          <a:pos x="6" y="261"/>
                        </a:cxn>
                        <a:cxn ang="0">
                          <a:pos x="0" y="409"/>
                        </a:cxn>
                        <a:cxn ang="0">
                          <a:pos x="10" y="678"/>
                        </a:cxn>
                        <a:cxn ang="0">
                          <a:pos x="1" y="820"/>
                        </a:cxn>
                        <a:cxn ang="0">
                          <a:pos x="14" y="977"/>
                        </a:cxn>
                        <a:cxn ang="0">
                          <a:pos x="58" y="1115"/>
                        </a:cxn>
                        <a:cxn ang="0">
                          <a:pos x="172" y="1099"/>
                        </a:cxn>
                        <a:cxn ang="0">
                          <a:pos x="304" y="989"/>
                        </a:cxn>
                        <a:cxn ang="0">
                          <a:pos x="520" y="586"/>
                        </a:cxn>
                        <a:cxn ang="0">
                          <a:pos x="564" y="505"/>
                        </a:cxn>
                        <a:cxn ang="0">
                          <a:pos x="577" y="462"/>
                        </a:cxn>
                        <a:cxn ang="0">
                          <a:pos x="597" y="376"/>
                        </a:cxn>
                        <a:cxn ang="0">
                          <a:pos x="597" y="347"/>
                        </a:cxn>
                        <a:cxn ang="0">
                          <a:pos x="584" y="317"/>
                        </a:cxn>
                        <a:cxn ang="0">
                          <a:pos x="564" y="284"/>
                        </a:cxn>
                        <a:cxn ang="0">
                          <a:pos x="552" y="258"/>
                        </a:cxn>
                        <a:cxn ang="0">
                          <a:pos x="553" y="231"/>
                        </a:cxn>
                        <a:cxn ang="0">
                          <a:pos x="577" y="240"/>
                        </a:cxn>
                        <a:cxn ang="0">
                          <a:pos x="590" y="274"/>
                        </a:cxn>
                        <a:cxn ang="0">
                          <a:pos x="600" y="293"/>
                        </a:cxn>
                        <a:cxn ang="0">
                          <a:pos x="612" y="287"/>
                        </a:cxn>
                        <a:cxn ang="0">
                          <a:pos x="609" y="252"/>
                        </a:cxn>
                        <a:cxn ang="0">
                          <a:pos x="602" y="184"/>
                        </a:cxn>
                        <a:cxn ang="0">
                          <a:pos x="595" y="150"/>
                        </a:cxn>
                        <a:cxn ang="0">
                          <a:pos x="578" y="133"/>
                        </a:cxn>
                        <a:cxn ang="0">
                          <a:pos x="561" y="73"/>
                        </a:cxn>
                        <a:cxn ang="0">
                          <a:pos x="552" y="31"/>
                        </a:cxn>
                        <a:cxn ang="0">
                          <a:pos x="545" y="5"/>
                        </a:cxn>
                        <a:cxn ang="0">
                          <a:pos x="526" y="0"/>
                        </a:cxn>
                        <a:cxn ang="0">
                          <a:pos x="446" y="144"/>
                        </a:cxn>
                        <a:cxn ang="0">
                          <a:pos x="425" y="184"/>
                        </a:cxn>
                        <a:cxn ang="0">
                          <a:pos x="420" y="209"/>
                        </a:cxn>
                        <a:cxn ang="0">
                          <a:pos x="448" y="329"/>
                        </a:cxn>
                        <a:cxn ang="0">
                          <a:pos x="475" y="440"/>
                        </a:cxn>
                        <a:cxn ang="0">
                          <a:pos x="237" y="681"/>
                        </a:cxn>
                        <a:cxn ang="0">
                          <a:pos x="237" y="338"/>
                        </a:cxn>
                      </a:cxnLst>
                      <a:rect l="0" t="0" r="r" b="b"/>
                      <a:pathLst>
                        <a:path w="612" h="1115">
                          <a:moveTo>
                            <a:pt x="21" y="191"/>
                          </a:moveTo>
                          <a:lnTo>
                            <a:pt x="6" y="261"/>
                          </a:lnTo>
                          <a:lnTo>
                            <a:pt x="3" y="311"/>
                          </a:lnTo>
                          <a:lnTo>
                            <a:pt x="0" y="409"/>
                          </a:lnTo>
                          <a:lnTo>
                            <a:pt x="10" y="529"/>
                          </a:lnTo>
                          <a:lnTo>
                            <a:pt x="10" y="678"/>
                          </a:lnTo>
                          <a:lnTo>
                            <a:pt x="4" y="754"/>
                          </a:lnTo>
                          <a:lnTo>
                            <a:pt x="1" y="820"/>
                          </a:lnTo>
                          <a:lnTo>
                            <a:pt x="3" y="902"/>
                          </a:lnTo>
                          <a:lnTo>
                            <a:pt x="14" y="977"/>
                          </a:lnTo>
                          <a:lnTo>
                            <a:pt x="28" y="1053"/>
                          </a:lnTo>
                          <a:lnTo>
                            <a:pt x="58" y="1115"/>
                          </a:lnTo>
                          <a:lnTo>
                            <a:pt x="118" y="1107"/>
                          </a:lnTo>
                          <a:lnTo>
                            <a:pt x="172" y="1099"/>
                          </a:lnTo>
                          <a:lnTo>
                            <a:pt x="244" y="1070"/>
                          </a:lnTo>
                          <a:lnTo>
                            <a:pt x="304" y="989"/>
                          </a:lnTo>
                          <a:lnTo>
                            <a:pt x="345" y="919"/>
                          </a:lnTo>
                          <a:lnTo>
                            <a:pt x="520" y="586"/>
                          </a:lnTo>
                          <a:lnTo>
                            <a:pt x="557" y="524"/>
                          </a:lnTo>
                          <a:lnTo>
                            <a:pt x="564" y="505"/>
                          </a:lnTo>
                          <a:lnTo>
                            <a:pt x="570" y="483"/>
                          </a:lnTo>
                          <a:lnTo>
                            <a:pt x="577" y="462"/>
                          </a:lnTo>
                          <a:lnTo>
                            <a:pt x="582" y="438"/>
                          </a:lnTo>
                          <a:lnTo>
                            <a:pt x="597" y="376"/>
                          </a:lnTo>
                          <a:lnTo>
                            <a:pt x="600" y="363"/>
                          </a:lnTo>
                          <a:lnTo>
                            <a:pt x="597" y="347"/>
                          </a:lnTo>
                          <a:lnTo>
                            <a:pt x="591" y="332"/>
                          </a:lnTo>
                          <a:lnTo>
                            <a:pt x="584" y="317"/>
                          </a:lnTo>
                          <a:lnTo>
                            <a:pt x="576" y="301"/>
                          </a:lnTo>
                          <a:lnTo>
                            <a:pt x="564" y="284"/>
                          </a:lnTo>
                          <a:lnTo>
                            <a:pt x="560" y="270"/>
                          </a:lnTo>
                          <a:lnTo>
                            <a:pt x="552" y="258"/>
                          </a:lnTo>
                          <a:lnTo>
                            <a:pt x="535" y="241"/>
                          </a:lnTo>
                          <a:lnTo>
                            <a:pt x="553" y="231"/>
                          </a:lnTo>
                          <a:lnTo>
                            <a:pt x="569" y="227"/>
                          </a:lnTo>
                          <a:lnTo>
                            <a:pt x="577" y="240"/>
                          </a:lnTo>
                          <a:lnTo>
                            <a:pt x="587" y="259"/>
                          </a:lnTo>
                          <a:lnTo>
                            <a:pt x="590" y="274"/>
                          </a:lnTo>
                          <a:lnTo>
                            <a:pt x="594" y="284"/>
                          </a:lnTo>
                          <a:lnTo>
                            <a:pt x="600" y="293"/>
                          </a:lnTo>
                          <a:lnTo>
                            <a:pt x="608" y="298"/>
                          </a:lnTo>
                          <a:lnTo>
                            <a:pt x="612" y="287"/>
                          </a:lnTo>
                          <a:lnTo>
                            <a:pt x="611" y="273"/>
                          </a:lnTo>
                          <a:lnTo>
                            <a:pt x="609" y="252"/>
                          </a:lnTo>
                          <a:lnTo>
                            <a:pt x="606" y="218"/>
                          </a:lnTo>
                          <a:lnTo>
                            <a:pt x="602" y="184"/>
                          </a:lnTo>
                          <a:lnTo>
                            <a:pt x="596" y="176"/>
                          </a:lnTo>
                          <a:lnTo>
                            <a:pt x="595" y="150"/>
                          </a:lnTo>
                          <a:lnTo>
                            <a:pt x="593" y="141"/>
                          </a:lnTo>
                          <a:lnTo>
                            <a:pt x="578" y="133"/>
                          </a:lnTo>
                          <a:lnTo>
                            <a:pt x="569" y="98"/>
                          </a:lnTo>
                          <a:lnTo>
                            <a:pt x="561" y="73"/>
                          </a:lnTo>
                          <a:lnTo>
                            <a:pt x="554" y="51"/>
                          </a:lnTo>
                          <a:lnTo>
                            <a:pt x="552" y="31"/>
                          </a:lnTo>
                          <a:lnTo>
                            <a:pt x="551" y="18"/>
                          </a:lnTo>
                          <a:lnTo>
                            <a:pt x="545" y="5"/>
                          </a:lnTo>
                          <a:lnTo>
                            <a:pt x="535" y="0"/>
                          </a:lnTo>
                          <a:lnTo>
                            <a:pt x="526" y="0"/>
                          </a:lnTo>
                          <a:lnTo>
                            <a:pt x="517" y="46"/>
                          </a:lnTo>
                          <a:lnTo>
                            <a:pt x="446" y="144"/>
                          </a:lnTo>
                          <a:lnTo>
                            <a:pt x="432" y="170"/>
                          </a:lnTo>
                          <a:lnTo>
                            <a:pt x="425" y="184"/>
                          </a:lnTo>
                          <a:lnTo>
                            <a:pt x="421" y="197"/>
                          </a:lnTo>
                          <a:lnTo>
                            <a:pt x="420" y="209"/>
                          </a:lnTo>
                          <a:lnTo>
                            <a:pt x="432" y="253"/>
                          </a:lnTo>
                          <a:lnTo>
                            <a:pt x="448" y="329"/>
                          </a:lnTo>
                          <a:lnTo>
                            <a:pt x="463" y="373"/>
                          </a:lnTo>
                          <a:lnTo>
                            <a:pt x="475" y="440"/>
                          </a:lnTo>
                          <a:lnTo>
                            <a:pt x="370" y="542"/>
                          </a:lnTo>
                          <a:lnTo>
                            <a:pt x="237" y="681"/>
                          </a:lnTo>
                          <a:lnTo>
                            <a:pt x="242" y="515"/>
                          </a:lnTo>
                          <a:lnTo>
                            <a:pt x="237" y="338"/>
                          </a:lnTo>
                          <a:lnTo>
                            <a:pt x="21" y="191"/>
                          </a:lnTo>
                          <a:close/>
                        </a:path>
                      </a:pathLst>
                    </a:custGeom>
                    <a:solidFill>
                      <a:srgbClr val="FF9F7F"/>
                    </a:solidFill>
                    <a:ln w="4763">
                      <a:solidFill>
                        <a:srgbClr val="BF3F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62511" name="Freeform 47"/>
                    <p:cNvSpPr>
                      <a:spLocks/>
                    </p:cNvSpPr>
                    <p:nvPr/>
                  </p:nvSpPr>
                  <p:spPr bwMode="auto">
                    <a:xfrm>
                      <a:off x="5497" y="1365"/>
                      <a:ext cx="29" cy="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1"/>
                        </a:cxn>
                        <a:cxn ang="0">
                          <a:pos x="56" y="0"/>
                        </a:cxn>
                        <a:cxn ang="0">
                          <a:pos x="86" y="0"/>
                        </a:cxn>
                      </a:cxnLst>
                      <a:rect l="0" t="0" r="r" b="b"/>
                      <a:pathLst>
                        <a:path w="86" h="21">
                          <a:moveTo>
                            <a:pt x="0" y="21"/>
                          </a:moveTo>
                          <a:lnTo>
                            <a:pt x="56" y="0"/>
                          </a:lnTo>
                          <a:lnTo>
                            <a:pt x="86" y="0"/>
                          </a:lnTo>
                        </a:path>
                      </a:pathLst>
                    </a:custGeom>
                    <a:noFill/>
                    <a:ln w="4763">
                      <a:solidFill>
                        <a:srgbClr val="BF3F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62512" name="Freeform 48"/>
                    <p:cNvSpPr>
                      <a:spLocks/>
                    </p:cNvSpPr>
                    <p:nvPr/>
                  </p:nvSpPr>
                  <p:spPr bwMode="auto">
                    <a:xfrm>
                      <a:off x="5493" y="1380"/>
                      <a:ext cx="38" cy="1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29"/>
                        </a:cxn>
                        <a:cxn ang="0">
                          <a:pos x="66" y="6"/>
                        </a:cxn>
                        <a:cxn ang="0">
                          <a:pos x="114" y="0"/>
                        </a:cxn>
                      </a:cxnLst>
                      <a:rect l="0" t="0" r="r" b="b"/>
                      <a:pathLst>
                        <a:path w="114" h="29">
                          <a:moveTo>
                            <a:pt x="0" y="29"/>
                          </a:moveTo>
                          <a:lnTo>
                            <a:pt x="66" y="6"/>
                          </a:lnTo>
                          <a:lnTo>
                            <a:pt x="114" y="0"/>
                          </a:lnTo>
                        </a:path>
                      </a:pathLst>
                    </a:custGeom>
                    <a:noFill/>
                    <a:ln w="4763">
                      <a:solidFill>
                        <a:srgbClr val="BF3F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62513" name="Freeform 49"/>
                    <p:cNvSpPr>
                      <a:spLocks/>
                    </p:cNvSpPr>
                    <p:nvPr/>
                  </p:nvSpPr>
                  <p:spPr bwMode="auto">
                    <a:xfrm>
                      <a:off x="5497" y="1358"/>
                      <a:ext cx="16" cy="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41"/>
                        </a:cxn>
                        <a:cxn ang="0">
                          <a:pos x="40" y="0"/>
                        </a:cxn>
                        <a:cxn ang="0">
                          <a:pos x="49" y="22"/>
                        </a:cxn>
                      </a:cxnLst>
                      <a:rect l="0" t="0" r="r" b="b"/>
                      <a:pathLst>
                        <a:path w="49" h="41">
                          <a:moveTo>
                            <a:pt x="0" y="41"/>
                          </a:moveTo>
                          <a:lnTo>
                            <a:pt x="40" y="0"/>
                          </a:lnTo>
                          <a:lnTo>
                            <a:pt x="49" y="22"/>
                          </a:lnTo>
                        </a:path>
                      </a:pathLst>
                    </a:custGeom>
                    <a:noFill/>
                    <a:ln w="4763">
                      <a:solidFill>
                        <a:srgbClr val="BF3F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  <p:sp>
                  <p:nvSpPr>
                    <p:cNvPr id="62514" name="Line 50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5509" y="1333"/>
                      <a:ext cx="8" cy="5"/>
                    </a:xfrm>
                    <a:prstGeom prst="line">
                      <a:avLst/>
                    </a:prstGeom>
                    <a:noFill/>
                    <a:ln w="4763">
                      <a:solidFill>
                        <a:srgbClr val="BF3F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fr-FR"/>
                    </a:p>
                  </p:txBody>
                </p:sp>
              </p:grpSp>
              <p:sp>
                <p:nvSpPr>
                  <p:cNvPr id="62515" name="Freeform 51"/>
                  <p:cNvSpPr>
                    <a:spLocks/>
                  </p:cNvSpPr>
                  <p:nvPr/>
                </p:nvSpPr>
                <p:spPr bwMode="auto">
                  <a:xfrm>
                    <a:off x="5321" y="1362"/>
                    <a:ext cx="96" cy="74"/>
                  </a:xfrm>
                  <a:custGeom>
                    <a:avLst/>
                    <a:gdLst/>
                    <a:ahLst/>
                    <a:cxnLst>
                      <a:cxn ang="0">
                        <a:pos x="132" y="81"/>
                      </a:cxn>
                      <a:cxn ang="0">
                        <a:pos x="24" y="0"/>
                      </a:cxn>
                      <a:cxn ang="0">
                        <a:pos x="0" y="59"/>
                      </a:cxn>
                      <a:cxn ang="0">
                        <a:pos x="6" y="75"/>
                      </a:cxn>
                      <a:cxn ang="0">
                        <a:pos x="27" y="93"/>
                      </a:cxn>
                      <a:cxn ang="0">
                        <a:pos x="289" y="221"/>
                      </a:cxn>
                      <a:cxn ang="0">
                        <a:pos x="289" y="191"/>
                      </a:cxn>
                      <a:cxn ang="0">
                        <a:pos x="132" y="81"/>
                      </a:cxn>
                    </a:cxnLst>
                    <a:rect l="0" t="0" r="r" b="b"/>
                    <a:pathLst>
                      <a:path w="289" h="221">
                        <a:moveTo>
                          <a:pt x="132" y="81"/>
                        </a:moveTo>
                        <a:lnTo>
                          <a:pt x="24" y="0"/>
                        </a:lnTo>
                        <a:lnTo>
                          <a:pt x="0" y="59"/>
                        </a:lnTo>
                        <a:lnTo>
                          <a:pt x="6" y="75"/>
                        </a:lnTo>
                        <a:lnTo>
                          <a:pt x="27" y="93"/>
                        </a:lnTo>
                        <a:lnTo>
                          <a:pt x="289" y="221"/>
                        </a:lnTo>
                        <a:lnTo>
                          <a:pt x="289" y="191"/>
                        </a:lnTo>
                        <a:lnTo>
                          <a:pt x="132" y="81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62516" name="Group 52"/>
                <p:cNvGrpSpPr>
                  <a:grpSpLocks/>
                </p:cNvGrpSpPr>
                <p:nvPr/>
              </p:nvGrpSpPr>
              <p:grpSpPr bwMode="auto">
                <a:xfrm>
                  <a:off x="5479" y="1281"/>
                  <a:ext cx="39" cy="86"/>
                  <a:chOff x="5479" y="1281"/>
                  <a:chExt cx="39" cy="86"/>
                </a:xfrm>
              </p:grpSpPr>
              <p:sp>
                <p:nvSpPr>
                  <p:cNvPr id="62517" name="Freeform 53"/>
                  <p:cNvSpPr>
                    <a:spLocks/>
                  </p:cNvSpPr>
                  <p:nvPr/>
                </p:nvSpPr>
                <p:spPr bwMode="auto">
                  <a:xfrm>
                    <a:off x="5479" y="1283"/>
                    <a:ext cx="37" cy="84"/>
                  </a:xfrm>
                  <a:custGeom>
                    <a:avLst/>
                    <a:gdLst/>
                    <a:ahLst/>
                    <a:cxnLst>
                      <a:cxn ang="0">
                        <a:pos x="105" y="0"/>
                      </a:cxn>
                      <a:cxn ang="0">
                        <a:pos x="69" y="16"/>
                      </a:cxn>
                      <a:cxn ang="0">
                        <a:pos x="38" y="37"/>
                      </a:cxn>
                      <a:cxn ang="0">
                        <a:pos x="17" y="80"/>
                      </a:cxn>
                      <a:cxn ang="0">
                        <a:pos x="0" y="111"/>
                      </a:cxn>
                      <a:cxn ang="0">
                        <a:pos x="3" y="145"/>
                      </a:cxn>
                      <a:cxn ang="0">
                        <a:pos x="6" y="211"/>
                      </a:cxn>
                      <a:cxn ang="0">
                        <a:pos x="13" y="253"/>
                      </a:cxn>
                      <a:cxn ang="0">
                        <a:pos x="49" y="205"/>
                      </a:cxn>
                      <a:cxn ang="0">
                        <a:pos x="50" y="164"/>
                      </a:cxn>
                      <a:cxn ang="0">
                        <a:pos x="48" y="145"/>
                      </a:cxn>
                      <a:cxn ang="0">
                        <a:pos x="43" y="131"/>
                      </a:cxn>
                      <a:cxn ang="0">
                        <a:pos x="50" y="125"/>
                      </a:cxn>
                      <a:cxn ang="0">
                        <a:pos x="56" y="115"/>
                      </a:cxn>
                      <a:cxn ang="0">
                        <a:pos x="65" y="99"/>
                      </a:cxn>
                      <a:cxn ang="0">
                        <a:pos x="68" y="81"/>
                      </a:cxn>
                      <a:cxn ang="0">
                        <a:pos x="72" y="65"/>
                      </a:cxn>
                      <a:cxn ang="0">
                        <a:pos x="84" y="62"/>
                      </a:cxn>
                      <a:cxn ang="0">
                        <a:pos x="95" y="54"/>
                      </a:cxn>
                      <a:cxn ang="0">
                        <a:pos x="103" y="46"/>
                      </a:cxn>
                      <a:cxn ang="0">
                        <a:pos x="109" y="32"/>
                      </a:cxn>
                      <a:cxn ang="0">
                        <a:pos x="110" y="14"/>
                      </a:cxn>
                      <a:cxn ang="0">
                        <a:pos x="105" y="0"/>
                      </a:cxn>
                    </a:cxnLst>
                    <a:rect l="0" t="0" r="r" b="b"/>
                    <a:pathLst>
                      <a:path w="110" h="253">
                        <a:moveTo>
                          <a:pt x="105" y="0"/>
                        </a:moveTo>
                        <a:lnTo>
                          <a:pt x="69" y="16"/>
                        </a:lnTo>
                        <a:lnTo>
                          <a:pt x="38" y="37"/>
                        </a:lnTo>
                        <a:lnTo>
                          <a:pt x="17" y="80"/>
                        </a:lnTo>
                        <a:lnTo>
                          <a:pt x="0" y="111"/>
                        </a:lnTo>
                        <a:lnTo>
                          <a:pt x="3" y="145"/>
                        </a:lnTo>
                        <a:lnTo>
                          <a:pt x="6" y="211"/>
                        </a:lnTo>
                        <a:lnTo>
                          <a:pt x="13" y="253"/>
                        </a:lnTo>
                        <a:lnTo>
                          <a:pt x="49" y="205"/>
                        </a:lnTo>
                        <a:lnTo>
                          <a:pt x="50" y="164"/>
                        </a:lnTo>
                        <a:lnTo>
                          <a:pt x="48" y="145"/>
                        </a:lnTo>
                        <a:lnTo>
                          <a:pt x="43" y="131"/>
                        </a:lnTo>
                        <a:lnTo>
                          <a:pt x="50" y="125"/>
                        </a:lnTo>
                        <a:lnTo>
                          <a:pt x="56" y="115"/>
                        </a:lnTo>
                        <a:lnTo>
                          <a:pt x="65" y="99"/>
                        </a:lnTo>
                        <a:lnTo>
                          <a:pt x="68" y="81"/>
                        </a:lnTo>
                        <a:lnTo>
                          <a:pt x="72" y="65"/>
                        </a:lnTo>
                        <a:lnTo>
                          <a:pt x="84" y="62"/>
                        </a:lnTo>
                        <a:lnTo>
                          <a:pt x="95" y="54"/>
                        </a:lnTo>
                        <a:lnTo>
                          <a:pt x="103" y="46"/>
                        </a:lnTo>
                        <a:lnTo>
                          <a:pt x="109" y="32"/>
                        </a:lnTo>
                        <a:lnTo>
                          <a:pt x="110" y="14"/>
                        </a:lnTo>
                        <a:lnTo>
                          <a:pt x="105" y="0"/>
                        </a:lnTo>
                        <a:close/>
                      </a:path>
                    </a:pathLst>
                  </a:custGeom>
                  <a:solidFill>
                    <a:srgbClr val="FF9F7F"/>
                  </a:solidFill>
                  <a:ln w="4763">
                    <a:solidFill>
                      <a:srgbClr val="BF3F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62518" name="Freeform 54"/>
                  <p:cNvSpPr>
                    <a:spLocks/>
                  </p:cNvSpPr>
                  <p:nvPr/>
                </p:nvSpPr>
                <p:spPr bwMode="auto">
                  <a:xfrm>
                    <a:off x="5502" y="1281"/>
                    <a:ext cx="16" cy="9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46" y="0"/>
                      </a:cxn>
                      <a:cxn ang="0">
                        <a:pos x="47" y="8"/>
                      </a:cxn>
                      <a:cxn ang="0">
                        <a:pos x="42" y="17"/>
                      </a:cxn>
                      <a:cxn ang="0">
                        <a:pos x="18" y="25"/>
                      </a:cxn>
                      <a:cxn ang="0">
                        <a:pos x="12" y="27"/>
                      </a:cxn>
                      <a:cxn ang="0">
                        <a:pos x="5" y="25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7" h="27">
                        <a:moveTo>
                          <a:pt x="0" y="21"/>
                        </a:moveTo>
                        <a:lnTo>
                          <a:pt x="46" y="0"/>
                        </a:lnTo>
                        <a:lnTo>
                          <a:pt x="47" y="8"/>
                        </a:lnTo>
                        <a:lnTo>
                          <a:pt x="42" y="17"/>
                        </a:lnTo>
                        <a:lnTo>
                          <a:pt x="18" y="25"/>
                        </a:lnTo>
                        <a:lnTo>
                          <a:pt x="12" y="27"/>
                        </a:lnTo>
                        <a:lnTo>
                          <a:pt x="5" y="25"/>
                        </a:lnTo>
                        <a:lnTo>
                          <a:pt x="0" y="21"/>
                        </a:lnTo>
                        <a:close/>
                      </a:path>
                    </a:pathLst>
                  </a:custGeom>
                  <a:solidFill>
                    <a:srgbClr val="FF001F"/>
                  </a:solidFill>
                  <a:ln w="4763">
                    <a:solidFill>
                      <a:srgbClr val="FF001F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</p:grpSp>
        </p:grpSp>
        <p:sp>
          <p:nvSpPr>
            <p:cNvPr id="62519" name="Freeform 55"/>
            <p:cNvSpPr>
              <a:spLocks/>
            </p:cNvSpPr>
            <p:nvPr/>
          </p:nvSpPr>
          <p:spPr bwMode="auto">
            <a:xfrm>
              <a:off x="5512" y="1237"/>
              <a:ext cx="248" cy="365"/>
            </a:xfrm>
            <a:custGeom>
              <a:avLst/>
              <a:gdLst/>
              <a:ahLst/>
              <a:cxnLst>
                <a:cxn ang="0">
                  <a:pos x="288" y="0"/>
                </a:cxn>
                <a:cxn ang="0">
                  <a:pos x="719" y="107"/>
                </a:cxn>
                <a:cxn ang="0">
                  <a:pos x="687" y="120"/>
                </a:cxn>
                <a:cxn ang="0">
                  <a:pos x="742" y="151"/>
                </a:cxn>
                <a:cxn ang="0">
                  <a:pos x="496" y="1097"/>
                </a:cxn>
                <a:cxn ang="0">
                  <a:pos x="184" y="1052"/>
                </a:cxn>
                <a:cxn ang="0">
                  <a:pos x="0" y="928"/>
                </a:cxn>
                <a:cxn ang="0">
                  <a:pos x="288" y="0"/>
                </a:cxn>
              </a:cxnLst>
              <a:rect l="0" t="0" r="r" b="b"/>
              <a:pathLst>
                <a:path w="742" h="1097">
                  <a:moveTo>
                    <a:pt x="288" y="0"/>
                  </a:moveTo>
                  <a:lnTo>
                    <a:pt x="719" y="107"/>
                  </a:lnTo>
                  <a:lnTo>
                    <a:pt x="687" y="120"/>
                  </a:lnTo>
                  <a:lnTo>
                    <a:pt x="742" y="151"/>
                  </a:lnTo>
                  <a:lnTo>
                    <a:pt x="496" y="1097"/>
                  </a:lnTo>
                  <a:lnTo>
                    <a:pt x="184" y="1052"/>
                  </a:lnTo>
                  <a:lnTo>
                    <a:pt x="0" y="928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9FB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2520" name="Freeform 56"/>
            <p:cNvSpPr>
              <a:spLocks/>
            </p:cNvSpPr>
            <p:nvPr/>
          </p:nvSpPr>
          <p:spPr bwMode="auto">
            <a:xfrm>
              <a:off x="5475" y="1465"/>
              <a:ext cx="257" cy="178"/>
            </a:xfrm>
            <a:custGeom>
              <a:avLst/>
              <a:gdLst/>
              <a:ahLst/>
              <a:cxnLst>
                <a:cxn ang="0">
                  <a:pos x="711" y="37"/>
                </a:cxn>
                <a:cxn ang="0">
                  <a:pos x="736" y="215"/>
                </a:cxn>
                <a:cxn ang="0">
                  <a:pos x="760" y="366"/>
                </a:cxn>
                <a:cxn ang="0">
                  <a:pos x="772" y="448"/>
                </a:cxn>
                <a:cxn ang="0">
                  <a:pos x="758" y="497"/>
                </a:cxn>
                <a:cxn ang="0">
                  <a:pos x="643" y="528"/>
                </a:cxn>
                <a:cxn ang="0">
                  <a:pos x="409" y="512"/>
                </a:cxn>
                <a:cxn ang="0">
                  <a:pos x="290" y="534"/>
                </a:cxn>
                <a:cxn ang="0">
                  <a:pos x="197" y="519"/>
                </a:cxn>
                <a:cxn ang="0">
                  <a:pos x="78" y="506"/>
                </a:cxn>
                <a:cxn ang="0">
                  <a:pos x="45" y="444"/>
                </a:cxn>
                <a:cxn ang="0">
                  <a:pos x="21" y="391"/>
                </a:cxn>
                <a:cxn ang="0">
                  <a:pos x="6" y="321"/>
                </a:cxn>
                <a:cxn ang="0">
                  <a:pos x="2" y="280"/>
                </a:cxn>
                <a:cxn ang="0">
                  <a:pos x="20" y="266"/>
                </a:cxn>
                <a:cxn ang="0">
                  <a:pos x="39" y="289"/>
                </a:cxn>
                <a:cxn ang="0">
                  <a:pos x="85" y="315"/>
                </a:cxn>
                <a:cxn ang="0">
                  <a:pos x="61" y="277"/>
                </a:cxn>
                <a:cxn ang="0">
                  <a:pos x="96" y="253"/>
                </a:cxn>
                <a:cxn ang="0">
                  <a:pos x="165" y="244"/>
                </a:cxn>
                <a:cxn ang="0">
                  <a:pos x="226" y="244"/>
                </a:cxn>
                <a:cxn ang="0">
                  <a:pos x="169" y="235"/>
                </a:cxn>
                <a:cxn ang="0">
                  <a:pos x="131" y="235"/>
                </a:cxn>
                <a:cxn ang="0">
                  <a:pos x="103" y="215"/>
                </a:cxn>
                <a:cxn ang="0">
                  <a:pos x="140" y="188"/>
                </a:cxn>
                <a:cxn ang="0">
                  <a:pos x="237" y="178"/>
                </a:cxn>
                <a:cxn ang="0">
                  <a:pos x="294" y="201"/>
                </a:cxn>
                <a:cxn ang="0">
                  <a:pos x="329" y="263"/>
                </a:cxn>
                <a:cxn ang="0">
                  <a:pos x="395" y="306"/>
                </a:cxn>
                <a:cxn ang="0">
                  <a:pos x="492" y="312"/>
                </a:cxn>
                <a:cxn ang="0">
                  <a:pos x="607" y="280"/>
                </a:cxn>
                <a:cxn ang="0">
                  <a:pos x="659" y="124"/>
                </a:cxn>
              </a:cxnLst>
              <a:rect l="0" t="0" r="r" b="b"/>
              <a:pathLst>
                <a:path w="772" h="534">
                  <a:moveTo>
                    <a:pt x="702" y="0"/>
                  </a:moveTo>
                  <a:lnTo>
                    <a:pt x="711" y="37"/>
                  </a:lnTo>
                  <a:lnTo>
                    <a:pt x="728" y="142"/>
                  </a:lnTo>
                  <a:lnTo>
                    <a:pt x="736" y="215"/>
                  </a:lnTo>
                  <a:lnTo>
                    <a:pt x="750" y="321"/>
                  </a:lnTo>
                  <a:lnTo>
                    <a:pt x="760" y="366"/>
                  </a:lnTo>
                  <a:lnTo>
                    <a:pt x="769" y="410"/>
                  </a:lnTo>
                  <a:lnTo>
                    <a:pt x="772" y="448"/>
                  </a:lnTo>
                  <a:lnTo>
                    <a:pt x="769" y="471"/>
                  </a:lnTo>
                  <a:lnTo>
                    <a:pt x="758" y="497"/>
                  </a:lnTo>
                  <a:lnTo>
                    <a:pt x="735" y="515"/>
                  </a:lnTo>
                  <a:lnTo>
                    <a:pt x="643" y="528"/>
                  </a:lnTo>
                  <a:lnTo>
                    <a:pt x="530" y="528"/>
                  </a:lnTo>
                  <a:lnTo>
                    <a:pt x="409" y="512"/>
                  </a:lnTo>
                  <a:lnTo>
                    <a:pt x="336" y="530"/>
                  </a:lnTo>
                  <a:lnTo>
                    <a:pt x="290" y="534"/>
                  </a:lnTo>
                  <a:lnTo>
                    <a:pt x="243" y="528"/>
                  </a:lnTo>
                  <a:lnTo>
                    <a:pt x="197" y="519"/>
                  </a:lnTo>
                  <a:lnTo>
                    <a:pt x="161" y="516"/>
                  </a:lnTo>
                  <a:lnTo>
                    <a:pt x="78" y="506"/>
                  </a:lnTo>
                  <a:lnTo>
                    <a:pt x="48" y="477"/>
                  </a:lnTo>
                  <a:lnTo>
                    <a:pt x="45" y="444"/>
                  </a:lnTo>
                  <a:lnTo>
                    <a:pt x="27" y="414"/>
                  </a:lnTo>
                  <a:lnTo>
                    <a:pt x="21" y="391"/>
                  </a:lnTo>
                  <a:lnTo>
                    <a:pt x="21" y="352"/>
                  </a:lnTo>
                  <a:lnTo>
                    <a:pt x="6" y="321"/>
                  </a:lnTo>
                  <a:lnTo>
                    <a:pt x="0" y="293"/>
                  </a:lnTo>
                  <a:lnTo>
                    <a:pt x="2" y="280"/>
                  </a:lnTo>
                  <a:lnTo>
                    <a:pt x="9" y="268"/>
                  </a:lnTo>
                  <a:lnTo>
                    <a:pt x="20" y="266"/>
                  </a:lnTo>
                  <a:lnTo>
                    <a:pt x="28" y="272"/>
                  </a:lnTo>
                  <a:lnTo>
                    <a:pt x="39" y="289"/>
                  </a:lnTo>
                  <a:lnTo>
                    <a:pt x="54" y="302"/>
                  </a:lnTo>
                  <a:lnTo>
                    <a:pt x="85" y="315"/>
                  </a:lnTo>
                  <a:lnTo>
                    <a:pt x="67" y="297"/>
                  </a:lnTo>
                  <a:lnTo>
                    <a:pt x="61" y="277"/>
                  </a:lnTo>
                  <a:lnTo>
                    <a:pt x="72" y="263"/>
                  </a:lnTo>
                  <a:lnTo>
                    <a:pt x="96" y="253"/>
                  </a:lnTo>
                  <a:lnTo>
                    <a:pt x="124" y="253"/>
                  </a:lnTo>
                  <a:lnTo>
                    <a:pt x="165" y="244"/>
                  </a:lnTo>
                  <a:lnTo>
                    <a:pt x="212" y="244"/>
                  </a:lnTo>
                  <a:lnTo>
                    <a:pt x="226" y="244"/>
                  </a:lnTo>
                  <a:lnTo>
                    <a:pt x="203" y="232"/>
                  </a:lnTo>
                  <a:lnTo>
                    <a:pt x="169" y="235"/>
                  </a:lnTo>
                  <a:lnTo>
                    <a:pt x="153" y="235"/>
                  </a:lnTo>
                  <a:lnTo>
                    <a:pt x="131" y="235"/>
                  </a:lnTo>
                  <a:lnTo>
                    <a:pt x="110" y="226"/>
                  </a:lnTo>
                  <a:lnTo>
                    <a:pt x="103" y="215"/>
                  </a:lnTo>
                  <a:lnTo>
                    <a:pt x="99" y="197"/>
                  </a:lnTo>
                  <a:lnTo>
                    <a:pt x="140" y="188"/>
                  </a:lnTo>
                  <a:lnTo>
                    <a:pt x="196" y="182"/>
                  </a:lnTo>
                  <a:lnTo>
                    <a:pt x="237" y="178"/>
                  </a:lnTo>
                  <a:lnTo>
                    <a:pt x="269" y="188"/>
                  </a:lnTo>
                  <a:lnTo>
                    <a:pt x="294" y="201"/>
                  </a:lnTo>
                  <a:lnTo>
                    <a:pt x="315" y="237"/>
                  </a:lnTo>
                  <a:lnTo>
                    <a:pt x="329" y="263"/>
                  </a:lnTo>
                  <a:lnTo>
                    <a:pt x="359" y="287"/>
                  </a:lnTo>
                  <a:lnTo>
                    <a:pt x="395" y="306"/>
                  </a:lnTo>
                  <a:lnTo>
                    <a:pt x="442" y="315"/>
                  </a:lnTo>
                  <a:lnTo>
                    <a:pt x="492" y="312"/>
                  </a:lnTo>
                  <a:lnTo>
                    <a:pt x="591" y="280"/>
                  </a:lnTo>
                  <a:lnTo>
                    <a:pt x="607" y="280"/>
                  </a:lnTo>
                  <a:lnTo>
                    <a:pt x="645" y="206"/>
                  </a:lnTo>
                  <a:lnTo>
                    <a:pt x="659" y="124"/>
                  </a:lnTo>
                  <a:lnTo>
                    <a:pt x="702" y="0"/>
                  </a:lnTo>
                  <a:close/>
                </a:path>
              </a:pathLst>
            </a:custGeom>
            <a:solidFill>
              <a:srgbClr val="FF9F7F"/>
            </a:solidFill>
            <a:ln w="4763">
              <a:solidFill>
                <a:srgbClr val="BF3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ar-EG"/>
          </a:p>
          <a:p>
            <a:pPr algn="ctr">
              <a:buFont typeface="Wingdings" pitchFamily="2" charset="2"/>
              <a:buNone/>
            </a:pPr>
            <a:endParaRPr lang="ar-EG"/>
          </a:p>
          <a:p>
            <a:pPr algn="ctr">
              <a:buFont typeface="Wingdings" pitchFamily="2" charset="2"/>
              <a:buNone/>
            </a:pPr>
            <a:r>
              <a:rPr lang="ar-EG" sz="3200" b="1"/>
              <a:t>الإطار المرجعي والذي يتكون من :</a:t>
            </a:r>
            <a:r>
              <a:rPr lang="ar-EG"/>
              <a:t> </a:t>
            </a:r>
          </a:p>
          <a:p>
            <a:pPr algn="ctr">
              <a:buFont typeface="Wingdings" pitchFamily="2" charset="2"/>
              <a:buNone/>
            </a:pPr>
            <a:endParaRPr lang="ar-EG"/>
          </a:p>
          <a:p>
            <a:pPr>
              <a:buFont typeface="Wingdings" pitchFamily="2" charset="2"/>
              <a:buNone/>
            </a:pPr>
            <a:r>
              <a:rPr lang="ar-EG"/>
              <a:t>( </a:t>
            </a:r>
            <a:r>
              <a:rPr lang="ar-EG">
                <a:solidFill>
                  <a:schemeClr val="hlink"/>
                </a:solidFill>
              </a:rPr>
              <a:t>مجموعة المعلومات والخبرات المشتركة بين المرسل والمستقبل</a:t>
            </a:r>
            <a:r>
              <a:rPr lang="ar-EG"/>
              <a:t> ) </a:t>
            </a:r>
            <a:endParaRPr lang="fr-F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sz="3200" b="1" u="sng">
                <a:latin typeface="Tahoma" pitchFamily="34" charset="0"/>
                <a:cs typeface="Monotype Koufi" pitchFamily="2" charset="-78"/>
              </a:rPr>
              <a:t>تمرين</a:t>
            </a:r>
            <a:r>
              <a:rPr lang="ar-EG"/>
              <a:t> </a:t>
            </a:r>
            <a:endParaRPr lang="fr-FR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ar-EG" sz="3600" b="1">
              <a:solidFill>
                <a:schemeClr val="hlink"/>
              </a:solidFill>
            </a:endParaRPr>
          </a:p>
          <a:p>
            <a:pPr algn="ctr"/>
            <a:r>
              <a:rPr lang="ar-EG" sz="3600" b="1">
                <a:solidFill>
                  <a:schemeClr val="hlink"/>
                </a:solidFill>
              </a:rPr>
              <a:t>أذكر موقف اتصالي أدى الإختلاف في الإطار المرجعي بين المرسل والمستقبل</a:t>
            </a:r>
          </a:p>
          <a:p>
            <a:pPr algn="ctr">
              <a:buFont typeface="Wingdings" pitchFamily="2" charset="2"/>
              <a:buNone/>
            </a:pPr>
            <a:r>
              <a:rPr lang="ar-EG" sz="3600" b="1">
                <a:solidFill>
                  <a:schemeClr val="hlink"/>
                </a:solidFill>
              </a:rPr>
              <a:t> إلى خلل في الاتصال؟ </a:t>
            </a:r>
            <a:endParaRPr lang="fr-FR" sz="3600" b="1">
              <a:solidFill>
                <a:schemeClr val="hlink"/>
              </a:solidFill>
            </a:endParaRPr>
          </a:p>
        </p:txBody>
      </p:sp>
      <p:grpSp>
        <p:nvGrpSpPr>
          <p:cNvPr id="66564" name="Group 4"/>
          <p:cNvGrpSpPr>
            <a:grpSpLocks/>
          </p:cNvGrpSpPr>
          <p:nvPr/>
        </p:nvGrpSpPr>
        <p:grpSpPr bwMode="auto">
          <a:xfrm>
            <a:off x="7162800" y="304800"/>
            <a:ext cx="1238250" cy="1295400"/>
            <a:chOff x="2856" y="918"/>
            <a:chExt cx="1290" cy="2452"/>
          </a:xfrm>
        </p:grpSpPr>
        <p:sp>
          <p:nvSpPr>
            <p:cNvPr id="66565" name="Freeform 5"/>
            <p:cNvSpPr>
              <a:spLocks/>
            </p:cNvSpPr>
            <p:nvPr/>
          </p:nvSpPr>
          <p:spPr bwMode="auto">
            <a:xfrm>
              <a:off x="2856" y="1669"/>
              <a:ext cx="505" cy="835"/>
            </a:xfrm>
            <a:custGeom>
              <a:avLst/>
              <a:gdLst/>
              <a:ahLst/>
              <a:cxnLst>
                <a:cxn ang="0">
                  <a:pos x="267" y="124"/>
                </a:cxn>
                <a:cxn ang="0">
                  <a:pos x="319" y="72"/>
                </a:cxn>
                <a:cxn ang="0">
                  <a:pos x="392" y="21"/>
                </a:cxn>
                <a:cxn ang="0">
                  <a:pos x="443" y="0"/>
                </a:cxn>
                <a:cxn ang="0">
                  <a:pos x="505" y="4"/>
                </a:cxn>
                <a:cxn ang="0">
                  <a:pos x="505" y="52"/>
                </a:cxn>
                <a:cxn ang="0">
                  <a:pos x="474" y="93"/>
                </a:cxn>
                <a:cxn ang="0">
                  <a:pos x="416" y="124"/>
                </a:cxn>
                <a:cxn ang="0">
                  <a:pos x="271" y="190"/>
                </a:cxn>
                <a:cxn ang="0">
                  <a:pos x="133" y="269"/>
                </a:cxn>
                <a:cxn ang="0">
                  <a:pos x="75" y="289"/>
                </a:cxn>
                <a:cxn ang="0">
                  <a:pos x="55" y="320"/>
                </a:cxn>
                <a:cxn ang="0">
                  <a:pos x="75" y="351"/>
                </a:cxn>
                <a:cxn ang="0">
                  <a:pos x="195" y="467"/>
                </a:cxn>
                <a:cxn ang="0">
                  <a:pos x="250" y="505"/>
                </a:cxn>
                <a:cxn ang="0">
                  <a:pos x="332" y="570"/>
                </a:cxn>
                <a:cxn ang="0">
                  <a:pos x="416" y="632"/>
                </a:cxn>
                <a:cxn ang="0">
                  <a:pos x="412" y="663"/>
                </a:cxn>
                <a:cxn ang="0">
                  <a:pos x="350" y="673"/>
                </a:cxn>
                <a:cxn ang="0">
                  <a:pos x="257" y="673"/>
                </a:cxn>
                <a:cxn ang="0">
                  <a:pos x="199" y="704"/>
                </a:cxn>
                <a:cxn ang="0">
                  <a:pos x="178" y="783"/>
                </a:cxn>
                <a:cxn ang="0">
                  <a:pos x="178" y="825"/>
                </a:cxn>
                <a:cxn ang="0">
                  <a:pos x="154" y="835"/>
                </a:cxn>
                <a:cxn ang="0">
                  <a:pos x="116" y="797"/>
                </a:cxn>
                <a:cxn ang="0">
                  <a:pos x="123" y="731"/>
                </a:cxn>
                <a:cxn ang="0">
                  <a:pos x="157" y="683"/>
                </a:cxn>
                <a:cxn ang="0">
                  <a:pos x="226" y="642"/>
                </a:cxn>
                <a:cxn ang="0">
                  <a:pos x="301" y="622"/>
                </a:cxn>
                <a:cxn ang="0">
                  <a:pos x="308" y="601"/>
                </a:cxn>
                <a:cxn ang="0">
                  <a:pos x="271" y="560"/>
                </a:cxn>
                <a:cxn ang="0">
                  <a:pos x="113" y="457"/>
                </a:cxn>
                <a:cxn ang="0">
                  <a:pos x="65" y="416"/>
                </a:cxn>
                <a:cxn ang="0">
                  <a:pos x="20" y="361"/>
                </a:cxn>
                <a:cxn ang="0">
                  <a:pos x="0" y="299"/>
                </a:cxn>
                <a:cxn ang="0">
                  <a:pos x="13" y="262"/>
                </a:cxn>
                <a:cxn ang="0">
                  <a:pos x="92" y="238"/>
                </a:cxn>
                <a:cxn ang="0">
                  <a:pos x="188" y="197"/>
                </a:cxn>
                <a:cxn ang="0">
                  <a:pos x="250" y="154"/>
                </a:cxn>
                <a:cxn ang="0">
                  <a:pos x="267" y="124"/>
                </a:cxn>
              </a:cxnLst>
              <a:rect l="0" t="0" r="r" b="b"/>
              <a:pathLst>
                <a:path w="505" h="835">
                  <a:moveTo>
                    <a:pt x="267" y="124"/>
                  </a:moveTo>
                  <a:lnTo>
                    <a:pt x="319" y="72"/>
                  </a:lnTo>
                  <a:lnTo>
                    <a:pt x="392" y="21"/>
                  </a:lnTo>
                  <a:lnTo>
                    <a:pt x="443" y="0"/>
                  </a:lnTo>
                  <a:lnTo>
                    <a:pt x="505" y="4"/>
                  </a:lnTo>
                  <a:lnTo>
                    <a:pt x="505" y="52"/>
                  </a:lnTo>
                  <a:lnTo>
                    <a:pt x="474" y="93"/>
                  </a:lnTo>
                  <a:lnTo>
                    <a:pt x="416" y="124"/>
                  </a:lnTo>
                  <a:lnTo>
                    <a:pt x="271" y="190"/>
                  </a:lnTo>
                  <a:lnTo>
                    <a:pt x="133" y="269"/>
                  </a:lnTo>
                  <a:lnTo>
                    <a:pt x="75" y="289"/>
                  </a:lnTo>
                  <a:lnTo>
                    <a:pt x="55" y="320"/>
                  </a:lnTo>
                  <a:lnTo>
                    <a:pt x="75" y="351"/>
                  </a:lnTo>
                  <a:lnTo>
                    <a:pt x="195" y="467"/>
                  </a:lnTo>
                  <a:lnTo>
                    <a:pt x="250" y="505"/>
                  </a:lnTo>
                  <a:lnTo>
                    <a:pt x="332" y="570"/>
                  </a:lnTo>
                  <a:lnTo>
                    <a:pt x="416" y="632"/>
                  </a:lnTo>
                  <a:lnTo>
                    <a:pt x="412" y="663"/>
                  </a:lnTo>
                  <a:lnTo>
                    <a:pt x="350" y="673"/>
                  </a:lnTo>
                  <a:lnTo>
                    <a:pt x="257" y="673"/>
                  </a:lnTo>
                  <a:lnTo>
                    <a:pt x="199" y="704"/>
                  </a:lnTo>
                  <a:lnTo>
                    <a:pt x="178" y="783"/>
                  </a:lnTo>
                  <a:lnTo>
                    <a:pt x="178" y="825"/>
                  </a:lnTo>
                  <a:lnTo>
                    <a:pt x="154" y="835"/>
                  </a:lnTo>
                  <a:lnTo>
                    <a:pt x="116" y="797"/>
                  </a:lnTo>
                  <a:lnTo>
                    <a:pt x="123" y="731"/>
                  </a:lnTo>
                  <a:lnTo>
                    <a:pt x="157" y="683"/>
                  </a:lnTo>
                  <a:lnTo>
                    <a:pt x="226" y="642"/>
                  </a:lnTo>
                  <a:lnTo>
                    <a:pt x="301" y="622"/>
                  </a:lnTo>
                  <a:lnTo>
                    <a:pt x="308" y="601"/>
                  </a:lnTo>
                  <a:lnTo>
                    <a:pt x="271" y="560"/>
                  </a:lnTo>
                  <a:lnTo>
                    <a:pt x="113" y="457"/>
                  </a:lnTo>
                  <a:lnTo>
                    <a:pt x="65" y="416"/>
                  </a:lnTo>
                  <a:lnTo>
                    <a:pt x="20" y="361"/>
                  </a:lnTo>
                  <a:lnTo>
                    <a:pt x="0" y="299"/>
                  </a:lnTo>
                  <a:lnTo>
                    <a:pt x="13" y="262"/>
                  </a:lnTo>
                  <a:lnTo>
                    <a:pt x="92" y="238"/>
                  </a:lnTo>
                  <a:lnTo>
                    <a:pt x="188" y="197"/>
                  </a:lnTo>
                  <a:lnTo>
                    <a:pt x="250" y="154"/>
                  </a:lnTo>
                  <a:lnTo>
                    <a:pt x="267" y="1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6566" name="Freeform 6"/>
            <p:cNvSpPr>
              <a:spLocks/>
            </p:cNvSpPr>
            <p:nvPr/>
          </p:nvSpPr>
          <p:spPr bwMode="auto">
            <a:xfrm>
              <a:off x="3306" y="1632"/>
              <a:ext cx="351" cy="799"/>
            </a:xfrm>
            <a:custGeom>
              <a:avLst/>
              <a:gdLst/>
              <a:ahLst/>
              <a:cxnLst>
                <a:cxn ang="0">
                  <a:pos x="75" y="61"/>
                </a:cxn>
                <a:cxn ang="0">
                  <a:pos x="106" y="10"/>
                </a:cxn>
                <a:cxn ang="0">
                  <a:pos x="144" y="0"/>
                </a:cxn>
                <a:cxn ang="0">
                  <a:pos x="196" y="0"/>
                </a:cxn>
                <a:cxn ang="0">
                  <a:pos x="261" y="37"/>
                </a:cxn>
                <a:cxn ang="0">
                  <a:pos x="302" y="120"/>
                </a:cxn>
                <a:cxn ang="0">
                  <a:pos x="333" y="227"/>
                </a:cxn>
                <a:cxn ang="0">
                  <a:pos x="351" y="336"/>
                </a:cxn>
                <a:cxn ang="0">
                  <a:pos x="351" y="484"/>
                </a:cxn>
                <a:cxn ang="0">
                  <a:pos x="313" y="645"/>
                </a:cxn>
                <a:cxn ang="0">
                  <a:pos x="258" y="740"/>
                </a:cxn>
                <a:cxn ang="0">
                  <a:pos x="185" y="788"/>
                </a:cxn>
                <a:cxn ang="0">
                  <a:pos x="117" y="799"/>
                </a:cxn>
                <a:cxn ang="0">
                  <a:pos x="65" y="768"/>
                </a:cxn>
                <a:cxn ang="0">
                  <a:pos x="24" y="730"/>
                </a:cxn>
                <a:cxn ang="0">
                  <a:pos x="13" y="669"/>
                </a:cxn>
                <a:cxn ang="0">
                  <a:pos x="0" y="552"/>
                </a:cxn>
                <a:cxn ang="0">
                  <a:pos x="10" y="408"/>
                </a:cxn>
                <a:cxn ang="0">
                  <a:pos x="41" y="258"/>
                </a:cxn>
                <a:cxn ang="0">
                  <a:pos x="61" y="150"/>
                </a:cxn>
                <a:cxn ang="0">
                  <a:pos x="75" y="61"/>
                </a:cxn>
              </a:cxnLst>
              <a:rect l="0" t="0" r="r" b="b"/>
              <a:pathLst>
                <a:path w="351" h="799">
                  <a:moveTo>
                    <a:pt x="75" y="61"/>
                  </a:moveTo>
                  <a:lnTo>
                    <a:pt x="106" y="10"/>
                  </a:lnTo>
                  <a:lnTo>
                    <a:pt x="144" y="0"/>
                  </a:lnTo>
                  <a:lnTo>
                    <a:pt x="196" y="0"/>
                  </a:lnTo>
                  <a:lnTo>
                    <a:pt x="261" y="37"/>
                  </a:lnTo>
                  <a:lnTo>
                    <a:pt x="302" y="120"/>
                  </a:lnTo>
                  <a:lnTo>
                    <a:pt x="333" y="227"/>
                  </a:lnTo>
                  <a:lnTo>
                    <a:pt x="351" y="336"/>
                  </a:lnTo>
                  <a:lnTo>
                    <a:pt x="351" y="484"/>
                  </a:lnTo>
                  <a:lnTo>
                    <a:pt x="313" y="645"/>
                  </a:lnTo>
                  <a:lnTo>
                    <a:pt x="258" y="740"/>
                  </a:lnTo>
                  <a:lnTo>
                    <a:pt x="185" y="788"/>
                  </a:lnTo>
                  <a:lnTo>
                    <a:pt x="117" y="799"/>
                  </a:lnTo>
                  <a:lnTo>
                    <a:pt x="65" y="768"/>
                  </a:lnTo>
                  <a:lnTo>
                    <a:pt x="24" y="730"/>
                  </a:lnTo>
                  <a:lnTo>
                    <a:pt x="13" y="669"/>
                  </a:lnTo>
                  <a:lnTo>
                    <a:pt x="0" y="552"/>
                  </a:lnTo>
                  <a:lnTo>
                    <a:pt x="10" y="408"/>
                  </a:lnTo>
                  <a:lnTo>
                    <a:pt x="41" y="258"/>
                  </a:lnTo>
                  <a:lnTo>
                    <a:pt x="61" y="150"/>
                  </a:lnTo>
                  <a:lnTo>
                    <a:pt x="75" y="6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6567" name="Freeform 7"/>
            <p:cNvSpPr>
              <a:spLocks/>
            </p:cNvSpPr>
            <p:nvPr/>
          </p:nvSpPr>
          <p:spPr bwMode="auto">
            <a:xfrm>
              <a:off x="3403" y="2327"/>
              <a:ext cx="205" cy="1043"/>
            </a:xfrm>
            <a:custGeom>
              <a:avLst/>
              <a:gdLst/>
              <a:ahLst/>
              <a:cxnLst>
                <a:cxn ang="0">
                  <a:pos x="99" y="185"/>
                </a:cxn>
                <a:cxn ang="0">
                  <a:pos x="71" y="116"/>
                </a:cxn>
                <a:cxn ang="0">
                  <a:pos x="71" y="41"/>
                </a:cxn>
                <a:cxn ang="0">
                  <a:pos x="109" y="0"/>
                </a:cxn>
                <a:cxn ang="0">
                  <a:pos x="153" y="20"/>
                </a:cxn>
                <a:cxn ang="0">
                  <a:pos x="184" y="92"/>
                </a:cxn>
                <a:cxn ang="0">
                  <a:pos x="201" y="216"/>
                </a:cxn>
                <a:cxn ang="0">
                  <a:pos x="205" y="370"/>
                </a:cxn>
                <a:cxn ang="0">
                  <a:pos x="194" y="504"/>
                </a:cxn>
                <a:cxn ang="0">
                  <a:pos x="174" y="648"/>
                </a:cxn>
                <a:cxn ang="0">
                  <a:pos x="174" y="823"/>
                </a:cxn>
                <a:cxn ang="0">
                  <a:pos x="201" y="895"/>
                </a:cxn>
                <a:cxn ang="0">
                  <a:pos x="191" y="929"/>
                </a:cxn>
                <a:cxn ang="0">
                  <a:pos x="143" y="940"/>
                </a:cxn>
                <a:cxn ang="0">
                  <a:pos x="92" y="988"/>
                </a:cxn>
                <a:cxn ang="0">
                  <a:pos x="68" y="1029"/>
                </a:cxn>
                <a:cxn ang="0">
                  <a:pos x="10" y="1043"/>
                </a:cxn>
                <a:cxn ang="0">
                  <a:pos x="0" y="998"/>
                </a:cxn>
                <a:cxn ang="0">
                  <a:pos x="20" y="960"/>
                </a:cxn>
                <a:cxn ang="0">
                  <a:pos x="92" y="929"/>
                </a:cxn>
                <a:cxn ang="0">
                  <a:pos x="143" y="906"/>
                </a:cxn>
                <a:cxn ang="0">
                  <a:pos x="160" y="885"/>
                </a:cxn>
                <a:cxn ang="0">
                  <a:pos x="140" y="827"/>
                </a:cxn>
                <a:cxn ang="0">
                  <a:pos x="123" y="709"/>
                </a:cxn>
                <a:cxn ang="0">
                  <a:pos x="119" y="569"/>
                </a:cxn>
                <a:cxn ang="0">
                  <a:pos x="123" y="476"/>
                </a:cxn>
                <a:cxn ang="0">
                  <a:pos x="129" y="350"/>
                </a:cxn>
                <a:cxn ang="0">
                  <a:pos x="119" y="237"/>
                </a:cxn>
                <a:cxn ang="0">
                  <a:pos x="99" y="185"/>
                </a:cxn>
              </a:cxnLst>
              <a:rect l="0" t="0" r="r" b="b"/>
              <a:pathLst>
                <a:path w="205" h="1043">
                  <a:moveTo>
                    <a:pt x="99" y="185"/>
                  </a:moveTo>
                  <a:lnTo>
                    <a:pt x="71" y="116"/>
                  </a:lnTo>
                  <a:lnTo>
                    <a:pt x="71" y="41"/>
                  </a:lnTo>
                  <a:lnTo>
                    <a:pt x="109" y="0"/>
                  </a:lnTo>
                  <a:lnTo>
                    <a:pt x="153" y="20"/>
                  </a:lnTo>
                  <a:lnTo>
                    <a:pt x="184" y="92"/>
                  </a:lnTo>
                  <a:lnTo>
                    <a:pt x="201" y="216"/>
                  </a:lnTo>
                  <a:lnTo>
                    <a:pt x="205" y="370"/>
                  </a:lnTo>
                  <a:lnTo>
                    <a:pt x="194" y="504"/>
                  </a:lnTo>
                  <a:lnTo>
                    <a:pt x="174" y="648"/>
                  </a:lnTo>
                  <a:lnTo>
                    <a:pt x="174" y="823"/>
                  </a:lnTo>
                  <a:lnTo>
                    <a:pt x="201" y="895"/>
                  </a:lnTo>
                  <a:lnTo>
                    <a:pt x="191" y="929"/>
                  </a:lnTo>
                  <a:lnTo>
                    <a:pt x="143" y="940"/>
                  </a:lnTo>
                  <a:lnTo>
                    <a:pt x="92" y="988"/>
                  </a:lnTo>
                  <a:lnTo>
                    <a:pt x="68" y="1029"/>
                  </a:lnTo>
                  <a:lnTo>
                    <a:pt x="10" y="1043"/>
                  </a:lnTo>
                  <a:lnTo>
                    <a:pt x="0" y="998"/>
                  </a:lnTo>
                  <a:lnTo>
                    <a:pt x="20" y="960"/>
                  </a:lnTo>
                  <a:lnTo>
                    <a:pt x="92" y="929"/>
                  </a:lnTo>
                  <a:lnTo>
                    <a:pt x="143" y="906"/>
                  </a:lnTo>
                  <a:lnTo>
                    <a:pt x="160" y="885"/>
                  </a:lnTo>
                  <a:lnTo>
                    <a:pt x="140" y="827"/>
                  </a:lnTo>
                  <a:lnTo>
                    <a:pt x="123" y="709"/>
                  </a:lnTo>
                  <a:lnTo>
                    <a:pt x="119" y="569"/>
                  </a:lnTo>
                  <a:lnTo>
                    <a:pt x="123" y="476"/>
                  </a:lnTo>
                  <a:lnTo>
                    <a:pt x="129" y="350"/>
                  </a:lnTo>
                  <a:lnTo>
                    <a:pt x="119" y="237"/>
                  </a:lnTo>
                  <a:lnTo>
                    <a:pt x="99" y="1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6568" name="Freeform 8"/>
            <p:cNvSpPr>
              <a:spLocks/>
            </p:cNvSpPr>
            <p:nvPr/>
          </p:nvSpPr>
          <p:spPr bwMode="auto">
            <a:xfrm>
              <a:off x="3115" y="2329"/>
              <a:ext cx="320" cy="1040"/>
            </a:xfrm>
            <a:custGeom>
              <a:avLst/>
              <a:gdLst/>
              <a:ahLst/>
              <a:cxnLst>
                <a:cxn ang="0">
                  <a:pos x="197" y="96"/>
                </a:cxn>
                <a:cxn ang="0">
                  <a:pos x="231" y="31"/>
                </a:cxn>
                <a:cxn ang="0">
                  <a:pos x="272" y="0"/>
                </a:cxn>
                <a:cxn ang="0">
                  <a:pos x="320" y="20"/>
                </a:cxn>
                <a:cxn ang="0">
                  <a:pos x="313" y="82"/>
                </a:cxn>
                <a:cxn ang="0">
                  <a:pos x="282" y="126"/>
                </a:cxn>
                <a:cxn ang="0">
                  <a:pos x="221" y="237"/>
                </a:cxn>
                <a:cxn ang="0">
                  <a:pos x="180" y="343"/>
                </a:cxn>
                <a:cxn ang="0">
                  <a:pos x="156" y="456"/>
                </a:cxn>
                <a:cxn ang="0">
                  <a:pos x="159" y="566"/>
                </a:cxn>
                <a:cxn ang="0">
                  <a:pos x="197" y="713"/>
                </a:cxn>
                <a:cxn ang="0">
                  <a:pos x="228" y="855"/>
                </a:cxn>
                <a:cxn ang="0">
                  <a:pos x="272" y="916"/>
                </a:cxn>
                <a:cxn ang="0">
                  <a:pos x="269" y="951"/>
                </a:cxn>
                <a:cxn ang="0">
                  <a:pos x="231" y="968"/>
                </a:cxn>
                <a:cxn ang="0">
                  <a:pos x="145" y="981"/>
                </a:cxn>
                <a:cxn ang="0">
                  <a:pos x="84" y="1019"/>
                </a:cxn>
                <a:cxn ang="0">
                  <a:pos x="52" y="1040"/>
                </a:cxn>
                <a:cxn ang="0">
                  <a:pos x="0" y="992"/>
                </a:cxn>
                <a:cxn ang="0">
                  <a:pos x="11" y="961"/>
                </a:cxn>
                <a:cxn ang="0">
                  <a:pos x="62" y="940"/>
                </a:cxn>
                <a:cxn ang="0">
                  <a:pos x="128" y="930"/>
                </a:cxn>
                <a:cxn ang="0">
                  <a:pos x="190" y="930"/>
                </a:cxn>
                <a:cxn ang="0">
                  <a:pos x="200" y="910"/>
                </a:cxn>
                <a:cxn ang="0">
                  <a:pos x="190" y="875"/>
                </a:cxn>
                <a:cxn ang="0">
                  <a:pos x="138" y="741"/>
                </a:cxn>
                <a:cxn ang="0">
                  <a:pos x="104" y="610"/>
                </a:cxn>
                <a:cxn ang="0">
                  <a:pos x="87" y="515"/>
                </a:cxn>
                <a:cxn ang="0">
                  <a:pos x="84" y="426"/>
                </a:cxn>
                <a:cxn ang="0">
                  <a:pos x="97" y="340"/>
                </a:cxn>
                <a:cxn ang="0">
                  <a:pos x="128" y="251"/>
                </a:cxn>
                <a:cxn ang="0">
                  <a:pos x="176" y="133"/>
                </a:cxn>
                <a:cxn ang="0">
                  <a:pos x="197" y="96"/>
                </a:cxn>
              </a:cxnLst>
              <a:rect l="0" t="0" r="r" b="b"/>
              <a:pathLst>
                <a:path w="320" h="1040">
                  <a:moveTo>
                    <a:pt x="197" y="96"/>
                  </a:moveTo>
                  <a:lnTo>
                    <a:pt x="231" y="31"/>
                  </a:lnTo>
                  <a:lnTo>
                    <a:pt x="272" y="0"/>
                  </a:lnTo>
                  <a:lnTo>
                    <a:pt x="320" y="20"/>
                  </a:lnTo>
                  <a:lnTo>
                    <a:pt x="313" y="82"/>
                  </a:lnTo>
                  <a:lnTo>
                    <a:pt x="282" y="126"/>
                  </a:lnTo>
                  <a:lnTo>
                    <a:pt x="221" y="237"/>
                  </a:lnTo>
                  <a:lnTo>
                    <a:pt x="180" y="343"/>
                  </a:lnTo>
                  <a:lnTo>
                    <a:pt x="156" y="456"/>
                  </a:lnTo>
                  <a:lnTo>
                    <a:pt x="159" y="566"/>
                  </a:lnTo>
                  <a:lnTo>
                    <a:pt x="197" y="713"/>
                  </a:lnTo>
                  <a:lnTo>
                    <a:pt x="228" y="855"/>
                  </a:lnTo>
                  <a:lnTo>
                    <a:pt x="272" y="916"/>
                  </a:lnTo>
                  <a:lnTo>
                    <a:pt x="269" y="951"/>
                  </a:lnTo>
                  <a:lnTo>
                    <a:pt x="231" y="968"/>
                  </a:lnTo>
                  <a:lnTo>
                    <a:pt x="145" y="981"/>
                  </a:lnTo>
                  <a:lnTo>
                    <a:pt x="84" y="1019"/>
                  </a:lnTo>
                  <a:lnTo>
                    <a:pt x="52" y="1040"/>
                  </a:lnTo>
                  <a:lnTo>
                    <a:pt x="0" y="992"/>
                  </a:lnTo>
                  <a:lnTo>
                    <a:pt x="11" y="961"/>
                  </a:lnTo>
                  <a:lnTo>
                    <a:pt x="62" y="940"/>
                  </a:lnTo>
                  <a:lnTo>
                    <a:pt x="128" y="930"/>
                  </a:lnTo>
                  <a:lnTo>
                    <a:pt x="190" y="930"/>
                  </a:lnTo>
                  <a:lnTo>
                    <a:pt x="200" y="910"/>
                  </a:lnTo>
                  <a:lnTo>
                    <a:pt x="190" y="875"/>
                  </a:lnTo>
                  <a:lnTo>
                    <a:pt x="138" y="741"/>
                  </a:lnTo>
                  <a:lnTo>
                    <a:pt x="104" y="610"/>
                  </a:lnTo>
                  <a:lnTo>
                    <a:pt x="87" y="515"/>
                  </a:lnTo>
                  <a:lnTo>
                    <a:pt x="84" y="426"/>
                  </a:lnTo>
                  <a:lnTo>
                    <a:pt x="97" y="340"/>
                  </a:lnTo>
                  <a:lnTo>
                    <a:pt x="128" y="251"/>
                  </a:lnTo>
                  <a:lnTo>
                    <a:pt x="176" y="133"/>
                  </a:lnTo>
                  <a:lnTo>
                    <a:pt x="197" y="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6569" name="Freeform 9"/>
            <p:cNvSpPr>
              <a:spLocks/>
            </p:cNvSpPr>
            <p:nvPr/>
          </p:nvSpPr>
          <p:spPr bwMode="auto">
            <a:xfrm>
              <a:off x="3176" y="1033"/>
              <a:ext cx="412" cy="543"/>
            </a:xfrm>
            <a:custGeom>
              <a:avLst/>
              <a:gdLst/>
              <a:ahLst/>
              <a:cxnLst>
                <a:cxn ang="0">
                  <a:pos x="151" y="454"/>
                </a:cxn>
                <a:cxn ang="0">
                  <a:pos x="182" y="522"/>
                </a:cxn>
                <a:cxn ang="0">
                  <a:pos x="254" y="543"/>
                </a:cxn>
                <a:cxn ang="0">
                  <a:pos x="316" y="536"/>
                </a:cxn>
                <a:cxn ang="0">
                  <a:pos x="367" y="492"/>
                </a:cxn>
                <a:cxn ang="0">
                  <a:pos x="408" y="402"/>
                </a:cxn>
                <a:cxn ang="0">
                  <a:pos x="412" y="296"/>
                </a:cxn>
                <a:cxn ang="0">
                  <a:pos x="398" y="203"/>
                </a:cxn>
                <a:cxn ang="0">
                  <a:pos x="340" y="99"/>
                </a:cxn>
                <a:cxn ang="0">
                  <a:pos x="298" y="51"/>
                </a:cxn>
                <a:cxn ang="0">
                  <a:pos x="254" y="21"/>
                </a:cxn>
                <a:cxn ang="0">
                  <a:pos x="213" y="0"/>
                </a:cxn>
                <a:cxn ang="0">
                  <a:pos x="141" y="7"/>
                </a:cxn>
                <a:cxn ang="0">
                  <a:pos x="103" y="69"/>
                </a:cxn>
                <a:cxn ang="0">
                  <a:pos x="83" y="134"/>
                </a:cxn>
                <a:cxn ang="0">
                  <a:pos x="83" y="238"/>
                </a:cxn>
                <a:cxn ang="0">
                  <a:pos x="100" y="337"/>
                </a:cxn>
                <a:cxn ang="0">
                  <a:pos x="120" y="392"/>
                </a:cxn>
                <a:cxn ang="0">
                  <a:pos x="6" y="474"/>
                </a:cxn>
                <a:cxn ang="0">
                  <a:pos x="0" y="505"/>
                </a:cxn>
                <a:cxn ang="0">
                  <a:pos x="17" y="522"/>
                </a:cxn>
                <a:cxn ang="0">
                  <a:pos x="141" y="430"/>
                </a:cxn>
                <a:cxn ang="0">
                  <a:pos x="151" y="454"/>
                </a:cxn>
              </a:cxnLst>
              <a:rect l="0" t="0" r="r" b="b"/>
              <a:pathLst>
                <a:path w="412" h="543">
                  <a:moveTo>
                    <a:pt x="151" y="454"/>
                  </a:moveTo>
                  <a:lnTo>
                    <a:pt x="182" y="522"/>
                  </a:lnTo>
                  <a:lnTo>
                    <a:pt x="254" y="543"/>
                  </a:lnTo>
                  <a:lnTo>
                    <a:pt x="316" y="536"/>
                  </a:lnTo>
                  <a:lnTo>
                    <a:pt x="367" y="492"/>
                  </a:lnTo>
                  <a:lnTo>
                    <a:pt x="408" y="402"/>
                  </a:lnTo>
                  <a:lnTo>
                    <a:pt x="412" y="296"/>
                  </a:lnTo>
                  <a:lnTo>
                    <a:pt x="398" y="203"/>
                  </a:lnTo>
                  <a:lnTo>
                    <a:pt x="340" y="99"/>
                  </a:lnTo>
                  <a:lnTo>
                    <a:pt x="298" y="51"/>
                  </a:lnTo>
                  <a:lnTo>
                    <a:pt x="254" y="21"/>
                  </a:lnTo>
                  <a:lnTo>
                    <a:pt x="213" y="0"/>
                  </a:lnTo>
                  <a:lnTo>
                    <a:pt x="141" y="7"/>
                  </a:lnTo>
                  <a:lnTo>
                    <a:pt x="103" y="69"/>
                  </a:lnTo>
                  <a:lnTo>
                    <a:pt x="83" y="134"/>
                  </a:lnTo>
                  <a:lnTo>
                    <a:pt x="83" y="238"/>
                  </a:lnTo>
                  <a:lnTo>
                    <a:pt x="100" y="337"/>
                  </a:lnTo>
                  <a:lnTo>
                    <a:pt x="120" y="392"/>
                  </a:lnTo>
                  <a:lnTo>
                    <a:pt x="6" y="474"/>
                  </a:lnTo>
                  <a:lnTo>
                    <a:pt x="0" y="505"/>
                  </a:lnTo>
                  <a:lnTo>
                    <a:pt x="17" y="522"/>
                  </a:lnTo>
                  <a:lnTo>
                    <a:pt x="141" y="430"/>
                  </a:lnTo>
                  <a:lnTo>
                    <a:pt x="151" y="4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6570" name="Freeform 10"/>
            <p:cNvSpPr>
              <a:spLocks/>
            </p:cNvSpPr>
            <p:nvPr/>
          </p:nvSpPr>
          <p:spPr bwMode="auto">
            <a:xfrm>
              <a:off x="3327" y="918"/>
              <a:ext cx="819" cy="908"/>
            </a:xfrm>
            <a:custGeom>
              <a:avLst/>
              <a:gdLst/>
              <a:ahLst/>
              <a:cxnLst>
                <a:cxn ang="0">
                  <a:pos x="545" y="628"/>
                </a:cxn>
                <a:cxn ang="0">
                  <a:pos x="504" y="669"/>
                </a:cxn>
                <a:cxn ang="0">
                  <a:pos x="417" y="720"/>
                </a:cxn>
                <a:cxn ang="0">
                  <a:pos x="339" y="751"/>
                </a:cxn>
                <a:cxn ang="0">
                  <a:pos x="284" y="782"/>
                </a:cxn>
                <a:cxn ang="0">
                  <a:pos x="232" y="823"/>
                </a:cxn>
                <a:cxn ang="0">
                  <a:pos x="226" y="895"/>
                </a:cxn>
                <a:cxn ang="0">
                  <a:pos x="277" y="908"/>
                </a:cxn>
                <a:cxn ang="0">
                  <a:pos x="407" y="833"/>
                </a:cxn>
                <a:cxn ang="0">
                  <a:pos x="504" y="744"/>
                </a:cxn>
                <a:cxn ang="0">
                  <a:pos x="617" y="631"/>
                </a:cxn>
                <a:cxn ang="0">
                  <a:pos x="709" y="559"/>
                </a:cxn>
                <a:cxn ang="0">
                  <a:pos x="788" y="504"/>
                </a:cxn>
                <a:cxn ang="0">
                  <a:pos x="819" y="477"/>
                </a:cxn>
                <a:cxn ang="0">
                  <a:pos x="808" y="443"/>
                </a:cxn>
                <a:cxn ang="0">
                  <a:pos x="771" y="395"/>
                </a:cxn>
                <a:cxn ang="0">
                  <a:pos x="634" y="320"/>
                </a:cxn>
                <a:cxn ang="0">
                  <a:pos x="504" y="250"/>
                </a:cxn>
                <a:cxn ang="0">
                  <a:pos x="345" y="178"/>
                </a:cxn>
                <a:cxn ang="0">
                  <a:pos x="287" y="137"/>
                </a:cxn>
                <a:cxn ang="0">
                  <a:pos x="226" y="82"/>
                </a:cxn>
                <a:cxn ang="0">
                  <a:pos x="164" y="21"/>
                </a:cxn>
                <a:cxn ang="0">
                  <a:pos x="109" y="0"/>
                </a:cxn>
                <a:cxn ang="0">
                  <a:pos x="0" y="76"/>
                </a:cxn>
                <a:cxn ang="0">
                  <a:pos x="7" y="147"/>
                </a:cxn>
                <a:cxn ang="0">
                  <a:pos x="27" y="175"/>
                </a:cxn>
                <a:cxn ang="0">
                  <a:pos x="82" y="164"/>
                </a:cxn>
                <a:cxn ang="0">
                  <a:pos x="72" y="134"/>
                </a:cxn>
                <a:cxn ang="0">
                  <a:pos x="51" y="123"/>
                </a:cxn>
                <a:cxn ang="0">
                  <a:pos x="41" y="86"/>
                </a:cxn>
                <a:cxn ang="0">
                  <a:pos x="102" y="45"/>
                </a:cxn>
                <a:cxn ang="0">
                  <a:pos x="154" y="86"/>
                </a:cxn>
                <a:cxn ang="0">
                  <a:pos x="154" y="123"/>
                </a:cxn>
                <a:cxn ang="0">
                  <a:pos x="133" y="168"/>
                </a:cxn>
                <a:cxn ang="0">
                  <a:pos x="150" y="199"/>
                </a:cxn>
                <a:cxn ang="0">
                  <a:pos x="253" y="226"/>
                </a:cxn>
                <a:cxn ang="0">
                  <a:pos x="294" y="188"/>
                </a:cxn>
                <a:cxn ang="0">
                  <a:pos x="431" y="271"/>
                </a:cxn>
                <a:cxn ang="0">
                  <a:pos x="545" y="323"/>
                </a:cxn>
                <a:cxn ang="0">
                  <a:pos x="607" y="354"/>
                </a:cxn>
                <a:cxn ang="0">
                  <a:pos x="668" y="385"/>
                </a:cxn>
                <a:cxn ang="0">
                  <a:pos x="716" y="426"/>
                </a:cxn>
                <a:cxn ang="0">
                  <a:pos x="747" y="467"/>
                </a:cxn>
                <a:cxn ang="0">
                  <a:pos x="719" y="497"/>
                </a:cxn>
                <a:cxn ang="0">
                  <a:pos x="654" y="539"/>
                </a:cxn>
                <a:cxn ang="0">
                  <a:pos x="586" y="586"/>
                </a:cxn>
                <a:cxn ang="0">
                  <a:pos x="545" y="628"/>
                </a:cxn>
              </a:cxnLst>
              <a:rect l="0" t="0" r="r" b="b"/>
              <a:pathLst>
                <a:path w="819" h="908">
                  <a:moveTo>
                    <a:pt x="545" y="628"/>
                  </a:moveTo>
                  <a:lnTo>
                    <a:pt x="504" y="669"/>
                  </a:lnTo>
                  <a:lnTo>
                    <a:pt x="417" y="720"/>
                  </a:lnTo>
                  <a:lnTo>
                    <a:pt x="339" y="751"/>
                  </a:lnTo>
                  <a:lnTo>
                    <a:pt x="284" y="782"/>
                  </a:lnTo>
                  <a:lnTo>
                    <a:pt x="232" y="823"/>
                  </a:lnTo>
                  <a:lnTo>
                    <a:pt x="226" y="895"/>
                  </a:lnTo>
                  <a:lnTo>
                    <a:pt x="277" y="908"/>
                  </a:lnTo>
                  <a:lnTo>
                    <a:pt x="407" y="833"/>
                  </a:lnTo>
                  <a:lnTo>
                    <a:pt x="504" y="744"/>
                  </a:lnTo>
                  <a:lnTo>
                    <a:pt x="617" y="631"/>
                  </a:lnTo>
                  <a:lnTo>
                    <a:pt x="709" y="559"/>
                  </a:lnTo>
                  <a:lnTo>
                    <a:pt x="788" y="504"/>
                  </a:lnTo>
                  <a:lnTo>
                    <a:pt x="819" y="477"/>
                  </a:lnTo>
                  <a:lnTo>
                    <a:pt x="808" y="443"/>
                  </a:lnTo>
                  <a:lnTo>
                    <a:pt x="771" y="395"/>
                  </a:lnTo>
                  <a:lnTo>
                    <a:pt x="634" y="320"/>
                  </a:lnTo>
                  <a:lnTo>
                    <a:pt x="504" y="250"/>
                  </a:lnTo>
                  <a:lnTo>
                    <a:pt x="345" y="178"/>
                  </a:lnTo>
                  <a:lnTo>
                    <a:pt x="287" y="137"/>
                  </a:lnTo>
                  <a:lnTo>
                    <a:pt x="226" y="82"/>
                  </a:lnTo>
                  <a:lnTo>
                    <a:pt x="164" y="21"/>
                  </a:lnTo>
                  <a:lnTo>
                    <a:pt x="109" y="0"/>
                  </a:lnTo>
                  <a:lnTo>
                    <a:pt x="0" y="76"/>
                  </a:lnTo>
                  <a:lnTo>
                    <a:pt x="7" y="147"/>
                  </a:lnTo>
                  <a:lnTo>
                    <a:pt x="27" y="175"/>
                  </a:lnTo>
                  <a:lnTo>
                    <a:pt x="82" y="164"/>
                  </a:lnTo>
                  <a:lnTo>
                    <a:pt x="72" y="134"/>
                  </a:lnTo>
                  <a:lnTo>
                    <a:pt x="51" y="123"/>
                  </a:lnTo>
                  <a:lnTo>
                    <a:pt x="41" y="86"/>
                  </a:lnTo>
                  <a:lnTo>
                    <a:pt x="102" y="45"/>
                  </a:lnTo>
                  <a:lnTo>
                    <a:pt x="154" y="86"/>
                  </a:lnTo>
                  <a:lnTo>
                    <a:pt x="154" y="123"/>
                  </a:lnTo>
                  <a:lnTo>
                    <a:pt x="133" y="168"/>
                  </a:lnTo>
                  <a:lnTo>
                    <a:pt x="150" y="199"/>
                  </a:lnTo>
                  <a:lnTo>
                    <a:pt x="253" y="226"/>
                  </a:lnTo>
                  <a:lnTo>
                    <a:pt x="294" y="188"/>
                  </a:lnTo>
                  <a:lnTo>
                    <a:pt x="431" y="271"/>
                  </a:lnTo>
                  <a:lnTo>
                    <a:pt x="545" y="323"/>
                  </a:lnTo>
                  <a:lnTo>
                    <a:pt x="607" y="354"/>
                  </a:lnTo>
                  <a:lnTo>
                    <a:pt x="668" y="385"/>
                  </a:lnTo>
                  <a:lnTo>
                    <a:pt x="716" y="426"/>
                  </a:lnTo>
                  <a:lnTo>
                    <a:pt x="747" y="467"/>
                  </a:lnTo>
                  <a:lnTo>
                    <a:pt x="719" y="497"/>
                  </a:lnTo>
                  <a:lnTo>
                    <a:pt x="654" y="539"/>
                  </a:lnTo>
                  <a:lnTo>
                    <a:pt x="586" y="586"/>
                  </a:lnTo>
                  <a:lnTo>
                    <a:pt x="545" y="6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6571" name="Group 11"/>
          <p:cNvGrpSpPr>
            <a:grpSpLocks/>
          </p:cNvGrpSpPr>
          <p:nvPr/>
        </p:nvGrpSpPr>
        <p:grpSpPr bwMode="auto">
          <a:xfrm>
            <a:off x="990600" y="3276600"/>
            <a:ext cx="1320800" cy="3581400"/>
            <a:chOff x="2472" y="1067"/>
            <a:chExt cx="815" cy="2331"/>
          </a:xfrm>
        </p:grpSpPr>
        <p:sp>
          <p:nvSpPr>
            <p:cNvPr id="66572" name="Freeform 12"/>
            <p:cNvSpPr>
              <a:spLocks/>
            </p:cNvSpPr>
            <p:nvPr/>
          </p:nvSpPr>
          <p:spPr bwMode="auto">
            <a:xfrm>
              <a:off x="2619" y="1452"/>
              <a:ext cx="410" cy="406"/>
            </a:xfrm>
            <a:custGeom>
              <a:avLst/>
              <a:gdLst/>
              <a:ahLst/>
              <a:cxnLst>
                <a:cxn ang="0">
                  <a:pos x="268" y="117"/>
                </a:cxn>
                <a:cxn ang="0">
                  <a:pos x="217" y="41"/>
                </a:cxn>
                <a:cxn ang="0">
                  <a:pos x="166" y="0"/>
                </a:cxn>
                <a:cxn ang="0">
                  <a:pos x="106" y="0"/>
                </a:cxn>
                <a:cxn ang="0">
                  <a:pos x="40" y="26"/>
                </a:cxn>
                <a:cxn ang="0">
                  <a:pos x="10" y="71"/>
                </a:cxn>
                <a:cxn ang="0">
                  <a:pos x="0" y="132"/>
                </a:cxn>
                <a:cxn ang="0">
                  <a:pos x="10" y="213"/>
                </a:cxn>
                <a:cxn ang="0">
                  <a:pos x="50" y="304"/>
                </a:cxn>
                <a:cxn ang="0">
                  <a:pos x="121" y="365"/>
                </a:cxn>
                <a:cxn ang="0">
                  <a:pos x="176" y="395"/>
                </a:cxn>
                <a:cxn ang="0">
                  <a:pos x="232" y="406"/>
                </a:cxn>
                <a:cxn ang="0">
                  <a:pos x="278" y="390"/>
                </a:cxn>
                <a:cxn ang="0">
                  <a:pos x="303" y="365"/>
                </a:cxn>
                <a:cxn ang="0">
                  <a:pos x="319" y="304"/>
                </a:cxn>
                <a:cxn ang="0">
                  <a:pos x="314" y="233"/>
                </a:cxn>
                <a:cxn ang="0">
                  <a:pos x="298" y="173"/>
                </a:cxn>
                <a:cxn ang="0">
                  <a:pos x="399" y="117"/>
                </a:cxn>
                <a:cxn ang="0">
                  <a:pos x="410" y="92"/>
                </a:cxn>
                <a:cxn ang="0">
                  <a:pos x="399" y="81"/>
                </a:cxn>
                <a:cxn ang="0">
                  <a:pos x="288" y="147"/>
                </a:cxn>
                <a:cxn ang="0">
                  <a:pos x="268" y="117"/>
                </a:cxn>
              </a:cxnLst>
              <a:rect l="0" t="0" r="r" b="b"/>
              <a:pathLst>
                <a:path w="410" h="406">
                  <a:moveTo>
                    <a:pt x="268" y="117"/>
                  </a:moveTo>
                  <a:lnTo>
                    <a:pt x="217" y="41"/>
                  </a:lnTo>
                  <a:lnTo>
                    <a:pt x="166" y="0"/>
                  </a:lnTo>
                  <a:lnTo>
                    <a:pt x="106" y="0"/>
                  </a:lnTo>
                  <a:lnTo>
                    <a:pt x="40" y="26"/>
                  </a:lnTo>
                  <a:lnTo>
                    <a:pt x="10" y="71"/>
                  </a:lnTo>
                  <a:lnTo>
                    <a:pt x="0" y="132"/>
                  </a:lnTo>
                  <a:lnTo>
                    <a:pt x="10" y="213"/>
                  </a:lnTo>
                  <a:lnTo>
                    <a:pt x="50" y="304"/>
                  </a:lnTo>
                  <a:lnTo>
                    <a:pt x="121" y="365"/>
                  </a:lnTo>
                  <a:lnTo>
                    <a:pt x="176" y="395"/>
                  </a:lnTo>
                  <a:lnTo>
                    <a:pt x="232" y="406"/>
                  </a:lnTo>
                  <a:lnTo>
                    <a:pt x="278" y="390"/>
                  </a:lnTo>
                  <a:lnTo>
                    <a:pt x="303" y="365"/>
                  </a:lnTo>
                  <a:lnTo>
                    <a:pt x="319" y="304"/>
                  </a:lnTo>
                  <a:lnTo>
                    <a:pt x="314" y="233"/>
                  </a:lnTo>
                  <a:lnTo>
                    <a:pt x="298" y="173"/>
                  </a:lnTo>
                  <a:lnTo>
                    <a:pt x="399" y="117"/>
                  </a:lnTo>
                  <a:lnTo>
                    <a:pt x="410" y="92"/>
                  </a:lnTo>
                  <a:lnTo>
                    <a:pt x="399" y="81"/>
                  </a:lnTo>
                  <a:lnTo>
                    <a:pt x="288" y="147"/>
                  </a:lnTo>
                  <a:lnTo>
                    <a:pt x="268" y="11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6573" name="Freeform 13"/>
            <p:cNvSpPr>
              <a:spLocks/>
            </p:cNvSpPr>
            <p:nvPr/>
          </p:nvSpPr>
          <p:spPr bwMode="auto">
            <a:xfrm>
              <a:off x="2913" y="1067"/>
              <a:ext cx="364" cy="907"/>
            </a:xfrm>
            <a:custGeom>
              <a:avLst/>
              <a:gdLst/>
              <a:ahLst/>
              <a:cxnLst>
                <a:cxn ang="0">
                  <a:pos x="101" y="765"/>
                </a:cxn>
                <a:cxn ang="0">
                  <a:pos x="35" y="816"/>
                </a:cxn>
                <a:cxn ang="0">
                  <a:pos x="15" y="832"/>
                </a:cxn>
                <a:cxn ang="0">
                  <a:pos x="0" y="867"/>
                </a:cxn>
                <a:cxn ang="0">
                  <a:pos x="20" y="902"/>
                </a:cxn>
                <a:cxn ang="0">
                  <a:pos x="40" y="907"/>
                </a:cxn>
                <a:cxn ang="0">
                  <a:pos x="101" y="887"/>
                </a:cxn>
                <a:cxn ang="0">
                  <a:pos x="192" y="816"/>
                </a:cxn>
                <a:cxn ang="0">
                  <a:pos x="273" y="730"/>
                </a:cxn>
                <a:cxn ang="0">
                  <a:pos x="359" y="633"/>
                </a:cxn>
                <a:cxn ang="0">
                  <a:pos x="364" y="593"/>
                </a:cxn>
                <a:cxn ang="0">
                  <a:pos x="364" y="482"/>
                </a:cxn>
                <a:cxn ang="0">
                  <a:pos x="339" y="310"/>
                </a:cxn>
                <a:cxn ang="0">
                  <a:pos x="354" y="209"/>
                </a:cxn>
                <a:cxn ang="0">
                  <a:pos x="364" y="168"/>
                </a:cxn>
                <a:cxn ang="0">
                  <a:pos x="349" y="147"/>
                </a:cxn>
                <a:cxn ang="0">
                  <a:pos x="313" y="127"/>
                </a:cxn>
                <a:cxn ang="0">
                  <a:pos x="288" y="112"/>
                </a:cxn>
                <a:cxn ang="0">
                  <a:pos x="303" y="21"/>
                </a:cxn>
                <a:cxn ang="0">
                  <a:pos x="293" y="0"/>
                </a:cxn>
                <a:cxn ang="0">
                  <a:pos x="273" y="6"/>
                </a:cxn>
                <a:cxn ang="0">
                  <a:pos x="263" y="122"/>
                </a:cxn>
                <a:cxn ang="0">
                  <a:pos x="253" y="152"/>
                </a:cxn>
                <a:cxn ang="0">
                  <a:pos x="248" y="173"/>
                </a:cxn>
                <a:cxn ang="0">
                  <a:pos x="207" y="157"/>
                </a:cxn>
                <a:cxn ang="0">
                  <a:pos x="177" y="157"/>
                </a:cxn>
                <a:cxn ang="0">
                  <a:pos x="177" y="178"/>
                </a:cxn>
                <a:cxn ang="0">
                  <a:pos x="197" y="194"/>
                </a:cxn>
                <a:cxn ang="0">
                  <a:pos x="233" y="194"/>
                </a:cxn>
                <a:cxn ang="0">
                  <a:pos x="258" y="214"/>
                </a:cxn>
                <a:cxn ang="0">
                  <a:pos x="278" y="249"/>
                </a:cxn>
                <a:cxn ang="0">
                  <a:pos x="298" y="305"/>
                </a:cxn>
                <a:cxn ang="0">
                  <a:pos x="313" y="416"/>
                </a:cxn>
                <a:cxn ang="0">
                  <a:pos x="313" y="517"/>
                </a:cxn>
                <a:cxn ang="0">
                  <a:pos x="303" y="598"/>
                </a:cxn>
                <a:cxn ang="0">
                  <a:pos x="283" y="633"/>
                </a:cxn>
                <a:cxn ang="0">
                  <a:pos x="212" y="684"/>
                </a:cxn>
                <a:cxn ang="0">
                  <a:pos x="136" y="730"/>
                </a:cxn>
                <a:cxn ang="0">
                  <a:pos x="101" y="765"/>
                </a:cxn>
              </a:cxnLst>
              <a:rect l="0" t="0" r="r" b="b"/>
              <a:pathLst>
                <a:path w="364" h="907">
                  <a:moveTo>
                    <a:pt x="101" y="765"/>
                  </a:moveTo>
                  <a:lnTo>
                    <a:pt x="35" y="816"/>
                  </a:lnTo>
                  <a:lnTo>
                    <a:pt x="15" y="832"/>
                  </a:lnTo>
                  <a:lnTo>
                    <a:pt x="0" y="867"/>
                  </a:lnTo>
                  <a:lnTo>
                    <a:pt x="20" y="902"/>
                  </a:lnTo>
                  <a:lnTo>
                    <a:pt x="40" y="907"/>
                  </a:lnTo>
                  <a:lnTo>
                    <a:pt x="101" y="887"/>
                  </a:lnTo>
                  <a:lnTo>
                    <a:pt x="192" y="816"/>
                  </a:lnTo>
                  <a:lnTo>
                    <a:pt x="273" y="730"/>
                  </a:lnTo>
                  <a:lnTo>
                    <a:pt x="359" y="633"/>
                  </a:lnTo>
                  <a:lnTo>
                    <a:pt x="364" y="593"/>
                  </a:lnTo>
                  <a:lnTo>
                    <a:pt x="364" y="482"/>
                  </a:lnTo>
                  <a:lnTo>
                    <a:pt x="339" y="310"/>
                  </a:lnTo>
                  <a:lnTo>
                    <a:pt x="354" y="209"/>
                  </a:lnTo>
                  <a:lnTo>
                    <a:pt x="364" y="168"/>
                  </a:lnTo>
                  <a:lnTo>
                    <a:pt x="349" y="147"/>
                  </a:lnTo>
                  <a:lnTo>
                    <a:pt x="313" y="127"/>
                  </a:lnTo>
                  <a:lnTo>
                    <a:pt x="288" y="112"/>
                  </a:lnTo>
                  <a:lnTo>
                    <a:pt x="303" y="21"/>
                  </a:lnTo>
                  <a:lnTo>
                    <a:pt x="293" y="0"/>
                  </a:lnTo>
                  <a:lnTo>
                    <a:pt x="273" y="6"/>
                  </a:lnTo>
                  <a:lnTo>
                    <a:pt x="263" y="122"/>
                  </a:lnTo>
                  <a:lnTo>
                    <a:pt x="253" y="152"/>
                  </a:lnTo>
                  <a:lnTo>
                    <a:pt x="248" y="173"/>
                  </a:lnTo>
                  <a:lnTo>
                    <a:pt x="207" y="157"/>
                  </a:lnTo>
                  <a:lnTo>
                    <a:pt x="177" y="157"/>
                  </a:lnTo>
                  <a:lnTo>
                    <a:pt x="177" y="178"/>
                  </a:lnTo>
                  <a:lnTo>
                    <a:pt x="197" y="194"/>
                  </a:lnTo>
                  <a:lnTo>
                    <a:pt x="233" y="194"/>
                  </a:lnTo>
                  <a:lnTo>
                    <a:pt x="258" y="214"/>
                  </a:lnTo>
                  <a:lnTo>
                    <a:pt x="278" y="249"/>
                  </a:lnTo>
                  <a:lnTo>
                    <a:pt x="298" y="305"/>
                  </a:lnTo>
                  <a:lnTo>
                    <a:pt x="313" y="416"/>
                  </a:lnTo>
                  <a:lnTo>
                    <a:pt x="313" y="517"/>
                  </a:lnTo>
                  <a:lnTo>
                    <a:pt x="303" y="598"/>
                  </a:lnTo>
                  <a:lnTo>
                    <a:pt x="283" y="633"/>
                  </a:lnTo>
                  <a:lnTo>
                    <a:pt x="212" y="684"/>
                  </a:lnTo>
                  <a:lnTo>
                    <a:pt x="136" y="730"/>
                  </a:lnTo>
                  <a:lnTo>
                    <a:pt x="101" y="76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6574" name="Freeform 14"/>
            <p:cNvSpPr>
              <a:spLocks/>
            </p:cNvSpPr>
            <p:nvPr/>
          </p:nvSpPr>
          <p:spPr bwMode="auto">
            <a:xfrm>
              <a:off x="2472" y="1904"/>
              <a:ext cx="329" cy="546"/>
            </a:xfrm>
            <a:custGeom>
              <a:avLst/>
              <a:gdLst/>
              <a:ahLst/>
              <a:cxnLst>
                <a:cxn ang="0">
                  <a:pos x="329" y="15"/>
                </a:cxn>
                <a:cxn ang="0">
                  <a:pos x="293" y="0"/>
                </a:cxn>
                <a:cxn ang="0">
                  <a:pos x="217" y="5"/>
                </a:cxn>
                <a:cxn ang="0">
                  <a:pos x="151" y="56"/>
                </a:cxn>
                <a:cxn ang="0">
                  <a:pos x="55" y="162"/>
                </a:cxn>
                <a:cxn ang="0">
                  <a:pos x="5" y="248"/>
                </a:cxn>
                <a:cxn ang="0">
                  <a:pos x="0" y="278"/>
                </a:cxn>
                <a:cxn ang="0">
                  <a:pos x="25" y="334"/>
                </a:cxn>
                <a:cxn ang="0">
                  <a:pos x="80" y="359"/>
                </a:cxn>
                <a:cxn ang="0">
                  <a:pos x="151" y="389"/>
                </a:cxn>
                <a:cxn ang="0">
                  <a:pos x="207" y="404"/>
                </a:cxn>
                <a:cxn ang="0">
                  <a:pos x="232" y="430"/>
                </a:cxn>
                <a:cxn ang="0">
                  <a:pos x="217" y="465"/>
                </a:cxn>
                <a:cxn ang="0">
                  <a:pos x="177" y="506"/>
                </a:cxn>
                <a:cxn ang="0">
                  <a:pos x="126" y="511"/>
                </a:cxn>
                <a:cxn ang="0">
                  <a:pos x="91" y="495"/>
                </a:cxn>
                <a:cxn ang="0">
                  <a:pos x="70" y="511"/>
                </a:cxn>
                <a:cxn ang="0">
                  <a:pos x="75" y="531"/>
                </a:cxn>
                <a:cxn ang="0">
                  <a:pos x="116" y="546"/>
                </a:cxn>
                <a:cxn ang="0">
                  <a:pos x="177" y="546"/>
                </a:cxn>
                <a:cxn ang="0">
                  <a:pos x="232" y="531"/>
                </a:cxn>
                <a:cxn ang="0">
                  <a:pos x="263" y="511"/>
                </a:cxn>
                <a:cxn ang="0">
                  <a:pos x="283" y="475"/>
                </a:cxn>
                <a:cxn ang="0">
                  <a:pos x="293" y="435"/>
                </a:cxn>
                <a:cxn ang="0">
                  <a:pos x="268" y="399"/>
                </a:cxn>
                <a:cxn ang="0">
                  <a:pos x="207" y="374"/>
                </a:cxn>
                <a:cxn ang="0">
                  <a:pos x="136" y="354"/>
                </a:cxn>
                <a:cxn ang="0">
                  <a:pos x="75" y="319"/>
                </a:cxn>
                <a:cxn ang="0">
                  <a:pos x="60" y="288"/>
                </a:cxn>
                <a:cxn ang="0">
                  <a:pos x="70" y="233"/>
                </a:cxn>
                <a:cxn ang="0">
                  <a:pos x="116" y="162"/>
                </a:cxn>
                <a:cxn ang="0">
                  <a:pos x="172" y="121"/>
                </a:cxn>
                <a:cxn ang="0">
                  <a:pos x="258" y="91"/>
                </a:cxn>
                <a:cxn ang="0">
                  <a:pos x="329" y="76"/>
                </a:cxn>
                <a:cxn ang="0">
                  <a:pos x="329" y="35"/>
                </a:cxn>
                <a:cxn ang="0">
                  <a:pos x="329" y="15"/>
                </a:cxn>
              </a:cxnLst>
              <a:rect l="0" t="0" r="r" b="b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6575" name="Freeform 15"/>
            <p:cNvSpPr>
              <a:spLocks/>
            </p:cNvSpPr>
            <p:nvPr/>
          </p:nvSpPr>
          <p:spPr bwMode="auto">
            <a:xfrm>
              <a:off x="2740" y="1879"/>
              <a:ext cx="309" cy="673"/>
            </a:xfrm>
            <a:custGeom>
              <a:avLst/>
              <a:gdLst/>
              <a:ahLst/>
              <a:cxnLst>
                <a:cxn ang="0">
                  <a:pos x="269" y="212"/>
                </a:cxn>
                <a:cxn ang="0">
                  <a:pos x="238" y="86"/>
                </a:cxn>
                <a:cxn ang="0">
                  <a:pos x="203" y="25"/>
                </a:cxn>
                <a:cxn ang="0">
                  <a:pos x="126" y="0"/>
                </a:cxn>
                <a:cxn ang="0">
                  <a:pos x="50" y="10"/>
                </a:cxn>
                <a:cxn ang="0">
                  <a:pos x="15" y="76"/>
                </a:cxn>
                <a:cxn ang="0">
                  <a:pos x="20" y="157"/>
                </a:cxn>
                <a:cxn ang="0">
                  <a:pos x="40" y="288"/>
                </a:cxn>
                <a:cxn ang="0">
                  <a:pos x="40" y="404"/>
                </a:cxn>
                <a:cxn ang="0">
                  <a:pos x="15" y="505"/>
                </a:cxn>
                <a:cxn ang="0">
                  <a:pos x="0" y="561"/>
                </a:cxn>
                <a:cxn ang="0">
                  <a:pos x="10" y="612"/>
                </a:cxn>
                <a:cxn ang="0">
                  <a:pos x="45" y="638"/>
                </a:cxn>
                <a:cxn ang="0">
                  <a:pos x="91" y="663"/>
                </a:cxn>
                <a:cxn ang="0">
                  <a:pos x="136" y="673"/>
                </a:cxn>
                <a:cxn ang="0">
                  <a:pos x="193" y="673"/>
                </a:cxn>
                <a:cxn ang="0">
                  <a:pos x="259" y="622"/>
                </a:cxn>
                <a:cxn ang="0">
                  <a:pos x="309" y="515"/>
                </a:cxn>
                <a:cxn ang="0">
                  <a:pos x="304" y="419"/>
                </a:cxn>
                <a:cxn ang="0">
                  <a:pos x="274" y="308"/>
                </a:cxn>
                <a:cxn ang="0">
                  <a:pos x="269" y="212"/>
                </a:cxn>
              </a:cxnLst>
              <a:rect l="0" t="0" r="r" b="b"/>
              <a:pathLst>
                <a:path w="309" h="673">
                  <a:moveTo>
                    <a:pt x="269" y="212"/>
                  </a:moveTo>
                  <a:lnTo>
                    <a:pt x="238" y="86"/>
                  </a:lnTo>
                  <a:lnTo>
                    <a:pt x="203" y="25"/>
                  </a:lnTo>
                  <a:lnTo>
                    <a:pt x="126" y="0"/>
                  </a:lnTo>
                  <a:lnTo>
                    <a:pt x="50" y="10"/>
                  </a:lnTo>
                  <a:lnTo>
                    <a:pt x="15" y="76"/>
                  </a:lnTo>
                  <a:lnTo>
                    <a:pt x="20" y="157"/>
                  </a:lnTo>
                  <a:lnTo>
                    <a:pt x="40" y="288"/>
                  </a:lnTo>
                  <a:lnTo>
                    <a:pt x="40" y="404"/>
                  </a:lnTo>
                  <a:lnTo>
                    <a:pt x="15" y="505"/>
                  </a:lnTo>
                  <a:lnTo>
                    <a:pt x="0" y="561"/>
                  </a:lnTo>
                  <a:lnTo>
                    <a:pt x="10" y="612"/>
                  </a:lnTo>
                  <a:lnTo>
                    <a:pt x="45" y="638"/>
                  </a:lnTo>
                  <a:lnTo>
                    <a:pt x="91" y="663"/>
                  </a:lnTo>
                  <a:lnTo>
                    <a:pt x="136" y="673"/>
                  </a:lnTo>
                  <a:lnTo>
                    <a:pt x="193" y="673"/>
                  </a:lnTo>
                  <a:lnTo>
                    <a:pt x="259" y="622"/>
                  </a:lnTo>
                  <a:lnTo>
                    <a:pt x="309" y="515"/>
                  </a:lnTo>
                  <a:lnTo>
                    <a:pt x="304" y="419"/>
                  </a:lnTo>
                  <a:lnTo>
                    <a:pt x="274" y="308"/>
                  </a:lnTo>
                  <a:lnTo>
                    <a:pt x="269" y="21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6576" name="Freeform 16"/>
            <p:cNvSpPr>
              <a:spLocks/>
            </p:cNvSpPr>
            <p:nvPr/>
          </p:nvSpPr>
          <p:spPr bwMode="auto">
            <a:xfrm>
              <a:off x="2648" y="2425"/>
              <a:ext cx="235" cy="973"/>
            </a:xfrm>
            <a:custGeom>
              <a:avLst/>
              <a:gdLst/>
              <a:ahLst/>
              <a:cxnLst>
                <a:cxn ang="0">
                  <a:pos x="223" y="15"/>
                </a:cxn>
                <a:cxn ang="0">
                  <a:pos x="163" y="0"/>
                </a:cxn>
                <a:cxn ang="0">
                  <a:pos x="127" y="15"/>
                </a:cxn>
                <a:cxn ang="0">
                  <a:pos x="112" y="66"/>
                </a:cxn>
                <a:cxn ang="0">
                  <a:pos x="127" y="344"/>
                </a:cxn>
                <a:cxn ang="0">
                  <a:pos x="127" y="410"/>
                </a:cxn>
                <a:cxn ang="0">
                  <a:pos x="107" y="532"/>
                </a:cxn>
                <a:cxn ang="0">
                  <a:pos x="102" y="674"/>
                </a:cxn>
                <a:cxn ang="0">
                  <a:pos x="112" y="745"/>
                </a:cxn>
                <a:cxn ang="0">
                  <a:pos x="102" y="785"/>
                </a:cxn>
                <a:cxn ang="0">
                  <a:pos x="31" y="846"/>
                </a:cxn>
                <a:cxn ang="0">
                  <a:pos x="0" y="922"/>
                </a:cxn>
                <a:cxn ang="0">
                  <a:pos x="6" y="947"/>
                </a:cxn>
                <a:cxn ang="0">
                  <a:pos x="61" y="973"/>
                </a:cxn>
                <a:cxn ang="0">
                  <a:pos x="76" y="962"/>
                </a:cxn>
                <a:cxn ang="0">
                  <a:pos x="82" y="917"/>
                </a:cxn>
                <a:cxn ang="0">
                  <a:pos x="97" y="851"/>
                </a:cxn>
                <a:cxn ang="0">
                  <a:pos x="122" y="821"/>
                </a:cxn>
                <a:cxn ang="0">
                  <a:pos x="152" y="801"/>
                </a:cxn>
                <a:cxn ang="0">
                  <a:pos x="178" y="775"/>
                </a:cxn>
                <a:cxn ang="0">
                  <a:pos x="183" y="755"/>
                </a:cxn>
                <a:cxn ang="0">
                  <a:pos x="168" y="730"/>
                </a:cxn>
                <a:cxn ang="0">
                  <a:pos x="152" y="715"/>
                </a:cxn>
                <a:cxn ang="0">
                  <a:pos x="142" y="653"/>
                </a:cxn>
                <a:cxn ang="0">
                  <a:pos x="152" y="526"/>
                </a:cxn>
                <a:cxn ang="0">
                  <a:pos x="188" y="380"/>
                </a:cxn>
                <a:cxn ang="0">
                  <a:pos x="223" y="263"/>
                </a:cxn>
                <a:cxn ang="0">
                  <a:pos x="235" y="122"/>
                </a:cxn>
                <a:cxn ang="0">
                  <a:pos x="223" y="15"/>
                </a:cxn>
              </a:cxnLst>
              <a:rect l="0" t="0" r="r" b="b"/>
              <a:pathLst>
                <a:path w="235" h="973">
                  <a:moveTo>
                    <a:pt x="223" y="15"/>
                  </a:moveTo>
                  <a:lnTo>
                    <a:pt x="163" y="0"/>
                  </a:lnTo>
                  <a:lnTo>
                    <a:pt x="127" y="15"/>
                  </a:lnTo>
                  <a:lnTo>
                    <a:pt x="112" y="66"/>
                  </a:lnTo>
                  <a:lnTo>
                    <a:pt x="127" y="344"/>
                  </a:lnTo>
                  <a:lnTo>
                    <a:pt x="127" y="410"/>
                  </a:lnTo>
                  <a:lnTo>
                    <a:pt x="107" y="532"/>
                  </a:lnTo>
                  <a:lnTo>
                    <a:pt x="102" y="674"/>
                  </a:lnTo>
                  <a:lnTo>
                    <a:pt x="112" y="745"/>
                  </a:lnTo>
                  <a:lnTo>
                    <a:pt x="102" y="785"/>
                  </a:lnTo>
                  <a:lnTo>
                    <a:pt x="31" y="846"/>
                  </a:lnTo>
                  <a:lnTo>
                    <a:pt x="0" y="922"/>
                  </a:lnTo>
                  <a:lnTo>
                    <a:pt x="6" y="947"/>
                  </a:lnTo>
                  <a:lnTo>
                    <a:pt x="61" y="973"/>
                  </a:lnTo>
                  <a:lnTo>
                    <a:pt x="76" y="962"/>
                  </a:lnTo>
                  <a:lnTo>
                    <a:pt x="82" y="917"/>
                  </a:lnTo>
                  <a:lnTo>
                    <a:pt x="97" y="851"/>
                  </a:lnTo>
                  <a:lnTo>
                    <a:pt x="122" y="821"/>
                  </a:lnTo>
                  <a:lnTo>
                    <a:pt x="152" y="801"/>
                  </a:lnTo>
                  <a:lnTo>
                    <a:pt x="178" y="775"/>
                  </a:lnTo>
                  <a:lnTo>
                    <a:pt x="183" y="755"/>
                  </a:lnTo>
                  <a:lnTo>
                    <a:pt x="168" y="730"/>
                  </a:lnTo>
                  <a:lnTo>
                    <a:pt x="152" y="715"/>
                  </a:lnTo>
                  <a:lnTo>
                    <a:pt x="142" y="653"/>
                  </a:lnTo>
                  <a:lnTo>
                    <a:pt x="152" y="526"/>
                  </a:lnTo>
                  <a:lnTo>
                    <a:pt x="188" y="380"/>
                  </a:lnTo>
                  <a:lnTo>
                    <a:pt x="223" y="263"/>
                  </a:lnTo>
                  <a:lnTo>
                    <a:pt x="235" y="122"/>
                  </a:lnTo>
                  <a:lnTo>
                    <a:pt x="223" y="1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6577" name="Freeform 17"/>
            <p:cNvSpPr>
              <a:spLocks/>
            </p:cNvSpPr>
            <p:nvPr/>
          </p:nvSpPr>
          <p:spPr bwMode="auto">
            <a:xfrm>
              <a:off x="2903" y="2425"/>
              <a:ext cx="384" cy="821"/>
            </a:xfrm>
            <a:custGeom>
              <a:avLst/>
              <a:gdLst/>
              <a:ahLst/>
              <a:cxnLst>
                <a:cxn ang="0">
                  <a:pos x="126" y="122"/>
                </a:cxn>
                <a:cxn ang="0">
                  <a:pos x="116" y="40"/>
                </a:cxn>
                <a:cxn ang="0">
                  <a:pos x="71" y="0"/>
                </a:cxn>
                <a:cxn ang="0">
                  <a:pos x="5" y="5"/>
                </a:cxn>
                <a:cxn ang="0">
                  <a:pos x="0" y="40"/>
                </a:cxn>
                <a:cxn ang="0">
                  <a:pos x="5" y="117"/>
                </a:cxn>
                <a:cxn ang="0">
                  <a:pos x="40" y="233"/>
                </a:cxn>
                <a:cxn ang="0">
                  <a:pos x="66" y="319"/>
                </a:cxn>
                <a:cxn ang="0">
                  <a:pos x="96" y="435"/>
                </a:cxn>
                <a:cxn ang="0">
                  <a:pos x="106" y="536"/>
                </a:cxn>
                <a:cxn ang="0">
                  <a:pos x="106" y="617"/>
                </a:cxn>
                <a:cxn ang="0">
                  <a:pos x="91" y="679"/>
                </a:cxn>
                <a:cxn ang="0">
                  <a:pos x="76" y="699"/>
                </a:cxn>
                <a:cxn ang="0">
                  <a:pos x="76" y="719"/>
                </a:cxn>
                <a:cxn ang="0">
                  <a:pos x="96" y="750"/>
                </a:cxn>
                <a:cxn ang="0">
                  <a:pos x="131" y="760"/>
                </a:cxn>
                <a:cxn ang="0">
                  <a:pos x="187" y="760"/>
                </a:cxn>
                <a:cxn ang="0">
                  <a:pos x="288" y="785"/>
                </a:cxn>
                <a:cxn ang="0">
                  <a:pos x="318" y="821"/>
                </a:cxn>
                <a:cxn ang="0">
                  <a:pos x="364" y="800"/>
                </a:cxn>
                <a:cxn ang="0">
                  <a:pos x="384" y="750"/>
                </a:cxn>
                <a:cxn ang="0">
                  <a:pos x="364" y="730"/>
                </a:cxn>
                <a:cxn ang="0">
                  <a:pos x="278" y="719"/>
                </a:cxn>
                <a:cxn ang="0">
                  <a:pos x="182" y="719"/>
                </a:cxn>
                <a:cxn ang="0">
                  <a:pos x="141" y="714"/>
                </a:cxn>
                <a:cxn ang="0">
                  <a:pos x="131" y="684"/>
                </a:cxn>
                <a:cxn ang="0">
                  <a:pos x="141" y="627"/>
                </a:cxn>
                <a:cxn ang="0">
                  <a:pos x="147" y="531"/>
                </a:cxn>
                <a:cxn ang="0">
                  <a:pos x="136" y="425"/>
                </a:cxn>
                <a:cxn ang="0">
                  <a:pos x="121" y="284"/>
                </a:cxn>
                <a:cxn ang="0">
                  <a:pos x="126" y="162"/>
                </a:cxn>
                <a:cxn ang="0">
                  <a:pos x="126" y="122"/>
                </a:cxn>
              </a:cxnLst>
              <a:rect l="0" t="0" r="r" b="b"/>
              <a:pathLst>
                <a:path w="384" h="821">
                  <a:moveTo>
                    <a:pt x="126" y="122"/>
                  </a:moveTo>
                  <a:lnTo>
                    <a:pt x="116" y="40"/>
                  </a:lnTo>
                  <a:lnTo>
                    <a:pt x="71" y="0"/>
                  </a:lnTo>
                  <a:lnTo>
                    <a:pt x="5" y="5"/>
                  </a:lnTo>
                  <a:lnTo>
                    <a:pt x="0" y="40"/>
                  </a:lnTo>
                  <a:lnTo>
                    <a:pt x="5" y="117"/>
                  </a:lnTo>
                  <a:lnTo>
                    <a:pt x="40" y="233"/>
                  </a:lnTo>
                  <a:lnTo>
                    <a:pt x="66" y="319"/>
                  </a:lnTo>
                  <a:lnTo>
                    <a:pt x="96" y="435"/>
                  </a:lnTo>
                  <a:lnTo>
                    <a:pt x="106" y="536"/>
                  </a:lnTo>
                  <a:lnTo>
                    <a:pt x="106" y="617"/>
                  </a:lnTo>
                  <a:lnTo>
                    <a:pt x="91" y="679"/>
                  </a:lnTo>
                  <a:lnTo>
                    <a:pt x="76" y="699"/>
                  </a:lnTo>
                  <a:lnTo>
                    <a:pt x="76" y="719"/>
                  </a:lnTo>
                  <a:lnTo>
                    <a:pt x="96" y="750"/>
                  </a:lnTo>
                  <a:lnTo>
                    <a:pt x="131" y="760"/>
                  </a:lnTo>
                  <a:lnTo>
                    <a:pt x="187" y="760"/>
                  </a:lnTo>
                  <a:lnTo>
                    <a:pt x="288" y="785"/>
                  </a:lnTo>
                  <a:lnTo>
                    <a:pt x="318" y="821"/>
                  </a:lnTo>
                  <a:lnTo>
                    <a:pt x="364" y="800"/>
                  </a:lnTo>
                  <a:lnTo>
                    <a:pt x="384" y="750"/>
                  </a:lnTo>
                  <a:lnTo>
                    <a:pt x="364" y="730"/>
                  </a:lnTo>
                  <a:lnTo>
                    <a:pt x="278" y="719"/>
                  </a:lnTo>
                  <a:lnTo>
                    <a:pt x="182" y="719"/>
                  </a:lnTo>
                  <a:lnTo>
                    <a:pt x="141" y="714"/>
                  </a:lnTo>
                  <a:lnTo>
                    <a:pt x="131" y="684"/>
                  </a:lnTo>
                  <a:lnTo>
                    <a:pt x="141" y="627"/>
                  </a:lnTo>
                  <a:lnTo>
                    <a:pt x="147" y="531"/>
                  </a:lnTo>
                  <a:lnTo>
                    <a:pt x="136" y="425"/>
                  </a:lnTo>
                  <a:lnTo>
                    <a:pt x="121" y="284"/>
                  </a:lnTo>
                  <a:lnTo>
                    <a:pt x="126" y="162"/>
                  </a:lnTo>
                  <a:lnTo>
                    <a:pt x="126" y="12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ChangeArrowheads="1"/>
          </p:cNvSpPr>
          <p:nvPr>
            <p:ph type="body" idx="1"/>
          </p:nvPr>
        </p:nvSpPr>
        <p:spPr>
          <a:xfrm>
            <a:off x="1676400" y="2209800"/>
            <a:ext cx="6019800" cy="34290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 algn="ctr">
              <a:lnSpc>
                <a:spcPct val="90000"/>
              </a:lnSpc>
            </a:pPr>
            <a:r>
              <a:rPr lang="ar-EG" sz="3200" b="1"/>
              <a:t>الإطار الحضاري </a:t>
            </a:r>
            <a:endParaRPr lang="en-US" sz="3200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2590800" y="2743200"/>
            <a:ext cx="4191000" cy="1905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ar-EG" sz="2000" b="1"/>
          </a:p>
          <a:p>
            <a:r>
              <a:rPr lang="ar-EG" sz="2400" b="1"/>
              <a:t>الإطار الاجتماعي</a:t>
            </a:r>
            <a:r>
              <a:rPr lang="ar-EG" sz="2000" b="1"/>
              <a:t> </a:t>
            </a:r>
            <a:endParaRPr lang="fr-FR" sz="2000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3733800" y="3124200"/>
            <a:ext cx="1600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ar-EG" sz="2000" b="1"/>
              <a:t>البيئة المحيطة </a:t>
            </a:r>
            <a:endParaRPr lang="fr-FR" sz="2000" b="1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920</TotalTime>
  <Words>849</Words>
  <Application>Microsoft Office PowerPoint</Application>
  <PresentationFormat>Affichage à l'écran (4:3)</PresentationFormat>
  <Paragraphs>160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6" baseType="lpstr">
      <vt:lpstr>Arial</vt:lpstr>
      <vt:lpstr>Times New Roman</vt:lpstr>
      <vt:lpstr>Wingdings</vt:lpstr>
      <vt:lpstr>PT Bold Heading</vt:lpstr>
      <vt:lpstr>Tahoma</vt:lpstr>
      <vt:lpstr>Monotype Koufi</vt:lpstr>
      <vt:lpstr>Layers</vt:lpstr>
      <vt:lpstr>Diapositive 1</vt:lpstr>
      <vt:lpstr>أهمية الاتصال</vt:lpstr>
      <vt:lpstr>السؤال الأن ؟</vt:lpstr>
      <vt:lpstr>تعريف الإتصال : </vt:lpstr>
      <vt:lpstr>العناصر التي تقوم عليها عملية الاتصال: </vt:lpstr>
      <vt:lpstr>سؤال </vt:lpstr>
      <vt:lpstr>Diapositive 7</vt:lpstr>
      <vt:lpstr>تمرين </vt:lpstr>
      <vt:lpstr>Diapositive 9</vt:lpstr>
      <vt:lpstr>Diapositive 10</vt:lpstr>
      <vt:lpstr>المرسل : </vt:lpstr>
      <vt:lpstr>الترميز Encoding  :</vt:lpstr>
      <vt:lpstr>الرسالة : </vt:lpstr>
      <vt:lpstr>القناة أو الوسيلة : </vt:lpstr>
      <vt:lpstr>المستقبل ” الفرد أو الجماعة ” </vt:lpstr>
      <vt:lpstr>فك الرموز: Decoding</vt:lpstr>
      <vt:lpstr>المعلومات المرتدة – رد الفعل Feedback </vt:lpstr>
      <vt:lpstr>Diapositive 18</vt:lpstr>
      <vt:lpstr>لغة الجسم </vt:lpstr>
      <vt:lpstr>اعداد و كتابة المذكرات: </vt:lpstr>
      <vt:lpstr>شروط كتابة التقرير الجيد : </vt:lpstr>
      <vt:lpstr>أهم مهارات الإتصال الفعال:</vt:lpstr>
      <vt:lpstr>الإنصات الفعال : </vt:lpstr>
      <vt:lpstr>كيف تنمي مهارتك في الإنصات ؟ </vt:lpstr>
      <vt:lpstr>من خلال : </vt:lpstr>
      <vt:lpstr>الدروس المستفادة من نموذج الإتصال: </vt:lpstr>
      <vt:lpstr>من يتحكم في نموذج الإتصال</vt:lpstr>
      <vt:lpstr>الإتصال الفعال .. إتصال ذو اتجاهين</vt:lpstr>
      <vt:lpstr>الاهتمام بالمعلومات المرتدة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versus</cp:lastModifiedBy>
  <cp:revision>85</cp:revision>
  <cp:lastPrinted>1601-01-01T00:00:00Z</cp:lastPrinted>
  <dcterms:created xsi:type="dcterms:W3CDTF">1601-01-01T00:00:00Z</dcterms:created>
  <dcterms:modified xsi:type="dcterms:W3CDTF">2012-11-05T15:01:19Z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