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8" r:id="rId40"/>
    <p:sldId id="293" r:id="rId41"/>
    <p:sldId id="295" r:id="rId42"/>
    <p:sldId id="294" r:id="rId43"/>
    <p:sldId id="296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0D40-1539-4DD4-BCDA-780E023A2E2B}" type="datetimeFigureOut">
              <a:rPr lang="fr-FR" smtClean="0"/>
              <a:pPr/>
              <a:t>11/04/2020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0299-0C5A-4748-B008-5FEE87114E9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211669"/>
            <a:ext cx="504497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Les Pré-spermaphytes</a:t>
            </a:r>
            <a:endParaRPr lang="fr-FR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52315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288032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5" y="3861048"/>
            <a:ext cx="25557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24744"/>
            <a:ext cx="882047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Emploi: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Extraits standardisés à partir des feuilles: 24% flavonoïdes + 6% sesquiterpènes Déficit intellectuel chez les personnes âgées (altération de la mémoire, confusion, céphalée).  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83768" y="2132856"/>
            <a:ext cx="419858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Les spermaphytes</a:t>
            </a:r>
            <a:endParaRPr lang="fr-F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43808" y="3140968"/>
            <a:ext cx="422442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Les Angiospermes</a:t>
            </a:r>
            <a:endParaRPr lang="fr-F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98128" y="404664"/>
            <a:ext cx="282058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Introduction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26147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Angiospermes, ou Plantes à fleurs, seraient apparues au Crétacé inférieur, près de l’équateur, il y a environ 130 millions d’années.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Gymnospermes et les Ptéridophytes dominaient alors la surface du globe. </a:t>
            </a:r>
          </a:p>
          <a:p>
            <a:pPr algn="ctr">
              <a:lnSpc>
                <a:spcPct val="150000"/>
              </a:lnSpc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Angiospermes auraient d’abord été confinées à des niches écologiques délaissées par les autres groupes alors dominants, puis, à partir du Crétacé moyen,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92696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auraient envahi le reste du globe par radiation adaptative grâce à leurs appareils végétatifs et reproducteurs particulièrement performants.</a:t>
            </a:r>
          </a:p>
          <a:p>
            <a:pPr algn="ctr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La coévolution avec les Insectes et les Vertébrés a certainement contribué à leur expansion rapide et à leur succès sur les autres lignées. </a:t>
            </a:r>
          </a:p>
          <a:p>
            <a:pPr algn="ctr"/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Leur exceptionnelle potentialité de diversification est aussi favorisée par leur plasticité végétative et reproductive liée à une activité méristématique bien supérieure à celle d’autres groupes. </a:t>
            </a:r>
          </a:p>
          <a:p>
            <a:pPr algn="ctr"/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18531"/>
            <a:ext cx="914400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D’où viennent les Angiospermes?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semble qu’il faille en chercher l’origine du côté des grandes Fougères à graines (les ptéridospermales).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Selon plusieurs analyses </a:t>
            </a:r>
            <a:r>
              <a:rPr kumimoji="0" lang="fr-FR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cladistiques,les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Ptéridospermales, </a:t>
            </a:r>
            <a:r>
              <a:rPr kumimoji="0" lang="fr-FR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génétales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Angiospermes, partageraient un ancêtre commun. 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0"/>
            <a:ext cx="284084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Généralités: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9269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Une fleur composée de parties stériles externes (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pétales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sépales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) et de pièces fertiles internes (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étamines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carpelles</a:t>
            </a:r>
            <a:r>
              <a:rPr lang="fr-FR" sz="26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fr-FR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2656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Ovule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protégé dans un carpelle complètement fermé qui donnera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fruit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28319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9552" y="1700808"/>
            <a:ext cx="1353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fruit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7236296" y="2852936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Ovule</a:t>
            </a:r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012160" y="2924944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27584" y="2060848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48680"/>
            <a:ext cx="889248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pré-spermaphytes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constituent un groupe intermédiaire entre les ptéridophytes et les 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spermaphytes.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Durant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longtemps, ils ont été considérés comme des gymnospermes.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 l’heure 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actuelle, ce groupe est représenté par quelques plantes reliques exemples: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ginkgo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cycas</a:t>
            </a: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et leurs alliés. 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332656"/>
            <a:ext cx="260199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1. Généralités</a:t>
            </a:r>
            <a:endParaRPr lang="fr-FR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gamétophyte femelle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extrêmement réduit, constitué dans la majorité des cas par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noyaux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cellules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280921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gamétophyte mâle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ou grain de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pollen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contenant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noyaux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2038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1124744"/>
            <a:ext cx="45365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46085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869160"/>
            <a:ext cx="392392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3690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55776" y="609329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Un gamétophyte mâle </a:t>
            </a:r>
            <a:endParaRPr lang="fr-FR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Colonisation de tous les milieux : climat froid, équatorial, désertique, aérien, eaux douces ou marines. 56 Ordres, 445 Familles, 250 000 à 300 000 espèces décrites.  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676456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3236" y="118083"/>
            <a:ext cx="9110764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Anatomie et Morphologie de l’appareil végétatif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83568" y="404664"/>
            <a:ext cx="551202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Reproduction et cycle de vie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188640"/>
            <a:ext cx="874463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Classification et caractéristiques des grands groupes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052736"/>
            <a:ext cx="38427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Monocotylédones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Embryon à un seul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cotylédon.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08720"/>
            <a:ext cx="531495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662473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332656"/>
            <a:ext cx="6240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Dicotylédones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Embryon à deux cotylédons.                 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698477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66429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162425" cy="321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43808" y="3140968"/>
            <a:ext cx="455765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Les Gymnospermes</a:t>
            </a:r>
            <a:endParaRPr lang="fr-F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4644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06794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86003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24375"/>
            <a:ext cx="7848872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440" cy="156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424847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64904"/>
            <a:ext cx="352839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81128"/>
            <a:ext cx="424847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748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096344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2808312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188640"/>
            <a:ext cx="484292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Reproduction et cycle de vie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836712"/>
            <a:ext cx="8964488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124744"/>
            <a:ext cx="335380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principales familles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89102" y="404664"/>
            <a:ext cx="27975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Classification 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71600" y="1943254"/>
            <a:ext cx="669674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Famille Pinac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 : - Pin :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Pinus.sp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2425644"/>
            <a:ext cx="8568952" cy="45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Arbre monoïque, résineux.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Les aiguilles sont réunies par deux sur des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brachyblastes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Organes mâles : petits cônes staminaux.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Organes femelle : cône femelle à développement lent, et il leur faut deux ans pour se transformer en pomme de pin mûre.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1052736"/>
            <a:ext cx="784887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Les feuilles (huiles essentielles) : antiseptique pour les poumons, utilisées en cas de d’asthme, bronchite, flatulence.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La tige et les branches (résine) : désinfecte les voies respiratoires.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60648"/>
            <a:ext cx="16305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Intérêt : 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68960"/>
            <a:ext cx="2562225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924944"/>
            <a:ext cx="190500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3573016"/>
            <a:ext cx="428396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797152"/>
            <a:ext cx="2613273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5536" y="260648"/>
            <a:ext cx="7483139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*Famille Cupressacées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genres, 150 espèces. Cônes petits et globuleux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101960" y="1628800"/>
            <a:ext cx="536717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Cyprés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Cupressus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sempervirens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1520" y="3934636"/>
            <a:ext cx="889248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Agite sur les varices, les hémorroïdes en fortifiant les vaisseaux sanguins antispasmodiques.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636912"/>
            <a:ext cx="16305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Intérêt : 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232248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2376264" cy="2035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324036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374441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05064"/>
            <a:ext cx="201622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20486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Plante aromatique, petite arbre ou arbuste, les feuilles sont des aiguilles piquantes.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Les écailles de cône deviennent charnues à maturité : 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baies de 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genéveier</a:t>
            </a:r>
            <a:r>
              <a:rPr lang="fr-FR" sz="32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4583" y="980728"/>
            <a:ext cx="481792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Genévrier : 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Juniperus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32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3644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508104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252028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1728192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437112"/>
            <a:ext cx="1512168" cy="220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645024"/>
            <a:ext cx="2462014" cy="285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916832"/>
            <a:ext cx="2209800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1844824"/>
            <a:ext cx="2151881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332656"/>
            <a:ext cx="3849067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Caractères généraux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83671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préphanérogames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présence d’ovules qui n’évoluent pas en graines, ces ovules par leurs téguments renforcés simulent des graines avec lesquelles on les a confondus.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Les besoins nécessaires au développement de l’embryon sont fixés avant la fécondation, le tégument est formé, les réserves sont accumulées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5719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Sont ovipares parce qu’ils sont physiologiquement séparés (pas de relation effectuée entre la plante mère et l’ovule fécondé).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99592" y="404664"/>
            <a:ext cx="651857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*Famille Taxacées : -L’if :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Taxus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baccata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33717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Petite arbre à aiguilles disposées sur deux rangs, dioïque.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bois n’est pas résineux.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Les ovules sont enchâssés dans un tégument externe dit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arille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qui après la fécondation, entoure la graine d’une enveloppe charnue et rouge.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95232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3137148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01622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38437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2582" y="260648"/>
            <a:ext cx="235190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573016"/>
            <a:ext cx="2543175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621268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Les arilles, c’est-à-dire les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pseudo-baies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débarrassées de la graine toxique, sont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béchiques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laxatives.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806489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bois, l’écorce, les feuilles, les graines contiennent un alcaloïde toxique,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taxine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un poison du cœur et du système nerveux, un anesthésique qui tue par paralysie du cœur et par asphyxie.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16305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Intérêt : 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420888"/>
            <a:ext cx="21980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toxicité :  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548680"/>
            <a:ext cx="54726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23528" y="188640"/>
            <a:ext cx="320959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Bon confinement</a:t>
            </a:r>
            <a:endParaRPr lang="fr-F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34888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fécondation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Se réalise en milieu liquide: les anthérozoïdes sont ciliés mais ne nagent pas, ils descendent par gravité, la fusion des gamètes peut durer plusieurs mois.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512" y="4725144"/>
            <a:ext cx="8783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développement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L’œuf en embryon se fait toujours lorsque l’ovule fécondé tombe dans le sol, il continue sa croissance puis la jeune plantule s’enracine et donne un nouvel individu.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26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Morphologiquement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Un ovule fécondé est identique à un ovule vierge, par contre chez les phanérogames un ovule après fécondation change d’aspect et se transforme.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60819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ramification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leur appareil végétatif est souvent dichotomique, l’anatomie primaire rappelle celle des fougères (vaisseaux à ponctuations scalariformes).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27584" y="3068960"/>
            <a:ext cx="306846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Classification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512" y="4005064"/>
            <a:ext cx="8604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y a deux ordres importants, ce sont des espèces des pays chauds.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332656"/>
            <a:ext cx="426007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Ordre des cycadales: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764704"/>
            <a:ext cx="82809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Leur port est intermédiaire entre celui des fougères arborescentes et des palmiers (2m), leur tronc est épais et se termine par une rosette de feuilles de grande taille à gros ovules (œufs pigeon).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ovules fécondés sont riches en amidon d’où leur utilisation en alimentation en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Asie, ils renferment un hétéroside «la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cycasine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responsable d’une toxicité hépatique.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777686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874846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2573" y="620688"/>
            <a:ext cx="409592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Ordre des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Gingkoales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3568" y="1700808"/>
            <a:ext cx="77403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Etude d’un type: «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Ginkgo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biloba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Grand arbre dioïque, de 30 à 40 m de longueur, originaire de Chine, très cultivé en Europe, à feuilles caduques pétiolées à limbe en éventail, bilobé à lobes crénelés groupés par 3 ou 5. 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1050</Words>
  <Application>Microsoft Office PowerPoint</Application>
  <PresentationFormat>Affichage à l'écran (4:3)</PresentationFormat>
  <Paragraphs>101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Ikralou</dc:creator>
  <cp:lastModifiedBy>Ikralou</cp:lastModifiedBy>
  <cp:revision>64</cp:revision>
  <dcterms:created xsi:type="dcterms:W3CDTF">2020-04-08T13:50:39Z</dcterms:created>
  <dcterms:modified xsi:type="dcterms:W3CDTF">2020-04-11T06:38:07Z</dcterms:modified>
</cp:coreProperties>
</file>