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72" r:id="rId8"/>
    <p:sldId id="273" r:id="rId9"/>
    <p:sldId id="270" r:id="rId10"/>
    <p:sldId id="261" r:id="rId11"/>
    <p:sldId id="266" r:id="rId12"/>
    <p:sldId id="262" r:id="rId13"/>
    <p:sldId id="263" r:id="rId14"/>
    <p:sldId id="268" r:id="rId15"/>
    <p:sldId id="264" r:id="rId16"/>
    <p:sldId id="269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91F760E-6A38-461B-88A9-0DBF63FE2F3D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3603725-1C9C-4696-975B-AE16340164A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4048" y="4365104"/>
            <a:ext cx="3313355" cy="1702160"/>
          </a:xfrm>
        </p:spPr>
        <p:txBody>
          <a:bodyPr>
            <a:normAutofit/>
          </a:bodyPr>
          <a:lstStyle/>
          <a:p>
            <a:r>
              <a:rPr lang="fr-FR" sz="1800" dirty="0">
                <a:solidFill>
                  <a:schemeClr val="tx1"/>
                </a:solidFill>
              </a:rPr>
              <a:t>Dr </a:t>
            </a:r>
            <a:r>
              <a:rPr lang="fr-FR" sz="1800" dirty="0" err="1">
                <a:solidFill>
                  <a:schemeClr val="tx1"/>
                </a:solidFill>
              </a:rPr>
              <a:t>Guedaoura.A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827584" y="2348880"/>
            <a:ext cx="6624736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b="1" dirty="0"/>
              <a:t>CAT devant une masse pelvienne</a:t>
            </a:r>
          </a:p>
          <a:p>
            <a:endParaRPr lang="fr-FR" sz="5400" b="1" dirty="0"/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81EFA77F-44A0-4974-BA67-03FEA5A44B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Cas clinique</a:t>
            </a:r>
          </a:p>
        </p:txBody>
      </p:sp>
    </p:spTree>
    <p:extLst>
      <p:ext uri="{BB962C8B-B14F-4D97-AF65-F5344CB8AC3E}">
        <p14:creationId xmlns:p14="http://schemas.microsoft.com/office/powerpoint/2010/main" val="461268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798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3- Si cet examen met en évidence une masse à contenu hétérogène mais le diagnostic reste incertain, quel autre examen demandez vous et dans quel bût ?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12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sz="2800" b="1" dirty="0"/>
              <a:t>En raison de l’âge, il peut s’agir d’un kyste </a:t>
            </a:r>
            <a:r>
              <a:rPr lang="fr-FR" sz="2800" b="1" dirty="0" err="1"/>
              <a:t>dermoïde</a:t>
            </a:r>
            <a:r>
              <a:rPr lang="fr-FR" sz="2800" b="1" dirty="0"/>
              <a:t>. Il faut demander un </a:t>
            </a:r>
            <a:r>
              <a:rPr lang="fr-FR" sz="2800" b="1" dirty="0">
                <a:solidFill>
                  <a:srgbClr val="FF0000"/>
                </a:solidFill>
              </a:rPr>
              <a:t>ASP </a:t>
            </a:r>
            <a:r>
              <a:rPr lang="fr-FR" sz="2800" b="1" dirty="0"/>
              <a:t>à la recherche de formations calcifiées de type ébauches dentaires, plus rarement osseuses.(après avoir éliminé une grossesse par un taux de BHCG)</a:t>
            </a:r>
          </a:p>
          <a:p>
            <a:pPr algn="just">
              <a:lnSpc>
                <a:spcPct val="160000"/>
              </a:lnSpc>
            </a:pPr>
            <a:r>
              <a:rPr lang="fr-FR" sz="2800" b="1" dirty="0"/>
              <a:t> IRM pelvienne si doute sur le dg</a:t>
            </a:r>
          </a:p>
          <a:p>
            <a:pPr algn="just">
              <a:lnSpc>
                <a:spcPct val="16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7976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65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4- A l’issue du bilan que proposez-vous à cette patiente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sz="2800" b="1" dirty="0"/>
              <a:t>Une exérèse chirurgicale de type </a:t>
            </a:r>
            <a:r>
              <a:rPr lang="fr-FR" sz="2800" b="1" dirty="0" err="1">
                <a:solidFill>
                  <a:srgbClr val="FF0000"/>
                </a:solidFill>
              </a:rPr>
              <a:t>kystectomie</a:t>
            </a:r>
            <a:r>
              <a:rPr lang="fr-FR" sz="2800" b="1" dirty="0"/>
              <a:t>. Elle pourra se faire par laparotomie ou par cœlioscopie (précautions +++ pour éviter un passage du contenu du kyste dans le péritoine).</a:t>
            </a:r>
          </a:p>
          <a:p>
            <a:pPr algn="just"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594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5- Alors que vous avez décidé de l’opérer dans huit jours, elle revient en urgence avec des </a:t>
            </a:r>
            <a:r>
              <a:rPr lang="fr-FR" b="1" i="1" u="sng" dirty="0">
                <a:solidFill>
                  <a:srgbClr val="FF0000"/>
                </a:solidFill>
              </a:rPr>
              <a:t>douleurs pelviennes vives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</a:rPr>
              <a:t>La température est à </a:t>
            </a:r>
            <a:r>
              <a:rPr lang="fr-FR" b="1" dirty="0">
                <a:solidFill>
                  <a:srgbClr val="FF0000"/>
                </a:solidFill>
              </a:rPr>
              <a:t>37°2 C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, le </a:t>
            </a:r>
            <a:r>
              <a:rPr lang="fr-FR" b="1" dirty="0">
                <a:solidFill>
                  <a:srgbClr val="FF0000"/>
                </a:solidFill>
              </a:rPr>
              <a:t>pouls à 100 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et la </a:t>
            </a:r>
            <a:r>
              <a:rPr lang="fr-FR" b="1" dirty="0">
                <a:solidFill>
                  <a:srgbClr val="FF0000"/>
                </a:solidFill>
              </a:rPr>
              <a:t>TA à 11/7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fr-FR" b="1" dirty="0">
                <a:solidFill>
                  <a:schemeClr val="tx1"/>
                </a:solidFill>
              </a:rPr>
              <a:t>La palpation abdominale trouve une </a:t>
            </a:r>
            <a:r>
              <a:rPr lang="fr-FR" b="1" dirty="0">
                <a:solidFill>
                  <a:srgbClr val="FF0000"/>
                </a:solidFill>
              </a:rPr>
              <a:t>défense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. Le </a:t>
            </a:r>
            <a:r>
              <a:rPr lang="fr-FR" b="1" dirty="0">
                <a:solidFill>
                  <a:srgbClr val="FF0000"/>
                </a:solidFill>
              </a:rPr>
              <a:t>TV est très douloureux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au niveau de la masse. Quel diagnostic évoquez-vous  ?</a:t>
            </a:r>
            <a:endParaRPr lang="fr-FR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26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2"/>
            <a:ext cx="7272924" cy="350897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800" b="1" dirty="0"/>
              <a:t>Il s’agit probablement d’une </a:t>
            </a:r>
            <a:r>
              <a:rPr lang="fr-FR" sz="2800" b="1" dirty="0">
                <a:solidFill>
                  <a:srgbClr val="FF0000"/>
                </a:solidFill>
              </a:rPr>
              <a:t>torsion d’annexe</a:t>
            </a:r>
            <a:r>
              <a:rPr lang="fr-FR" sz="2800" b="1" dirty="0"/>
              <a:t>: kyste </a:t>
            </a:r>
            <a:r>
              <a:rPr lang="fr-FR" sz="2800" b="1" dirty="0" err="1"/>
              <a:t>dermoïde</a:t>
            </a:r>
            <a:r>
              <a:rPr lang="fr-FR" sz="2800" b="1" dirty="0"/>
              <a:t>, pas de température, défense et douleur au TV. </a:t>
            </a:r>
          </a:p>
          <a:p>
            <a:pPr algn="just">
              <a:lnSpc>
                <a:spcPct val="150000"/>
              </a:lnSpc>
            </a:pPr>
            <a:r>
              <a:rPr lang="fr-FR" sz="2800" b="1" dirty="0"/>
              <a:t>La rupture donnerait une contracture.</a:t>
            </a:r>
          </a:p>
          <a:p>
            <a:pPr marL="68580" indent="0" algn="just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2319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819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6- Quelle est la conduite à tenir ?</a:t>
            </a:r>
            <a:br>
              <a:rPr lang="fr-FR" dirty="0"/>
            </a:br>
            <a:r>
              <a:rPr lang="fr-FR" dirty="0"/>
              <a:t> 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 admission </a:t>
            </a:r>
          </a:p>
          <a:p>
            <a:r>
              <a:rPr lang="fr-FR" sz="2800" b="1" dirty="0"/>
              <a:t> faire un bilan d’urgence</a:t>
            </a:r>
          </a:p>
          <a:p>
            <a:r>
              <a:rPr lang="fr-FR" sz="2800" b="1" dirty="0"/>
              <a:t>Il faut intervenir en urgence par une </a:t>
            </a:r>
            <a:r>
              <a:rPr lang="fr-FR" sz="2800" b="1" dirty="0" err="1"/>
              <a:t>kystectomie</a:t>
            </a:r>
            <a:r>
              <a:rPr lang="fr-FR" sz="2800" b="1" dirty="0"/>
              <a:t> ou une annexectomie en fonction de l’état de l’ovaire, examen anapath extemporané</a:t>
            </a:r>
          </a:p>
          <a:p>
            <a:r>
              <a:rPr lang="fr-FR" sz="2800" b="1" dirty="0"/>
              <a:t> TRT et surveillance  post-opératoire</a:t>
            </a:r>
          </a:p>
          <a:p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371275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44016"/>
            <a:ext cx="9249154" cy="6957392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Merci pour votre </a:t>
            </a:r>
            <a:br>
              <a:rPr lang="fr-FR" b="1" dirty="0"/>
            </a:br>
            <a:r>
              <a:rPr lang="fr-FR" b="1" dirty="0"/>
              <a:t>attention</a:t>
            </a:r>
          </a:p>
        </p:txBody>
      </p:sp>
    </p:spTree>
    <p:extLst>
      <p:ext uri="{BB962C8B-B14F-4D97-AF65-F5344CB8AC3E}">
        <p14:creationId xmlns:p14="http://schemas.microsoft.com/office/powerpoint/2010/main" val="174856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628800"/>
            <a:ext cx="7344932" cy="42038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Madame G.Y est âgée de </a:t>
            </a:r>
            <a:r>
              <a:rPr lang="fr-FR" b="1" dirty="0">
                <a:solidFill>
                  <a:srgbClr val="FF0000"/>
                </a:solidFill>
              </a:rPr>
              <a:t>31 ans,2G2P</a:t>
            </a:r>
            <a:r>
              <a:rPr lang="fr-FR" b="1" dirty="0"/>
              <a:t>.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Elle consulte pour une demande de contraception, Sans ATCD particuliers, Elle ne se plaint de rien, ses règles sont régulières espacées de 30 jours.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Elles durent quatre jours.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Les dernières règles datent de 20 jours.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0730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</a:pPr>
            <a:r>
              <a:rPr lang="fr-FR" b="1" dirty="0"/>
              <a:t>L’examen clinique met en évidence une masse </a:t>
            </a:r>
            <a:r>
              <a:rPr lang="fr-FR" b="1" dirty="0" err="1"/>
              <a:t>latéro</a:t>
            </a:r>
            <a:r>
              <a:rPr lang="fr-FR" b="1" dirty="0"/>
              <a:t>-utérine droite, régulière, mobile et indolore. Elle mesure environ 9 cm. TV: col post </a:t>
            </a:r>
            <a:r>
              <a:rPr lang="fr-FR" b="1" dirty="0" err="1"/>
              <a:t>fermé,comblement</a:t>
            </a:r>
            <a:r>
              <a:rPr lang="fr-FR" b="1" dirty="0"/>
              <a:t> du CDS VAGINAL droit par une masse rénitente Il n’y a rien à gauche.</a:t>
            </a:r>
            <a:endParaRPr lang="fr-FR" dirty="0"/>
          </a:p>
          <a:p>
            <a:pPr algn="just">
              <a:lnSpc>
                <a:spcPct val="20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951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1-Quels sont les diagnostics à évoquer?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852936"/>
            <a:ext cx="8229600" cy="4525963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6664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569987-E2DA-4BFD-964E-939E6DE49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908720"/>
            <a:ext cx="7272924" cy="492390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fr-FR" dirty="0"/>
              <a:t> </a:t>
            </a:r>
            <a:r>
              <a:rPr lang="fr-FR" b="1" u="sng" dirty="0">
                <a:solidFill>
                  <a:srgbClr val="FF0000"/>
                </a:solidFill>
              </a:rPr>
              <a:t>causes extra-génitales: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 err="1"/>
              <a:t>appendicite,plastron</a:t>
            </a:r>
            <a:r>
              <a:rPr lang="fr-FR" dirty="0"/>
              <a:t> appendiculaire, tumeurs </a:t>
            </a:r>
            <a:r>
              <a:rPr lang="fr-FR" dirty="0" err="1"/>
              <a:t>digestives,kyste</a:t>
            </a:r>
            <a:r>
              <a:rPr lang="fr-FR" dirty="0"/>
              <a:t> hydatique..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/>
              <a:t> globe </a:t>
            </a:r>
            <a:r>
              <a:rPr lang="fr-FR" dirty="0" err="1"/>
              <a:t>vésical,tumeur</a:t>
            </a:r>
            <a:r>
              <a:rPr lang="fr-FR" dirty="0"/>
              <a:t> vésicale..</a:t>
            </a:r>
          </a:p>
          <a:p>
            <a:pPr>
              <a:lnSpc>
                <a:spcPct val="120000"/>
              </a:lnSpc>
            </a:pPr>
            <a:r>
              <a:rPr lang="fr-CA" b="1" u="sng" dirty="0">
                <a:solidFill>
                  <a:srgbClr val="FF0000"/>
                </a:solidFill>
                <a:cs typeface="Times New Roman" pitchFamily="18" charset="0"/>
              </a:rPr>
              <a:t>Causes génitales: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C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gravidiques</a:t>
            </a:r>
            <a:r>
              <a:rPr lang="fr-CA" dirty="0">
                <a:cs typeface="Times New Roman" pitchFamily="18" charset="0"/>
              </a:rPr>
              <a:t>: </a:t>
            </a:r>
            <a:r>
              <a:rPr lang="fr-CA" dirty="0" err="1">
                <a:cs typeface="Times New Roman" pitchFamily="18" charset="0"/>
              </a:rPr>
              <a:t>GIU,GEU,grossesse</a:t>
            </a:r>
            <a:r>
              <a:rPr lang="fr-CA" dirty="0">
                <a:cs typeface="Times New Roman" pitchFamily="18" charset="0"/>
              </a:rPr>
              <a:t> molaire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C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Ovariennes: </a:t>
            </a:r>
            <a:r>
              <a:rPr lang="fr-CA" dirty="0">
                <a:cs typeface="Times New Roman" pitchFamily="18" charset="0"/>
              </a:rPr>
              <a:t>Kystes ovariens </a:t>
            </a:r>
            <a:r>
              <a:rPr lang="fr-CA" dirty="0" err="1">
                <a:cs typeface="Times New Roman" pitchFamily="18" charset="0"/>
              </a:rPr>
              <a:t>physiologiques,Endométriome,Abcès</a:t>
            </a:r>
            <a:r>
              <a:rPr lang="fr-CA" dirty="0">
                <a:cs typeface="Times New Roman" pitchFamily="18" charset="0"/>
              </a:rPr>
              <a:t> </a:t>
            </a:r>
            <a:r>
              <a:rPr lang="fr-CA" dirty="0" err="1">
                <a:cs typeface="Times New Roman" pitchFamily="18" charset="0"/>
              </a:rPr>
              <a:t>tubo‑ovarien,tumeur</a:t>
            </a:r>
            <a:r>
              <a:rPr lang="fr-CA" dirty="0">
                <a:cs typeface="Times New Roman" pitchFamily="18" charset="0"/>
              </a:rPr>
              <a:t> ovarienne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C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utérines</a:t>
            </a:r>
            <a:r>
              <a:rPr lang="fr-CA" dirty="0">
                <a:cs typeface="Times New Roman" pitchFamily="18" charset="0"/>
              </a:rPr>
              <a:t>: </a:t>
            </a:r>
            <a:r>
              <a:rPr lang="fr-CA" dirty="0" err="1">
                <a:cs typeface="Times New Roman" pitchFamily="18" charset="0"/>
              </a:rPr>
              <a:t>myomes,malformation</a:t>
            </a:r>
            <a:r>
              <a:rPr lang="fr-CA" dirty="0">
                <a:cs typeface="Times New Roman" pitchFamily="18" charset="0"/>
              </a:rPr>
              <a:t> utérines, sarcome utérin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C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Tubaires: </a:t>
            </a:r>
            <a:r>
              <a:rPr lang="fr-CA" dirty="0">
                <a:cs typeface="Times New Roman" pitchFamily="18" charset="0"/>
              </a:rPr>
              <a:t>hydrosalpinx, </a:t>
            </a:r>
            <a:r>
              <a:rPr lang="fr-CA" dirty="0" err="1">
                <a:cs typeface="Times New Roman" pitchFamily="18" charset="0"/>
              </a:rPr>
              <a:t>pyosalpinx</a:t>
            </a:r>
            <a:r>
              <a:rPr lang="fr-CA" dirty="0">
                <a:cs typeface="Times New Roman" pitchFamily="18" charset="0"/>
              </a:rPr>
              <a:t>,</a:t>
            </a:r>
          </a:p>
          <a:p>
            <a:pPr>
              <a:lnSpc>
                <a:spcPct val="12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55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2- Quel examen complémentaire demandez vous ?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93D17B-1AD2-42CA-800D-1AAD63EAA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295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257732A-896B-41DF-B8CF-BA8BCC12BE58}"/>
              </a:ext>
            </a:extLst>
          </p:cNvPr>
          <p:cNvSpPr txBox="1">
            <a:spLocks/>
          </p:cNvSpPr>
          <p:nvPr/>
        </p:nvSpPr>
        <p:spPr>
          <a:xfrm>
            <a:off x="605012" y="1340768"/>
            <a:ext cx="7495380" cy="44918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FF0000"/>
                </a:solidFill>
              </a:rPr>
              <a:t>l’échographie endovaginale ou sus-pubienne (examen clé)</a:t>
            </a:r>
            <a:r>
              <a:rPr lang="fr-FR" b="1" dirty="0"/>
              <a:t>.</a:t>
            </a:r>
          </a:p>
          <a:p>
            <a:pPr>
              <a:lnSpc>
                <a:spcPct val="150000"/>
              </a:lnSpc>
            </a:pPr>
            <a:r>
              <a:rPr lang="fr-FR" b="1" dirty="0"/>
              <a:t> Elle permettra de faire le diagnostic: kyste ou tumeur pleine,</a:t>
            </a:r>
          </a:p>
          <a:p>
            <a:pPr>
              <a:lnSpc>
                <a:spcPct val="150000"/>
              </a:lnSpc>
            </a:pPr>
            <a:r>
              <a:rPr lang="fr-FR" b="1" dirty="0"/>
              <a:t> de préciser le contenu: cloisons, végétations </a:t>
            </a:r>
          </a:p>
          <a:p>
            <a:pPr>
              <a:lnSpc>
                <a:spcPct val="150000"/>
              </a:lnSpc>
            </a:pPr>
            <a:r>
              <a:rPr lang="fr-FR" b="1" dirty="0"/>
              <a:t>et de mesurer sa taille</a:t>
            </a:r>
          </a:p>
          <a:p>
            <a:pPr>
              <a:lnSpc>
                <a:spcPct val="150000"/>
              </a:lnSpc>
            </a:pPr>
            <a:r>
              <a:rPr lang="fr-FR" b="1" dirty="0"/>
              <a:t> si doute IRM pelvienne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b="1" dirty="0"/>
              <a:t> autres:  </a:t>
            </a:r>
            <a:r>
              <a:rPr lang="fr-FR" b="1" dirty="0">
                <a:solidFill>
                  <a:srgbClr val="FF0000"/>
                </a:solidFill>
              </a:rPr>
              <a:t>BHCG++++++,</a:t>
            </a:r>
            <a:r>
              <a:rPr lang="fr-FR" b="1" dirty="0"/>
              <a:t>bilan infectieux, marqueurs tumoraux (CA 125CA, 19,9,AFP) selon le contexte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863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30A0B-693F-465A-8821-5A4A97287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38114B-ACFB-4FD0-B01D-AF929ECAB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devant toute masse abdominale chez une patiente en activité génitale, éliminez en premier lieu une grossesse!!</a:t>
            </a:r>
          </a:p>
        </p:txBody>
      </p:sp>
    </p:spTree>
    <p:extLst>
      <p:ext uri="{BB962C8B-B14F-4D97-AF65-F5344CB8AC3E}">
        <p14:creationId xmlns:p14="http://schemas.microsoft.com/office/powerpoint/2010/main" val="1476815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33452B-2FA4-4453-B4CB-06F55A73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479530E-AC23-40CF-AF9D-8DBEA7ACC9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4066"/>
            <a:ext cx="7488832" cy="6309868"/>
          </a:xfrm>
        </p:spPr>
      </p:pic>
    </p:spTree>
    <p:extLst>
      <p:ext uri="{BB962C8B-B14F-4D97-AF65-F5344CB8AC3E}">
        <p14:creationId xmlns:p14="http://schemas.microsoft.com/office/powerpoint/2010/main" val="66590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</TotalTime>
  <Words>527</Words>
  <Application>Microsoft Office PowerPoint</Application>
  <PresentationFormat>Affichage à l'écran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Century Gothic</vt:lpstr>
      <vt:lpstr>Wingdings</vt:lpstr>
      <vt:lpstr>Wingdings 2</vt:lpstr>
      <vt:lpstr>Austin</vt:lpstr>
      <vt:lpstr>Dr Guedaoura.A</vt:lpstr>
      <vt:lpstr>Présentation PowerPoint</vt:lpstr>
      <vt:lpstr>Présentation PowerPoint</vt:lpstr>
      <vt:lpstr>1-Quels sont les diagnostics à évoquer? </vt:lpstr>
      <vt:lpstr>Présentation PowerPoint</vt:lpstr>
      <vt:lpstr>2- Quel examen complémentaire demandez vous ? </vt:lpstr>
      <vt:lpstr>Présentation PowerPoint</vt:lpstr>
      <vt:lpstr>Présentation PowerPoint</vt:lpstr>
      <vt:lpstr>Présentation PowerPoint</vt:lpstr>
      <vt:lpstr>3- Si cet examen met en évidence une masse à contenu hétérogène mais le diagnostic reste incertain, quel autre examen demandez vous et dans quel bût ? </vt:lpstr>
      <vt:lpstr>Présentation PowerPoint</vt:lpstr>
      <vt:lpstr>4- A l’issue du bilan que proposez-vous à cette patiente ? </vt:lpstr>
      <vt:lpstr>Présentation PowerPoint</vt:lpstr>
      <vt:lpstr>Présentation PowerPoint</vt:lpstr>
      <vt:lpstr>6- Quelle est la conduite à tenir ?   </vt:lpstr>
      <vt:lpstr>Merci pour votre 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clinique</dc:title>
  <dc:creator>MINOUCHA</dc:creator>
  <cp:lastModifiedBy>amina gued</cp:lastModifiedBy>
  <cp:revision>27</cp:revision>
  <dcterms:created xsi:type="dcterms:W3CDTF">2013-10-02T19:48:20Z</dcterms:created>
  <dcterms:modified xsi:type="dcterms:W3CDTF">2020-04-11T20:13:11Z</dcterms:modified>
</cp:coreProperties>
</file>