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3" r:id="rId16"/>
    <p:sldId id="275" r:id="rId17"/>
    <p:sldId id="271" r:id="rId18"/>
    <p:sldId id="272" r:id="rId19"/>
    <p:sldId id="274"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0EBCDEB3-8E41-4BAC-847C-140FFA839665}" type="datetimeFigureOut">
              <a:rPr lang="fr-FR" smtClean="0"/>
              <a:t>17/10/2018</a:t>
            </a:fld>
            <a:endParaRPr lang="fr-FR" dirty="0"/>
          </a:p>
        </p:txBody>
      </p:sp>
      <p:sp>
        <p:nvSpPr>
          <p:cNvPr id="17" name="Espace réservé du pied de page 16"/>
          <p:cNvSpPr>
            <a:spLocks noGrp="1"/>
          </p:cNvSpPr>
          <p:nvPr>
            <p:ph type="ftr" sz="quarter" idx="11"/>
          </p:nvPr>
        </p:nvSpPr>
        <p:spPr/>
        <p:txBody>
          <a:bodyPr/>
          <a:lstStyle/>
          <a:p>
            <a:endParaRPr lang="fr-FR" dirty="0"/>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E5B7FA3F-C701-465D-A043-CA31494760F2}" type="slidenum">
              <a:rPr lang="fr-FR" smtClean="0"/>
              <a:t>‹N°›</a:t>
            </a:fld>
            <a:endParaRPr lang="fr-FR"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EBCDEB3-8E41-4BAC-847C-140FFA839665}" type="datetimeFigureOut">
              <a:rPr lang="fr-FR" smtClean="0"/>
              <a:t>17/10/2018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E5B7FA3F-C701-465D-A043-CA31494760F2}" type="slidenum">
              <a:rPr lang="fr-FR" smtClean="0"/>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EBCDEB3-8E41-4BAC-847C-140FFA839665}" type="datetimeFigureOut">
              <a:rPr lang="fr-FR" smtClean="0"/>
              <a:t>17/10/2018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E5B7FA3F-C701-465D-A043-CA31494760F2}" type="slidenum">
              <a:rPr lang="fr-FR" smtClean="0"/>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0EBCDEB3-8E41-4BAC-847C-140FFA839665}" type="datetimeFigureOut">
              <a:rPr lang="fr-FR" smtClean="0"/>
              <a:t>17/10/2018</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E5B7FA3F-C701-465D-A043-CA31494760F2}" type="slidenum">
              <a:rPr lang="fr-FR" smtClean="0"/>
              <a:t>‹N°›</a:t>
            </a:fld>
            <a:endParaRPr lang="fr-FR" dirty="0"/>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0EBCDEB3-8E41-4BAC-847C-140FFA839665}" type="datetimeFigureOut">
              <a:rPr lang="fr-FR" smtClean="0"/>
              <a:t>17/10/2018</a:t>
            </a:fld>
            <a:endParaRPr lang="fr-FR" dirty="0"/>
          </a:p>
        </p:txBody>
      </p:sp>
      <p:sp>
        <p:nvSpPr>
          <p:cNvPr id="5" name="Espace réservé du pied de page 4"/>
          <p:cNvSpPr>
            <a:spLocks noGrp="1"/>
          </p:cNvSpPr>
          <p:nvPr>
            <p:ph type="ftr" sz="quarter" idx="11"/>
          </p:nvPr>
        </p:nvSpPr>
        <p:spPr>
          <a:xfrm>
            <a:off x="800100" y="6172200"/>
            <a:ext cx="4000500" cy="457200"/>
          </a:xfrm>
        </p:spPr>
        <p:txBody>
          <a:bodyPr/>
          <a:lstStyle/>
          <a:p>
            <a:endParaRPr lang="fr-FR"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Espace réservé du numéro de diapositive 5"/>
          <p:cNvSpPr>
            <a:spLocks noGrp="1"/>
          </p:cNvSpPr>
          <p:nvPr>
            <p:ph type="sldNum" sz="quarter" idx="12"/>
          </p:nvPr>
        </p:nvSpPr>
        <p:spPr>
          <a:xfrm>
            <a:off x="146304" y="6208776"/>
            <a:ext cx="457200" cy="457200"/>
          </a:xfrm>
        </p:spPr>
        <p:txBody>
          <a:bodyPr/>
          <a:lstStyle/>
          <a:p>
            <a:fld id="{E5B7FA3F-C701-465D-A043-CA31494760F2}" type="slidenum">
              <a:rPr lang="fr-FR" smtClean="0"/>
              <a:t>‹N°›</a:t>
            </a:fld>
            <a:endParaRPr lang="fr-FR"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0EBCDEB3-8E41-4BAC-847C-140FFA839665}" type="datetimeFigureOut">
              <a:rPr lang="fr-FR" smtClean="0"/>
              <a:t>17/10/2018</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E5B7FA3F-C701-465D-A043-CA31494760F2}" type="slidenum">
              <a:rPr lang="fr-FR" smtClean="0"/>
              <a:t>‹N°›</a:t>
            </a:fld>
            <a:endParaRPr lang="fr-FR" dirty="0"/>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0EBCDEB3-8E41-4BAC-847C-140FFA839665}" type="datetimeFigureOut">
              <a:rPr lang="fr-FR" smtClean="0"/>
              <a:t>17/10/2018</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E5B7FA3F-C701-465D-A043-CA31494760F2}" type="slidenum">
              <a:rPr lang="fr-FR" smtClean="0"/>
              <a:t>‹N°›</a:t>
            </a:fld>
            <a:endParaRPr lang="fr-FR" dirty="0"/>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0EBCDEB3-8E41-4BAC-847C-140FFA839665}" type="datetimeFigureOut">
              <a:rPr lang="fr-FR" smtClean="0"/>
              <a:t>17/10/2018</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E5B7FA3F-C701-465D-A043-CA31494760F2}" type="slidenum">
              <a:rPr lang="fr-FR" smtClean="0"/>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EBCDEB3-8E41-4BAC-847C-140FFA839665}" type="datetimeFigureOut">
              <a:rPr lang="fr-FR" smtClean="0"/>
              <a:t>17/10/2018</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E5B7FA3F-C701-465D-A043-CA31494760F2}" type="slidenum">
              <a:rPr lang="fr-FR" smtClean="0"/>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0EBCDEB3-8E41-4BAC-847C-140FFA839665}" type="datetimeFigureOut">
              <a:rPr lang="fr-FR" smtClean="0"/>
              <a:t>17/10/2018</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E5B7FA3F-C701-465D-A043-CA31494760F2}" type="slidenum">
              <a:rPr lang="fr-FR" smtClean="0"/>
              <a:t>‹N°›</a:t>
            </a:fld>
            <a:endParaRPr lang="fr-FR" dirty="0"/>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0EBCDEB3-8E41-4BAC-847C-140FFA839665}" type="datetimeFigureOut">
              <a:rPr lang="fr-FR" smtClean="0"/>
              <a:t>17/10/2018</a:t>
            </a:fld>
            <a:endParaRPr lang="fr-FR" dirty="0"/>
          </a:p>
        </p:txBody>
      </p:sp>
      <p:sp>
        <p:nvSpPr>
          <p:cNvPr id="6" name="Espace réservé du pied de page 5"/>
          <p:cNvSpPr>
            <a:spLocks noGrp="1"/>
          </p:cNvSpPr>
          <p:nvPr>
            <p:ph type="ftr" sz="quarter" idx="11"/>
          </p:nvPr>
        </p:nvSpPr>
        <p:spPr>
          <a:xfrm>
            <a:off x="914400" y="6172200"/>
            <a:ext cx="3886200" cy="457200"/>
          </a:xfrm>
        </p:spPr>
        <p:txBody>
          <a:bodyPr/>
          <a:lstStyle/>
          <a:p>
            <a:endParaRPr lang="fr-FR" dirty="0"/>
          </a:p>
        </p:txBody>
      </p:sp>
      <p:sp>
        <p:nvSpPr>
          <p:cNvPr id="7" name="Espace réservé du numéro de diapositive 6"/>
          <p:cNvSpPr>
            <a:spLocks noGrp="1"/>
          </p:cNvSpPr>
          <p:nvPr>
            <p:ph type="sldNum" sz="quarter" idx="12"/>
          </p:nvPr>
        </p:nvSpPr>
        <p:spPr>
          <a:xfrm>
            <a:off x="146304" y="6208776"/>
            <a:ext cx="457200" cy="457200"/>
          </a:xfrm>
        </p:spPr>
        <p:txBody>
          <a:bodyPr/>
          <a:lstStyle/>
          <a:p>
            <a:fld id="{E5B7FA3F-C701-465D-A043-CA31494760F2}" type="slidenum">
              <a:rPr lang="fr-FR" smtClean="0"/>
              <a:t>‹N°›</a:t>
            </a:fld>
            <a:endParaRPr lang="fr-FR"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dirty="0"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EBCDEB3-8E41-4BAC-847C-140FFA839665}" type="datetimeFigureOut">
              <a:rPr lang="fr-FR" smtClean="0"/>
              <a:t>17/10/2018</a:t>
            </a:fld>
            <a:endParaRPr lang="fr-FR" dirty="0"/>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fr-FR" dirty="0"/>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E5B7FA3F-C701-465D-A043-CA31494760F2}" type="slidenum">
              <a:rPr lang="fr-FR" smtClean="0"/>
              <a:t>‹N°›</a:t>
            </a:fld>
            <a:endParaRPr lang="fr-F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p:txBody>
          <a:bodyPr/>
          <a:lstStyle/>
          <a:p>
            <a:endParaRPr lang="fr-FR" dirty="0"/>
          </a:p>
        </p:txBody>
      </p:sp>
      <p:sp>
        <p:nvSpPr>
          <p:cNvPr id="2" name="Titre 1"/>
          <p:cNvSpPr>
            <a:spLocks noGrp="1"/>
          </p:cNvSpPr>
          <p:nvPr>
            <p:ph type="ctrTitle"/>
          </p:nvPr>
        </p:nvSpPr>
        <p:spPr/>
        <p:txBody>
          <a:bodyPr>
            <a:normAutofit/>
          </a:bodyPr>
          <a:lstStyle/>
          <a:p>
            <a:r>
              <a:rPr lang="fr-FR" sz="5400" b="1" dirty="0" smtClean="0"/>
              <a:t>Cas cliniques</a:t>
            </a:r>
            <a:endParaRPr lang="fr-FR" sz="5400" b="1"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683568" y="908720"/>
            <a:ext cx="7772400" cy="4572000"/>
          </a:xfrm>
        </p:spPr>
        <p:txBody>
          <a:bodyPr/>
          <a:lstStyle/>
          <a:p>
            <a:r>
              <a:rPr lang="fr-FR" dirty="0"/>
              <a:t>Les diagnostics a évoquer</a:t>
            </a:r>
          </a:p>
          <a:p>
            <a:endParaRPr lang="fr-FR" dirty="0"/>
          </a:p>
          <a:p>
            <a:r>
              <a:rPr lang="fr-FR" dirty="0"/>
              <a:t>Quel est le diagnostic le plus probable </a:t>
            </a:r>
          </a:p>
          <a:p>
            <a:endParaRPr lang="fr-FR" dirty="0"/>
          </a:p>
          <a:p>
            <a:r>
              <a:rPr lang="fr-FR" dirty="0"/>
              <a:t> examens complémentaires a demander </a:t>
            </a:r>
          </a:p>
          <a:p>
            <a:pPr>
              <a:buNone/>
            </a:pPr>
            <a:endParaRPr lang="fr-FR" dirty="0"/>
          </a:p>
          <a:p>
            <a:endParaRPr lang="fr-FR" dirty="0"/>
          </a:p>
          <a:p>
            <a:r>
              <a:rPr lang="fr-FR" dirty="0"/>
              <a:t>La prise en charge thérapeutique </a:t>
            </a:r>
          </a:p>
          <a:p>
            <a:endParaRPr lang="fr-FR" dirty="0"/>
          </a:p>
        </p:txBody>
      </p:sp>
    </p:spTree>
    <p:extLst>
      <p:ext uri="{BB962C8B-B14F-4D97-AF65-F5344CB8AC3E}">
        <p14:creationId xmlns:p14="http://schemas.microsoft.com/office/powerpoint/2010/main" val="1182925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Cas clinique N°4</a:t>
            </a:r>
            <a:endParaRPr lang="fr-FR" dirty="0"/>
          </a:p>
        </p:txBody>
      </p:sp>
      <p:sp>
        <p:nvSpPr>
          <p:cNvPr id="3" name="Espace réservé du contenu 2"/>
          <p:cNvSpPr>
            <a:spLocks noGrp="1"/>
          </p:cNvSpPr>
          <p:nvPr>
            <p:ph sz="quarter" idx="1"/>
          </p:nvPr>
        </p:nvSpPr>
        <p:spPr/>
        <p:txBody>
          <a:bodyPr/>
          <a:lstStyle/>
          <a:p>
            <a:r>
              <a:rPr lang="fr-FR" dirty="0" smtClean="0"/>
              <a:t>Il s’agit du patient LM âgé de 70 ans aux antécédents d’HTA et diabète qui a présenté une hémiplégie avec trouble du langage d’installation brutale il y a 24 heures.</a:t>
            </a:r>
          </a:p>
          <a:p>
            <a:r>
              <a:rPr lang="fr-FR" dirty="0" smtClean="0"/>
              <a:t>L’examen neurologique retrouve :</a:t>
            </a:r>
          </a:p>
          <a:p>
            <a:r>
              <a:rPr lang="fr-FR" dirty="0" smtClean="0"/>
              <a:t>-Un syndrome pyramidal avec une participation faciale .</a:t>
            </a:r>
          </a:p>
          <a:p>
            <a:r>
              <a:rPr lang="fr-FR" dirty="0" smtClean="0"/>
              <a:t>-Une aphasie .</a:t>
            </a:r>
          </a:p>
          <a:p>
            <a:r>
              <a:rPr lang="fr-FR" dirty="0" smtClean="0"/>
              <a:t>L’examen somatique retrouve une TA 18/11 et une arythmie à l’auscultation cardiaque .</a:t>
            </a:r>
          </a:p>
          <a:p>
            <a:endParaRPr lang="fr-FR" dirty="0"/>
          </a:p>
          <a:p>
            <a:pPr marL="0" indent="0">
              <a:buNone/>
            </a:pPr>
            <a:r>
              <a:rPr lang="fr-FR" dirty="0" smtClean="0"/>
              <a:t>   </a:t>
            </a:r>
            <a:endParaRPr lang="fr-FR" dirty="0"/>
          </a:p>
        </p:txBody>
      </p:sp>
    </p:spTree>
    <p:extLst>
      <p:ext uri="{BB962C8B-B14F-4D97-AF65-F5344CB8AC3E}">
        <p14:creationId xmlns:p14="http://schemas.microsoft.com/office/powerpoint/2010/main" val="8946725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solidFill>
                  <a:srgbClr val="FF0000"/>
                </a:solidFill>
              </a:rPr>
              <a:t>Questions </a:t>
            </a:r>
            <a:endParaRPr lang="fr-FR" dirty="0">
              <a:solidFill>
                <a:srgbClr val="FF0000"/>
              </a:solidFill>
            </a:endParaRPr>
          </a:p>
        </p:txBody>
      </p:sp>
      <p:pic>
        <p:nvPicPr>
          <p:cNvPr id="4" name="Espace réservé du contenu 3" descr="point_d_interrogation-2bf4e.png"/>
          <p:cNvPicPr>
            <a:picLocks noGrp="1" noChangeAspect="1"/>
          </p:cNvPicPr>
          <p:nvPr>
            <p:ph sz="quarter" idx="1"/>
          </p:nvPr>
        </p:nvPicPr>
        <p:blipFill>
          <a:blip r:embed="rId2"/>
          <a:stretch>
            <a:fillRect/>
          </a:stretch>
        </p:blipFill>
        <p:spPr>
          <a:xfrm>
            <a:off x="3328987" y="1828800"/>
            <a:ext cx="2943225" cy="3810000"/>
          </a:xfrm>
        </p:spPr>
      </p:pic>
    </p:spTree>
    <p:extLst>
      <p:ext uri="{BB962C8B-B14F-4D97-AF65-F5344CB8AC3E}">
        <p14:creationId xmlns:p14="http://schemas.microsoft.com/office/powerpoint/2010/main" val="30663675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827584" y="980728"/>
            <a:ext cx="7772400" cy="4572000"/>
          </a:xfrm>
        </p:spPr>
        <p:txBody>
          <a:bodyPr/>
          <a:lstStyle/>
          <a:p>
            <a:r>
              <a:rPr lang="fr-FR" dirty="0"/>
              <a:t>Les diagnostics a évoquer</a:t>
            </a:r>
          </a:p>
          <a:p>
            <a:endParaRPr lang="fr-FR" dirty="0"/>
          </a:p>
          <a:p>
            <a:r>
              <a:rPr lang="fr-FR" dirty="0"/>
              <a:t>Quel est le diagnostic le plus probable </a:t>
            </a:r>
          </a:p>
          <a:p>
            <a:endParaRPr lang="fr-FR" dirty="0"/>
          </a:p>
          <a:p>
            <a:r>
              <a:rPr lang="fr-FR" dirty="0"/>
              <a:t> examens complémentaires a demander </a:t>
            </a:r>
          </a:p>
          <a:p>
            <a:pPr>
              <a:buNone/>
            </a:pPr>
            <a:endParaRPr lang="fr-FR" dirty="0"/>
          </a:p>
          <a:p>
            <a:endParaRPr lang="fr-FR" dirty="0"/>
          </a:p>
          <a:p>
            <a:r>
              <a:rPr lang="fr-FR" dirty="0"/>
              <a:t>La prise en charge thérapeutique </a:t>
            </a:r>
          </a:p>
          <a:p>
            <a:endParaRPr lang="fr-FR" dirty="0"/>
          </a:p>
        </p:txBody>
      </p:sp>
    </p:spTree>
    <p:extLst>
      <p:ext uri="{BB962C8B-B14F-4D97-AF65-F5344CB8AC3E}">
        <p14:creationId xmlns:p14="http://schemas.microsoft.com/office/powerpoint/2010/main" val="30537682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Cas clinique n°5:</a:t>
            </a:r>
            <a:endParaRPr lang="fr-FR" dirty="0"/>
          </a:p>
        </p:txBody>
      </p:sp>
      <p:sp>
        <p:nvSpPr>
          <p:cNvPr id="3" name="Espace réservé du contenu 2"/>
          <p:cNvSpPr>
            <a:spLocks noGrp="1"/>
          </p:cNvSpPr>
          <p:nvPr>
            <p:ph sz="quarter" idx="1"/>
          </p:nvPr>
        </p:nvSpPr>
        <p:spPr/>
        <p:txBody>
          <a:bodyPr/>
          <a:lstStyle/>
          <a:p>
            <a:pPr marL="0" indent="0">
              <a:buNone/>
            </a:pPr>
            <a:r>
              <a:rPr lang="fr-FR" dirty="0"/>
              <a:t>I</a:t>
            </a:r>
            <a:r>
              <a:rPr lang="fr-FR" dirty="0" smtClean="0"/>
              <a:t>l s’agit du patient LM âgé de 45 ans aux ATCDS de tabagisme qui se présente aux urgences pour des céphalées intenses rebelle à toute antalgique d’installation brutale il y a deux heures .</a:t>
            </a:r>
          </a:p>
          <a:p>
            <a:pPr marL="0" indent="0">
              <a:buNone/>
            </a:pPr>
            <a:r>
              <a:rPr lang="fr-FR" dirty="0" smtClean="0"/>
              <a:t>L’examen neurologique retrouve une raideur de la nuque et un syndrome pyramidal des deux membres inférieurs.</a:t>
            </a:r>
          </a:p>
          <a:p>
            <a:pPr marL="0" indent="0">
              <a:buNone/>
            </a:pPr>
            <a:r>
              <a:rPr lang="fr-FR" dirty="0" smtClean="0"/>
              <a:t>Le reste de l’examen neurologique est normal .   </a:t>
            </a:r>
            <a:endParaRPr lang="fr-FR" dirty="0"/>
          </a:p>
        </p:txBody>
      </p:sp>
    </p:spTree>
    <p:extLst>
      <p:ext uri="{BB962C8B-B14F-4D97-AF65-F5344CB8AC3E}">
        <p14:creationId xmlns:p14="http://schemas.microsoft.com/office/powerpoint/2010/main" val="13169672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solidFill>
                  <a:srgbClr val="FF0000"/>
                </a:solidFill>
              </a:rPr>
              <a:t>Questions</a:t>
            </a:r>
            <a:endParaRPr lang="fr-FR" b="1" dirty="0">
              <a:solidFill>
                <a:srgbClr val="FF0000"/>
              </a:solidFill>
            </a:endParaRPr>
          </a:p>
        </p:txBody>
      </p:sp>
      <p:pic>
        <p:nvPicPr>
          <p:cNvPr id="2050"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3328288" y="1828635"/>
            <a:ext cx="2944623" cy="3810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675184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p:txBody>
          <a:bodyPr/>
          <a:lstStyle/>
          <a:p>
            <a:r>
              <a:rPr lang="fr-FR" dirty="0"/>
              <a:t>Les diagnostics a évoquer</a:t>
            </a:r>
          </a:p>
          <a:p>
            <a:endParaRPr lang="fr-FR" dirty="0"/>
          </a:p>
          <a:p>
            <a:r>
              <a:rPr lang="fr-FR" dirty="0"/>
              <a:t>Quel est le diagnostic le plus probable </a:t>
            </a:r>
          </a:p>
          <a:p>
            <a:endParaRPr lang="fr-FR" dirty="0"/>
          </a:p>
          <a:p>
            <a:r>
              <a:rPr lang="fr-FR" dirty="0"/>
              <a:t> examens complémentaires a demander </a:t>
            </a:r>
          </a:p>
          <a:p>
            <a:endParaRPr lang="fr-FR" dirty="0"/>
          </a:p>
          <a:p>
            <a:endParaRPr lang="fr-FR" dirty="0"/>
          </a:p>
          <a:p>
            <a:r>
              <a:rPr lang="fr-FR" dirty="0"/>
              <a:t>La prise en charge thérapeutique </a:t>
            </a:r>
          </a:p>
          <a:p>
            <a:endParaRPr lang="fr-FR" dirty="0"/>
          </a:p>
        </p:txBody>
      </p:sp>
    </p:spTree>
    <p:extLst>
      <p:ext uri="{BB962C8B-B14F-4D97-AF65-F5344CB8AC3E}">
        <p14:creationId xmlns:p14="http://schemas.microsoft.com/office/powerpoint/2010/main" val="20738688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Cas clinique n°6:</a:t>
            </a:r>
            <a:endParaRPr lang="fr-FR" dirty="0"/>
          </a:p>
        </p:txBody>
      </p:sp>
      <p:sp>
        <p:nvSpPr>
          <p:cNvPr id="3" name="Espace réservé du contenu 2"/>
          <p:cNvSpPr>
            <a:spLocks noGrp="1"/>
          </p:cNvSpPr>
          <p:nvPr>
            <p:ph sz="quarter" idx="1"/>
          </p:nvPr>
        </p:nvSpPr>
        <p:spPr/>
        <p:txBody>
          <a:bodyPr/>
          <a:lstStyle/>
          <a:p>
            <a:r>
              <a:rPr lang="fr-FR" dirty="0" smtClean="0"/>
              <a:t>Il s’agit du patient LM âgé de 34 ans sans antécédents qui se présente aux urgences pour perte du contact avec manifestations motrices de courte durée .</a:t>
            </a:r>
          </a:p>
          <a:p>
            <a:r>
              <a:rPr lang="fr-FR" dirty="0" smtClean="0"/>
              <a:t>L’examen neurologique retrouve un syndrome pyramidal de l’hémicorps droit .</a:t>
            </a:r>
            <a:endParaRPr lang="fr-FR" dirty="0"/>
          </a:p>
        </p:txBody>
      </p:sp>
    </p:spTree>
    <p:extLst>
      <p:ext uri="{BB962C8B-B14F-4D97-AF65-F5344CB8AC3E}">
        <p14:creationId xmlns:p14="http://schemas.microsoft.com/office/powerpoint/2010/main" val="3513505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solidFill>
                  <a:srgbClr val="FF0000"/>
                </a:solidFill>
              </a:rPr>
              <a:t>Questions </a:t>
            </a:r>
            <a:endParaRPr lang="fr-FR" b="1" dirty="0">
              <a:solidFill>
                <a:srgbClr val="FF0000"/>
              </a:solidFill>
            </a:endParaRPr>
          </a:p>
        </p:txBody>
      </p:sp>
      <p:pic>
        <p:nvPicPr>
          <p:cNvPr id="1026" name="Picture 2"/>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3328288" y="1828635"/>
            <a:ext cx="2944623" cy="3810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501666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p:txBody>
          <a:bodyPr/>
          <a:lstStyle/>
          <a:p>
            <a:r>
              <a:rPr lang="fr-FR" dirty="0"/>
              <a:t>Les diagnostics a évoquer</a:t>
            </a:r>
          </a:p>
          <a:p>
            <a:endParaRPr lang="fr-FR" dirty="0"/>
          </a:p>
          <a:p>
            <a:r>
              <a:rPr lang="fr-FR" dirty="0"/>
              <a:t>Quel est le diagnostic le plus probable </a:t>
            </a:r>
          </a:p>
          <a:p>
            <a:endParaRPr lang="fr-FR" dirty="0"/>
          </a:p>
          <a:p>
            <a:r>
              <a:rPr lang="fr-FR" dirty="0"/>
              <a:t> examens complémentaires a demander </a:t>
            </a:r>
          </a:p>
          <a:p>
            <a:endParaRPr lang="fr-FR" dirty="0"/>
          </a:p>
          <a:p>
            <a:endParaRPr lang="fr-FR" dirty="0"/>
          </a:p>
          <a:p>
            <a:r>
              <a:rPr lang="fr-FR" dirty="0"/>
              <a:t>La prise en charge thérapeutique </a:t>
            </a:r>
          </a:p>
          <a:p>
            <a:endParaRPr lang="fr-FR" dirty="0"/>
          </a:p>
        </p:txBody>
      </p:sp>
    </p:spTree>
    <p:extLst>
      <p:ext uri="{BB962C8B-B14F-4D97-AF65-F5344CB8AC3E}">
        <p14:creationId xmlns:p14="http://schemas.microsoft.com/office/powerpoint/2010/main" val="4143193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b="1" dirty="0" smtClean="0"/>
              <a:t>Cas clinique N°1:</a:t>
            </a:r>
            <a:endParaRPr lang="fr-FR" b="1" dirty="0"/>
          </a:p>
        </p:txBody>
      </p:sp>
      <p:sp>
        <p:nvSpPr>
          <p:cNvPr id="3" name="Espace réservé du contenu 2"/>
          <p:cNvSpPr>
            <a:spLocks noGrp="1"/>
          </p:cNvSpPr>
          <p:nvPr>
            <p:ph sz="quarter" idx="1"/>
          </p:nvPr>
        </p:nvSpPr>
        <p:spPr/>
        <p:txBody>
          <a:bodyPr>
            <a:normAutofit fontScale="92500" lnSpcReduction="20000"/>
          </a:bodyPr>
          <a:lstStyle/>
          <a:p>
            <a:r>
              <a:rPr lang="fr-FR" dirty="0" smtClean="0"/>
              <a:t>Il s’agit de la patiente SD âgée de 30 ans; s’est présentée pour baisse de l’acuité visuelle bilatérale d’installation aigue il ya 1O jours avec douleur à la mobilisation du globe oculaire avec faiblesse au 4 membres et trouble de l’équilibre a la marche </a:t>
            </a:r>
          </a:p>
          <a:p>
            <a:r>
              <a:rPr lang="fr-FR" dirty="0" smtClean="0"/>
              <a:t>La patiente ne présente aucun antécédent mis a part des troubles sensitifs à type de paresthésie il ya une année. </a:t>
            </a:r>
          </a:p>
          <a:p>
            <a:r>
              <a:rPr lang="fr-FR" dirty="0" smtClean="0"/>
              <a:t>Une pâleur papillaire au fond de l’œil </a:t>
            </a:r>
          </a:p>
          <a:p>
            <a:r>
              <a:rPr lang="fr-FR" dirty="0" smtClean="0"/>
              <a:t>Un syndrome cérébelleux cinétique et statique </a:t>
            </a:r>
          </a:p>
          <a:p>
            <a:r>
              <a:rPr lang="fr-FR" dirty="0" smtClean="0"/>
              <a:t>Le reste de l’examen est sans particularité </a:t>
            </a:r>
          </a:p>
          <a:p>
            <a:r>
              <a:rPr lang="fr-FR" dirty="0" smtClean="0"/>
              <a:t>VS: calme FNS: Nle TDM: Nle </a:t>
            </a:r>
          </a:p>
          <a:p>
            <a:r>
              <a:rPr lang="fr-FR" dirty="0" smtClean="0"/>
              <a:t>IRM lésions de démyélinisations en sus et sous tentorielle </a:t>
            </a:r>
          </a:p>
          <a:p>
            <a:r>
              <a:rPr lang="fr-FR" dirty="0" smtClean="0"/>
              <a:t>LCR : proteinorachie 0,71 glucorachie : Nle </a:t>
            </a:r>
          </a:p>
          <a:p>
            <a:r>
              <a:rPr lang="fr-FR" dirty="0" smtClean="0"/>
              <a:t>cytorachie 10 éléments  bilan inflammatoire négatif </a:t>
            </a:r>
          </a:p>
        </p:txBody>
      </p:sp>
    </p:spTree>
  </p:cSld>
  <p:clrMapOvr>
    <a:masterClrMapping/>
  </p:clrMapOvr>
  <p:transition>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solidFill>
                  <a:srgbClr val="FF0000"/>
                </a:solidFill>
              </a:rPr>
              <a:t>QUESTIONS</a:t>
            </a:r>
            <a:endParaRPr lang="fr-FR" b="1" dirty="0">
              <a:solidFill>
                <a:srgbClr val="FF0000"/>
              </a:solidFill>
            </a:endParaRPr>
          </a:p>
        </p:txBody>
      </p:sp>
      <p:pic>
        <p:nvPicPr>
          <p:cNvPr id="4" name="Espace réservé du contenu 3" descr="point_d_interrogation-2bf4e.png"/>
          <p:cNvPicPr>
            <a:picLocks noGrp="1" noChangeAspect="1"/>
          </p:cNvPicPr>
          <p:nvPr>
            <p:ph sz="quarter" idx="1"/>
          </p:nvPr>
        </p:nvPicPr>
        <p:blipFill>
          <a:blip r:embed="rId2"/>
          <a:stretch>
            <a:fillRect/>
          </a:stretch>
        </p:blipFill>
        <p:spPr>
          <a:xfrm>
            <a:off x="2571736" y="1828800"/>
            <a:ext cx="4000527" cy="3810000"/>
          </a:xfrm>
        </p:spPr>
      </p:pic>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914400" y="571480"/>
            <a:ext cx="7772400" cy="5448320"/>
          </a:xfrm>
        </p:spPr>
        <p:txBody>
          <a:bodyPr/>
          <a:lstStyle/>
          <a:p>
            <a:r>
              <a:rPr lang="fr-FR" dirty="0" smtClean="0"/>
              <a:t>A quoi vous pensez</a:t>
            </a:r>
          </a:p>
          <a:p>
            <a:endParaRPr lang="fr-FR" dirty="0" smtClean="0"/>
          </a:p>
          <a:p>
            <a:r>
              <a:rPr lang="fr-FR" dirty="0" smtClean="0"/>
              <a:t>Quel est le diagnostic le plus probable </a:t>
            </a:r>
          </a:p>
          <a:p>
            <a:endParaRPr lang="fr-FR" dirty="0" smtClean="0"/>
          </a:p>
          <a:p>
            <a:r>
              <a:rPr lang="fr-FR" dirty="0" smtClean="0"/>
              <a:t>Critères de diagnostic </a:t>
            </a:r>
          </a:p>
          <a:p>
            <a:endParaRPr lang="fr-FR" dirty="0" smtClean="0"/>
          </a:p>
          <a:p>
            <a:r>
              <a:rPr lang="fr-FR" dirty="0" smtClean="0"/>
              <a:t>Citez la forme évolutive </a:t>
            </a:r>
          </a:p>
          <a:p>
            <a:endParaRPr lang="fr-FR" dirty="0" smtClean="0"/>
          </a:p>
          <a:p>
            <a:r>
              <a:rPr lang="fr-FR" dirty="0" smtClean="0"/>
              <a:t>La prise en charge thérapeutique </a:t>
            </a:r>
          </a:p>
          <a:p>
            <a:pPr>
              <a:buNone/>
            </a:pPr>
            <a:endParaRPr lang="fr-FR" dirty="0" smtClean="0"/>
          </a:p>
          <a:p>
            <a:pPr>
              <a:buNone/>
            </a:pPr>
            <a:endParaRPr lang="fr-FR" dirty="0" smtClean="0"/>
          </a:p>
          <a:p>
            <a:pPr>
              <a:buNone/>
            </a:pPr>
            <a:endParaRPr lang="fr-FR" dirty="0"/>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Cas clinique N°2 </a:t>
            </a:r>
            <a:endParaRPr lang="fr-FR" b="1" dirty="0"/>
          </a:p>
        </p:txBody>
      </p:sp>
      <p:sp>
        <p:nvSpPr>
          <p:cNvPr id="3" name="Espace réservé du contenu 2"/>
          <p:cNvSpPr>
            <a:spLocks noGrp="1"/>
          </p:cNvSpPr>
          <p:nvPr>
            <p:ph sz="quarter" idx="1"/>
          </p:nvPr>
        </p:nvSpPr>
        <p:spPr/>
        <p:txBody>
          <a:bodyPr>
            <a:normAutofit/>
          </a:bodyPr>
          <a:lstStyle/>
          <a:p>
            <a:r>
              <a:rPr lang="fr-FR" sz="3200" dirty="0" smtClean="0"/>
              <a:t>Il  s’agit de la patiente LM, âgée de 33 ans qui consulte pour diplopie avec une fatigabilité et une chute de la paupière supérieur d’installation aigue il ya un mois ainsi que des troubles de la déglutition et d’une modification de la voix </a:t>
            </a:r>
          </a:p>
          <a:p>
            <a:r>
              <a:rPr lang="fr-FR" sz="3200" dirty="0" smtClean="0"/>
              <a:t>L’examen neurologique : </a:t>
            </a:r>
          </a:p>
          <a:p>
            <a:pPr lvl="3">
              <a:buFont typeface="Wingdings" pitchFamily="2" charset="2"/>
              <a:buChar char="v"/>
            </a:pPr>
            <a:r>
              <a:rPr lang="fr-FR" sz="3200" dirty="0" smtClean="0"/>
              <a:t>Ptosis bilatérale </a:t>
            </a:r>
          </a:p>
          <a:p>
            <a:pPr lvl="3">
              <a:buFont typeface="Wingdings" pitchFamily="2" charset="2"/>
              <a:buChar char="v"/>
            </a:pPr>
            <a:r>
              <a:rPr lang="fr-FR" sz="3200" dirty="0" smtClean="0"/>
              <a:t>Le reste de l’examen est sans particularité </a:t>
            </a:r>
            <a:endParaRPr lang="fr-FR" sz="3200" dirty="0"/>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solidFill>
                  <a:srgbClr val="FF0000"/>
                </a:solidFill>
              </a:rPr>
              <a:t>QUESTIONS</a:t>
            </a:r>
            <a:endParaRPr lang="fr-FR" b="1" dirty="0">
              <a:solidFill>
                <a:srgbClr val="FF0000"/>
              </a:solidFill>
            </a:endParaRPr>
          </a:p>
        </p:txBody>
      </p:sp>
      <p:pic>
        <p:nvPicPr>
          <p:cNvPr id="4" name="Espace réservé du contenu 3" descr="point_d_interrogation-2bf4e.png"/>
          <p:cNvPicPr>
            <a:picLocks noGrp="1" noChangeAspect="1"/>
          </p:cNvPicPr>
          <p:nvPr>
            <p:ph sz="quarter" idx="1"/>
          </p:nvPr>
        </p:nvPicPr>
        <p:blipFill>
          <a:blip r:embed="rId2"/>
          <a:stretch>
            <a:fillRect/>
          </a:stretch>
        </p:blipFill>
        <p:spPr>
          <a:xfrm>
            <a:off x="2571736" y="1828800"/>
            <a:ext cx="4000527" cy="3810000"/>
          </a:xfrm>
        </p:spPr>
      </p:pic>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914400" y="571480"/>
            <a:ext cx="7772400" cy="5448320"/>
          </a:xfrm>
        </p:spPr>
        <p:txBody>
          <a:bodyPr/>
          <a:lstStyle/>
          <a:p>
            <a:r>
              <a:rPr lang="fr-FR" dirty="0" smtClean="0"/>
              <a:t>Les diagnostics a évoquer</a:t>
            </a:r>
          </a:p>
          <a:p>
            <a:endParaRPr lang="fr-FR" dirty="0" smtClean="0"/>
          </a:p>
          <a:p>
            <a:r>
              <a:rPr lang="fr-FR" dirty="0" smtClean="0"/>
              <a:t>Quel est le diagnostic le plus probable </a:t>
            </a:r>
          </a:p>
          <a:p>
            <a:endParaRPr lang="fr-FR" dirty="0" smtClean="0"/>
          </a:p>
          <a:p>
            <a:r>
              <a:rPr lang="fr-FR" dirty="0" smtClean="0"/>
              <a:t> examens complémentaires a demander </a:t>
            </a:r>
          </a:p>
          <a:p>
            <a:pPr>
              <a:buNone/>
            </a:pPr>
            <a:endParaRPr lang="fr-FR" dirty="0" smtClean="0"/>
          </a:p>
          <a:p>
            <a:endParaRPr lang="fr-FR" dirty="0" smtClean="0"/>
          </a:p>
          <a:p>
            <a:r>
              <a:rPr lang="fr-FR" dirty="0" smtClean="0"/>
              <a:t>La prise en charge thérapeutique </a:t>
            </a:r>
          </a:p>
          <a:p>
            <a:endParaRPr lang="fr-FR" dirty="0"/>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Cas clinique N°3</a:t>
            </a:r>
            <a:endParaRPr lang="fr-FR" dirty="0"/>
          </a:p>
        </p:txBody>
      </p:sp>
      <p:sp>
        <p:nvSpPr>
          <p:cNvPr id="3" name="Espace réservé du contenu 2"/>
          <p:cNvSpPr>
            <a:spLocks noGrp="1"/>
          </p:cNvSpPr>
          <p:nvPr>
            <p:ph sz="quarter" idx="1"/>
          </p:nvPr>
        </p:nvSpPr>
        <p:spPr/>
        <p:txBody>
          <a:bodyPr/>
          <a:lstStyle/>
          <a:p>
            <a:r>
              <a:rPr lang="fr-FR" dirty="0" smtClean="0"/>
              <a:t>Il s’agit du patient LM, agriculteur de profession âgé de 45ans qui a présenté  une faiblesse musculaire avec des fourmillements des deux membres inférieurs d’installation subaiguë il y a six semaines le tout s’installant dans un contexte fébrile .</a:t>
            </a:r>
          </a:p>
          <a:p>
            <a:r>
              <a:rPr lang="fr-FR" dirty="0" smtClean="0"/>
              <a:t>L’examen neurologique retrouve :</a:t>
            </a:r>
          </a:p>
          <a:p>
            <a:r>
              <a:rPr lang="fr-FR" dirty="0" smtClean="0"/>
              <a:t>-Un syndrome pyramidal aux membres inférieurs .</a:t>
            </a:r>
          </a:p>
          <a:p>
            <a:r>
              <a:rPr lang="fr-FR" dirty="0" smtClean="0"/>
              <a:t>-Un syndrome cordonal postérieur aux membres inférieurs .</a:t>
            </a:r>
          </a:p>
          <a:p>
            <a:r>
              <a:rPr lang="fr-FR" dirty="0" smtClean="0"/>
              <a:t>NB: le patient présente des arthralgies diffuses et des douleurs rachidiennes .</a:t>
            </a:r>
            <a:endParaRPr lang="fr-FR" dirty="0"/>
          </a:p>
        </p:txBody>
      </p:sp>
    </p:spTree>
    <p:extLst>
      <p:ext uri="{BB962C8B-B14F-4D97-AF65-F5344CB8AC3E}">
        <p14:creationId xmlns:p14="http://schemas.microsoft.com/office/powerpoint/2010/main" val="41623239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solidFill>
                  <a:srgbClr val="FF0000"/>
                </a:solidFill>
              </a:rPr>
              <a:t>Questions </a:t>
            </a:r>
            <a:endParaRPr lang="fr-FR" b="1" dirty="0">
              <a:solidFill>
                <a:srgbClr val="FF0000"/>
              </a:solidFill>
            </a:endParaRPr>
          </a:p>
        </p:txBody>
      </p:sp>
      <p:pic>
        <p:nvPicPr>
          <p:cNvPr id="4" name="Espace réservé du contenu 3" descr="point_d_interrogation-2bf4e.png"/>
          <p:cNvPicPr>
            <a:picLocks noGrp="1" noChangeAspect="1"/>
          </p:cNvPicPr>
          <p:nvPr>
            <p:ph sz="quarter" idx="1"/>
          </p:nvPr>
        </p:nvPicPr>
        <p:blipFill>
          <a:blip r:embed="rId2"/>
          <a:stretch>
            <a:fillRect/>
          </a:stretch>
        </p:blipFill>
        <p:spPr>
          <a:xfrm>
            <a:off x="3328987" y="1828800"/>
            <a:ext cx="2943225" cy="3810000"/>
          </a:xfrm>
        </p:spPr>
      </p:pic>
    </p:spTree>
    <p:extLst>
      <p:ext uri="{BB962C8B-B14F-4D97-AF65-F5344CB8AC3E}">
        <p14:creationId xmlns:p14="http://schemas.microsoft.com/office/powerpoint/2010/main" val="39499564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110</TotalTime>
  <Words>563</Words>
  <Application>Microsoft Office PowerPoint</Application>
  <PresentationFormat>Affichage à l'écran (4:3)</PresentationFormat>
  <Paragraphs>93</Paragraphs>
  <Slides>19</Slides>
  <Notes>0</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Capitaux</vt:lpstr>
      <vt:lpstr>Cas cliniques</vt:lpstr>
      <vt:lpstr>Cas clinique N°1:</vt:lpstr>
      <vt:lpstr>QUESTIONS</vt:lpstr>
      <vt:lpstr>Présentation PowerPoint</vt:lpstr>
      <vt:lpstr>Cas clinique N°2 </vt:lpstr>
      <vt:lpstr>QUESTIONS</vt:lpstr>
      <vt:lpstr>Présentation PowerPoint</vt:lpstr>
      <vt:lpstr> Cas clinique N°3</vt:lpstr>
      <vt:lpstr>Questions </vt:lpstr>
      <vt:lpstr>Présentation PowerPoint</vt:lpstr>
      <vt:lpstr>Cas clinique N°4</vt:lpstr>
      <vt:lpstr>Questions </vt:lpstr>
      <vt:lpstr>Présentation PowerPoint</vt:lpstr>
      <vt:lpstr>Cas clinique n°5:</vt:lpstr>
      <vt:lpstr>Questions</vt:lpstr>
      <vt:lpstr>Présentation PowerPoint</vt:lpstr>
      <vt:lpstr>Cas clinique n°6:</vt:lpstr>
      <vt:lpstr>Questions </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 cliniques</dc:title>
  <dc:creator>Versus</dc:creator>
  <cp:lastModifiedBy>moh</cp:lastModifiedBy>
  <cp:revision>15</cp:revision>
  <dcterms:created xsi:type="dcterms:W3CDTF">2010-03-10T21:43:26Z</dcterms:created>
  <dcterms:modified xsi:type="dcterms:W3CDTF">2018-10-17T22:31:16Z</dcterms:modified>
</cp:coreProperties>
</file>