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4" r:id="rId3"/>
    <p:sldId id="265" r:id="rId4"/>
    <p:sldId id="266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67" r:id="rId14"/>
    <p:sldId id="268" r:id="rId15"/>
    <p:sldId id="273" r:id="rId16"/>
    <p:sldId id="270" r:id="rId17"/>
    <p:sldId id="271" r:id="rId18"/>
    <p:sldId id="274" r:id="rId19"/>
    <p:sldId id="276" r:id="rId20"/>
    <p:sldId id="297" r:id="rId21"/>
    <p:sldId id="298" r:id="rId22"/>
    <p:sldId id="299" r:id="rId23"/>
    <p:sldId id="277" r:id="rId24"/>
    <p:sldId id="278" r:id="rId25"/>
    <p:sldId id="279" r:id="rId26"/>
    <p:sldId id="259" r:id="rId27"/>
    <p:sldId id="280" r:id="rId28"/>
    <p:sldId id="281" r:id="rId29"/>
    <p:sldId id="282" r:id="rId30"/>
    <p:sldId id="262" r:id="rId31"/>
    <p:sldId id="294" r:id="rId32"/>
    <p:sldId id="283" r:id="rId33"/>
    <p:sldId id="284" r:id="rId34"/>
    <p:sldId id="295" r:id="rId35"/>
    <p:sldId id="296" r:id="rId36"/>
    <p:sldId id="28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6D162-8EBC-4D03-AE57-EFF78559940D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99C29-EA04-4DCA-8E54-E85B004607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9C29-EA04-4DCA-8E54-E85B0046074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8604-3A6D-4F1F-921E-DA1C58A60778}" type="datetimeFigureOut">
              <a:rPr lang="fr-FR" smtClean="0"/>
              <a:pPr/>
              <a:t>11/04/2020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7D05-70C2-46E7-8A18-7D56B2654F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Pharmacodynamie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 .</a:t>
            </a:r>
            <a:r>
              <a:rPr lang="fr-FR" dirty="0" err="1" smtClean="0"/>
              <a:t>Boukhris</a:t>
            </a:r>
            <a:r>
              <a:rPr lang="fr-FR" dirty="0" smtClean="0"/>
              <a:t> </a:t>
            </a:r>
          </a:p>
          <a:p>
            <a:r>
              <a:rPr lang="fr-FR" dirty="0" smtClean="0"/>
              <a:t>Médecine </a:t>
            </a:r>
            <a:r>
              <a:rPr lang="fr-FR" dirty="0" smtClean="0"/>
              <a:t>interne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b</a:t>
            </a:r>
            <a:r>
              <a:rPr lang="fr-FR" dirty="0" smtClean="0">
                <a:solidFill>
                  <a:srgbClr val="FF0000"/>
                </a:solidFill>
              </a:rPr>
              <a:t>oukhris_nadia@yahoo.fr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 sur le transport ionique</a:t>
            </a:r>
            <a:endParaRPr lang="fr-F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+mj-lt"/>
              </a:rPr>
              <a:t>Interactions avec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les systèmes de transport </a:t>
            </a:r>
            <a:r>
              <a:rPr lang="fr-FR" dirty="0">
                <a:latin typeface="+mj-lt"/>
              </a:rPr>
              <a:t>ionique </a:t>
            </a:r>
            <a:r>
              <a:rPr lang="fr-FR" dirty="0" smtClean="0">
                <a:latin typeface="+mj-lt"/>
              </a:rPr>
              <a:t>transmembranaire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EX: diurétiques, inhibiteurs de la pompe à proton, inhibiteurs calcique 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avec une enzyme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 Blocage </a:t>
            </a:r>
            <a:r>
              <a:rPr lang="fr-FR" dirty="0" smtClean="0">
                <a:latin typeface="Arial" charset="0"/>
              </a:rPr>
              <a:t>de l’enzyme par un inhibiteur enzymatique (fixation sur le site actif de l’enzyme)</a:t>
            </a:r>
          </a:p>
          <a:p>
            <a:endParaRPr lang="fr-FR" dirty="0" smtClean="0">
              <a:latin typeface="Arial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Stimulation</a:t>
            </a:r>
            <a:r>
              <a:rPr lang="fr-FR" dirty="0" smtClean="0">
                <a:latin typeface="Arial" charset="0"/>
              </a:rPr>
              <a:t> de l’enzyme par un inducteur enzymatique (fixation sur le site régulateur de l’enzyme)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avec un récepteur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cible principale des médicaments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charset="0"/>
              </a:rPr>
              <a:t> protéines membranaires ou intracellulaires activées par des substances endogènes (hormone, neuromédiateur,….)</a:t>
            </a:r>
          </a:p>
          <a:p>
            <a:endParaRPr lang="fr-FR" dirty="0" smtClean="0">
              <a:latin typeface="Arial" charset="0"/>
            </a:endParaRPr>
          </a:p>
          <a:p>
            <a:pPr>
              <a:buFont typeface="Symbol" pitchFamily="18" charset="2"/>
              <a:buChar char="Þ"/>
            </a:pPr>
            <a:r>
              <a:rPr lang="fr-FR" dirty="0" smtClean="0">
                <a:latin typeface="Arial" charset="0"/>
                <a:sym typeface="Symbol" pitchFamily="18" charset="2"/>
              </a:rPr>
              <a:t> Cascade réactionnelle à l’origine d’un effet biologique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Cible</a:t>
            </a:r>
            <a:r>
              <a:rPr lang="fr-FR" dirty="0" smtClean="0"/>
              <a:t>: structure sur laquelle les médicaments agissent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Ligand</a:t>
            </a:r>
            <a:r>
              <a:rPr lang="fr-FR" dirty="0" smtClean="0"/>
              <a:t>: la molécule qui se fixe à ces cibles</a:t>
            </a:r>
          </a:p>
          <a:p>
            <a:r>
              <a:rPr lang="fr-FR" dirty="0" smtClean="0"/>
              <a:t>L’action se fait: </a:t>
            </a:r>
          </a:p>
          <a:p>
            <a:pPr>
              <a:buNone/>
            </a:pPr>
            <a:r>
              <a:rPr lang="fr-FR" dirty="0" smtClean="0"/>
              <a:t>		Fixation: </a:t>
            </a:r>
            <a:r>
              <a:rPr lang="fr-FR" dirty="0" smtClean="0">
                <a:solidFill>
                  <a:srgbClr val="FF0000"/>
                </a:solidFill>
              </a:rPr>
              <a:t>récepteur ++++</a:t>
            </a:r>
          </a:p>
          <a:p>
            <a:pPr>
              <a:buNone/>
            </a:pPr>
            <a:r>
              <a:rPr lang="fr-FR" dirty="0" smtClean="0"/>
              <a:t>		Sans fixation</a:t>
            </a:r>
          </a:p>
          <a:p>
            <a:pPr>
              <a:buNone/>
            </a:pPr>
            <a:r>
              <a:rPr lang="fr-FR" dirty="0" smtClean="0"/>
              <a:t>		Autre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récepteurs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Récepteur pharmacologique: structure moléculaire qui </a:t>
            </a:r>
            <a:r>
              <a:rPr lang="fr-FR" dirty="0" smtClean="0">
                <a:solidFill>
                  <a:srgbClr val="FF0000"/>
                </a:solidFill>
              </a:rPr>
              <a:t>reçoit, traite et transmet l’information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400" dirty="0" smtClean="0"/>
              <a:t>M              récepteur                                 effet pharmacodynamique</a:t>
            </a:r>
            <a:endParaRPr lang="fr-FR" sz="24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99592" y="40050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15616" y="4149080"/>
            <a:ext cx="9734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Fixation 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059832" y="3573016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275856" y="3717032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3059832" y="3717032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771800" y="4139788"/>
            <a:ext cx="10438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Stimulus 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563888" y="393305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427984" y="4149080"/>
            <a:ext cx="11124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Couplage </a:t>
            </a:r>
            <a:endParaRPr lang="fr-FR" dirty="0"/>
          </a:p>
        </p:txBody>
      </p:sp>
      <p:sp>
        <p:nvSpPr>
          <p:cNvPr id="27" name="Flèche vers le bas 26"/>
          <p:cNvSpPr/>
          <p:nvPr/>
        </p:nvSpPr>
        <p:spPr>
          <a:xfrm>
            <a:off x="3131840" y="4581128"/>
            <a:ext cx="45719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357290" y="5357826"/>
            <a:ext cx="764549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Agoniste: entraine la stimulation</a:t>
            </a:r>
          </a:p>
          <a:p>
            <a:r>
              <a:rPr lang="fr-FR" sz="2800" dirty="0" smtClean="0"/>
              <a:t>Antagoniste: bloque et empêche la molécule d’agir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32" y="571480"/>
            <a:ext cx="4191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95222" y="2786058"/>
            <a:ext cx="26485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Clef et serrure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148352" y="142852"/>
            <a:ext cx="9948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Site actif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619672" y="428604"/>
            <a:ext cx="353428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7544" y="2500306"/>
            <a:ext cx="140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Principe actif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39552" y="857232"/>
            <a:ext cx="36004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>
            <a:off x="4932040" y="1142984"/>
            <a:ext cx="129614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3923928" y="2000240"/>
            <a:ext cx="18625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516216" y="987966"/>
            <a:ext cx="9723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stimulus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8596" y="3429000"/>
            <a:ext cx="8143932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100" dirty="0" smtClean="0">
                <a:latin typeface="+mj-lt"/>
              </a:rPr>
              <a:t>La liaison est:</a:t>
            </a:r>
          </a:p>
          <a:p>
            <a:pPr>
              <a:buFont typeface="Wingdings" pitchFamily="2" charset="2"/>
              <a:buChar char="ü"/>
            </a:pPr>
            <a:r>
              <a:rPr lang="fr-FR" sz="2100" dirty="0" smtClean="0">
                <a:latin typeface="+mj-lt"/>
              </a:rPr>
              <a:t> spécifique : un seul type de ligand peut se fixer en fonction de la configuration spatiale du récepteur</a:t>
            </a:r>
          </a:p>
          <a:p>
            <a:pPr>
              <a:buFont typeface="Wingdings" pitchFamily="2" charset="2"/>
              <a:buChar char="ü"/>
            </a:pPr>
            <a:r>
              <a:rPr lang="fr-FR" sz="2100" dirty="0" smtClean="0">
                <a:latin typeface="+mj-lt"/>
              </a:rPr>
              <a:t> réversible : liaison faible </a:t>
            </a:r>
          </a:p>
          <a:p>
            <a:pPr>
              <a:buFont typeface="Wingdings" pitchFamily="2" charset="2"/>
              <a:buChar char="ü"/>
            </a:pPr>
            <a:r>
              <a:rPr lang="fr-FR" sz="2100" dirty="0" smtClean="0">
                <a:latin typeface="+mj-lt"/>
              </a:rPr>
              <a:t> saturable : nombre de récepteurs limités (action identique si saturation des récepteurs) </a:t>
            </a:r>
          </a:p>
          <a:p>
            <a:pPr>
              <a:buFont typeface="Wingdings" pitchFamily="2" charset="2"/>
              <a:buChar char="ü"/>
            </a:pPr>
            <a:endParaRPr lang="fr-FR" sz="21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2100" dirty="0" smtClean="0">
                <a:latin typeface="+mj-lt"/>
              </a:rPr>
              <a:t> Notion d’affinité : capacité à un ligand à pouvoir se lier à son récepteur</a:t>
            </a:r>
          </a:p>
          <a:p>
            <a:pPr>
              <a:buFont typeface="Wingdings" pitchFamily="2" charset="2"/>
              <a:buChar char="ü"/>
            </a:pPr>
            <a:r>
              <a:rPr lang="fr-FR" sz="2100" dirty="0" smtClean="0">
                <a:latin typeface="+mj-lt"/>
              </a:rPr>
              <a:t> Notion de sélectivité: action sur ≠ récepteurs avec une affinité élevée pour un récepteur </a:t>
            </a:r>
            <a:endParaRPr lang="fr-FR" sz="2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différents types de récepteurs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Récepteurs membranaires:</a:t>
            </a:r>
          </a:p>
          <a:p>
            <a:r>
              <a:rPr lang="fr-FR" dirty="0" smtClean="0"/>
              <a:t>RCPG (</a:t>
            </a:r>
            <a:r>
              <a:rPr lang="fr-FR" dirty="0" err="1" smtClean="0"/>
              <a:t>Rc</a:t>
            </a:r>
            <a:r>
              <a:rPr lang="fr-FR" dirty="0" smtClean="0"/>
              <a:t> couplés à une protéine G)</a:t>
            </a:r>
          </a:p>
          <a:p>
            <a:r>
              <a:rPr lang="fr-FR" dirty="0" smtClean="0"/>
              <a:t>Récepteurs incluant un canal ionique</a:t>
            </a:r>
          </a:p>
          <a:p>
            <a:r>
              <a:rPr lang="fr-FR" dirty="0" err="1" smtClean="0"/>
              <a:t>Rc</a:t>
            </a:r>
            <a:r>
              <a:rPr lang="fr-FR" dirty="0" smtClean="0"/>
              <a:t> couplés à une enzyme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Récepteurs intra cellulaires </a:t>
            </a:r>
            <a:r>
              <a:rPr lang="fr-FR" dirty="0" smtClean="0"/>
              <a:t>(hydrophobe, hydrophile): </a:t>
            </a:r>
            <a:r>
              <a:rPr lang="fr-FR" dirty="0" err="1" smtClean="0"/>
              <a:t>Rc</a:t>
            </a:r>
            <a:r>
              <a:rPr lang="fr-FR" dirty="0" smtClean="0"/>
              <a:t> nucléaire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Transmission de l’information</a:t>
            </a:r>
            <a:endParaRPr lang="fr-FR" dirty="0"/>
          </a:p>
        </p:txBody>
      </p:sp>
      <p:pic>
        <p:nvPicPr>
          <p:cNvPr id="1026" name="Picture 2" descr="C:\Users\hp\Desktop\39_03SignalTransd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120680" cy="398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043608" y="234888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4211960" y="2420888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339752" y="2636912"/>
            <a:ext cx="14401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2339752" y="2924944"/>
            <a:ext cx="136815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5508104" y="2708920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20272" y="2564904"/>
            <a:ext cx="151216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Effet 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2564904"/>
            <a:ext cx="8931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</a:rPr>
              <a:t>Rc</a:t>
            </a:r>
            <a:r>
              <a:rPr lang="fr-FR" sz="2800" dirty="0" smtClean="0">
                <a:solidFill>
                  <a:schemeClr val="bg1"/>
                </a:solidFill>
              </a:rPr>
              <a:t> In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55976" y="2636912"/>
            <a:ext cx="7280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Rc</a:t>
            </a:r>
            <a:r>
              <a:rPr lang="fr-FR" sz="2400" dirty="0" smtClean="0">
                <a:solidFill>
                  <a:schemeClr val="bg1"/>
                </a:solidFill>
              </a:rPr>
              <a:t> A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36096" y="1700808"/>
            <a:ext cx="153208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</a:rPr>
              <a:t>Agoniste 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547664" y="1772816"/>
            <a:ext cx="432048" cy="504056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15616" y="1105580"/>
            <a:ext cx="265297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</a:rPr>
              <a:t>Agoniste inverse 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156448" y="2285256"/>
            <a:ext cx="432048" cy="504056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555776" y="3933056"/>
            <a:ext cx="2005293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Antagoniste </a:t>
            </a:r>
            <a:endParaRPr lang="fr-F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4572000" y="3429000"/>
            <a:ext cx="0" cy="5040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1835696" y="3356992"/>
            <a:ext cx="720080" cy="5760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907704" y="139279"/>
            <a:ext cx="55218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Conformation/ligands </a:t>
            </a:r>
            <a:endParaRPr lang="fr-FR" sz="4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42844" y="4786322"/>
            <a:ext cx="858555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Il ya toujours un équilibre entre la forme inactivée du récepteur et sa forme activée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Agoniste a une affinité &gt;pour la conformation activée: augmente l’effet biologique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Agoniste inverse a une affinité &gt;pour la conformation inactivée: diminue l’effet biologique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Antagoniste a une affinité pour les deux conformations: </a:t>
            </a:r>
            <a:r>
              <a:rPr lang="fr-FR" dirty="0" err="1" smtClean="0"/>
              <a:t>empche</a:t>
            </a:r>
            <a:r>
              <a:rPr lang="fr-FR" dirty="0" smtClean="0"/>
              <a:t> la fixation de l’agoniste </a:t>
            </a:r>
          </a:p>
          <a:p>
            <a:r>
              <a:rPr lang="fr-FR" dirty="0" smtClean="0"/>
              <a:t>par compétition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Récepteurs couplés au protéine G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85860"/>
            <a:ext cx="552569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00628" y="4714884"/>
            <a:ext cx="567784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</a:t>
            </a:r>
          </a:p>
          <a:p>
            <a:r>
              <a:rPr lang="fr-FR" sz="1200" dirty="0" smtClean="0"/>
              <a:t>AMPC</a:t>
            </a:r>
          </a:p>
          <a:p>
            <a:r>
              <a:rPr lang="fr-FR" sz="1200" dirty="0" smtClean="0"/>
              <a:t>IP3</a:t>
            </a:r>
          </a:p>
          <a:p>
            <a:r>
              <a:rPr lang="fr-FR" sz="1200" dirty="0" smtClean="0"/>
              <a:t>DAG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5786446" y="1357298"/>
            <a:ext cx="307183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3 éléments : </a:t>
            </a:r>
            <a:r>
              <a:rPr lang="fr-FR" b="1" dirty="0" err="1" smtClean="0"/>
              <a:t>Rc</a:t>
            </a:r>
            <a:r>
              <a:rPr lang="fr-FR" b="1" dirty="0" smtClean="0"/>
              <a:t> monomérique à 7 hélices transmembranaires + protéine G </a:t>
            </a:r>
            <a:r>
              <a:rPr lang="fr-FR" dirty="0" smtClean="0"/>
              <a:t>+ </a:t>
            </a:r>
            <a:r>
              <a:rPr lang="fr-FR" b="1" dirty="0" smtClean="0"/>
              <a:t>effecteur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43570" y="2571745"/>
            <a:ext cx="350043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Effecteur: canal ionique, enzyme</a:t>
            </a:r>
          </a:p>
          <a:p>
            <a:r>
              <a:rPr lang="fr-FR" dirty="0" smtClean="0"/>
              <a:t>• Transduction : passage de l’information du m. extracellulaire au milieu intracellulaire</a:t>
            </a:r>
          </a:p>
          <a:p>
            <a:r>
              <a:rPr lang="fr-FR" dirty="0" smtClean="0"/>
              <a:t>• Amplification du signal par messagers secondaires produits dans le m. intracellulaire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Effet pharmacodynamique</a:t>
            </a:r>
            <a:r>
              <a:rPr lang="fr-FR" dirty="0" smtClean="0"/>
              <a:t>: modification provoquée par un médicament dans un système biologique appelé </a:t>
            </a:r>
            <a:r>
              <a:rPr lang="fr-FR" dirty="0" smtClean="0">
                <a:solidFill>
                  <a:srgbClr val="FF0000"/>
                </a:solidFill>
              </a:rPr>
              <a:t>« effecteur »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Médicament</a:t>
            </a:r>
            <a:r>
              <a:rPr lang="fr-FR" dirty="0" smtClean="0"/>
              <a:t>: substance souvent </a:t>
            </a:r>
            <a:r>
              <a:rPr lang="fr-FR" dirty="0" smtClean="0">
                <a:solidFill>
                  <a:srgbClr val="FF0000"/>
                </a:solidFill>
              </a:rPr>
              <a:t>« la copie conforme »</a:t>
            </a:r>
            <a:r>
              <a:rPr lang="fr-FR" dirty="0" smtClean="0"/>
              <a:t> d’un neurotransmetteur ou d’une hormone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Récepteurs couplé à une protéine kinase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114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1928802"/>
            <a:ext cx="3857652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 smtClean="0"/>
              <a:t>Rc</a:t>
            </a:r>
            <a:r>
              <a:rPr lang="fr-FR" sz="2800" dirty="0" smtClean="0"/>
              <a:t> couplée à une enzyme</a:t>
            </a:r>
          </a:p>
          <a:p>
            <a:r>
              <a:rPr lang="fr-FR" sz="2800" dirty="0" smtClean="0"/>
              <a:t>• Ex : </a:t>
            </a:r>
            <a:r>
              <a:rPr lang="fr-FR" sz="2800" dirty="0" err="1" smtClean="0"/>
              <a:t>Rc</a:t>
            </a:r>
            <a:r>
              <a:rPr lang="fr-FR" sz="2800" dirty="0" smtClean="0"/>
              <a:t> à activité tyrosine kinase</a:t>
            </a:r>
          </a:p>
          <a:p>
            <a:r>
              <a:rPr lang="fr-FR" sz="2800" dirty="0" smtClean="0"/>
              <a:t>• médiateur endogène : insuline</a:t>
            </a:r>
          </a:p>
          <a:p>
            <a:r>
              <a:rPr lang="fr-FR" sz="2800" dirty="0" smtClean="0"/>
              <a:t>• Tyrosine Kinase (TK): sous unité enzymatique du </a:t>
            </a:r>
            <a:r>
              <a:rPr lang="fr-FR" sz="2800" dirty="0" err="1" smtClean="0"/>
              <a:t>Rc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Récepteurs canaux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06326" y="2147522"/>
            <a:ext cx="3666268" cy="3567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1928802"/>
            <a:ext cx="5072098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Incluant un canal ionique</a:t>
            </a:r>
          </a:p>
          <a:p>
            <a:r>
              <a:rPr lang="fr-FR" sz="2400" dirty="0" smtClean="0"/>
              <a:t>• Ex: </a:t>
            </a:r>
            <a:r>
              <a:rPr lang="fr-FR" sz="2400" dirty="0" err="1" smtClean="0"/>
              <a:t>Rc</a:t>
            </a:r>
            <a:r>
              <a:rPr lang="fr-FR" sz="2400" dirty="0" smtClean="0"/>
              <a:t> 5HT3 (</a:t>
            </a:r>
            <a:r>
              <a:rPr lang="fr-FR" sz="2400" dirty="0" err="1" smtClean="0"/>
              <a:t>sérotoninergique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canal Na+</a:t>
            </a:r>
          </a:p>
          <a:p>
            <a:r>
              <a:rPr lang="fr-FR" sz="2400" dirty="0" smtClean="0"/>
              <a:t>• = récepteur </a:t>
            </a:r>
            <a:r>
              <a:rPr lang="fr-FR" sz="2400" dirty="0" err="1" smtClean="0"/>
              <a:t>ionotrope</a:t>
            </a:r>
            <a:r>
              <a:rPr lang="fr-FR" sz="2400" dirty="0" smtClean="0"/>
              <a:t>: </a:t>
            </a:r>
            <a:r>
              <a:rPr lang="fr-FR" sz="2400" dirty="0" err="1" smtClean="0"/>
              <a:t>mvts</a:t>
            </a:r>
            <a:r>
              <a:rPr lang="fr-FR" sz="2400" dirty="0" smtClean="0"/>
              <a:t> d’ions</a:t>
            </a:r>
          </a:p>
          <a:p>
            <a:r>
              <a:rPr lang="fr-FR" sz="2400" dirty="0" smtClean="0"/>
              <a:t>• Entrée de cations =&gt;dépolarisation=&gt; potentiel d’action jusqu’au centre du vomissement</a:t>
            </a:r>
          </a:p>
          <a:p>
            <a:r>
              <a:rPr lang="fr-FR" sz="2400" dirty="0" smtClean="0"/>
              <a:t>• Action par blocage périphérique du </a:t>
            </a:r>
            <a:r>
              <a:rPr lang="fr-FR" sz="2400" dirty="0" err="1" smtClean="0"/>
              <a:t>Rc</a:t>
            </a:r>
            <a:r>
              <a:rPr lang="fr-FR" sz="2400" dirty="0" smtClean="0"/>
              <a:t> 5- HT3􀀁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Récepteur intracellulaire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3930" y="2329656"/>
            <a:ext cx="4324350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2465856"/>
            <a:ext cx="392909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/>
              <a:t>RECEPTEUR INTRACELLULAIRE</a:t>
            </a:r>
          </a:p>
          <a:p>
            <a:r>
              <a:rPr lang="fr-FR" sz="2400" dirty="0" smtClean="0"/>
              <a:t>• Ligands hydrophobes (lipophile)</a:t>
            </a:r>
          </a:p>
          <a:p>
            <a:r>
              <a:rPr lang="fr-FR" sz="2400" dirty="0" smtClean="0"/>
              <a:t>• Ex: </a:t>
            </a:r>
            <a:r>
              <a:rPr lang="fr-FR" sz="2400" dirty="0" err="1" smtClean="0"/>
              <a:t>Rc</a:t>
            </a:r>
            <a:r>
              <a:rPr lang="fr-FR" sz="2400" dirty="0" smtClean="0"/>
              <a:t> nucléaire des hormones thyroïdiennes, des</a:t>
            </a:r>
          </a:p>
          <a:p>
            <a:r>
              <a:rPr lang="fr-FR" sz="2400" dirty="0" smtClean="0"/>
              <a:t>hormones stéroïdiennes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Courbe dose-effet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fr-FR" dirty="0" smtClean="0"/>
              <a:t>Pharmacocinétique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2174875"/>
            <a:ext cx="4029844" cy="75006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Relation dose/concentration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fr-FR" dirty="0" smtClean="0"/>
              <a:t>Pharmacodynamie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9" y="2174875"/>
            <a:ext cx="4042792" cy="750069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Relation concentration/effet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loi d’action de masse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[L]+[R]                      [L-R]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267744" y="198884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2195736" y="220486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vers le bas 8"/>
          <p:cNvSpPr/>
          <p:nvPr/>
        </p:nvSpPr>
        <p:spPr>
          <a:xfrm>
            <a:off x="4572000" y="2276872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43808" y="3429000"/>
            <a:ext cx="403244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Effet pharmacologique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5838159" cy="3312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71600" y="4941168"/>
            <a:ext cx="791319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Permet d’étudier l’effet pour des doses croissantes de ligand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Prévoit: la relation entre la posologie /effet thérapeutique et </a:t>
            </a:r>
          </a:p>
          <a:p>
            <a:r>
              <a:rPr lang="fr-FR" sz="2400" dirty="0" smtClean="0"/>
              <a:t>effet secondaire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264696" cy="3731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42910" y="5286388"/>
            <a:ext cx="78831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Emax</a:t>
            </a:r>
            <a:r>
              <a:rPr lang="fr-FR" dirty="0" smtClean="0"/>
              <a:t>: dose efficace , une augmentation de la concentration n’augment pas l’effet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Dose seuil: dose à partir de laquelle apparait l’effet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CE50 ou DE50: se situe à la moitié de l’effet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puissance/efficacité 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812404"/>
            <a:ext cx="43434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835696" y="4941168"/>
            <a:ext cx="6516784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Efficacité= </a:t>
            </a:r>
            <a:r>
              <a:rPr lang="fr-FR" sz="2800" dirty="0" err="1" smtClean="0"/>
              <a:t>Emax</a:t>
            </a:r>
            <a:endParaRPr lang="fr-FR" sz="2800" dirty="0" smtClean="0"/>
          </a:p>
          <a:p>
            <a:r>
              <a:rPr lang="fr-FR" sz="2800" dirty="0" smtClean="0"/>
              <a:t>Puissance=CE50 sensibilité de l’organe cible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marge thérapeutique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362700" cy="360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 rot="18685684">
            <a:off x="2611293" y="3612614"/>
            <a:ext cx="219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Marge thérapeutique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57290" y="5857892"/>
            <a:ext cx="59073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Écart situé entre l‘effet thérapeutique et effets secondaires</a:t>
            </a:r>
          </a:p>
          <a:p>
            <a:r>
              <a:rPr lang="fr-FR" dirty="0" smtClean="0"/>
              <a:t>Plus l’écart est étroit, plus le risque de toxicité est élevé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Agonisme</a:t>
            </a:r>
            <a:r>
              <a:rPr lang="fr-FR" dirty="0" smtClean="0"/>
              <a:t>/antagonisme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2" y="2091531"/>
            <a:ext cx="7115175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00166" y="5929330"/>
            <a:ext cx="33721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Agoniste entier ou pur=effet max</a:t>
            </a:r>
          </a:p>
          <a:p>
            <a:r>
              <a:rPr lang="fr-FR" dirty="0" smtClean="0"/>
              <a:t>Agoniste partiel= effet &lt;effet max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médicament provoque </a:t>
            </a:r>
            <a:r>
              <a:rPr lang="fr-FR" dirty="0" smtClean="0">
                <a:solidFill>
                  <a:srgbClr val="FF0000"/>
                </a:solidFill>
              </a:rPr>
              <a:t>un ou plusieurs </a:t>
            </a:r>
            <a:r>
              <a:rPr lang="fr-FR" dirty="0" smtClean="0"/>
              <a:t>effets pharmacodynamiques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Un médicament possède: </a:t>
            </a:r>
          </a:p>
          <a:p>
            <a:pPr>
              <a:buNone/>
            </a:pPr>
            <a:r>
              <a:rPr lang="fr-FR" dirty="0" smtClean="0"/>
              <a:t>		</a:t>
            </a:r>
            <a:r>
              <a:rPr lang="fr-FR" dirty="0" smtClean="0">
                <a:solidFill>
                  <a:srgbClr val="FF0000"/>
                </a:solidFill>
              </a:rPr>
              <a:t>Un effet principal</a:t>
            </a:r>
            <a:r>
              <a:rPr lang="fr-FR" dirty="0" smtClean="0"/>
              <a:t>: thérapeutique</a:t>
            </a:r>
          </a:p>
          <a:p>
            <a:pPr>
              <a:buNone/>
            </a:pPr>
            <a:r>
              <a:rPr lang="fr-FR" dirty="0" smtClean="0"/>
              <a:t>		</a:t>
            </a:r>
            <a:r>
              <a:rPr lang="fr-FR" dirty="0" smtClean="0">
                <a:solidFill>
                  <a:srgbClr val="FF0000"/>
                </a:solidFill>
              </a:rPr>
              <a:t>Des effets secondaires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4"/>
          <p:cNvPicPr>
            <a:picLocks noChangeAspect="1"/>
          </p:cNvPicPr>
          <p:nvPr/>
        </p:nvPicPr>
        <p:blipFill>
          <a:blip r:embed="rId2" cstate="print"/>
          <a:srcRect t="6044" b="6044"/>
          <a:stretch>
            <a:fillRect/>
          </a:stretch>
        </p:blipFill>
        <p:spPr>
          <a:xfrm>
            <a:off x="395528" y="600781"/>
            <a:ext cx="8547617" cy="420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Facteurs influençant l’effet</a:t>
            </a:r>
            <a:br>
              <a:rPr lang="fr-FR" dirty="0" smtClean="0"/>
            </a:br>
            <a:r>
              <a:rPr lang="fr-FR" dirty="0" smtClean="0"/>
              <a:t>pharmacologique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tolérance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Diminution de l’effet pharmacologique d’une dose de médicament lors de l’administration répétée</a:t>
            </a:r>
          </a:p>
          <a:p>
            <a:r>
              <a:rPr lang="fr-FR" dirty="0" smtClean="0"/>
              <a:t>Tachyphylaxie: tolérance dés les premières administrations</a:t>
            </a:r>
          </a:p>
          <a:p>
            <a:r>
              <a:rPr lang="fr-FR" dirty="0" smtClean="0"/>
              <a:t>Mécanisme: désensibilisation ou découplage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dépendance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Usage répété, compulsif d’un médicament ou d’un produit non médicamenteux </a:t>
            </a:r>
          </a:p>
          <a:p>
            <a:r>
              <a:rPr lang="fr-FR" dirty="0" smtClean="0"/>
              <a:t>Dépendance physique: sevrage</a:t>
            </a:r>
          </a:p>
          <a:p>
            <a:r>
              <a:rPr lang="fr-FR" dirty="0" smtClean="0"/>
              <a:t>Dépendance psychique: effet compulsif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Pharmaco-génétique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polymorphisme génétique =&gt; variabilité de la réponse à l’effet d’un médicament</a:t>
            </a:r>
          </a:p>
          <a:p>
            <a:endParaRPr lang="fr-FR" dirty="0" smtClean="0"/>
          </a:p>
          <a:p>
            <a:r>
              <a:rPr lang="fr-FR" dirty="0" smtClean="0"/>
              <a:t> survenue d’EI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Pathologies intercurrentes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Insuffisance rénale</a:t>
            </a:r>
          </a:p>
          <a:p>
            <a:r>
              <a:rPr lang="fr-FR" dirty="0" smtClean="0"/>
              <a:t>Insuffisance hépatique</a:t>
            </a:r>
          </a:p>
          <a:p>
            <a:r>
              <a:rPr lang="fr-FR" dirty="0" smtClean="0"/>
              <a:t>Grossesse et allaitement</a:t>
            </a:r>
          </a:p>
          <a:p>
            <a:r>
              <a:rPr lang="fr-FR" dirty="0" smtClean="0"/>
              <a:t>Age et obésité</a:t>
            </a:r>
          </a:p>
          <a:p>
            <a:r>
              <a:rPr lang="fr-FR" dirty="0" smtClean="0"/>
              <a:t>Environnement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Moyens d’identifier l’effet thérapeutique et effets secondaires</a:t>
            </a:r>
          </a:p>
          <a:p>
            <a:r>
              <a:rPr lang="fr-FR" dirty="0" smtClean="0"/>
              <a:t>La notion de marge thérapeutique</a:t>
            </a:r>
          </a:p>
          <a:p>
            <a:r>
              <a:rPr lang="fr-FR" dirty="0" smtClean="0"/>
              <a:t>Interactions liés aux terrains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Une famille pharmacologique</a:t>
            </a:r>
          </a:p>
          <a:p>
            <a:pPr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dirty="0" smtClean="0"/>
              <a:t>	</a:t>
            </a:r>
            <a:r>
              <a:rPr lang="fr-FR" sz="2800" dirty="0" smtClean="0"/>
              <a:t>ensemble de médicaments capables    de provoquer un même effet pharmacodynamique</a:t>
            </a:r>
            <a:endParaRPr lang="fr-FR" sz="2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4283968" y="2204864"/>
            <a:ext cx="21602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Mécanismes d’action 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dirty="0" smtClean="0"/>
              <a:t>Action substitutive</a:t>
            </a:r>
          </a:p>
          <a:p>
            <a:pPr eaLnBrk="1" hangingPunct="1"/>
            <a:r>
              <a:rPr lang="fr-FR" dirty="0" smtClean="0"/>
              <a:t>Action physico-chimique</a:t>
            </a:r>
          </a:p>
          <a:p>
            <a:pPr eaLnBrk="1" hangingPunct="1"/>
            <a:r>
              <a:rPr lang="fr-FR" dirty="0" smtClean="0"/>
              <a:t>Interaction avec les bactéries/virus/parasites/levures</a:t>
            </a:r>
          </a:p>
          <a:p>
            <a:pPr eaLnBrk="1" hangingPunct="1"/>
            <a:r>
              <a:rPr lang="fr-FR" dirty="0" smtClean="0"/>
              <a:t>Interaction avec l’ADN</a:t>
            </a:r>
          </a:p>
          <a:p>
            <a:pPr eaLnBrk="1" hangingPunct="1"/>
            <a:r>
              <a:rPr lang="fr-FR" dirty="0" smtClean="0"/>
              <a:t>Action sur le phénomène de transport ionique</a:t>
            </a:r>
          </a:p>
          <a:p>
            <a:pPr eaLnBrk="1" hangingPunct="1"/>
            <a:r>
              <a:rPr lang="fr-FR" dirty="0" smtClean="0"/>
              <a:t>Interaction avec une enzyme</a:t>
            </a:r>
          </a:p>
          <a:p>
            <a:pPr eaLnBrk="1" hangingPunct="1"/>
            <a:r>
              <a:rPr lang="fr-FR" dirty="0" smtClean="0"/>
              <a:t>Action au niveau du récepteur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Action substitutive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50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>
                <a:latin typeface="Arial" charset="0"/>
              </a:rPr>
              <a:t>Remplacement d’une substance nécessaire à l’organisme</a:t>
            </a:r>
          </a:p>
          <a:p>
            <a:endParaRPr lang="fr-FR" sz="2800" dirty="0"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>
                <a:latin typeface="Arial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Arial" charset="0"/>
              </a:rPr>
              <a:t>Défaut de synthèse </a:t>
            </a:r>
            <a:r>
              <a:rPr lang="fr-FR" sz="2800" dirty="0">
                <a:latin typeface="Arial" charset="0"/>
              </a:rPr>
              <a:t>: </a:t>
            </a:r>
            <a:r>
              <a:rPr lang="fr-FR" sz="2800" dirty="0">
                <a:solidFill>
                  <a:srgbClr val="000000"/>
                </a:solidFill>
                <a:latin typeface="Arial" charset="0"/>
              </a:rPr>
              <a:t>ex : insuline, </a:t>
            </a:r>
          </a:p>
          <a:p>
            <a:pPr>
              <a:buFont typeface="Wingdings" pitchFamily="2" charset="2"/>
              <a:buNone/>
            </a:pPr>
            <a:endParaRPr lang="fr-FR" sz="28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>
                <a:latin typeface="Arial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Arial" charset="0"/>
              </a:rPr>
              <a:t>Défaut d’apport</a:t>
            </a:r>
            <a:r>
              <a:rPr lang="fr-FR" sz="2800" dirty="0">
                <a:latin typeface="Arial" charset="0"/>
              </a:rPr>
              <a:t> : </a:t>
            </a:r>
            <a:r>
              <a:rPr lang="fr-FR" sz="2800" dirty="0">
                <a:solidFill>
                  <a:srgbClr val="000000"/>
                </a:solidFill>
                <a:latin typeface="Arial" charset="0"/>
              </a:rPr>
              <a:t>vitamine D, …</a:t>
            </a:r>
          </a:p>
          <a:p>
            <a:pPr>
              <a:buFont typeface="Wingdings" pitchFamily="2" charset="2"/>
              <a:buNone/>
            </a:pPr>
            <a:endParaRPr lang="fr-FR" sz="28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>
                <a:latin typeface="Arial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Arial" charset="0"/>
              </a:rPr>
              <a:t>Défaut physiologique de synthèse </a:t>
            </a:r>
            <a:r>
              <a:rPr lang="fr-FR" sz="2800" dirty="0">
                <a:latin typeface="Arial" charset="0"/>
              </a:rPr>
              <a:t>: </a:t>
            </a:r>
            <a:r>
              <a:rPr lang="fr-FR" sz="2800" dirty="0">
                <a:solidFill>
                  <a:srgbClr val="000000"/>
                </a:solidFill>
                <a:latin typeface="Arial" charset="0"/>
              </a:rPr>
              <a:t>œstrogènes après la ménopause</a:t>
            </a:r>
          </a:p>
          <a:p>
            <a:endParaRPr lang="fr-FR" sz="2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 physico-chimique</a:t>
            </a:r>
            <a:endParaRPr lang="fr-FR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>
                <a:latin typeface="Arial" charset="0"/>
              </a:rPr>
              <a:t> Réponse de l’organisme suite à une stimulation mécanique provoquée par le médicament (</a:t>
            </a:r>
            <a:r>
              <a:rPr lang="fr-FR" sz="2400" dirty="0">
                <a:solidFill>
                  <a:srgbClr val="FF0000"/>
                </a:solidFill>
                <a:latin typeface="Arial" charset="0"/>
              </a:rPr>
              <a:t>augmentation du volume, de la pression osmotique</a:t>
            </a:r>
            <a:r>
              <a:rPr lang="fr-FR" sz="2400" dirty="0">
                <a:latin typeface="Arial" charset="0"/>
              </a:rPr>
              <a:t>,…)</a:t>
            </a:r>
          </a:p>
          <a:p>
            <a:endParaRPr lang="fr-FR" sz="2400" dirty="0">
              <a:latin typeface="Arial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" charset="0"/>
              </a:rPr>
              <a:t>Ex : laxatifs osmotiques</a:t>
            </a:r>
          </a:p>
          <a:p>
            <a:endParaRPr lang="fr-FR" sz="24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 dirty="0">
                <a:latin typeface="Arial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charset="0"/>
              </a:rPr>
              <a:t>Modification du pH </a:t>
            </a:r>
            <a:r>
              <a:rPr lang="fr-FR" sz="2400" dirty="0">
                <a:latin typeface="Arial" charset="0"/>
              </a:rPr>
              <a:t>(acidification ou alcalinisation du milieu)</a:t>
            </a:r>
          </a:p>
          <a:p>
            <a:endParaRPr lang="fr-FR" sz="2400" dirty="0">
              <a:latin typeface="Arial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" charset="0"/>
              </a:rPr>
              <a:t>Ex : Antiacides pour diminuer l ’acidité gastrique</a:t>
            </a:r>
          </a:p>
          <a:p>
            <a:endParaRPr lang="fr-FR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Interaction avec les bactéries/virus/parasites/levures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1600201"/>
            <a:ext cx="8258204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Inhibition de synthèse </a:t>
            </a:r>
            <a:r>
              <a:rPr lang="fr-FR" dirty="0"/>
              <a:t>d’un constituant indispensable à leur survie ou à leur </a:t>
            </a:r>
            <a:r>
              <a:rPr lang="fr-FR" dirty="0" smtClean="0"/>
              <a:t>développement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Ex : antibiotiques 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5286" y="3071811"/>
            <a:ext cx="5067308" cy="3167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avec l’ADN</a:t>
            </a:r>
            <a:endParaRPr lang="fr-F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+mj-lt"/>
              </a:rPr>
              <a:t>Cible dans les cellules tumorales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solidFill>
                  <a:srgbClr val="FF0000"/>
                </a:solidFill>
                <a:latin typeface="+mj-lt"/>
              </a:rPr>
              <a:t>En bloquant </a:t>
            </a:r>
            <a:r>
              <a:rPr lang="fr-FR" dirty="0">
                <a:latin typeface="+mj-lt"/>
              </a:rPr>
              <a:t>son ouverture par des liaisons covalentes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solidFill>
                  <a:srgbClr val="000000"/>
                </a:solidFill>
                <a:latin typeface="+mj-lt"/>
              </a:rPr>
              <a:t>Ex : Sels de platine, agents </a:t>
            </a:r>
            <a:r>
              <a:rPr lang="fr-FR" dirty="0" err="1">
                <a:solidFill>
                  <a:srgbClr val="000000"/>
                </a:solidFill>
                <a:latin typeface="+mj-lt"/>
              </a:rPr>
              <a:t>alkylants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926</Words>
  <Application>Microsoft Office PowerPoint</Application>
  <PresentationFormat>Affichage à l'écran (4:3)</PresentationFormat>
  <Paragraphs>186</Paragraphs>
  <Slides>36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Pharmacodynamie </vt:lpstr>
      <vt:lpstr>Définitions </vt:lpstr>
      <vt:lpstr>Définitions </vt:lpstr>
      <vt:lpstr>Définitions </vt:lpstr>
      <vt:lpstr>Mécanismes d’action </vt:lpstr>
      <vt:lpstr>Action substitutive </vt:lpstr>
      <vt:lpstr>Action physico-chimique</vt:lpstr>
      <vt:lpstr> Interaction avec les bactéries/virus/parasites/levures </vt:lpstr>
      <vt:lpstr>Interactions avec l’ADN</vt:lpstr>
      <vt:lpstr>Action sur le transport ionique</vt:lpstr>
      <vt:lpstr>Interaction avec une enzyme</vt:lpstr>
      <vt:lpstr>Interaction avec un récepteur</vt:lpstr>
      <vt:lpstr>Diapositive 13</vt:lpstr>
      <vt:lpstr>Les récepteurs </vt:lpstr>
      <vt:lpstr>Diapositive 15</vt:lpstr>
      <vt:lpstr>Les différents types de récepteurs </vt:lpstr>
      <vt:lpstr>Transmission de l’information</vt:lpstr>
      <vt:lpstr>Diapositive 18</vt:lpstr>
      <vt:lpstr>Récepteurs couplés au protéine G</vt:lpstr>
      <vt:lpstr> Récepteurs couplé à une protéine kinase </vt:lpstr>
      <vt:lpstr>Récepteurs canaux  </vt:lpstr>
      <vt:lpstr>Récepteur intracellulaire</vt:lpstr>
      <vt:lpstr>Courbe dose-effet</vt:lpstr>
      <vt:lpstr> loi d’action de masse</vt:lpstr>
      <vt:lpstr>Diapositive 25</vt:lpstr>
      <vt:lpstr>Diapositive 26</vt:lpstr>
      <vt:lpstr>Notion puissance/efficacité </vt:lpstr>
      <vt:lpstr>Notion de marge thérapeutique</vt:lpstr>
      <vt:lpstr>Agonisme/antagonisme</vt:lpstr>
      <vt:lpstr>Diapositive 30</vt:lpstr>
      <vt:lpstr>Facteurs influençant l’effet pharmacologique</vt:lpstr>
      <vt:lpstr>La tolérance</vt:lpstr>
      <vt:lpstr>La dépendance </vt:lpstr>
      <vt:lpstr>Pharmaco-génétique</vt:lpstr>
      <vt:lpstr>Pathologies intercurrentes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PC</cp:lastModifiedBy>
  <cp:revision>85</cp:revision>
  <dcterms:created xsi:type="dcterms:W3CDTF">2014-10-14T14:39:06Z</dcterms:created>
  <dcterms:modified xsi:type="dcterms:W3CDTF">2020-04-11T05:22:36Z</dcterms:modified>
</cp:coreProperties>
</file>