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7"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B714D26-1295-4B64-903C-51EF6100B04A}" type="datetimeFigureOut">
              <a:rPr lang="fr-FR" smtClean="0">
                <a:solidFill>
                  <a:prstClr val="black">
                    <a:tint val="75000"/>
                  </a:prstClr>
                </a:solidFill>
              </a:rPr>
              <a:pPr/>
              <a:t>26/05/2019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A2009D1-AF15-4894-B8EC-CABDD6CAAE9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72843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B714D26-1295-4B64-903C-51EF6100B04A}" type="datetimeFigureOut">
              <a:rPr lang="fr-FR" smtClean="0">
                <a:solidFill>
                  <a:prstClr val="black">
                    <a:tint val="75000"/>
                  </a:prstClr>
                </a:solidFill>
              </a:rPr>
              <a:pPr/>
              <a:t>26/05/2019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A2009D1-AF15-4894-B8EC-CABDD6CAAE9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8706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B714D26-1295-4B64-903C-51EF6100B04A}" type="datetimeFigureOut">
              <a:rPr lang="fr-FR" smtClean="0">
                <a:solidFill>
                  <a:prstClr val="black">
                    <a:tint val="75000"/>
                  </a:prstClr>
                </a:solidFill>
              </a:rPr>
              <a:pPr/>
              <a:t>26/05/2019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A2009D1-AF15-4894-B8EC-CABDD6CAAE9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05846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B714D26-1295-4B64-903C-51EF6100B04A}" type="datetimeFigureOut">
              <a:rPr lang="fr-FR" smtClean="0">
                <a:solidFill>
                  <a:prstClr val="black">
                    <a:tint val="75000"/>
                  </a:prstClr>
                </a:solidFill>
              </a:rPr>
              <a:pPr/>
              <a:t>26/05/2019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A2009D1-AF15-4894-B8EC-CABDD6CAAE9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27653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B714D26-1295-4B64-903C-51EF6100B04A}" type="datetimeFigureOut">
              <a:rPr lang="fr-FR" smtClean="0">
                <a:solidFill>
                  <a:prstClr val="black">
                    <a:tint val="75000"/>
                  </a:prstClr>
                </a:solidFill>
              </a:rPr>
              <a:pPr/>
              <a:t>26/05/2019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A2009D1-AF15-4894-B8EC-CABDD6CAAE9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30783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B714D26-1295-4B64-903C-51EF6100B04A}" type="datetimeFigureOut">
              <a:rPr lang="fr-FR" smtClean="0">
                <a:solidFill>
                  <a:prstClr val="black">
                    <a:tint val="75000"/>
                  </a:prstClr>
                </a:solidFill>
              </a:rPr>
              <a:pPr/>
              <a:t>26/05/2019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A2009D1-AF15-4894-B8EC-CABDD6CAAE9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5052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B714D26-1295-4B64-903C-51EF6100B04A}" type="datetimeFigureOut">
              <a:rPr lang="fr-FR" smtClean="0">
                <a:solidFill>
                  <a:prstClr val="black">
                    <a:tint val="75000"/>
                  </a:prstClr>
                </a:solidFill>
              </a:rPr>
              <a:pPr/>
              <a:t>26/05/2019</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5A2009D1-AF15-4894-B8EC-CABDD6CAAE9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3531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B714D26-1295-4B64-903C-51EF6100B04A}" type="datetimeFigureOut">
              <a:rPr lang="fr-FR" smtClean="0">
                <a:solidFill>
                  <a:prstClr val="black">
                    <a:tint val="75000"/>
                  </a:prstClr>
                </a:solidFill>
              </a:rPr>
              <a:pPr/>
              <a:t>26/05/2019</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5A2009D1-AF15-4894-B8EC-CABDD6CAAE9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3202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B714D26-1295-4B64-903C-51EF6100B04A}" type="datetimeFigureOut">
              <a:rPr lang="fr-FR" smtClean="0">
                <a:solidFill>
                  <a:prstClr val="black">
                    <a:tint val="75000"/>
                  </a:prstClr>
                </a:solidFill>
              </a:rPr>
              <a:pPr/>
              <a:t>26/05/2019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A2009D1-AF15-4894-B8EC-CABDD6CAAE9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87622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B714D26-1295-4B64-903C-51EF6100B04A}" type="datetimeFigureOut">
              <a:rPr lang="fr-FR" smtClean="0">
                <a:solidFill>
                  <a:prstClr val="black">
                    <a:tint val="75000"/>
                  </a:prstClr>
                </a:solidFill>
              </a:rPr>
              <a:pPr/>
              <a:t>26/05/2019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A2009D1-AF15-4894-B8EC-CABDD6CAAE9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8124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B714D26-1295-4B64-903C-51EF6100B04A}" type="datetimeFigureOut">
              <a:rPr lang="fr-FR" smtClean="0">
                <a:solidFill>
                  <a:prstClr val="black">
                    <a:tint val="75000"/>
                  </a:prstClr>
                </a:solidFill>
              </a:rPr>
              <a:pPr/>
              <a:t>26/05/2019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A2009D1-AF15-4894-B8EC-CABDD6CAAE9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23965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714D26-1295-4B64-903C-51EF6100B04A}" type="datetimeFigureOut">
              <a:rPr lang="fr-FR" smtClean="0">
                <a:solidFill>
                  <a:prstClr val="black">
                    <a:tint val="75000"/>
                  </a:prstClr>
                </a:solidFill>
              </a:rPr>
              <a:pPr/>
              <a:t>26/05/2019</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009D1-AF15-4894-B8EC-CABDD6CAAE9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66085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258" y="1595021"/>
            <a:ext cx="11712388" cy="3416320"/>
          </a:xfrm>
          <a:prstGeom prst="rect">
            <a:avLst/>
          </a:prstGeom>
        </p:spPr>
        <p:txBody>
          <a:bodyPr wrap="square">
            <a:spAutoFit/>
          </a:bodyPr>
          <a:lstStyle/>
          <a:p>
            <a:r>
              <a:rPr lang="fr-FR" sz="2400" dirty="0">
                <a:solidFill>
                  <a:prstClr val="black"/>
                </a:solidFill>
              </a:rPr>
              <a:t>FRITTAGE</a:t>
            </a:r>
          </a:p>
          <a:p>
            <a:r>
              <a:rPr lang="fr-FR" sz="2400" dirty="0">
                <a:solidFill>
                  <a:prstClr val="black"/>
                </a:solidFill>
              </a:rPr>
              <a:t>Principe :</a:t>
            </a:r>
          </a:p>
          <a:p>
            <a:r>
              <a:rPr lang="fr-FR" sz="2400" dirty="0">
                <a:solidFill>
                  <a:prstClr val="black"/>
                </a:solidFill>
              </a:rPr>
              <a:t>Une poudre (ou un mélange de poudre), généralement métallique, est comprimée dans un moule, puis chauffée dans un four à vide (ou à atmosphère contrôlé) à une température inférieure à la température de fusion du principal constituant.</a:t>
            </a:r>
          </a:p>
          <a:p>
            <a:r>
              <a:rPr lang="fr-FR" sz="2400" dirty="0">
                <a:solidFill>
                  <a:prstClr val="black"/>
                </a:solidFill>
              </a:rPr>
              <a:t>Avantages : - Faible prix de revient pour de grandes séries de pièces complexes, précises et saines, qui peuvent être utilisées à l’état brut ;</a:t>
            </a:r>
          </a:p>
          <a:p>
            <a:r>
              <a:rPr lang="fr-FR" sz="2400" dirty="0">
                <a:solidFill>
                  <a:prstClr val="black"/>
                </a:solidFill>
              </a:rPr>
              <a:t>- La porosité naturelle des pièces frittées permet la fabrication de filtres et de coussinets autolubrifiants </a:t>
            </a:r>
            <a:r>
              <a:rPr lang="fr-FR" sz="2400" dirty="0" smtClean="0">
                <a:solidFill>
                  <a:prstClr val="black"/>
                </a:solidFill>
              </a:rPr>
              <a:t>;</a:t>
            </a:r>
            <a:endParaRPr lang="fr-FR" sz="2400" dirty="0">
              <a:solidFill>
                <a:prstClr val="black"/>
              </a:solidFill>
            </a:endParaRPr>
          </a:p>
        </p:txBody>
      </p:sp>
      <p:pic>
        <p:nvPicPr>
          <p:cNvPr id="3" name="Image 2"/>
          <p:cNvPicPr>
            <a:picLocks noChangeAspect="1"/>
          </p:cNvPicPr>
          <p:nvPr/>
        </p:nvPicPr>
        <p:blipFill>
          <a:blip r:embed="rId2"/>
          <a:stretch>
            <a:fillRect/>
          </a:stretch>
        </p:blipFill>
        <p:spPr>
          <a:xfrm>
            <a:off x="1896036" y="16128"/>
            <a:ext cx="9381564" cy="2175611"/>
          </a:xfrm>
          <a:prstGeom prst="rect">
            <a:avLst/>
          </a:prstGeom>
        </p:spPr>
      </p:pic>
      <p:sp>
        <p:nvSpPr>
          <p:cNvPr id="4" name="Rectangle 3"/>
          <p:cNvSpPr/>
          <p:nvPr/>
        </p:nvSpPr>
        <p:spPr>
          <a:xfrm>
            <a:off x="4726640" y="243513"/>
            <a:ext cx="2090188" cy="369332"/>
          </a:xfrm>
          <a:prstGeom prst="rect">
            <a:avLst/>
          </a:prstGeom>
        </p:spPr>
        <p:txBody>
          <a:bodyPr wrap="none">
            <a:spAutoFit/>
          </a:bodyPr>
          <a:lstStyle/>
          <a:p>
            <a:r>
              <a:rPr lang="fr-FR" dirty="0">
                <a:solidFill>
                  <a:srgbClr val="5B9BD5">
                    <a:lumMod val="20000"/>
                    <a:lumOff val="80000"/>
                  </a:srgbClr>
                </a:solidFill>
              </a:rPr>
              <a:t>Poudres métalliques</a:t>
            </a:r>
          </a:p>
        </p:txBody>
      </p:sp>
    </p:spTree>
    <p:extLst>
      <p:ext uri="{BB962C8B-B14F-4D97-AF65-F5344CB8AC3E}">
        <p14:creationId xmlns:p14="http://schemas.microsoft.com/office/powerpoint/2010/main" val="2291414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564" y="160981"/>
            <a:ext cx="11743765" cy="3416320"/>
          </a:xfrm>
          <a:prstGeom prst="rect">
            <a:avLst/>
          </a:prstGeom>
        </p:spPr>
        <p:txBody>
          <a:bodyPr wrap="square">
            <a:spAutoFit/>
          </a:bodyPr>
          <a:lstStyle/>
          <a:p>
            <a:pPr algn="just"/>
            <a:r>
              <a:rPr lang="fr-FR" sz="2400" dirty="0" smtClean="0">
                <a:solidFill>
                  <a:prstClr val="black"/>
                </a:solidFill>
              </a:rPr>
              <a:t>Impression </a:t>
            </a:r>
            <a:r>
              <a:rPr lang="fr-FR" sz="2400" dirty="0">
                <a:solidFill>
                  <a:prstClr val="black"/>
                </a:solidFill>
              </a:rPr>
              <a:t>3D (dépôt de fil fondu)</a:t>
            </a:r>
          </a:p>
          <a:p>
            <a:pPr algn="just"/>
            <a:r>
              <a:rPr lang="fr-FR" sz="2400" dirty="0">
                <a:solidFill>
                  <a:prstClr val="black"/>
                </a:solidFill>
              </a:rPr>
              <a:t>Cette technique permet de produire un objet réel à partir d'un fichier CAO en le découpant en tranches puis en déposant de la matière couche par couche pour, en fin de compte, obtenir la pièce terminée. Le principe est donc assez proche de celui d'une imprimante 2D classique : les buses utilisées, qui déposent de la résine (ou du plastique, ou du métal), sont d'ailleurs identiques aux imprimantes de bureau. C'est l'empilement de ces couches qui crée un volume.</a:t>
            </a:r>
          </a:p>
          <a:p>
            <a:pPr algn="just"/>
            <a:r>
              <a:rPr lang="fr-FR" sz="2400" dirty="0">
                <a:solidFill>
                  <a:prstClr val="black"/>
                </a:solidFill>
              </a:rPr>
              <a:t>Un matériau support est aussi utilisé afin de pouvoir obtenir n’importe quelle forme volumique. Le matériau support est ensuite dissout dans un bain de dissolvant.</a:t>
            </a:r>
          </a:p>
        </p:txBody>
      </p:sp>
      <p:pic>
        <p:nvPicPr>
          <p:cNvPr id="3" name="Image 2"/>
          <p:cNvPicPr>
            <a:picLocks noChangeAspect="1"/>
          </p:cNvPicPr>
          <p:nvPr/>
        </p:nvPicPr>
        <p:blipFill>
          <a:blip r:embed="rId2"/>
          <a:stretch>
            <a:fillRect/>
          </a:stretch>
        </p:blipFill>
        <p:spPr>
          <a:xfrm>
            <a:off x="4063174" y="3652991"/>
            <a:ext cx="4092543" cy="3205009"/>
          </a:xfrm>
          <a:prstGeom prst="rect">
            <a:avLst/>
          </a:prstGeom>
        </p:spPr>
      </p:pic>
    </p:spTree>
    <p:extLst>
      <p:ext uri="{BB962C8B-B14F-4D97-AF65-F5344CB8AC3E}">
        <p14:creationId xmlns:p14="http://schemas.microsoft.com/office/powerpoint/2010/main" val="626480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06088" y="2791261"/>
            <a:ext cx="3810835" cy="4065001"/>
          </a:xfrm>
          <a:prstGeom prst="rect">
            <a:avLst/>
          </a:prstGeom>
        </p:spPr>
      </p:pic>
      <p:pic>
        <p:nvPicPr>
          <p:cNvPr id="3" name="Image 2"/>
          <p:cNvPicPr>
            <a:picLocks noChangeAspect="1"/>
          </p:cNvPicPr>
          <p:nvPr/>
        </p:nvPicPr>
        <p:blipFill>
          <a:blip r:embed="rId3"/>
          <a:stretch>
            <a:fillRect/>
          </a:stretch>
        </p:blipFill>
        <p:spPr>
          <a:xfrm>
            <a:off x="6766156" y="2422465"/>
            <a:ext cx="5172623" cy="4433797"/>
          </a:xfrm>
          <a:prstGeom prst="rect">
            <a:avLst/>
          </a:prstGeom>
        </p:spPr>
      </p:pic>
      <p:sp>
        <p:nvSpPr>
          <p:cNvPr id="4" name="Rectangle 3"/>
          <p:cNvSpPr/>
          <p:nvPr/>
        </p:nvSpPr>
        <p:spPr>
          <a:xfrm>
            <a:off x="4316923" y="5920298"/>
            <a:ext cx="2339936" cy="369332"/>
          </a:xfrm>
          <a:prstGeom prst="rect">
            <a:avLst/>
          </a:prstGeom>
        </p:spPr>
        <p:txBody>
          <a:bodyPr wrap="none">
            <a:spAutoFit/>
          </a:bodyPr>
          <a:lstStyle/>
          <a:p>
            <a:r>
              <a:rPr lang="fr-FR" dirty="0">
                <a:solidFill>
                  <a:prstClr val="black"/>
                </a:solidFill>
              </a:rPr>
              <a:t>Diverses pièces frittées</a:t>
            </a:r>
          </a:p>
        </p:txBody>
      </p:sp>
      <p:sp>
        <p:nvSpPr>
          <p:cNvPr id="5" name="Rectangle 4"/>
          <p:cNvSpPr/>
          <p:nvPr/>
        </p:nvSpPr>
        <p:spPr>
          <a:xfrm>
            <a:off x="255495" y="285597"/>
            <a:ext cx="11591364" cy="1938992"/>
          </a:xfrm>
          <a:prstGeom prst="rect">
            <a:avLst/>
          </a:prstGeom>
        </p:spPr>
        <p:txBody>
          <a:bodyPr wrap="square">
            <a:spAutoFit/>
          </a:bodyPr>
          <a:lstStyle/>
          <a:p>
            <a:pPr lvl="0"/>
            <a:r>
              <a:rPr lang="fr-FR" sz="2400" dirty="0">
                <a:solidFill>
                  <a:prstClr val="black"/>
                </a:solidFill>
              </a:rPr>
              <a:t>- Autorise l’obtention de nouveaux alliages (encore appelés dans ce cas « pseudoalliages »).</a:t>
            </a:r>
          </a:p>
          <a:p>
            <a:pPr lvl="0"/>
            <a:r>
              <a:rPr lang="fr-FR" sz="2400" dirty="0">
                <a:solidFill>
                  <a:prstClr val="black"/>
                </a:solidFill>
              </a:rPr>
              <a:t>Inconvénients : - La porosité naturelle peut devenir un inconvénient dans le cas de problèmes d’étanchéité par exemple ;</a:t>
            </a:r>
          </a:p>
          <a:p>
            <a:pPr lvl="0"/>
            <a:r>
              <a:rPr lang="fr-FR" sz="2400" dirty="0">
                <a:solidFill>
                  <a:prstClr val="black"/>
                </a:solidFill>
              </a:rPr>
              <a:t>- Le principe de la compression conduit à des pièces non homogènes (porosité plus élevée au milieu), et dont les qualités de résistance mécanique sont faibles pour les métaux frittés.</a:t>
            </a:r>
          </a:p>
        </p:txBody>
      </p:sp>
    </p:spTree>
    <p:extLst>
      <p:ext uri="{BB962C8B-B14F-4D97-AF65-F5344CB8AC3E}">
        <p14:creationId xmlns:p14="http://schemas.microsoft.com/office/powerpoint/2010/main" val="1685079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987" y="125977"/>
            <a:ext cx="12062013" cy="830997"/>
          </a:xfrm>
          <a:prstGeom prst="rect">
            <a:avLst/>
          </a:prstGeom>
        </p:spPr>
        <p:txBody>
          <a:bodyPr wrap="square">
            <a:spAutoFit/>
          </a:bodyPr>
          <a:lstStyle/>
          <a:p>
            <a:r>
              <a:rPr lang="fr-FR" sz="2400" dirty="0">
                <a:solidFill>
                  <a:prstClr val="black"/>
                </a:solidFill>
              </a:rPr>
              <a:t>OBTENTION PAR ENLÈVEMENT DE MATIÈRE    (USINAGE)</a:t>
            </a:r>
          </a:p>
          <a:p>
            <a:r>
              <a:rPr lang="fr-FR" sz="2400" dirty="0">
                <a:solidFill>
                  <a:prstClr val="black"/>
                </a:solidFill>
              </a:rPr>
              <a:t>Consiste à obtenir la forme finale par arrachements de petits morceaux de matière (copeaux).</a:t>
            </a:r>
          </a:p>
        </p:txBody>
      </p:sp>
      <p:sp>
        <p:nvSpPr>
          <p:cNvPr id="3" name="Rectangle 2"/>
          <p:cNvSpPr/>
          <p:nvPr/>
        </p:nvSpPr>
        <p:spPr>
          <a:xfrm>
            <a:off x="129987" y="1252809"/>
            <a:ext cx="4764742" cy="5262979"/>
          </a:xfrm>
          <a:prstGeom prst="rect">
            <a:avLst/>
          </a:prstGeom>
        </p:spPr>
        <p:txBody>
          <a:bodyPr wrap="square">
            <a:spAutoFit/>
          </a:bodyPr>
          <a:lstStyle/>
          <a:p>
            <a:pPr algn="just"/>
            <a:r>
              <a:rPr lang="fr-FR" sz="2400" dirty="0">
                <a:solidFill>
                  <a:prstClr val="black"/>
                </a:solidFill>
              </a:rPr>
              <a:t>Tournage (sur un tour classique ou à commande numérique CN)</a:t>
            </a:r>
          </a:p>
          <a:p>
            <a:pPr algn="just"/>
            <a:r>
              <a:rPr lang="fr-FR" sz="2400" dirty="0">
                <a:solidFill>
                  <a:prstClr val="black"/>
                </a:solidFill>
              </a:rPr>
              <a:t>En tournage, le mouvement de coupe est obtenu par rotation de la pièce serrée entre les mors d'un mandrin ou dans une pince spécifique, tandis que le mouvement d'avance est obtenu par le déplacement de l'outil coupant. Le tournage permet principalement d’obtenir</a:t>
            </a:r>
          </a:p>
          <a:p>
            <a:pPr algn="just"/>
            <a:r>
              <a:rPr lang="fr-FR" sz="2400" dirty="0">
                <a:solidFill>
                  <a:prstClr val="black"/>
                </a:solidFill>
              </a:rPr>
              <a:t>des formes de révolution autour de l’axe de rotation de</a:t>
            </a:r>
          </a:p>
          <a:p>
            <a:pPr algn="just"/>
            <a:r>
              <a:rPr lang="fr-FR" sz="2400" dirty="0">
                <a:solidFill>
                  <a:prstClr val="black"/>
                </a:solidFill>
              </a:rPr>
              <a:t>la pièce.</a:t>
            </a:r>
          </a:p>
        </p:txBody>
      </p:sp>
      <p:pic>
        <p:nvPicPr>
          <p:cNvPr id="4" name="Image 3"/>
          <p:cNvPicPr>
            <a:picLocks noChangeAspect="1"/>
          </p:cNvPicPr>
          <p:nvPr/>
        </p:nvPicPr>
        <p:blipFill>
          <a:blip r:embed="rId2"/>
          <a:stretch>
            <a:fillRect/>
          </a:stretch>
        </p:blipFill>
        <p:spPr>
          <a:xfrm>
            <a:off x="5391905" y="1252809"/>
            <a:ext cx="6258483" cy="5053862"/>
          </a:xfrm>
          <a:prstGeom prst="rect">
            <a:avLst/>
          </a:prstGeom>
        </p:spPr>
      </p:pic>
    </p:spTree>
    <p:extLst>
      <p:ext uri="{BB962C8B-B14F-4D97-AF65-F5344CB8AC3E}">
        <p14:creationId xmlns:p14="http://schemas.microsoft.com/office/powerpoint/2010/main" val="3711720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9622"/>
            <a:ext cx="5150224" cy="4154984"/>
          </a:xfrm>
          <a:prstGeom prst="rect">
            <a:avLst/>
          </a:prstGeom>
        </p:spPr>
        <p:txBody>
          <a:bodyPr wrap="square">
            <a:spAutoFit/>
          </a:bodyPr>
          <a:lstStyle/>
          <a:p>
            <a:r>
              <a:rPr lang="fr-FR" sz="2400" dirty="0">
                <a:solidFill>
                  <a:prstClr val="black"/>
                </a:solidFill>
              </a:rPr>
              <a:t>Fraisage (sur une fraiseuse classique ou à commande numérique CN)</a:t>
            </a:r>
          </a:p>
          <a:p>
            <a:r>
              <a:rPr lang="fr-FR" sz="2400" dirty="0">
                <a:solidFill>
                  <a:prstClr val="black"/>
                </a:solidFill>
              </a:rPr>
              <a:t>En fraisage, le mouvement de coupe est obtenu par rotation de l’outil (la fraise), tandis que le mouvement d'avance est obtenu par le déplacement de la pièce maintenue dans un étau. Le fraisage classique permet principalement d’obtenir des formes prismatiques, mais le fraisage par CN permet d’obtenir des formes pouvant être très complexes.</a:t>
            </a:r>
          </a:p>
        </p:txBody>
      </p:sp>
      <p:pic>
        <p:nvPicPr>
          <p:cNvPr id="3" name="Image 2"/>
          <p:cNvPicPr>
            <a:picLocks noChangeAspect="1"/>
          </p:cNvPicPr>
          <p:nvPr/>
        </p:nvPicPr>
        <p:blipFill>
          <a:blip r:embed="rId2"/>
          <a:stretch>
            <a:fillRect/>
          </a:stretch>
        </p:blipFill>
        <p:spPr>
          <a:xfrm>
            <a:off x="5260412" y="0"/>
            <a:ext cx="6955348" cy="4314606"/>
          </a:xfrm>
          <a:prstGeom prst="rect">
            <a:avLst/>
          </a:prstGeom>
        </p:spPr>
      </p:pic>
      <p:sp>
        <p:nvSpPr>
          <p:cNvPr id="4" name="Rectangle 3"/>
          <p:cNvSpPr/>
          <p:nvPr/>
        </p:nvSpPr>
        <p:spPr>
          <a:xfrm>
            <a:off x="201706" y="4530840"/>
            <a:ext cx="11806517" cy="1569660"/>
          </a:xfrm>
          <a:prstGeom prst="rect">
            <a:avLst/>
          </a:prstGeom>
        </p:spPr>
        <p:txBody>
          <a:bodyPr wrap="square">
            <a:spAutoFit/>
          </a:bodyPr>
          <a:lstStyle/>
          <a:p>
            <a:r>
              <a:rPr lang="fr-FR" sz="2400" dirty="0">
                <a:solidFill>
                  <a:prstClr val="black"/>
                </a:solidFill>
              </a:rPr>
              <a:t>Perçage (sur une perceuse)</a:t>
            </a:r>
          </a:p>
          <a:p>
            <a:r>
              <a:rPr lang="fr-FR" sz="2400" dirty="0">
                <a:solidFill>
                  <a:prstClr val="black"/>
                </a:solidFill>
              </a:rPr>
              <a:t>Le terme perçage signifie « obtention d’un trou (borgne ou débouchant) par usinage ». Ce trou peut être effectué par un foret sur une perceuse, une mèche sur un vilebrequin (perceuse manuelle), découpe, électroérosion, etc.</a:t>
            </a:r>
          </a:p>
        </p:txBody>
      </p:sp>
    </p:spTree>
    <p:extLst>
      <p:ext uri="{BB962C8B-B14F-4D97-AF65-F5344CB8AC3E}">
        <p14:creationId xmlns:p14="http://schemas.microsoft.com/office/powerpoint/2010/main" val="784634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883" y="899379"/>
            <a:ext cx="6096000" cy="4524315"/>
          </a:xfrm>
          <a:prstGeom prst="rect">
            <a:avLst/>
          </a:prstGeom>
        </p:spPr>
        <p:txBody>
          <a:bodyPr>
            <a:spAutoFit/>
          </a:bodyPr>
          <a:lstStyle/>
          <a:p>
            <a:pPr algn="just"/>
            <a:r>
              <a:rPr lang="fr-FR" sz="2400" dirty="0">
                <a:solidFill>
                  <a:prstClr val="black"/>
                </a:solidFill>
              </a:rPr>
              <a:t>Brochage (sur une brocheuse)</a:t>
            </a:r>
          </a:p>
          <a:p>
            <a:pPr algn="just"/>
            <a:r>
              <a:rPr lang="fr-FR" sz="2400" dirty="0">
                <a:solidFill>
                  <a:prstClr val="black"/>
                </a:solidFill>
              </a:rPr>
              <a:t>Le brochage est un procédé d’usinage </a:t>
            </a:r>
            <a:r>
              <a:rPr lang="fr-FR" sz="2400" dirty="0" smtClean="0">
                <a:solidFill>
                  <a:prstClr val="black"/>
                </a:solidFill>
              </a:rPr>
              <a:t>à l’aide </a:t>
            </a:r>
            <a:r>
              <a:rPr lang="fr-FR" sz="2400" dirty="0">
                <a:solidFill>
                  <a:prstClr val="black"/>
                </a:solidFill>
              </a:rPr>
              <a:t>d’un outil de forme à </a:t>
            </a:r>
            <a:r>
              <a:rPr lang="fr-FR" sz="2400" dirty="0" smtClean="0">
                <a:solidFill>
                  <a:prstClr val="black"/>
                </a:solidFill>
              </a:rPr>
              <a:t>tranchants multiples </a:t>
            </a:r>
            <a:r>
              <a:rPr lang="fr-FR" sz="2400" dirty="0">
                <a:solidFill>
                  <a:prstClr val="black"/>
                </a:solidFill>
              </a:rPr>
              <a:t>appelé « broche ».</a:t>
            </a:r>
          </a:p>
          <a:p>
            <a:pPr algn="just"/>
            <a:r>
              <a:rPr lang="fr-FR" sz="2400" dirty="0">
                <a:solidFill>
                  <a:prstClr val="black"/>
                </a:solidFill>
              </a:rPr>
              <a:t>L’outil broche possède des dents </a:t>
            </a:r>
            <a:r>
              <a:rPr lang="fr-FR" sz="2400" dirty="0" smtClean="0">
                <a:solidFill>
                  <a:prstClr val="black"/>
                </a:solidFill>
              </a:rPr>
              <a:t>qui augmentent </a:t>
            </a:r>
            <a:r>
              <a:rPr lang="fr-FR" sz="2400" dirty="0">
                <a:solidFill>
                  <a:prstClr val="black"/>
                </a:solidFill>
              </a:rPr>
              <a:t>de hauteur progressivement, </a:t>
            </a:r>
            <a:r>
              <a:rPr lang="fr-FR" sz="2400" dirty="0" smtClean="0">
                <a:solidFill>
                  <a:prstClr val="black"/>
                </a:solidFill>
              </a:rPr>
              <a:t>de sorte </a:t>
            </a:r>
            <a:r>
              <a:rPr lang="fr-FR" sz="2400" dirty="0">
                <a:solidFill>
                  <a:prstClr val="black"/>
                </a:solidFill>
              </a:rPr>
              <a:t>que chacune entaille </a:t>
            </a:r>
            <a:r>
              <a:rPr lang="fr-FR" sz="2400" dirty="0" smtClean="0">
                <a:solidFill>
                  <a:prstClr val="black"/>
                </a:solidFill>
              </a:rPr>
              <a:t>plus profondément </a:t>
            </a:r>
            <a:r>
              <a:rPr lang="fr-FR" sz="2400" dirty="0">
                <a:solidFill>
                  <a:prstClr val="black"/>
                </a:solidFill>
              </a:rPr>
              <a:t>la pièce que celle qui </a:t>
            </a:r>
            <a:r>
              <a:rPr lang="fr-FR" sz="2400" dirty="0" smtClean="0">
                <a:solidFill>
                  <a:prstClr val="black"/>
                </a:solidFill>
              </a:rPr>
              <a:t>la précède</a:t>
            </a:r>
            <a:r>
              <a:rPr lang="fr-FR" sz="2400" dirty="0">
                <a:solidFill>
                  <a:prstClr val="black"/>
                </a:solidFill>
              </a:rPr>
              <a:t>.</a:t>
            </a:r>
          </a:p>
          <a:p>
            <a:pPr algn="just"/>
            <a:r>
              <a:rPr lang="fr-FR" sz="2400" dirty="0">
                <a:solidFill>
                  <a:prstClr val="black"/>
                </a:solidFill>
              </a:rPr>
              <a:t>Le brochage intérieur (formes a, b, c, d </a:t>
            </a:r>
            <a:r>
              <a:rPr lang="fr-FR" sz="2400" dirty="0" smtClean="0">
                <a:solidFill>
                  <a:prstClr val="black"/>
                </a:solidFill>
              </a:rPr>
              <a:t>ci-contre) nécessite </a:t>
            </a:r>
            <a:r>
              <a:rPr lang="fr-FR" sz="2400" dirty="0">
                <a:solidFill>
                  <a:prstClr val="black"/>
                </a:solidFill>
              </a:rPr>
              <a:t>que la broche </a:t>
            </a:r>
            <a:r>
              <a:rPr lang="fr-FR" sz="2400" dirty="0" smtClean="0">
                <a:solidFill>
                  <a:prstClr val="black"/>
                </a:solidFill>
              </a:rPr>
              <a:t>puisse traverser </a:t>
            </a:r>
            <a:r>
              <a:rPr lang="fr-FR" sz="2400" dirty="0">
                <a:solidFill>
                  <a:prstClr val="black"/>
                </a:solidFill>
              </a:rPr>
              <a:t>la pièce. Il est donc nécessaire </a:t>
            </a:r>
            <a:r>
              <a:rPr lang="fr-FR" sz="2400" dirty="0" smtClean="0">
                <a:solidFill>
                  <a:prstClr val="black"/>
                </a:solidFill>
              </a:rPr>
              <a:t>de réaliser </a:t>
            </a:r>
            <a:r>
              <a:rPr lang="fr-FR" sz="2400" dirty="0">
                <a:solidFill>
                  <a:prstClr val="black"/>
                </a:solidFill>
              </a:rPr>
              <a:t>au préalable un trou débouchant.</a:t>
            </a:r>
          </a:p>
        </p:txBody>
      </p:sp>
      <p:pic>
        <p:nvPicPr>
          <p:cNvPr id="3" name="Image 2"/>
          <p:cNvPicPr>
            <a:picLocks noChangeAspect="1"/>
          </p:cNvPicPr>
          <p:nvPr/>
        </p:nvPicPr>
        <p:blipFill>
          <a:blip r:embed="rId2"/>
          <a:stretch>
            <a:fillRect/>
          </a:stretch>
        </p:blipFill>
        <p:spPr>
          <a:xfrm>
            <a:off x="6642846" y="218110"/>
            <a:ext cx="5131699" cy="5886854"/>
          </a:xfrm>
          <a:prstGeom prst="rect">
            <a:avLst/>
          </a:prstGeom>
        </p:spPr>
      </p:pic>
    </p:spTree>
    <p:extLst>
      <p:ext uri="{BB962C8B-B14F-4D97-AF65-F5344CB8AC3E}">
        <p14:creationId xmlns:p14="http://schemas.microsoft.com/office/powerpoint/2010/main" val="2478532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670" y="158260"/>
            <a:ext cx="6795248" cy="1938992"/>
          </a:xfrm>
          <a:prstGeom prst="rect">
            <a:avLst/>
          </a:prstGeom>
        </p:spPr>
        <p:txBody>
          <a:bodyPr wrap="square">
            <a:spAutoFit/>
          </a:bodyPr>
          <a:lstStyle/>
          <a:p>
            <a:pPr algn="just"/>
            <a:r>
              <a:rPr lang="fr-FR" sz="2400" dirty="0" smtClean="0">
                <a:solidFill>
                  <a:prstClr val="black"/>
                </a:solidFill>
              </a:rPr>
              <a:t>Rectification</a:t>
            </a:r>
            <a:r>
              <a:rPr lang="fr-FR" sz="2400" dirty="0">
                <a:solidFill>
                  <a:prstClr val="black"/>
                </a:solidFill>
              </a:rPr>
              <a:t>, rodage, superfinition (sur une meule ou sur des bandes abrasives)</a:t>
            </a:r>
          </a:p>
          <a:p>
            <a:pPr algn="just"/>
            <a:r>
              <a:rPr lang="fr-FR" sz="2400" dirty="0">
                <a:solidFill>
                  <a:prstClr val="black"/>
                </a:solidFill>
              </a:rPr>
              <a:t>Ces trois techniques sont des techniques </a:t>
            </a:r>
            <a:r>
              <a:rPr lang="fr-FR" sz="2400" dirty="0" smtClean="0">
                <a:solidFill>
                  <a:prstClr val="black"/>
                </a:solidFill>
              </a:rPr>
              <a:t>de finition </a:t>
            </a:r>
            <a:r>
              <a:rPr lang="fr-FR" sz="2400" dirty="0">
                <a:solidFill>
                  <a:prstClr val="black"/>
                </a:solidFill>
              </a:rPr>
              <a:t>des pièces, par abrasion (ou meulage</a:t>
            </a:r>
            <a:r>
              <a:rPr lang="fr-FR" sz="2400" dirty="0" smtClean="0">
                <a:solidFill>
                  <a:prstClr val="black"/>
                </a:solidFill>
              </a:rPr>
              <a:t>), jusqu’à </a:t>
            </a:r>
            <a:r>
              <a:rPr lang="fr-FR" sz="2400" dirty="0">
                <a:solidFill>
                  <a:prstClr val="black"/>
                </a:solidFill>
              </a:rPr>
              <a:t>l’obtention de surfaces en « </a:t>
            </a:r>
            <a:r>
              <a:rPr lang="fr-FR" sz="2400" dirty="0" err="1" smtClean="0">
                <a:solidFill>
                  <a:prstClr val="black"/>
                </a:solidFill>
              </a:rPr>
              <a:t>polimiroir</a:t>
            </a:r>
            <a:r>
              <a:rPr lang="fr-FR" sz="2400" dirty="0" smtClean="0">
                <a:solidFill>
                  <a:prstClr val="black"/>
                </a:solidFill>
              </a:rPr>
              <a:t> »</a:t>
            </a:r>
            <a:endParaRPr lang="fr-FR" sz="2400" dirty="0">
              <a:solidFill>
                <a:prstClr val="black"/>
              </a:solidFill>
            </a:endParaRPr>
          </a:p>
        </p:txBody>
      </p:sp>
      <p:pic>
        <p:nvPicPr>
          <p:cNvPr id="3" name="Image 2"/>
          <p:cNvPicPr>
            <a:picLocks noChangeAspect="1"/>
          </p:cNvPicPr>
          <p:nvPr/>
        </p:nvPicPr>
        <p:blipFill>
          <a:blip r:embed="rId2"/>
          <a:stretch>
            <a:fillRect/>
          </a:stretch>
        </p:blipFill>
        <p:spPr>
          <a:xfrm>
            <a:off x="7005918" y="389965"/>
            <a:ext cx="4936526" cy="3659937"/>
          </a:xfrm>
          <a:prstGeom prst="rect">
            <a:avLst/>
          </a:prstGeom>
        </p:spPr>
      </p:pic>
      <p:sp>
        <p:nvSpPr>
          <p:cNvPr id="4" name="Rectangle 3"/>
          <p:cNvSpPr/>
          <p:nvPr/>
        </p:nvSpPr>
        <p:spPr>
          <a:xfrm>
            <a:off x="210670" y="2140253"/>
            <a:ext cx="6795248" cy="2308324"/>
          </a:xfrm>
          <a:prstGeom prst="rect">
            <a:avLst/>
          </a:prstGeom>
        </p:spPr>
        <p:txBody>
          <a:bodyPr wrap="square">
            <a:spAutoFit/>
          </a:bodyPr>
          <a:lstStyle/>
          <a:p>
            <a:pPr algn="just"/>
            <a:r>
              <a:rPr lang="fr-FR" sz="2400" dirty="0">
                <a:solidFill>
                  <a:prstClr val="black"/>
                </a:solidFill>
              </a:rPr>
              <a:t>Une meule (ainsi qu’une bande abrasive) </a:t>
            </a:r>
            <a:r>
              <a:rPr lang="fr-FR" sz="2400" dirty="0" smtClean="0">
                <a:solidFill>
                  <a:prstClr val="black"/>
                </a:solidFill>
              </a:rPr>
              <a:t>est constituée </a:t>
            </a:r>
            <a:r>
              <a:rPr lang="fr-FR" sz="2400" dirty="0">
                <a:solidFill>
                  <a:prstClr val="black"/>
                </a:solidFill>
              </a:rPr>
              <a:t>de particules coupantes </a:t>
            </a:r>
            <a:r>
              <a:rPr lang="fr-FR" sz="2400" dirty="0" smtClean="0">
                <a:solidFill>
                  <a:prstClr val="black"/>
                </a:solidFill>
              </a:rPr>
              <a:t>agglomérées par </a:t>
            </a:r>
            <a:r>
              <a:rPr lang="fr-FR" sz="2400" dirty="0">
                <a:solidFill>
                  <a:prstClr val="black"/>
                </a:solidFill>
              </a:rPr>
              <a:t>un liant : chaque particule enlève un </a:t>
            </a:r>
            <a:r>
              <a:rPr lang="fr-FR" sz="2400" dirty="0" smtClean="0">
                <a:solidFill>
                  <a:prstClr val="black"/>
                </a:solidFill>
              </a:rPr>
              <a:t>petit copeau </a:t>
            </a:r>
            <a:r>
              <a:rPr lang="fr-FR" sz="2400" dirty="0">
                <a:solidFill>
                  <a:prstClr val="black"/>
                </a:solidFill>
              </a:rPr>
              <a:t>quand l'une de ses arêtes se présente </a:t>
            </a:r>
            <a:r>
              <a:rPr lang="fr-FR" sz="2400" dirty="0" smtClean="0">
                <a:solidFill>
                  <a:prstClr val="black"/>
                </a:solidFill>
              </a:rPr>
              <a:t>sur la </a:t>
            </a:r>
            <a:r>
              <a:rPr lang="fr-FR" sz="2400" dirty="0">
                <a:solidFill>
                  <a:prstClr val="black"/>
                </a:solidFill>
              </a:rPr>
              <a:t>pièce, généralement à grande vitesse ; </a:t>
            </a:r>
            <a:r>
              <a:rPr lang="fr-FR" sz="2400" dirty="0" smtClean="0">
                <a:solidFill>
                  <a:prstClr val="black"/>
                </a:solidFill>
              </a:rPr>
              <a:t>le copeau </a:t>
            </a:r>
            <a:r>
              <a:rPr lang="fr-FR" sz="2400" dirty="0">
                <a:solidFill>
                  <a:prstClr val="black"/>
                </a:solidFill>
              </a:rPr>
              <a:t>est de très petite section, il n’est </a:t>
            </a:r>
            <a:r>
              <a:rPr lang="fr-FR" sz="2400" dirty="0" smtClean="0">
                <a:solidFill>
                  <a:prstClr val="black"/>
                </a:solidFill>
              </a:rPr>
              <a:t>pas tranché </a:t>
            </a:r>
            <a:r>
              <a:rPr lang="fr-FR" sz="2400" dirty="0">
                <a:solidFill>
                  <a:prstClr val="black"/>
                </a:solidFill>
              </a:rPr>
              <a:t>mais gratté.</a:t>
            </a:r>
          </a:p>
        </p:txBody>
      </p:sp>
      <p:sp>
        <p:nvSpPr>
          <p:cNvPr id="5" name="Rectangle 4"/>
          <p:cNvSpPr/>
          <p:nvPr/>
        </p:nvSpPr>
        <p:spPr>
          <a:xfrm>
            <a:off x="221858" y="4817909"/>
            <a:ext cx="6784059" cy="1938992"/>
          </a:xfrm>
          <a:prstGeom prst="rect">
            <a:avLst/>
          </a:prstGeom>
        </p:spPr>
        <p:txBody>
          <a:bodyPr wrap="square">
            <a:spAutoFit/>
          </a:bodyPr>
          <a:lstStyle/>
          <a:p>
            <a:pPr algn="just"/>
            <a:r>
              <a:rPr lang="fr-FR" sz="2400" dirty="0">
                <a:solidFill>
                  <a:prstClr val="black"/>
                </a:solidFill>
              </a:rPr>
              <a:t>L’amélioration de l’état de surface est </a:t>
            </a:r>
            <a:r>
              <a:rPr lang="fr-FR" sz="2400" dirty="0" smtClean="0">
                <a:solidFill>
                  <a:prstClr val="black"/>
                </a:solidFill>
              </a:rPr>
              <a:t>obtenue en </a:t>
            </a:r>
            <a:r>
              <a:rPr lang="fr-FR" sz="2400" dirty="0">
                <a:solidFill>
                  <a:prstClr val="black"/>
                </a:solidFill>
              </a:rPr>
              <a:t>utilisant des abrasifs de plus en plus fins.</a:t>
            </a:r>
          </a:p>
          <a:p>
            <a:pPr algn="just"/>
            <a:r>
              <a:rPr lang="fr-FR" sz="2400" dirty="0">
                <a:solidFill>
                  <a:prstClr val="black"/>
                </a:solidFill>
              </a:rPr>
              <a:t>L’état de surface obtenu est excellent (</a:t>
            </a:r>
            <a:r>
              <a:rPr lang="fr-FR" sz="2400" dirty="0" smtClean="0">
                <a:solidFill>
                  <a:prstClr val="black"/>
                </a:solidFill>
              </a:rPr>
              <a:t>rugosité de </a:t>
            </a:r>
            <a:r>
              <a:rPr lang="fr-FR" sz="2400" dirty="0">
                <a:solidFill>
                  <a:prstClr val="black"/>
                </a:solidFill>
              </a:rPr>
              <a:t>l’ordre de Ra = 0,1 mm) et la précision </a:t>
            </a:r>
            <a:r>
              <a:rPr lang="fr-FR" sz="2400" dirty="0" smtClean="0">
                <a:solidFill>
                  <a:prstClr val="black"/>
                </a:solidFill>
              </a:rPr>
              <a:t>des cotes </a:t>
            </a:r>
            <a:r>
              <a:rPr lang="fr-FR" sz="2400" dirty="0">
                <a:solidFill>
                  <a:prstClr val="black"/>
                </a:solidFill>
              </a:rPr>
              <a:t>aussi (de l’ordre de 1 mm).</a:t>
            </a:r>
          </a:p>
        </p:txBody>
      </p:sp>
      <p:pic>
        <p:nvPicPr>
          <p:cNvPr id="6" name="Image 5"/>
          <p:cNvPicPr>
            <a:picLocks noChangeAspect="1"/>
          </p:cNvPicPr>
          <p:nvPr/>
        </p:nvPicPr>
        <p:blipFill>
          <a:blip r:embed="rId3"/>
          <a:stretch>
            <a:fillRect/>
          </a:stretch>
        </p:blipFill>
        <p:spPr>
          <a:xfrm>
            <a:off x="7234484" y="4049902"/>
            <a:ext cx="3352709" cy="2514600"/>
          </a:xfrm>
          <a:prstGeom prst="rect">
            <a:avLst/>
          </a:prstGeom>
        </p:spPr>
      </p:pic>
    </p:spTree>
    <p:extLst>
      <p:ext uri="{BB962C8B-B14F-4D97-AF65-F5344CB8AC3E}">
        <p14:creationId xmlns:p14="http://schemas.microsoft.com/office/powerpoint/2010/main" val="2712442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434" y="0"/>
            <a:ext cx="8157376" cy="4524315"/>
          </a:xfrm>
          <a:prstGeom prst="rect">
            <a:avLst/>
          </a:prstGeom>
        </p:spPr>
        <p:txBody>
          <a:bodyPr wrap="square">
            <a:spAutoFit/>
          </a:bodyPr>
          <a:lstStyle/>
          <a:p>
            <a:pPr algn="just"/>
            <a:r>
              <a:rPr lang="fr-FR" sz="2400" dirty="0" smtClean="0">
                <a:solidFill>
                  <a:prstClr val="black"/>
                </a:solidFill>
              </a:rPr>
              <a:t>Électroérosion</a:t>
            </a:r>
            <a:endParaRPr lang="fr-FR" sz="2400" dirty="0">
              <a:solidFill>
                <a:prstClr val="black"/>
              </a:solidFill>
            </a:endParaRPr>
          </a:p>
          <a:p>
            <a:pPr algn="just"/>
            <a:r>
              <a:rPr lang="fr-FR" sz="2400" dirty="0">
                <a:solidFill>
                  <a:prstClr val="black"/>
                </a:solidFill>
              </a:rPr>
              <a:t>Principe :</a:t>
            </a:r>
          </a:p>
          <a:p>
            <a:pPr algn="just"/>
            <a:r>
              <a:rPr lang="fr-FR" sz="2400" dirty="0">
                <a:solidFill>
                  <a:prstClr val="black"/>
                </a:solidFill>
              </a:rPr>
              <a:t>L’enlèvement de matière est obtenu par des </a:t>
            </a:r>
            <a:r>
              <a:rPr lang="fr-FR" sz="2400" dirty="0" smtClean="0">
                <a:solidFill>
                  <a:prstClr val="black"/>
                </a:solidFill>
              </a:rPr>
              <a:t>décharges électriques </a:t>
            </a:r>
            <a:r>
              <a:rPr lang="fr-FR" sz="2400" dirty="0">
                <a:solidFill>
                  <a:prstClr val="black"/>
                </a:solidFill>
              </a:rPr>
              <a:t>entre une électrode pièce et une électrode-outil.</a:t>
            </a:r>
          </a:p>
          <a:p>
            <a:pPr algn="just"/>
            <a:r>
              <a:rPr lang="fr-FR" sz="2400" dirty="0">
                <a:solidFill>
                  <a:prstClr val="black"/>
                </a:solidFill>
              </a:rPr>
              <a:t>Avantages : - Usinage possible de matériaux trempés et durs</a:t>
            </a:r>
            <a:r>
              <a:rPr lang="fr-FR" sz="2400" dirty="0" smtClean="0">
                <a:solidFill>
                  <a:prstClr val="black"/>
                </a:solidFill>
              </a:rPr>
              <a:t>, impossibles </a:t>
            </a:r>
            <a:r>
              <a:rPr lang="fr-FR" sz="2400" dirty="0">
                <a:solidFill>
                  <a:prstClr val="black"/>
                </a:solidFill>
              </a:rPr>
              <a:t>à usiner avec les procédés par enlèvement de copeaux ;</a:t>
            </a:r>
          </a:p>
          <a:p>
            <a:pPr algn="just"/>
            <a:r>
              <a:rPr lang="fr-FR" sz="2400" dirty="0">
                <a:solidFill>
                  <a:prstClr val="black"/>
                </a:solidFill>
              </a:rPr>
              <a:t>- Usinage de formes tridimensionnelles « </a:t>
            </a:r>
            <a:r>
              <a:rPr lang="fr-FR" sz="2400" dirty="0" err="1">
                <a:solidFill>
                  <a:prstClr val="black"/>
                </a:solidFill>
              </a:rPr>
              <a:t>démoulables</a:t>
            </a:r>
            <a:r>
              <a:rPr lang="fr-FR" sz="2400" dirty="0">
                <a:solidFill>
                  <a:prstClr val="black"/>
                </a:solidFill>
              </a:rPr>
              <a:t> » (l’outil pénètre dans la pièce et y laisse sa forme complémentaire) et hélicoïdales (</a:t>
            </a:r>
            <a:r>
              <a:rPr lang="fr-FR" sz="2400" dirty="0" smtClean="0">
                <a:solidFill>
                  <a:prstClr val="black"/>
                </a:solidFill>
              </a:rPr>
              <a:t>en donnant </a:t>
            </a:r>
            <a:r>
              <a:rPr lang="fr-FR" sz="2400" dirty="0">
                <a:solidFill>
                  <a:prstClr val="black"/>
                </a:solidFill>
              </a:rPr>
              <a:t>à l’outil un mouvement de rotation conjuguée avec son mouvement de translation) ; - Bons états de surface (Ra » 2 mm) et précision (» 20 mm).</a:t>
            </a:r>
          </a:p>
        </p:txBody>
      </p:sp>
      <p:pic>
        <p:nvPicPr>
          <p:cNvPr id="3" name="Image 2"/>
          <p:cNvPicPr>
            <a:picLocks noChangeAspect="1"/>
          </p:cNvPicPr>
          <p:nvPr/>
        </p:nvPicPr>
        <p:blipFill>
          <a:blip r:embed="rId2"/>
          <a:stretch>
            <a:fillRect/>
          </a:stretch>
        </p:blipFill>
        <p:spPr>
          <a:xfrm>
            <a:off x="8300810" y="179818"/>
            <a:ext cx="3618943" cy="3926541"/>
          </a:xfrm>
          <a:prstGeom prst="rect">
            <a:avLst/>
          </a:prstGeom>
        </p:spPr>
      </p:pic>
      <p:sp>
        <p:nvSpPr>
          <p:cNvPr id="4" name="Rectangle 3"/>
          <p:cNvSpPr/>
          <p:nvPr/>
        </p:nvSpPr>
        <p:spPr>
          <a:xfrm>
            <a:off x="143434" y="5001223"/>
            <a:ext cx="8157376" cy="1200329"/>
          </a:xfrm>
          <a:prstGeom prst="rect">
            <a:avLst/>
          </a:prstGeom>
        </p:spPr>
        <p:txBody>
          <a:bodyPr wrap="square">
            <a:spAutoFit/>
          </a:bodyPr>
          <a:lstStyle/>
          <a:p>
            <a:pPr algn="just"/>
            <a:r>
              <a:rPr lang="fr-FR" sz="2400" dirty="0">
                <a:solidFill>
                  <a:prstClr val="black"/>
                </a:solidFill>
              </a:rPr>
              <a:t>Inconvénients : - Ce procédé ne s’applique qu’aux </a:t>
            </a:r>
            <a:r>
              <a:rPr lang="fr-FR" sz="2400" dirty="0" smtClean="0">
                <a:solidFill>
                  <a:prstClr val="black"/>
                </a:solidFill>
              </a:rPr>
              <a:t>matières conductrices </a:t>
            </a:r>
            <a:r>
              <a:rPr lang="fr-FR" sz="2400" dirty="0">
                <a:solidFill>
                  <a:prstClr val="black"/>
                </a:solidFill>
              </a:rPr>
              <a:t>de l’électricité </a:t>
            </a:r>
            <a:r>
              <a:rPr lang="fr-FR" sz="2400" dirty="0" smtClean="0">
                <a:solidFill>
                  <a:prstClr val="black"/>
                </a:solidFill>
              </a:rPr>
              <a:t>; - </a:t>
            </a:r>
            <a:r>
              <a:rPr lang="fr-FR" sz="2400" dirty="0">
                <a:solidFill>
                  <a:prstClr val="black"/>
                </a:solidFill>
              </a:rPr>
              <a:t>Coût du matériel (spécifique à chaque forme </a:t>
            </a:r>
            <a:r>
              <a:rPr lang="fr-FR" sz="2400" dirty="0" smtClean="0">
                <a:solidFill>
                  <a:prstClr val="black"/>
                </a:solidFill>
              </a:rPr>
              <a:t>de pièce </a:t>
            </a:r>
            <a:r>
              <a:rPr lang="fr-FR" sz="2400" dirty="0">
                <a:solidFill>
                  <a:prstClr val="black"/>
                </a:solidFill>
              </a:rPr>
              <a:t>à obtenir) et usure de l’outil électrode.</a:t>
            </a:r>
          </a:p>
        </p:txBody>
      </p:sp>
      <p:pic>
        <p:nvPicPr>
          <p:cNvPr id="5" name="Image 4"/>
          <p:cNvPicPr>
            <a:picLocks noChangeAspect="1"/>
          </p:cNvPicPr>
          <p:nvPr/>
        </p:nvPicPr>
        <p:blipFill>
          <a:blip r:embed="rId3"/>
          <a:stretch>
            <a:fillRect/>
          </a:stretch>
        </p:blipFill>
        <p:spPr>
          <a:xfrm>
            <a:off x="8300810" y="4213935"/>
            <a:ext cx="3760024" cy="1676813"/>
          </a:xfrm>
          <a:prstGeom prst="rect">
            <a:avLst/>
          </a:prstGeom>
        </p:spPr>
      </p:pic>
    </p:spTree>
    <p:extLst>
      <p:ext uri="{BB962C8B-B14F-4D97-AF65-F5344CB8AC3E}">
        <p14:creationId xmlns:p14="http://schemas.microsoft.com/office/powerpoint/2010/main" val="674490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647" y="173535"/>
            <a:ext cx="10868618" cy="1569660"/>
          </a:xfrm>
          <a:prstGeom prst="rect">
            <a:avLst/>
          </a:prstGeom>
        </p:spPr>
        <p:txBody>
          <a:bodyPr wrap="square">
            <a:spAutoFit/>
          </a:bodyPr>
          <a:lstStyle/>
          <a:p>
            <a:pPr algn="just"/>
            <a:r>
              <a:rPr lang="fr-FR" sz="2400" dirty="0" smtClean="0">
                <a:solidFill>
                  <a:prstClr val="black"/>
                </a:solidFill>
              </a:rPr>
              <a:t>Découpage</a:t>
            </a:r>
            <a:r>
              <a:rPr lang="fr-FR" sz="2400" dirty="0">
                <a:solidFill>
                  <a:prstClr val="black"/>
                </a:solidFill>
              </a:rPr>
              <a:t>, poinçonnage, cisaillage</a:t>
            </a:r>
          </a:p>
          <a:p>
            <a:pPr algn="just"/>
            <a:r>
              <a:rPr lang="fr-FR" sz="2400" dirty="0">
                <a:solidFill>
                  <a:prstClr val="black"/>
                </a:solidFill>
              </a:rPr>
              <a:t>Le découpage est le cisaillage d’une tôle sur un contour fermé.</a:t>
            </a:r>
          </a:p>
          <a:p>
            <a:pPr algn="just"/>
            <a:r>
              <a:rPr lang="fr-FR" sz="2400" dirty="0">
                <a:solidFill>
                  <a:prstClr val="black"/>
                </a:solidFill>
              </a:rPr>
              <a:t>¨ Cisaillage</a:t>
            </a:r>
          </a:p>
          <a:p>
            <a:pPr algn="just"/>
            <a:r>
              <a:rPr lang="fr-FR" sz="2400" dirty="0">
                <a:solidFill>
                  <a:prstClr val="black"/>
                </a:solidFill>
              </a:rPr>
              <a:t>Consiste à couper (cisailler) des tronçons de profilé ou de tôle.</a:t>
            </a:r>
          </a:p>
        </p:txBody>
      </p:sp>
      <p:pic>
        <p:nvPicPr>
          <p:cNvPr id="3" name="Image 2"/>
          <p:cNvPicPr>
            <a:picLocks noChangeAspect="1"/>
          </p:cNvPicPr>
          <p:nvPr/>
        </p:nvPicPr>
        <p:blipFill>
          <a:blip r:embed="rId2"/>
          <a:stretch>
            <a:fillRect/>
          </a:stretch>
        </p:blipFill>
        <p:spPr>
          <a:xfrm>
            <a:off x="1111785" y="1894469"/>
            <a:ext cx="8364070" cy="2348077"/>
          </a:xfrm>
          <a:prstGeom prst="rect">
            <a:avLst/>
          </a:prstGeom>
        </p:spPr>
      </p:pic>
      <p:sp>
        <p:nvSpPr>
          <p:cNvPr id="4" name="Rectangle 3"/>
          <p:cNvSpPr/>
          <p:nvPr/>
        </p:nvSpPr>
        <p:spPr>
          <a:xfrm>
            <a:off x="640975" y="4881740"/>
            <a:ext cx="8435789" cy="1200329"/>
          </a:xfrm>
          <a:prstGeom prst="rect">
            <a:avLst/>
          </a:prstGeom>
        </p:spPr>
        <p:txBody>
          <a:bodyPr wrap="square">
            <a:spAutoFit/>
          </a:bodyPr>
          <a:lstStyle/>
          <a:p>
            <a:r>
              <a:rPr lang="fr-FR" sz="2400" dirty="0">
                <a:solidFill>
                  <a:prstClr val="black"/>
                </a:solidFill>
              </a:rPr>
              <a:t>¨ Poinçonnage</a:t>
            </a:r>
          </a:p>
          <a:p>
            <a:r>
              <a:rPr lang="fr-FR" sz="2400" dirty="0">
                <a:solidFill>
                  <a:prstClr val="black"/>
                </a:solidFill>
              </a:rPr>
              <a:t>Le découpage est effectué par un poinçon ayant la forme de l’ajour</a:t>
            </a:r>
          </a:p>
          <a:p>
            <a:r>
              <a:rPr lang="fr-FR" sz="2400" dirty="0">
                <a:solidFill>
                  <a:prstClr val="black"/>
                </a:solidFill>
              </a:rPr>
              <a:t>(trou) à découper.</a:t>
            </a:r>
          </a:p>
        </p:txBody>
      </p:sp>
      <p:pic>
        <p:nvPicPr>
          <p:cNvPr id="5" name="Image 4"/>
          <p:cNvPicPr>
            <a:picLocks noChangeAspect="1"/>
          </p:cNvPicPr>
          <p:nvPr/>
        </p:nvPicPr>
        <p:blipFill>
          <a:blip r:embed="rId3"/>
          <a:stretch>
            <a:fillRect/>
          </a:stretch>
        </p:blipFill>
        <p:spPr>
          <a:xfrm>
            <a:off x="10080972" y="2635660"/>
            <a:ext cx="1863410" cy="2846244"/>
          </a:xfrm>
          <a:prstGeom prst="rect">
            <a:avLst/>
          </a:prstGeom>
        </p:spPr>
      </p:pic>
    </p:spTree>
    <p:extLst>
      <p:ext uri="{BB962C8B-B14F-4D97-AF65-F5344CB8AC3E}">
        <p14:creationId xmlns:p14="http://schemas.microsoft.com/office/powerpoint/2010/main" val="2854320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283" y="1418307"/>
            <a:ext cx="11255187" cy="4154984"/>
          </a:xfrm>
          <a:prstGeom prst="rect">
            <a:avLst/>
          </a:prstGeom>
        </p:spPr>
        <p:txBody>
          <a:bodyPr wrap="square">
            <a:spAutoFit/>
          </a:bodyPr>
          <a:lstStyle/>
          <a:p>
            <a:pPr algn="just"/>
            <a:r>
              <a:rPr lang="fr-FR" sz="2400" dirty="0">
                <a:solidFill>
                  <a:prstClr val="black"/>
                </a:solidFill>
              </a:rPr>
              <a:t>On recense plusieurs techniques de découpages :</a:t>
            </a:r>
          </a:p>
          <a:p>
            <a:pPr algn="just"/>
            <a:r>
              <a:rPr lang="fr-FR" sz="2400" dirty="0">
                <a:solidFill>
                  <a:prstClr val="black"/>
                </a:solidFill>
              </a:rPr>
              <a:t>¨ Découpage classique (mécanique, par un outil tranchant de profil fermé déplacé par une presse) ;</a:t>
            </a:r>
          </a:p>
          <a:p>
            <a:pPr algn="just"/>
            <a:r>
              <a:rPr lang="fr-FR" sz="2400" dirty="0">
                <a:solidFill>
                  <a:prstClr val="black"/>
                </a:solidFill>
              </a:rPr>
              <a:t>¨ Oxycoupage (jet d’oxygène pur sur un métal préalablement localement chauffé à </a:t>
            </a:r>
            <a:r>
              <a:rPr lang="fr-FR" sz="2400" dirty="0" smtClean="0">
                <a:solidFill>
                  <a:prstClr val="black"/>
                </a:solidFill>
              </a:rPr>
              <a:t>sa température </a:t>
            </a:r>
            <a:r>
              <a:rPr lang="fr-FR" sz="2400" dirty="0">
                <a:solidFill>
                  <a:prstClr val="black"/>
                </a:solidFill>
              </a:rPr>
              <a:t>de combustion) ;</a:t>
            </a:r>
          </a:p>
          <a:p>
            <a:pPr algn="just"/>
            <a:r>
              <a:rPr lang="fr-FR" sz="2400" dirty="0">
                <a:solidFill>
                  <a:prstClr val="black"/>
                </a:solidFill>
              </a:rPr>
              <a:t>¨ Découpage laser ;</a:t>
            </a:r>
          </a:p>
          <a:p>
            <a:pPr algn="just"/>
            <a:r>
              <a:rPr lang="fr-FR" sz="2400" dirty="0">
                <a:solidFill>
                  <a:prstClr val="black"/>
                </a:solidFill>
              </a:rPr>
              <a:t>¨ Découpage par jet d'eau (le jet d’eau doit posséder une finesse, une vitesse et une pression telles qu’il soit capable de couper la plupart des métaux sans les mouiller) ;</a:t>
            </a:r>
          </a:p>
          <a:p>
            <a:pPr algn="just"/>
            <a:r>
              <a:rPr lang="fr-FR" sz="2400" dirty="0">
                <a:solidFill>
                  <a:prstClr val="black"/>
                </a:solidFill>
              </a:rPr>
              <a:t>¨ Découpage plasma (apparenté au soudage TIG, mais avec des mélanges gazeux différents – un arc électrique génère un jet de plasma qui provoque une fusion locale sur toute l’épaisseur du matériau à découper).</a:t>
            </a:r>
          </a:p>
        </p:txBody>
      </p:sp>
    </p:spTree>
    <p:extLst>
      <p:ext uri="{BB962C8B-B14F-4D97-AF65-F5344CB8AC3E}">
        <p14:creationId xmlns:p14="http://schemas.microsoft.com/office/powerpoint/2010/main" val="1922986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1031</Words>
  <Application>Microsoft Office PowerPoint</Application>
  <PresentationFormat>Grand écran</PresentationFormat>
  <Paragraphs>51</Paragraphs>
  <Slides>10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Calibri Light</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said</dc:creator>
  <cp:lastModifiedBy>said</cp:lastModifiedBy>
  <cp:revision>4</cp:revision>
  <dcterms:created xsi:type="dcterms:W3CDTF">2019-05-19T10:01:34Z</dcterms:created>
  <dcterms:modified xsi:type="dcterms:W3CDTF">2019-05-26T08:54:37Z</dcterms:modified>
</cp:coreProperties>
</file>