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93" r:id="rId7"/>
    <p:sldId id="292" r:id="rId8"/>
    <p:sldId id="291" r:id="rId9"/>
    <p:sldId id="283" r:id="rId10"/>
    <p:sldId id="290" r:id="rId11"/>
    <p:sldId id="284" r:id="rId12"/>
    <p:sldId id="287" r:id="rId13"/>
    <p:sldId id="305" r:id="rId14"/>
    <p:sldId id="306" r:id="rId15"/>
    <p:sldId id="307" r:id="rId16"/>
    <p:sldId id="308" r:id="rId17"/>
    <p:sldId id="309" r:id="rId18"/>
    <p:sldId id="288" r:id="rId19"/>
    <p:sldId id="285" r:id="rId20"/>
    <p:sldId id="286" r:id="rId21"/>
    <p:sldId id="294" r:id="rId22"/>
    <p:sldId id="295" r:id="rId23"/>
    <p:sldId id="261" r:id="rId24"/>
    <p:sldId id="265" r:id="rId25"/>
    <p:sldId id="266" r:id="rId26"/>
    <p:sldId id="267" r:id="rId27"/>
    <p:sldId id="278" r:id="rId28"/>
    <p:sldId id="268" r:id="rId29"/>
    <p:sldId id="269" r:id="rId30"/>
    <p:sldId id="271" r:id="rId31"/>
    <p:sldId id="272" r:id="rId32"/>
    <p:sldId id="270" r:id="rId33"/>
    <p:sldId id="262" r:id="rId34"/>
    <p:sldId id="275" r:id="rId35"/>
    <p:sldId id="277" r:id="rId36"/>
    <p:sldId id="263" r:id="rId37"/>
    <p:sldId id="296" r:id="rId38"/>
    <p:sldId id="297" r:id="rId39"/>
    <p:sldId id="298" r:id="rId40"/>
    <p:sldId id="299" r:id="rId41"/>
    <p:sldId id="300" r:id="rId42"/>
    <p:sldId id="301" r:id="rId43"/>
    <p:sldId id="302" r:id="rId44"/>
    <p:sldId id="303" r:id="rId45"/>
    <p:sldId id="304"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3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2611C7-E3D8-4302-8C6B-D1255FEFD34C}" type="datetimeFigureOut">
              <a:rPr lang="fr-FR" smtClean="0"/>
              <a:pPr/>
              <a:t>07/04/2020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7BF865-C3CC-4ACF-AA63-0B723C30388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611C7-E3D8-4302-8C6B-D1255FEFD34C}" type="datetimeFigureOut">
              <a:rPr lang="fr-FR" smtClean="0"/>
              <a:pPr/>
              <a:t>07/04/2020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BF865-C3CC-4ACF-AA63-0B723C30388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800" b="1" dirty="0" smtClean="0">
                <a:solidFill>
                  <a:srgbClr val="FF0000"/>
                </a:solidFill>
              </a:rPr>
              <a:t>LES ESSAIS SUR BETON DURCI </a:t>
            </a:r>
            <a:endParaRPr lang="fr-FR" sz="4800" b="1" dirty="0">
              <a:solidFill>
                <a:srgbClr val="FF0000"/>
              </a:solidFill>
            </a:endParaRPr>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p:txBody>
          <a:bodyPr/>
          <a:lstStyle/>
          <a:p>
            <a:r>
              <a:rPr lang="fr-FR" sz="3200" b="1" dirty="0" smtClean="0">
                <a:solidFill>
                  <a:srgbClr val="FF0000"/>
                </a:solidFill>
              </a:rPr>
              <a:t>ESSAIS DE TRACTION PAR FENDAGE</a:t>
            </a:r>
            <a:r>
              <a:rPr lang="fr-FR" b="1" dirty="0" smtClean="0">
                <a:solidFill>
                  <a:srgbClr val="FF0000"/>
                </a:solidFill>
              </a:rPr>
              <a:t> </a:t>
            </a:r>
          </a:p>
        </p:txBody>
      </p:sp>
      <p:sp>
        <p:nvSpPr>
          <p:cNvPr id="57347" name="Espace réservé du contenu 2"/>
          <p:cNvSpPr>
            <a:spLocks noGrp="1"/>
          </p:cNvSpPr>
          <p:nvPr>
            <p:ph idx="1"/>
          </p:nvPr>
        </p:nvSpPr>
        <p:spPr/>
        <p:txBody>
          <a:bodyPr/>
          <a:lstStyle/>
          <a:p>
            <a:r>
              <a:rPr lang="fr-FR" dirty="0" smtClean="0"/>
              <a:t>Nous utilisons pour réaliser cet essai la même presse que celle utilisée pour l'essai de compression, avec une vitesse de chargement constante pendant toute la durée de l’essai. La résistance à la traction est obtenue par la formule suivante : </a:t>
            </a:r>
          </a:p>
          <a:p>
            <a:endParaRPr lang="fr-FR" dirty="0" smtClean="0"/>
          </a:p>
          <a:p>
            <a:r>
              <a:rPr lang="fr-FR" dirty="0" smtClean="0"/>
              <a:t>               </a:t>
            </a:r>
            <a:r>
              <a:rPr lang="fr-FR" b="1" dirty="0" smtClean="0"/>
              <a:t>σ </a:t>
            </a:r>
            <a:r>
              <a:rPr lang="fr-FR" b="1" baseline="-25000" dirty="0" smtClean="0"/>
              <a:t>t</a:t>
            </a:r>
            <a:r>
              <a:rPr lang="fr-FR" b="1" dirty="0" smtClean="0"/>
              <a:t> = </a:t>
            </a:r>
            <a:r>
              <a:rPr lang="fr-FR" dirty="0" smtClean="0"/>
              <a:t> </a:t>
            </a:r>
          </a:p>
        </p:txBody>
      </p:sp>
      <p:sp>
        <p:nvSpPr>
          <p:cNvPr id="57348" name="Espace réservé du numéro de diapositive 3"/>
          <p:cNvSpPr>
            <a:spLocks noGrp="1"/>
          </p:cNvSpPr>
          <p:nvPr>
            <p:ph type="sldNum" sz="quarter" idx="12"/>
          </p:nvPr>
        </p:nvSpPr>
        <p:spPr>
          <a:noFill/>
        </p:spPr>
        <p:txBody>
          <a:bodyPr/>
          <a:lstStyle/>
          <a:p>
            <a:fld id="{F76B8F94-FD15-4985-8AF5-BF8626778145}" type="slidenum">
              <a:rPr lang="fr-FR" smtClean="0"/>
              <a:pPr/>
              <a:t>10</a:t>
            </a:fld>
            <a:endParaRPr lang="fr-FR" smtClean="0"/>
          </a:p>
        </p:txBody>
      </p:sp>
      <p:sp>
        <p:nvSpPr>
          <p:cNvPr id="5734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pic>
        <p:nvPicPr>
          <p:cNvPr id="57350"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8992" y="4929198"/>
            <a:ext cx="1071562" cy="1235075"/>
          </a:xfrm>
          <a:prstGeom prst="rect">
            <a:avLst/>
          </a:prstGeom>
          <a:noFill/>
          <a:ln w="9525">
            <a:noFill/>
            <a:miter lim="800000"/>
            <a:headEnd/>
            <a:tailEnd/>
          </a:ln>
        </p:spPr>
      </p:pic>
      <p:sp>
        <p:nvSpPr>
          <p:cNvPr id="573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pic>
        <p:nvPicPr>
          <p:cNvPr id="57352"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72132" y="5357826"/>
            <a:ext cx="928688" cy="5381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571480"/>
            <a:ext cx="6500858" cy="4154984"/>
          </a:xfrm>
          <a:prstGeom prst="rect">
            <a:avLst/>
          </a:prstGeom>
        </p:spPr>
        <p:txBody>
          <a:bodyPr wrap="square">
            <a:spAutoFit/>
          </a:bodyPr>
          <a:lstStyle/>
          <a:p>
            <a:r>
              <a:rPr lang="fr-FR" sz="3200" b="1" dirty="0">
                <a:solidFill>
                  <a:srgbClr val="FF0000"/>
                </a:solidFill>
              </a:rPr>
              <a:t>Essais de </a:t>
            </a:r>
            <a:r>
              <a:rPr lang="fr-FR" sz="3200" b="1" dirty="0" smtClean="0">
                <a:solidFill>
                  <a:srgbClr val="FF0000"/>
                </a:solidFill>
              </a:rPr>
              <a:t>flexion</a:t>
            </a:r>
          </a:p>
          <a:p>
            <a:endParaRPr lang="fr-FR" sz="3200" b="1" dirty="0" smtClean="0">
              <a:solidFill>
                <a:srgbClr val="FF0000"/>
              </a:solidFill>
            </a:endParaRPr>
          </a:p>
          <a:p>
            <a:endParaRPr lang="fr-FR" sz="3200" b="1" dirty="0">
              <a:solidFill>
                <a:srgbClr val="FF0000"/>
              </a:solidFill>
            </a:endParaRPr>
          </a:p>
          <a:p>
            <a:r>
              <a:rPr lang="fr-FR" sz="2800" dirty="0"/>
              <a:t>Le principe de l’essai est de déterminer la résistance à la flexion des éprouvettes de béton durci suivant deux procédures :</a:t>
            </a:r>
            <a:br>
              <a:rPr lang="fr-FR" sz="2800" dirty="0"/>
            </a:br>
            <a:r>
              <a:rPr lang="fr-FR" sz="2800" dirty="0"/>
              <a:t>- Essais de flexion 3 points.</a:t>
            </a:r>
            <a:br>
              <a:rPr lang="fr-FR" sz="2800" dirty="0"/>
            </a:br>
            <a:r>
              <a:rPr lang="fr-FR" sz="2800" dirty="0"/>
              <a:t>- Essais de flexion 4 points.</a:t>
            </a:r>
            <a:br>
              <a:rPr lang="fr-FR" sz="2800" dirty="0"/>
            </a:br>
            <a:r>
              <a:rPr lang="fr-FR" sz="2800" dirty="0"/>
              <a:t>- Essais de flexion par pilotage en </a:t>
            </a:r>
            <a:r>
              <a:rPr lang="fr-FR" sz="2800" dirty="0" smtClean="0"/>
              <a:t>flèche.</a:t>
            </a:r>
            <a:endParaRPr lang="fr-F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HIBA\Music\PATHOLOGIE\téléchargement (2).jpg"/>
          <p:cNvPicPr>
            <a:picLocks noChangeAspect="1" noChangeArrowheads="1"/>
          </p:cNvPicPr>
          <p:nvPr/>
        </p:nvPicPr>
        <p:blipFill>
          <a:blip r:embed="rId2"/>
          <a:srcRect/>
          <a:stretch>
            <a:fillRect/>
          </a:stretch>
        </p:blipFill>
        <p:spPr bwMode="auto">
          <a:xfrm>
            <a:off x="4071934" y="4000504"/>
            <a:ext cx="4617946" cy="2586050"/>
          </a:xfrm>
          <a:prstGeom prst="rect">
            <a:avLst/>
          </a:prstGeom>
          <a:noFill/>
        </p:spPr>
      </p:pic>
      <p:pic>
        <p:nvPicPr>
          <p:cNvPr id="41987" name="Picture 3" descr="C:\Users\HIBA\Music\PATHOLOGIE\téléchargement (1).png"/>
          <p:cNvPicPr>
            <a:picLocks noChangeAspect="1" noChangeArrowheads="1"/>
          </p:cNvPicPr>
          <p:nvPr/>
        </p:nvPicPr>
        <p:blipFill>
          <a:blip r:embed="rId3"/>
          <a:srcRect/>
          <a:stretch>
            <a:fillRect/>
          </a:stretch>
        </p:blipFill>
        <p:spPr bwMode="auto">
          <a:xfrm>
            <a:off x="357158" y="428604"/>
            <a:ext cx="3962400" cy="1152525"/>
          </a:xfrm>
          <a:prstGeom prst="rect">
            <a:avLst/>
          </a:prstGeom>
          <a:noFill/>
        </p:spPr>
      </p:pic>
      <p:pic>
        <p:nvPicPr>
          <p:cNvPr id="41988" name="Picture 4" descr="C:\Users\HIBA\Music\PATHOLOGIE\téléchargement (3).jpg"/>
          <p:cNvPicPr>
            <a:picLocks noChangeAspect="1" noChangeArrowheads="1"/>
          </p:cNvPicPr>
          <p:nvPr/>
        </p:nvPicPr>
        <p:blipFill>
          <a:blip r:embed="rId4"/>
          <a:srcRect/>
          <a:stretch>
            <a:fillRect/>
          </a:stretch>
        </p:blipFill>
        <p:spPr bwMode="auto">
          <a:xfrm>
            <a:off x="642910" y="2000240"/>
            <a:ext cx="3143272" cy="2110810"/>
          </a:xfrm>
          <a:prstGeom prst="rect">
            <a:avLst/>
          </a:prstGeom>
          <a:noFill/>
        </p:spPr>
      </p:pic>
      <p:pic>
        <p:nvPicPr>
          <p:cNvPr id="41989" name="Picture 5" descr="C:\Users\HIBA\Music\PATHOLOGIE\téléchargement (4).jpg"/>
          <p:cNvPicPr>
            <a:picLocks noChangeAspect="1" noChangeArrowheads="1"/>
          </p:cNvPicPr>
          <p:nvPr/>
        </p:nvPicPr>
        <p:blipFill>
          <a:blip r:embed="rId5"/>
          <a:srcRect/>
          <a:stretch>
            <a:fillRect/>
          </a:stretch>
        </p:blipFill>
        <p:spPr bwMode="auto">
          <a:xfrm>
            <a:off x="4714876" y="642918"/>
            <a:ext cx="3585545" cy="238601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public.iutenligne.net/genie-civil/beton-arme/lonjou/web_beton_arme/poutresimple.jpg"/>
          <p:cNvPicPr>
            <a:picLocks noChangeAspect="1" noChangeArrowheads="1"/>
          </p:cNvPicPr>
          <p:nvPr/>
        </p:nvPicPr>
        <p:blipFill>
          <a:blip r:embed="rId2"/>
          <a:srcRect/>
          <a:stretch>
            <a:fillRect/>
          </a:stretch>
        </p:blipFill>
        <p:spPr bwMode="auto">
          <a:xfrm>
            <a:off x="4071934" y="3306765"/>
            <a:ext cx="4738696" cy="3194069"/>
          </a:xfrm>
          <a:prstGeom prst="rect">
            <a:avLst/>
          </a:prstGeom>
          <a:noFill/>
        </p:spPr>
      </p:pic>
      <p:pic>
        <p:nvPicPr>
          <p:cNvPr id="70660" name="Picture 4" descr="http://public.iutenligne.net/genie-civil/beton-arme/lonjou/web_beton_arme/essaipou1.jpg"/>
          <p:cNvPicPr>
            <a:picLocks noChangeAspect="1" noChangeArrowheads="1"/>
          </p:cNvPicPr>
          <p:nvPr/>
        </p:nvPicPr>
        <p:blipFill>
          <a:blip r:embed="rId3"/>
          <a:srcRect/>
          <a:stretch>
            <a:fillRect/>
          </a:stretch>
        </p:blipFill>
        <p:spPr bwMode="auto">
          <a:xfrm>
            <a:off x="4500562" y="285728"/>
            <a:ext cx="4214802" cy="2809868"/>
          </a:xfrm>
          <a:prstGeom prst="rect">
            <a:avLst/>
          </a:prstGeom>
          <a:noFill/>
        </p:spPr>
      </p:pic>
      <p:sp>
        <p:nvSpPr>
          <p:cNvPr id="70661" name="Rectangle 5"/>
          <p:cNvSpPr>
            <a:spLocks noChangeArrowheads="1"/>
          </p:cNvSpPr>
          <p:nvPr/>
        </p:nvSpPr>
        <p:spPr bwMode="auto">
          <a:xfrm>
            <a:off x="214282" y="1000108"/>
            <a:ext cx="392909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BankGothic Md BT"/>
                <a:cs typeface="Arial" pitchFamily="34" charset="0"/>
              </a:rPr>
              <a:t>Des extensomètres disposés sur la poutre permettent :</a:t>
            </a:r>
            <a:r>
              <a:rPr kumimoji="0" lang="fr-FR" b="0" i="0" u="none" strike="noStrike" cap="none" normalizeH="0" baseline="0" dirty="0" smtClean="0">
                <a:ln>
                  <a:noFill/>
                </a:ln>
                <a:solidFill>
                  <a:schemeClr val="tx1"/>
                </a:solidFill>
                <a:effectLst/>
                <a:latin typeface="Arial" pitchFamily="34" charset="0"/>
                <a:cs typeface="Arial" pitchFamily="34" charset="0"/>
              </a:rPr>
              <a:t/>
            </a:r>
            <a:br>
              <a:rPr kumimoji="0" lang="fr-FR" b="0" i="0" u="none" strike="noStrike" cap="none" normalizeH="0" baseline="0" dirty="0" smtClean="0">
                <a:ln>
                  <a:noFill/>
                </a:ln>
                <a:solidFill>
                  <a:schemeClr val="tx1"/>
                </a:solidFill>
                <a:effectLst/>
                <a:latin typeface="Arial" pitchFamily="34" charset="0"/>
                <a:cs typeface="Arial" pitchFamily="34" charset="0"/>
              </a:rPr>
            </a:br>
            <a:r>
              <a:rPr kumimoji="0" lang="fr-FR" b="0" i="0" u="none" strike="noStrike" cap="none" normalizeH="0" baseline="0" dirty="0" smtClean="0">
                <a:ln>
                  <a:noFill/>
                </a:ln>
                <a:solidFill>
                  <a:srgbClr val="000000"/>
                </a:solidFill>
                <a:effectLst/>
                <a:latin typeface="BankGothic Md BT"/>
                <a:cs typeface="Arial" pitchFamily="34" charset="0"/>
              </a:rPr>
              <a:t>de mesurer les raccourcissements ou allongements, </a:t>
            </a:r>
            <a:br>
              <a:rPr kumimoji="0" lang="fr-FR" b="0" i="0" u="none" strike="noStrike" cap="none" normalizeH="0" baseline="0" dirty="0" smtClean="0">
                <a:ln>
                  <a:noFill/>
                </a:ln>
                <a:solidFill>
                  <a:srgbClr val="000000"/>
                </a:solidFill>
                <a:effectLst/>
                <a:latin typeface="BankGothic Md BT"/>
                <a:cs typeface="Arial" pitchFamily="34" charset="0"/>
              </a:rPr>
            </a:br>
            <a:r>
              <a:rPr kumimoji="0" lang="fr-FR" b="0" i="0" u="none" strike="noStrike" cap="none" normalizeH="0" baseline="0" dirty="0" smtClean="0">
                <a:ln>
                  <a:noFill/>
                </a:ln>
                <a:solidFill>
                  <a:srgbClr val="000000"/>
                </a:solidFill>
                <a:effectLst/>
                <a:latin typeface="BankGothic Md BT"/>
                <a:cs typeface="Arial" pitchFamily="34" charset="0"/>
              </a:rPr>
              <a:t>puis de calculer les raccourcissements ou allongements relatifs.</a:t>
            </a:r>
            <a:br>
              <a:rPr kumimoji="0" lang="fr-FR" b="0" i="0" u="none" strike="noStrike" cap="none" normalizeH="0" baseline="0" dirty="0" smtClean="0">
                <a:ln>
                  <a:noFill/>
                </a:ln>
                <a:solidFill>
                  <a:srgbClr val="000000"/>
                </a:solidFill>
                <a:effectLst/>
                <a:latin typeface="BankGothic Md BT"/>
                <a:cs typeface="Arial" pitchFamily="34" charset="0"/>
              </a:rPr>
            </a:br>
            <a:r>
              <a:rPr kumimoji="0" lang="fr-FR" b="0" i="0" u="none" strike="noStrike" cap="none" normalizeH="0" baseline="0" dirty="0" smtClean="0">
                <a:ln>
                  <a:noFill/>
                </a:ln>
                <a:solidFill>
                  <a:srgbClr val="000000"/>
                </a:solidFill>
                <a:effectLst/>
                <a:latin typeface="BankGothic Md BT"/>
                <a:cs typeface="Arial" pitchFamily="34" charset="0"/>
              </a:rPr>
              <a:t/>
            </a:r>
            <a:br>
              <a:rPr kumimoji="0" lang="fr-FR" b="0" i="0" u="none" strike="noStrike" cap="none" normalizeH="0" baseline="0" dirty="0" smtClean="0">
                <a:ln>
                  <a:noFill/>
                </a:ln>
                <a:solidFill>
                  <a:srgbClr val="000000"/>
                </a:solidFill>
                <a:effectLst/>
                <a:latin typeface="BankGothic Md BT"/>
                <a:cs typeface="Arial" pitchFamily="34" charset="0"/>
              </a:rPr>
            </a:br>
            <a:r>
              <a:rPr kumimoji="0" lang="fr-FR" b="0" i="0" u="none" strike="noStrike" cap="none" normalizeH="0" baseline="0" dirty="0" smtClean="0">
                <a:ln>
                  <a:noFill/>
                </a:ln>
                <a:solidFill>
                  <a:srgbClr val="000000"/>
                </a:solidFill>
                <a:effectLst/>
                <a:latin typeface="BankGothic Md BT"/>
                <a:cs typeface="Arial" pitchFamily="34" charset="0"/>
              </a:rPr>
              <a:t>On peut ainsi connaître pour chaque palier de chargement les déformations</a:t>
            </a:r>
            <a:br>
              <a:rPr kumimoji="0" lang="fr-FR" b="0" i="0" u="none" strike="noStrike" cap="none" normalizeH="0" baseline="0" dirty="0" smtClean="0">
                <a:ln>
                  <a:noFill/>
                </a:ln>
                <a:solidFill>
                  <a:srgbClr val="000000"/>
                </a:solidFill>
                <a:effectLst/>
                <a:latin typeface="BankGothic Md BT"/>
                <a:cs typeface="Arial" pitchFamily="34" charset="0"/>
              </a:rPr>
            </a:br>
            <a:r>
              <a:rPr kumimoji="0" lang="fr-FR" b="0" i="0" u="none" strike="noStrike" cap="none" normalizeH="0" baseline="0" dirty="0" smtClean="0">
                <a:ln>
                  <a:noFill/>
                </a:ln>
                <a:solidFill>
                  <a:srgbClr val="000000"/>
                </a:solidFill>
                <a:effectLst/>
                <a:latin typeface="BankGothic Md BT"/>
                <a:cs typeface="Arial" pitchFamily="34" charset="0"/>
              </a:rPr>
              <a:t>relatives aux ordonnées intéressantes</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public.iutenligne.net/genie-civil/beton-arme/lonjou/web_beton_arme/perforpoutre.jpg"/>
          <p:cNvPicPr>
            <a:picLocks noChangeAspect="1" noChangeArrowheads="1"/>
          </p:cNvPicPr>
          <p:nvPr/>
        </p:nvPicPr>
        <p:blipFill>
          <a:blip r:embed="rId2"/>
          <a:srcRect/>
          <a:stretch>
            <a:fillRect/>
          </a:stretch>
        </p:blipFill>
        <p:spPr bwMode="auto">
          <a:xfrm>
            <a:off x="428596" y="285728"/>
            <a:ext cx="8215370" cy="3676651"/>
          </a:xfrm>
          <a:prstGeom prst="rect">
            <a:avLst/>
          </a:prstGeom>
          <a:noFill/>
        </p:spPr>
      </p:pic>
      <p:pic>
        <p:nvPicPr>
          <p:cNvPr id="91140" name="Picture 4" descr="http://public.iutenligne.net/genie-civil/beton-arme/lonjou/web_beton_arme/flechepoutre.jpg"/>
          <p:cNvPicPr>
            <a:picLocks noChangeAspect="1" noChangeArrowheads="1"/>
          </p:cNvPicPr>
          <p:nvPr/>
        </p:nvPicPr>
        <p:blipFill>
          <a:blip r:embed="rId3"/>
          <a:srcRect/>
          <a:stretch>
            <a:fillRect/>
          </a:stretch>
        </p:blipFill>
        <p:spPr bwMode="auto">
          <a:xfrm>
            <a:off x="2714612" y="3969034"/>
            <a:ext cx="4571986" cy="288896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public.iutenligne.net/genie-civil/beton-arme/lonjou/web_beton_arme/essaipou3.jpg"/>
          <p:cNvPicPr>
            <a:picLocks noChangeAspect="1" noChangeArrowheads="1"/>
          </p:cNvPicPr>
          <p:nvPr/>
        </p:nvPicPr>
        <p:blipFill>
          <a:blip r:embed="rId2"/>
          <a:srcRect/>
          <a:stretch>
            <a:fillRect/>
          </a:stretch>
        </p:blipFill>
        <p:spPr bwMode="auto">
          <a:xfrm>
            <a:off x="0" y="214290"/>
            <a:ext cx="4714868" cy="2714644"/>
          </a:xfrm>
          <a:prstGeom prst="rect">
            <a:avLst/>
          </a:prstGeom>
          <a:noFill/>
        </p:spPr>
      </p:pic>
      <p:pic>
        <p:nvPicPr>
          <p:cNvPr id="92164" name="Picture 4" descr="http://public.iutenligne.net/genie-civil/beton-arme/lonjou/web_beton_arme/essaipou4.jpg"/>
          <p:cNvPicPr>
            <a:picLocks noChangeAspect="1" noChangeArrowheads="1"/>
          </p:cNvPicPr>
          <p:nvPr/>
        </p:nvPicPr>
        <p:blipFill>
          <a:blip r:embed="rId3"/>
          <a:srcRect/>
          <a:stretch>
            <a:fillRect/>
          </a:stretch>
        </p:blipFill>
        <p:spPr bwMode="auto">
          <a:xfrm>
            <a:off x="214282" y="3214686"/>
            <a:ext cx="3964809" cy="2643206"/>
          </a:xfrm>
          <a:prstGeom prst="rect">
            <a:avLst/>
          </a:prstGeom>
          <a:noFill/>
        </p:spPr>
      </p:pic>
      <p:pic>
        <p:nvPicPr>
          <p:cNvPr id="92166" name="Picture 6" descr="http://public.iutenligne.net/genie-civil/beton-arme/lonjou/web_beton_arme/essaipou5.jpg"/>
          <p:cNvPicPr>
            <a:picLocks noChangeAspect="1" noChangeArrowheads="1"/>
          </p:cNvPicPr>
          <p:nvPr/>
        </p:nvPicPr>
        <p:blipFill>
          <a:blip r:embed="rId4"/>
          <a:srcRect/>
          <a:stretch>
            <a:fillRect/>
          </a:stretch>
        </p:blipFill>
        <p:spPr bwMode="auto">
          <a:xfrm>
            <a:off x="4286248" y="3286124"/>
            <a:ext cx="4536309" cy="302420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public.iutenligne.net/genie-civil/beton-arme/lonjou/web_beton_arme/essaipoupivota.jpg"/>
          <p:cNvPicPr>
            <a:picLocks noChangeAspect="1" noChangeArrowheads="1"/>
          </p:cNvPicPr>
          <p:nvPr/>
        </p:nvPicPr>
        <p:blipFill>
          <a:blip r:embed="rId2"/>
          <a:srcRect/>
          <a:stretch>
            <a:fillRect/>
          </a:stretch>
        </p:blipFill>
        <p:spPr bwMode="auto">
          <a:xfrm>
            <a:off x="428596" y="285728"/>
            <a:ext cx="4667234" cy="3497229"/>
          </a:xfrm>
          <a:prstGeom prst="rect">
            <a:avLst/>
          </a:prstGeom>
          <a:noFill/>
        </p:spPr>
      </p:pic>
      <p:sp>
        <p:nvSpPr>
          <p:cNvPr id="93187" name="Rectangle 3"/>
          <p:cNvSpPr>
            <a:spLocks noChangeArrowheads="1"/>
          </p:cNvSpPr>
          <p:nvPr/>
        </p:nvSpPr>
        <p:spPr bwMode="auto">
          <a:xfrm>
            <a:off x="500034" y="3929066"/>
            <a:ext cx="650082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000000"/>
                </a:solidFill>
                <a:effectLst/>
                <a:latin typeface="Helvetica"/>
                <a:cs typeface="Times New Roman" pitchFamily="18" charset="0"/>
              </a:rPr>
              <a:t>Les aciers tendus ont une section  PEU importante,</a:t>
            </a:r>
            <a:r>
              <a:rPr kumimoji="0" lang="fr-FR" sz="1600" b="0" i="0" u="none" strike="noStrike" cap="none" normalizeH="0" baseline="0" dirty="0" smtClean="0">
                <a:ln>
                  <a:noFill/>
                </a:ln>
                <a:solidFill>
                  <a:schemeClr val="tx1"/>
                </a:solidFill>
                <a:effectLst/>
                <a:latin typeface="Arial" pitchFamily="34" charset="0"/>
                <a:cs typeface="Arial" pitchFamily="34" charset="0"/>
              </a:rPr>
              <a:t/>
            </a:r>
            <a:br>
              <a:rPr kumimoji="0" lang="fr-FR" sz="1600" b="0" i="0" u="none" strike="noStrike" cap="none" normalizeH="0" baseline="0" dirty="0" smtClean="0">
                <a:ln>
                  <a:noFill/>
                </a:ln>
                <a:solidFill>
                  <a:schemeClr val="tx1"/>
                </a:solidFill>
                <a:effectLst/>
                <a:latin typeface="Arial" pitchFamily="34" charset="0"/>
                <a:cs typeface="Arial" pitchFamily="34" charset="0"/>
              </a:rPr>
            </a:br>
            <a:r>
              <a:rPr kumimoji="0" lang="fr-FR" sz="1600" b="1" i="1" u="none" strike="noStrike" cap="none" normalizeH="0" baseline="0" dirty="0" smtClean="0">
                <a:ln>
                  <a:noFill/>
                </a:ln>
                <a:solidFill>
                  <a:srgbClr val="000000"/>
                </a:solidFill>
                <a:effectLst/>
                <a:latin typeface="Helvetica"/>
                <a:cs typeface="Times New Roman" pitchFamily="18" charset="0"/>
              </a:rPr>
              <a:t>Le béton comprimé résiste bien tandis que les aciers </a:t>
            </a:r>
            <a:br>
              <a:rPr kumimoji="0" lang="fr-FR" sz="1600" b="1" i="1" u="none" strike="noStrike" cap="none" normalizeH="0" baseline="0" dirty="0" smtClean="0">
                <a:ln>
                  <a:noFill/>
                </a:ln>
                <a:solidFill>
                  <a:srgbClr val="000000"/>
                </a:solidFill>
                <a:effectLst/>
                <a:latin typeface="Helvetica"/>
                <a:cs typeface="Times New Roman" pitchFamily="18" charset="0"/>
              </a:rPr>
            </a:br>
            <a:r>
              <a:rPr kumimoji="0" lang="fr-FR" sz="1600" b="1" i="1" u="none" strike="noStrike" cap="none" normalizeH="0" baseline="0" dirty="0" smtClean="0">
                <a:ln>
                  <a:noFill/>
                </a:ln>
                <a:solidFill>
                  <a:srgbClr val="000000"/>
                </a:solidFill>
                <a:effectLst/>
                <a:latin typeface="Helvetica"/>
                <a:cs typeface="Times New Roman" pitchFamily="18" charset="0"/>
              </a:rPr>
              <a:t>atteignent en premier leur limite. La zone de striction </a:t>
            </a:r>
            <a:br>
              <a:rPr kumimoji="0" lang="fr-FR" sz="1600" b="1" i="1" u="none" strike="noStrike" cap="none" normalizeH="0" baseline="0" dirty="0" smtClean="0">
                <a:ln>
                  <a:noFill/>
                </a:ln>
                <a:solidFill>
                  <a:srgbClr val="000000"/>
                </a:solidFill>
                <a:effectLst/>
                <a:latin typeface="Helvetica"/>
                <a:cs typeface="Times New Roman" pitchFamily="18" charset="0"/>
              </a:rPr>
            </a:br>
            <a:r>
              <a:rPr kumimoji="0" lang="fr-FR" sz="1600" b="1" i="1" u="none" strike="noStrike" cap="none" normalizeH="0" baseline="0" dirty="0" smtClean="0">
                <a:ln>
                  <a:noFill/>
                </a:ln>
                <a:solidFill>
                  <a:srgbClr val="000000"/>
                </a:solidFill>
                <a:effectLst/>
                <a:latin typeface="Helvetica"/>
                <a:cs typeface="Times New Roman" pitchFamily="18" charset="0"/>
              </a:rPr>
              <a:t>est identifiable sur l'acier qui a rompu.</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93189" name="Picture 5" descr="http://public.iutenligne.net/genie-civil/beton-arme/lonjou/web_beton_arme/essaipivota1.jpg"/>
          <p:cNvPicPr>
            <a:picLocks noChangeAspect="1" noChangeArrowheads="1"/>
          </p:cNvPicPr>
          <p:nvPr/>
        </p:nvPicPr>
        <p:blipFill>
          <a:blip r:embed="rId3"/>
          <a:srcRect/>
          <a:stretch>
            <a:fillRect/>
          </a:stretch>
        </p:blipFill>
        <p:spPr bwMode="auto">
          <a:xfrm>
            <a:off x="5813552" y="4362445"/>
            <a:ext cx="3330448" cy="249555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public.iutenligne.net/genie-civil/beton-arme/lonjou/web_beton_arme/essaipoupivotb.jpg"/>
          <p:cNvPicPr>
            <a:picLocks noChangeAspect="1" noChangeArrowheads="1"/>
          </p:cNvPicPr>
          <p:nvPr/>
        </p:nvPicPr>
        <p:blipFill>
          <a:blip r:embed="rId2"/>
          <a:srcRect/>
          <a:stretch>
            <a:fillRect/>
          </a:stretch>
        </p:blipFill>
        <p:spPr bwMode="auto">
          <a:xfrm>
            <a:off x="428596" y="285728"/>
            <a:ext cx="5095894" cy="3392610"/>
          </a:xfrm>
          <a:prstGeom prst="rect">
            <a:avLst/>
          </a:prstGeom>
          <a:noFill/>
        </p:spPr>
      </p:pic>
      <p:sp>
        <p:nvSpPr>
          <p:cNvPr id="94211" name="Rectangle 3"/>
          <p:cNvSpPr>
            <a:spLocks noChangeArrowheads="1"/>
          </p:cNvSpPr>
          <p:nvPr/>
        </p:nvSpPr>
        <p:spPr bwMode="auto">
          <a:xfrm>
            <a:off x="1428728" y="4143380"/>
            <a:ext cx="57150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dirty="0" smtClean="0">
                <a:ln>
                  <a:noFill/>
                </a:ln>
                <a:solidFill>
                  <a:srgbClr val="000000"/>
                </a:solidFill>
                <a:effectLst/>
                <a:latin typeface="Helvetica"/>
                <a:cs typeface="Times New Roman" pitchFamily="18" charset="0"/>
              </a:rPr>
              <a:t>Les aciers tendus ont une section  importante,</a:t>
            </a:r>
            <a:r>
              <a:rPr kumimoji="0" lang="fr-FR" sz="1600" b="0" i="0" u="none" strike="noStrike" cap="none" normalizeH="0" baseline="0" dirty="0" smtClean="0">
                <a:ln>
                  <a:noFill/>
                </a:ln>
                <a:solidFill>
                  <a:schemeClr val="tx1"/>
                </a:solidFill>
                <a:effectLst/>
                <a:latin typeface="Arial" pitchFamily="34" charset="0"/>
                <a:cs typeface="Arial" pitchFamily="34" charset="0"/>
              </a:rPr>
              <a:t/>
            </a:r>
            <a:br>
              <a:rPr kumimoji="0" lang="fr-FR" sz="1600" b="0" i="0" u="none" strike="noStrike" cap="none" normalizeH="0" baseline="0" dirty="0" smtClean="0">
                <a:ln>
                  <a:noFill/>
                </a:ln>
                <a:solidFill>
                  <a:schemeClr val="tx1"/>
                </a:solidFill>
                <a:effectLst/>
                <a:latin typeface="Arial" pitchFamily="34" charset="0"/>
                <a:cs typeface="Arial" pitchFamily="34" charset="0"/>
              </a:rPr>
            </a:br>
            <a:r>
              <a:rPr kumimoji="0" lang="fr-FR" sz="1600" b="1" i="1" u="none" strike="noStrike" cap="none" normalizeH="0" baseline="0" dirty="0" smtClean="0">
                <a:ln>
                  <a:noFill/>
                </a:ln>
                <a:solidFill>
                  <a:srgbClr val="000000"/>
                </a:solidFill>
                <a:effectLst/>
                <a:latin typeface="Helvetica"/>
                <a:cs typeface="Times New Roman" pitchFamily="18" charset="0"/>
              </a:rPr>
              <a:t>Le béton comprimé est ruiné avant que l'acier ait atteint sa limite .</a:t>
            </a:r>
            <a:br>
              <a:rPr kumimoji="0" lang="fr-FR" sz="1600" b="1" i="1" u="none" strike="noStrike" cap="none" normalizeH="0" baseline="0" dirty="0" smtClean="0">
                <a:ln>
                  <a:noFill/>
                </a:ln>
                <a:solidFill>
                  <a:srgbClr val="000000"/>
                </a:solidFill>
                <a:effectLst/>
                <a:latin typeface="Helvetica"/>
                <a:cs typeface="Times New Roman" pitchFamily="18" charset="0"/>
              </a:rPr>
            </a:br>
            <a:r>
              <a:rPr kumimoji="0" lang="fr-FR" sz="1600" b="1" i="1" u="none" strike="noStrike" cap="none" normalizeH="0" baseline="0" dirty="0" smtClean="0">
                <a:ln>
                  <a:noFill/>
                </a:ln>
                <a:solidFill>
                  <a:srgbClr val="000000"/>
                </a:solidFill>
                <a:effectLst/>
                <a:latin typeface="Helvetica"/>
                <a:cs typeface="Times New Roman" pitchFamily="18" charset="0"/>
              </a:rPr>
              <a:t>Les armatures de montage supérieures ont "flambé" par compression excessive.</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HIBA\Music\PATHOLOGIE\images (13).jpg"/>
          <p:cNvPicPr>
            <a:picLocks noChangeAspect="1" noChangeArrowheads="1"/>
          </p:cNvPicPr>
          <p:nvPr/>
        </p:nvPicPr>
        <p:blipFill>
          <a:blip r:embed="rId2"/>
          <a:srcRect/>
          <a:stretch>
            <a:fillRect/>
          </a:stretch>
        </p:blipFill>
        <p:spPr bwMode="auto">
          <a:xfrm>
            <a:off x="4572000" y="3643314"/>
            <a:ext cx="3794596" cy="2686062"/>
          </a:xfrm>
          <a:prstGeom prst="rect">
            <a:avLst/>
          </a:prstGeom>
          <a:noFill/>
        </p:spPr>
      </p:pic>
      <p:pic>
        <p:nvPicPr>
          <p:cNvPr id="43011" name="Picture 3" descr="C:\Users\HIBA\Music\PATHOLOGIE\images (2).png"/>
          <p:cNvPicPr>
            <a:picLocks noChangeAspect="1" noChangeArrowheads="1"/>
          </p:cNvPicPr>
          <p:nvPr/>
        </p:nvPicPr>
        <p:blipFill>
          <a:blip r:embed="rId3"/>
          <a:srcRect/>
          <a:stretch>
            <a:fillRect/>
          </a:stretch>
        </p:blipFill>
        <p:spPr bwMode="auto">
          <a:xfrm>
            <a:off x="500034" y="458494"/>
            <a:ext cx="6357982" cy="275619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643050"/>
            <a:ext cx="6572296" cy="1384995"/>
          </a:xfrm>
          <a:prstGeom prst="rect">
            <a:avLst/>
          </a:prstGeom>
        </p:spPr>
        <p:txBody>
          <a:bodyPr wrap="square">
            <a:spAutoFit/>
          </a:bodyPr>
          <a:lstStyle/>
          <a:p>
            <a:r>
              <a:rPr lang="fr-FR" sz="2800" dirty="0" smtClean="0"/>
              <a:t>L’essai </a:t>
            </a:r>
            <a:r>
              <a:rPr lang="fr-FR" sz="2800" dirty="0"/>
              <a:t>consiste à mesurer la variation de la longueur entre deux faces opposées d’éprouvettes prismatiques.</a:t>
            </a:r>
          </a:p>
        </p:txBody>
      </p:sp>
      <p:sp>
        <p:nvSpPr>
          <p:cNvPr id="3" name="Rectangle 2"/>
          <p:cNvSpPr/>
          <p:nvPr/>
        </p:nvSpPr>
        <p:spPr>
          <a:xfrm>
            <a:off x="642910" y="500042"/>
            <a:ext cx="7858180" cy="523220"/>
          </a:xfrm>
          <a:prstGeom prst="rect">
            <a:avLst/>
          </a:prstGeom>
        </p:spPr>
        <p:txBody>
          <a:bodyPr wrap="square">
            <a:spAutoFit/>
          </a:bodyPr>
          <a:lstStyle/>
          <a:p>
            <a:pPr lvl="0"/>
            <a:r>
              <a:rPr lang="fr-FR" sz="2800" b="1" dirty="0">
                <a:solidFill>
                  <a:srgbClr val="FF0000"/>
                </a:solidFill>
              </a:rPr>
              <a:t>Variations dimensionnelles – Norme NF P 18-427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ESSAIS MECANIQUES </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solidFill>
                  <a:srgbClr val="FF0000"/>
                </a:solidFill>
              </a:rPr>
              <a:t>Surfaçage au soufre</a:t>
            </a:r>
            <a:r>
              <a:rPr lang="fr-FR" dirty="0" smtClean="0"/>
              <a:t>- NF EN 12390-3 </a:t>
            </a:r>
            <a:endParaRPr lang="fr-FR" dirty="0" smtClean="0">
              <a:solidFill>
                <a:srgbClr val="FF0000"/>
              </a:solidFill>
            </a:endParaRPr>
          </a:p>
          <a:p>
            <a:endParaRPr lang="fr-FR" dirty="0" smtClean="0"/>
          </a:p>
          <a:p>
            <a:r>
              <a:rPr lang="fr-FR" dirty="0" smtClean="0"/>
              <a:t>Annexe A Avant le surfaçage, s’assurer que l’extrémité de l’éprouvette à surfacer est sèche et propre. Les surfaçages doivent être aussi minces que possible et il convient que leur épaisseur ne dépasse pas 5 mm. Chauffer le mélange à la température recommandée par le fournisseur avec agitation continue afin de garantir son homogénéité et d’éviter la formation de dépôts au fond du récipient.</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14290"/>
            <a:ext cx="7143800" cy="3539430"/>
          </a:xfrm>
          <a:prstGeom prst="rect">
            <a:avLst/>
          </a:prstGeom>
        </p:spPr>
        <p:txBody>
          <a:bodyPr wrap="square">
            <a:spAutoFit/>
          </a:bodyPr>
          <a:lstStyle/>
          <a:p>
            <a:r>
              <a:rPr lang="fr-FR" sz="2800" b="1" dirty="0">
                <a:solidFill>
                  <a:srgbClr val="FF0000"/>
                </a:solidFill>
              </a:rPr>
              <a:t>Essais de poinçonnement (bétons projetés) – Norme NF EN </a:t>
            </a:r>
            <a:r>
              <a:rPr lang="fr-FR" sz="2800" b="1" dirty="0" smtClean="0">
                <a:solidFill>
                  <a:srgbClr val="FF0000"/>
                </a:solidFill>
              </a:rPr>
              <a:t>14488-5</a:t>
            </a:r>
          </a:p>
          <a:p>
            <a:endParaRPr lang="fr-FR" sz="2800" b="1" dirty="0">
              <a:solidFill>
                <a:srgbClr val="FF0000"/>
              </a:solidFill>
            </a:endParaRPr>
          </a:p>
          <a:p>
            <a:r>
              <a:rPr lang="fr-FR" sz="2800" dirty="0"/>
              <a:t>Cet essai consiste à caractériser l’efficacité de la reprise des efforts par les fibres dans un béton projeté par exemple. Ce test se réalise sur des plaques en béton de 60*60*10 cm poinçonnées au centre.</a:t>
            </a:r>
          </a:p>
        </p:txBody>
      </p:sp>
      <p:pic>
        <p:nvPicPr>
          <p:cNvPr id="40962" name="Picture 2" descr="C:\Users\HIBA\Music\PATHOLOGIE\images (12).jpg"/>
          <p:cNvPicPr>
            <a:picLocks noChangeAspect="1" noChangeArrowheads="1"/>
          </p:cNvPicPr>
          <p:nvPr/>
        </p:nvPicPr>
        <p:blipFill>
          <a:blip r:embed="rId2"/>
          <a:srcRect/>
          <a:stretch>
            <a:fillRect/>
          </a:stretch>
        </p:blipFill>
        <p:spPr bwMode="auto">
          <a:xfrm>
            <a:off x="4143372" y="3429000"/>
            <a:ext cx="4279070" cy="3205172"/>
          </a:xfrm>
          <a:prstGeom prst="rect">
            <a:avLst/>
          </a:prstGeom>
          <a:noFill/>
        </p:spPr>
      </p:pic>
      <p:pic>
        <p:nvPicPr>
          <p:cNvPr id="40963" name="Picture 3" descr="C:\Users\HIBA\Music\PATHOLOGIE\téléchargement (1).jpg"/>
          <p:cNvPicPr>
            <a:picLocks noChangeAspect="1" noChangeArrowheads="1"/>
          </p:cNvPicPr>
          <p:nvPr/>
        </p:nvPicPr>
        <p:blipFill>
          <a:blip r:embed="rId3"/>
          <a:srcRect/>
          <a:stretch>
            <a:fillRect/>
          </a:stretch>
        </p:blipFill>
        <p:spPr bwMode="auto">
          <a:xfrm>
            <a:off x="285720" y="3857628"/>
            <a:ext cx="3625342" cy="214789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7215238" cy="3108543"/>
          </a:xfrm>
          <a:prstGeom prst="rect">
            <a:avLst/>
          </a:prstGeom>
        </p:spPr>
        <p:txBody>
          <a:bodyPr wrap="square">
            <a:spAutoFit/>
          </a:bodyPr>
          <a:lstStyle/>
          <a:p>
            <a:r>
              <a:rPr lang="fr-FR" sz="2800" b="1" dirty="0">
                <a:solidFill>
                  <a:srgbClr val="FF0000"/>
                </a:solidFill>
              </a:rPr>
              <a:t>Mesure du module élastique par </a:t>
            </a:r>
            <a:r>
              <a:rPr lang="fr-FR" sz="2800" b="1" dirty="0" err="1">
                <a:solidFill>
                  <a:srgbClr val="FF0000"/>
                </a:solidFill>
              </a:rPr>
              <a:t>extensométrie</a:t>
            </a:r>
            <a:r>
              <a:rPr lang="fr-FR" sz="2800" b="1" dirty="0">
                <a:solidFill>
                  <a:srgbClr val="FF0000"/>
                </a:solidFill>
              </a:rPr>
              <a:t> – Norme ISO </a:t>
            </a:r>
            <a:r>
              <a:rPr lang="fr-FR" sz="2800" b="1" dirty="0" smtClean="0">
                <a:solidFill>
                  <a:srgbClr val="FF0000"/>
                </a:solidFill>
              </a:rPr>
              <a:t>1920-10</a:t>
            </a:r>
          </a:p>
          <a:p>
            <a:endParaRPr lang="fr-FR" sz="2800" b="1" dirty="0">
              <a:solidFill>
                <a:srgbClr val="FF0000"/>
              </a:solidFill>
            </a:endParaRPr>
          </a:p>
          <a:p>
            <a:r>
              <a:rPr lang="fr-FR" sz="2800" dirty="0"/>
              <a:t>Cet essai consiste à venir appliquer trois cycles de charge au tiers de sa résistance à la rupture sur une éprouvette de béton afin de déterminer son module d’élasticité « E ».</a:t>
            </a:r>
          </a:p>
        </p:txBody>
      </p:sp>
      <p:pic>
        <p:nvPicPr>
          <p:cNvPr id="45058" name="Picture 2" descr="https://www.epsilontech.com/wp-content/uploads/2016/06/extensometer_for_strain_measurement_in_an_environmental_chamber-Model_7642-1.jpg"/>
          <p:cNvPicPr>
            <a:picLocks noChangeAspect="1" noChangeArrowheads="1"/>
          </p:cNvPicPr>
          <p:nvPr/>
        </p:nvPicPr>
        <p:blipFill>
          <a:blip r:embed="rId2" cstate="print"/>
          <a:srcRect/>
          <a:stretch>
            <a:fillRect/>
          </a:stretch>
        </p:blipFill>
        <p:spPr bwMode="auto">
          <a:xfrm>
            <a:off x="4714876" y="3548779"/>
            <a:ext cx="3233067" cy="330922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ABSORPTION D’EAU DU BETON</a:t>
            </a:r>
            <a:endParaRPr lang="fr-FR" b="1" dirty="0">
              <a:solidFill>
                <a:srgbClr val="FF0000"/>
              </a:solidFill>
            </a:endParaRPr>
          </a:p>
        </p:txBody>
      </p:sp>
      <p:sp>
        <p:nvSpPr>
          <p:cNvPr id="4" name="Espace réservé du contenu 3"/>
          <p:cNvSpPr>
            <a:spLocks noGrp="1"/>
          </p:cNvSpPr>
          <p:nvPr>
            <p:ph sz="half" idx="2"/>
          </p:nvPr>
        </p:nvSpPr>
        <p:spPr>
          <a:xfrm>
            <a:off x="214282" y="1571612"/>
            <a:ext cx="8215370" cy="4525963"/>
          </a:xfrm>
        </p:spPr>
        <p:txBody>
          <a:bodyPr>
            <a:noAutofit/>
          </a:bodyPr>
          <a:lstStyle/>
          <a:p>
            <a:pPr>
              <a:buNone/>
            </a:pPr>
            <a:r>
              <a:rPr lang="fr-FR" sz="2400" dirty="0" smtClean="0"/>
              <a:t>    On détermine un coefficient d’absorption, qui est défini comme le rapport de l’augmentation de la masse de</a:t>
            </a:r>
          </a:p>
          <a:p>
            <a:pPr>
              <a:buNone/>
            </a:pPr>
            <a:r>
              <a:rPr lang="fr-FR" sz="2400" dirty="0" smtClean="0"/>
              <a:t>       l échantillon après imbibition par l’eau , à la masse sèche de</a:t>
            </a:r>
          </a:p>
          <a:p>
            <a:pPr>
              <a:buNone/>
            </a:pPr>
            <a:r>
              <a:rPr lang="fr-FR" sz="2400" dirty="0" smtClean="0"/>
              <a:t>     l échantillon.</a:t>
            </a:r>
          </a:p>
          <a:p>
            <a:endParaRPr lang="fr-F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rgbClr val="FF0000"/>
                </a:solidFill>
              </a:rPr>
              <a:t>Absorption d’eau par capillarité </a:t>
            </a:r>
            <a:endParaRPr lang="fr-FR" sz="3200" b="1" dirty="0">
              <a:solidFill>
                <a:srgbClr val="FF0000"/>
              </a:solidFill>
            </a:endParaRPr>
          </a:p>
        </p:txBody>
      </p:sp>
      <p:sp>
        <p:nvSpPr>
          <p:cNvPr id="4" name="Espace réservé du contenu 3"/>
          <p:cNvSpPr>
            <a:spLocks noGrp="1"/>
          </p:cNvSpPr>
          <p:nvPr>
            <p:ph idx="1"/>
          </p:nvPr>
        </p:nvSpPr>
        <p:spPr/>
        <p:txBody>
          <a:bodyPr>
            <a:normAutofit fontScale="92500" lnSpcReduction="20000"/>
          </a:bodyPr>
          <a:lstStyle/>
          <a:p>
            <a:r>
              <a:rPr lang="fr-FR" dirty="0"/>
              <a:t>Le transfert de liquide dans un matériau poreux, dû à des tensions de surface dans les capillaires, est appelé l'absorption d'eau par capillarité qui est un moyen de caractériser le réseau poreux </a:t>
            </a:r>
            <a:r>
              <a:rPr lang="fr-FR" dirty="0" smtClean="0"/>
              <a:t>des  </a:t>
            </a:r>
            <a:r>
              <a:rPr lang="fr-FR" dirty="0"/>
              <a:t>bétons. L'essai a été réalisée suivant la recommandation de l'AFPC-AFREM [AFPC 1997], la méthode consiste à observer la saturation - prise de masse et montée de la frange capillaire - par absorption capillaire d’un échantillon sec dont la face inférieure est en contact avec un liquide mouillant, l’eau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Au cours du temps, un suivi de l’évolution de la montée de la frange capillaire et du volume d’eau ayant pénétré dans l’échantillon est réalisé. </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fontScale="70000" lnSpcReduction="20000"/>
          </a:bodyPr>
          <a:lstStyle/>
          <a:p>
            <a:r>
              <a:rPr lang="fr-FR" sz="4000" dirty="0"/>
              <a:t>Les dimensions des échantillons utilisés sont des carottes cylindriques de 16 mm de diamètre et d'épaisseur de 50 mm. A l'issue de la période de cure des éprouvettes et après les traitements, les éprouvettes sont conservées dans des sacs étanches avant l’essai, en suite séchées jusqu’à une masse constante dans une étuve ventilée à 80±2°C</a:t>
            </a:r>
            <a:r>
              <a:rPr lang="fr-FR" sz="4000" dirty="0" smtClean="0"/>
              <a:t>.</a:t>
            </a:r>
          </a:p>
          <a:p>
            <a:endParaRPr lang="fr-FR" sz="4000" dirty="0" smtClean="0"/>
          </a:p>
          <a:p>
            <a:pPr>
              <a:buNone/>
            </a:pPr>
            <a:r>
              <a:rPr lang="fr-FR" sz="4000" dirty="0" smtClean="0"/>
              <a:t> </a:t>
            </a:r>
          </a:p>
          <a:p>
            <a:r>
              <a:rPr lang="fr-FR" sz="4000" dirty="0" smtClean="0"/>
              <a:t>Durant </a:t>
            </a:r>
            <a:r>
              <a:rPr lang="fr-FR" sz="4000" dirty="0"/>
              <a:t>cette période, le suivi de la masse est réalisé à intervalle de temps régulier, jusqu'à ce que la variation de masse entre deux pesées espacées de 24 heures soit inférieure à 0,1%. Sa surface latérale est alors recouverte de papier aluminium autocollant pour éviter l’évaporation latérale de l’eau absorbée durant l’essai.</a:t>
            </a: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a:t>Elles sont ensuite immergées dans l'eau du récipient sur une hauteur de 3 millimètres à l'aide de cales. Par ailleurs, le récipient est muni d'un couvercle évitant l'évaporation de l'eau, et permettant la "respiration" de la face supérieure de l'éprouvette. A chaque échéance, les éprouvettes sont sorties du récipient, essuyées à l'aide d'une éponge humide, pesées, puis replacées dans le récipient. Les échéances sont les suivantes : 0.25, 0.5, 1, 2, 4, 8 et 24 heures. L'essai doit être terminé après 24 heures.</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graphicFrame>
        <p:nvGraphicFramePr>
          <p:cNvPr id="35842" name="Object 2"/>
          <p:cNvGraphicFramePr>
            <a:graphicFrameLocks noChangeAspect="1"/>
          </p:cNvGraphicFramePr>
          <p:nvPr/>
        </p:nvGraphicFramePr>
        <p:xfrm>
          <a:off x="924976" y="1138706"/>
          <a:ext cx="7861866" cy="4576310"/>
        </p:xfrm>
        <a:graphic>
          <a:graphicData uri="http://schemas.openxmlformats.org/presentationml/2006/ole">
            <p:oleObj spid="_x0000_s35842" name="Picture" r:id="rId3" imgW="5576805" imgH="2056565" progId="Word.Picture.8">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00034" y="1071546"/>
            <a:ext cx="8229600" cy="4525963"/>
          </a:xfrm>
        </p:spPr>
        <p:txBody>
          <a:bodyPr>
            <a:normAutofit/>
          </a:bodyPr>
          <a:lstStyle/>
          <a:p>
            <a:r>
              <a:rPr lang="fr-FR" dirty="0">
                <a:solidFill>
                  <a:srgbClr val="0070C0"/>
                </a:solidFill>
              </a:rPr>
              <a:t>Le coefficient d'absorption capillaire est défini par la relation suivante </a:t>
            </a:r>
            <a:r>
              <a:rPr lang="fr-FR" dirty="0"/>
              <a:t>:</a:t>
            </a:r>
          </a:p>
          <a:p>
            <a:r>
              <a:rPr lang="en-US" b="1" dirty="0"/>
              <a:t> </a:t>
            </a:r>
            <a:r>
              <a:rPr lang="en-US" b="1" dirty="0" smtClean="0"/>
              <a:t>                               Ca  =</a:t>
            </a:r>
            <a:r>
              <a:rPr lang="en-US" b="1" dirty="0"/>
              <a:t> </a:t>
            </a:r>
            <a:r>
              <a:rPr lang="en-US" dirty="0" smtClean="0"/>
              <a:t>  </a:t>
            </a:r>
            <a:r>
              <a:rPr lang="en-US" b="1" dirty="0"/>
              <a:t> </a:t>
            </a:r>
            <a:r>
              <a:rPr lang="en-US" dirty="0" smtClean="0"/>
              <a:t>                </a:t>
            </a:r>
            <a:endParaRPr lang="fr-FR" dirty="0"/>
          </a:p>
          <a:p>
            <a:r>
              <a:rPr lang="fr-FR" dirty="0"/>
              <a:t> </a:t>
            </a:r>
          </a:p>
          <a:p>
            <a:r>
              <a:rPr lang="fr-FR" dirty="0" err="1"/>
              <a:t>M</a:t>
            </a:r>
            <a:r>
              <a:rPr lang="fr-FR" baseline="-25000" dirty="0" err="1"/>
              <a:t>x</a:t>
            </a:r>
            <a:r>
              <a:rPr lang="fr-FR" dirty="0"/>
              <a:t> est la masse de l'éprouvette à une échéance donnée (kg),</a:t>
            </a:r>
          </a:p>
          <a:p>
            <a:r>
              <a:rPr lang="fr-FR" dirty="0"/>
              <a:t>M</a:t>
            </a:r>
            <a:r>
              <a:rPr lang="fr-FR" baseline="-25000" dirty="0"/>
              <a:t>0</a:t>
            </a:r>
            <a:r>
              <a:rPr lang="fr-FR" dirty="0"/>
              <a:t> est la masse initiale de l'éprouvette (kg),</a:t>
            </a:r>
          </a:p>
          <a:p>
            <a:r>
              <a:rPr lang="fr-FR" dirty="0"/>
              <a:t>A est la section de l'éprouvette (m</a:t>
            </a:r>
            <a:r>
              <a:rPr lang="fr-FR" baseline="30000" dirty="0"/>
              <a:t>2</a:t>
            </a:r>
            <a:r>
              <a:rPr lang="fr-FR" dirty="0"/>
              <a:t>).</a:t>
            </a:r>
          </a:p>
          <a:p>
            <a:endParaRPr lang="fr-FR"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4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14876" y="2143116"/>
            <a:ext cx="1200153" cy="64293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14356"/>
            <a:ext cx="8229600" cy="1143000"/>
          </a:xfrm>
        </p:spPr>
        <p:txBody>
          <a:bodyPr>
            <a:normAutofit fontScale="90000"/>
          </a:bodyPr>
          <a:lstStyle/>
          <a:p>
            <a:pPr lvl="0"/>
            <a:r>
              <a:rPr lang="fr-FR" b="1" dirty="0" smtClean="0">
                <a:solidFill>
                  <a:srgbClr val="FF0000"/>
                </a:solidFill>
              </a:rPr>
              <a:t>Porosité accessible à l'eau</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500034" y="2332037"/>
            <a:ext cx="8229600" cy="4525963"/>
          </a:xfrm>
        </p:spPr>
        <p:txBody>
          <a:bodyPr/>
          <a:lstStyle/>
          <a:p>
            <a:r>
              <a:rPr lang="fr-FR" dirty="0" smtClean="0"/>
              <a:t>Une </a:t>
            </a:r>
            <a:r>
              <a:rPr lang="fr-FR" dirty="0"/>
              <a:t>deuxième façon de mesurer la porosité du béton </a:t>
            </a:r>
            <a:r>
              <a:rPr lang="fr-FR" dirty="0" smtClean="0"/>
              <a:t>se </a:t>
            </a:r>
            <a:r>
              <a:rPr lang="fr-FR" dirty="0"/>
              <a:t>fait par la méthode de saturation à l’eau</a:t>
            </a:r>
            <a:r>
              <a:rPr lang="fr-FR" b="1" dirty="0"/>
              <a:t> </a:t>
            </a:r>
            <a:r>
              <a:rPr lang="fr-FR" dirty="0"/>
              <a:t>sous vide. Les essais </a:t>
            </a:r>
            <a:r>
              <a:rPr lang="fr-FR" dirty="0" smtClean="0"/>
              <a:t>sont </a:t>
            </a:r>
            <a:r>
              <a:rPr lang="fr-FR" dirty="0"/>
              <a:t>réalisées conformément à </a:t>
            </a:r>
            <a:r>
              <a:rPr lang="fr-FR" b="1" dirty="0">
                <a:solidFill>
                  <a:srgbClr val="0070C0"/>
                </a:solidFill>
              </a:rPr>
              <a:t>la norme NF EN 18-459</a:t>
            </a:r>
            <a:r>
              <a:rPr lang="fr-FR" dirty="0"/>
              <a:t>. </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HIBA\Music\PATHOLOGIE\images (10).jpg"/>
          <p:cNvPicPr>
            <a:picLocks noChangeAspect="1" noChangeArrowheads="1"/>
          </p:cNvPicPr>
          <p:nvPr/>
        </p:nvPicPr>
        <p:blipFill>
          <a:blip r:embed="rId2"/>
          <a:srcRect/>
          <a:stretch>
            <a:fillRect/>
          </a:stretch>
        </p:blipFill>
        <p:spPr bwMode="auto">
          <a:xfrm>
            <a:off x="3643306" y="3929066"/>
            <a:ext cx="4285388" cy="2239461"/>
          </a:xfrm>
          <a:prstGeom prst="rect">
            <a:avLst/>
          </a:prstGeom>
          <a:noFill/>
        </p:spPr>
      </p:pic>
      <p:pic>
        <p:nvPicPr>
          <p:cNvPr id="36867" name="Picture 3" descr="C:\Users\HIBA\Music\PATHOLOGIE\téléchargement.jpg"/>
          <p:cNvPicPr>
            <a:picLocks noChangeAspect="1" noChangeArrowheads="1"/>
          </p:cNvPicPr>
          <p:nvPr/>
        </p:nvPicPr>
        <p:blipFill>
          <a:blip r:embed="rId3"/>
          <a:srcRect/>
          <a:stretch>
            <a:fillRect/>
          </a:stretch>
        </p:blipFill>
        <p:spPr bwMode="auto">
          <a:xfrm>
            <a:off x="785786" y="478999"/>
            <a:ext cx="3357586" cy="3402755"/>
          </a:xfrm>
          <a:prstGeom prst="rect">
            <a:avLst/>
          </a:prstGeom>
          <a:noFill/>
        </p:spPr>
      </p:pic>
      <p:pic>
        <p:nvPicPr>
          <p:cNvPr id="36868" name="Picture 4" descr="C:\Users\HIBA\Music\PATHOLOGIE\images (11).jpg"/>
          <p:cNvPicPr>
            <a:picLocks noChangeAspect="1" noChangeArrowheads="1"/>
          </p:cNvPicPr>
          <p:nvPr/>
        </p:nvPicPr>
        <p:blipFill>
          <a:blip r:embed="rId4"/>
          <a:srcRect/>
          <a:stretch>
            <a:fillRect/>
          </a:stretch>
        </p:blipFill>
        <p:spPr bwMode="auto">
          <a:xfrm>
            <a:off x="4857752" y="714356"/>
            <a:ext cx="3592755" cy="254318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dirty="0"/>
              <a:t>En pratique, après une exposition à des températures de </a:t>
            </a:r>
            <a:r>
              <a:rPr lang="fr-FR" dirty="0" smtClean="0"/>
              <a:t>chauffe les </a:t>
            </a:r>
            <a:r>
              <a:rPr lang="fr-FR" dirty="0"/>
              <a:t>échantillons sont conservés dans des sacs étanches avant l’essai, puis mis dans une étuve à une température de 105±5°C jusqu’à ce que leur masse sèche devienne constante.</a:t>
            </a:r>
          </a:p>
          <a:p>
            <a:r>
              <a:rPr lang="fr-FR" dirty="0"/>
              <a:t>Lorsque les échantillons sont entièrement sec, une saturation sous vide est réalisée, ensuite ils sont immergés dans l’eau jusqu’à saturation complète. Une fois que l’échantillon est saturé, une pesée hydrostatique d’une précision de 0,01 % de la masse du corps d’éprouvette puis elle est suivie du pesage à</a:t>
            </a:r>
            <a:r>
              <a:rPr lang="fr-FR" dirty="0" smtClean="0"/>
              <a:t> </a:t>
            </a:r>
            <a:r>
              <a:rPr lang="fr-FR" dirty="0"/>
              <a:t>l’état saturé.</a:t>
            </a:r>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fr-FR" dirty="0"/>
              <a:t>La porosité P exprimée en pourcentage volumique est donnée par l’équation suivante </a:t>
            </a:r>
            <a:r>
              <a:rPr lang="fr-FR" dirty="0" smtClean="0"/>
              <a:t>:</a:t>
            </a:r>
          </a:p>
          <a:p>
            <a:endParaRPr lang="fr-FR" dirty="0"/>
          </a:p>
          <a:p>
            <a:r>
              <a:rPr lang="fr-FR" b="1" dirty="0" smtClean="0">
                <a:solidFill>
                  <a:srgbClr val="FF0000"/>
                </a:solidFill>
              </a:rPr>
              <a:t>                  </a:t>
            </a:r>
            <a:r>
              <a:rPr lang="fr-FR" b="1" dirty="0" smtClean="0"/>
              <a:t>P</a:t>
            </a:r>
            <a:r>
              <a:rPr lang="fr-FR" b="1" baseline="-25000" dirty="0" smtClean="0"/>
              <a:t>eau</a:t>
            </a:r>
            <a:r>
              <a:rPr lang="fr-FR" b="1" dirty="0"/>
              <a:t>=   </a:t>
            </a:r>
            <a:r>
              <a:rPr lang="fr-FR" b="1" dirty="0" smtClean="0"/>
              <a:t>                   × </a:t>
            </a:r>
            <a:r>
              <a:rPr lang="fr-FR" b="1" dirty="0"/>
              <a:t>100</a:t>
            </a:r>
            <a:r>
              <a:rPr lang="fr-FR" dirty="0"/>
              <a:t> </a:t>
            </a:r>
            <a:r>
              <a:rPr lang="fr-FR" dirty="0" smtClean="0"/>
              <a:t>%</a:t>
            </a:r>
            <a:endParaRPr lang="fr-FR" dirty="0" smtClean="0">
              <a:solidFill>
                <a:srgbClr val="FF0000"/>
              </a:solidFill>
            </a:endParaRPr>
          </a:p>
          <a:p>
            <a:r>
              <a:rPr lang="fr-FR" dirty="0" smtClean="0">
                <a:solidFill>
                  <a:srgbClr val="FF0000"/>
                </a:solidFill>
              </a:rPr>
              <a:t>           </a:t>
            </a:r>
            <a:endParaRPr lang="fr-FR" dirty="0">
              <a:solidFill>
                <a:srgbClr val="FF0000"/>
              </a:solidFill>
            </a:endParaRPr>
          </a:p>
          <a:p>
            <a:r>
              <a:rPr lang="fr-FR" b="1" dirty="0"/>
              <a:t>P</a:t>
            </a:r>
            <a:r>
              <a:rPr lang="fr-FR" b="1" baseline="-25000" dirty="0"/>
              <a:t>eau</a:t>
            </a:r>
            <a:r>
              <a:rPr lang="fr-FR" b="1" dirty="0"/>
              <a:t> :</a:t>
            </a:r>
            <a:r>
              <a:rPr lang="fr-FR" dirty="0"/>
              <a:t> la porosité accessible à l'eau </a:t>
            </a:r>
            <a:r>
              <a:rPr lang="fr-FR" b="1" dirty="0"/>
              <a:t>(</a:t>
            </a:r>
            <a:r>
              <a:rPr lang="fr-FR" dirty="0"/>
              <a:t>%),</a:t>
            </a:r>
          </a:p>
          <a:p>
            <a:r>
              <a:rPr lang="fr-FR" b="1" dirty="0" err="1"/>
              <a:t>m</a:t>
            </a:r>
            <a:r>
              <a:rPr lang="fr-FR" b="1" baseline="-25000" dirty="0" err="1"/>
              <a:t>air</a:t>
            </a:r>
            <a:r>
              <a:rPr lang="fr-FR" dirty="0"/>
              <a:t> : la masse de l’échantillon imbibé,</a:t>
            </a:r>
          </a:p>
          <a:p>
            <a:r>
              <a:rPr lang="fr-FR" b="1" dirty="0"/>
              <a:t>m</a:t>
            </a:r>
            <a:r>
              <a:rPr lang="fr-FR" b="1" baseline="-25000" dirty="0"/>
              <a:t>sec </a:t>
            </a:r>
            <a:r>
              <a:rPr lang="fr-FR" dirty="0"/>
              <a:t>: la masse de l’échantillon après étuvage à 105 °C,</a:t>
            </a:r>
          </a:p>
          <a:p>
            <a:r>
              <a:rPr lang="fr-FR" b="1" dirty="0" err="1"/>
              <a:t>m</a:t>
            </a:r>
            <a:r>
              <a:rPr lang="fr-FR" b="1" baseline="-25000" dirty="0" err="1"/>
              <a:t>eau</a:t>
            </a:r>
            <a:r>
              <a:rPr lang="fr-FR" dirty="0"/>
              <a:t> : la masse de l’échantillon immergé dans l’eau. </a:t>
            </a:r>
          </a:p>
          <a:p>
            <a:endParaRPr lang="fr-FR"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1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02" y="2857496"/>
            <a:ext cx="1418970" cy="4953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Encadrement des Doctorants\Mefteh\Photos Porosité accessible à l'eau\DSC_0019.JPG"/>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85852" y="1714488"/>
            <a:ext cx="6643734" cy="4143404"/>
          </a:xfrm>
          <a:prstGeom prst="rect">
            <a:avLst/>
          </a:prstGeom>
          <a:noFill/>
          <a:ln>
            <a:noFill/>
          </a:ln>
        </p:spPr>
      </p:pic>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FF0000"/>
                </a:solidFill>
              </a:rPr>
              <a:t>Variation dimensionnelle</a:t>
            </a:r>
            <a:endParaRPr lang="fr-FR" dirty="0">
              <a:solidFill>
                <a:srgbClr val="FF0000"/>
              </a:solidFill>
            </a:endParaRPr>
          </a:p>
        </p:txBody>
      </p:sp>
      <p:sp>
        <p:nvSpPr>
          <p:cNvPr id="4" name="Espace réservé du contenu 3"/>
          <p:cNvSpPr>
            <a:spLocks noGrp="1"/>
          </p:cNvSpPr>
          <p:nvPr>
            <p:ph idx="1"/>
          </p:nvPr>
        </p:nvSpPr>
        <p:spPr/>
        <p:txBody>
          <a:bodyPr>
            <a:normAutofit/>
          </a:bodyPr>
          <a:lstStyle/>
          <a:p>
            <a:pPr lvl="0"/>
            <a:r>
              <a:rPr lang="fr-FR" b="1" dirty="0"/>
              <a:t>	</a:t>
            </a:r>
            <a:endParaRPr lang="fr-FR" dirty="0"/>
          </a:p>
          <a:p>
            <a:r>
              <a:rPr lang="fr-FR" dirty="0"/>
              <a:t>Sous l’effet du chauffage les </a:t>
            </a:r>
            <a:r>
              <a:rPr lang="fr-FR" dirty="0" smtClean="0"/>
              <a:t>bétons ou les mortiers  </a:t>
            </a:r>
            <a:r>
              <a:rPr lang="fr-FR" dirty="0"/>
              <a:t>peuvent subir des variations dimensionnelles, retrait ou </a:t>
            </a:r>
            <a:r>
              <a:rPr lang="fr-FR" dirty="0" smtClean="0"/>
              <a:t>expansion. </a:t>
            </a:r>
            <a:r>
              <a:rPr lang="fr-FR" dirty="0"/>
              <a:t>Ces mesures </a:t>
            </a:r>
            <a:r>
              <a:rPr lang="fr-FR" dirty="0" smtClean="0"/>
              <a:t>se font dans trois directions </a:t>
            </a:r>
            <a:r>
              <a:rPr lang="fr-FR" dirty="0"/>
              <a:t>(longueur, largeur et hauteur) et </a:t>
            </a:r>
            <a:r>
              <a:rPr lang="fr-FR" dirty="0" smtClean="0"/>
              <a:t>elles sont </a:t>
            </a:r>
            <a:r>
              <a:rPr lang="fr-FR" dirty="0"/>
              <a:t>relevées au moyen </a:t>
            </a:r>
            <a:r>
              <a:rPr lang="fr-FR" dirty="0">
                <a:solidFill>
                  <a:srgbClr val="FF0000"/>
                </a:solidFill>
              </a:rPr>
              <a:t>d’un pied à coulisse</a:t>
            </a:r>
            <a:r>
              <a:rPr lang="fr-FR" dirty="0"/>
              <a:t>, avec une précision au centième de </a:t>
            </a:r>
            <a:r>
              <a:rPr lang="fr-FR" dirty="0" smtClean="0"/>
              <a:t>millimètre</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500042"/>
            <a:ext cx="8229600" cy="5715040"/>
          </a:xfrm>
        </p:spPr>
        <p:txBody>
          <a:bodyPr>
            <a:normAutofit fontScale="85000" lnSpcReduction="20000"/>
          </a:bodyPr>
          <a:lstStyle/>
          <a:p>
            <a:r>
              <a:rPr lang="fr-FR" sz="3300" dirty="0" smtClean="0"/>
              <a:t>la </a:t>
            </a:r>
            <a:r>
              <a:rPr lang="fr-FR" sz="3300" dirty="0"/>
              <a:t>perte de dimension </a:t>
            </a:r>
            <a:r>
              <a:rPr lang="fr-FR" sz="3300" dirty="0" smtClean="0"/>
              <a:t>des </a:t>
            </a:r>
            <a:r>
              <a:rPr lang="fr-FR" sz="3300" dirty="0"/>
              <a:t>éprouvettes </a:t>
            </a:r>
            <a:r>
              <a:rPr lang="fr-FR" sz="3300" dirty="0" smtClean="0"/>
              <a:t> </a:t>
            </a:r>
            <a:r>
              <a:rPr lang="fr-FR" sz="3300" dirty="0"/>
              <a:t>par rapport à leur état initial </a:t>
            </a:r>
            <a:r>
              <a:rPr lang="fr-FR" sz="3300" dirty="0" smtClean="0"/>
              <a:t>est  calculée </a:t>
            </a:r>
            <a:r>
              <a:rPr lang="fr-FR" sz="3300" dirty="0"/>
              <a:t>à l’aide de la formule suivante :</a:t>
            </a:r>
          </a:p>
          <a:p>
            <a:r>
              <a:rPr lang="fr-FR" sz="3300" b="1" dirty="0" smtClean="0"/>
              <a:t>             </a:t>
            </a:r>
          </a:p>
          <a:p>
            <a:r>
              <a:rPr lang="fr-FR" sz="3300" b="1" dirty="0" smtClean="0"/>
              <a:t>  </a:t>
            </a:r>
            <a:r>
              <a:rPr lang="fr-FR" sz="3300" b="1" dirty="0" err="1" smtClean="0"/>
              <a:t>Δd</a:t>
            </a:r>
            <a:r>
              <a:rPr lang="fr-FR" sz="3300" b="1" baseline="-25000" dirty="0" err="1" smtClean="0"/>
              <a:t>i</a:t>
            </a:r>
            <a:r>
              <a:rPr lang="fr-FR" sz="3300" b="1" dirty="0" smtClean="0"/>
              <a:t> </a:t>
            </a:r>
            <a:r>
              <a:rPr lang="fr-FR" sz="3300" b="1" dirty="0"/>
              <a:t>=</a:t>
            </a:r>
            <a:r>
              <a:rPr lang="fr-FR" sz="3300" dirty="0"/>
              <a:t> </a:t>
            </a:r>
            <a:r>
              <a:rPr lang="fr-FR" sz="3300" dirty="0" smtClean="0"/>
              <a:t>                       </a:t>
            </a:r>
            <a:r>
              <a:rPr lang="fr-FR" sz="3300" dirty="0"/>
              <a:t> </a:t>
            </a:r>
            <a:r>
              <a:rPr lang="fr-FR" sz="3300" b="1" dirty="0"/>
              <a:t>×100 (%)</a:t>
            </a:r>
            <a:r>
              <a:rPr lang="fr-FR" sz="3300" dirty="0"/>
              <a:t> ;           </a:t>
            </a:r>
            <a:endParaRPr lang="fr-FR" sz="3300" dirty="0" smtClean="0"/>
          </a:p>
          <a:p>
            <a:endParaRPr lang="fr-FR" sz="3300" dirty="0" smtClean="0"/>
          </a:p>
          <a:p>
            <a:pPr>
              <a:buNone/>
            </a:pPr>
            <a:endParaRPr lang="fr-FR" sz="3300" dirty="0" smtClean="0"/>
          </a:p>
          <a:p>
            <a:pPr>
              <a:buNone/>
            </a:pPr>
            <a:endParaRPr lang="fr-FR" sz="3300" dirty="0" smtClean="0"/>
          </a:p>
          <a:p>
            <a:r>
              <a:rPr lang="fr-FR" sz="3300" dirty="0" err="1" smtClean="0"/>
              <a:t>Δd</a:t>
            </a:r>
            <a:r>
              <a:rPr lang="fr-FR" sz="3300" baseline="-25000" dirty="0" smtClean="0"/>
              <a:t> </a:t>
            </a:r>
            <a:r>
              <a:rPr lang="fr-FR" sz="3300" baseline="-25000" dirty="0"/>
              <a:t>i </a:t>
            </a:r>
            <a:r>
              <a:rPr lang="fr-FR" sz="3300" dirty="0"/>
              <a:t>: </a:t>
            </a:r>
            <a:r>
              <a:rPr lang="fr-FR" sz="3300" dirty="0" smtClean="0"/>
              <a:t>est la </a:t>
            </a:r>
            <a:r>
              <a:rPr lang="fr-FR" sz="3300" dirty="0"/>
              <a:t>variation dimensionnelle en %,</a:t>
            </a:r>
          </a:p>
          <a:p>
            <a:r>
              <a:rPr lang="fr-FR" sz="3300" dirty="0" smtClean="0"/>
              <a:t>V</a:t>
            </a:r>
            <a:r>
              <a:rPr lang="fr-FR" sz="3300" baseline="-25000" dirty="0" smtClean="0"/>
              <a:t>a</a:t>
            </a:r>
            <a:r>
              <a:rPr lang="fr-FR" sz="3300" dirty="0" smtClean="0"/>
              <a:t> : le volume de l’éprouvette à la température ambiante avant le chauffage (cm 3),</a:t>
            </a:r>
          </a:p>
          <a:p>
            <a:r>
              <a:rPr lang="fr-FR" sz="3300" dirty="0" err="1" smtClean="0"/>
              <a:t>V</a:t>
            </a:r>
            <a:r>
              <a:rPr lang="fr-FR" sz="3300" baseline="-25000" dirty="0" err="1" smtClean="0"/>
              <a:t>Ti</a:t>
            </a:r>
            <a:r>
              <a:rPr lang="fr-FR" sz="3300" baseline="-25000" dirty="0" smtClean="0"/>
              <a:t> </a:t>
            </a:r>
            <a:r>
              <a:rPr lang="fr-FR" sz="3300" dirty="0" smtClean="0"/>
              <a:t>: le volume de l’éprouvette refroidie après le cycle de chauffage-refroidissement Ti (cm3).</a:t>
            </a:r>
          </a:p>
          <a:p>
            <a:endParaRPr lang="fr-FR"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14546" y="1928802"/>
            <a:ext cx="1214446" cy="57150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F:\Référence bébliografique\pratique de thése\PHPTO Thése\20160512_131549.jpg"/>
          <p:cNvPicPr>
            <a:picLocks noGrp="1"/>
          </p:cNvPicPr>
          <p:nvPr>
            <p:ph idx="1"/>
          </p:nvPr>
        </p:nvPicPr>
        <p:blipFill>
          <a:blip r:embed="rId2" cstate="print"/>
          <a:srcRect/>
          <a:stretch>
            <a:fillRect/>
          </a:stretch>
        </p:blipFill>
        <p:spPr bwMode="auto">
          <a:xfrm>
            <a:off x="3214678" y="2143116"/>
            <a:ext cx="3857652" cy="328614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lstStyle/>
          <a:p>
            <a:r>
              <a:rPr lang="fr-FR" b="1" dirty="0" smtClean="0">
                <a:solidFill>
                  <a:srgbClr val="FF0000"/>
                </a:solidFill>
              </a:rPr>
              <a:t>Durabilité</a:t>
            </a:r>
            <a:endParaRPr lang="fr-FR" dirty="0">
              <a:solidFill>
                <a:srgbClr val="FF0000"/>
              </a:solidFill>
            </a:endParaRPr>
          </a:p>
        </p:txBody>
      </p:sp>
      <p:sp>
        <p:nvSpPr>
          <p:cNvPr id="4" name="Espace réservé du contenu 3"/>
          <p:cNvSpPr>
            <a:spLocks noGrp="1"/>
          </p:cNvSpPr>
          <p:nvPr>
            <p:ph idx="1"/>
          </p:nvPr>
        </p:nvSpPr>
        <p:spPr>
          <a:xfrm>
            <a:off x="500034" y="1071546"/>
            <a:ext cx="8229600" cy="5357850"/>
          </a:xfrm>
        </p:spPr>
        <p:txBody>
          <a:bodyPr>
            <a:normAutofit fontScale="92500" lnSpcReduction="10000"/>
          </a:bodyPr>
          <a:lstStyle/>
          <a:p>
            <a:pPr>
              <a:buNone/>
            </a:pPr>
            <a:endParaRPr lang="fr-FR" dirty="0" smtClean="0"/>
          </a:p>
          <a:p>
            <a:r>
              <a:rPr lang="fr-FR" sz="3600" b="1" dirty="0" smtClean="0">
                <a:solidFill>
                  <a:srgbClr val="FF0000"/>
                </a:solidFill>
              </a:rPr>
              <a:t>Essais de réactivité des granulats aux alcalis – Norme XP P 18-594</a:t>
            </a:r>
          </a:p>
          <a:p>
            <a:endParaRPr lang="fr-FR" sz="3600" b="1" dirty="0" smtClean="0">
              <a:solidFill>
                <a:srgbClr val="FF0000"/>
              </a:solidFill>
            </a:endParaRPr>
          </a:p>
          <a:p>
            <a:r>
              <a:rPr lang="fr-FR" sz="3600" dirty="0" smtClean="0"/>
              <a:t>Le potentiel d’expansion des granulats (sable, gravillon ou sable+gravillon) en milieu humide et en présence d’alcalins, est mesuré par un essai de gonflement d’éprouvettes prismatiques en béton, conservées à 38°C ± 2°C et à 100% d’humidité relative.</a:t>
            </a:r>
          </a:p>
          <a:p>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28604"/>
            <a:ext cx="8229600" cy="1143000"/>
          </a:xfrm>
        </p:spPr>
        <p:txBody>
          <a:bodyPr>
            <a:normAutofit fontScale="90000"/>
          </a:bodyPr>
          <a:lstStyle/>
          <a:p>
            <a:r>
              <a:rPr lang="fr-FR" b="1" dirty="0" smtClean="0">
                <a:solidFill>
                  <a:srgbClr val="FF0000"/>
                </a:solidFill>
              </a:rPr>
              <a:t>Essais de gel interne – Normes NF P 18-424 et NF P 18-425</a:t>
            </a:r>
            <a:br>
              <a:rPr lang="fr-FR" b="1" dirty="0" smtClean="0">
                <a:solidFill>
                  <a:srgbClr val="FF0000"/>
                </a:solidFill>
              </a:rPr>
            </a:br>
            <a:endParaRPr lang="fr-FR" b="1" dirty="0">
              <a:solidFill>
                <a:srgbClr val="FF0000"/>
              </a:solidFill>
            </a:endParaRPr>
          </a:p>
        </p:txBody>
      </p:sp>
      <p:sp>
        <p:nvSpPr>
          <p:cNvPr id="3" name="Espace réservé du contenu 2"/>
          <p:cNvSpPr>
            <a:spLocks noGrp="1"/>
          </p:cNvSpPr>
          <p:nvPr>
            <p:ph idx="1"/>
          </p:nvPr>
        </p:nvSpPr>
        <p:spPr/>
        <p:txBody>
          <a:bodyPr/>
          <a:lstStyle/>
          <a:p>
            <a:r>
              <a:rPr lang="fr-FR" dirty="0" smtClean="0"/>
              <a:t>L’essai consiste à soumettre des éprouvettes prismatiques soit à des cycles de gel dans l’eau et dégel dans l’eau soit à des cycles de gel dans l’air et dégel dans l’eau. On vient ensuite mesurer le taux de fissuration interne du béton par auscultation sonique.</a:t>
            </a:r>
          </a:p>
          <a:p>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7042" name="Picture 2" descr="C:\Users\HIBA\Music\PATHOLOGIE\images (14).jpg"/>
          <p:cNvPicPr>
            <a:picLocks noGrp="1" noChangeAspect="1" noChangeArrowheads="1"/>
          </p:cNvPicPr>
          <p:nvPr>
            <p:ph idx="1"/>
          </p:nvPr>
        </p:nvPicPr>
        <p:blipFill>
          <a:blip r:embed="rId2"/>
          <a:srcRect/>
          <a:stretch>
            <a:fillRect/>
          </a:stretch>
        </p:blipFill>
        <p:spPr bwMode="auto">
          <a:xfrm>
            <a:off x="214282" y="214290"/>
            <a:ext cx="4467981" cy="3000396"/>
          </a:xfrm>
          <a:prstGeom prst="rect">
            <a:avLst/>
          </a:prstGeom>
          <a:noFill/>
        </p:spPr>
      </p:pic>
      <p:pic>
        <p:nvPicPr>
          <p:cNvPr id="87043" name="Picture 3" descr="C:\Users\HIBA\Music\PATHOLOGIE\images (15).jpg"/>
          <p:cNvPicPr>
            <a:picLocks noChangeAspect="1" noChangeArrowheads="1"/>
          </p:cNvPicPr>
          <p:nvPr/>
        </p:nvPicPr>
        <p:blipFill>
          <a:blip r:embed="rId3"/>
          <a:srcRect/>
          <a:stretch>
            <a:fillRect/>
          </a:stretch>
        </p:blipFill>
        <p:spPr bwMode="auto">
          <a:xfrm>
            <a:off x="6286512" y="192014"/>
            <a:ext cx="2571768" cy="3113142"/>
          </a:xfrm>
          <a:prstGeom prst="rect">
            <a:avLst/>
          </a:prstGeom>
          <a:noFill/>
        </p:spPr>
      </p:pic>
      <p:pic>
        <p:nvPicPr>
          <p:cNvPr id="87044" name="Picture 4" descr="C:\Users\HIBA\Music\PATHOLOGIE\images (16).jpg"/>
          <p:cNvPicPr>
            <a:picLocks noChangeAspect="1" noChangeArrowheads="1"/>
          </p:cNvPicPr>
          <p:nvPr/>
        </p:nvPicPr>
        <p:blipFill>
          <a:blip r:embed="rId4"/>
          <a:srcRect/>
          <a:stretch>
            <a:fillRect/>
          </a:stretch>
        </p:blipFill>
        <p:spPr bwMode="auto">
          <a:xfrm>
            <a:off x="3786182" y="3214686"/>
            <a:ext cx="2343154" cy="3426548"/>
          </a:xfrm>
          <a:prstGeom prst="rect">
            <a:avLst/>
          </a:prstGeom>
          <a:noFill/>
        </p:spPr>
      </p:pic>
      <p:sp>
        <p:nvSpPr>
          <p:cNvPr id="7" name="Rectangle 6"/>
          <p:cNvSpPr/>
          <p:nvPr/>
        </p:nvSpPr>
        <p:spPr>
          <a:xfrm>
            <a:off x="6215042" y="5929330"/>
            <a:ext cx="2928958" cy="646331"/>
          </a:xfrm>
          <a:prstGeom prst="rect">
            <a:avLst/>
          </a:prstGeom>
        </p:spPr>
        <p:txBody>
          <a:bodyPr wrap="square">
            <a:spAutoFit/>
          </a:bodyPr>
          <a:lstStyle/>
          <a:p>
            <a:r>
              <a:rPr lang="fr-FR" dirty="0" smtClean="0"/>
              <a:t>Dispositif de mesure de la fréquence de résonance</a:t>
            </a:r>
            <a:endParaRPr lang="fr-FR" dirty="0"/>
          </a:p>
        </p:txBody>
      </p:sp>
      <p:sp>
        <p:nvSpPr>
          <p:cNvPr id="8" name="Rectangle 7"/>
          <p:cNvSpPr/>
          <p:nvPr/>
        </p:nvSpPr>
        <p:spPr>
          <a:xfrm>
            <a:off x="6572248" y="3500438"/>
            <a:ext cx="2571752" cy="923330"/>
          </a:xfrm>
          <a:prstGeom prst="rect">
            <a:avLst/>
          </a:prstGeom>
        </p:spPr>
        <p:txBody>
          <a:bodyPr wrap="square">
            <a:spAutoFit/>
          </a:bodyPr>
          <a:lstStyle/>
          <a:p>
            <a:r>
              <a:rPr lang="fr-FR" dirty="0" smtClean="0"/>
              <a:t>Dispositif de mesure de la longueur des éprouvettes</a:t>
            </a:r>
            <a:endParaRPr lang="fr-FR" dirty="0"/>
          </a:p>
        </p:txBody>
      </p:sp>
      <p:sp>
        <p:nvSpPr>
          <p:cNvPr id="9" name="Rectangle 8"/>
          <p:cNvSpPr/>
          <p:nvPr/>
        </p:nvSpPr>
        <p:spPr>
          <a:xfrm>
            <a:off x="857224" y="3286124"/>
            <a:ext cx="1612814" cy="369332"/>
          </a:xfrm>
          <a:prstGeom prst="rect">
            <a:avLst/>
          </a:prstGeom>
        </p:spPr>
        <p:txBody>
          <a:bodyPr wrap="none">
            <a:spAutoFit/>
          </a:bodyPr>
          <a:lstStyle/>
          <a:p>
            <a:r>
              <a:rPr lang="fr-FR" dirty="0" smtClean="0"/>
              <a:t>Enceinte de gel</a:t>
            </a:r>
            <a:endParaRPr lang="fr-FR" dirty="0"/>
          </a:p>
        </p:txBody>
      </p:sp>
      <p:pic>
        <p:nvPicPr>
          <p:cNvPr id="87045" name="Picture 5" descr="C:\Users\HIBA\Music\PATHOLOGIE\images (17).jpg"/>
          <p:cNvPicPr>
            <a:picLocks noChangeAspect="1" noChangeArrowheads="1"/>
          </p:cNvPicPr>
          <p:nvPr/>
        </p:nvPicPr>
        <p:blipFill>
          <a:blip r:embed="rId5"/>
          <a:srcRect/>
          <a:stretch>
            <a:fillRect/>
          </a:stretch>
        </p:blipFill>
        <p:spPr bwMode="auto">
          <a:xfrm>
            <a:off x="285720" y="4071942"/>
            <a:ext cx="2867025" cy="15906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14356"/>
            <a:ext cx="8729634" cy="1143000"/>
          </a:xfrm>
        </p:spPr>
        <p:txBody>
          <a:bodyPr>
            <a:normAutofit fontScale="90000"/>
          </a:bodyPr>
          <a:lstStyle/>
          <a:p>
            <a:r>
              <a:rPr lang="fr-FR" b="1" dirty="0" smtClean="0">
                <a:solidFill>
                  <a:srgbClr val="FF0000"/>
                </a:solidFill>
              </a:rPr>
              <a:t>Essais d’écaillage – Norme XP P 18-420</a:t>
            </a:r>
            <a:br>
              <a:rPr lang="fr-FR" b="1" dirty="0" smtClean="0">
                <a:solidFill>
                  <a:srgbClr val="FF0000"/>
                </a:solidFill>
              </a:rPr>
            </a:br>
            <a:endParaRPr lang="fr-FR" b="1" dirty="0">
              <a:solidFill>
                <a:srgbClr val="FF0000"/>
              </a:solidFill>
            </a:endParaRPr>
          </a:p>
        </p:txBody>
      </p:sp>
      <p:sp>
        <p:nvSpPr>
          <p:cNvPr id="3" name="Espace réservé du contenu 2"/>
          <p:cNvSpPr>
            <a:spLocks noGrp="1"/>
          </p:cNvSpPr>
          <p:nvPr>
            <p:ph idx="1"/>
          </p:nvPr>
        </p:nvSpPr>
        <p:spPr>
          <a:xfrm>
            <a:off x="285720" y="1928802"/>
            <a:ext cx="8229600" cy="4525963"/>
          </a:xfrm>
        </p:spPr>
        <p:txBody>
          <a:bodyPr/>
          <a:lstStyle/>
          <a:p>
            <a:r>
              <a:rPr lang="fr-FR" dirty="0" smtClean="0"/>
              <a:t>Cet essai consiste à déterminer la masse des particules écaillées de la surface de béton durci exposée aux cycles  gel-dégel en présence d’une solution saline.</a:t>
            </a:r>
          </a:p>
          <a:p>
            <a:endParaRPr lang="fr-FR" dirty="0"/>
          </a:p>
        </p:txBody>
      </p:sp>
      <p:pic>
        <p:nvPicPr>
          <p:cNvPr id="88066" name="Picture 2" descr="C:\Users\HIBA\Music\PATHOLOGIE\téléchargement (5).jpg"/>
          <p:cNvPicPr>
            <a:picLocks noChangeAspect="1" noChangeArrowheads="1"/>
          </p:cNvPicPr>
          <p:nvPr/>
        </p:nvPicPr>
        <p:blipFill>
          <a:blip r:embed="rId2"/>
          <a:srcRect/>
          <a:stretch>
            <a:fillRect/>
          </a:stretch>
        </p:blipFill>
        <p:spPr bwMode="auto">
          <a:xfrm>
            <a:off x="4357686" y="4000504"/>
            <a:ext cx="3900600" cy="26098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714357"/>
            <a:ext cx="8358246" cy="5262979"/>
          </a:xfrm>
          <a:prstGeom prst="rect">
            <a:avLst/>
          </a:prstGeom>
        </p:spPr>
        <p:txBody>
          <a:bodyPr wrap="square">
            <a:spAutoFit/>
          </a:bodyPr>
          <a:lstStyle/>
          <a:p>
            <a:r>
              <a:rPr lang="fr-FR" sz="2800" dirty="0" smtClean="0"/>
              <a:t>Faire descendre verticalement l’une des extrémités de l’éprouvette dans un mortier de soufre en fusion préalablement déversé sur </a:t>
            </a:r>
            <a:r>
              <a:rPr lang="fr-FR" sz="2800" dirty="0" smtClean="0">
                <a:solidFill>
                  <a:srgbClr val="FF0000"/>
                </a:solidFill>
              </a:rPr>
              <a:t>un plateau/moule horizontal</a:t>
            </a:r>
            <a:r>
              <a:rPr lang="fr-FR" sz="2800" dirty="0" smtClean="0"/>
              <a:t>.</a:t>
            </a:r>
          </a:p>
          <a:p>
            <a:r>
              <a:rPr lang="fr-FR" sz="2800" dirty="0" smtClean="0"/>
              <a:t> Laisser durcir le mélange avant de répéter cette opération pour l’autre extrémité. Vérifier que le matériau de surfaçage a bien adhéré aux deux extrémités de l’éprouvette.</a:t>
            </a:r>
          </a:p>
          <a:p>
            <a:endParaRPr lang="fr-FR" sz="2800" dirty="0" smtClean="0"/>
          </a:p>
          <a:p>
            <a:r>
              <a:rPr lang="fr-FR" sz="2800" dirty="0" smtClean="0"/>
              <a:t> Si une couche de surfaçage sonne creux, elle doit être retirée et il faut répéter l’opération de surfaçage. Attendre 30 minutes depuis le dernier surfaçage avant d’exécuter un essai de compression sur l’éprouvette.</a:t>
            </a:r>
            <a:endParaRPr lang="fr-F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143000"/>
          </a:xfrm>
        </p:spPr>
        <p:txBody>
          <a:bodyPr>
            <a:normAutofit fontScale="90000"/>
          </a:bodyPr>
          <a:lstStyle/>
          <a:p>
            <a:r>
              <a:rPr lang="fr-FR" b="1" dirty="0" smtClean="0">
                <a:solidFill>
                  <a:srgbClr val="FF0000"/>
                </a:solidFill>
              </a:rPr>
              <a:t>Essais de facteur d'espacement (L-barre) – Norme ASTM C457</a:t>
            </a:r>
            <a:br>
              <a:rPr lang="fr-FR" b="1" dirty="0" smtClean="0">
                <a:solidFill>
                  <a:srgbClr val="FF0000"/>
                </a:solidFill>
              </a:rPr>
            </a:br>
            <a:endParaRPr lang="fr-FR" b="1" dirty="0">
              <a:solidFill>
                <a:srgbClr val="FF0000"/>
              </a:solidFill>
            </a:endParaRPr>
          </a:p>
        </p:txBody>
      </p:sp>
      <p:sp>
        <p:nvSpPr>
          <p:cNvPr id="3" name="Espace réservé du contenu 2"/>
          <p:cNvSpPr>
            <a:spLocks noGrp="1"/>
          </p:cNvSpPr>
          <p:nvPr>
            <p:ph idx="1"/>
          </p:nvPr>
        </p:nvSpPr>
        <p:spPr>
          <a:xfrm>
            <a:off x="500034" y="1928802"/>
            <a:ext cx="8229600" cy="4525963"/>
          </a:xfrm>
        </p:spPr>
        <p:txBody>
          <a:bodyPr/>
          <a:lstStyle/>
          <a:p>
            <a:r>
              <a:rPr lang="fr-FR" dirty="0" smtClean="0"/>
              <a:t>Cet essai consiste à déterminer le nombre de bulles d’air et leur répartition dans le béton. Pour qu’un béton soit non gélif, il faut qu’il y ait une quantité optimale de petites bulles d’air reliées entre elles par des capillaires.</a:t>
            </a:r>
            <a:br>
              <a:rPr lang="fr-FR" dirty="0" smtClean="0"/>
            </a:br>
            <a:endParaRPr lang="fr-FR" dirty="0" smtClean="0"/>
          </a:p>
          <a:p>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FF0000"/>
                </a:solidFill>
              </a:rPr>
              <a:t>Essai de carbonatation</a:t>
            </a:r>
            <a:br>
              <a:rPr lang="fr-FR" b="1" dirty="0" smtClean="0">
                <a:solidFill>
                  <a:srgbClr val="FF0000"/>
                </a:solidFill>
              </a:rPr>
            </a:br>
            <a:endParaRPr lang="fr-FR" b="1" dirty="0">
              <a:solidFill>
                <a:srgbClr val="FF0000"/>
              </a:solidFill>
            </a:endParaRPr>
          </a:p>
        </p:txBody>
      </p:sp>
      <p:sp>
        <p:nvSpPr>
          <p:cNvPr id="3" name="Espace réservé du contenu 2"/>
          <p:cNvSpPr>
            <a:spLocks noGrp="1"/>
          </p:cNvSpPr>
          <p:nvPr>
            <p:ph idx="1"/>
          </p:nvPr>
        </p:nvSpPr>
        <p:spPr/>
        <p:txBody>
          <a:bodyPr/>
          <a:lstStyle/>
          <a:p>
            <a:r>
              <a:rPr lang="fr-FR" dirty="0" smtClean="0"/>
              <a:t>Cet essai permet de caractériser la résistance d’un béton à l’attaque du dioxyde de carbone et ainsi déterminer l’épaisseur nécessaire à l’enrobage des aciers.</a:t>
            </a:r>
          </a:p>
          <a:p>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1143000"/>
          </a:xfrm>
        </p:spPr>
        <p:txBody>
          <a:bodyPr>
            <a:normAutofit fontScale="90000"/>
          </a:bodyPr>
          <a:lstStyle/>
          <a:p>
            <a:r>
              <a:rPr lang="fr-FR" b="1" dirty="0" smtClean="0">
                <a:solidFill>
                  <a:srgbClr val="FF0000"/>
                </a:solidFill>
              </a:rPr>
              <a:t>Essais de mortier de béton équivalent (MBE)</a:t>
            </a:r>
            <a:br>
              <a:rPr lang="fr-FR" b="1" dirty="0" smtClean="0">
                <a:solidFill>
                  <a:srgbClr val="FF0000"/>
                </a:solidFill>
              </a:rPr>
            </a:br>
            <a:endParaRPr lang="fr-FR" b="1" dirty="0">
              <a:solidFill>
                <a:srgbClr val="FF0000"/>
              </a:solidFill>
            </a:endParaRPr>
          </a:p>
        </p:txBody>
      </p:sp>
      <p:sp>
        <p:nvSpPr>
          <p:cNvPr id="3" name="Espace réservé du contenu 2"/>
          <p:cNvSpPr>
            <a:spLocks noGrp="1"/>
          </p:cNvSpPr>
          <p:nvPr>
            <p:ph idx="1"/>
          </p:nvPr>
        </p:nvSpPr>
        <p:spPr/>
        <p:txBody>
          <a:bodyPr/>
          <a:lstStyle/>
          <a:p>
            <a:r>
              <a:rPr lang="fr-FR" dirty="0" smtClean="0"/>
              <a:t>Cet essai permet d’étudier les formulations bétons notamment au niveau de la </a:t>
            </a:r>
            <a:r>
              <a:rPr lang="fr-FR" b="1" dirty="0" smtClean="0">
                <a:solidFill>
                  <a:srgbClr val="0070C0"/>
                </a:solidFill>
              </a:rPr>
              <a:t>compatibilité ciment/ adjuvant/ sable</a:t>
            </a:r>
            <a:r>
              <a:rPr lang="fr-FR" dirty="0" smtClean="0"/>
              <a:t>.</a:t>
            </a:r>
            <a:br>
              <a:rPr lang="fr-FR" dirty="0" smtClean="0"/>
            </a:br>
            <a:r>
              <a:rPr lang="fr-FR" dirty="0" smtClean="0"/>
              <a:t>De plus il permet d’observer l’évolution de la rhéologie des bétons.</a:t>
            </a:r>
          </a:p>
          <a:p>
            <a:r>
              <a:rPr lang="fr-FR" dirty="0" smtClean="0"/>
              <a:t>une nouvelle méthode d’aide à la formulation des bétons </a:t>
            </a:r>
            <a:r>
              <a:rPr lang="fr-FR" dirty="0" err="1" smtClean="0"/>
              <a:t>adjuvantés</a:t>
            </a:r>
            <a:r>
              <a:rPr lang="fr-FR" dirty="0" smtClean="0"/>
              <a:t/>
            </a:r>
            <a:br>
              <a:rPr lang="fr-FR" dirty="0" smtClean="0"/>
            </a:br>
            <a:endParaRPr lang="fr-FR" dirty="0" smtClean="0"/>
          </a:p>
          <a:p>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428604"/>
            <a:ext cx="6357966" cy="2677656"/>
          </a:xfrm>
          <a:prstGeom prst="rect">
            <a:avLst/>
          </a:prstGeom>
        </p:spPr>
        <p:txBody>
          <a:bodyPr wrap="square">
            <a:spAutoFit/>
          </a:bodyPr>
          <a:lstStyle/>
          <a:p>
            <a:r>
              <a:rPr lang="fr-FR" sz="2800" dirty="0" smtClean="0"/>
              <a:t>la méthode MBE permet de sélectionner rapidement parmi différents adjuvants celui qui répond le mieux aux exigences d’efficacité (rapport dosage/coût), de maintien rhéologique et de délai de décoffrage.</a:t>
            </a:r>
            <a:endParaRPr lang="fr-FR" sz="2800" dirty="0"/>
          </a:p>
        </p:txBody>
      </p:sp>
      <p:pic>
        <p:nvPicPr>
          <p:cNvPr id="89090" name="Picture 2" descr="C:\Users\HIBA\Music\PATHOLOGIE\téléchargement (6).jpg"/>
          <p:cNvPicPr>
            <a:picLocks noChangeAspect="1" noChangeArrowheads="1"/>
          </p:cNvPicPr>
          <p:nvPr/>
        </p:nvPicPr>
        <p:blipFill>
          <a:blip r:embed="rId2"/>
          <a:srcRect/>
          <a:stretch>
            <a:fillRect/>
          </a:stretch>
        </p:blipFill>
        <p:spPr bwMode="auto">
          <a:xfrm>
            <a:off x="3500430" y="3143248"/>
            <a:ext cx="5110920" cy="281690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3214686"/>
            <a:ext cx="7000924" cy="1815882"/>
          </a:xfrm>
          <a:prstGeom prst="rect">
            <a:avLst/>
          </a:prstGeom>
        </p:spPr>
        <p:txBody>
          <a:bodyPr wrap="square">
            <a:spAutoFit/>
          </a:bodyPr>
          <a:lstStyle/>
          <a:p>
            <a:r>
              <a:rPr lang="fr-FR" sz="2800" dirty="0" smtClean="0"/>
              <a:t>Méthode d’essai non destructif permettant de déterminer l’indice </a:t>
            </a:r>
            <a:r>
              <a:rPr lang="fr-FR" sz="2800" dirty="0" err="1" smtClean="0"/>
              <a:t>sclérométrique</a:t>
            </a:r>
            <a:r>
              <a:rPr lang="fr-FR" sz="2800" dirty="0" smtClean="0"/>
              <a:t> d’une zone de béton. En d’autres termes, cette procédure permet de définir la résistance du béton durci.</a:t>
            </a:r>
            <a:endParaRPr lang="fr-FR" sz="2800" dirty="0"/>
          </a:p>
        </p:txBody>
      </p:sp>
      <p:sp>
        <p:nvSpPr>
          <p:cNvPr id="3" name="Rectangle 2"/>
          <p:cNvSpPr/>
          <p:nvPr/>
        </p:nvSpPr>
        <p:spPr>
          <a:xfrm>
            <a:off x="928662" y="500042"/>
            <a:ext cx="7000924" cy="523220"/>
          </a:xfrm>
          <a:prstGeom prst="rect">
            <a:avLst/>
          </a:prstGeom>
        </p:spPr>
        <p:txBody>
          <a:bodyPr wrap="square">
            <a:spAutoFit/>
          </a:bodyPr>
          <a:lstStyle/>
          <a:p>
            <a:pPr lvl="0"/>
            <a:r>
              <a:rPr lang="fr-FR" sz="2800" b="1" dirty="0" smtClean="0">
                <a:solidFill>
                  <a:srgbClr val="FF0000"/>
                </a:solidFill>
              </a:rPr>
              <a:t>Essais de dureté de surface – Norme P 18-417</a:t>
            </a:r>
          </a:p>
        </p:txBody>
      </p:sp>
      <p:sp>
        <p:nvSpPr>
          <p:cNvPr id="4" name="Rectangle 3"/>
          <p:cNvSpPr/>
          <p:nvPr/>
        </p:nvSpPr>
        <p:spPr>
          <a:xfrm>
            <a:off x="1357290" y="1214422"/>
            <a:ext cx="4572000" cy="1200329"/>
          </a:xfrm>
          <a:prstGeom prst="rect">
            <a:avLst/>
          </a:prstGeom>
        </p:spPr>
        <p:txBody>
          <a:bodyPr>
            <a:spAutoFit/>
          </a:bodyPr>
          <a:lstStyle/>
          <a:p>
            <a:r>
              <a:rPr lang="fr-FR" sz="2400" b="1" dirty="0" smtClean="0">
                <a:solidFill>
                  <a:srgbClr val="0070C0"/>
                </a:solidFill>
              </a:rPr>
              <a:t>CONTRÔLE  NON DESTRUCTIF DES BÉTONS MESURE  DE  LA DURETÉ DE SURFACE</a:t>
            </a:r>
            <a:endParaRPr lang="fr-FR" sz="2400" b="1" dirty="0">
              <a:solidFill>
                <a:srgbClr val="0070C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s://html2-f.scribdassets.com/5zvfa8kxa81a59jk/images/1-a8966805aa.png"/>
          <p:cNvPicPr>
            <a:picLocks noChangeAspect="1" noChangeArrowheads="1"/>
          </p:cNvPicPr>
          <p:nvPr/>
        </p:nvPicPr>
        <p:blipFill>
          <a:blip r:embed="rId2"/>
          <a:srcRect/>
          <a:stretch>
            <a:fillRect/>
          </a:stretch>
        </p:blipFill>
        <p:spPr bwMode="auto">
          <a:xfrm>
            <a:off x="4714876" y="1714487"/>
            <a:ext cx="3873259" cy="4276017"/>
          </a:xfrm>
          <a:prstGeom prst="rect">
            <a:avLst/>
          </a:prstGeom>
          <a:noFill/>
        </p:spPr>
      </p:pic>
      <p:sp>
        <p:nvSpPr>
          <p:cNvPr id="3" name="Rectangle 2"/>
          <p:cNvSpPr/>
          <p:nvPr/>
        </p:nvSpPr>
        <p:spPr>
          <a:xfrm>
            <a:off x="214282" y="714356"/>
            <a:ext cx="4572000" cy="2677656"/>
          </a:xfrm>
          <a:prstGeom prst="rect">
            <a:avLst/>
          </a:prstGeom>
        </p:spPr>
        <p:txBody>
          <a:bodyPr>
            <a:spAutoFit/>
          </a:bodyPr>
          <a:lstStyle/>
          <a:p>
            <a:r>
              <a:rPr lang="fr-FR" dirty="0" smtClean="0"/>
              <a:t> </a:t>
            </a:r>
            <a:r>
              <a:rPr lang="fr-FR" sz="2400" b="1" dirty="0" smtClean="0">
                <a:solidFill>
                  <a:srgbClr val="0070C0"/>
                </a:solidFill>
              </a:rPr>
              <a:t>Plusieurs méthodes sont utilisées pour estimer les propriétés mécaniques des bétons sans les détruire. Parmi celles-ci, le scléromètre présente une utilité toujours confirmée à condition de l'employer correctement</a:t>
            </a:r>
            <a:endParaRPr lang="fr-FR" sz="2400"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142852"/>
            <a:ext cx="7643866" cy="5463034"/>
          </a:xfrm>
          <a:prstGeom prst="rect">
            <a:avLst/>
          </a:prstGeom>
          <a:solidFill>
            <a:srgbClr val="1A2152"/>
          </a:solidFill>
          <a:ln w="9525">
            <a:noFill/>
            <a:miter lim="800000"/>
            <a:headEnd/>
            <a:tailEnd/>
          </a:ln>
          <a:effectLst/>
        </p:spPr>
        <p:txBody>
          <a:bodyPr vert="horz" wrap="square" lIns="133308"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rgbClr val="FFFF00"/>
                </a:solidFill>
                <a:effectLst/>
                <a:latin typeface="Arial" pitchFamily="34" charset="0"/>
                <a:cs typeface="Arial" pitchFamily="34" charset="0"/>
              </a:rPr>
              <a:t> </a:t>
            </a:r>
            <a:endParaRPr kumimoji="0" lang="fr-FR" sz="11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dirty="0" smtClean="0">
                <a:ln>
                  <a:noFill/>
                </a:ln>
                <a:solidFill>
                  <a:srgbClr val="FFFF00"/>
                </a:solidFill>
                <a:effectLst/>
                <a:latin typeface="Arial" pitchFamily="34" charset="0"/>
                <a:cs typeface="Arial" pitchFamily="34" charset="0"/>
              </a:rPr>
              <a:t>  </a:t>
            </a:r>
            <a:r>
              <a:rPr kumimoji="0" lang="fr-FR" sz="4800" b="0" i="0" u="none" strike="noStrike" cap="none" normalizeH="0" baseline="0" dirty="0" smtClean="0">
                <a:ln>
                  <a:noFill/>
                </a:ln>
                <a:solidFill>
                  <a:srgbClr val="FFFF00"/>
                </a:solidFill>
                <a:effectLst/>
                <a:latin typeface="Arial" pitchFamily="34" charset="0"/>
                <a:cs typeface="Arial" pitchFamily="34" charset="0"/>
              </a:rPr>
              <a:t> </a:t>
            </a:r>
            <a:r>
              <a:rPr kumimoji="0" lang="fr-FR" sz="900" b="0" i="0" u="none" strike="noStrike" cap="none" normalizeH="0" baseline="0" dirty="0" smtClean="0">
                <a:ln>
                  <a:noFill/>
                </a:ln>
                <a:solidFill>
                  <a:srgbClr val="FFFF00"/>
                </a:solidFill>
                <a:effectLst/>
                <a:latin typeface="Arial" pitchFamily="34" charset="0"/>
                <a:cs typeface="Arial" pitchFamily="34" charset="0"/>
              </a:rPr>
              <a:t>                       </a:t>
            </a:r>
            <a:br>
              <a:rPr kumimoji="0" lang="fr-FR" sz="900" b="0" i="0" u="none" strike="noStrike" cap="none" normalizeH="0" baseline="0" dirty="0" smtClean="0">
                <a:ln>
                  <a:noFill/>
                </a:ln>
                <a:solidFill>
                  <a:srgbClr val="FFFF00"/>
                </a:solidFill>
                <a:effectLst/>
                <a:latin typeface="Arial" pitchFamily="34" charset="0"/>
                <a:cs typeface="Arial" pitchFamily="34" charset="0"/>
              </a:rPr>
            </a:br>
            <a:r>
              <a:rPr kumimoji="0" lang="fr-FR" sz="900" b="0" i="0" u="none" strike="noStrike" cap="none" normalizeH="0" baseline="0" dirty="0" smtClean="0">
                <a:ln>
                  <a:noFill/>
                </a:ln>
                <a:solidFill>
                  <a:srgbClr val="FFFF00"/>
                </a:solidFill>
                <a:effectLst/>
                <a:latin typeface="Arial" pitchFamily="34" charset="0"/>
                <a:cs typeface="Arial" pitchFamily="34" charset="0"/>
              </a:rPr>
              <a:t/>
            </a:r>
            <a:br>
              <a:rPr kumimoji="0" lang="fr-FR" sz="900" b="0" i="0" u="none" strike="noStrike" cap="none" normalizeH="0" baseline="0" dirty="0" smtClean="0">
                <a:ln>
                  <a:noFill/>
                </a:ln>
                <a:solidFill>
                  <a:srgbClr val="FFFF00"/>
                </a:solidFill>
                <a:effectLst/>
                <a:latin typeface="Arial" pitchFamily="34" charset="0"/>
                <a:cs typeface="Arial" pitchFamily="34" charset="0"/>
              </a:rPr>
            </a:br>
            <a:endParaRPr kumimoji="0" lang="fr-FR" sz="2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3200" b="1" u="none" strike="noStrike" cap="none" normalizeH="0" baseline="0" dirty="0" smtClean="0">
                <a:ln>
                  <a:noFill/>
                </a:ln>
                <a:solidFill>
                  <a:srgbClr val="FFFF00"/>
                </a:solidFill>
                <a:effectLst/>
                <a:latin typeface="Arial" pitchFamily="34" charset="0"/>
                <a:cs typeface="Arial" pitchFamily="34" charset="0"/>
              </a:rPr>
              <a:t>Essais de compression – Norme NF EN 12390-3</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2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FFFF00"/>
                </a:solidFill>
                <a:effectLst/>
                <a:latin typeface="Arial" pitchFamily="34" charset="0"/>
                <a:cs typeface="Arial" pitchFamily="34" charset="0"/>
              </a:rPr>
              <a:t>Le principe de l’essai est de soumettre une éprouvette cylindrique,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FFFF00"/>
                </a:solidFill>
                <a:effectLst/>
                <a:latin typeface="Arial" pitchFamily="34" charset="0"/>
                <a:cs typeface="Arial" pitchFamily="34" charset="0"/>
              </a:rPr>
              <a:t>cubique ou une carotte à une force croissante et constante jusqu’à rupture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FFFF00"/>
                </a:solidFill>
                <a:effectLst/>
                <a:latin typeface="Arial" pitchFamily="34" charset="0"/>
                <a:cs typeface="Arial" pitchFamily="34" charset="0"/>
              </a:rPr>
              <a:t>de celle ci afin de déterminer sa résistance à la compression.</a:t>
            </a:r>
            <a:br>
              <a:rPr kumimoji="0" lang="fr-FR" sz="2400" b="0" i="0" u="none" strike="noStrike" cap="none" normalizeH="0" baseline="0" dirty="0" smtClean="0">
                <a:ln>
                  <a:noFill/>
                </a:ln>
                <a:solidFill>
                  <a:srgbClr val="FFFF00"/>
                </a:solidFill>
                <a:effectLst/>
                <a:latin typeface="Arial" pitchFamily="34" charset="0"/>
                <a:cs typeface="Arial" pitchFamily="34" charset="0"/>
              </a:rPr>
            </a:br>
            <a:endParaRPr kumimoji="0" lang="fr-FR" sz="24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37890" name="Picture 2" descr="http://www.sigma-beton.fr/dbMedias/bloc/images/thumbnails/704__image1_80x0."/>
          <p:cNvPicPr>
            <a:picLocks noChangeAspect="1" noChangeArrowheads="1"/>
          </p:cNvPicPr>
          <p:nvPr/>
        </p:nvPicPr>
        <p:blipFill>
          <a:blip r:embed="rId2"/>
          <a:srcRect/>
          <a:stretch>
            <a:fillRect/>
          </a:stretch>
        </p:blipFill>
        <p:spPr bwMode="auto">
          <a:xfrm>
            <a:off x="6858016" y="4429132"/>
            <a:ext cx="1762132" cy="17621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a:xfrm>
            <a:off x="714348" y="1071546"/>
            <a:ext cx="7772400" cy="49292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p:txBody>
          <a:bodyPr/>
          <a:lstStyle/>
          <a:p>
            <a:endParaRPr lang="fr-FR" smtClean="0"/>
          </a:p>
        </p:txBody>
      </p:sp>
      <p:sp>
        <p:nvSpPr>
          <p:cNvPr id="56323" name="Espace réservé du numéro de diapositive 3"/>
          <p:cNvSpPr>
            <a:spLocks noGrp="1"/>
          </p:cNvSpPr>
          <p:nvPr>
            <p:ph type="sldNum" sz="quarter" idx="12"/>
          </p:nvPr>
        </p:nvSpPr>
        <p:spPr>
          <a:noFill/>
        </p:spPr>
        <p:txBody>
          <a:bodyPr/>
          <a:lstStyle/>
          <a:p>
            <a:fld id="{6ACDFACB-DAD5-4162-A972-B509B9AFABE0}" type="slidenum">
              <a:rPr lang="fr-FR" smtClean="0"/>
              <a:pPr/>
              <a:t>7</a:t>
            </a:fld>
            <a:endParaRPr lang="fr-FR" smtClean="0"/>
          </a:p>
        </p:txBody>
      </p:sp>
      <p:pic>
        <p:nvPicPr>
          <p:cNvPr id="56324" name="Picture 2" descr="C:\Users\HIBA\Music\PATHOLOGIE\téléchargement (8).jpg"/>
          <p:cNvPicPr>
            <a:picLocks noGrp="1" noChangeAspect="1" noChangeArrowheads="1"/>
          </p:cNvPicPr>
          <p:nvPr>
            <p:ph idx="1"/>
          </p:nvPr>
        </p:nvPicPr>
        <p:blipFill>
          <a:blip r:embed="rId2"/>
          <a:srcRect/>
          <a:stretch>
            <a:fillRect/>
          </a:stretch>
        </p:blipFill>
        <p:spPr>
          <a:xfrm>
            <a:off x="428596" y="428604"/>
            <a:ext cx="3571875" cy="4324350"/>
          </a:xfrm>
          <a:noFill/>
        </p:spPr>
      </p:pic>
      <p:pic>
        <p:nvPicPr>
          <p:cNvPr id="56325" name="Picture 3" descr="C:\Users\HIBA\Music\PATHOLOGIE\images (9).jpg"/>
          <p:cNvPicPr>
            <a:picLocks noChangeAspect="1" noChangeArrowheads="1"/>
          </p:cNvPicPr>
          <p:nvPr/>
        </p:nvPicPr>
        <p:blipFill>
          <a:blip r:embed="rId3"/>
          <a:srcRect/>
          <a:stretch>
            <a:fillRect/>
          </a:stretch>
        </p:blipFill>
        <p:spPr bwMode="auto">
          <a:xfrm>
            <a:off x="4429124" y="2214554"/>
            <a:ext cx="4329552" cy="379730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571480"/>
            <a:ext cx="5572148" cy="3970318"/>
          </a:xfrm>
          <a:prstGeom prst="rect">
            <a:avLst/>
          </a:prstGeom>
        </p:spPr>
        <p:txBody>
          <a:bodyPr wrap="square">
            <a:spAutoFit/>
          </a:bodyPr>
          <a:lstStyle/>
          <a:p>
            <a:r>
              <a:rPr lang="fr-FR" sz="2800" b="1" dirty="0">
                <a:solidFill>
                  <a:srgbClr val="FF0000"/>
                </a:solidFill>
              </a:rPr>
              <a:t>Essais de fendage – Norme NF EN 12390-6</a:t>
            </a:r>
          </a:p>
          <a:p>
            <a:r>
              <a:rPr lang="fr-FR" sz="2800" dirty="0"/>
              <a:t>Le principe de l’essai est de soumettre une éprouvette cylindrique ou cubique à une force croissante et constante jusqu’à rupture de celle ci afin de déterminer sa résistance à la traction par fendage.</a:t>
            </a:r>
          </a:p>
        </p:txBody>
      </p:sp>
      <p:pic>
        <p:nvPicPr>
          <p:cNvPr id="3" name="Picture 2" descr="C:\Users\HIBA\Music\PATHOLOGIE\téléchargement (9).jpg"/>
          <p:cNvPicPr>
            <a:picLocks noChangeAspect="1" noChangeArrowheads="1"/>
          </p:cNvPicPr>
          <p:nvPr/>
        </p:nvPicPr>
        <p:blipFill>
          <a:blip r:embed="rId2"/>
          <a:srcRect/>
          <a:stretch>
            <a:fillRect/>
          </a:stretch>
        </p:blipFill>
        <p:spPr>
          <a:xfrm>
            <a:off x="6429388" y="3429000"/>
            <a:ext cx="2428892" cy="2446341"/>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1317</Words>
  <Application>Microsoft Office PowerPoint</Application>
  <PresentationFormat>Affichage à l'écran (4:3)</PresentationFormat>
  <Paragraphs>106</Paragraphs>
  <Slides>45</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47" baseType="lpstr">
      <vt:lpstr>Thème Office</vt:lpstr>
      <vt:lpstr>Picture</vt:lpstr>
      <vt:lpstr>LES ESSAIS SUR BETON DURCI </vt:lpstr>
      <vt:lpstr>ESSAIS MECANIQUES </vt:lpstr>
      <vt:lpstr>Diapositive 3</vt:lpstr>
      <vt:lpstr>Diapositive 4</vt:lpstr>
      <vt:lpstr>Diapositive 5</vt:lpstr>
      <vt:lpstr>Diapositive 6</vt:lpstr>
      <vt:lpstr>Diapositive 7</vt:lpstr>
      <vt:lpstr>Diapositive 8</vt:lpstr>
      <vt:lpstr>Diapositive 9</vt:lpstr>
      <vt:lpstr>ESSAIS DE TRACTION PAR FENDAGE </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ABSORPTION D’EAU DU BETON</vt:lpstr>
      <vt:lpstr>Absorption d’eau par capillarité </vt:lpstr>
      <vt:lpstr>Diapositive 24</vt:lpstr>
      <vt:lpstr>Diapositive 25</vt:lpstr>
      <vt:lpstr>Diapositive 26</vt:lpstr>
      <vt:lpstr>Diapositive 27</vt:lpstr>
      <vt:lpstr>Diapositive 28</vt:lpstr>
      <vt:lpstr>Porosité accessible à l'eau </vt:lpstr>
      <vt:lpstr>Diapositive 30</vt:lpstr>
      <vt:lpstr>Diapositive 31</vt:lpstr>
      <vt:lpstr>Diapositive 32</vt:lpstr>
      <vt:lpstr>Variation dimensionnelle</vt:lpstr>
      <vt:lpstr>Diapositive 34</vt:lpstr>
      <vt:lpstr>Diapositive 35</vt:lpstr>
      <vt:lpstr>Durabilité</vt:lpstr>
      <vt:lpstr>Essais de gel interne – Normes NF P 18-424 et NF P 18-425 </vt:lpstr>
      <vt:lpstr>Diapositive 38</vt:lpstr>
      <vt:lpstr>Essais d’écaillage – Norme XP P 18-420 </vt:lpstr>
      <vt:lpstr>Essais de facteur d'espacement (L-barre) – Norme ASTM C457 </vt:lpstr>
      <vt:lpstr>Essai de carbonatation </vt:lpstr>
      <vt:lpstr>Essais de mortier de béton équivalent (MBE) </vt:lpstr>
      <vt:lpstr>Diapositive 43</vt:lpstr>
      <vt:lpstr>Diapositive 44</vt:lpstr>
      <vt:lpstr>Diapositive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HIBA</dc:creator>
  <cp:lastModifiedBy>Eddy</cp:lastModifiedBy>
  <cp:revision>36</cp:revision>
  <dcterms:created xsi:type="dcterms:W3CDTF">2018-11-27T18:38:39Z</dcterms:created>
  <dcterms:modified xsi:type="dcterms:W3CDTF">2020-04-07T20:07:57Z</dcterms:modified>
</cp:coreProperties>
</file>