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s-E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s-ES"/>
          </a:p>
        </p:txBody>
      </p:sp>
      <p:sp>
        <p:nvSpPr>
          <p:cNvPr id="4" name="Espace réservé de la date 3"/>
          <p:cNvSpPr>
            <a:spLocks noGrp="1"/>
          </p:cNvSpPr>
          <p:nvPr>
            <p:ph type="dt" sz="half" idx="10"/>
          </p:nvPr>
        </p:nvSpPr>
        <p:spPr/>
        <p:txBody>
          <a:bodyPr/>
          <a:lstStyle/>
          <a:p>
            <a:fld id="{8F1CAB29-ABCE-428B-9929-4A7637B24670}" type="datetimeFigureOut">
              <a:rPr lang="es-ES" smtClean="0"/>
              <a:t>09/04/2020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380653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10"/>
          </p:nvPr>
        </p:nvSpPr>
        <p:spPr/>
        <p:txBody>
          <a:bodyPr/>
          <a:lstStyle/>
          <a:p>
            <a:fld id="{8F1CAB29-ABCE-428B-9929-4A7637B24670}" type="datetimeFigureOut">
              <a:rPr lang="es-ES" smtClean="0"/>
              <a:t>09/04/2020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310006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s-E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10"/>
          </p:nvPr>
        </p:nvSpPr>
        <p:spPr/>
        <p:txBody>
          <a:bodyPr/>
          <a:lstStyle/>
          <a:p>
            <a:fld id="{8F1CAB29-ABCE-428B-9929-4A7637B24670}" type="datetimeFigureOut">
              <a:rPr lang="es-ES" smtClean="0"/>
              <a:t>09/04/2020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21954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10"/>
          </p:nvPr>
        </p:nvSpPr>
        <p:spPr/>
        <p:txBody>
          <a:bodyPr/>
          <a:lstStyle/>
          <a:p>
            <a:fld id="{8F1CAB29-ABCE-428B-9929-4A7637B24670}" type="datetimeFigureOut">
              <a:rPr lang="es-ES" smtClean="0"/>
              <a:t>09/04/2020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183345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s-E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F1CAB29-ABCE-428B-9929-4A7637B24670}" type="datetimeFigureOut">
              <a:rPr lang="es-ES" smtClean="0"/>
              <a:t>09/04/2020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237409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5" name="Espace réservé de la date 4"/>
          <p:cNvSpPr>
            <a:spLocks noGrp="1"/>
          </p:cNvSpPr>
          <p:nvPr>
            <p:ph type="dt" sz="half" idx="10"/>
          </p:nvPr>
        </p:nvSpPr>
        <p:spPr/>
        <p:txBody>
          <a:bodyPr/>
          <a:lstStyle/>
          <a:p>
            <a:fld id="{8F1CAB29-ABCE-428B-9929-4A7637B24670}" type="datetimeFigureOut">
              <a:rPr lang="es-ES" smtClean="0"/>
              <a:t>09/04/2020</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229559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s-E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7" name="Espace réservé de la date 6"/>
          <p:cNvSpPr>
            <a:spLocks noGrp="1"/>
          </p:cNvSpPr>
          <p:nvPr>
            <p:ph type="dt" sz="half" idx="10"/>
          </p:nvPr>
        </p:nvSpPr>
        <p:spPr/>
        <p:txBody>
          <a:bodyPr/>
          <a:lstStyle/>
          <a:p>
            <a:fld id="{8F1CAB29-ABCE-428B-9929-4A7637B24670}" type="datetimeFigureOut">
              <a:rPr lang="es-ES" smtClean="0"/>
              <a:t>09/04/2020</a:t>
            </a:fld>
            <a:endParaRPr lang="es-ES"/>
          </a:p>
        </p:txBody>
      </p:sp>
      <p:sp>
        <p:nvSpPr>
          <p:cNvPr id="8" name="Espace réservé du pied de page 7"/>
          <p:cNvSpPr>
            <a:spLocks noGrp="1"/>
          </p:cNvSpPr>
          <p:nvPr>
            <p:ph type="ftr" sz="quarter" idx="11"/>
          </p:nvPr>
        </p:nvSpPr>
        <p:spPr/>
        <p:txBody>
          <a:bodyPr/>
          <a:lstStyle/>
          <a:p>
            <a:endParaRPr lang="es-ES"/>
          </a:p>
        </p:txBody>
      </p:sp>
      <p:sp>
        <p:nvSpPr>
          <p:cNvPr id="9" name="Espace réservé du numéro de diapositive 8"/>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46099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e la date 2"/>
          <p:cNvSpPr>
            <a:spLocks noGrp="1"/>
          </p:cNvSpPr>
          <p:nvPr>
            <p:ph type="dt" sz="half" idx="10"/>
          </p:nvPr>
        </p:nvSpPr>
        <p:spPr/>
        <p:txBody>
          <a:bodyPr/>
          <a:lstStyle/>
          <a:p>
            <a:fld id="{8F1CAB29-ABCE-428B-9929-4A7637B24670}" type="datetimeFigureOut">
              <a:rPr lang="es-ES" smtClean="0"/>
              <a:t>09/04/2020</a:t>
            </a:fld>
            <a:endParaRPr lang="es-ES"/>
          </a:p>
        </p:txBody>
      </p:sp>
      <p:sp>
        <p:nvSpPr>
          <p:cNvPr id="4" name="Espace réservé du pied de page 3"/>
          <p:cNvSpPr>
            <a:spLocks noGrp="1"/>
          </p:cNvSpPr>
          <p:nvPr>
            <p:ph type="ftr" sz="quarter" idx="11"/>
          </p:nvPr>
        </p:nvSpPr>
        <p:spPr/>
        <p:txBody>
          <a:bodyPr/>
          <a:lstStyle/>
          <a:p>
            <a:endParaRPr lang="es-ES"/>
          </a:p>
        </p:txBody>
      </p:sp>
      <p:sp>
        <p:nvSpPr>
          <p:cNvPr id="5" name="Espace réservé du numéro de diapositive 4"/>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105041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1CAB29-ABCE-428B-9929-4A7637B24670}" type="datetimeFigureOut">
              <a:rPr lang="es-ES" smtClean="0"/>
              <a:t>09/04/2020</a:t>
            </a:fld>
            <a:endParaRPr lang="es-ES"/>
          </a:p>
        </p:txBody>
      </p:sp>
      <p:sp>
        <p:nvSpPr>
          <p:cNvPr id="3" name="Espace réservé du pied de page 2"/>
          <p:cNvSpPr>
            <a:spLocks noGrp="1"/>
          </p:cNvSpPr>
          <p:nvPr>
            <p:ph type="ftr" sz="quarter" idx="11"/>
          </p:nvPr>
        </p:nvSpPr>
        <p:spPr/>
        <p:txBody>
          <a:bodyPr/>
          <a:lstStyle/>
          <a:p>
            <a:endParaRPr lang="es-ES"/>
          </a:p>
        </p:txBody>
      </p:sp>
      <p:sp>
        <p:nvSpPr>
          <p:cNvPr id="4" name="Espace réservé du numéro de diapositive 3"/>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301005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s-E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F1CAB29-ABCE-428B-9929-4A7637B24670}" type="datetimeFigureOut">
              <a:rPr lang="es-ES" smtClean="0"/>
              <a:t>09/04/2020</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60398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s-E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F1CAB29-ABCE-428B-9929-4A7637B24670}" type="datetimeFigureOut">
              <a:rPr lang="es-ES" smtClean="0"/>
              <a:t>09/04/2020</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F0DB978B-5B9F-42ED-8907-15CD4ABB911D}" type="slidenum">
              <a:rPr lang="es-ES" smtClean="0"/>
              <a:t>‹N°›</a:t>
            </a:fld>
            <a:endParaRPr lang="es-ES"/>
          </a:p>
        </p:txBody>
      </p:sp>
    </p:spTree>
    <p:extLst>
      <p:ext uri="{BB962C8B-B14F-4D97-AF65-F5344CB8AC3E}">
        <p14:creationId xmlns:p14="http://schemas.microsoft.com/office/powerpoint/2010/main" val="1069195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s-E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1CAB29-ABCE-428B-9929-4A7637B24670}" type="datetimeFigureOut">
              <a:rPr lang="es-ES" smtClean="0"/>
              <a:t>09/04/2020</a:t>
            </a:fld>
            <a:endParaRPr lang="es-E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DB978B-5B9F-42ED-8907-15CD4ABB911D}" type="slidenum">
              <a:rPr lang="es-ES" smtClean="0"/>
              <a:t>‹N°›</a:t>
            </a:fld>
            <a:endParaRPr lang="es-ES"/>
          </a:p>
        </p:txBody>
      </p:sp>
    </p:spTree>
    <p:extLst>
      <p:ext uri="{BB962C8B-B14F-4D97-AF65-F5344CB8AC3E}">
        <p14:creationId xmlns:p14="http://schemas.microsoft.com/office/powerpoint/2010/main" val="103924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980729"/>
            <a:ext cx="7772400" cy="1296143"/>
          </a:xfrm>
        </p:spPr>
        <p:txBody>
          <a:bodyPr>
            <a:normAutofit/>
          </a:bodyPr>
          <a:lstStyle/>
          <a:p>
            <a:r>
              <a:rPr lang="es-ES_tradnl" sz="6600" dirty="0" smtClean="0"/>
              <a:t>UBMA</a:t>
            </a:r>
            <a:endParaRPr lang="es-ES" sz="6600" dirty="0"/>
          </a:p>
        </p:txBody>
      </p:sp>
      <p:sp>
        <p:nvSpPr>
          <p:cNvPr id="3" name="Sous-titre 2"/>
          <p:cNvSpPr>
            <a:spLocks noGrp="1"/>
          </p:cNvSpPr>
          <p:nvPr>
            <p:ph type="subTitle" idx="1"/>
          </p:nvPr>
        </p:nvSpPr>
        <p:spPr>
          <a:xfrm>
            <a:off x="1371600" y="2780928"/>
            <a:ext cx="6400800" cy="2857872"/>
          </a:xfrm>
        </p:spPr>
        <p:txBody>
          <a:bodyPr/>
          <a:lstStyle/>
          <a:p>
            <a:endParaRPr lang="es-ES_tradnl" dirty="0"/>
          </a:p>
          <a:p>
            <a:r>
              <a:rPr lang="es-ES_tradnl" dirty="0" smtClean="0"/>
              <a:t>Economie </a:t>
            </a:r>
            <a:r>
              <a:rPr lang="es-ES_tradnl" dirty="0" err="1" smtClean="0"/>
              <a:t>de l</a:t>
            </a:r>
            <a:r>
              <a:rPr lang="es-ES_tradnl" dirty="0" smtClean="0"/>
              <a:t>’</a:t>
            </a:r>
            <a:r>
              <a:rPr lang="es-ES_tradnl" dirty="0" smtClean="0"/>
              <a:t> </a:t>
            </a:r>
            <a:r>
              <a:rPr lang="es-ES_tradnl" dirty="0" err="1"/>
              <a:t>e</a:t>
            </a:r>
            <a:r>
              <a:rPr lang="es-ES_tradnl" dirty="0" err="1" smtClean="0"/>
              <a:t>ntreprise</a:t>
            </a:r>
            <a:endParaRPr lang="es-ES" dirty="0" smtClean="0"/>
          </a:p>
          <a:p>
            <a:endParaRPr lang="es-ES_tradnl" dirty="0" smtClean="0"/>
          </a:p>
          <a:p>
            <a:r>
              <a:rPr lang="es-ES_tradnl" dirty="0" err="1" smtClean="0"/>
              <a:t>Mme</a:t>
            </a:r>
            <a:r>
              <a:rPr lang="es-ES_tradnl" dirty="0" smtClean="0"/>
              <a:t> </a:t>
            </a:r>
            <a:r>
              <a:rPr lang="es-ES_tradnl" dirty="0" err="1" smtClean="0"/>
              <a:t>Makhlouf</a:t>
            </a:r>
            <a:r>
              <a:rPr lang="es-ES_tradnl" dirty="0" smtClean="0"/>
              <a:t> </a:t>
            </a:r>
            <a:r>
              <a:rPr lang="es-ES_tradnl" dirty="0" err="1" smtClean="0"/>
              <a:t>Assia</a:t>
            </a:r>
            <a:endParaRPr lang="es-ES" dirty="0"/>
          </a:p>
        </p:txBody>
      </p:sp>
    </p:spTree>
    <p:extLst>
      <p:ext uri="{BB962C8B-B14F-4D97-AF65-F5344CB8AC3E}">
        <p14:creationId xmlns:p14="http://schemas.microsoft.com/office/powerpoint/2010/main" val="4106669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85000" lnSpcReduction="10000"/>
          </a:bodyPr>
          <a:lstStyle/>
          <a:p>
            <a:r>
              <a:rPr lang="fr-FR" dirty="0" smtClean="0"/>
              <a:t>Dans cette société,  les associés ont le choix entre deux formes d’organisation d’administration: Elle peut être administrée par un conseil d’administration et un président directeur général (PDG) ou par un directoire et un conseil de surveillance </a:t>
            </a:r>
          </a:p>
          <a:p>
            <a:r>
              <a:rPr lang="fr-FR" dirty="0" smtClean="0"/>
              <a:t>SPA est  dirigée par un </a:t>
            </a:r>
            <a:r>
              <a:rPr lang="fr-FR" b="1" dirty="0" smtClean="0"/>
              <a:t>conseil d’administration </a:t>
            </a:r>
            <a:r>
              <a:rPr lang="fr-FR" dirty="0" smtClean="0"/>
              <a:t>composé de trois membres au moins (3)et de douze (12) au plus, qui désigne un président et un directeur général o</a:t>
            </a:r>
            <a:r>
              <a:rPr lang="fr-FR" b="1" dirty="0" smtClean="0"/>
              <a:t>u</a:t>
            </a:r>
            <a:r>
              <a:rPr lang="fr-FR" dirty="0" smtClean="0"/>
              <a:t> un président directeur général. </a:t>
            </a:r>
          </a:p>
          <a:p>
            <a:r>
              <a:rPr lang="fr-FR" dirty="0" smtClean="0"/>
              <a:t>la Direction générale de la société est attribuée au président du conseil d’administration (PDG), par ailleurs toute nomination d’un </a:t>
            </a:r>
            <a:r>
              <a:rPr lang="fr-FR" b="1" dirty="0" smtClean="0"/>
              <a:t>directeur général</a:t>
            </a:r>
            <a:r>
              <a:rPr lang="fr-FR" dirty="0" smtClean="0"/>
              <a:t>, toute définition de ses fonctions et de ses pouvoirs ne peuvent avoir lieu que sur proposition </a:t>
            </a:r>
            <a:r>
              <a:rPr lang="fr-FR" b="1" dirty="0" smtClean="0"/>
              <a:t>du président </a:t>
            </a:r>
            <a:r>
              <a:rPr lang="fr-FR" dirty="0" smtClean="0"/>
              <a:t>.</a:t>
            </a:r>
          </a:p>
          <a:p>
            <a:endParaRPr lang="fr-FR" dirty="0" smtClean="0"/>
          </a:p>
          <a:p>
            <a:pPr>
              <a:buNone/>
            </a:pPr>
            <a:endParaRPr lang="fr-FR" dirty="0"/>
          </a:p>
        </p:txBody>
      </p:sp>
    </p:spTree>
    <p:extLst>
      <p:ext uri="{BB962C8B-B14F-4D97-AF65-F5344CB8AC3E}">
        <p14:creationId xmlns:p14="http://schemas.microsoft.com/office/powerpoint/2010/main" val="3869577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92500" lnSpcReduction="20000"/>
          </a:bodyPr>
          <a:lstStyle/>
          <a:p>
            <a:pPr>
              <a:buNone/>
            </a:pPr>
            <a:r>
              <a:rPr lang="fr-FR" b="1" dirty="0" smtClean="0"/>
              <a:t>  </a:t>
            </a:r>
          </a:p>
          <a:p>
            <a:r>
              <a:rPr lang="fr-FR" dirty="0" smtClean="0"/>
              <a:t>La société par actions est dirigée par un directoire composée de trois (03) à cinq (05) membres qui exercent ses fonctions sous le contrôle d’un conseil de surveillance .</a:t>
            </a:r>
          </a:p>
          <a:p>
            <a:r>
              <a:rPr lang="fr-FR" dirty="0" smtClean="0"/>
              <a:t> Les membres du directoire sont nommés par le conseil de surveillance qui confère à l’un deux la </a:t>
            </a:r>
            <a:r>
              <a:rPr lang="fr-FR" b="1" dirty="0" smtClean="0"/>
              <a:t>présidence</a:t>
            </a:r>
            <a:r>
              <a:rPr lang="fr-FR" dirty="0" smtClean="0"/>
              <a:t>.</a:t>
            </a:r>
          </a:p>
          <a:p>
            <a:r>
              <a:rPr lang="fr-FR" dirty="0" smtClean="0"/>
              <a:t>Le conseil de surveillance exerce le contrôle permanent de la société. Une fois par trimestre au moins et à la fin de chaque exercice , le directoire présente au conseil de surveillance un rapport sur sa gestion.</a:t>
            </a:r>
          </a:p>
          <a:p>
            <a:endParaRPr lang="fr-FR" dirty="0"/>
          </a:p>
        </p:txBody>
      </p:sp>
    </p:spTree>
    <p:extLst>
      <p:ext uri="{BB962C8B-B14F-4D97-AF65-F5344CB8AC3E}">
        <p14:creationId xmlns:p14="http://schemas.microsoft.com/office/powerpoint/2010/main" val="3624906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92500" lnSpcReduction="10000"/>
          </a:bodyPr>
          <a:lstStyle/>
          <a:p>
            <a:pPr>
              <a:buNone/>
            </a:pPr>
            <a:r>
              <a:rPr lang="fr-FR" b="1" i="1" dirty="0" smtClean="0"/>
              <a:t>   7. </a:t>
            </a:r>
            <a:r>
              <a:rPr lang="fr-FR" sz="2800" b="1" dirty="0" smtClean="0"/>
              <a:t>Le groupement </a:t>
            </a:r>
            <a:endParaRPr lang="fr-FR" b="1" dirty="0" smtClean="0"/>
          </a:p>
          <a:p>
            <a:r>
              <a:rPr lang="fr-FR" dirty="0" smtClean="0"/>
              <a:t>Deux ou plusieurs personnes morales peuvent constituer entre elles par </a:t>
            </a:r>
            <a:r>
              <a:rPr lang="fr-FR" b="1" dirty="0" smtClean="0"/>
              <a:t>écrit</a:t>
            </a:r>
            <a:r>
              <a:rPr lang="fr-FR" dirty="0" smtClean="0"/>
              <a:t>, pour une </a:t>
            </a:r>
            <a:r>
              <a:rPr lang="fr-FR" b="1" dirty="0" smtClean="0"/>
              <a:t>durée déterminée</a:t>
            </a:r>
            <a:r>
              <a:rPr lang="fr-FR" dirty="0" smtClean="0"/>
              <a:t>, un groupement en vue de mettre en œuvre tous les moyens propres à faciliter ou à développer l’activité économique de ses membres, à améliorer ou à accroître</a:t>
            </a:r>
          </a:p>
          <a:p>
            <a:pPr>
              <a:buNone/>
            </a:pPr>
            <a:r>
              <a:rPr lang="fr-FR" dirty="0" smtClean="0"/>
              <a:t>   les résultats de cette activité. </a:t>
            </a:r>
            <a:r>
              <a:rPr lang="fr-FR" b="1" dirty="0" smtClean="0"/>
              <a:t>Art.796</a:t>
            </a:r>
            <a:endParaRPr lang="fr-FR" b="1" i="1" dirty="0" smtClean="0"/>
          </a:p>
          <a:p>
            <a:r>
              <a:rPr lang="fr-FR" dirty="0" smtClean="0"/>
              <a:t>Le groupement peut constituer sans capital, </a:t>
            </a:r>
          </a:p>
          <a:p>
            <a:pPr>
              <a:buNone/>
            </a:pPr>
            <a:r>
              <a:rPr lang="fr-FR" dirty="0" smtClean="0"/>
              <a:t>   jouit de la personnalité morale et de la pleine capacité à dater de son immatriculation au registre du commerce. </a:t>
            </a:r>
          </a:p>
          <a:p>
            <a:pPr>
              <a:buNone/>
            </a:pPr>
            <a:endParaRPr lang="fr-FR" dirty="0"/>
          </a:p>
        </p:txBody>
      </p:sp>
    </p:spTree>
    <p:extLst>
      <p:ext uri="{BB962C8B-B14F-4D97-AF65-F5344CB8AC3E}">
        <p14:creationId xmlns:p14="http://schemas.microsoft.com/office/powerpoint/2010/main" val="1042676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77500" lnSpcReduction="20000"/>
          </a:bodyPr>
          <a:lstStyle/>
          <a:p>
            <a:pPr>
              <a:buNone/>
            </a:pPr>
            <a:r>
              <a:rPr lang="fr-FR" b="1" dirty="0" smtClean="0"/>
              <a:t>8</a:t>
            </a:r>
            <a:r>
              <a:rPr lang="fr-FR" b="1" smtClean="0"/>
              <a:t>. </a:t>
            </a:r>
            <a:r>
              <a:rPr lang="fr-FR" b="1" dirty="0" smtClean="0"/>
              <a:t>la société en commandite par actions </a:t>
            </a:r>
          </a:p>
          <a:p>
            <a:r>
              <a:rPr lang="fr-FR" dirty="0" smtClean="0"/>
              <a:t>Cette société est une forme hybride de la société en nom collectif et de la société par actions. (Articles 715 ter à 715 ter 10) </a:t>
            </a:r>
            <a:br>
              <a:rPr lang="fr-FR" dirty="0" smtClean="0"/>
            </a:br>
            <a:endParaRPr lang="fr-FR" dirty="0" smtClean="0"/>
          </a:p>
          <a:p>
            <a:r>
              <a:rPr lang="fr-FR" dirty="0" smtClean="0"/>
              <a:t>La société en commandite par actions, dont le capital est divisé en </a:t>
            </a:r>
            <a:r>
              <a:rPr lang="fr-FR" b="1" dirty="0" smtClean="0"/>
              <a:t>actions</a:t>
            </a:r>
            <a:r>
              <a:rPr lang="fr-FR" dirty="0" smtClean="0"/>
              <a:t>, est constituée entre un ou plusieurs </a:t>
            </a:r>
            <a:r>
              <a:rPr lang="fr-FR" b="1" dirty="0" smtClean="0"/>
              <a:t>commandités</a:t>
            </a:r>
            <a:r>
              <a:rPr lang="fr-FR" dirty="0" smtClean="0"/>
              <a:t> qui ont la qualité de commerçant et répondent indéfiniment et solidairement des dettes sociales et des </a:t>
            </a:r>
            <a:r>
              <a:rPr lang="fr-FR" b="1" dirty="0" smtClean="0"/>
              <a:t>commanditaire</a:t>
            </a:r>
            <a:r>
              <a:rPr lang="fr-FR" dirty="0" smtClean="0"/>
              <a:t>s qui ont la qualité d</a:t>
            </a:r>
            <a:r>
              <a:rPr lang="fr-FR" b="1" dirty="0" smtClean="0"/>
              <a:t>es actionnaire</a:t>
            </a:r>
            <a:r>
              <a:rPr lang="fr-FR" dirty="0" smtClean="0"/>
              <a:t>s et ne supportent les pertes qu’à concurrence de leurs apports.</a:t>
            </a:r>
          </a:p>
          <a:p>
            <a:r>
              <a:rPr lang="fr-FR" dirty="0" smtClean="0"/>
              <a:t> Le nombre des associés commanditaires ne peut pas être inférieur à trois (3) et leur nom ne peut figurer dans la dénomination sociale.</a:t>
            </a:r>
            <a:endParaRPr lang="fr-FR" dirty="0"/>
          </a:p>
        </p:txBody>
      </p:sp>
    </p:spTree>
    <p:extLst>
      <p:ext uri="{BB962C8B-B14F-4D97-AF65-F5344CB8AC3E}">
        <p14:creationId xmlns:p14="http://schemas.microsoft.com/office/powerpoint/2010/main" val="999872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a:bodyPr>
          <a:lstStyle/>
          <a:p>
            <a:pPr>
              <a:buNone/>
            </a:pPr>
            <a:r>
              <a:rPr lang="fr-FR" sz="2800" dirty="0" smtClean="0"/>
              <a:t>  </a:t>
            </a:r>
            <a:r>
              <a:rPr lang="fr-FR" sz="2800" b="1" dirty="0" smtClean="0"/>
              <a:t>CH2. </a:t>
            </a:r>
            <a:r>
              <a:rPr lang="fr-FR" sz="2800" b="1" dirty="0" smtClean="0"/>
              <a:t>Les formes juridiques de l’entreprise </a:t>
            </a:r>
          </a:p>
          <a:p>
            <a:pPr>
              <a:buNone/>
            </a:pPr>
            <a:r>
              <a:rPr lang="fr-FR" sz="2800" dirty="0" smtClean="0"/>
              <a:t>   </a:t>
            </a:r>
          </a:p>
          <a:p>
            <a:pPr>
              <a:buNone/>
            </a:pPr>
            <a:r>
              <a:rPr lang="fr-FR" sz="2800" dirty="0" smtClean="0"/>
              <a:t>  Les principales entreprises en Algérie sont :</a:t>
            </a:r>
          </a:p>
          <a:p>
            <a:pPr>
              <a:buNone/>
            </a:pPr>
            <a:r>
              <a:rPr lang="fr-FR" sz="2800" dirty="0" smtClean="0"/>
              <a:t>   les personnes physique et les personnes morales</a:t>
            </a:r>
          </a:p>
          <a:p>
            <a:pPr>
              <a:buFont typeface="Wingdings" pitchFamily="2" charset="2"/>
              <a:buChar char="v"/>
            </a:pPr>
            <a:r>
              <a:rPr lang="fr-FR" sz="2800" b="1" dirty="0" smtClean="0"/>
              <a:t>Entreprise individuelle ou personne physique</a:t>
            </a:r>
            <a:r>
              <a:rPr lang="fr-FR" sz="2800" dirty="0" smtClean="0"/>
              <a:t> </a:t>
            </a:r>
          </a:p>
          <a:p>
            <a:pPr>
              <a:buFont typeface="Wingdings" pitchFamily="2" charset="2"/>
              <a:buChar char="§"/>
            </a:pPr>
            <a:r>
              <a:rPr lang="fr-FR" sz="2800" dirty="0" smtClean="0"/>
              <a:t>L’entrepreneur exerce son activité en son nom propre. </a:t>
            </a:r>
          </a:p>
          <a:p>
            <a:pPr>
              <a:buFont typeface="Wingdings" pitchFamily="2" charset="2"/>
              <a:buChar char="§"/>
            </a:pPr>
            <a:r>
              <a:rPr lang="fr-FR" sz="2800" dirty="0" smtClean="0"/>
              <a:t>L’entreprise n’a pas de personnalité morale.</a:t>
            </a:r>
          </a:p>
          <a:p>
            <a:pPr>
              <a:buFont typeface="Wingdings" pitchFamily="2" charset="2"/>
              <a:buChar char="§"/>
            </a:pPr>
            <a:r>
              <a:rPr lang="fr-FR" sz="2800" dirty="0" smtClean="0"/>
              <a:t> Les patrimoines individuels et professionnels de l’entrepreneur sont </a:t>
            </a:r>
            <a:r>
              <a:rPr lang="fr-FR" sz="2800" b="1" dirty="0" smtClean="0"/>
              <a:t>confondus</a:t>
            </a:r>
            <a:r>
              <a:rPr lang="fr-FR" sz="2800" dirty="0" smtClean="0"/>
              <a:t> et les autorités ( les créanciers) peuvent saisir ses biens personnels pour le paiement des ses dettes.</a:t>
            </a:r>
          </a:p>
          <a:p>
            <a:endParaRPr lang="fr-FR" sz="2000" dirty="0" smtClean="0"/>
          </a:p>
          <a:p>
            <a:pPr>
              <a:buNone/>
            </a:pPr>
            <a:endParaRPr lang="fr-FR" sz="5600" dirty="0" smtClean="0"/>
          </a:p>
        </p:txBody>
      </p:sp>
    </p:spTree>
    <p:extLst>
      <p:ext uri="{BB962C8B-B14F-4D97-AF65-F5344CB8AC3E}">
        <p14:creationId xmlns:p14="http://schemas.microsoft.com/office/powerpoint/2010/main" val="3595121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643602"/>
          </a:xfrm>
        </p:spPr>
        <p:txBody>
          <a:bodyPr>
            <a:normAutofit fontScale="25000" lnSpcReduction="20000"/>
          </a:bodyPr>
          <a:lstStyle/>
          <a:p>
            <a:pPr>
              <a:buFont typeface="Wingdings" pitchFamily="2" charset="2"/>
              <a:buChar char="v"/>
            </a:pPr>
            <a:r>
              <a:rPr lang="fr-FR" sz="9600" b="1" dirty="0" smtClean="0"/>
              <a:t>Les personnes morales (sociétés)</a:t>
            </a:r>
          </a:p>
          <a:p>
            <a:endParaRPr lang="fr-FR" sz="3600" dirty="0" smtClean="0"/>
          </a:p>
          <a:p>
            <a:r>
              <a:rPr lang="fr-FR" sz="10000" dirty="0" smtClean="0">
                <a:latin typeface="Times New Roman" pitchFamily="18" charset="0"/>
                <a:cs typeface="Times New Roman" pitchFamily="18" charset="0"/>
              </a:rPr>
              <a:t>En principe la constitution d’une société résulte d’un contrat qui suppose au moins deux associés. Ce principe comporte une exception : E.U.R.L.</a:t>
            </a:r>
          </a:p>
          <a:p>
            <a:endParaRPr lang="fr-FR" sz="10000" dirty="0" smtClean="0">
              <a:latin typeface="Times New Roman" pitchFamily="18" charset="0"/>
              <a:cs typeface="Times New Roman" pitchFamily="18" charset="0"/>
            </a:endParaRPr>
          </a:p>
          <a:p>
            <a:r>
              <a:rPr lang="fr-FR" sz="10000" dirty="0" smtClean="0">
                <a:latin typeface="Times New Roman" pitchFamily="18" charset="0"/>
                <a:cs typeface="Times New Roman" pitchFamily="18" charset="0"/>
              </a:rPr>
              <a:t>Les principales sociétés commerciales  reconnues en Algérie sont :</a:t>
            </a:r>
          </a:p>
          <a:p>
            <a:pPr lvl="1">
              <a:lnSpc>
                <a:spcPct val="170000"/>
              </a:lnSpc>
              <a:buFont typeface="Wingdings" pitchFamily="2" charset="2"/>
              <a:buChar char="v"/>
            </a:pPr>
            <a:r>
              <a:rPr lang="fr-FR" sz="9600" dirty="0" smtClean="0">
                <a:latin typeface="Times New Roman" pitchFamily="18" charset="0"/>
                <a:cs typeface="Times New Roman" pitchFamily="18" charset="0"/>
              </a:rPr>
              <a:t>Les sociétés de personnes ( SNC , S.C.S et S. en participation),</a:t>
            </a:r>
          </a:p>
          <a:p>
            <a:pPr lvl="1">
              <a:lnSpc>
                <a:spcPct val="170000"/>
              </a:lnSpc>
              <a:buFont typeface="Wingdings" pitchFamily="2" charset="2"/>
              <a:buChar char="v"/>
            </a:pPr>
            <a:r>
              <a:rPr lang="fr-FR" sz="9600" dirty="0" smtClean="0">
                <a:latin typeface="Times New Roman" pitchFamily="18" charset="0"/>
                <a:cs typeface="Times New Roman" pitchFamily="18" charset="0"/>
              </a:rPr>
              <a:t>les sociétés de capitaux (S.A.R.L et la S.P.A,) </a:t>
            </a:r>
          </a:p>
          <a:p>
            <a:pPr>
              <a:lnSpc>
                <a:spcPct val="170000"/>
              </a:lnSpc>
              <a:buFont typeface="Wingdings" pitchFamily="2" charset="2"/>
              <a:buChar char="v"/>
            </a:pPr>
            <a:r>
              <a:rPr lang="fr-FR" sz="10000" dirty="0" smtClean="0">
                <a:latin typeface="Times New Roman" pitchFamily="18" charset="0"/>
                <a:cs typeface="Times New Roman" pitchFamily="18" charset="0"/>
              </a:rPr>
              <a:t>les sociétés mixtes (société en commandite par action)  </a:t>
            </a:r>
          </a:p>
          <a:p>
            <a:pPr lvl="1">
              <a:lnSpc>
                <a:spcPct val="170000"/>
              </a:lnSpc>
              <a:buFont typeface="Wingdings" pitchFamily="2" charset="2"/>
              <a:buChar char="v"/>
            </a:pPr>
            <a:r>
              <a:rPr lang="fr-FR" sz="9600" dirty="0" smtClean="0">
                <a:latin typeface="Times New Roman" pitchFamily="18" charset="0"/>
                <a:cs typeface="Times New Roman" pitchFamily="18" charset="0"/>
              </a:rPr>
              <a:t>et autre </a:t>
            </a:r>
            <a:r>
              <a:rPr lang="fr-FR" sz="9600" i="1" dirty="0" smtClean="0">
                <a:latin typeface="Times New Roman" pitchFamily="18" charset="0"/>
                <a:cs typeface="Times New Roman" pitchFamily="18" charset="0"/>
              </a:rPr>
              <a:t>( le </a:t>
            </a:r>
            <a:r>
              <a:rPr lang="fr-FR" sz="9600" dirty="0" smtClean="0">
                <a:latin typeface="Times New Roman" pitchFamily="18" charset="0"/>
                <a:cs typeface="Times New Roman" pitchFamily="18" charset="0"/>
              </a:rPr>
              <a:t>groupement)</a:t>
            </a:r>
          </a:p>
        </p:txBody>
      </p:sp>
    </p:spTree>
    <p:extLst>
      <p:ext uri="{BB962C8B-B14F-4D97-AF65-F5344CB8AC3E}">
        <p14:creationId xmlns:p14="http://schemas.microsoft.com/office/powerpoint/2010/main" val="74214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7500" lnSpcReduction="20000"/>
          </a:bodyPr>
          <a:lstStyle/>
          <a:p>
            <a:pPr marL="514350" indent="-514350">
              <a:buFont typeface="+mj-lt"/>
              <a:buAutoNum type="arabicPeriod"/>
            </a:pPr>
            <a:r>
              <a:rPr lang="fr-FR" b="1" dirty="0" smtClean="0"/>
              <a:t>    La société en nom collectif (SNC) :</a:t>
            </a:r>
          </a:p>
          <a:p>
            <a:r>
              <a:rPr lang="fr-FR" dirty="0" smtClean="0"/>
              <a:t>Dans cette société, tous les associés ont individuellement la qualité de commerçant</a:t>
            </a:r>
            <a:r>
              <a:rPr lang="fr-FR" b="1" dirty="0" smtClean="0"/>
              <a:t>. La gérance appartient à tous les associés, </a:t>
            </a:r>
            <a:r>
              <a:rPr lang="fr-FR" dirty="0" smtClean="0"/>
              <a:t>sauf stipulation contraire des statuts qui peuvent désigner un ou plusieurs gérants, associés ou non.</a:t>
            </a:r>
            <a:r>
              <a:rPr lang="fr-FR" b="1" dirty="0" smtClean="0"/>
              <a:t> Art.553.</a:t>
            </a:r>
            <a:endParaRPr lang="fr-FR" dirty="0" smtClean="0"/>
          </a:p>
          <a:p>
            <a:endParaRPr lang="fr-FR" dirty="0" smtClean="0"/>
          </a:p>
          <a:p>
            <a:r>
              <a:rPr lang="fr-FR" dirty="0" smtClean="0"/>
              <a:t>La responsabilité est illimitée et les associés sont solidairement responsables des dettes sociales. (les biens personnels peuvent être saisis).</a:t>
            </a:r>
          </a:p>
          <a:p>
            <a:r>
              <a:rPr lang="fr-FR" dirty="0" smtClean="0"/>
              <a:t>Pas de capital social minimum exigé par la loi.</a:t>
            </a:r>
          </a:p>
          <a:p>
            <a:r>
              <a:rPr lang="fr-FR" b="1" dirty="0" smtClean="0"/>
              <a:t> </a:t>
            </a:r>
            <a:r>
              <a:rPr lang="fr-FR" dirty="0" smtClean="0"/>
              <a:t>Société souvent créée par les membres d’une même famille ou par des associés qui se connaissent très bien et auxquelles ils font confiance.</a:t>
            </a:r>
          </a:p>
          <a:p>
            <a:r>
              <a:rPr lang="fr-FR" b="1" dirty="0" smtClean="0"/>
              <a:t>La raison sociale est composée du nom </a:t>
            </a:r>
            <a:r>
              <a:rPr lang="fr-FR" dirty="0" smtClean="0"/>
              <a:t>de tous les associés ou du nom de l’un ou plusieurs d’entre eux suivi des mots « et Compagnie ».</a:t>
            </a:r>
            <a:r>
              <a:rPr lang="fr-FR" b="1" dirty="0" smtClean="0"/>
              <a:t> Art.552. </a:t>
            </a:r>
            <a:endParaRPr lang="fr-FR" dirty="0" smtClean="0"/>
          </a:p>
          <a:p>
            <a:endParaRPr lang="fr-FR" dirty="0"/>
          </a:p>
        </p:txBody>
      </p:sp>
    </p:spTree>
    <p:extLst>
      <p:ext uri="{BB962C8B-B14F-4D97-AF65-F5344CB8AC3E}">
        <p14:creationId xmlns:p14="http://schemas.microsoft.com/office/powerpoint/2010/main" val="1974689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rmAutofit fontScale="85000" lnSpcReduction="10000"/>
          </a:bodyPr>
          <a:lstStyle/>
          <a:p>
            <a:pPr>
              <a:buNone/>
            </a:pPr>
            <a:r>
              <a:rPr lang="fr-FR" b="1" dirty="0" smtClean="0"/>
              <a:t>  2. la société en commandite simple</a:t>
            </a:r>
          </a:p>
          <a:p>
            <a:r>
              <a:rPr lang="fr-FR" dirty="0" smtClean="0"/>
              <a:t>Elle est composée:</a:t>
            </a:r>
          </a:p>
          <a:p>
            <a:pPr lvl="1"/>
            <a:r>
              <a:rPr lang="fr-FR" dirty="0" smtClean="0"/>
              <a:t> des</a:t>
            </a:r>
            <a:r>
              <a:rPr lang="fr-FR" b="1" dirty="0" smtClean="0"/>
              <a:t> commandités </a:t>
            </a:r>
            <a:r>
              <a:rPr lang="fr-FR" dirty="0" smtClean="0"/>
              <a:t>dont le statut est identique à celui des associés d'une société en nom collectif, et</a:t>
            </a:r>
          </a:p>
          <a:p>
            <a:pPr lvl="1"/>
            <a:r>
              <a:rPr lang="fr-FR" dirty="0" smtClean="0"/>
              <a:t> les associés </a:t>
            </a:r>
            <a:r>
              <a:rPr lang="fr-FR" b="1" dirty="0" smtClean="0"/>
              <a:t>commanditaires</a:t>
            </a:r>
            <a:r>
              <a:rPr lang="fr-FR" dirty="0" smtClean="0"/>
              <a:t> répondent des dettes social seulement à concurrence de leurs apports.</a:t>
            </a:r>
          </a:p>
          <a:p>
            <a:r>
              <a:rPr lang="fr-FR" b="1" i="1" dirty="0" smtClean="0"/>
              <a:t> La raison </a:t>
            </a:r>
            <a:r>
              <a:rPr lang="fr-FR" dirty="0" smtClean="0"/>
              <a:t>sociale est composée du nom de tous les associés commandités ou du nom de l’un ou plusieurs d’entre eux, suivi dans tous les cas des mots « et compagnie ». Si la raison sociale comporte le nom d’un associé commanditaire, celui-ci répond indéfiniment et solidairement des dettes sociales. </a:t>
            </a:r>
            <a:r>
              <a:rPr lang="fr-FR" b="1" dirty="0" smtClean="0"/>
              <a:t>Art.563 bis 2.- (</a:t>
            </a:r>
            <a:r>
              <a:rPr lang="fr-FR" b="1" i="1" dirty="0" smtClean="0"/>
              <a:t>Décret législatif n°93-08)</a:t>
            </a:r>
            <a:endParaRPr lang="fr-FR" dirty="0"/>
          </a:p>
        </p:txBody>
      </p:sp>
    </p:spTree>
    <p:extLst>
      <p:ext uri="{BB962C8B-B14F-4D97-AF65-F5344CB8AC3E}">
        <p14:creationId xmlns:p14="http://schemas.microsoft.com/office/powerpoint/2010/main" val="2805658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25000" lnSpcReduction="20000"/>
          </a:bodyPr>
          <a:lstStyle/>
          <a:p>
            <a:r>
              <a:rPr lang="fr-FR" sz="9600" dirty="0" smtClean="0"/>
              <a:t>3. Les sociétés en participation</a:t>
            </a:r>
            <a:r>
              <a:rPr lang="fr-FR" sz="5100" b="1" dirty="0" smtClean="0"/>
              <a:t>:  </a:t>
            </a:r>
            <a:r>
              <a:rPr lang="fr-FR" sz="9600" dirty="0" smtClean="0"/>
              <a:t>(S.E.P)</a:t>
            </a:r>
          </a:p>
          <a:p>
            <a:endParaRPr lang="fr-FR" sz="5100" b="1" dirty="0" smtClean="0"/>
          </a:p>
          <a:p>
            <a:pPr>
              <a:buFont typeface="Wingdings" pitchFamily="2" charset="2"/>
              <a:buChar char="§"/>
            </a:pPr>
            <a:r>
              <a:rPr lang="fr-FR" sz="5100" dirty="0" smtClean="0"/>
              <a:t>    </a:t>
            </a:r>
            <a:r>
              <a:rPr lang="fr-FR" sz="10400" dirty="0" smtClean="0"/>
              <a:t>Deux personnes physique ou morale, au minimum, peuvent former ce type de société. Il suffit d'un contrat entre les parties, et d'un apport de chacun des associés.</a:t>
            </a:r>
          </a:p>
          <a:p>
            <a:pPr>
              <a:buFont typeface="Wingdings" pitchFamily="2" charset="2"/>
              <a:buChar char="§"/>
            </a:pPr>
            <a:endParaRPr lang="fr-FR" sz="10400" dirty="0" smtClean="0"/>
          </a:p>
          <a:p>
            <a:pPr>
              <a:buFont typeface="Wingdings" pitchFamily="2" charset="2"/>
              <a:buChar char="§"/>
            </a:pPr>
            <a:r>
              <a:rPr lang="fr-FR" sz="10400" dirty="0" smtClean="0"/>
              <a:t> Sont des sociétés qui ne sont pas immatriculées au registre de commerce et n’ont pas une la personnalité morale.</a:t>
            </a:r>
          </a:p>
          <a:p>
            <a:r>
              <a:rPr lang="fr-FR" sz="10400" dirty="0" smtClean="0"/>
              <a:t> Leur constitution ne nécessite aucune formalité, elles sont cependant soumises à l'obligation de </a:t>
            </a:r>
            <a:r>
              <a:rPr lang="fr-FR" sz="10400" b="1" dirty="0" smtClean="0"/>
              <a:t>souscrire une déclaration d'existence auprès des services fiscaux.</a:t>
            </a:r>
          </a:p>
          <a:p>
            <a:endParaRPr lang="fr-FR" sz="10400" b="1" dirty="0" smtClean="0"/>
          </a:p>
          <a:p>
            <a:r>
              <a:rPr lang="fr-FR" sz="10400" dirty="0" smtClean="0"/>
              <a:t>Le contrat n'est transmis à aucune administration (sauf fiscale). Il n'est établi que pour les associés entre eux. </a:t>
            </a:r>
          </a:p>
          <a:p>
            <a:endParaRPr lang="fr-FR" sz="5000" dirty="0"/>
          </a:p>
        </p:txBody>
      </p:sp>
    </p:spTree>
    <p:extLst>
      <p:ext uri="{BB962C8B-B14F-4D97-AF65-F5344CB8AC3E}">
        <p14:creationId xmlns:p14="http://schemas.microsoft.com/office/powerpoint/2010/main" val="3886067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normAutofit fontScale="92500" lnSpcReduction="10000"/>
          </a:bodyPr>
          <a:lstStyle/>
          <a:p>
            <a:r>
              <a:rPr lang="fr-FR" b="1" dirty="0" smtClean="0"/>
              <a:t>4. La société à responsabilité limitée (S.A.R.L</a:t>
            </a:r>
            <a:r>
              <a:rPr lang="fr-FR" sz="2000" b="1" dirty="0" smtClean="0"/>
              <a:t>)</a:t>
            </a:r>
            <a:endParaRPr lang="fr-FR" sz="2000" dirty="0" smtClean="0"/>
          </a:p>
          <a:p>
            <a:pPr>
              <a:buNone/>
            </a:pPr>
            <a:r>
              <a:rPr lang="fr-FR" sz="800" b="1" dirty="0" smtClean="0"/>
              <a:t>-</a:t>
            </a:r>
            <a:endParaRPr lang="fr-FR" dirty="0" smtClean="0"/>
          </a:p>
          <a:p>
            <a:pPr>
              <a:buFont typeface="Wingdings" pitchFamily="2" charset="2"/>
              <a:buChar char="Ø"/>
            </a:pPr>
            <a:r>
              <a:rPr lang="fr-FR" dirty="0" smtClean="0"/>
              <a:t> Correspond au statut d'une petite ou moyenne entreprise. Son capital ne peut être inférieur à 100 000 DA et il est divisé en parts sociales d'égale valeur nominale de 1000 DA au moins</a:t>
            </a:r>
            <a:r>
              <a:rPr lang="fr-FR" sz="2000" dirty="0" smtClean="0"/>
              <a:t>.</a:t>
            </a:r>
          </a:p>
          <a:p>
            <a:pPr>
              <a:buFont typeface="Wingdings" pitchFamily="2" charset="2"/>
              <a:buChar char="Ø"/>
            </a:pPr>
            <a:r>
              <a:rPr lang="fr-FR" dirty="0" smtClean="0"/>
              <a:t>     la responsabilité des associés est limitée à concurrence de leurs apports dans le capital social.</a:t>
            </a:r>
          </a:p>
          <a:p>
            <a:pPr>
              <a:buFont typeface="Wingdings" pitchFamily="2" charset="2"/>
              <a:buChar char="Ø"/>
            </a:pPr>
            <a:r>
              <a:rPr lang="fr-FR" dirty="0" smtClean="0"/>
              <a:t>Les associés n'ont pas nécessairement la qualité de commerçant. Elle est dirigée par un gérant qui peut être algérien ou étranger, associé ou salarié. </a:t>
            </a:r>
          </a:p>
          <a:p>
            <a:endParaRPr lang="fr-FR" dirty="0"/>
          </a:p>
        </p:txBody>
      </p:sp>
    </p:spTree>
    <p:extLst>
      <p:ext uri="{BB962C8B-B14F-4D97-AF65-F5344CB8AC3E}">
        <p14:creationId xmlns:p14="http://schemas.microsoft.com/office/powerpoint/2010/main" val="3919040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85000" lnSpcReduction="20000"/>
          </a:bodyPr>
          <a:lstStyle/>
          <a:p>
            <a:r>
              <a:rPr lang="fr-FR" dirty="0" smtClean="0"/>
              <a:t>Elle est désignée par une dénomination sociale à laquelle peut être incorporé le nom d’un ou plusieurs associés, et qui doit être précédée ou suivie immédiatement des mots « société à responsabilité limitée » ou des initiales « S.A.R.L. » .</a:t>
            </a:r>
          </a:p>
          <a:p>
            <a:r>
              <a:rPr lang="fr-FR" b="1" dirty="0" smtClean="0"/>
              <a:t>5. Entreprise unipersonnelle à responsabilité limitée (E.U.R.L)</a:t>
            </a:r>
          </a:p>
          <a:p>
            <a:r>
              <a:rPr lang="fr-FR" dirty="0" smtClean="0"/>
              <a:t>Lorsque la société à responsabilité limitée ne comporte qu’une seule personne en tant « qu’associé unique », celle-ci est dénommée « entreprise unipersonnelle à responsabilité limitée </a:t>
            </a:r>
          </a:p>
          <a:p>
            <a:r>
              <a:rPr lang="fr-FR" dirty="0" smtClean="0"/>
              <a:t>Elle est </a:t>
            </a:r>
            <a:r>
              <a:rPr lang="fr-FR" b="1" dirty="0" smtClean="0"/>
              <a:t>une SARL constituée d’un seul associé.</a:t>
            </a:r>
            <a:r>
              <a:rPr lang="fr-FR" dirty="0" smtClean="0"/>
              <a:t> tout en préservant son patrimoine personnel qui reste indépendant de celui de la Société.</a:t>
            </a:r>
          </a:p>
          <a:p>
            <a:r>
              <a:rPr lang="fr-FR" dirty="0" smtClean="0"/>
              <a:t>Capital social : 100 000 DA.</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3034778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Autofit/>
          </a:bodyPr>
          <a:lstStyle/>
          <a:p>
            <a:pPr>
              <a:buNone/>
            </a:pPr>
            <a:r>
              <a:rPr lang="fr-FR" sz="2400" b="1" dirty="0" smtClean="0"/>
              <a:t>   6. La société par actions </a:t>
            </a:r>
            <a:r>
              <a:rPr lang="fr-FR" sz="2400" b="1" smtClean="0"/>
              <a:t>(SPA)</a:t>
            </a:r>
            <a:endParaRPr lang="fr-FR" sz="2400" b="1" dirty="0" smtClean="0"/>
          </a:p>
          <a:p>
            <a:r>
              <a:rPr lang="fr-FR" sz="2400" dirty="0" smtClean="0"/>
              <a:t> Est une société dont le capital est divisé en actions et qui est constitué entre des associés qui ne </a:t>
            </a:r>
            <a:r>
              <a:rPr lang="fr-FR" sz="2400" b="1" dirty="0" smtClean="0"/>
              <a:t>supportent les pertes qu’à concurrence de leurs apports</a:t>
            </a:r>
            <a:r>
              <a:rPr lang="fr-FR" sz="2400" dirty="0" smtClean="0"/>
              <a:t>. </a:t>
            </a:r>
          </a:p>
          <a:p>
            <a:r>
              <a:rPr lang="fr-FR" sz="2400" dirty="0" smtClean="0"/>
              <a:t>Le nombre des associés ne peut être inférieur à sept (7).</a:t>
            </a:r>
            <a:r>
              <a:rPr lang="fr-FR" sz="2400" b="1" dirty="0" smtClean="0"/>
              <a:t> </a:t>
            </a:r>
          </a:p>
          <a:p>
            <a:r>
              <a:rPr lang="fr-FR" sz="2400" b="1" i="1" dirty="0" smtClean="0"/>
              <a:t>La SPA </a:t>
            </a:r>
            <a:r>
              <a:rPr lang="fr-FR" sz="2400" dirty="0" smtClean="0"/>
              <a:t>s est désignée par une dénomination sociale qui doit être précédée ou suivie de la mention de la forme de la société et du montant du capital social. Le nom d’un ou plusieurs associés peut être inclus dans la dénomination sociale.</a:t>
            </a:r>
            <a:r>
              <a:rPr lang="fr-FR" sz="2400" b="1" dirty="0" smtClean="0"/>
              <a:t> Art.593;</a:t>
            </a:r>
            <a:endParaRPr lang="fr-FR" sz="2400" b="1" i="1" dirty="0" smtClean="0"/>
          </a:p>
          <a:p>
            <a:r>
              <a:rPr lang="fr-FR" sz="2400" b="1" i="1" dirty="0" smtClean="0"/>
              <a:t>Le capital </a:t>
            </a:r>
            <a:r>
              <a:rPr lang="fr-FR" sz="2400" dirty="0" smtClean="0"/>
              <a:t>social doit être de 5.000.000 DA au moins si la société fait publiquement appel à l’épargne, et de 1.000.000 DA au moins dans le cas contraire.</a:t>
            </a:r>
            <a:r>
              <a:rPr lang="fr-FR" sz="2400" b="1" dirty="0" smtClean="0"/>
              <a:t> Art.594. </a:t>
            </a:r>
            <a:endParaRPr lang="fr-FR" sz="2400" dirty="0" smtClean="0"/>
          </a:p>
          <a:p>
            <a:endParaRPr lang="fr-FR" sz="2400" dirty="0" smtClean="0"/>
          </a:p>
          <a:p>
            <a:endParaRPr lang="fr-FR" sz="2400" dirty="0" smtClean="0"/>
          </a:p>
          <a:p>
            <a:endParaRPr lang="fr-FR" sz="2400" dirty="0"/>
          </a:p>
        </p:txBody>
      </p:sp>
    </p:spTree>
    <p:extLst>
      <p:ext uri="{BB962C8B-B14F-4D97-AF65-F5344CB8AC3E}">
        <p14:creationId xmlns:p14="http://schemas.microsoft.com/office/powerpoint/2010/main" val="3850576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1185</Words>
  <Application>Microsoft Office PowerPoint</Application>
  <PresentationFormat>Affichage à l'écran (4:3)</PresentationFormat>
  <Paragraphs>76</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UBMA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UBMA</dc:title>
  <dc:creator>PC</dc:creator>
  <cp:lastModifiedBy>PC</cp:lastModifiedBy>
  <cp:revision>2</cp:revision>
  <dcterms:created xsi:type="dcterms:W3CDTF">2020-04-09T08:45:38Z</dcterms:created>
  <dcterms:modified xsi:type="dcterms:W3CDTF">2020-04-09T08:52:33Z</dcterms:modified>
</cp:coreProperties>
</file>