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28B6B-DF76-413D-A3B8-CB63A2BFAB9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40ECA97-71A6-4DB7-A637-9425028EE5B3}">
      <dgm:prSet phldrT="[Texte]" custT="1"/>
      <dgm:spPr/>
      <dgm:t>
        <a:bodyPr/>
        <a:lstStyle/>
        <a:p>
          <a:r>
            <a:rPr lang="ar-DZ" sz="2800" dirty="0" smtClean="0"/>
            <a:t>الاستماع </a:t>
          </a:r>
          <a:r>
            <a:rPr lang="ar-DZ" sz="2800" dirty="0" err="1" smtClean="0"/>
            <a:t>الناشط </a:t>
          </a:r>
          <a:r>
            <a:rPr lang="ar-DZ" sz="2800" dirty="0" smtClean="0"/>
            <a:t>= تحمل مسؤولية تبادل فعال للمعلومات</a:t>
          </a:r>
          <a:endParaRPr lang="fr-FR" sz="2800" dirty="0"/>
        </a:p>
      </dgm:t>
    </dgm:pt>
    <dgm:pt modelId="{ED2EA39E-B1AE-49EC-89D2-D3661260D22F}" type="parTrans" cxnId="{3C415269-B232-44A6-AD82-966A9F0AFFEF}">
      <dgm:prSet/>
      <dgm:spPr/>
      <dgm:t>
        <a:bodyPr/>
        <a:lstStyle/>
        <a:p>
          <a:endParaRPr lang="fr-FR"/>
        </a:p>
      </dgm:t>
    </dgm:pt>
    <dgm:pt modelId="{223620E2-E48A-4E8C-8011-80800FD3BFCE}" type="sibTrans" cxnId="{3C415269-B232-44A6-AD82-966A9F0AFFEF}">
      <dgm:prSet/>
      <dgm:spPr/>
      <dgm:t>
        <a:bodyPr/>
        <a:lstStyle/>
        <a:p>
          <a:endParaRPr lang="fr-FR"/>
        </a:p>
      </dgm:t>
    </dgm:pt>
    <dgm:pt modelId="{99AFE5ED-C078-41BD-BCC6-7A86033912AA}">
      <dgm:prSet/>
      <dgm:spPr/>
      <dgm:t>
        <a:bodyPr/>
        <a:lstStyle/>
        <a:p>
          <a:r>
            <a:rPr lang="ar-DZ" dirty="0" smtClean="0"/>
            <a:t>الاستماع الفعال بدلا من الاستماع الجامد يسمح  فهم أفضل </a:t>
          </a:r>
          <a:r>
            <a:rPr lang="ar-DZ" dirty="0" err="1" smtClean="0"/>
            <a:t>وتذكرأكثر</a:t>
          </a:r>
          <a:endParaRPr lang="fr-FR" dirty="0"/>
        </a:p>
      </dgm:t>
    </dgm:pt>
    <dgm:pt modelId="{06BD748B-2E36-44FE-99A7-37B41C06214E}" type="parTrans" cxnId="{56771198-0FDC-456E-B584-8471F7E06238}">
      <dgm:prSet/>
      <dgm:spPr/>
      <dgm:t>
        <a:bodyPr/>
        <a:lstStyle/>
        <a:p>
          <a:endParaRPr lang="fr-FR"/>
        </a:p>
      </dgm:t>
    </dgm:pt>
    <dgm:pt modelId="{C68EA00E-060F-489F-8370-6A8B6D0D4153}" type="sibTrans" cxnId="{56771198-0FDC-456E-B584-8471F7E06238}">
      <dgm:prSet/>
      <dgm:spPr/>
      <dgm:t>
        <a:bodyPr/>
        <a:lstStyle/>
        <a:p>
          <a:endParaRPr lang="fr-FR"/>
        </a:p>
      </dgm:t>
    </dgm:pt>
    <dgm:pt modelId="{1AFD332E-6F2E-4AA9-9CB2-15B2875F1E76}" type="pres">
      <dgm:prSet presAssocID="{60528B6B-DF76-413D-A3B8-CB63A2BFAB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3075781-8C2E-4DF7-9621-8032664B61AE}" type="pres">
      <dgm:prSet presAssocID="{240ECA97-71A6-4DB7-A637-9425028EE5B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10E082-8A6D-4540-8EDD-6FBAFE232EEA}" type="pres">
      <dgm:prSet presAssocID="{99AFE5ED-C078-41BD-BCC6-7A86033912A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C415269-B232-44A6-AD82-966A9F0AFFEF}" srcId="{60528B6B-DF76-413D-A3B8-CB63A2BFAB9E}" destId="{240ECA97-71A6-4DB7-A637-9425028EE5B3}" srcOrd="0" destOrd="0" parTransId="{ED2EA39E-B1AE-49EC-89D2-D3661260D22F}" sibTransId="{223620E2-E48A-4E8C-8011-80800FD3BFCE}"/>
    <dgm:cxn modelId="{6280876B-350C-4285-BF28-76D1ED55F4C0}" type="presOf" srcId="{240ECA97-71A6-4DB7-A637-9425028EE5B3}" destId="{03075781-8C2E-4DF7-9621-8032664B61AE}" srcOrd="0" destOrd="0" presId="urn:microsoft.com/office/officeart/2005/8/layout/arrow5"/>
    <dgm:cxn modelId="{56771198-0FDC-456E-B584-8471F7E06238}" srcId="{60528B6B-DF76-413D-A3B8-CB63A2BFAB9E}" destId="{99AFE5ED-C078-41BD-BCC6-7A86033912AA}" srcOrd="1" destOrd="0" parTransId="{06BD748B-2E36-44FE-99A7-37B41C06214E}" sibTransId="{C68EA00E-060F-489F-8370-6A8B6D0D4153}"/>
    <dgm:cxn modelId="{F35258BF-8E18-4ABD-A0E0-DD61ECF53322}" type="presOf" srcId="{99AFE5ED-C078-41BD-BCC6-7A86033912AA}" destId="{9B10E082-8A6D-4540-8EDD-6FBAFE232EEA}" srcOrd="0" destOrd="0" presId="urn:microsoft.com/office/officeart/2005/8/layout/arrow5"/>
    <dgm:cxn modelId="{A227A437-2C0C-4483-A21A-D1C7816C10EE}" type="presOf" srcId="{60528B6B-DF76-413D-A3B8-CB63A2BFAB9E}" destId="{1AFD332E-6F2E-4AA9-9CB2-15B2875F1E76}" srcOrd="0" destOrd="0" presId="urn:microsoft.com/office/officeart/2005/8/layout/arrow5"/>
    <dgm:cxn modelId="{354DEE3E-D805-4A00-A906-6BB3F9F5882E}" type="presParOf" srcId="{1AFD332E-6F2E-4AA9-9CB2-15B2875F1E76}" destId="{03075781-8C2E-4DF7-9621-8032664B61AE}" srcOrd="0" destOrd="0" presId="urn:microsoft.com/office/officeart/2005/8/layout/arrow5"/>
    <dgm:cxn modelId="{A249E28A-4E72-42F6-A664-1582F97DA589}" type="presParOf" srcId="{1AFD332E-6F2E-4AA9-9CB2-15B2875F1E76}" destId="{9B10E082-8A6D-4540-8EDD-6FBAFE232EE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075781-8C2E-4DF7-9621-8032664B61AE}">
      <dsp:nvSpPr>
        <dsp:cNvPr id="0" name=""/>
        <dsp:cNvSpPr/>
      </dsp:nvSpPr>
      <dsp:spPr>
        <a:xfrm rot="16200000">
          <a:off x="1839" y="916900"/>
          <a:ext cx="4259495" cy="425949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الاستماع </a:t>
          </a:r>
          <a:r>
            <a:rPr lang="ar-DZ" sz="2800" kern="1200" dirty="0" err="1" smtClean="0"/>
            <a:t>الناشط </a:t>
          </a:r>
          <a:r>
            <a:rPr lang="ar-DZ" sz="2800" kern="1200" dirty="0" smtClean="0"/>
            <a:t>= تحمل مسؤولية تبادل فعال للمعلومات</a:t>
          </a:r>
          <a:endParaRPr lang="fr-FR" sz="2800" kern="1200" dirty="0"/>
        </a:p>
      </dsp:txBody>
      <dsp:txXfrm rot="16200000">
        <a:off x="1839" y="916900"/>
        <a:ext cx="4259495" cy="4259495"/>
      </dsp:txXfrm>
    </dsp:sp>
    <dsp:sp modelId="{9B10E082-8A6D-4540-8EDD-6FBAFE232EEA}">
      <dsp:nvSpPr>
        <dsp:cNvPr id="0" name=""/>
        <dsp:cNvSpPr/>
      </dsp:nvSpPr>
      <dsp:spPr>
        <a:xfrm rot="5400000">
          <a:off x="4559137" y="916900"/>
          <a:ext cx="4259495" cy="425949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/>
            <a:t>الاستماع الفعال بدلا من الاستماع الجامد يسمح  فهم أفضل </a:t>
          </a:r>
          <a:r>
            <a:rPr lang="ar-DZ" sz="3200" kern="1200" dirty="0" err="1" smtClean="0"/>
            <a:t>وتذكرأكثر</a:t>
          </a:r>
          <a:endParaRPr lang="fr-FR" sz="3200" kern="1200" dirty="0"/>
        </a:p>
      </dsp:txBody>
      <dsp:txXfrm rot="5400000">
        <a:off x="4559137" y="916900"/>
        <a:ext cx="4259495" cy="4259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BE2FB-C2D3-4E53-AB81-8796EE505BD0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A3560-EA08-4AE9-81B9-AB213D2F6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DZ" sz="9600" dirty="0" smtClean="0">
                <a:solidFill>
                  <a:srgbClr val="FF0000"/>
                </a:solidFill>
              </a:rPr>
              <a:t>الاستماع</a:t>
            </a:r>
            <a:endParaRPr lang="fr-FR" sz="96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DZ" sz="40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لتحسين قدرات </a:t>
            </a:r>
            <a:r>
              <a:rPr lang="ar-DZ" sz="4000" b="1" u="sng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الاستماع            </a:t>
            </a:r>
            <a:r>
              <a:rPr lang="ar-DZ" sz="40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(تابع</a:t>
            </a:r>
            <a:r>
              <a:rPr lang="ar-DZ" sz="4000" b="1" u="sng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)</a:t>
            </a:r>
            <a:r>
              <a:rPr lang="ar-DZ" sz="40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</a:t>
            </a:r>
            <a:endParaRPr lang="fr-FR" dirty="0"/>
          </a:p>
        </p:txBody>
      </p:sp>
      <p:sp>
        <p:nvSpPr>
          <p:cNvPr id="25603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fr-FR" sz="3600" smtClean="0"/>
              <a:t>   </a:t>
            </a:r>
            <a:r>
              <a:rPr lang="ar-DZ" sz="3600" smtClean="0"/>
              <a:t>حاول أن تفهم   </a:t>
            </a:r>
            <a:r>
              <a:rPr lang="fr-FR" sz="1600" smtClean="0"/>
              <a:t>Essayer de comprendre</a:t>
            </a:r>
            <a:r>
              <a:rPr lang="ar-DZ" sz="3600" smtClean="0"/>
              <a:t>             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smtClean="0"/>
              <a:t>    أعرف نفسك وكون على علم بأخطائك الخاصة</a:t>
            </a:r>
            <a:r>
              <a:rPr lang="fr-FR" sz="3600" smtClean="0"/>
              <a:t> </a:t>
            </a:r>
            <a:r>
              <a:rPr lang="fr-FR" sz="1600" smtClean="0"/>
              <a:t>Se connaitre ,être conscient de ses propres défauts</a:t>
            </a:r>
            <a:endParaRPr lang="ar-DZ" sz="1600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smtClean="0"/>
              <a:t>    استعد للاستماع  </a:t>
            </a:r>
            <a:r>
              <a:rPr lang="fr-FR" sz="1600" smtClean="0"/>
              <a:t>Se préparer à l’écoute</a:t>
            </a:r>
            <a:r>
              <a:rPr lang="ar-DZ" sz="3600" smtClean="0"/>
              <a:t>   </a:t>
            </a:r>
            <a:r>
              <a:rPr lang="fr-FR" sz="3600" smtClean="0"/>
              <a:t>     </a:t>
            </a:r>
            <a:r>
              <a:rPr lang="ar-DZ" sz="3600" smtClean="0"/>
              <a:t>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fr-FR" sz="3600" smtClean="0"/>
              <a:t>  </a:t>
            </a:r>
            <a:r>
              <a:rPr lang="ar-DZ" sz="3600" smtClean="0"/>
              <a:t> أختار المواقف التي تشجع الحوار </a:t>
            </a:r>
            <a:endParaRPr lang="fr-FR" sz="3600" smtClean="0"/>
          </a:p>
          <a:p>
            <a:pPr algn="r" rtl="1">
              <a:buFont typeface="Wingdings" pitchFamily="2" charset="2"/>
              <a:buNone/>
            </a:pPr>
            <a:r>
              <a:rPr lang="fr-FR" sz="1400" smtClean="0"/>
              <a:t>   Adopter les attitudes qui encouragent l’interlocuteur</a:t>
            </a:r>
            <a:r>
              <a:rPr lang="ar-DZ" sz="1400" smtClean="0"/>
              <a:t>            </a:t>
            </a:r>
            <a:r>
              <a:rPr lang="fr-FR" sz="1400" smtClean="0"/>
              <a:t>     </a:t>
            </a:r>
            <a:endParaRPr lang="ar-DZ" sz="1400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fr-FR" sz="3600" smtClean="0"/>
              <a:t>   </a:t>
            </a:r>
            <a:r>
              <a:rPr lang="ar-DZ" sz="3600" smtClean="0"/>
              <a:t>إزالة المواقف التي</a:t>
            </a:r>
            <a:r>
              <a:rPr lang="fr-FR" sz="3600" smtClean="0"/>
              <a:t> </a:t>
            </a:r>
            <a:r>
              <a:rPr lang="ar-DZ" smtClean="0"/>
              <a:t> </a:t>
            </a:r>
            <a:r>
              <a:rPr lang="ar-DZ" sz="3200" smtClean="0"/>
              <a:t> تثبط  الحوار</a:t>
            </a:r>
            <a:endParaRPr lang="fr-FR" sz="3200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fr-FR" sz="1400" smtClean="0"/>
              <a:t>Ecarter les attitudes qui découragent l’interlocuteur</a:t>
            </a:r>
            <a:endParaRPr lang="ar-DZ" smtClean="0"/>
          </a:p>
        </p:txBody>
      </p:sp>
      <p:sp>
        <p:nvSpPr>
          <p:cNvPr id="25604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3E99877-91F5-4183-81DD-39A665DEEDE3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5605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50131E-1D1C-4206-B1AC-FF1C238E8D22}" type="slidenum">
              <a:rPr lang="en-US" smtClean="0">
                <a:cs typeface="Arial" pitchFamily="34" charset="0"/>
              </a:rPr>
              <a:pPr/>
              <a:t>10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12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LES ATTITUDES A EVITER QUAND NOUS ECOUTONS</a:t>
            </a:r>
            <a:r>
              <a:rPr lang="fr-FR" sz="54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/>
            </a:r>
            <a:br>
              <a:rPr lang="fr-FR" sz="54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</a:br>
            <a:r>
              <a:rPr lang="ar-DZ" sz="5400" b="1" dirty="0" smtClean="0"/>
              <a:t> مواقف نتجنبها عندما نستمع </a:t>
            </a:r>
            <a:endParaRPr lang="fr-FR" sz="5400" b="1" dirty="0"/>
          </a:p>
        </p:txBody>
      </p:sp>
      <p:sp>
        <p:nvSpPr>
          <p:cNvPr id="26627" name="Espace réservé du contenu 4"/>
          <p:cNvSpPr>
            <a:spLocks noGrp="1"/>
          </p:cNvSpPr>
          <p:nvPr>
            <p:ph idx="1"/>
          </p:nvPr>
        </p:nvSpPr>
        <p:spPr>
          <a:xfrm>
            <a:off x="566738" y="1412875"/>
            <a:ext cx="8001000" cy="52562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ar-DZ" smtClean="0"/>
              <a:t>  </a:t>
            </a:r>
            <a:r>
              <a:rPr lang="ar-DZ" b="1" u="sng" smtClean="0"/>
              <a:t>مواقف السامع خاطئ الذي</a:t>
            </a:r>
            <a:r>
              <a:rPr lang="ar-DZ" smtClean="0"/>
              <a:t>:   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يستمع إلى الكلمات فقط. </a:t>
            </a:r>
            <a:r>
              <a:rPr lang="fr-FR" smtClean="0"/>
              <a:t>             </a:t>
            </a:r>
            <a:r>
              <a:rPr lang="ar-DZ" smtClean="0"/>
              <a:t> </a:t>
            </a:r>
            <a:r>
              <a:rPr lang="fr-FR" sz="1400" smtClean="0"/>
              <a:t>N’écoute que les mots </a:t>
            </a:r>
            <a:r>
              <a:rPr lang="ar-DZ" smtClean="0"/>
              <a:t>  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يقصر المعنى    </a:t>
            </a:r>
            <a:r>
              <a:rPr lang="fr-FR" smtClean="0"/>
              <a:t>                   </a:t>
            </a:r>
            <a:r>
              <a:rPr lang="ar-DZ" smtClean="0"/>
              <a:t>     </a:t>
            </a:r>
            <a:r>
              <a:rPr lang="fr-FR" sz="1600" smtClean="0"/>
              <a:t>En limite le sens</a:t>
            </a:r>
            <a:r>
              <a:rPr lang="ar-DZ" smtClean="0"/>
              <a:t>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الانتقال السريع إلى الاستنتاجات</a:t>
            </a:r>
            <a:r>
              <a:rPr lang="fr-FR" sz="1400" smtClean="0"/>
              <a:t>Saute aux conclusions                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جعل الناس يعتقدون أنه يستمع إليهم</a:t>
            </a:r>
            <a:endParaRPr lang="fr-FR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fr-FR" sz="1400" smtClean="0"/>
              <a:t>Faire croire aux gens qu’on les écoute                                                           </a:t>
            </a:r>
            <a:r>
              <a:rPr lang="ar-DZ" smtClean="0"/>
              <a:t>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 ينتظر الفرصة للتحدث </a:t>
            </a:r>
            <a:r>
              <a:rPr lang="fr-FR" sz="1400" smtClean="0"/>
              <a:t>Attend l’occasion de parler                        </a:t>
            </a:r>
            <a:r>
              <a:rPr lang="ar-DZ" smtClean="0"/>
              <a:t>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إيقاف وتغيير الموضوع </a:t>
            </a:r>
            <a:r>
              <a:rPr lang="fr-FR" sz="1400" smtClean="0"/>
              <a:t>Interrompt et change de sujet                  </a:t>
            </a:r>
            <a:r>
              <a:rPr lang="ar-DZ" smtClean="0"/>
              <a:t>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-   يستقبل أو يسبب التسليات</a:t>
            </a:r>
            <a:r>
              <a:rPr lang="fr-FR" sz="1400" smtClean="0"/>
              <a:t>Accueillir ou provoquer des distractions   </a:t>
            </a:r>
            <a:r>
              <a:rPr lang="ar-DZ" smtClean="0"/>
              <a:t>                      </a:t>
            </a:r>
          </a:p>
          <a:p>
            <a:pPr>
              <a:buFont typeface="Wingdings" pitchFamily="2" charset="2"/>
              <a:buNone/>
            </a:pPr>
            <a:r>
              <a:rPr lang="ar-DZ" smtClean="0"/>
              <a:t>                           </a:t>
            </a:r>
            <a:endParaRPr lang="fr-FR" smtClean="0"/>
          </a:p>
        </p:txBody>
      </p:sp>
      <p:sp>
        <p:nvSpPr>
          <p:cNvPr id="26628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EA709E6-3CCF-49D6-9E75-55BEC83598A8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662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17893-BCD5-4AC1-BB2A-AE3491B4C9AE}" type="slidenum">
              <a:rPr lang="en-US" smtClean="0">
                <a:cs typeface="Arial" pitchFamily="34" charset="0"/>
              </a:rPr>
              <a:pPr/>
              <a:t>11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0ED8B6-5C47-4BD4-8F3D-1E10B35F361A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150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1FBCAC-7DDF-4CF3-ADE9-15D29E866B4A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0" y="764704"/>
          <a:ext cx="8820472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DZ" sz="4400" b="1" u="sng" dirty="0" smtClean="0"/>
              <a:t>الاصغاء غير طبيعي</a:t>
            </a:r>
            <a:r>
              <a:rPr lang="ar-DZ" sz="4400" b="1" dirty="0" smtClean="0"/>
              <a:t>            </a:t>
            </a:r>
            <a:br>
              <a:rPr lang="ar-DZ" sz="4400" b="1" dirty="0" smtClean="0"/>
            </a:br>
            <a:r>
              <a:rPr lang="ar-DZ" sz="4400" b="1" dirty="0" smtClean="0"/>
              <a:t>              </a:t>
            </a:r>
            <a:r>
              <a:rPr lang="fr-FR" sz="2000" dirty="0" smtClean="0"/>
              <a:t>l’écoute n’est pas naturelle</a:t>
            </a:r>
            <a:r>
              <a:rPr lang="ar-DZ" sz="4400" b="1" dirty="0" smtClean="0"/>
              <a:t>       </a:t>
            </a:r>
            <a:r>
              <a:rPr lang="fr-FR" sz="4400" b="1" dirty="0" smtClean="0"/>
              <a:t> 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52600"/>
            <a:ext cx="80994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r-FR" dirty="0" smtClean="0">
                <a:solidFill>
                  <a:srgbClr val="800000"/>
                </a:solidFill>
              </a:rPr>
              <a:t>                                             </a:t>
            </a:r>
            <a:r>
              <a:rPr lang="ar-DZ" sz="5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تعليمات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DZ" sz="3200" dirty="0" smtClean="0">
                <a:solidFill>
                  <a:srgbClr val="002060"/>
                </a:solidFill>
              </a:rPr>
              <a:t>أنجز قائمة من العناصر التي، وفقا لتجربتك، تعرقل</a:t>
            </a:r>
            <a:r>
              <a:rPr lang="ar-DZ" sz="3200" dirty="0" smtClean="0">
                <a:solidFill>
                  <a:srgbClr val="0070C0"/>
                </a:solidFill>
              </a:rPr>
              <a:t>    </a:t>
            </a:r>
            <a:r>
              <a:rPr lang="ar-DZ" sz="3200" dirty="0" smtClean="0">
                <a:solidFill>
                  <a:srgbClr val="002060"/>
                </a:solidFill>
              </a:rPr>
              <a:t>الإصغاء </a:t>
            </a:r>
            <a:r>
              <a:rPr lang="ar-DZ" sz="3200" dirty="0" smtClean="0">
                <a:solidFill>
                  <a:srgbClr val="0070C0"/>
                </a:solidFill>
              </a:rPr>
              <a:t>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DZ" sz="3200" dirty="0" smtClean="0">
                <a:solidFill>
                  <a:srgbClr val="0070C0"/>
                </a:solidFill>
              </a:rPr>
              <a:t>ندعوكم إلى النظر في السؤال من </a:t>
            </a:r>
            <a:r>
              <a:rPr lang="ar-DZ" sz="3200" dirty="0" smtClean="0">
                <a:solidFill>
                  <a:srgbClr val="0070C0"/>
                </a:solidFill>
              </a:rPr>
              <a:t>زاويتي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ar-DZ" sz="3200" dirty="0" smtClean="0">
                <a:solidFill>
                  <a:srgbClr val="0070C0"/>
                </a:solidFill>
              </a:rPr>
              <a:t>                                        </a:t>
            </a:r>
            <a:endParaRPr lang="ar-DZ" sz="3200" dirty="0" smtClean="0">
              <a:solidFill>
                <a:srgbClr val="0070C0"/>
              </a:solidFill>
            </a:endParaRPr>
          </a:p>
          <a:p>
            <a:pPr lvl="1" algn="l" rt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ar-DZ" sz="2800" dirty="0" smtClean="0">
                <a:solidFill>
                  <a:srgbClr val="0070C0"/>
                </a:solidFill>
              </a:rPr>
              <a:t>  العراقيل التي تأتي من الأشخاص: أنت </a:t>
            </a:r>
            <a:r>
              <a:rPr lang="ar-DZ" sz="2800" dirty="0" smtClean="0">
                <a:solidFill>
                  <a:srgbClr val="0070C0"/>
                </a:solidFill>
              </a:rPr>
              <a:t>والآخر</a:t>
            </a:r>
            <a:r>
              <a:rPr lang="fr-FR" sz="2800" dirty="0" smtClean="0">
                <a:solidFill>
                  <a:srgbClr val="0070C0"/>
                </a:solidFill>
              </a:rPr>
              <a:t>             </a:t>
            </a:r>
            <a:r>
              <a:rPr lang="ar-DZ" sz="2800" dirty="0" smtClean="0">
                <a:solidFill>
                  <a:srgbClr val="0070C0"/>
                </a:solidFill>
              </a:rPr>
              <a:t> </a:t>
            </a:r>
            <a:endParaRPr lang="ar-DZ" sz="2800" dirty="0" smtClean="0">
              <a:solidFill>
                <a:srgbClr val="0070C0"/>
              </a:solidFill>
            </a:endParaRPr>
          </a:p>
          <a:p>
            <a:pPr lvl="1" algn="l" rtl="1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ar-DZ" sz="2800" dirty="0" smtClean="0">
                <a:solidFill>
                  <a:srgbClr val="0070C0"/>
                </a:solidFill>
              </a:rPr>
              <a:t>  العراقيل التي تأتي  من الخارج او المحيط الخارجي</a:t>
            </a:r>
            <a:r>
              <a:rPr lang="ar-DZ" sz="2800" dirty="0" smtClean="0">
                <a:solidFill>
                  <a:srgbClr val="800000"/>
                </a:solidFill>
              </a:rPr>
              <a:t>      </a:t>
            </a:r>
            <a:endParaRPr lang="fr-FR" dirty="0" smtClean="0">
              <a:solidFill>
                <a:srgbClr val="800000"/>
              </a:solidFill>
            </a:endParaRPr>
          </a:p>
        </p:txBody>
      </p:sp>
      <p:sp>
        <p:nvSpPr>
          <p:cNvPr id="1536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91A226-BC28-4097-B88A-44275B651532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80BD1-E2B5-4E0D-BC8E-843C395BC325}" type="slidenum">
              <a:rPr lang="en-US" smtClean="0">
                <a:cs typeface="Arial" pitchFamily="34" charset="0"/>
              </a:rPr>
              <a:pPr/>
              <a:t>3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6000" smtClean="0">
                <a:solidFill>
                  <a:srgbClr val="0070C0"/>
                </a:solidFill>
              </a:rPr>
              <a:t>بعض عناصر الإجابة </a:t>
            </a:r>
            <a:r>
              <a:rPr lang="ar-DZ" smtClean="0"/>
              <a:t>          </a:t>
            </a:r>
            <a:endParaRPr 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ar-DZ" sz="5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أنت والآخر                      </a:t>
            </a:r>
          </a:p>
          <a:p>
            <a:pPr>
              <a:defRPr/>
            </a:pPr>
            <a:r>
              <a:rPr lang="ar-DZ" dirty="0" smtClean="0"/>
              <a:t>  الحالة </a:t>
            </a:r>
            <a:r>
              <a:rPr lang="ar-DZ" dirty="0" err="1" smtClean="0"/>
              <a:t>النفسية.</a:t>
            </a:r>
            <a:r>
              <a:rPr lang="ar-DZ" dirty="0" smtClean="0"/>
              <a:t>                                  </a:t>
            </a:r>
          </a:p>
          <a:p>
            <a:pPr>
              <a:defRPr/>
            </a:pPr>
            <a:r>
              <a:rPr lang="ar-DZ" dirty="0" smtClean="0"/>
              <a:t>خلفيات                                         </a:t>
            </a:r>
          </a:p>
          <a:p>
            <a:pPr>
              <a:defRPr/>
            </a:pPr>
            <a:r>
              <a:rPr lang="ar-DZ" dirty="0" smtClean="0"/>
              <a:t> محاكمة </a:t>
            </a:r>
            <a:r>
              <a:rPr lang="ar-DZ" dirty="0" err="1" smtClean="0"/>
              <a:t>النية.</a:t>
            </a:r>
            <a:r>
              <a:rPr lang="ar-DZ" dirty="0" smtClean="0"/>
              <a:t>                                   </a:t>
            </a:r>
          </a:p>
          <a:p>
            <a:pPr>
              <a:defRPr/>
            </a:pPr>
            <a:r>
              <a:rPr lang="ar-DZ" dirty="0" smtClean="0"/>
              <a:t>قطع </a:t>
            </a:r>
            <a:r>
              <a:rPr lang="ar-DZ" dirty="0" err="1" smtClean="0"/>
              <a:t>الكلام.</a:t>
            </a:r>
            <a:r>
              <a:rPr lang="ar-DZ" dirty="0" smtClean="0"/>
              <a:t>                                    </a:t>
            </a:r>
          </a:p>
          <a:p>
            <a:pPr>
              <a:defRPr/>
            </a:pPr>
            <a:r>
              <a:rPr lang="ar-DZ" dirty="0" smtClean="0"/>
              <a:t>               فائض </a:t>
            </a:r>
            <a:r>
              <a:rPr lang="ar-DZ" dirty="0" err="1" smtClean="0"/>
              <a:t>التعبير ”يعني" "ولكن" ..</a:t>
            </a:r>
            <a:r>
              <a:rPr lang="ar-DZ" dirty="0" smtClean="0"/>
              <a:t>             </a:t>
            </a:r>
            <a:r>
              <a:rPr lang="ar-DZ" dirty="0" err="1" smtClean="0"/>
              <a:t>.</a:t>
            </a:r>
            <a:endParaRPr lang="ar-DZ" dirty="0" smtClean="0"/>
          </a:p>
          <a:p>
            <a:pPr>
              <a:defRPr/>
            </a:pPr>
            <a:r>
              <a:rPr lang="ar-DZ" dirty="0" smtClean="0"/>
              <a:t>  إعداد جوابه أثناء الحوار                       </a:t>
            </a:r>
            <a:endParaRPr lang="fr-FR" dirty="0"/>
          </a:p>
        </p:txBody>
      </p:sp>
      <p:sp>
        <p:nvSpPr>
          <p:cNvPr id="1638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043B6D-A03B-4AF6-854B-AC1755826D61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51391-9B20-4EA2-A699-8F6C38BD1882}" type="slidenum">
              <a:rPr lang="en-US" smtClean="0">
                <a:cs typeface="Arial" pitchFamily="34" charset="0"/>
              </a:rPr>
              <a:pPr/>
              <a:t>4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b="1" smtClean="0"/>
              <a:t>        </a:t>
            </a:r>
            <a:r>
              <a:rPr lang="ar-DZ" sz="2400" b="1" smtClean="0"/>
              <a:t>                   </a:t>
            </a:r>
            <a:r>
              <a:rPr lang="fr-FR" sz="2400" b="1" smtClean="0"/>
              <a:t> Vous et l’Autre</a:t>
            </a:r>
            <a:r>
              <a:rPr lang="fr-FR" smtClean="0"/>
              <a:t/>
            </a:r>
            <a:br>
              <a:rPr lang="fr-FR" smtClean="0"/>
            </a:br>
            <a:r>
              <a:rPr lang="ar-DZ" sz="4800" b="1" u="sng" smtClean="0"/>
              <a:t>انت و الآخر</a:t>
            </a:r>
            <a:r>
              <a:rPr lang="ar-DZ" sz="4800" b="1" smtClean="0"/>
              <a:t>                 </a:t>
            </a:r>
            <a:endParaRPr lang="fr-FR" sz="4800" b="1" smtClean="0"/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La longueur de l’intervention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L’interprétation (selon le C.R.)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Les signes d’impatience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Le stress</a:t>
            </a:r>
          </a:p>
          <a:p>
            <a:pPr eaLnBrk="1" hangingPunct="1"/>
            <a:r>
              <a:rPr lang="fr-FR" b="1" i="1" u="sng" smtClean="0">
                <a:solidFill>
                  <a:srgbClr val="660033"/>
                </a:solidFill>
              </a:rPr>
              <a:t>La volonté d’écouter</a:t>
            </a:r>
          </a:p>
          <a:p>
            <a:pPr eaLnBrk="1" hangingPunct="1"/>
            <a:r>
              <a:rPr lang="fr-FR" b="1" i="1" u="sng" smtClean="0">
                <a:solidFill>
                  <a:srgbClr val="660033"/>
                </a:solidFill>
              </a:rPr>
              <a:t>Le manque d’entrainement</a:t>
            </a:r>
            <a:r>
              <a:rPr lang="fr-FR" smtClean="0">
                <a:solidFill>
                  <a:srgbClr val="660033"/>
                </a:solidFill>
              </a:rPr>
              <a:t> </a:t>
            </a:r>
          </a:p>
        </p:txBody>
      </p:sp>
      <p:sp>
        <p:nvSpPr>
          <p:cNvPr id="1741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3D424B-5088-4366-B97C-7CC04C6913F2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1741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810A1E-5B13-45BF-93EF-110D2645142F}" type="slidenum">
              <a:rPr lang="en-US" smtClean="0">
                <a:cs typeface="Arial" pitchFamily="34" charset="0"/>
              </a:rPr>
              <a:pPr/>
              <a:t>5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PROPOSITION DE CORRIGE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b="1" i="1" u="sng" smtClean="0">
                <a:solidFill>
                  <a:srgbClr val="660033"/>
                </a:solidFill>
              </a:rPr>
              <a:t>VOUS ET L’AUTRE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L’état d’esprit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Les aprioris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Le procès d’intention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Le fait de couper la parole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L’excès d’expression «donc »«mais »… </a:t>
            </a:r>
          </a:p>
          <a:p>
            <a:pPr eaLnBrk="1" hangingPunct="1"/>
            <a:r>
              <a:rPr lang="fr-FR" smtClean="0">
                <a:solidFill>
                  <a:srgbClr val="660033"/>
                </a:solidFill>
              </a:rPr>
              <a:t>La préparation de sa réponse  </a:t>
            </a:r>
          </a:p>
        </p:txBody>
      </p:sp>
      <p:sp>
        <p:nvSpPr>
          <p:cNvPr id="1843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7AE1C8-8E00-42B9-93AB-9BCF9DF8F4B3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1843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5D45F-8B18-4850-8BB2-49D77890D9FF}" type="slidenum">
              <a:rPr lang="en-US" smtClean="0">
                <a:cs typeface="Arial" pitchFamily="34" charset="0"/>
              </a:rPr>
              <a:pPr/>
              <a:t>6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8000" smtClean="0">
                <a:solidFill>
                  <a:srgbClr val="0070C0"/>
                </a:solidFill>
              </a:rPr>
              <a:t>البيئة </a:t>
            </a:r>
            <a:r>
              <a:rPr lang="ar-DZ" smtClean="0"/>
              <a:t>                           </a:t>
            </a:r>
            <a:endParaRPr lang="fr-FR" smtClean="0"/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algn="r" rtl="1">
              <a:buFont typeface="Wingdings" pitchFamily="2" charset="2"/>
              <a:buBlip>
                <a:blip r:embed="rId2"/>
              </a:buBlip>
              <a:defRPr/>
            </a:pPr>
            <a:r>
              <a:rPr lang="ar-DZ" dirty="0" smtClean="0"/>
              <a:t>    </a:t>
            </a:r>
            <a:r>
              <a:rPr lang="ar-DZ" sz="4000" b="1" dirty="0" smtClean="0">
                <a:solidFill>
                  <a:srgbClr val="002060"/>
                </a:solidFill>
              </a:rPr>
              <a:t>أللحظة</a:t>
            </a:r>
            <a:r>
              <a:rPr lang="ar-DZ" sz="3200" dirty="0" smtClean="0">
                <a:solidFill>
                  <a:srgbClr val="002060"/>
                </a:solidFill>
              </a:rPr>
              <a:t>                     </a:t>
            </a:r>
            <a:r>
              <a:rPr lang="fr-FR" sz="1400" dirty="0" smtClean="0">
                <a:solidFill>
                  <a:srgbClr val="008000"/>
                </a:solidFill>
              </a:rPr>
              <a:t>LE MOMENT</a:t>
            </a:r>
            <a:r>
              <a:rPr lang="ar-DZ" sz="1400" dirty="0" smtClean="0">
                <a:solidFill>
                  <a:srgbClr val="002060"/>
                </a:solidFill>
              </a:rPr>
              <a:t>           </a:t>
            </a:r>
            <a:endParaRPr lang="fr-FR" sz="1400" dirty="0" smtClean="0">
              <a:solidFill>
                <a:srgbClr val="002060"/>
              </a:solidFill>
            </a:endParaRPr>
          </a:p>
          <a:p>
            <a:pPr lvl="2" algn="r" rtl="1">
              <a:buFont typeface="Wingdings" pitchFamily="2" charset="2"/>
              <a:buBlip>
                <a:blip r:embed="rId2"/>
              </a:buBlip>
              <a:defRPr/>
            </a:pPr>
            <a:r>
              <a:rPr lang="ar-DZ" sz="4000" b="1" dirty="0" smtClean="0">
                <a:solidFill>
                  <a:srgbClr val="002060"/>
                </a:solidFill>
              </a:rPr>
              <a:t>التمضع     </a:t>
            </a: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ar-DZ" sz="3200" dirty="0" smtClean="0">
                <a:solidFill>
                  <a:srgbClr val="002060"/>
                </a:solidFill>
              </a:rPr>
              <a:t> </a:t>
            </a:r>
            <a:r>
              <a:rPr lang="fr-FR" sz="3200" dirty="0" smtClean="0">
                <a:solidFill>
                  <a:srgbClr val="002060"/>
                </a:solidFill>
              </a:rPr>
              <a:t>       </a:t>
            </a:r>
            <a:r>
              <a:rPr lang="fr-FR" sz="1400" dirty="0" smtClean="0">
                <a:solidFill>
                  <a:srgbClr val="008000"/>
                </a:solidFill>
              </a:rPr>
              <a:t>LE POSITIONNEMENT</a:t>
            </a:r>
            <a:endParaRPr lang="fr-FR" sz="3200" dirty="0" smtClean="0">
              <a:solidFill>
                <a:srgbClr val="002060"/>
              </a:solidFill>
            </a:endParaRPr>
          </a:p>
          <a:p>
            <a:pPr algn="r" rtl="1">
              <a:buClr>
                <a:schemeClr val="accent6">
                  <a:lumMod val="50000"/>
                </a:schemeClr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ar-DZ" sz="4000" b="1" dirty="0" smtClean="0">
                <a:solidFill>
                  <a:srgbClr val="002060"/>
                </a:solidFill>
              </a:rPr>
              <a:t>المكان  </a:t>
            </a: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ar-DZ" sz="3200" dirty="0" smtClean="0">
                <a:solidFill>
                  <a:srgbClr val="002060"/>
                </a:solidFill>
              </a:rPr>
              <a:t>                     </a:t>
            </a: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ar-DZ" sz="3200" dirty="0" smtClean="0">
                <a:solidFill>
                  <a:srgbClr val="002060"/>
                </a:solidFill>
              </a:rPr>
              <a:t> </a:t>
            </a:r>
            <a:r>
              <a:rPr lang="fr-FR" sz="1400" dirty="0" smtClean="0">
                <a:solidFill>
                  <a:srgbClr val="008000"/>
                </a:solidFill>
              </a:rPr>
              <a:t>LE LIEU</a:t>
            </a:r>
            <a:endParaRPr lang="fr-FR" sz="3200" dirty="0" smtClean="0">
              <a:solidFill>
                <a:srgbClr val="002060"/>
              </a:solidFill>
            </a:endParaRPr>
          </a:p>
          <a:p>
            <a:pPr algn="r" rtl="1">
              <a:buClr>
                <a:schemeClr val="accent6">
                  <a:lumMod val="50000"/>
                </a:schemeClr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ar-DZ" sz="3200" dirty="0" smtClean="0">
                <a:solidFill>
                  <a:srgbClr val="002060"/>
                </a:solidFill>
              </a:rPr>
              <a:t> </a:t>
            </a:r>
            <a:r>
              <a:rPr lang="ar-DZ" sz="4000" b="1" dirty="0" smtClean="0">
                <a:solidFill>
                  <a:srgbClr val="002060"/>
                </a:solidFill>
              </a:rPr>
              <a:t>الفطرة</a:t>
            </a:r>
            <a:r>
              <a:rPr lang="ar-DZ" sz="3200" dirty="0" smtClean="0">
                <a:solidFill>
                  <a:srgbClr val="002060"/>
                </a:solidFill>
              </a:rPr>
              <a:t>                        </a:t>
            </a:r>
            <a:r>
              <a:rPr lang="fr-FR" sz="1400" dirty="0" smtClean="0">
                <a:solidFill>
                  <a:srgbClr val="008000"/>
                </a:solidFill>
              </a:rPr>
              <a:t>LA PERIODE</a:t>
            </a:r>
            <a:r>
              <a:rPr lang="ar-DZ" sz="3200" dirty="0" smtClean="0">
                <a:solidFill>
                  <a:srgbClr val="002060"/>
                </a:solidFill>
              </a:rPr>
              <a:t>                                  </a:t>
            </a:r>
            <a:endParaRPr lang="fr-FR" sz="3200" dirty="0" smtClean="0">
              <a:solidFill>
                <a:srgbClr val="002060"/>
              </a:solidFill>
            </a:endParaRPr>
          </a:p>
          <a:p>
            <a:pPr algn="r" rtl="1">
              <a:buClr>
                <a:schemeClr val="accent6">
                  <a:lumMod val="50000"/>
                </a:schemeClr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ar-DZ" sz="3200" dirty="0" smtClean="0">
                <a:solidFill>
                  <a:srgbClr val="002060"/>
                </a:solidFill>
              </a:rPr>
              <a:t> </a:t>
            </a:r>
            <a:r>
              <a:rPr lang="ar-DZ" sz="4000" b="1" dirty="0" smtClean="0">
                <a:solidFill>
                  <a:srgbClr val="002060"/>
                </a:solidFill>
              </a:rPr>
              <a:t>المدة                     </a:t>
            </a:r>
            <a:r>
              <a:rPr lang="fr-FR" sz="4000" b="1" dirty="0" smtClean="0">
                <a:solidFill>
                  <a:srgbClr val="002060"/>
                </a:solidFill>
              </a:rPr>
              <a:t> </a:t>
            </a:r>
            <a:r>
              <a:rPr lang="fr-FR" sz="1400" dirty="0" smtClean="0">
                <a:solidFill>
                  <a:srgbClr val="008000"/>
                </a:solidFill>
              </a:rPr>
              <a:t>LA DUREE</a:t>
            </a:r>
            <a:endParaRPr lang="fr-FR" sz="3200" dirty="0" smtClean="0">
              <a:solidFill>
                <a:srgbClr val="002060"/>
              </a:solidFill>
            </a:endParaRPr>
          </a:p>
          <a:p>
            <a:pPr algn="r" rtl="1">
              <a:buClr>
                <a:schemeClr val="accent6">
                  <a:lumMod val="50000"/>
                </a:schemeClr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ar-DZ" sz="3200" dirty="0" smtClean="0">
                <a:solidFill>
                  <a:srgbClr val="002060"/>
                </a:solidFill>
              </a:rPr>
              <a:t> </a:t>
            </a:r>
            <a:r>
              <a:rPr lang="ar-DZ" sz="4000" b="1" dirty="0" smtClean="0">
                <a:solidFill>
                  <a:srgbClr val="002060"/>
                </a:solidFill>
              </a:rPr>
              <a:t> السياق</a:t>
            </a:r>
            <a:r>
              <a:rPr lang="ar-DZ" sz="4000" b="1" dirty="0" smtClean="0"/>
              <a:t> </a:t>
            </a:r>
            <a:r>
              <a:rPr lang="ar-DZ" dirty="0" smtClean="0"/>
              <a:t>                    </a:t>
            </a:r>
            <a:r>
              <a:rPr lang="fr-FR" sz="1400" dirty="0" smtClean="0">
                <a:solidFill>
                  <a:srgbClr val="008000"/>
                </a:solidFill>
              </a:rPr>
              <a:t>LE CONTEXTE</a:t>
            </a:r>
            <a:r>
              <a:rPr lang="ar-DZ" sz="1400" dirty="0" smtClean="0">
                <a:solidFill>
                  <a:srgbClr val="008000"/>
                </a:solidFill>
              </a:rPr>
              <a:t>   </a:t>
            </a:r>
            <a:r>
              <a:rPr lang="ar-DZ" dirty="0" smtClean="0"/>
              <a:t>                                           </a:t>
            </a:r>
            <a:endParaRPr lang="fr-FR" dirty="0" smtClean="0"/>
          </a:p>
        </p:txBody>
      </p:sp>
      <p:sp>
        <p:nvSpPr>
          <p:cNvPr id="1946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314AFA-B267-4893-8DFC-9D553941E40A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تحسين قدرات</a:t>
            </a:r>
            <a:r>
              <a:rPr lang="ar-DZ" b="1" u="sng" dirty="0" smtClean="0">
                <a:solidFill>
                  <a:srgbClr val="FF0000"/>
                </a:solidFill>
              </a:rPr>
              <a:t> الإصغاء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sz="4400" b="1" dirty="0" smtClean="0">
                <a:solidFill>
                  <a:srgbClr val="CC0000"/>
                </a:solidFill>
              </a:rPr>
              <a:t>التقمص العاطفي                 </a:t>
            </a:r>
            <a:r>
              <a:rPr lang="fr-FR" b="1" dirty="0" smtClean="0">
                <a:solidFill>
                  <a:srgbClr val="CC0000"/>
                </a:solidFill>
              </a:rPr>
              <a:t>L’empathie</a:t>
            </a:r>
            <a:r>
              <a:rPr lang="ar-DZ" b="1" dirty="0" smtClean="0">
                <a:solidFill>
                  <a:srgbClr val="CC0000"/>
                </a:solidFill>
              </a:rPr>
              <a:t> </a:t>
            </a:r>
          </a:p>
          <a:p>
            <a:pPr algn="r" rtl="1"/>
            <a:r>
              <a:rPr lang="ar-DZ" b="1" u="sng" dirty="0" smtClean="0"/>
              <a:t>التقمص العاطفي </a:t>
            </a:r>
            <a:r>
              <a:rPr lang="ar-DZ" b="1" u="sng" dirty="0" err="1" smtClean="0"/>
              <a:t>هو :</a:t>
            </a:r>
            <a:endParaRPr lang="ar-DZ" b="1" u="sng" dirty="0" smtClean="0"/>
          </a:p>
          <a:p>
            <a:pPr algn="r" rtl="1">
              <a:buFont typeface="Wingdings" pitchFamily="2" charset="2"/>
              <a:buChar char="ü"/>
            </a:pPr>
            <a:r>
              <a:rPr lang="ar-DZ" sz="4800" dirty="0" smtClean="0"/>
              <a:t> الترحيب بالآخر مع الانفتاح والتقبل 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4800" dirty="0" smtClean="0"/>
              <a:t>سعي احترام القيم بدون أحكام.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sz="4800" dirty="0" smtClean="0"/>
              <a:t>التعاطف يخلق علاقة مطمئنة ويبني الثقة</a:t>
            </a:r>
            <a:endParaRPr lang="fr-FR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>
              <a:defRPr/>
            </a:pPr>
            <a: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/>
            </a:r>
            <a:b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</a:br>
            <a: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/>
            </a:r>
            <a:b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</a:br>
            <a: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</a:t>
            </a:r>
            <a:r>
              <a:rPr lang="ar-DZ" sz="5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لتحسين قدرات الاستماع</a:t>
            </a:r>
            <a: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/>
            </a:r>
            <a:br>
              <a:rPr lang="ar-DZ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</a:br>
            <a:r>
              <a:rPr lang="fr-FR" sz="4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</a:t>
            </a:r>
            <a:r>
              <a:rPr lang="fr-FR" sz="1400" b="1" u="sng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POUR AMELIORER SES CAPACITES D ’ECOUTE</a:t>
            </a:r>
            <a:endParaRPr lang="fr-FR" sz="1400" dirty="0"/>
          </a:p>
        </p:txBody>
      </p:sp>
      <p:sp>
        <p:nvSpPr>
          <p:cNvPr id="24579" name="Espace réservé du contenu 4"/>
          <p:cNvSpPr>
            <a:spLocks noGrp="1"/>
          </p:cNvSpPr>
          <p:nvPr>
            <p:ph idx="1"/>
          </p:nvPr>
        </p:nvSpPr>
        <p:spPr>
          <a:xfrm>
            <a:off x="179388" y="1752600"/>
            <a:ext cx="8964612" cy="49164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ar-DZ" smtClean="0">
                <a:solidFill>
                  <a:srgbClr val="000099"/>
                </a:solidFill>
              </a:rPr>
              <a:t>عليك أن تنظر إلى الوضع أو المشكلة كما ينظر اليها  المتحدث </a:t>
            </a:r>
            <a:r>
              <a:rPr lang="ar-DZ" smtClean="0">
                <a:solidFill>
                  <a:srgbClr val="C00000"/>
                </a:solidFill>
              </a:rPr>
              <a:t>وهذا يعنى</a:t>
            </a:r>
            <a:r>
              <a:rPr lang="fr-FR" sz="1400" smtClean="0">
                <a:solidFill>
                  <a:srgbClr val="C00000"/>
                </a:solidFill>
              </a:rPr>
              <a:t> il faut voir le problème comme celui qui en parle </a:t>
            </a:r>
            <a:r>
              <a:rPr lang="ar-DZ" smtClean="0">
                <a:solidFill>
                  <a:srgbClr val="C00000"/>
                </a:solidFill>
              </a:rPr>
              <a:t>         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 قبول المحاور كما هو </a:t>
            </a:r>
            <a:r>
              <a:rPr lang="fr-FR" sz="1400" smtClean="0"/>
              <a:t>accepter l’interlocuteur tel qu’il est          </a:t>
            </a:r>
            <a:r>
              <a:rPr lang="ar-DZ" smtClean="0"/>
              <a:t>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  احترام آراء ومواقف الآخرين  </a:t>
            </a:r>
            <a:r>
              <a:rPr lang="fr-FR" sz="1400" smtClean="0"/>
              <a:t>respecter les opinions et les attitudes</a:t>
            </a:r>
            <a:r>
              <a:rPr lang="ar-DZ" smtClean="0"/>
              <a:t>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يكون المستقبل منفتح؛ متقبل؛ ناقد    </a:t>
            </a:r>
            <a:r>
              <a:rPr lang="fr-FR" sz="1400" smtClean="0"/>
              <a:t>ouvert, réceptif,en étant critique</a:t>
            </a:r>
            <a:r>
              <a:rPr lang="ar-DZ" smtClean="0"/>
              <a:t>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  السيطرة على : الأحكام المسبقة  – التحيزات – المشاعر</a:t>
            </a:r>
            <a:r>
              <a:rPr lang="fr-FR" smtClean="0"/>
              <a:t> </a:t>
            </a:r>
            <a:r>
              <a:rPr lang="fr-FR" sz="1400" smtClean="0"/>
              <a:t>contrôler ses émotions et préjugés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 التمييز بين الحقائق والآراء </a:t>
            </a:r>
            <a:r>
              <a:rPr lang="fr-FR" sz="1800" smtClean="0"/>
              <a:t>faits et opinions</a:t>
            </a:r>
            <a:r>
              <a:rPr lang="ar-DZ" sz="1800" smtClean="0"/>
              <a:t>  </a:t>
            </a:r>
            <a:r>
              <a:rPr lang="fr-FR" sz="1800" smtClean="0"/>
              <a:t>différence entre</a:t>
            </a:r>
            <a:r>
              <a:rPr lang="ar-DZ" sz="1800" smtClean="0"/>
              <a:t>                       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   إثبات توافرنا و إتاحتنا   </a:t>
            </a:r>
            <a:r>
              <a:rPr lang="fr-FR" sz="1800" smtClean="0"/>
              <a:t>être disponible</a:t>
            </a:r>
            <a:r>
              <a:rPr lang="ar-DZ" smtClean="0"/>
              <a:t>   </a:t>
            </a:r>
            <a:endParaRPr lang="fr-FR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mtClean="0"/>
              <a:t>محاولة الفهم            </a:t>
            </a:r>
            <a:r>
              <a:rPr lang="fr-FR" sz="1800" smtClean="0"/>
              <a:t>essayer de comprendre</a:t>
            </a:r>
            <a:r>
              <a:rPr lang="ar-DZ" smtClean="0"/>
              <a:t>                 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ar-DZ" smtClean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fr-FR" smtClean="0"/>
          </a:p>
        </p:txBody>
      </p:sp>
      <p:sp>
        <p:nvSpPr>
          <p:cNvPr id="24580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543E81-1010-403C-8AFD-2068A8C5BF2B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4581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2B5637-7D24-4EB9-B6B0-7D5E012C9591}" type="slidenum">
              <a:rPr lang="en-US" smtClean="0">
                <a:cs typeface="Arial" pitchFamily="34" charset="0"/>
              </a:rPr>
              <a:pPr/>
              <a:t>9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393</Words>
  <Application>Microsoft Office PowerPoint</Application>
  <PresentationFormat>Affichage à l'écran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الاستماع</vt:lpstr>
      <vt:lpstr>Diapositive 2</vt:lpstr>
      <vt:lpstr>الاصغاء غير طبيعي                           l’écoute n’est pas naturelle        </vt:lpstr>
      <vt:lpstr>بعض عناصر الإجابة           </vt:lpstr>
      <vt:lpstr>                            Vous et l’Autre انت و الآخر                 </vt:lpstr>
      <vt:lpstr>PROPOSITION DE CORRIGE</vt:lpstr>
      <vt:lpstr>البيئة                            </vt:lpstr>
      <vt:lpstr>تحسين قدرات الإصغاء </vt:lpstr>
      <vt:lpstr>   لتحسين قدرات الاستماع  POUR AMELIORER SES CAPACITES D ’ECOUTE</vt:lpstr>
      <vt:lpstr>لتحسين قدرات الاستماع            (تابع)      </vt:lpstr>
      <vt:lpstr>LES ATTITUDES A EVITER QUAND NOUS ECOUTONS  مواقف نتجنبها عندما نستمع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 MASTER 1 clinique</dc:title>
  <dc:creator>Asus</dc:creator>
  <cp:lastModifiedBy>Asus</cp:lastModifiedBy>
  <cp:revision>8</cp:revision>
  <dcterms:created xsi:type="dcterms:W3CDTF">2020-04-07T13:15:09Z</dcterms:created>
  <dcterms:modified xsi:type="dcterms:W3CDTF">2020-04-07T14:13:25Z</dcterms:modified>
</cp:coreProperties>
</file>