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BE2FB-C2D3-4E53-AB81-8796EE505BD0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A3560-EA08-4AE9-81B9-AB213D2F6A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cs typeface="Arial" pitchFamily="34" charset="0"/>
            </a:endParaRPr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15240-CA3A-4574-B6C9-55A5B842908C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B5EE-9EF9-4912-A6C6-09DA4869470D}" type="datetimeFigureOut">
              <a:rPr lang="fr-FR" smtClean="0"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88DED-5559-4A32-9D58-5AF91DB8E9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420370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ar-AE" sz="8100" b="1" smtClean="0">
                <a:solidFill>
                  <a:schemeClr val="accent2"/>
                </a:solidFill>
              </a:rPr>
              <a:t>الاتصال</a:t>
            </a:r>
            <a:r>
              <a:rPr lang="fr-FR" sz="2400" b="1" smtClean="0">
                <a:solidFill>
                  <a:schemeClr val="accent2"/>
                </a:solidFill>
              </a:rPr>
              <a:t>  MASTER 1 clinique</a:t>
            </a:r>
            <a:r>
              <a:rPr lang="ar-AE" sz="8100" b="1" smtClean="0">
                <a:solidFill>
                  <a:schemeClr val="accent2"/>
                </a:solidFill>
              </a:rPr>
              <a:t> </a:t>
            </a:r>
            <a:r>
              <a:rPr lang="ar-DZ" sz="8100" b="1" smtClean="0">
                <a:solidFill>
                  <a:schemeClr val="accent2"/>
                </a:solidFill>
              </a:rPr>
              <a:t>        </a:t>
            </a:r>
            <a:r>
              <a:rPr lang="ar-AE" sz="3400" smtClean="0">
                <a:solidFill>
                  <a:schemeClr val="accent2"/>
                </a:solidFill>
              </a:rPr>
              <a:t> </a:t>
            </a:r>
            <a:endParaRPr lang="en-US" sz="3400" smtClean="0">
              <a:solidFill>
                <a:schemeClr val="accent2"/>
              </a:solidFill>
            </a:endParaRPr>
          </a:p>
        </p:txBody>
      </p:sp>
      <p:sp>
        <p:nvSpPr>
          <p:cNvPr id="3075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fr-FR" dirty="0" smtClean="0"/>
          </a:p>
        </p:txBody>
      </p:sp>
      <p:sp>
        <p:nvSpPr>
          <p:cNvPr id="3076" name="Espace réservé de la date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DED8471-A04E-4B59-AAA3-EA2E73C05248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3E82A8-B33B-4337-95B1-EA107EC6770D}" type="slidenum">
              <a:rPr lang="en-US" smtClean="0">
                <a:cs typeface="Arial" pitchFamily="34" charset="0"/>
              </a:rPr>
              <a:pPr/>
              <a:t>1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4606925" y="5732463"/>
            <a:ext cx="4537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2019/2020     </a:t>
            </a:r>
            <a:r>
              <a:rPr lang="ar-AE" b="1"/>
              <a:t> السنة الدراسية</a:t>
            </a:r>
            <a:r>
              <a:rPr lang="fr-FR" b="1"/>
              <a:t> </a:t>
            </a:r>
            <a:endParaRPr lang="ar-DZ"/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323850" y="5699125"/>
            <a:ext cx="338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ar-AE" sz="2800"/>
              <a:t>الا ستادة عبيد  </a:t>
            </a:r>
            <a:r>
              <a:rPr lang="ar-DZ" sz="2800"/>
              <a:t>ع.ب</a:t>
            </a:r>
            <a:r>
              <a:rPr lang="ar-AE" sz="2800"/>
              <a:t>    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           </a:t>
            </a:r>
            <a:r>
              <a:rPr lang="ar-DZ" smtClean="0"/>
              <a:t>الإتصال         </a:t>
            </a:r>
            <a:endParaRPr lang="fr-FR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ar-DZ" sz="4000" smtClean="0"/>
              <a:t>الإصغاء   </a:t>
            </a:r>
            <a:r>
              <a:rPr lang="fr-FR" sz="4000" smtClean="0"/>
              <a:t>  </a:t>
            </a:r>
            <a:r>
              <a:rPr lang="ar-DZ" sz="4000" smtClean="0"/>
              <a:t> </a:t>
            </a:r>
            <a:r>
              <a:rPr lang="fr-FR" sz="4000" smtClean="0"/>
              <a:t> </a:t>
            </a:r>
            <a:r>
              <a:rPr lang="ar-DZ" sz="4000" smtClean="0"/>
              <a:t>         </a:t>
            </a:r>
            <a:endParaRPr lang="fr-FR" sz="4000" smtClean="0"/>
          </a:p>
          <a:p>
            <a:pPr>
              <a:buFont typeface="Wingdings" pitchFamily="2" charset="2"/>
              <a:buNone/>
            </a:pPr>
            <a:r>
              <a:rPr lang="ar-DZ" sz="4000" smtClean="0"/>
              <a:t> إعادة الصياغة 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أنواع الإتصال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 العمل الجماعي 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التحليل لتبادل</a:t>
            </a:r>
            <a:endParaRPr lang="fr-FR" sz="4000" smtClean="0"/>
          </a:p>
        </p:txBody>
      </p:sp>
      <p:sp>
        <p:nvSpPr>
          <p:cNvPr id="4100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ar-DZ" sz="4000" smtClean="0"/>
              <a:t>تعريف الإتصال 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أشكال الإتصال المخطط الأساسي   للإتصال  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 عراقيل الإتصال</a:t>
            </a:r>
          </a:p>
          <a:p>
            <a:pPr>
              <a:buFont typeface="Wingdings" pitchFamily="2" charset="2"/>
              <a:buNone/>
            </a:pPr>
            <a:r>
              <a:rPr lang="ar-DZ" sz="4000" smtClean="0"/>
              <a:t>        التغدية الرجعية</a:t>
            </a:r>
            <a:endParaRPr lang="fr-FR" sz="4000" smtClean="0"/>
          </a:p>
        </p:txBody>
      </p:sp>
      <p:sp>
        <p:nvSpPr>
          <p:cNvPr id="4101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A7B035-B9EF-4982-A21A-FF1BF27F551D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410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C9B4B-D99D-43A5-B55A-534F403CA8A6}" type="slidenum">
              <a:rPr lang="en-US" smtClean="0">
                <a:cs typeface="Arial" pitchFamily="34" charset="0"/>
              </a:rPr>
              <a:pPr/>
              <a:t>2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763713" y="404813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979613" y="549275"/>
            <a:ext cx="45370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sz="1600" b="1">
                <a:latin typeface="Times New Roman" pitchFamily="18" charset="0"/>
                <a:cs typeface="Arabic Transparent" pitchFamily="34" charset="0"/>
              </a:rPr>
              <a:t>المخــطط الأسـاسي للاتصــال</a:t>
            </a:r>
            <a:endParaRPr lang="fr-FR">
              <a:latin typeface="Arial" pitchFamily="34" charset="0"/>
            </a:endParaRPr>
          </a:p>
        </p:txBody>
      </p:sp>
      <p:grpSp>
        <p:nvGrpSpPr>
          <p:cNvPr id="2" name="Group 35"/>
          <p:cNvGrpSpPr>
            <a:grpSpLocks noChangeAspect="1"/>
          </p:cNvGrpSpPr>
          <p:nvPr/>
        </p:nvGrpSpPr>
        <p:grpSpPr bwMode="auto">
          <a:xfrm>
            <a:off x="684213" y="1276350"/>
            <a:ext cx="7559675" cy="4643438"/>
            <a:chOff x="1408" y="2521"/>
            <a:chExt cx="9072" cy="5572"/>
          </a:xfrm>
        </p:grpSpPr>
        <p:sp>
          <p:nvSpPr>
            <p:cNvPr id="5129" name="AutoShape 36"/>
            <p:cNvSpPr>
              <a:spLocks noChangeAspect="1" noChangeArrowheads="1"/>
            </p:cNvSpPr>
            <p:nvPr/>
          </p:nvSpPr>
          <p:spPr bwMode="auto">
            <a:xfrm>
              <a:off x="1408" y="2521"/>
              <a:ext cx="9072" cy="5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5130" name="Text Box 4"/>
            <p:cNvSpPr txBox="1">
              <a:spLocks noChangeArrowheads="1"/>
            </p:cNvSpPr>
            <p:nvPr/>
          </p:nvSpPr>
          <p:spPr bwMode="auto">
            <a:xfrm>
              <a:off x="1514" y="2652"/>
              <a:ext cx="3286" cy="40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/>
              <a:r>
                <a:rPr lang="ar-SA" sz="1400" b="1">
                  <a:solidFill>
                    <a:srgbClr val="0000FF"/>
                  </a:solidFill>
                  <a:latin typeface="Arial" pitchFamily="34" charset="0"/>
                  <a:cs typeface="Arabic Transparent" pitchFamily="34" charset="0"/>
                </a:rPr>
                <a:t>قواعـد ومقايـيس الاتصـال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31" name="Text Box 5"/>
            <p:cNvSpPr txBox="1">
              <a:spLocks noChangeArrowheads="1"/>
            </p:cNvSpPr>
            <p:nvPr/>
          </p:nvSpPr>
          <p:spPr bwMode="auto">
            <a:xfrm>
              <a:off x="2794" y="4549"/>
              <a:ext cx="1265" cy="12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Attitudes</a:t>
              </a: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EMETTEUR</a:t>
              </a: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code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32" name="Text Box 6"/>
            <p:cNvSpPr txBox="1">
              <a:spLocks noChangeArrowheads="1"/>
            </p:cNvSpPr>
            <p:nvPr/>
          </p:nvSpPr>
          <p:spPr bwMode="auto">
            <a:xfrm>
              <a:off x="2001" y="7752"/>
              <a:ext cx="2094" cy="3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/>
              <a:r>
                <a:rPr lang="ar-SA" sz="1400">
                  <a:solidFill>
                    <a:srgbClr val="0000FF"/>
                  </a:solidFill>
                  <a:latin typeface="Arial" pitchFamily="34" charset="0"/>
                  <a:cs typeface="Arabic Transparent" pitchFamily="34" charset="0"/>
                </a:rPr>
                <a:t>نظـام العلاقـات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33" name="Text Box 7"/>
            <p:cNvSpPr txBox="1">
              <a:spLocks noChangeArrowheads="1"/>
            </p:cNvSpPr>
            <p:nvPr/>
          </p:nvSpPr>
          <p:spPr bwMode="auto">
            <a:xfrm>
              <a:off x="1408" y="3574"/>
              <a:ext cx="3228" cy="3327"/>
            </a:xfrm>
            <a:prstGeom prst="rect">
              <a:avLst/>
            </a:prstGeom>
            <a:gradFill rotWithShape="1">
              <a:gsLst>
                <a:gs pos="0">
                  <a:srgbClr val="CC99FF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r>
                <a:rPr lang="ar-SA" sz="1200">
                  <a:solidFill>
                    <a:srgbClr val="000000"/>
                  </a:solidFill>
                  <a:latin typeface="Arial" pitchFamily="34" charset="0"/>
                  <a:cs typeface="Arabic Transparent" pitchFamily="34" charset="0"/>
                </a:rPr>
                <a:t>استعمال المعلومات</a:t>
              </a:r>
              <a:endParaRPr lang="fr-FR" sz="1200">
                <a:solidFill>
                  <a:srgbClr val="000000"/>
                </a:solidFill>
                <a:latin typeface="Arial" pitchFamily="34" charset="0"/>
                <a:cs typeface="Arabic Transparent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ar-SA" sz="1200" b="1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الاطـار</a:t>
              </a:r>
              <a:r>
                <a:rPr lang="fr-FR" sz="1200" b="1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 </a:t>
              </a:r>
              <a:endParaRPr lang="en-US" sz="1200" b="1">
                <a:solidFill>
                  <a:srgbClr val="800080"/>
                </a:solidFill>
                <a:latin typeface="Arial" pitchFamily="34" charset="0"/>
                <a:cs typeface="Arabic Transparent" pitchFamily="34" charset="0"/>
              </a:endParaRPr>
            </a:p>
            <a:p>
              <a:r>
                <a:rPr lang="ar-SA" sz="1200" b="1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المرجعي</a:t>
              </a:r>
              <a:endParaRPr lang="en-US" sz="1200" b="1">
                <a:solidFill>
                  <a:srgbClr val="800080"/>
                </a:solidFill>
                <a:latin typeface="Arial" pitchFamily="34" charset="0"/>
                <a:cs typeface="Arabic Transparent" pitchFamily="34" charset="0"/>
              </a:endParaRPr>
            </a:p>
            <a:p>
              <a:r>
                <a:rPr lang="en-US" sz="1200" b="1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 </a:t>
              </a:r>
              <a:r>
                <a:rPr lang="ar-SA" sz="1200" b="1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للمرسل إليه</a:t>
              </a:r>
              <a:endParaRPr lang="fr-FR" sz="1200" b="1">
                <a:solidFill>
                  <a:srgbClr val="CC99FF"/>
                </a:solidFill>
                <a:latin typeface="Arial" pitchFamily="34" charset="0"/>
                <a:cs typeface="Arabic Transparent" pitchFamily="34" charset="0"/>
              </a:endParaRPr>
            </a:p>
            <a:p>
              <a:endParaRPr lang="fr-FR" sz="1200" b="1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ar-SA" sz="1100">
                  <a:solidFill>
                    <a:srgbClr val="000000"/>
                  </a:solidFill>
                  <a:latin typeface="Arial" pitchFamily="34" charset="0"/>
                  <a:cs typeface="Arabic Transparent" pitchFamily="34" charset="0"/>
                </a:rPr>
                <a:t>استعمال المعلومات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34" name="Line 8"/>
            <p:cNvSpPr>
              <a:spLocks noChangeShapeType="1"/>
            </p:cNvSpPr>
            <p:nvPr/>
          </p:nvSpPr>
          <p:spPr bwMode="auto">
            <a:xfrm>
              <a:off x="3401" y="3027"/>
              <a:ext cx="0" cy="14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5" name="Line 9"/>
            <p:cNvSpPr>
              <a:spLocks noChangeShapeType="1"/>
            </p:cNvSpPr>
            <p:nvPr/>
          </p:nvSpPr>
          <p:spPr bwMode="auto">
            <a:xfrm flipV="1">
              <a:off x="3483" y="5999"/>
              <a:ext cx="0" cy="17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6" name="Freeform 10"/>
            <p:cNvSpPr>
              <a:spLocks/>
            </p:cNvSpPr>
            <p:nvPr/>
          </p:nvSpPr>
          <p:spPr bwMode="auto">
            <a:xfrm>
              <a:off x="2166" y="5942"/>
              <a:ext cx="1070" cy="1638"/>
            </a:xfrm>
            <a:custGeom>
              <a:avLst/>
              <a:gdLst>
                <a:gd name="T0" fmla="*/ 2147483647 w 288"/>
                <a:gd name="T1" fmla="*/ 0 h 624"/>
                <a:gd name="T2" fmla="*/ 2147483647 w 288"/>
                <a:gd name="T3" fmla="*/ 242784517 h 624"/>
                <a:gd name="T4" fmla="*/ 0 w 288"/>
                <a:gd name="T5" fmla="*/ 242784517 h 624"/>
                <a:gd name="T6" fmla="*/ 0 w 288"/>
                <a:gd name="T7" fmla="*/ 186879347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624"/>
                <a:gd name="T14" fmla="*/ 288 w 288"/>
                <a:gd name="T15" fmla="*/ 624 h 6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624">
                  <a:moveTo>
                    <a:pt x="288" y="0"/>
                  </a:moveTo>
                  <a:lnTo>
                    <a:pt x="288" y="624"/>
                  </a:lnTo>
                  <a:lnTo>
                    <a:pt x="0" y="624"/>
                  </a:lnTo>
                  <a:lnTo>
                    <a:pt x="0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lIns="63094" tIns="31547" rIns="63094" bIns="31547" anchor="ctr"/>
            <a:lstStyle/>
            <a:p>
              <a:endParaRPr lang="fr-FR"/>
            </a:p>
          </p:txBody>
        </p:sp>
        <p:sp>
          <p:nvSpPr>
            <p:cNvPr id="5137" name="Freeform 11"/>
            <p:cNvSpPr>
              <a:spLocks/>
            </p:cNvSpPr>
            <p:nvPr/>
          </p:nvSpPr>
          <p:spPr bwMode="auto">
            <a:xfrm>
              <a:off x="3812" y="5910"/>
              <a:ext cx="988" cy="1670"/>
            </a:xfrm>
            <a:custGeom>
              <a:avLst/>
              <a:gdLst>
                <a:gd name="T0" fmla="*/ 0 w 768"/>
                <a:gd name="T1" fmla="*/ 69499 h 881"/>
                <a:gd name="T2" fmla="*/ 0 w 768"/>
                <a:gd name="T3" fmla="*/ 3594261 h 881"/>
                <a:gd name="T4" fmla="*/ 15223 w 768"/>
                <a:gd name="T5" fmla="*/ 3594261 h 881"/>
                <a:gd name="T6" fmla="*/ 14956 w 768"/>
                <a:gd name="T7" fmla="*/ 0 h 8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881"/>
                <a:gd name="T14" fmla="*/ 768 w 768"/>
                <a:gd name="T15" fmla="*/ 881 h 8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881">
                  <a:moveTo>
                    <a:pt x="0" y="17"/>
                  </a:moveTo>
                  <a:lnTo>
                    <a:pt x="0" y="881"/>
                  </a:lnTo>
                  <a:lnTo>
                    <a:pt x="768" y="881"/>
                  </a:lnTo>
                  <a:lnTo>
                    <a:pt x="75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lIns="63094" tIns="31547" rIns="63094" bIns="31547" anchor="ctr"/>
            <a:lstStyle/>
            <a:p>
              <a:endParaRPr lang="fr-FR"/>
            </a:p>
          </p:txBody>
        </p:sp>
        <p:sp>
          <p:nvSpPr>
            <p:cNvPr id="5138" name="Text Box 12"/>
            <p:cNvSpPr txBox="1">
              <a:spLocks noChangeArrowheads="1"/>
            </p:cNvSpPr>
            <p:nvPr/>
          </p:nvSpPr>
          <p:spPr bwMode="auto">
            <a:xfrm>
              <a:off x="7194" y="2521"/>
              <a:ext cx="3286" cy="39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 rtl="1"/>
              <a:r>
                <a:rPr lang="ar-SA" sz="1400" b="1">
                  <a:solidFill>
                    <a:srgbClr val="0000FF"/>
                  </a:solidFill>
                  <a:latin typeface="Arial" pitchFamily="34" charset="0"/>
                  <a:cs typeface="Arabic Transparent" pitchFamily="34" charset="0"/>
                </a:rPr>
                <a:t>قواعد ومقاييس الاتصال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39" name="Text Box 13"/>
            <p:cNvSpPr txBox="1">
              <a:spLocks noChangeArrowheads="1"/>
            </p:cNvSpPr>
            <p:nvPr/>
          </p:nvSpPr>
          <p:spPr bwMode="auto">
            <a:xfrm>
              <a:off x="7602" y="4469"/>
              <a:ext cx="1396" cy="125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Attitudes</a:t>
              </a: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RECEPTEUR</a:t>
              </a: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r>
                <a:rPr lang="fr-FR" sz="900">
                  <a:solidFill>
                    <a:srgbClr val="000000"/>
                  </a:solidFill>
                  <a:latin typeface="Arial" pitchFamily="34" charset="0"/>
                </a:rPr>
                <a:t>code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0" name="Text Box 14"/>
            <p:cNvSpPr txBox="1">
              <a:spLocks noChangeArrowheads="1"/>
            </p:cNvSpPr>
            <p:nvPr/>
          </p:nvSpPr>
          <p:spPr bwMode="auto">
            <a:xfrm>
              <a:off x="7645" y="7672"/>
              <a:ext cx="2094" cy="4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 rtl="1"/>
              <a:r>
                <a:rPr lang="ar-SA" sz="1400">
                  <a:solidFill>
                    <a:srgbClr val="0000FF"/>
                  </a:solidFill>
                  <a:latin typeface="Arial" pitchFamily="34" charset="0"/>
                  <a:cs typeface="Arabic Transparent" pitchFamily="34" charset="0"/>
                </a:rPr>
                <a:t>نظـام العـلاقات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1" name="Text Box 15"/>
            <p:cNvSpPr txBox="1">
              <a:spLocks noChangeArrowheads="1"/>
            </p:cNvSpPr>
            <p:nvPr/>
          </p:nvSpPr>
          <p:spPr bwMode="auto">
            <a:xfrm>
              <a:off x="7168" y="3601"/>
              <a:ext cx="3228" cy="3326"/>
            </a:xfrm>
            <a:prstGeom prst="rect">
              <a:avLst/>
            </a:prstGeom>
            <a:gradFill rotWithShape="1">
              <a:gsLst>
                <a:gs pos="0">
                  <a:srgbClr val="CC99FF"/>
                </a:gs>
                <a:gs pos="100000">
                  <a:srgbClr val="FDFCFF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r" rtl="1"/>
              <a:r>
                <a:rPr lang="ar-SA" sz="1200">
                  <a:solidFill>
                    <a:srgbClr val="000000"/>
                  </a:solidFill>
                  <a:latin typeface="Arial" pitchFamily="34" charset="0"/>
                  <a:cs typeface="Arabic Transparent" pitchFamily="34" charset="0"/>
                </a:rPr>
                <a:t>المعلومات لدى المرسل </a:t>
              </a:r>
              <a:endParaRPr lang="fr-FR" sz="1200">
                <a:solidFill>
                  <a:srgbClr val="000000"/>
                </a:solidFill>
                <a:latin typeface="Arial" pitchFamily="34" charset="0"/>
                <a:cs typeface="Arabic Transparent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pPr algn="r" rtl="1"/>
              <a:r>
                <a:rPr lang="ar-SA" sz="1200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الاطـار</a:t>
              </a:r>
            </a:p>
            <a:p>
              <a:pPr algn="r" rtl="1"/>
              <a:r>
                <a:rPr lang="ar-SA" sz="1200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 المرجعي</a:t>
              </a:r>
            </a:p>
            <a:p>
              <a:pPr algn="r" rtl="1"/>
              <a:r>
                <a:rPr lang="ar-SA" sz="1200">
                  <a:solidFill>
                    <a:srgbClr val="800080"/>
                  </a:solidFill>
                  <a:latin typeface="Arial" pitchFamily="34" charset="0"/>
                  <a:cs typeface="Arabic Transparent" pitchFamily="34" charset="0"/>
                </a:rPr>
                <a:t> للمرسل</a:t>
              </a:r>
              <a:endParaRPr lang="fr-FR" sz="1200">
                <a:solidFill>
                  <a:srgbClr val="000000"/>
                </a:solidFill>
                <a:latin typeface="Arial" pitchFamily="34" charset="0"/>
                <a:cs typeface="Arabic Transparent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endParaRPr lang="fr-FR" sz="900">
                <a:solidFill>
                  <a:srgbClr val="000000"/>
                </a:solidFill>
                <a:latin typeface="Arial" pitchFamily="34" charset="0"/>
              </a:endParaRPr>
            </a:p>
            <a:p>
              <a:pPr algn="r" rtl="1"/>
              <a:r>
                <a:rPr lang="ar-SA" sz="1000">
                  <a:solidFill>
                    <a:srgbClr val="000000"/>
                  </a:solidFill>
                  <a:latin typeface="Arial" pitchFamily="34" charset="0"/>
                  <a:cs typeface="Arabic Transparent" pitchFamily="34" charset="0"/>
                </a:rPr>
                <a:t>الأهداف المرغوب فيها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2" name="Line 16"/>
            <p:cNvSpPr>
              <a:spLocks noChangeShapeType="1"/>
            </p:cNvSpPr>
            <p:nvPr/>
          </p:nvSpPr>
          <p:spPr bwMode="auto">
            <a:xfrm>
              <a:off x="8175" y="2948"/>
              <a:ext cx="0" cy="14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3" name="Line 17"/>
            <p:cNvSpPr>
              <a:spLocks noChangeShapeType="1"/>
            </p:cNvSpPr>
            <p:nvPr/>
          </p:nvSpPr>
          <p:spPr bwMode="auto">
            <a:xfrm flipV="1">
              <a:off x="8175" y="5953"/>
              <a:ext cx="0" cy="17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4" name="Freeform 18"/>
            <p:cNvSpPr>
              <a:spLocks/>
            </p:cNvSpPr>
            <p:nvPr/>
          </p:nvSpPr>
          <p:spPr bwMode="auto">
            <a:xfrm flipH="1">
              <a:off x="8587" y="5913"/>
              <a:ext cx="823" cy="1640"/>
            </a:xfrm>
            <a:custGeom>
              <a:avLst/>
              <a:gdLst>
                <a:gd name="T0" fmla="*/ 406901086 w 288"/>
                <a:gd name="T1" fmla="*/ 0 h 624"/>
                <a:gd name="T2" fmla="*/ 406901086 w 288"/>
                <a:gd name="T3" fmla="*/ 246694170 h 624"/>
                <a:gd name="T4" fmla="*/ 0 w 288"/>
                <a:gd name="T5" fmla="*/ 246694170 h 624"/>
                <a:gd name="T6" fmla="*/ 0 w 288"/>
                <a:gd name="T7" fmla="*/ 189864744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624"/>
                <a:gd name="T14" fmla="*/ 288 w 288"/>
                <a:gd name="T15" fmla="*/ 624 h 6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624">
                  <a:moveTo>
                    <a:pt x="288" y="0"/>
                  </a:moveTo>
                  <a:lnTo>
                    <a:pt x="288" y="624"/>
                  </a:lnTo>
                  <a:lnTo>
                    <a:pt x="0" y="624"/>
                  </a:lnTo>
                  <a:lnTo>
                    <a:pt x="0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lIns="63094" tIns="31547" rIns="63094" bIns="31547" anchor="ctr"/>
            <a:lstStyle/>
            <a:p>
              <a:endParaRPr lang="fr-FR"/>
            </a:p>
          </p:txBody>
        </p:sp>
        <p:sp>
          <p:nvSpPr>
            <p:cNvPr id="5145" name="Rectangle 19" descr="Diagonales larges vers le haut"/>
            <p:cNvSpPr>
              <a:spLocks noChangeArrowheads="1"/>
            </p:cNvSpPr>
            <p:nvPr/>
          </p:nvSpPr>
          <p:spPr bwMode="auto">
            <a:xfrm>
              <a:off x="4636" y="4758"/>
              <a:ext cx="2634" cy="1093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3094" tIns="31547" rIns="63094" bIns="31547" anchor="ctr"/>
            <a:lstStyle/>
            <a:p>
              <a:pPr algn="ctr"/>
              <a:r>
                <a:rPr lang="ar-SA" sz="900">
                  <a:solidFill>
                    <a:srgbClr val="000000"/>
                  </a:solidFill>
                  <a:latin typeface="Arial" pitchFamily="34" charset="0"/>
                </a:rPr>
                <a:t>ـ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6" name="Text Box 20"/>
            <p:cNvSpPr txBox="1">
              <a:spLocks noChangeArrowheads="1"/>
            </p:cNvSpPr>
            <p:nvPr/>
          </p:nvSpPr>
          <p:spPr bwMode="auto">
            <a:xfrm>
              <a:off x="5368" y="5136"/>
              <a:ext cx="1224" cy="4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r" rtl="1"/>
              <a:r>
                <a:rPr lang="ar-SA" sz="1400">
                  <a:solidFill>
                    <a:srgbClr val="FF0000"/>
                  </a:solidFill>
                  <a:latin typeface="Arial" pitchFamily="34" charset="0"/>
                  <a:cs typeface="Traditional Arabic" pitchFamily="18" charset="-78"/>
                </a:rPr>
                <a:t>الرســالة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7" name="Text Box 21"/>
            <p:cNvSpPr txBox="1">
              <a:spLocks noChangeArrowheads="1"/>
            </p:cNvSpPr>
            <p:nvPr/>
          </p:nvSpPr>
          <p:spPr bwMode="auto">
            <a:xfrm>
              <a:off x="5606" y="4771"/>
              <a:ext cx="8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 rtl="1"/>
              <a:r>
                <a:rPr lang="ar-SA" sz="1400" b="1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قـناة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8" name="Text Box 22"/>
            <p:cNvSpPr txBox="1">
              <a:spLocks noChangeArrowheads="1"/>
            </p:cNvSpPr>
            <p:nvPr/>
          </p:nvSpPr>
          <p:spPr bwMode="auto">
            <a:xfrm>
              <a:off x="5030" y="2521"/>
              <a:ext cx="1855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 rtl="1"/>
              <a:r>
                <a:rPr lang="ar-SA" sz="1200">
                  <a:solidFill>
                    <a:srgbClr val="000000"/>
                  </a:solidFill>
                  <a:latin typeface="Arial" pitchFamily="34" charset="0"/>
                  <a:cs typeface="Arabic Transparent" pitchFamily="34" charset="0"/>
                </a:rPr>
                <a:t>أصوات السلوكية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49" name="Freeform 23"/>
            <p:cNvSpPr>
              <a:spLocks/>
            </p:cNvSpPr>
            <p:nvPr/>
          </p:nvSpPr>
          <p:spPr bwMode="auto">
            <a:xfrm>
              <a:off x="4059" y="3938"/>
              <a:ext cx="3540" cy="638"/>
            </a:xfrm>
            <a:custGeom>
              <a:avLst/>
              <a:gdLst>
                <a:gd name="T0" fmla="*/ 0 w 2064"/>
                <a:gd name="T1" fmla="*/ 3932 h 528"/>
                <a:gd name="T2" fmla="*/ 533492 w 2064"/>
                <a:gd name="T3" fmla="*/ 0 h 528"/>
                <a:gd name="T4" fmla="*/ 1866467 w 2064"/>
                <a:gd name="T5" fmla="*/ 0 h 528"/>
                <a:gd name="T6" fmla="*/ 2293786 w 2064"/>
                <a:gd name="T7" fmla="*/ 3574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4"/>
                <a:gd name="T13" fmla="*/ 0 h 528"/>
                <a:gd name="T14" fmla="*/ 2064 w 206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4" h="528">
                  <a:moveTo>
                    <a:pt x="0" y="528"/>
                  </a:moveTo>
                  <a:lnTo>
                    <a:pt x="480" y="0"/>
                  </a:lnTo>
                  <a:lnTo>
                    <a:pt x="1680" y="0"/>
                  </a:lnTo>
                  <a:lnTo>
                    <a:pt x="2064" y="480"/>
                  </a:lnTo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arrow" w="med" len="med"/>
              <a:tailEnd type="arrow" w="med" len="med"/>
            </a:ln>
          </p:spPr>
          <p:txBody>
            <a:bodyPr lIns="63094" tIns="31547" rIns="63094" bIns="31547" anchor="ctr"/>
            <a:lstStyle/>
            <a:p>
              <a:endParaRPr lang="fr-FR"/>
            </a:p>
          </p:txBody>
        </p:sp>
        <p:sp>
          <p:nvSpPr>
            <p:cNvPr id="5150" name="Text Box 24"/>
            <p:cNvSpPr txBox="1">
              <a:spLocks noChangeArrowheads="1"/>
            </p:cNvSpPr>
            <p:nvPr/>
          </p:nvSpPr>
          <p:spPr bwMode="auto">
            <a:xfrm>
              <a:off x="5442" y="3574"/>
              <a:ext cx="93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r>
                <a:rPr lang="fr-FR" sz="900" b="1">
                  <a:solidFill>
                    <a:srgbClr val="000000"/>
                  </a:solidFill>
                  <a:latin typeface="Arial" pitchFamily="34" charset="0"/>
                </a:rPr>
                <a:t>F.B. R/E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51" name="Text Box 25"/>
            <p:cNvSpPr txBox="1">
              <a:spLocks noChangeArrowheads="1"/>
            </p:cNvSpPr>
            <p:nvPr/>
          </p:nvSpPr>
          <p:spPr bwMode="auto">
            <a:xfrm>
              <a:off x="5008" y="4321"/>
              <a:ext cx="1928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algn="ctr" rtl="1"/>
              <a:r>
                <a:rPr lang="ar-SA" sz="1200" b="1">
                  <a:solidFill>
                    <a:srgbClr val="000000"/>
                  </a:solidFill>
                  <a:latin typeface="Arial" pitchFamily="34" charset="0"/>
                </a:rPr>
                <a:t>أصوات تنظيمية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52" name="Text Box 26"/>
            <p:cNvSpPr txBox="1">
              <a:spLocks noChangeArrowheads="1"/>
            </p:cNvSpPr>
            <p:nvPr/>
          </p:nvSpPr>
          <p:spPr bwMode="auto">
            <a:xfrm>
              <a:off x="4718" y="5887"/>
              <a:ext cx="2541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rtl="1"/>
              <a:r>
                <a:rPr lang="ar-SA" sz="1200" u="sng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اصوات</a:t>
              </a:r>
              <a:r>
                <a:rPr lang="fr-FR" sz="1200" u="sng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 </a:t>
              </a:r>
              <a:r>
                <a:rPr lang="ar-SA" sz="1200" u="sng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تقنية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53" name="Text Box 27"/>
            <p:cNvSpPr txBox="1">
              <a:spLocks noChangeArrowheads="1"/>
            </p:cNvSpPr>
            <p:nvPr/>
          </p:nvSpPr>
          <p:spPr bwMode="auto">
            <a:xfrm>
              <a:off x="4828" y="7561"/>
              <a:ext cx="2048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3094" tIns="31547" rIns="63094" bIns="31547"/>
            <a:lstStyle/>
            <a:p>
              <a:pPr rtl="1"/>
              <a:r>
                <a:rPr lang="ar-SA" sz="1200" u="sng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اصوات دلالية</a:t>
              </a:r>
            </a:p>
            <a:p>
              <a:pPr algn="r" rtl="1"/>
              <a:r>
                <a:rPr lang="ar-SA" sz="1200" u="sng">
                  <a:solidFill>
                    <a:srgbClr val="000000"/>
                  </a:solidFill>
                  <a:latin typeface="Arial" pitchFamily="34" charset="0"/>
                  <a:cs typeface="Traditional Arabic" pitchFamily="18" charset="-78"/>
                </a:rPr>
                <a:t>لالية</a:t>
              </a:r>
              <a:r>
                <a:rPr lang="fr-FR" sz="800" u="sng">
                  <a:solidFill>
                    <a:srgbClr val="000000"/>
                  </a:solidFill>
                  <a:latin typeface="Arial" pitchFamily="34" charset="0"/>
                </a:rPr>
                <a:t>SEMANTIQUES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54" name="Text Box 61"/>
            <p:cNvSpPr txBox="1">
              <a:spLocks noChangeArrowheads="1"/>
            </p:cNvSpPr>
            <p:nvPr/>
          </p:nvSpPr>
          <p:spPr bwMode="auto">
            <a:xfrm>
              <a:off x="7528" y="4321"/>
              <a:ext cx="162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1"/>
              <a:r>
                <a:rPr lang="ar-SA" sz="1400">
                  <a:solidFill>
                    <a:srgbClr val="FF00FF"/>
                  </a:solidFill>
                  <a:latin typeface="Times New Roman" pitchFamily="18" charset="0"/>
                  <a:cs typeface="Arabic Transparent" pitchFamily="34" charset="0"/>
                </a:rPr>
                <a:t>مواقف</a:t>
              </a:r>
            </a:p>
            <a:p>
              <a:pPr algn="ctr" rtl="1"/>
              <a:r>
                <a:rPr lang="ar-SA" sz="1600" b="1">
                  <a:solidFill>
                    <a:srgbClr val="FF0000"/>
                  </a:solidFill>
                  <a:latin typeface="Times New Roman" pitchFamily="18" charset="0"/>
                  <a:cs typeface="Arabic Transparent" pitchFamily="34" charset="0"/>
                </a:rPr>
                <a:t>المـرسل</a:t>
              </a:r>
            </a:p>
            <a:p>
              <a:pPr algn="ctr" rtl="1"/>
              <a:r>
                <a:rPr lang="ar-SA" sz="1400">
                  <a:solidFill>
                    <a:srgbClr val="FF00FF"/>
                  </a:solidFill>
                  <a:latin typeface="Times New Roman" pitchFamily="18" charset="0"/>
                  <a:cs typeface="Arabic Transparent" pitchFamily="34" charset="0"/>
                </a:rPr>
                <a:t>ترميز</a:t>
              </a:r>
              <a:endParaRPr lang="fr-FR">
                <a:latin typeface="Arial" pitchFamily="34" charset="0"/>
              </a:endParaRPr>
            </a:p>
          </p:txBody>
        </p:sp>
        <p:sp>
          <p:nvSpPr>
            <p:cNvPr id="5155" name="Text Box 62"/>
            <p:cNvSpPr txBox="1">
              <a:spLocks noChangeArrowheads="1"/>
            </p:cNvSpPr>
            <p:nvPr/>
          </p:nvSpPr>
          <p:spPr bwMode="auto">
            <a:xfrm>
              <a:off x="2668" y="4501"/>
              <a:ext cx="180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ar-SA" sz="1400">
                  <a:solidFill>
                    <a:srgbClr val="FF00FF"/>
                  </a:solidFill>
                  <a:latin typeface="Times New Roman" pitchFamily="18" charset="0"/>
                  <a:cs typeface="Arabic Transparent" pitchFamily="34" charset="0"/>
                </a:rPr>
                <a:t>مواقف</a:t>
              </a:r>
              <a:endParaRPr lang="en-US" sz="1400">
                <a:solidFill>
                  <a:srgbClr val="FF00FF"/>
                </a:solidFill>
                <a:latin typeface="Times New Roman" pitchFamily="18" charset="0"/>
                <a:cs typeface="Arabic Transparent" pitchFamily="34" charset="0"/>
              </a:endParaRPr>
            </a:p>
            <a:p>
              <a:pPr algn="ctr"/>
              <a:r>
                <a:rPr lang="ar-SA" sz="1600" b="1">
                  <a:solidFill>
                    <a:srgbClr val="FF0000"/>
                  </a:solidFill>
                  <a:latin typeface="Times New Roman" pitchFamily="18" charset="0"/>
                  <a:cs typeface="Arabic Transparent" pitchFamily="34" charset="0"/>
                </a:rPr>
                <a:t>المرسل إليه</a:t>
              </a:r>
              <a:endParaRPr lang="en-US" sz="1600" b="1">
                <a:solidFill>
                  <a:srgbClr val="FF0000"/>
                </a:solidFill>
                <a:latin typeface="Times New Roman" pitchFamily="18" charset="0"/>
                <a:cs typeface="Arabic Transparent" pitchFamily="34" charset="0"/>
              </a:endParaRPr>
            </a:p>
            <a:p>
              <a:pPr algn="ctr"/>
              <a:r>
                <a:rPr lang="ar-SA" sz="1400">
                  <a:solidFill>
                    <a:srgbClr val="FF00FF"/>
                  </a:solidFill>
                  <a:latin typeface="Times New Roman" pitchFamily="18" charset="0"/>
                  <a:cs typeface="Arabic Transparent" pitchFamily="34" charset="0"/>
                </a:rPr>
                <a:t>تفكيك الترميز</a:t>
              </a:r>
              <a:endParaRPr lang="fr-FR">
                <a:latin typeface="Arial" pitchFamily="34" charset="0"/>
              </a:endParaRPr>
            </a:p>
          </p:txBody>
        </p:sp>
      </p:grpSp>
      <p:sp>
        <p:nvSpPr>
          <p:cNvPr id="5125" name="Rectangle 64"/>
          <p:cNvSpPr>
            <a:spLocks noChangeArrowheads="1"/>
          </p:cNvSpPr>
          <p:nvPr/>
        </p:nvSpPr>
        <p:spPr bwMode="auto">
          <a:xfrm>
            <a:off x="395288" y="1196975"/>
            <a:ext cx="8137525" cy="5040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126" name="Text Box 66"/>
          <p:cNvSpPr txBox="1">
            <a:spLocks noChangeArrowheads="1"/>
          </p:cNvSpPr>
          <p:nvPr/>
        </p:nvSpPr>
        <p:spPr bwMode="auto">
          <a:xfrm>
            <a:off x="827088" y="6381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sz="1400" b="1">
                <a:latin typeface="Arial" pitchFamily="34" charset="0"/>
              </a:rPr>
              <a:t>الاستـــاذة : عبـــيد</a:t>
            </a:r>
            <a:endParaRPr lang="fr-FR" sz="1400" b="1">
              <a:latin typeface="Arial" pitchFamily="34" charset="0"/>
            </a:endParaRPr>
          </a:p>
        </p:txBody>
      </p:sp>
      <p:sp>
        <p:nvSpPr>
          <p:cNvPr id="5127" name="Espace réservé de la date 3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562B7D3-E357-4BB1-AE9A-1577D8660E80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5128" name="Espace réservé du numéro de diapositive 3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2472A5-9962-45C8-A6CE-5CDC9ED5C1F3}" type="slidenum">
              <a:rPr lang="en-US" smtClean="0">
                <a:cs typeface="Arial" pitchFamily="34" charset="0"/>
              </a:rPr>
              <a:pPr/>
              <a:t>3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pic>
        <p:nvPicPr>
          <p:cNvPr id="6147" name="Espace réservé du contenu 3" descr="C:\Users\Asus\Desktop\FERTIAL JOUR 2 EXERCICES\la vache\photo.1503027.jpg"/>
          <p:cNvPicPr>
            <a:picLocks noGrp="1"/>
          </p:cNvPicPr>
          <p:nvPr>
            <p:ph type="pic" idx="1"/>
          </p:nvPr>
        </p:nvPicPr>
        <p:blipFill>
          <a:blip r:embed="rId3" cstate="print"/>
          <a:srcRect l="15047" r="15047"/>
          <a:stretch>
            <a:fillRect/>
          </a:stretch>
        </p:blipFill>
        <p:spPr/>
      </p:pic>
      <p:sp>
        <p:nvSpPr>
          <p:cNvPr id="8" name="Espace réservé du texte 7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13414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ar-DZ" sz="4000" b="1" u="sng" dirty="0" smtClean="0"/>
              <a:t>الإطار</a:t>
            </a:r>
            <a:r>
              <a:rPr lang="ar-DZ" sz="4000" dirty="0" smtClean="0"/>
              <a:t> </a:t>
            </a:r>
            <a:r>
              <a:rPr lang="ar-DZ" sz="4000" b="1" u="sng" dirty="0" smtClean="0"/>
              <a:t>المرجي</a:t>
            </a:r>
            <a:r>
              <a:rPr lang="ar-DZ" sz="4000" dirty="0" smtClean="0"/>
              <a:t>                </a:t>
            </a:r>
          </a:p>
          <a:p>
            <a:pPr>
              <a:defRPr/>
            </a:pPr>
            <a:r>
              <a:rPr lang="ar-DZ" sz="4000" dirty="0" smtClean="0"/>
              <a:t>بالنسب اليك ماذا تعني هذه الصور المختلفة </a:t>
            </a:r>
            <a:r>
              <a:rPr lang="ar-DZ" sz="4000" dirty="0" err="1" smtClean="0"/>
              <a:t>للبقرة ؟</a:t>
            </a:r>
            <a:r>
              <a:rPr lang="ar-DZ" sz="4000" dirty="0" smtClean="0"/>
              <a:t>            </a:t>
            </a:r>
            <a:endParaRPr lang="fr-FR" sz="4000" dirty="0"/>
          </a:p>
        </p:txBody>
      </p:sp>
      <p:pic>
        <p:nvPicPr>
          <p:cNvPr id="6149" name="Image 4" descr="C:\Users\Asus\Desktop\FERTIAL JOUR 2 EXERCICES\la vache\103908799_o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81513"/>
            <a:ext cx="453707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Image 5" descr="C:\Users\Asus\Desktop\FERTIAL JOUR 2 EXERCICES\la vache\dscn199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2950" y="4437063"/>
            <a:ext cx="459105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1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CBEA93-545E-4768-A90A-EE3F698F97A2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171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F122B2-A58A-43F8-AA12-9A068B6E9900}" type="slidenum">
              <a:rPr lang="en-US" smtClean="0">
                <a:cs typeface="Arial" pitchFamily="34" charset="0"/>
              </a:rPr>
              <a:pPr/>
              <a:t>5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7172" name="Titre 1"/>
          <p:cNvSpPr>
            <a:spLocks noGrp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 anchor="ctr"/>
          <a:lstStyle/>
          <a:p>
            <a:pPr eaLnBrk="1" hangingPunct="1"/>
            <a:r>
              <a:rPr lang="ar-DZ" sz="4200" b="1" smtClean="0">
                <a:cs typeface="Times New Roman" pitchFamily="18" charset="0"/>
              </a:rPr>
              <a:t>   </a:t>
            </a:r>
            <a:r>
              <a:rPr lang="ar-DZ" sz="4200" b="1" u="sng" smtClean="0">
                <a:solidFill>
                  <a:srgbClr val="C00000"/>
                </a:solidFill>
                <a:cs typeface="Times New Roman" pitchFamily="18" charset="0"/>
              </a:rPr>
              <a:t>الاتصال    #   المعلومة </a:t>
            </a:r>
            <a:endParaRPr lang="fr-FR" sz="4200" b="1" u="sng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71625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marL="342900" indent="-342900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None/>
              <a:defRPr/>
            </a:pPr>
            <a:endParaRPr lang="fr-FR" sz="2800" b="1" u="sng" kern="1200" dirty="0">
              <a:solidFill>
                <a:srgbClr val="006600"/>
              </a:solidFill>
            </a:endParaRP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ar-DZ" sz="2800" b="1" u="sng" kern="1200" dirty="0">
                <a:solidFill>
                  <a:srgbClr val="00B050"/>
                </a:solidFill>
              </a:rPr>
              <a:t>المعلومة :</a:t>
            </a:r>
            <a:r>
              <a:rPr lang="ar-DZ" sz="2800" b="1" kern="1200" dirty="0">
                <a:solidFill>
                  <a:srgbClr val="00B050"/>
                </a:solidFill>
              </a:rPr>
              <a:t>                           </a:t>
            </a:r>
            <a:endParaRPr lang="fr-FR" sz="2800" b="1" kern="1200" dirty="0">
              <a:solidFill>
                <a:srgbClr val="00B050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Blip>
                <a:blip r:embed="rId2"/>
              </a:buBlip>
              <a:defRPr/>
            </a:pPr>
            <a:r>
              <a:rPr lang="fr-FR" sz="2800" b="1" kern="1200" dirty="0">
                <a:solidFill>
                  <a:srgbClr val="000066"/>
                </a:solidFill>
              </a:rPr>
              <a:t> </a:t>
            </a:r>
            <a:r>
              <a:rPr lang="ar-DZ" sz="2800" b="1" kern="1200" dirty="0">
                <a:solidFill>
                  <a:srgbClr val="000066"/>
                </a:solidFill>
              </a:rPr>
              <a:t>لديها اتجاه واحد </a:t>
            </a:r>
            <a:endParaRPr lang="fr-FR" sz="20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0000"/>
              <a:buFontTx/>
              <a:buBlip>
                <a:blip r:embed="rId2"/>
              </a:buBlip>
              <a:defRPr/>
            </a:pPr>
            <a:r>
              <a:rPr lang="ar-DZ" sz="2400" b="1" kern="1200" dirty="0">
                <a:solidFill>
                  <a:srgbClr val="000066"/>
                </a:solidFill>
              </a:rPr>
              <a:t>تنازلية في اغلب الحالات </a:t>
            </a:r>
            <a:endParaRPr lang="fr-FR" sz="2400" b="1" kern="1200" dirty="0">
              <a:solidFill>
                <a:srgbClr val="000066"/>
              </a:solidFill>
            </a:endParaRP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Blip>
                <a:blip r:embed="rId2"/>
              </a:buBlip>
              <a:defRPr/>
            </a:pPr>
            <a:endParaRPr lang="fr-FR" sz="2000" b="1" kern="1200" dirty="0">
              <a:solidFill>
                <a:srgbClr val="000066"/>
              </a:solidFill>
            </a:endParaRPr>
          </a:p>
          <a:p>
            <a:pPr marL="3886200" lvl="8" indent="-228600"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FontTx/>
              <a:buBlip>
                <a:blip r:embed="rId2"/>
              </a:buBlip>
              <a:defRPr/>
            </a:pPr>
            <a:endParaRPr lang="fr-FR" sz="800" b="1" kern="1200" dirty="0">
              <a:solidFill>
                <a:srgbClr val="000066"/>
              </a:solidFill>
              <a:ea typeface="+mn-ea"/>
            </a:endParaRP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ar-DZ" sz="2800" b="1" u="sng" kern="1200" dirty="0">
                <a:solidFill>
                  <a:srgbClr val="006600"/>
                </a:solidFill>
              </a:rPr>
              <a:t>ا</a:t>
            </a:r>
            <a:r>
              <a:rPr lang="ar-DZ" sz="2800" b="1" u="sng" kern="1200" dirty="0">
                <a:solidFill>
                  <a:srgbClr val="00B050"/>
                </a:solidFill>
              </a:rPr>
              <a:t>لاتصال هو :</a:t>
            </a:r>
            <a:r>
              <a:rPr lang="ar-DZ" sz="2800" b="1" u="sng" kern="1200" dirty="0">
                <a:solidFill>
                  <a:srgbClr val="006600"/>
                </a:solidFill>
              </a:rPr>
              <a:t> </a:t>
            </a:r>
            <a:endParaRPr lang="fr-FR" sz="2800" b="1" u="sng" kern="1200" dirty="0">
              <a:solidFill>
                <a:srgbClr val="000066"/>
              </a:solidFill>
            </a:endParaRP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FontTx/>
              <a:buNone/>
              <a:defRPr/>
            </a:pPr>
            <a:endParaRPr lang="fr-FR" sz="2800" b="1" u="sng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r>
              <a:rPr lang="fr-FR" sz="2000" b="1" kern="1200" dirty="0">
                <a:solidFill>
                  <a:srgbClr val="000066"/>
                </a:solidFill>
              </a:rPr>
              <a:t> </a:t>
            </a:r>
            <a:r>
              <a:rPr lang="ar-DZ" sz="2400" b="1" kern="1200" dirty="0">
                <a:solidFill>
                  <a:srgbClr val="000066"/>
                </a:solidFill>
              </a:rPr>
              <a:t>تبادلي </a:t>
            </a:r>
            <a:endParaRPr lang="fr-FR" sz="24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r>
              <a:rPr lang="ar-DZ" sz="2400" b="1" kern="1200" dirty="0">
                <a:solidFill>
                  <a:srgbClr val="000066"/>
                </a:solidFill>
              </a:rPr>
              <a:t>حيوي</a:t>
            </a:r>
            <a:r>
              <a:rPr lang="ar-DZ" sz="2000" b="1" kern="1200" dirty="0">
                <a:solidFill>
                  <a:srgbClr val="000066"/>
                </a:solidFill>
              </a:rPr>
              <a:t> </a:t>
            </a: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endParaRPr lang="ar-DZ" sz="20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endParaRPr lang="ar-DZ" sz="20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endParaRPr lang="ar-DZ" sz="20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endParaRPr lang="ar-DZ" sz="2000" b="1" kern="1200" dirty="0">
              <a:solidFill>
                <a:srgbClr val="000066"/>
              </a:solidFill>
            </a:endParaRPr>
          </a:p>
          <a:p>
            <a:pPr marL="342900" indent="-342900" algn="r" rtl="1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Blip>
                <a:blip r:embed="rId2"/>
              </a:buBlip>
              <a:defRPr/>
            </a:pPr>
            <a:endParaRPr lang="fr-FR" sz="2000" b="1" kern="1200" dirty="0">
              <a:solidFill>
                <a:srgbClr val="000066"/>
              </a:solidFill>
            </a:endParaRP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None/>
              <a:defRPr/>
            </a:pPr>
            <a:r>
              <a:rPr lang="fr-FR" sz="2000" b="1" kern="1200" dirty="0">
                <a:solidFill>
                  <a:srgbClr val="000066"/>
                </a:solidFill>
              </a:rPr>
              <a:t> </a:t>
            </a: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None/>
              <a:defRPr/>
            </a:pPr>
            <a:r>
              <a:rPr lang="fr-FR" sz="2000" b="1" kern="1200" dirty="0">
                <a:solidFill>
                  <a:srgbClr val="006600"/>
                </a:solidFill>
              </a:rPr>
              <a:t> </a:t>
            </a:r>
          </a:p>
          <a:p>
            <a:pPr marL="342900" indent="-342900" algn="r" eaLnBrk="1" fontAlgn="auto" hangingPunct="1">
              <a:lnSpc>
                <a:spcPct val="80000"/>
              </a:lnSpc>
              <a:spcAft>
                <a:spcPts val="0"/>
              </a:spcAft>
              <a:buClrTx/>
              <a:buSzPct val="145000"/>
              <a:buFontTx/>
              <a:buNone/>
              <a:defRPr/>
            </a:pPr>
            <a:r>
              <a:rPr lang="fr-FR" sz="2000" b="1" kern="1200" dirty="0">
                <a:solidFill>
                  <a:srgbClr val="006600"/>
                </a:solidFill>
              </a:rPr>
              <a:t> </a:t>
            </a:r>
            <a:endParaRPr lang="fr-FR" sz="2000" b="1" kern="1200" dirty="0">
              <a:solidFill>
                <a:srgbClr val="006666"/>
              </a:solidFill>
            </a:endParaRPr>
          </a:p>
        </p:txBody>
      </p:sp>
      <p:sp>
        <p:nvSpPr>
          <p:cNvPr id="7174" name="Oval 4"/>
          <p:cNvSpPr>
            <a:spLocks noChangeArrowheads="1"/>
          </p:cNvSpPr>
          <p:nvPr/>
        </p:nvSpPr>
        <p:spPr bwMode="auto">
          <a:xfrm>
            <a:off x="928688" y="1643063"/>
            <a:ext cx="1368425" cy="720725"/>
          </a:xfrm>
          <a:prstGeom prst="ellipse">
            <a:avLst/>
          </a:prstGeom>
          <a:solidFill>
            <a:srgbClr val="FFFDB7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DZ" sz="2800" b="1">
                <a:latin typeface="Arial" pitchFamily="34" charset="0"/>
              </a:rPr>
              <a:t>ا</a:t>
            </a:r>
            <a:endParaRPr lang="fr-FR" sz="2800" b="1">
              <a:latin typeface="Arial" pitchFamily="34" charset="0"/>
            </a:endParaRPr>
          </a:p>
        </p:txBody>
      </p:sp>
      <p:sp>
        <p:nvSpPr>
          <p:cNvPr id="7175" name="Oval 5"/>
          <p:cNvSpPr>
            <a:spLocks noChangeArrowheads="1"/>
          </p:cNvSpPr>
          <p:nvPr/>
        </p:nvSpPr>
        <p:spPr bwMode="auto">
          <a:xfrm>
            <a:off x="2357438" y="3000375"/>
            <a:ext cx="1370012" cy="720725"/>
          </a:xfrm>
          <a:prstGeom prst="ellipse">
            <a:avLst/>
          </a:prstGeom>
          <a:solidFill>
            <a:srgbClr val="FFFDB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DZ" sz="2800" b="1">
                <a:latin typeface="Arial" pitchFamily="34" charset="0"/>
              </a:rPr>
              <a:t>ب</a:t>
            </a:r>
            <a:endParaRPr lang="fr-FR" sz="2800" b="1">
              <a:latin typeface="Arial" pitchFamily="34" charset="0"/>
            </a:endParaRP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 rot="-3637801">
            <a:off x="2377281" y="2097882"/>
            <a:ext cx="258763" cy="1181100"/>
          </a:xfrm>
          <a:prstGeom prst="downArrow">
            <a:avLst>
              <a:gd name="adj1" fmla="val 50000"/>
              <a:gd name="adj2" fmla="val 114110"/>
            </a:avLst>
          </a:prstGeom>
          <a:solidFill>
            <a:srgbClr val="9933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2400">
              <a:latin typeface="Arial" pitchFamily="34" charset="0"/>
            </a:endParaRPr>
          </a:p>
        </p:txBody>
      </p:sp>
      <p:sp>
        <p:nvSpPr>
          <p:cNvPr id="7177" name="Line 6"/>
          <p:cNvSpPr>
            <a:spLocks noChangeShapeType="1"/>
          </p:cNvSpPr>
          <p:nvPr/>
        </p:nvSpPr>
        <p:spPr bwMode="auto">
          <a:xfrm flipV="1">
            <a:off x="857250" y="1928813"/>
            <a:ext cx="2376488" cy="1728787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8" name="Oval 5"/>
          <p:cNvSpPr>
            <a:spLocks noChangeArrowheads="1"/>
          </p:cNvSpPr>
          <p:nvPr/>
        </p:nvSpPr>
        <p:spPr bwMode="auto">
          <a:xfrm>
            <a:off x="4857750" y="4714875"/>
            <a:ext cx="1370013" cy="720725"/>
          </a:xfrm>
          <a:prstGeom prst="ellipse">
            <a:avLst/>
          </a:prstGeom>
          <a:solidFill>
            <a:srgbClr val="FFFDB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DZ" sz="2800" b="1">
                <a:latin typeface="Arial" pitchFamily="34" charset="0"/>
              </a:rPr>
              <a:t>ا</a:t>
            </a:r>
            <a:endParaRPr lang="fr-FR" sz="2800" b="1">
              <a:latin typeface="Arial" pitchFamily="34" charset="0"/>
            </a:endParaRPr>
          </a:p>
        </p:txBody>
      </p:sp>
      <p:sp>
        <p:nvSpPr>
          <p:cNvPr id="7179" name="Oval 5"/>
          <p:cNvSpPr>
            <a:spLocks noChangeArrowheads="1"/>
          </p:cNvSpPr>
          <p:nvPr/>
        </p:nvSpPr>
        <p:spPr bwMode="auto">
          <a:xfrm>
            <a:off x="1928813" y="4786313"/>
            <a:ext cx="1370012" cy="720725"/>
          </a:xfrm>
          <a:prstGeom prst="ellipse">
            <a:avLst/>
          </a:prstGeom>
          <a:solidFill>
            <a:srgbClr val="FFFDB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DZ" sz="2800" b="1">
                <a:latin typeface="Arial" pitchFamily="34" charset="0"/>
              </a:rPr>
              <a:t>ب </a:t>
            </a:r>
            <a:endParaRPr lang="fr-FR" sz="2800" b="1">
              <a:latin typeface="Arial" pitchFamily="34" charset="0"/>
            </a:endParaRPr>
          </a:p>
        </p:txBody>
      </p:sp>
      <p:sp>
        <p:nvSpPr>
          <p:cNvPr id="7180" name="AutoShape 11"/>
          <p:cNvSpPr>
            <a:spLocks noChangeArrowheads="1"/>
          </p:cNvSpPr>
          <p:nvPr/>
        </p:nvSpPr>
        <p:spPr bwMode="auto">
          <a:xfrm>
            <a:off x="3286125" y="5143500"/>
            <a:ext cx="1655763" cy="215900"/>
          </a:xfrm>
          <a:prstGeom prst="leftArrow">
            <a:avLst>
              <a:gd name="adj1" fmla="val 50000"/>
              <a:gd name="adj2" fmla="val 191728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7181" name="AutoShape 10"/>
          <p:cNvSpPr>
            <a:spLocks noChangeArrowheads="1"/>
          </p:cNvSpPr>
          <p:nvPr/>
        </p:nvSpPr>
        <p:spPr bwMode="auto">
          <a:xfrm>
            <a:off x="3286125" y="4786313"/>
            <a:ext cx="1657350" cy="215900"/>
          </a:xfrm>
          <a:prstGeom prst="rightArrow">
            <a:avLst>
              <a:gd name="adj1" fmla="val 50000"/>
              <a:gd name="adj2" fmla="val 191912"/>
            </a:avLst>
          </a:prstGeom>
          <a:solidFill>
            <a:srgbClr val="993366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3D1368-6084-4B9E-8637-8F5DFDC8738F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819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E2D744-840B-4966-8EF9-2C3D89C15009}" type="slidenum">
              <a:rPr lang="en-US" smtClean="0">
                <a:cs typeface="Arial" pitchFamily="34" charset="0"/>
              </a:rPr>
              <a:pPr/>
              <a:t>6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8196" name="Titre 1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8229600" cy="2511425"/>
          </a:xfrm>
        </p:spPr>
        <p:txBody>
          <a:bodyPr anchor="ctr"/>
          <a:lstStyle/>
          <a:p>
            <a:pPr eaLnBrk="1" hangingPunct="1"/>
            <a:r>
              <a:rPr lang="ar-DZ" sz="7000" b="1" u="sng" smtClean="0">
                <a:solidFill>
                  <a:srgbClr val="00B050"/>
                </a:solidFill>
                <a:cs typeface="Times New Roman" pitchFamily="18" charset="0"/>
              </a:rPr>
              <a:t>أشكال الاتصال</a:t>
            </a:r>
            <a:r>
              <a:rPr lang="ar-DZ" smtClean="0">
                <a:cs typeface="Times New Roman" pitchFamily="18" charset="0"/>
              </a:rPr>
              <a:t/>
            </a:r>
            <a:br>
              <a:rPr lang="ar-DZ" smtClean="0">
                <a:cs typeface="Times New Roman" pitchFamily="18" charset="0"/>
              </a:rPr>
            </a:br>
            <a:endParaRPr lang="fr-FR" smtClean="0"/>
          </a:p>
        </p:txBody>
      </p:sp>
      <p:sp>
        <p:nvSpPr>
          <p:cNvPr id="8197" name="Espace réservé du contenu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2571750"/>
          </a:xfrm>
        </p:spPr>
        <p:txBody>
          <a:bodyPr/>
          <a:lstStyle/>
          <a:p>
            <a:pPr algn="r" eaLnBrk="1" hangingPunct="1"/>
            <a:r>
              <a:rPr lang="ar-DZ" smtClean="0"/>
              <a:t>1 -</a:t>
            </a:r>
            <a:r>
              <a:rPr lang="ar-DZ" sz="5100" smtClean="0"/>
              <a:t> الاتصال الكتابي </a:t>
            </a:r>
            <a:br>
              <a:rPr lang="ar-DZ" sz="5100" smtClean="0"/>
            </a:br>
            <a:r>
              <a:rPr lang="ar-DZ" sz="3400" smtClean="0"/>
              <a:t>2- </a:t>
            </a:r>
            <a:r>
              <a:rPr lang="ar-DZ" sz="5100" smtClean="0"/>
              <a:t> الاتصال الشفوي </a:t>
            </a:r>
            <a:br>
              <a:rPr lang="ar-DZ" sz="5100" smtClean="0"/>
            </a:br>
            <a:r>
              <a:rPr lang="ar-DZ" sz="3400" smtClean="0"/>
              <a:t>3</a:t>
            </a:r>
            <a:r>
              <a:rPr lang="ar-DZ" sz="5100" smtClean="0"/>
              <a:t>-  الاتصال الغير شفوي</a:t>
            </a:r>
            <a:endParaRPr lang="fr-FR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285750" y="4286250"/>
            <a:ext cx="82296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 rtl="1">
              <a:spcBef>
                <a:spcPct val="20000"/>
              </a:spcBef>
              <a:defRPr/>
            </a:pPr>
            <a:r>
              <a:rPr lang="ar-DZ" sz="4000" kern="0" dirty="0">
                <a:solidFill>
                  <a:srgbClr val="FF0000"/>
                </a:solidFill>
                <a:latin typeface="+mn-lt"/>
                <a:cs typeface="+mn-cs"/>
              </a:rPr>
              <a:t>         * الاتصال الشبه اللغوي </a:t>
            </a:r>
          </a:p>
          <a:p>
            <a:pPr marL="342900" indent="-342900" algn="r" rtl="1">
              <a:spcBef>
                <a:spcPct val="20000"/>
              </a:spcBef>
              <a:defRPr/>
            </a:pPr>
            <a:r>
              <a:rPr lang="ar-DZ" sz="4000" kern="0" dirty="0">
                <a:solidFill>
                  <a:srgbClr val="FF0000"/>
                </a:solidFill>
                <a:latin typeface="+mn-lt"/>
                <a:cs typeface="+mn-cs"/>
              </a:rPr>
              <a:t>        * الاتصال الشبه اللغوي المرافق للكلام  </a:t>
            </a:r>
            <a:endParaRPr lang="fr-FR" sz="4000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1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2909C21-7C0D-4385-81D5-B6787E4BE73A}" type="datetime1">
              <a:rPr lang="fr-FR" smtClean="0">
                <a:cs typeface="Arial" pitchFamily="34" charset="0"/>
              </a:rPr>
              <a:pPr/>
              <a:t>07/04/2020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9219" name="Espace réservé du numéro de diapositive 1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AE5A1-FB0D-4CCB-8358-520B28D07E37}" type="slidenum">
              <a:rPr lang="en-US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9220" name="Titre 1"/>
          <p:cNvSpPr>
            <a:spLocks noGrp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 anchor="ctr"/>
          <a:lstStyle/>
          <a:p>
            <a:pPr eaLnBrk="1" hangingPunct="1"/>
            <a:r>
              <a:rPr lang="ar-DZ" b="1" u="sng" smtClean="0">
                <a:solidFill>
                  <a:srgbClr val="102C34"/>
                </a:solidFill>
                <a:cs typeface="Times New Roman" pitchFamily="18" charset="0"/>
              </a:rPr>
              <a:t>عوائق الاتصال </a:t>
            </a:r>
            <a:endParaRPr lang="fr-FR" b="1" u="sng" smtClean="0">
              <a:solidFill>
                <a:srgbClr val="102C34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4313" y="1214438"/>
            <a:ext cx="4857750" cy="314325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1776413" y="1643063"/>
            <a:ext cx="28971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ar-DZ" sz="2800" b="1" kern="0" dirty="0">
                <a:solidFill>
                  <a:srgbClr val="000066"/>
                </a:solidFill>
                <a:latin typeface="Tahoma" pitchFamily="34" charset="0"/>
                <a:cs typeface="+mn-cs"/>
              </a:rPr>
              <a:t>غياب </a:t>
            </a:r>
            <a:r>
              <a:rPr lang="ar-DZ" sz="2800" b="1" kern="0" dirty="0" err="1">
                <a:solidFill>
                  <a:srgbClr val="000066"/>
                </a:solidFill>
                <a:latin typeface="Tahoma" pitchFamily="34" charset="0"/>
                <a:cs typeface="+mn-cs"/>
              </a:rPr>
              <a:t>التغدية</a:t>
            </a:r>
            <a:r>
              <a:rPr lang="ar-DZ" sz="2800" b="1" kern="0" dirty="0">
                <a:solidFill>
                  <a:srgbClr val="000066"/>
                </a:solidFill>
                <a:latin typeface="Tahoma" pitchFamily="34" charset="0"/>
                <a:cs typeface="+mn-cs"/>
              </a:rPr>
              <a:t> الرجعية </a:t>
            </a:r>
            <a:endParaRPr lang="fr-FR" sz="2800" kern="0" dirty="0">
              <a:latin typeface="Times New Roman" pitchFamily="18" charset="0"/>
              <a:cs typeface="+mn-cs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143250" y="2071688"/>
            <a:ext cx="16017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  </a:t>
            </a:r>
            <a:r>
              <a:rPr lang="ar-DZ" sz="2800" b="1">
                <a:solidFill>
                  <a:srgbClr val="000066"/>
                </a:solidFill>
                <a:latin typeface="Tahoma" pitchFamily="34" charset="0"/>
              </a:rPr>
              <a:t>تصفية </a:t>
            </a:r>
            <a:endParaRPr lang="fr-FR" sz="2800">
              <a:latin typeface="Times New Roman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2544763" y="2500313"/>
            <a:ext cx="21828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ar-DZ" sz="2800" b="1">
                <a:solidFill>
                  <a:srgbClr val="000066"/>
                </a:solidFill>
                <a:latin typeface="Tahoma" pitchFamily="34" charset="0"/>
              </a:rPr>
              <a:t>   درجة التحفيز </a:t>
            </a:r>
            <a:endParaRPr lang="fr-FR" sz="2800">
              <a:latin typeface="Times New Roman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447925" y="2928938"/>
            <a:ext cx="23272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800" b="1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ar-DZ" sz="2800" b="1">
                <a:solidFill>
                  <a:srgbClr val="000066"/>
                </a:solidFill>
                <a:latin typeface="Tahoma" pitchFamily="34" charset="0"/>
              </a:rPr>
              <a:t> التفكير القطعي </a:t>
            </a:r>
            <a:endParaRPr lang="fr-FR" sz="2800">
              <a:latin typeface="Times New Roman" pitchFamily="18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314700" y="3357563"/>
            <a:ext cx="14255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ar-DZ" sz="2800" b="1">
                <a:solidFill>
                  <a:srgbClr val="000066"/>
                </a:solidFill>
                <a:latin typeface="Tahoma" pitchFamily="34" charset="0"/>
              </a:rPr>
              <a:t>التفتح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463925" y="3786188"/>
            <a:ext cx="12080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800" b="1">
                <a:solidFill>
                  <a:srgbClr val="000066"/>
                </a:solidFill>
                <a:latin typeface="Tahoma" pitchFamily="34" charset="0"/>
              </a:rPr>
              <a:t>اللغة </a:t>
            </a:r>
            <a:r>
              <a:rPr lang="fr-FR" sz="28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4786313" y="4357688"/>
            <a:ext cx="4357687" cy="22145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7643813" y="4714875"/>
            <a:ext cx="1138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الوقت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6715125" y="5072063"/>
            <a:ext cx="212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الافكار المسبقة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6715125" y="5429250"/>
            <a:ext cx="2114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الحالة النفسية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 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6715125" y="5786438"/>
            <a:ext cx="2170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الاطار المرجعي </a:t>
            </a: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7572375" y="6143625"/>
            <a:ext cx="1260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>
              <a:buFontTx/>
              <a:buBlip>
                <a:blip r:embed="rId2"/>
              </a:buBlip>
            </a:pPr>
            <a:r>
              <a:rPr lang="fr-FR" sz="2400" b="1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ar-DZ" sz="2400" b="1">
                <a:solidFill>
                  <a:srgbClr val="000066"/>
                </a:solidFill>
                <a:latin typeface="Tahoma" pitchFamily="34" charset="0"/>
              </a:rPr>
              <a:t>الاصغاء 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 flipH="1">
            <a:off x="7143750" y="6215063"/>
            <a:ext cx="350838" cy="4095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3" grpId="0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201</Words>
  <Application>Microsoft Office PowerPoint</Application>
  <PresentationFormat>Affichage à l'écran (4:3)</PresentationFormat>
  <Paragraphs>124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الاتصال  MASTER 1 clinique          </vt:lpstr>
      <vt:lpstr>           الإتصال         </vt:lpstr>
      <vt:lpstr>Diapositive 3</vt:lpstr>
      <vt:lpstr>Diapositive 4</vt:lpstr>
      <vt:lpstr>   الاتصال    #   المعلومة </vt:lpstr>
      <vt:lpstr>أشكال الاتصال </vt:lpstr>
      <vt:lpstr>عوائق الاتصال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 MASTER 1 clinique</dc:title>
  <dc:creator>Asus</dc:creator>
  <cp:lastModifiedBy>Asus</cp:lastModifiedBy>
  <cp:revision>2</cp:revision>
  <dcterms:created xsi:type="dcterms:W3CDTF">2020-04-07T13:15:09Z</dcterms:created>
  <dcterms:modified xsi:type="dcterms:W3CDTF">2020-04-07T13:28:18Z</dcterms:modified>
</cp:coreProperties>
</file>