
<file path=[Content_Types].xml><?xml version="1.0" encoding="utf-8"?>
<Types xmlns="http://schemas.openxmlformats.org/package/2006/content-types">
  <Default Extension="png" ContentType="image/pn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56" r:id="rId2"/>
    <p:sldId id="257" r:id="rId3"/>
    <p:sldId id="306" r:id="rId4"/>
    <p:sldId id="307" r:id="rId5"/>
    <p:sldId id="315" r:id="rId6"/>
    <p:sldId id="308" r:id="rId7"/>
    <p:sldId id="321" r:id="rId8"/>
    <p:sldId id="309" r:id="rId9"/>
    <p:sldId id="322" r:id="rId10"/>
    <p:sldId id="310" r:id="rId11"/>
    <p:sldId id="317" r:id="rId12"/>
    <p:sldId id="313" r:id="rId13"/>
    <p:sldId id="316" r:id="rId14"/>
    <p:sldId id="320" r:id="rId15"/>
    <p:sldId id="314" r:id="rId16"/>
    <p:sldId id="258" r:id="rId17"/>
    <p:sldId id="318" r:id="rId18"/>
    <p:sldId id="319" r:id="rId19"/>
    <p:sldId id="296" r:id="rId20"/>
    <p:sldId id="282" r:id="rId21"/>
    <p:sldId id="305" r:id="rId22"/>
    <p:sldId id="301" r:id="rId23"/>
    <p:sldId id="303" r:id="rId24"/>
    <p:sldId id="262" r:id="rId25"/>
    <p:sldId id="264" r:id="rId26"/>
    <p:sldId id="265" r:id="rId27"/>
    <p:sldId id="266" r:id="rId28"/>
    <p:sldId id="267" r:id="rId29"/>
    <p:sldId id="268" r:id="rId30"/>
    <p:sldId id="269" r:id="rId31"/>
    <p:sldId id="270" r:id="rId32"/>
    <p:sldId id="271" r:id="rId33"/>
    <p:sldId id="272" r:id="rId34"/>
    <p:sldId id="304" r:id="rId35"/>
  </p:sldIdLst>
  <p:sldSz cx="9144000" cy="6858000" type="screen4x3"/>
  <p:notesSz cx="6858000" cy="9144000"/>
  <p:defaultTextStyle>
    <a:defPPr>
      <a:defRPr lang="fr-F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3366FF"/>
    <a:srgbClr val="FF5050"/>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717" autoAdjust="0"/>
  </p:normalViewPr>
  <p:slideViewPr>
    <p:cSldViewPr>
      <p:cViewPr>
        <p:scale>
          <a:sx n="57" d="100"/>
          <a:sy n="57" d="100"/>
        </p:scale>
        <p:origin x="-1746" y="-3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5A6643-B2E8-4D99-85D7-2561712FDF13}" type="datetimeFigureOut">
              <a:rPr lang="fr-FR" smtClean="0"/>
              <a:pPr/>
              <a:t>03/04/2020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DF95889-555B-4EB2-ACB4-5819E95E6AB9}" type="slidenum">
              <a:rPr lang="fr-FR" smtClean="0"/>
              <a:pPr/>
              <a:t>‹N°›</a:t>
            </a:fld>
            <a:endParaRPr lang="fr-FR"/>
          </a:p>
        </p:txBody>
      </p:sp>
    </p:spTree>
    <p:extLst>
      <p:ext uri="{BB962C8B-B14F-4D97-AF65-F5344CB8AC3E}">
        <p14:creationId xmlns:p14="http://schemas.microsoft.com/office/powerpoint/2010/main" val="40308839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Cliquez pour modifier le style des sous-titres du masque</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p>
        </p:txBody>
      </p:sp>
      <p:sp>
        <p:nvSpPr>
          <p:cNvPr id="6" name="Rectangle 6"/>
          <p:cNvSpPr>
            <a:spLocks noGrp="1" noChangeArrowheads="1"/>
          </p:cNvSpPr>
          <p:nvPr>
            <p:ph type="sldNum" sz="quarter" idx="12"/>
          </p:nvPr>
        </p:nvSpPr>
        <p:spPr>
          <a:ln/>
        </p:spPr>
        <p:txBody>
          <a:bodyPr/>
          <a:lstStyle>
            <a:lvl1pPr>
              <a:defRPr/>
            </a:lvl1pPr>
          </a:lstStyle>
          <a:p>
            <a:pPr>
              <a:defRPr/>
            </a:pPr>
            <a:fld id="{464608A4-673D-4D1A-B4A2-D6030D4AF220}" type="slidenum">
              <a:rPr lang="fr-FR"/>
              <a:pPr>
                <a:defRPr/>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p>
        </p:txBody>
      </p:sp>
      <p:sp>
        <p:nvSpPr>
          <p:cNvPr id="6" name="Rectangle 6"/>
          <p:cNvSpPr>
            <a:spLocks noGrp="1" noChangeArrowheads="1"/>
          </p:cNvSpPr>
          <p:nvPr>
            <p:ph type="sldNum" sz="quarter" idx="12"/>
          </p:nvPr>
        </p:nvSpPr>
        <p:spPr>
          <a:ln/>
        </p:spPr>
        <p:txBody>
          <a:bodyPr/>
          <a:lstStyle>
            <a:lvl1pPr>
              <a:defRPr/>
            </a:lvl1pPr>
          </a:lstStyle>
          <a:p>
            <a:pPr>
              <a:defRPr/>
            </a:pPr>
            <a:fld id="{DF396D6F-DA73-4593-B89C-7644E2FA29A6}" type="slidenum">
              <a:rPr lang="fr-FR"/>
              <a:pPr>
                <a:defRP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p>
        </p:txBody>
      </p:sp>
      <p:sp>
        <p:nvSpPr>
          <p:cNvPr id="6" name="Rectangle 6"/>
          <p:cNvSpPr>
            <a:spLocks noGrp="1" noChangeArrowheads="1"/>
          </p:cNvSpPr>
          <p:nvPr>
            <p:ph type="sldNum" sz="quarter" idx="12"/>
          </p:nvPr>
        </p:nvSpPr>
        <p:spPr>
          <a:ln/>
        </p:spPr>
        <p:txBody>
          <a:bodyPr/>
          <a:lstStyle>
            <a:lvl1pPr>
              <a:defRPr/>
            </a:lvl1pPr>
          </a:lstStyle>
          <a:p>
            <a:pPr>
              <a:defRPr/>
            </a:pPr>
            <a:fld id="{DD1416B7-2A32-44D3-B4C8-6B3C574BE916}" type="slidenum">
              <a:rPr lang="fr-FR"/>
              <a:pPr>
                <a:defRP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p>
        </p:txBody>
      </p:sp>
      <p:sp>
        <p:nvSpPr>
          <p:cNvPr id="6" name="Rectangle 6"/>
          <p:cNvSpPr>
            <a:spLocks noGrp="1" noChangeArrowheads="1"/>
          </p:cNvSpPr>
          <p:nvPr>
            <p:ph type="sldNum" sz="quarter" idx="12"/>
          </p:nvPr>
        </p:nvSpPr>
        <p:spPr>
          <a:ln/>
        </p:spPr>
        <p:txBody>
          <a:bodyPr/>
          <a:lstStyle>
            <a:lvl1pPr>
              <a:defRPr/>
            </a:lvl1pPr>
          </a:lstStyle>
          <a:p>
            <a:pPr>
              <a:defRPr/>
            </a:pPr>
            <a:fld id="{320FE874-2259-49B3-9721-579946A9DD54}" type="slidenum">
              <a:rPr lang="fr-FR"/>
              <a:pPr>
                <a:defRP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p>
        </p:txBody>
      </p:sp>
      <p:sp>
        <p:nvSpPr>
          <p:cNvPr id="6" name="Rectangle 6"/>
          <p:cNvSpPr>
            <a:spLocks noGrp="1" noChangeArrowheads="1"/>
          </p:cNvSpPr>
          <p:nvPr>
            <p:ph type="sldNum" sz="quarter" idx="12"/>
          </p:nvPr>
        </p:nvSpPr>
        <p:spPr>
          <a:ln/>
        </p:spPr>
        <p:txBody>
          <a:bodyPr/>
          <a:lstStyle>
            <a:lvl1pPr>
              <a:defRPr/>
            </a:lvl1pPr>
          </a:lstStyle>
          <a:p>
            <a:pPr>
              <a:defRPr/>
            </a:pPr>
            <a:fld id="{0A57068D-A50E-460F-ACA3-6A8CA76F2CFB}" type="slidenum">
              <a:rPr lang="fr-FR"/>
              <a:pPr>
                <a:defRPr/>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4"/>
          <p:cNvSpPr>
            <a:spLocks noGrp="1" noChangeArrowheads="1"/>
          </p:cNvSpPr>
          <p:nvPr>
            <p:ph type="dt" sz="half" idx="10"/>
          </p:nvPr>
        </p:nvSpPr>
        <p:spPr>
          <a:ln/>
        </p:spPr>
        <p:txBody>
          <a:bodyPr/>
          <a:lstStyle>
            <a:lvl1pPr>
              <a:defRPr/>
            </a:lvl1pPr>
          </a:lstStyle>
          <a:p>
            <a:pPr>
              <a:defRPr/>
            </a:pPr>
            <a:endParaRPr lang="fr-FR"/>
          </a:p>
        </p:txBody>
      </p:sp>
      <p:sp>
        <p:nvSpPr>
          <p:cNvPr id="6" name="Rectangle 5"/>
          <p:cNvSpPr>
            <a:spLocks noGrp="1" noChangeArrowheads="1"/>
          </p:cNvSpPr>
          <p:nvPr>
            <p:ph type="ftr" sz="quarter" idx="11"/>
          </p:nvPr>
        </p:nvSpPr>
        <p:spPr>
          <a:ln/>
        </p:spPr>
        <p:txBody>
          <a:bodyPr/>
          <a:lstStyle>
            <a:lvl1pPr>
              <a:defRPr/>
            </a:lvl1pPr>
          </a:lstStyle>
          <a:p>
            <a:pPr>
              <a:defRPr/>
            </a:pPr>
            <a:endParaRPr lang="fr-FR"/>
          </a:p>
        </p:txBody>
      </p:sp>
      <p:sp>
        <p:nvSpPr>
          <p:cNvPr id="7" name="Rectangle 6"/>
          <p:cNvSpPr>
            <a:spLocks noGrp="1" noChangeArrowheads="1"/>
          </p:cNvSpPr>
          <p:nvPr>
            <p:ph type="sldNum" sz="quarter" idx="12"/>
          </p:nvPr>
        </p:nvSpPr>
        <p:spPr>
          <a:ln/>
        </p:spPr>
        <p:txBody>
          <a:bodyPr/>
          <a:lstStyle>
            <a:lvl1pPr>
              <a:defRPr/>
            </a:lvl1pPr>
          </a:lstStyle>
          <a:p>
            <a:pPr>
              <a:defRPr/>
            </a:pPr>
            <a:fld id="{A7FC54AC-E19B-48FA-8133-FC8CDF286BC4}" type="slidenum">
              <a:rPr lang="fr-FR"/>
              <a:pPr>
                <a:defRP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4"/>
          <p:cNvSpPr>
            <a:spLocks noGrp="1" noChangeArrowheads="1"/>
          </p:cNvSpPr>
          <p:nvPr>
            <p:ph type="dt" sz="half" idx="10"/>
          </p:nvPr>
        </p:nvSpPr>
        <p:spPr>
          <a:ln/>
        </p:spPr>
        <p:txBody>
          <a:bodyPr/>
          <a:lstStyle>
            <a:lvl1pPr>
              <a:defRPr/>
            </a:lvl1pPr>
          </a:lstStyle>
          <a:p>
            <a:pPr>
              <a:defRPr/>
            </a:pPr>
            <a:endParaRPr lang="fr-FR"/>
          </a:p>
        </p:txBody>
      </p:sp>
      <p:sp>
        <p:nvSpPr>
          <p:cNvPr id="8" name="Rectangle 5"/>
          <p:cNvSpPr>
            <a:spLocks noGrp="1" noChangeArrowheads="1"/>
          </p:cNvSpPr>
          <p:nvPr>
            <p:ph type="ftr" sz="quarter" idx="11"/>
          </p:nvPr>
        </p:nvSpPr>
        <p:spPr>
          <a:ln/>
        </p:spPr>
        <p:txBody>
          <a:bodyPr/>
          <a:lstStyle>
            <a:lvl1pPr>
              <a:defRPr/>
            </a:lvl1pPr>
          </a:lstStyle>
          <a:p>
            <a:pPr>
              <a:defRPr/>
            </a:pPr>
            <a:endParaRPr lang="fr-FR"/>
          </a:p>
        </p:txBody>
      </p:sp>
      <p:sp>
        <p:nvSpPr>
          <p:cNvPr id="9" name="Rectangle 6"/>
          <p:cNvSpPr>
            <a:spLocks noGrp="1" noChangeArrowheads="1"/>
          </p:cNvSpPr>
          <p:nvPr>
            <p:ph type="sldNum" sz="quarter" idx="12"/>
          </p:nvPr>
        </p:nvSpPr>
        <p:spPr>
          <a:ln/>
        </p:spPr>
        <p:txBody>
          <a:bodyPr/>
          <a:lstStyle>
            <a:lvl1pPr>
              <a:defRPr/>
            </a:lvl1pPr>
          </a:lstStyle>
          <a:p>
            <a:pPr>
              <a:defRPr/>
            </a:pPr>
            <a:fld id="{BDD68244-BB07-4F68-B99B-8E8D455B612F}" type="slidenum">
              <a:rPr lang="fr-FR"/>
              <a:pPr>
                <a:defRP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Rectangle 4"/>
          <p:cNvSpPr>
            <a:spLocks noGrp="1" noChangeArrowheads="1"/>
          </p:cNvSpPr>
          <p:nvPr>
            <p:ph type="dt" sz="half" idx="10"/>
          </p:nvPr>
        </p:nvSpPr>
        <p:spPr>
          <a:ln/>
        </p:spPr>
        <p:txBody>
          <a:bodyPr/>
          <a:lstStyle>
            <a:lvl1pPr>
              <a:defRPr/>
            </a:lvl1pPr>
          </a:lstStyle>
          <a:p>
            <a:pPr>
              <a:defRPr/>
            </a:pPr>
            <a:endParaRPr lang="fr-FR"/>
          </a:p>
        </p:txBody>
      </p:sp>
      <p:sp>
        <p:nvSpPr>
          <p:cNvPr id="4" name="Rectangle 5"/>
          <p:cNvSpPr>
            <a:spLocks noGrp="1" noChangeArrowheads="1"/>
          </p:cNvSpPr>
          <p:nvPr>
            <p:ph type="ftr" sz="quarter" idx="11"/>
          </p:nvPr>
        </p:nvSpPr>
        <p:spPr>
          <a:ln/>
        </p:spPr>
        <p:txBody>
          <a:bodyPr/>
          <a:lstStyle>
            <a:lvl1pPr>
              <a:defRPr/>
            </a:lvl1pPr>
          </a:lstStyle>
          <a:p>
            <a:pPr>
              <a:defRPr/>
            </a:pPr>
            <a:endParaRPr lang="fr-FR"/>
          </a:p>
        </p:txBody>
      </p:sp>
      <p:sp>
        <p:nvSpPr>
          <p:cNvPr id="5" name="Rectangle 6"/>
          <p:cNvSpPr>
            <a:spLocks noGrp="1" noChangeArrowheads="1"/>
          </p:cNvSpPr>
          <p:nvPr>
            <p:ph type="sldNum" sz="quarter" idx="12"/>
          </p:nvPr>
        </p:nvSpPr>
        <p:spPr>
          <a:ln/>
        </p:spPr>
        <p:txBody>
          <a:bodyPr/>
          <a:lstStyle>
            <a:lvl1pPr>
              <a:defRPr/>
            </a:lvl1pPr>
          </a:lstStyle>
          <a:p>
            <a:pPr>
              <a:defRPr/>
            </a:pPr>
            <a:fld id="{30DEE80B-45FF-4197-8A97-C82B94CB6FC4}" type="slidenum">
              <a:rPr lang="fr-FR"/>
              <a:pPr>
                <a:defRP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fr-FR"/>
          </a:p>
        </p:txBody>
      </p:sp>
      <p:sp>
        <p:nvSpPr>
          <p:cNvPr id="3" name="Rectangle 5"/>
          <p:cNvSpPr>
            <a:spLocks noGrp="1" noChangeArrowheads="1"/>
          </p:cNvSpPr>
          <p:nvPr>
            <p:ph type="ftr" sz="quarter" idx="11"/>
          </p:nvPr>
        </p:nvSpPr>
        <p:spPr>
          <a:ln/>
        </p:spPr>
        <p:txBody>
          <a:bodyPr/>
          <a:lstStyle>
            <a:lvl1pPr>
              <a:defRPr/>
            </a:lvl1pPr>
          </a:lstStyle>
          <a:p>
            <a:pPr>
              <a:defRPr/>
            </a:pPr>
            <a:endParaRPr lang="fr-FR"/>
          </a:p>
        </p:txBody>
      </p:sp>
      <p:sp>
        <p:nvSpPr>
          <p:cNvPr id="4" name="Rectangle 6"/>
          <p:cNvSpPr>
            <a:spLocks noGrp="1" noChangeArrowheads="1"/>
          </p:cNvSpPr>
          <p:nvPr>
            <p:ph type="sldNum" sz="quarter" idx="12"/>
          </p:nvPr>
        </p:nvSpPr>
        <p:spPr>
          <a:ln/>
        </p:spPr>
        <p:txBody>
          <a:bodyPr/>
          <a:lstStyle>
            <a:lvl1pPr>
              <a:defRPr/>
            </a:lvl1pPr>
          </a:lstStyle>
          <a:p>
            <a:pPr>
              <a:defRPr/>
            </a:pPr>
            <a:fld id="{E01CF4E7-8212-4B6B-A184-131A3F165C42}" type="slidenum">
              <a:rPr lang="fr-FR"/>
              <a:pPr>
                <a:defRP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endParaRPr lang="fr-FR"/>
          </a:p>
        </p:txBody>
      </p:sp>
      <p:sp>
        <p:nvSpPr>
          <p:cNvPr id="6" name="Rectangle 5"/>
          <p:cNvSpPr>
            <a:spLocks noGrp="1" noChangeArrowheads="1"/>
          </p:cNvSpPr>
          <p:nvPr>
            <p:ph type="ftr" sz="quarter" idx="11"/>
          </p:nvPr>
        </p:nvSpPr>
        <p:spPr>
          <a:ln/>
        </p:spPr>
        <p:txBody>
          <a:bodyPr/>
          <a:lstStyle>
            <a:lvl1pPr>
              <a:defRPr/>
            </a:lvl1pPr>
          </a:lstStyle>
          <a:p>
            <a:pPr>
              <a:defRPr/>
            </a:pPr>
            <a:endParaRPr lang="fr-FR"/>
          </a:p>
        </p:txBody>
      </p:sp>
      <p:sp>
        <p:nvSpPr>
          <p:cNvPr id="7" name="Rectangle 6"/>
          <p:cNvSpPr>
            <a:spLocks noGrp="1" noChangeArrowheads="1"/>
          </p:cNvSpPr>
          <p:nvPr>
            <p:ph type="sldNum" sz="quarter" idx="12"/>
          </p:nvPr>
        </p:nvSpPr>
        <p:spPr>
          <a:ln/>
        </p:spPr>
        <p:txBody>
          <a:bodyPr/>
          <a:lstStyle>
            <a:lvl1pPr>
              <a:defRPr/>
            </a:lvl1pPr>
          </a:lstStyle>
          <a:p>
            <a:pPr>
              <a:defRPr/>
            </a:pPr>
            <a:fld id="{B86A3412-47F9-4870-8051-C6F97E23A99A}" type="slidenum">
              <a:rPr lang="fr-FR"/>
              <a:pPr>
                <a:defRP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endParaRPr lang="fr-FR"/>
          </a:p>
        </p:txBody>
      </p:sp>
      <p:sp>
        <p:nvSpPr>
          <p:cNvPr id="6" name="Rectangle 5"/>
          <p:cNvSpPr>
            <a:spLocks noGrp="1" noChangeArrowheads="1"/>
          </p:cNvSpPr>
          <p:nvPr>
            <p:ph type="ftr" sz="quarter" idx="11"/>
          </p:nvPr>
        </p:nvSpPr>
        <p:spPr>
          <a:ln/>
        </p:spPr>
        <p:txBody>
          <a:bodyPr/>
          <a:lstStyle>
            <a:lvl1pPr>
              <a:defRPr/>
            </a:lvl1pPr>
          </a:lstStyle>
          <a:p>
            <a:pPr>
              <a:defRPr/>
            </a:pPr>
            <a:endParaRPr lang="fr-FR"/>
          </a:p>
        </p:txBody>
      </p:sp>
      <p:sp>
        <p:nvSpPr>
          <p:cNvPr id="7" name="Rectangle 6"/>
          <p:cNvSpPr>
            <a:spLocks noGrp="1" noChangeArrowheads="1"/>
          </p:cNvSpPr>
          <p:nvPr>
            <p:ph type="sldNum" sz="quarter" idx="12"/>
          </p:nvPr>
        </p:nvSpPr>
        <p:spPr>
          <a:ln/>
        </p:spPr>
        <p:txBody>
          <a:bodyPr/>
          <a:lstStyle>
            <a:lvl1pPr>
              <a:defRPr/>
            </a:lvl1pPr>
          </a:lstStyle>
          <a:p>
            <a:pPr>
              <a:defRPr/>
            </a:pPr>
            <a:fld id="{053950B3-98E4-4CF3-BFCB-BD90B2B2D614}" type="slidenum">
              <a:rPr lang="fr-FR"/>
              <a:pPr>
                <a:defRP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pour modifier le style du titre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fr-F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fr-F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AD18980B-4030-42C8-98F6-3CEC237CEC96}" type="slidenum">
              <a:rPr lang="fr-FR"/>
              <a:pPr>
                <a:defRPr/>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fr.wikipedia.org/wiki/Disponibilit%C3%A9"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fr.wikipedia.org/wiki/Int%C3%A9grit%C3%A9_(base_de_donn%C3%A9es)"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fr.wikipedia.org/wiki/Confidentialit%C3%A9"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fr.wikipedia.org/wiki/Preuve" TargetMode="External"/><Relationship Id="rId2" Type="http://schemas.openxmlformats.org/officeDocument/2006/relationships/hyperlink" Target="https://fr.wikipedia.org/wiki/Tra%C3%A7abilit%C3%A9" TargetMode="External"/><Relationship Id="rId1" Type="http://schemas.openxmlformats.org/officeDocument/2006/relationships/slideLayout" Target="../slideLayouts/slideLayout2.xml"/><Relationship Id="rId6" Type="http://schemas.openxmlformats.org/officeDocument/2006/relationships/hyperlink" Target="https://fr.wikipedia.org/wiki/Imputation" TargetMode="External"/><Relationship Id="rId5" Type="http://schemas.openxmlformats.org/officeDocument/2006/relationships/hyperlink" Target="https://fr.wikipedia.org/wiki/Non-r%C3%A9pudiation" TargetMode="External"/><Relationship Id="rId4" Type="http://schemas.openxmlformats.org/officeDocument/2006/relationships/hyperlink" Target="https://fr.wikipedia.org/wiki/Authentification"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conseils.telus.com/infonuagique/stockage-cloud-proteger-ransomware_2/"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8"/>
          <p:cNvSpPr txBox="1">
            <a:spLocks noChangeArrowheads="1"/>
          </p:cNvSpPr>
          <p:nvPr/>
        </p:nvSpPr>
        <p:spPr bwMode="auto">
          <a:xfrm>
            <a:off x="928662" y="610136"/>
            <a:ext cx="6929486" cy="6709529"/>
          </a:xfrm>
          <a:prstGeom prst="rect">
            <a:avLst/>
          </a:prstGeom>
          <a:noFill/>
          <a:ln w="9525">
            <a:noFill/>
            <a:miter lim="800000"/>
            <a:headEnd/>
            <a:tailEnd/>
          </a:ln>
        </p:spPr>
        <p:txBody>
          <a:bodyPr wrap="square">
            <a:spAutoFit/>
          </a:bodyPr>
          <a:lstStyle/>
          <a:p>
            <a:pPr algn="ctr">
              <a:spcBef>
                <a:spcPct val="50000"/>
              </a:spcBef>
            </a:pPr>
            <a:endParaRPr lang="fr-FR" sz="2800" b="1" dirty="0" smtClean="0">
              <a:solidFill>
                <a:srgbClr val="FF0000"/>
              </a:solidFill>
            </a:endParaRPr>
          </a:p>
          <a:p>
            <a:pPr algn="ctr">
              <a:spcBef>
                <a:spcPct val="50000"/>
              </a:spcBef>
            </a:pPr>
            <a:endParaRPr lang="fr-FR" sz="2800" b="1" dirty="0" smtClean="0">
              <a:solidFill>
                <a:srgbClr val="FF0000"/>
              </a:solidFill>
            </a:endParaRPr>
          </a:p>
          <a:p>
            <a:pPr algn="ctr">
              <a:spcBef>
                <a:spcPct val="50000"/>
              </a:spcBef>
            </a:pPr>
            <a:r>
              <a:rPr lang="fr-FR" sz="3200" b="1" dirty="0" smtClean="0">
                <a:solidFill>
                  <a:srgbClr val="FF0000"/>
                </a:solidFill>
              </a:rPr>
              <a:t>LICENCE: S6</a:t>
            </a:r>
          </a:p>
          <a:p>
            <a:pPr algn="ctr">
              <a:spcBef>
                <a:spcPct val="50000"/>
              </a:spcBef>
            </a:pPr>
            <a:r>
              <a:rPr lang="fr-FR" sz="3200" b="1" dirty="0" smtClean="0">
                <a:solidFill>
                  <a:srgbClr val="3366FF"/>
                </a:solidFill>
              </a:rPr>
              <a:t>Filière: Télécommunication</a:t>
            </a:r>
          </a:p>
          <a:p>
            <a:pPr algn="ctr">
              <a:spcBef>
                <a:spcPct val="50000"/>
              </a:spcBef>
            </a:pPr>
            <a:r>
              <a:rPr lang="fr-FR" sz="3200" b="1" dirty="0" smtClean="0">
                <a:solidFill>
                  <a:srgbClr val="3366FF"/>
                </a:solidFill>
              </a:rPr>
              <a:t>Module: SI</a:t>
            </a:r>
          </a:p>
          <a:p>
            <a:pPr algn="ctr">
              <a:spcBef>
                <a:spcPct val="50000"/>
              </a:spcBef>
            </a:pPr>
            <a:r>
              <a:rPr lang="fr-FR" sz="3200" b="1" dirty="0" smtClean="0">
                <a:solidFill>
                  <a:srgbClr val="3366FF"/>
                </a:solidFill>
              </a:rPr>
              <a:t>Sécurité de l’Information</a:t>
            </a:r>
          </a:p>
          <a:p>
            <a:pPr algn="ctr">
              <a:spcBef>
                <a:spcPct val="50000"/>
              </a:spcBef>
            </a:pPr>
            <a:r>
              <a:rPr lang="fr-FR" sz="3200" b="1" dirty="0" smtClean="0">
                <a:solidFill>
                  <a:srgbClr val="3366FF"/>
                </a:solidFill>
              </a:rPr>
              <a:t>UED 3.2</a:t>
            </a:r>
          </a:p>
          <a:p>
            <a:pPr algn="ctr">
              <a:spcBef>
                <a:spcPct val="50000"/>
              </a:spcBef>
            </a:pPr>
            <a:endParaRPr lang="fr-FR" sz="4000" b="1" dirty="0">
              <a:solidFill>
                <a:srgbClr val="FF0000"/>
              </a:solidFill>
            </a:endParaRPr>
          </a:p>
          <a:p>
            <a:pPr algn="ctr">
              <a:spcBef>
                <a:spcPct val="50000"/>
              </a:spcBef>
            </a:pPr>
            <a:endParaRPr lang="fr-FR" sz="4000" b="1" dirty="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42852"/>
            <a:ext cx="8229600" cy="714380"/>
          </a:xfrm>
        </p:spPr>
        <p:txBody>
          <a:bodyPr/>
          <a:lstStyle/>
          <a:p>
            <a:r>
              <a:rPr lang="fr-FR" sz="3200" dirty="0" smtClean="0">
                <a:solidFill>
                  <a:srgbClr val="FF0000"/>
                </a:solidFill>
              </a:rPr>
              <a:t>Menaces suite</a:t>
            </a:r>
            <a:endParaRPr lang="fr-FR" sz="3200" dirty="0"/>
          </a:p>
        </p:txBody>
      </p:sp>
      <p:sp>
        <p:nvSpPr>
          <p:cNvPr id="3" name="Espace réservé du contenu 2"/>
          <p:cNvSpPr>
            <a:spLocks noGrp="1"/>
          </p:cNvSpPr>
          <p:nvPr>
            <p:ph idx="1"/>
          </p:nvPr>
        </p:nvSpPr>
        <p:spPr>
          <a:xfrm>
            <a:off x="457200" y="1000108"/>
            <a:ext cx="8229600" cy="5715040"/>
          </a:xfrm>
        </p:spPr>
        <p:txBody>
          <a:bodyPr/>
          <a:lstStyle/>
          <a:p>
            <a:r>
              <a:rPr lang="fr-FR" sz="2400" dirty="0" smtClean="0">
                <a:solidFill>
                  <a:srgbClr val="FF0000"/>
                </a:solidFill>
              </a:rPr>
              <a:t>Pourriel (</a:t>
            </a:r>
            <a:r>
              <a:rPr lang="fr-FR" sz="2400" i="1" dirty="0" smtClean="0">
                <a:solidFill>
                  <a:srgbClr val="FF0000"/>
                </a:solidFill>
              </a:rPr>
              <a:t>Spam</a:t>
            </a:r>
            <a:r>
              <a:rPr lang="fr-FR" sz="2400" dirty="0" smtClean="0">
                <a:solidFill>
                  <a:srgbClr val="FF0000"/>
                </a:solidFill>
              </a:rPr>
              <a:t>)</a:t>
            </a:r>
          </a:p>
          <a:p>
            <a:pPr algn="just">
              <a:buNone/>
            </a:pPr>
            <a:r>
              <a:rPr lang="fr-FR" sz="2000" dirty="0" smtClean="0"/>
              <a:t>		En tant que tels, les pourriels ne font pas partie des menaces informatiques, mais si on les ouvre ou si l’on clique sur leur lien, ils peuvent implanter un ver informatique sur l’ordinateur.</a:t>
            </a:r>
          </a:p>
          <a:p>
            <a:r>
              <a:rPr lang="fr-FR" sz="2400" dirty="0" smtClean="0">
                <a:solidFill>
                  <a:srgbClr val="FF0000"/>
                </a:solidFill>
              </a:rPr>
              <a:t>Vol d’appareils portatifs ou mobiles (</a:t>
            </a:r>
            <a:r>
              <a:rPr lang="fr-FR" sz="2400" i="1" dirty="0" err="1" smtClean="0">
                <a:solidFill>
                  <a:srgbClr val="FF0000"/>
                </a:solidFill>
              </a:rPr>
              <a:t>Theft</a:t>
            </a:r>
            <a:r>
              <a:rPr lang="fr-FR" sz="2400" dirty="0" smtClean="0">
                <a:solidFill>
                  <a:srgbClr val="FF0000"/>
                </a:solidFill>
              </a:rPr>
              <a:t>)</a:t>
            </a:r>
          </a:p>
          <a:p>
            <a:pPr algn="just">
              <a:buNone/>
            </a:pPr>
            <a:r>
              <a:rPr lang="fr-FR" sz="1600" dirty="0" smtClean="0"/>
              <a:t>		Petits et faciles à transporter, les téléphones et tablettes sont particulièrement susceptibles d’être subtilisés d’un sac à main ou oubliés sur un banc de métro, ouvrant ainsi la porte à d’autres menaces informatiques.</a:t>
            </a:r>
          </a:p>
          <a:p>
            <a:pPr algn="just">
              <a:buNone/>
            </a:pPr>
            <a:r>
              <a:rPr lang="fr-FR" sz="1600" dirty="0" smtClean="0"/>
              <a:t>		S’il n’est pas adéquatement protégé, il est facile d’extirper le contenu d’un appareil tombé entre de mauvaises mains ou de l’utiliser pour accéder aux réseaux de l’entreprise. Ceux-ci ne sont habituellement verrouillés que par un mot de passe de quatre chiffres, une protection trop faible la plupart du temps. Un malfaiteur peut aussi simplement effacer son contenu et revendre l’appareil sur le marché noir, jetant à la poubelle tout le travail qu’il contenait, une perte parfois considérable pour une entreprise.</a:t>
            </a:r>
          </a:p>
          <a:p>
            <a:pPr algn="just">
              <a:buNone/>
            </a:pPr>
            <a:r>
              <a:rPr lang="fr-FR" sz="1600" dirty="0" smtClean="0"/>
              <a:t>		Ces risques de perte et de vol sont accentués par la tendance appelée, en anglais, </a:t>
            </a:r>
            <a:r>
              <a:rPr lang="fr-FR" sz="1600" b="1" dirty="0" err="1" smtClean="0"/>
              <a:t>Bring</a:t>
            </a:r>
            <a:r>
              <a:rPr lang="fr-FR" sz="1600" b="1" dirty="0" smtClean="0"/>
              <a:t> </a:t>
            </a:r>
            <a:r>
              <a:rPr lang="fr-FR" sz="1600" b="1" dirty="0" err="1" smtClean="0"/>
              <a:t>your</a:t>
            </a:r>
            <a:r>
              <a:rPr lang="fr-FR" sz="1600" b="1" dirty="0" smtClean="0"/>
              <a:t> </a:t>
            </a:r>
            <a:r>
              <a:rPr lang="fr-FR" sz="1600" b="1" dirty="0" err="1" smtClean="0"/>
              <a:t>own</a:t>
            </a:r>
            <a:r>
              <a:rPr lang="fr-FR" sz="1600" b="1" dirty="0" smtClean="0"/>
              <a:t> </a:t>
            </a:r>
            <a:r>
              <a:rPr lang="fr-FR" sz="1600" b="1" dirty="0" err="1" smtClean="0"/>
              <a:t>device</a:t>
            </a:r>
            <a:r>
              <a:rPr lang="fr-FR" sz="1600" b="1" dirty="0" smtClean="0"/>
              <a:t> (BYOD), </a:t>
            </a:r>
            <a:r>
              <a:rPr lang="fr-FR" sz="1600" dirty="0" smtClean="0"/>
              <a:t>où les employés utilisent leurs appareils personnels au travail. De plus, les données personnelles se mélangent aux données professionnelles, rendant les employés réfractaires à des mesures de sécurité accrues.</a:t>
            </a:r>
          </a:p>
          <a:p>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188640"/>
            <a:ext cx="8229600" cy="706090"/>
          </a:xfrm>
        </p:spPr>
        <p:txBody>
          <a:bodyPr/>
          <a:lstStyle/>
          <a:p>
            <a:r>
              <a:rPr lang="fr-FR" sz="3200" dirty="0" smtClean="0">
                <a:solidFill>
                  <a:srgbClr val="FF0000"/>
                </a:solidFill>
              </a:rPr>
              <a:t>Le </a:t>
            </a:r>
            <a:r>
              <a:rPr lang="fr-FR" sz="3200" dirty="0" err="1" smtClean="0">
                <a:solidFill>
                  <a:srgbClr val="FF0000"/>
                </a:solidFill>
              </a:rPr>
              <a:t>Pishing</a:t>
            </a:r>
            <a:r>
              <a:rPr lang="fr-FR" sz="3200" dirty="0" smtClean="0">
                <a:solidFill>
                  <a:srgbClr val="FF0000"/>
                </a:solidFill>
              </a:rPr>
              <a:t> </a:t>
            </a:r>
          </a:p>
        </p:txBody>
      </p:sp>
      <p:sp>
        <p:nvSpPr>
          <p:cNvPr id="3" name="Espace réservé du contenu 2"/>
          <p:cNvSpPr>
            <a:spLocks noGrp="1"/>
          </p:cNvSpPr>
          <p:nvPr>
            <p:ph idx="1"/>
          </p:nvPr>
        </p:nvSpPr>
        <p:spPr>
          <a:xfrm>
            <a:off x="457200" y="1052736"/>
            <a:ext cx="8229600" cy="5805264"/>
          </a:xfrm>
        </p:spPr>
        <p:txBody>
          <a:bodyPr/>
          <a:lstStyle/>
          <a:p>
            <a:pPr>
              <a:buFont typeface="Arial" pitchFamily="34" charset="0"/>
              <a:buChar char="•"/>
            </a:pPr>
            <a:r>
              <a:rPr lang="fr-FR" sz="2400" dirty="0" smtClean="0">
                <a:solidFill>
                  <a:srgbClr val="FF0000"/>
                </a:solidFill>
              </a:rPr>
              <a:t>Le </a:t>
            </a:r>
            <a:r>
              <a:rPr lang="fr-FR" sz="2400" dirty="0" err="1" smtClean="0">
                <a:solidFill>
                  <a:srgbClr val="FF0000"/>
                </a:solidFill>
              </a:rPr>
              <a:t>Pishing</a:t>
            </a:r>
            <a:r>
              <a:rPr lang="fr-FR" sz="2400" dirty="0" smtClean="0">
                <a:solidFill>
                  <a:srgbClr val="FF0000"/>
                </a:solidFill>
              </a:rPr>
              <a:t> </a:t>
            </a:r>
          </a:p>
          <a:p>
            <a:pPr algn="just">
              <a:buNone/>
            </a:pPr>
            <a:r>
              <a:rPr lang="fr-FR" sz="2000" dirty="0" smtClean="0"/>
              <a:t>		</a:t>
            </a:r>
            <a:r>
              <a:rPr lang="fr-FR" sz="2400" dirty="0" smtClean="0"/>
              <a:t>Le </a:t>
            </a:r>
            <a:r>
              <a:rPr lang="fr-FR" sz="2400" dirty="0" err="1" smtClean="0"/>
              <a:t>pishing</a:t>
            </a:r>
            <a:r>
              <a:rPr lang="fr-FR" sz="2400" dirty="0" smtClean="0"/>
              <a:t> (contraction des mots anglais « fishing », en français pêche, et « phreaking », désignant le piratage de lignes téléphoniques), traduit parfois en « hameçonnage », est une technique frauduleuse utilisée par les pirates informatiques pour récupérer des informations (généralement bancaires) auprès d'internautes.</a:t>
            </a:r>
          </a:p>
          <a:p>
            <a:pPr algn="just">
              <a:buNone/>
            </a:pPr>
            <a:r>
              <a:rPr lang="fr-FR" sz="2400" dirty="0" smtClean="0"/>
              <a:t>		La technique du </a:t>
            </a:r>
            <a:r>
              <a:rPr lang="fr-FR" sz="2400" dirty="0" err="1" smtClean="0"/>
              <a:t>pishing</a:t>
            </a:r>
            <a:r>
              <a:rPr lang="fr-FR" sz="2400" dirty="0" smtClean="0"/>
              <a:t> est une technique d'« ingénierie sociale » c'est-à-dire consistant à exploiter non pas une faille informatique mais la « faille humaine » en dupant les internautes par le biais d'un courrier électronique semblant provenir d'une entreprise de confiance, typiquement une banque ou un site de commerce</a:t>
            </a:r>
            <a:r>
              <a:rPr lang="fr-FR" sz="2000" dirty="0" smtClean="0"/>
              <a:t>.</a:t>
            </a:r>
            <a:endParaRPr lang="fr-FR" sz="20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260648"/>
            <a:ext cx="8229600" cy="654032"/>
          </a:xfrm>
        </p:spPr>
        <p:txBody>
          <a:bodyPr/>
          <a:lstStyle/>
          <a:p>
            <a:r>
              <a:rPr lang="fr-FR" sz="3200" dirty="0" smtClean="0">
                <a:solidFill>
                  <a:srgbClr val="FF0000"/>
                </a:solidFill>
              </a:rPr>
              <a:t>Déni de service (</a:t>
            </a:r>
            <a:r>
              <a:rPr lang="fr-FR" sz="3200" i="1" dirty="0" err="1" smtClean="0">
                <a:solidFill>
                  <a:srgbClr val="FF0000"/>
                </a:solidFill>
              </a:rPr>
              <a:t>DoS</a:t>
            </a:r>
            <a:r>
              <a:rPr lang="fr-FR" sz="3200" i="1" dirty="0" smtClean="0">
                <a:solidFill>
                  <a:srgbClr val="FF0000"/>
                </a:solidFill>
              </a:rPr>
              <a:t> </a:t>
            </a:r>
            <a:r>
              <a:rPr lang="fr-FR" sz="3200" i="1" dirty="0" err="1" smtClean="0">
                <a:solidFill>
                  <a:srgbClr val="FF0000"/>
                </a:solidFill>
              </a:rPr>
              <a:t>Attack</a:t>
            </a:r>
            <a:r>
              <a:rPr lang="fr-FR" sz="3200" dirty="0" smtClean="0">
                <a:solidFill>
                  <a:srgbClr val="FF0000"/>
                </a:solidFill>
              </a:rPr>
              <a:t>)</a:t>
            </a:r>
            <a:endParaRPr lang="fr-FR" sz="3200" dirty="0">
              <a:solidFill>
                <a:srgbClr val="FF0000"/>
              </a:solidFill>
            </a:endParaRPr>
          </a:p>
        </p:txBody>
      </p:sp>
      <p:sp>
        <p:nvSpPr>
          <p:cNvPr id="3" name="Espace réservé du contenu 2"/>
          <p:cNvSpPr>
            <a:spLocks noGrp="1"/>
          </p:cNvSpPr>
          <p:nvPr>
            <p:ph idx="1"/>
          </p:nvPr>
        </p:nvSpPr>
        <p:spPr>
          <a:xfrm>
            <a:off x="457200" y="1000108"/>
            <a:ext cx="8229600" cy="5669252"/>
          </a:xfrm>
        </p:spPr>
        <p:txBody>
          <a:bodyPr/>
          <a:lstStyle/>
          <a:p>
            <a:r>
              <a:rPr lang="fr-FR" sz="2400" dirty="0" smtClean="0">
                <a:solidFill>
                  <a:srgbClr val="3366FF"/>
                </a:solidFill>
              </a:rPr>
              <a:t>Attaque par déni de service (</a:t>
            </a:r>
            <a:r>
              <a:rPr lang="fr-FR" sz="2400" i="1" dirty="0" err="1" smtClean="0">
                <a:solidFill>
                  <a:srgbClr val="3366FF"/>
                </a:solidFill>
              </a:rPr>
              <a:t>DoS</a:t>
            </a:r>
            <a:r>
              <a:rPr lang="fr-FR" sz="2400" i="1" dirty="0" smtClean="0">
                <a:solidFill>
                  <a:srgbClr val="3366FF"/>
                </a:solidFill>
              </a:rPr>
              <a:t> </a:t>
            </a:r>
            <a:r>
              <a:rPr lang="fr-FR" sz="2400" i="1" dirty="0" err="1" smtClean="0">
                <a:solidFill>
                  <a:srgbClr val="3366FF"/>
                </a:solidFill>
              </a:rPr>
              <a:t>Attack</a:t>
            </a:r>
            <a:r>
              <a:rPr lang="fr-FR" sz="2400" dirty="0" smtClean="0">
                <a:solidFill>
                  <a:srgbClr val="3366FF"/>
                </a:solidFill>
              </a:rPr>
              <a:t>)</a:t>
            </a:r>
          </a:p>
          <a:p>
            <a:pPr algn="just">
              <a:buNone/>
            </a:pPr>
            <a:r>
              <a:rPr lang="fr-FR" sz="1800" dirty="0" smtClean="0"/>
              <a:t>		</a:t>
            </a:r>
            <a:r>
              <a:rPr lang="fr-FR" sz="2000" dirty="0" smtClean="0"/>
              <a:t>Une « attaque par déni de service » (en anglais « </a:t>
            </a:r>
            <a:r>
              <a:rPr lang="fr-FR" sz="2000" dirty="0" err="1" smtClean="0"/>
              <a:t>Denial</a:t>
            </a:r>
            <a:r>
              <a:rPr lang="fr-FR" sz="2000" dirty="0" smtClean="0"/>
              <a:t> of Service », abrégé en </a:t>
            </a:r>
            <a:r>
              <a:rPr lang="fr-FR" sz="2000" dirty="0" err="1" smtClean="0"/>
              <a:t>DoS</a:t>
            </a:r>
            <a:r>
              <a:rPr lang="fr-FR" sz="2000" dirty="0" smtClean="0"/>
              <a:t>) est un type d'attaque visant à rendre indisponible pendant un temps indéterminé les services ou ressources d'une organisation. Il s'agit la plupart du temps d'attaques à l'encontre des serveurs d'une entreprise, afin qu'ils ne puissent être utilisés et consultés.</a:t>
            </a:r>
          </a:p>
          <a:p>
            <a:pPr algn="just">
              <a:buNone/>
            </a:pPr>
            <a:endParaRPr lang="fr-FR" sz="2000" dirty="0" smtClean="0"/>
          </a:p>
          <a:p>
            <a:pPr algn="just">
              <a:buNone/>
            </a:pPr>
            <a:r>
              <a:rPr lang="fr-FR" sz="2000" dirty="0" smtClean="0"/>
              <a:t>		Les attaques par déni de service sont un fléau pouvant toucher tout serveur d'entreprise ou tout particulier relié à internet. Le but d'une telle attaque n'est pas de récupérer ou d'altérer des données, mais de nuire à la réputation de sociétés ayant une présence sur internet et éventuellement de nuire à leur fonctionnement si leur activité repose sur un système d'information.</a:t>
            </a:r>
          </a:p>
          <a:p>
            <a:pPr algn="just">
              <a:buNone/>
            </a:pPr>
            <a:endParaRPr lang="fr-FR" sz="2000" dirty="0" smtClean="0"/>
          </a:p>
          <a:p>
            <a:pPr algn="just">
              <a:buNone/>
            </a:pPr>
            <a:r>
              <a:rPr lang="fr-FR" sz="2000" dirty="0" smtClean="0"/>
              <a:t>		La plupart des attaques par déni de service exploitent des failles liées à l'implémentation d'un protocole du modèle TCP/IP.</a:t>
            </a:r>
            <a:endParaRPr lang="fr-FR" sz="2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188640"/>
            <a:ext cx="8229600" cy="634082"/>
          </a:xfrm>
        </p:spPr>
        <p:txBody>
          <a:bodyPr/>
          <a:lstStyle/>
          <a:p>
            <a:r>
              <a:rPr lang="fr-FR" sz="3200" dirty="0" smtClean="0">
                <a:solidFill>
                  <a:srgbClr val="FF0000"/>
                </a:solidFill>
              </a:rPr>
              <a:t>Déni de service (</a:t>
            </a:r>
            <a:r>
              <a:rPr lang="fr-FR" sz="3200" i="1" dirty="0" err="1" smtClean="0">
                <a:solidFill>
                  <a:srgbClr val="FF0000"/>
                </a:solidFill>
              </a:rPr>
              <a:t>DoS</a:t>
            </a:r>
            <a:r>
              <a:rPr lang="fr-FR" sz="3200" i="1" dirty="0" smtClean="0">
                <a:solidFill>
                  <a:srgbClr val="FF0000"/>
                </a:solidFill>
              </a:rPr>
              <a:t> </a:t>
            </a:r>
            <a:r>
              <a:rPr lang="fr-FR" sz="3200" i="1" dirty="0" err="1" smtClean="0">
                <a:solidFill>
                  <a:srgbClr val="FF0000"/>
                </a:solidFill>
              </a:rPr>
              <a:t>Attack</a:t>
            </a:r>
            <a:r>
              <a:rPr lang="fr-FR" sz="3200" dirty="0" smtClean="0">
                <a:solidFill>
                  <a:srgbClr val="FF0000"/>
                </a:solidFill>
              </a:rPr>
              <a:t>) (suite)</a:t>
            </a:r>
            <a:endParaRPr lang="fr-FR" sz="3200" dirty="0"/>
          </a:p>
        </p:txBody>
      </p:sp>
      <p:sp>
        <p:nvSpPr>
          <p:cNvPr id="3" name="Espace réservé du contenu 2"/>
          <p:cNvSpPr>
            <a:spLocks noGrp="1"/>
          </p:cNvSpPr>
          <p:nvPr>
            <p:ph idx="1"/>
          </p:nvPr>
        </p:nvSpPr>
        <p:spPr>
          <a:xfrm>
            <a:off x="457200" y="908720"/>
            <a:ext cx="8229600" cy="5760640"/>
          </a:xfrm>
        </p:spPr>
        <p:txBody>
          <a:bodyPr/>
          <a:lstStyle/>
          <a:p>
            <a:pPr>
              <a:buNone/>
            </a:pPr>
            <a:r>
              <a:rPr lang="fr-FR" sz="2000" dirty="0" smtClean="0"/>
              <a:t>		On distingue habituellement </a:t>
            </a:r>
            <a:r>
              <a:rPr lang="fr-FR" sz="2000" b="1" dirty="0" smtClean="0">
                <a:solidFill>
                  <a:srgbClr val="002060"/>
                </a:solidFill>
              </a:rPr>
              <a:t>deux types de dénis de service</a:t>
            </a:r>
            <a:r>
              <a:rPr lang="fr-FR" sz="2000" dirty="0" smtClean="0"/>
              <a:t>:</a:t>
            </a:r>
          </a:p>
          <a:p>
            <a:pPr>
              <a:buNone/>
            </a:pPr>
            <a:endParaRPr lang="fr-FR" sz="2000" dirty="0" smtClean="0"/>
          </a:p>
          <a:p>
            <a:pPr algn="just"/>
            <a:r>
              <a:rPr lang="fr-FR" sz="2000" dirty="0" smtClean="0"/>
              <a:t>Les dénis de service par saturation, consistant à submerger une machine de requêtes, afin qu'elle ne soit plus capable de répondre aux requêtes réelles.</a:t>
            </a:r>
          </a:p>
          <a:p>
            <a:pPr algn="just">
              <a:buNone/>
            </a:pPr>
            <a:r>
              <a:rPr lang="fr-FR" sz="2000" dirty="0" smtClean="0"/>
              <a:t>(envoyer des paquets IP (Internet Protocole) afin de provoquer une saturation ou un état instable des machines victimes et de les empêcher ainsi d'assurer les services réseau qu'elles proposent).</a:t>
            </a:r>
          </a:p>
          <a:p>
            <a:pPr algn="just">
              <a:buNone/>
            </a:pPr>
            <a:endParaRPr lang="fr-FR" sz="2000" dirty="0" smtClean="0"/>
          </a:p>
          <a:p>
            <a:r>
              <a:rPr lang="fr-FR" sz="2000" dirty="0" smtClean="0"/>
              <a:t> Les dénis de service par exploitation de vulnérabilités, consistant à exploiter une faille du système distant afin de le rendre inutilisable.</a:t>
            </a:r>
          </a:p>
          <a:p>
            <a:endParaRPr lang="fr-FR" sz="2000" dirty="0" smtClean="0"/>
          </a:p>
          <a:p>
            <a:r>
              <a:rPr lang="fr-FR" sz="2000" b="1" dirty="0" smtClean="0">
                <a:solidFill>
                  <a:srgbClr val="FF0000"/>
                </a:solidFill>
              </a:rPr>
              <a:t>Remarque: </a:t>
            </a:r>
            <a:r>
              <a:rPr lang="fr-FR" sz="2000" b="1" dirty="0" smtClean="0">
                <a:solidFill>
                  <a:srgbClr val="3366FF"/>
                </a:solidFill>
              </a:rPr>
              <a:t>Lorsqu'un déni de service est provoqué par plusieurs machines, on parle alors de « déni de service distribué » (noté </a:t>
            </a:r>
            <a:r>
              <a:rPr lang="fr-FR" sz="2000" b="1" dirty="0" smtClean="0">
                <a:solidFill>
                  <a:srgbClr val="FF0000"/>
                </a:solidFill>
              </a:rPr>
              <a:t>DDOS</a:t>
            </a:r>
            <a:r>
              <a:rPr lang="fr-FR" sz="2000" b="1" dirty="0" smtClean="0">
                <a:solidFill>
                  <a:srgbClr val="3366FF"/>
                </a:solidFill>
              </a:rPr>
              <a:t> pour </a:t>
            </a:r>
            <a:r>
              <a:rPr lang="fr-FR" sz="2000" b="1" dirty="0" err="1" smtClean="0">
                <a:solidFill>
                  <a:srgbClr val="3366FF"/>
                </a:solidFill>
              </a:rPr>
              <a:t>Distributed</a:t>
            </a:r>
            <a:r>
              <a:rPr lang="fr-FR" sz="2000" b="1" dirty="0" smtClean="0">
                <a:solidFill>
                  <a:srgbClr val="3366FF"/>
                </a:solidFill>
              </a:rPr>
              <a:t> </a:t>
            </a:r>
            <a:r>
              <a:rPr lang="fr-FR" sz="2000" b="1" dirty="0" err="1" smtClean="0">
                <a:solidFill>
                  <a:srgbClr val="3366FF"/>
                </a:solidFill>
              </a:rPr>
              <a:t>Denial</a:t>
            </a:r>
            <a:r>
              <a:rPr lang="fr-FR" sz="2000" b="1" dirty="0" smtClean="0">
                <a:solidFill>
                  <a:srgbClr val="3366FF"/>
                </a:solidFill>
              </a:rPr>
              <a:t> of Service).</a:t>
            </a:r>
            <a:endParaRPr lang="fr-FR" sz="2000" b="1" dirty="0">
              <a:solidFill>
                <a:srgbClr val="3366FF"/>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188640"/>
            <a:ext cx="8229600" cy="954344"/>
          </a:xfrm>
        </p:spPr>
        <p:txBody>
          <a:bodyPr/>
          <a:lstStyle/>
          <a:p>
            <a:r>
              <a:rPr lang="fr-FR" sz="3200" dirty="0" smtClean="0">
                <a:solidFill>
                  <a:srgbClr val="FF0000"/>
                </a:solidFill>
              </a:rPr>
              <a:t>IP </a:t>
            </a:r>
            <a:r>
              <a:rPr lang="fr-FR" sz="3200" dirty="0" err="1" smtClean="0">
                <a:solidFill>
                  <a:srgbClr val="FF0000"/>
                </a:solidFill>
              </a:rPr>
              <a:t>Spoofing</a:t>
            </a:r>
            <a:endParaRPr lang="fr-FR" sz="3200" dirty="0">
              <a:solidFill>
                <a:srgbClr val="FF0000"/>
              </a:solidFill>
            </a:endParaRPr>
          </a:p>
        </p:txBody>
      </p:sp>
      <p:sp>
        <p:nvSpPr>
          <p:cNvPr id="3" name="Espace réservé du contenu 2"/>
          <p:cNvSpPr>
            <a:spLocks noGrp="1"/>
          </p:cNvSpPr>
          <p:nvPr>
            <p:ph idx="1"/>
          </p:nvPr>
        </p:nvSpPr>
        <p:spPr>
          <a:xfrm>
            <a:off x="457200" y="1600200"/>
            <a:ext cx="8229600" cy="4853136"/>
          </a:xfrm>
        </p:spPr>
        <p:txBody>
          <a:bodyPr/>
          <a:lstStyle/>
          <a:p>
            <a:pPr algn="just">
              <a:buNone/>
            </a:pPr>
            <a:r>
              <a:rPr lang="fr-FR" sz="2400" dirty="0" smtClean="0"/>
              <a:t>		L'« usurpation d'adresse IP » (également appelé mystification ou en anglais </a:t>
            </a:r>
            <a:r>
              <a:rPr lang="fr-FR" sz="2400" dirty="0" err="1" smtClean="0"/>
              <a:t>spoofing</a:t>
            </a:r>
            <a:r>
              <a:rPr lang="fr-FR" sz="2400" dirty="0" smtClean="0"/>
              <a:t> IP) est une technique consistant à remplacer l'adresse IP de l'expéditeur IP par l'adresse IP d'une autre machine.</a:t>
            </a:r>
          </a:p>
          <a:p>
            <a:pPr>
              <a:buNone/>
            </a:pPr>
            <a:r>
              <a:rPr lang="fr-FR" sz="2400" dirty="0" smtClean="0"/>
              <a:t>		</a:t>
            </a:r>
          </a:p>
          <a:p>
            <a:pPr>
              <a:buNone/>
            </a:pPr>
            <a:r>
              <a:rPr lang="fr-FR" sz="2400" dirty="0" smtClean="0"/>
              <a:t>		Cette technique permet ainsi à un pirate d'envoyer des paquets anonymement.</a:t>
            </a:r>
          </a:p>
          <a:p>
            <a:pPr>
              <a:buNone/>
            </a:pPr>
            <a:endParaRPr lang="fr-FR" sz="2400" dirty="0" smtClean="0"/>
          </a:p>
          <a:p>
            <a:pPr>
              <a:buNone/>
            </a:pPr>
            <a:r>
              <a:rPr lang="fr-FR" sz="2400" dirty="0" smtClean="0"/>
              <a:t>		Il ne s'agit pas pour autant d'un changement d'adresse IP, mais d'une mascarade de l'adresse IP au niveau des paquets émis.</a:t>
            </a:r>
            <a:endParaRPr lang="fr-FR" sz="2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214290"/>
            <a:ext cx="8229600" cy="1285884"/>
          </a:xfrm>
        </p:spPr>
        <p:txBody>
          <a:bodyPr/>
          <a:lstStyle/>
          <a:p>
            <a:r>
              <a:rPr lang="fr-FR" sz="2800" dirty="0" smtClean="0"/>
              <a:t/>
            </a:r>
            <a:br>
              <a:rPr lang="fr-FR" sz="2800" dirty="0" smtClean="0"/>
            </a:br>
            <a:r>
              <a:rPr lang="fr-FR" sz="2800" dirty="0" smtClean="0"/>
              <a:t/>
            </a:r>
            <a:br>
              <a:rPr lang="fr-FR" sz="2800" dirty="0" smtClean="0"/>
            </a:br>
            <a:r>
              <a:rPr lang="fr-FR" sz="3200" dirty="0" smtClean="0">
                <a:solidFill>
                  <a:srgbClr val="FF0000"/>
                </a:solidFill>
              </a:rPr>
              <a:t>Conclusion sur les</a:t>
            </a:r>
            <a:br>
              <a:rPr lang="fr-FR" sz="3200" dirty="0" smtClean="0">
                <a:solidFill>
                  <a:srgbClr val="FF0000"/>
                </a:solidFill>
              </a:rPr>
            </a:br>
            <a:r>
              <a:rPr lang="fr-FR" sz="3200" dirty="0" smtClean="0">
                <a:solidFill>
                  <a:srgbClr val="FF0000"/>
                </a:solidFill>
              </a:rPr>
              <a:t>Menaces informatiques </a:t>
            </a:r>
            <a:r>
              <a:rPr lang="fr-FR" sz="3200" dirty="0" smtClean="0"/>
              <a:t/>
            </a:r>
            <a:br>
              <a:rPr lang="fr-FR" sz="3200" dirty="0" smtClean="0"/>
            </a:br>
            <a:endParaRPr lang="fr-FR" sz="3200" dirty="0"/>
          </a:p>
        </p:txBody>
      </p:sp>
      <p:sp>
        <p:nvSpPr>
          <p:cNvPr id="3" name="Espace réservé du contenu 2"/>
          <p:cNvSpPr>
            <a:spLocks noGrp="1"/>
          </p:cNvSpPr>
          <p:nvPr>
            <p:ph idx="1"/>
          </p:nvPr>
        </p:nvSpPr>
        <p:spPr/>
        <p:txBody>
          <a:bodyPr/>
          <a:lstStyle/>
          <a:p>
            <a:pPr algn="just">
              <a:buNone/>
            </a:pPr>
            <a:r>
              <a:rPr lang="fr-FR" dirty="0" smtClean="0">
                <a:solidFill>
                  <a:srgbClr val="00B0F0"/>
                </a:solidFill>
              </a:rPr>
              <a:t>		</a:t>
            </a:r>
          </a:p>
          <a:p>
            <a:pPr algn="just">
              <a:buNone/>
            </a:pPr>
            <a:r>
              <a:rPr lang="fr-FR" dirty="0" smtClean="0">
                <a:solidFill>
                  <a:srgbClr val="00B0F0"/>
                </a:solidFill>
              </a:rPr>
              <a:t>		Face à la variété des menaces informatiques, adopter des mesures de sécurité préalables permet de prévenir ces attaques plus efficacement qu’en colmatant les brèches une à une.</a:t>
            </a:r>
          </a:p>
          <a:p>
            <a:endParaRPr lang="fr-F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idx="1"/>
          </p:nvPr>
        </p:nvSpPr>
        <p:spPr>
          <a:xfrm>
            <a:off x="500034" y="1124744"/>
            <a:ext cx="8358246" cy="5544616"/>
          </a:xfrm>
        </p:spPr>
        <p:txBody>
          <a:bodyPr/>
          <a:lstStyle/>
          <a:p>
            <a:pPr>
              <a:buNone/>
            </a:pPr>
            <a:endParaRPr lang="fr-FR" sz="1200" b="1" dirty="0" smtClean="0">
              <a:solidFill>
                <a:srgbClr val="00B050"/>
              </a:solidFill>
            </a:endParaRPr>
          </a:p>
          <a:p>
            <a:pPr eaLnBrk="1" hangingPunct="1">
              <a:buNone/>
            </a:pPr>
            <a:r>
              <a:rPr lang="fr-FR" sz="2400" dirty="0" smtClean="0"/>
              <a:t>      Sécurité des S.I = Protéger les biens et informations</a:t>
            </a:r>
            <a:endParaRPr lang="fr-FR" sz="1200" dirty="0" smtClean="0"/>
          </a:p>
          <a:p>
            <a:pPr>
              <a:buNone/>
            </a:pPr>
            <a:r>
              <a:rPr lang="fr-FR" sz="1600" dirty="0" smtClean="0">
                <a:solidFill>
                  <a:srgbClr val="FF0000"/>
                </a:solidFill>
              </a:rPr>
              <a:t>		</a:t>
            </a:r>
            <a:r>
              <a:rPr lang="fr-FR" sz="2000" i="1" dirty="0" smtClean="0">
                <a:solidFill>
                  <a:srgbClr val="FF0000"/>
                </a:solidFill>
                <a:latin typeface="+mj-lt"/>
              </a:rPr>
              <a:t>La sécurité des systèmes d'information </a:t>
            </a:r>
            <a:r>
              <a:rPr lang="en-US" sz="2000" i="1" dirty="0" err="1" smtClean="0">
                <a:solidFill>
                  <a:srgbClr val="FF0000"/>
                </a:solidFill>
                <a:latin typeface="+mj-lt"/>
                <a:cs typeface="Arial" pitchFamily="34" charset="0"/>
              </a:rPr>
              <a:t>peut</a:t>
            </a:r>
            <a:r>
              <a:rPr lang="en-US" sz="2000" i="1" dirty="0" smtClean="0">
                <a:solidFill>
                  <a:srgbClr val="FF0000"/>
                </a:solidFill>
                <a:latin typeface="+mj-lt"/>
                <a:cs typeface="Arial" pitchFamily="34" charset="0"/>
              </a:rPr>
              <a:t> </a:t>
            </a:r>
            <a:r>
              <a:rPr lang="en-US" sz="2000" i="1" dirty="0" err="1" smtClean="0">
                <a:solidFill>
                  <a:srgbClr val="FF0000"/>
                </a:solidFill>
                <a:latin typeface="+mj-lt"/>
                <a:cs typeface="Arial" pitchFamily="34" charset="0"/>
              </a:rPr>
              <a:t>s'évaluer</a:t>
            </a:r>
            <a:r>
              <a:rPr lang="en-US" sz="2000" i="1" dirty="0" smtClean="0">
                <a:solidFill>
                  <a:srgbClr val="FF0000"/>
                </a:solidFill>
                <a:latin typeface="+mj-lt"/>
                <a:cs typeface="Arial" pitchFamily="34" charset="0"/>
              </a:rPr>
              <a:t> </a:t>
            </a:r>
            <a:r>
              <a:rPr lang="en-US" sz="2000" i="1" dirty="0" err="1" smtClean="0">
                <a:solidFill>
                  <a:srgbClr val="FF0000"/>
                </a:solidFill>
                <a:latin typeface="+mj-lt"/>
                <a:cs typeface="Arial" pitchFamily="34" charset="0"/>
              </a:rPr>
              <a:t>suivant</a:t>
            </a:r>
            <a:r>
              <a:rPr lang="en-US" sz="2000" i="1" dirty="0" smtClean="0">
                <a:solidFill>
                  <a:srgbClr val="FF0000"/>
                </a:solidFill>
                <a:latin typeface="+mj-lt"/>
                <a:cs typeface="Arial" pitchFamily="34" charset="0"/>
              </a:rPr>
              <a:t> </a:t>
            </a:r>
            <a:r>
              <a:rPr lang="en-US" sz="2000" i="1" dirty="0" err="1" smtClean="0">
                <a:solidFill>
                  <a:srgbClr val="FF0000"/>
                </a:solidFill>
                <a:latin typeface="+mj-lt"/>
                <a:cs typeface="Arial" pitchFamily="34" charset="0"/>
              </a:rPr>
              <a:t>plusieurs</a:t>
            </a:r>
            <a:r>
              <a:rPr lang="en-US" sz="2000" i="1" dirty="0" smtClean="0">
                <a:solidFill>
                  <a:srgbClr val="FF0000"/>
                </a:solidFill>
                <a:latin typeface="+mj-lt"/>
                <a:cs typeface="Arial" pitchFamily="34" charset="0"/>
              </a:rPr>
              <a:t> </a:t>
            </a:r>
            <a:r>
              <a:rPr lang="en-US" sz="2000" i="1" dirty="0" err="1" smtClean="0">
                <a:solidFill>
                  <a:srgbClr val="FF0000"/>
                </a:solidFill>
                <a:latin typeface="+mj-lt"/>
                <a:cs typeface="Arial" pitchFamily="34" charset="0"/>
              </a:rPr>
              <a:t>critères</a:t>
            </a:r>
            <a:r>
              <a:rPr lang="en-US" sz="2000" i="1" dirty="0" smtClean="0">
                <a:solidFill>
                  <a:srgbClr val="FF0000"/>
                </a:solidFill>
                <a:latin typeface="+mj-lt"/>
                <a:cs typeface="Arial" pitchFamily="34" charset="0"/>
              </a:rPr>
              <a:t> et </a:t>
            </a:r>
            <a:r>
              <a:rPr lang="fr-FR" sz="2000" i="1" dirty="0" smtClean="0">
                <a:solidFill>
                  <a:srgbClr val="FF0000"/>
                </a:solidFill>
                <a:latin typeface="+mj-lt"/>
              </a:rPr>
              <a:t>vise les objectifs suivants </a:t>
            </a:r>
            <a:r>
              <a:rPr lang="en-US" sz="2000" i="1" dirty="0" smtClean="0">
                <a:solidFill>
                  <a:srgbClr val="FF0000"/>
                </a:solidFill>
                <a:latin typeface="+mj-lt"/>
                <a:cs typeface="Arial" pitchFamily="34" charset="0"/>
              </a:rPr>
              <a:t>:</a:t>
            </a:r>
            <a:endParaRPr lang="fr-FR" sz="2000" dirty="0" smtClean="0">
              <a:solidFill>
                <a:srgbClr val="FF0000"/>
              </a:solidFill>
              <a:latin typeface="+mj-lt"/>
            </a:endParaRPr>
          </a:p>
          <a:p>
            <a:pPr>
              <a:buNone/>
            </a:pPr>
            <a:endParaRPr lang="fr-FR" sz="1200" dirty="0" smtClean="0"/>
          </a:p>
          <a:p>
            <a:r>
              <a:rPr lang="fr-FR" sz="2800" b="1" dirty="0" smtClean="0">
                <a:solidFill>
                  <a:schemeClr val="accent1">
                    <a:lumMod val="50000"/>
                  </a:schemeClr>
                </a:solidFill>
              </a:rPr>
              <a:t>La </a:t>
            </a:r>
            <a:r>
              <a:rPr lang="fr-FR" sz="2800" b="1" dirty="0" smtClean="0">
                <a:solidFill>
                  <a:srgbClr val="3366FF"/>
                </a:solidFill>
                <a:hlinkClick r:id="rId2" tooltip="Disponibilité"/>
              </a:rPr>
              <a:t>disponibilité</a:t>
            </a:r>
            <a:r>
              <a:rPr lang="fr-FR" sz="2800" dirty="0" smtClean="0">
                <a:solidFill>
                  <a:srgbClr val="3366FF"/>
                </a:solidFill>
              </a:rPr>
              <a:t> </a:t>
            </a:r>
            <a:r>
              <a:rPr lang="fr-FR" sz="2800" dirty="0" smtClean="0"/>
              <a:t>: </a:t>
            </a:r>
          </a:p>
          <a:p>
            <a:pPr algn="just">
              <a:buNone/>
            </a:pPr>
            <a:r>
              <a:rPr lang="fr-FR" sz="2400" dirty="0" smtClean="0"/>
              <a:t>		Le système doit fonctionner sans faille durant les plages d'utilisation prévues et garantir l'accès aux services et ressources installées avec le temps de réponse attendu .</a:t>
            </a:r>
          </a:p>
          <a:p>
            <a:pPr algn="just">
              <a:buNone/>
            </a:pPr>
            <a:r>
              <a:rPr lang="fr-FR" sz="2400" dirty="0" smtClean="0"/>
              <a:t>	</a:t>
            </a:r>
            <a:r>
              <a:rPr lang="fr-FR" sz="2400" b="1" dirty="0" smtClean="0"/>
              <a:t>( </a:t>
            </a:r>
            <a:r>
              <a:rPr lang="en-US" sz="2400" b="1" dirty="0" err="1" smtClean="0">
                <a:latin typeface="Arial" pitchFamily="34" charset="0"/>
                <a:cs typeface="Arial" pitchFamily="34" charset="0"/>
              </a:rPr>
              <a:t>garantir</a:t>
            </a: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que</a:t>
            </a: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ces</a:t>
            </a: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éléments</a:t>
            </a: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considérés</a:t>
            </a: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sont</a:t>
            </a: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accessibles</a:t>
            </a:r>
            <a:r>
              <a:rPr lang="en-US" sz="2400" b="1" dirty="0" smtClean="0">
                <a:latin typeface="Arial" pitchFamily="34" charset="0"/>
                <a:cs typeface="Arial" pitchFamily="34" charset="0"/>
              </a:rPr>
              <a:t> au moment </a:t>
            </a:r>
            <a:r>
              <a:rPr lang="en-US" sz="2400" b="1" dirty="0" err="1" smtClean="0">
                <a:latin typeface="Arial" pitchFamily="34" charset="0"/>
                <a:cs typeface="Arial" pitchFamily="34" charset="0"/>
              </a:rPr>
              <a:t>voulu</a:t>
            </a:r>
            <a:r>
              <a:rPr lang="en-US" sz="2400" b="1" dirty="0" smtClean="0">
                <a:latin typeface="Arial" pitchFamily="34" charset="0"/>
                <a:cs typeface="Arial" pitchFamily="34" charset="0"/>
              </a:rPr>
              <a:t> par les </a:t>
            </a:r>
            <a:r>
              <a:rPr lang="en-US" sz="2400" b="1" dirty="0" err="1" smtClean="0">
                <a:latin typeface="Arial" pitchFamily="34" charset="0"/>
                <a:cs typeface="Arial" pitchFamily="34" charset="0"/>
              </a:rPr>
              <a:t>personnes</a:t>
            </a: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autorisées</a:t>
            </a:r>
            <a:r>
              <a:rPr lang="en-US" sz="2400" b="1" dirty="0" smtClean="0">
                <a:latin typeface="Arial" pitchFamily="34" charset="0"/>
                <a:cs typeface="Arial" pitchFamily="34" charset="0"/>
              </a:rPr>
              <a:t>)</a:t>
            </a:r>
            <a:r>
              <a:rPr lang="fr-FR" sz="2400" b="1" dirty="0" smtClean="0"/>
              <a:t>.</a:t>
            </a:r>
            <a:endParaRPr lang="fr-FR" sz="2400" dirty="0" smtClean="0"/>
          </a:p>
          <a:p>
            <a:pPr>
              <a:buNone/>
            </a:pPr>
            <a:endParaRPr lang="fr-FR" sz="1400" dirty="0"/>
          </a:p>
        </p:txBody>
      </p:sp>
      <p:sp>
        <p:nvSpPr>
          <p:cNvPr id="5" name="Titre 4"/>
          <p:cNvSpPr>
            <a:spLocks noGrp="1"/>
          </p:cNvSpPr>
          <p:nvPr>
            <p:ph type="title"/>
          </p:nvPr>
        </p:nvSpPr>
        <p:spPr>
          <a:xfrm>
            <a:off x="428596" y="142852"/>
            <a:ext cx="8229600" cy="1000132"/>
          </a:xfrm>
        </p:spPr>
        <p:txBody>
          <a:bodyPr/>
          <a:lstStyle/>
          <a:p>
            <a:r>
              <a:rPr lang="fr-FR" sz="3200" b="1" dirty="0" smtClean="0">
                <a:solidFill>
                  <a:srgbClr val="FF0000"/>
                </a:solidFill>
              </a:rPr>
              <a:t>Objectifs de la sécurité </a:t>
            </a:r>
            <a:br>
              <a:rPr lang="fr-FR" sz="3200" b="1" dirty="0" smtClean="0">
                <a:solidFill>
                  <a:srgbClr val="FF0000"/>
                </a:solidFill>
              </a:rPr>
            </a:br>
            <a:r>
              <a:rPr lang="fr-FR" sz="3200" b="1" dirty="0" smtClean="0">
                <a:solidFill>
                  <a:srgbClr val="FF0000"/>
                </a:solidFill>
              </a:rPr>
              <a:t>de l’</a:t>
            </a:r>
            <a:r>
              <a:rPr lang="fr-FR" sz="3200" b="1" dirty="0" err="1" smtClean="0">
                <a:solidFill>
                  <a:srgbClr val="FF0000"/>
                </a:solidFill>
              </a:rPr>
              <a:t>informattion</a:t>
            </a:r>
            <a:endParaRPr lang="fr-FR" sz="3200" dirty="0">
              <a:solidFill>
                <a:srgbClr val="FF0000"/>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200" b="1" dirty="0" smtClean="0">
                <a:solidFill>
                  <a:srgbClr val="FF0000"/>
                </a:solidFill>
              </a:rPr>
              <a:t>Objectifs de la sécurité </a:t>
            </a:r>
            <a:br>
              <a:rPr lang="fr-FR" sz="3200" b="1" dirty="0" smtClean="0">
                <a:solidFill>
                  <a:srgbClr val="FF0000"/>
                </a:solidFill>
              </a:rPr>
            </a:br>
            <a:r>
              <a:rPr lang="fr-FR" sz="3200" b="1" dirty="0" smtClean="0">
                <a:solidFill>
                  <a:srgbClr val="FF0000"/>
                </a:solidFill>
              </a:rPr>
              <a:t>de l’</a:t>
            </a:r>
            <a:r>
              <a:rPr lang="fr-FR" sz="3200" b="1" dirty="0" err="1" smtClean="0">
                <a:solidFill>
                  <a:srgbClr val="FF0000"/>
                </a:solidFill>
              </a:rPr>
              <a:t>informattion</a:t>
            </a:r>
            <a:endParaRPr lang="fr-FR" sz="3200" dirty="0"/>
          </a:p>
        </p:txBody>
      </p:sp>
      <p:sp>
        <p:nvSpPr>
          <p:cNvPr id="3" name="Espace réservé du contenu 2"/>
          <p:cNvSpPr>
            <a:spLocks noGrp="1"/>
          </p:cNvSpPr>
          <p:nvPr>
            <p:ph idx="1"/>
          </p:nvPr>
        </p:nvSpPr>
        <p:spPr/>
        <p:txBody>
          <a:bodyPr/>
          <a:lstStyle/>
          <a:p>
            <a:r>
              <a:rPr lang="fr-FR" sz="3600" b="1" dirty="0" smtClean="0">
                <a:solidFill>
                  <a:srgbClr val="00B050"/>
                </a:solidFill>
              </a:rPr>
              <a:t>L'</a:t>
            </a:r>
            <a:r>
              <a:rPr lang="fr-FR" sz="3600" b="1" dirty="0" smtClean="0">
                <a:solidFill>
                  <a:srgbClr val="00B050"/>
                </a:solidFill>
                <a:hlinkClick r:id="rId2" tooltip="Intégrité (base de données)"/>
              </a:rPr>
              <a:t>intégrité</a:t>
            </a:r>
            <a:r>
              <a:rPr lang="fr-FR" sz="3600" dirty="0" smtClean="0">
                <a:solidFill>
                  <a:srgbClr val="00B050"/>
                </a:solidFill>
              </a:rPr>
              <a:t> </a:t>
            </a:r>
            <a:r>
              <a:rPr lang="fr-FR" sz="3600" dirty="0" smtClean="0"/>
              <a:t>:</a:t>
            </a:r>
          </a:p>
          <a:p>
            <a:pPr algn="just">
              <a:buNone/>
            </a:pPr>
            <a:r>
              <a:rPr lang="fr-FR" sz="2000" dirty="0" smtClean="0"/>
              <a:t>		</a:t>
            </a:r>
            <a:r>
              <a:rPr lang="fr-FR" dirty="0" smtClean="0"/>
              <a:t>Les données doivent être celles que l'on attend, et ne doivent pas être altérées de façon fortuite, illicite ou malveillante. En clair, les éléments considérés doivent être exacts et complets.</a:t>
            </a:r>
          </a:p>
          <a:p>
            <a:pPr>
              <a:buNone/>
            </a:pPr>
            <a:r>
              <a:rPr lang="en-US" dirty="0" smtClean="0">
                <a:latin typeface="Arial" pitchFamily="34" charset="0"/>
                <a:cs typeface="Arial" pitchFamily="34" charset="0"/>
              </a:rPr>
              <a:t>	</a:t>
            </a:r>
            <a:r>
              <a:rPr lang="en-US" b="1" dirty="0" smtClean="0">
                <a:latin typeface="Arial" pitchFamily="34" charset="0"/>
                <a:cs typeface="Arial" pitchFamily="34" charset="0"/>
              </a:rPr>
              <a:t>( </a:t>
            </a:r>
            <a:r>
              <a:rPr lang="en-US" b="1" dirty="0" err="1" smtClean="0">
                <a:latin typeface="Arial" pitchFamily="34" charset="0"/>
                <a:cs typeface="Arial" pitchFamily="34" charset="0"/>
              </a:rPr>
              <a:t>garantir</a:t>
            </a:r>
            <a:r>
              <a:rPr lang="en-US" b="1" dirty="0" smtClean="0">
                <a:latin typeface="Arial" pitchFamily="34" charset="0"/>
                <a:cs typeface="Arial" pitchFamily="34" charset="0"/>
              </a:rPr>
              <a:t> </a:t>
            </a:r>
            <a:r>
              <a:rPr lang="en-US" b="1" dirty="0" err="1" smtClean="0">
                <a:latin typeface="Arial" pitchFamily="34" charset="0"/>
                <a:cs typeface="Arial" pitchFamily="34" charset="0"/>
              </a:rPr>
              <a:t>que</a:t>
            </a:r>
            <a:r>
              <a:rPr lang="en-US" b="1" dirty="0" smtClean="0">
                <a:latin typeface="Arial" pitchFamily="34" charset="0"/>
                <a:cs typeface="Arial" pitchFamily="34" charset="0"/>
              </a:rPr>
              <a:t> les </a:t>
            </a:r>
            <a:r>
              <a:rPr lang="en-US" b="1" dirty="0" err="1" smtClean="0">
                <a:latin typeface="Arial" pitchFamily="34" charset="0"/>
                <a:cs typeface="Arial" pitchFamily="34" charset="0"/>
              </a:rPr>
              <a:t>éléments</a:t>
            </a:r>
            <a:r>
              <a:rPr lang="en-US" b="1" dirty="0" smtClean="0">
                <a:latin typeface="Arial" pitchFamily="34" charset="0"/>
                <a:cs typeface="Arial" pitchFamily="34" charset="0"/>
              </a:rPr>
              <a:t> </a:t>
            </a:r>
            <a:r>
              <a:rPr lang="en-US" b="1" dirty="0" err="1" smtClean="0">
                <a:latin typeface="Arial" pitchFamily="34" charset="0"/>
                <a:cs typeface="Arial" pitchFamily="34" charset="0"/>
              </a:rPr>
              <a:t>considérés</a:t>
            </a:r>
            <a:r>
              <a:rPr lang="en-US" b="1" dirty="0" smtClean="0">
                <a:latin typeface="Arial" pitchFamily="34" charset="0"/>
                <a:cs typeface="Arial" pitchFamily="34" charset="0"/>
              </a:rPr>
              <a:t> </a:t>
            </a:r>
            <a:r>
              <a:rPr lang="en-US" b="1" dirty="0" err="1" smtClean="0">
                <a:latin typeface="Arial" pitchFamily="34" charset="0"/>
                <a:cs typeface="Arial" pitchFamily="34" charset="0"/>
              </a:rPr>
              <a:t>sont</a:t>
            </a:r>
            <a:r>
              <a:rPr lang="en-US" b="1" dirty="0" smtClean="0">
                <a:latin typeface="Arial" pitchFamily="34" charset="0"/>
                <a:cs typeface="Arial" pitchFamily="34" charset="0"/>
              </a:rPr>
              <a:t> exacts et </a:t>
            </a:r>
            <a:r>
              <a:rPr lang="en-US" b="1" dirty="0" err="1" smtClean="0">
                <a:latin typeface="Arial" pitchFamily="34" charset="0"/>
                <a:cs typeface="Arial" pitchFamily="34" charset="0"/>
              </a:rPr>
              <a:t>complets</a:t>
            </a:r>
            <a:r>
              <a:rPr lang="en-US" b="1" dirty="0" smtClean="0">
                <a:latin typeface="Arial" pitchFamily="34" charset="0"/>
                <a:cs typeface="Arial" pitchFamily="34" charset="0"/>
              </a:rPr>
              <a:t> ). </a:t>
            </a:r>
          </a:p>
          <a:p>
            <a:pPr>
              <a:buNone/>
            </a:pPr>
            <a:endParaRPr lang="fr-FR" sz="2000"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200" b="1" dirty="0" smtClean="0">
                <a:solidFill>
                  <a:srgbClr val="FF0000"/>
                </a:solidFill>
              </a:rPr>
              <a:t>Objectifs de la sécurité </a:t>
            </a:r>
            <a:br>
              <a:rPr lang="fr-FR" sz="3200" b="1" dirty="0" smtClean="0">
                <a:solidFill>
                  <a:srgbClr val="FF0000"/>
                </a:solidFill>
              </a:rPr>
            </a:br>
            <a:r>
              <a:rPr lang="fr-FR" sz="3200" b="1" dirty="0" smtClean="0">
                <a:solidFill>
                  <a:srgbClr val="FF0000"/>
                </a:solidFill>
              </a:rPr>
              <a:t>de l’</a:t>
            </a:r>
            <a:r>
              <a:rPr lang="fr-FR" sz="3200" b="1" dirty="0" err="1" smtClean="0">
                <a:solidFill>
                  <a:srgbClr val="FF0000"/>
                </a:solidFill>
              </a:rPr>
              <a:t>informattion</a:t>
            </a:r>
            <a:endParaRPr lang="fr-FR" sz="3200" dirty="0"/>
          </a:p>
        </p:txBody>
      </p:sp>
      <p:sp>
        <p:nvSpPr>
          <p:cNvPr id="3" name="Espace réservé du contenu 2"/>
          <p:cNvSpPr>
            <a:spLocks noGrp="1"/>
          </p:cNvSpPr>
          <p:nvPr>
            <p:ph idx="1"/>
          </p:nvPr>
        </p:nvSpPr>
        <p:spPr/>
        <p:txBody>
          <a:bodyPr/>
          <a:lstStyle/>
          <a:p>
            <a:r>
              <a:rPr lang="fr-FR" b="1" dirty="0" smtClean="0">
                <a:solidFill>
                  <a:schemeClr val="accent1">
                    <a:lumMod val="50000"/>
                  </a:schemeClr>
                </a:solidFill>
              </a:rPr>
              <a:t>La </a:t>
            </a:r>
            <a:r>
              <a:rPr lang="fr-FR" b="1" dirty="0" smtClean="0">
                <a:hlinkClick r:id="rId2" tooltip="Confidentialité"/>
              </a:rPr>
              <a:t>confidentialité</a:t>
            </a:r>
            <a:r>
              <a:rPr lang="fr-FR" dirty="0" smtClean="0"/>
              <a:t> : Seules les personnes autorisées ont accès aux informations qui leur sont destinées. Tout accès indésirable doit être empêché.</a:t>
            </a:r>
          </a:p>
          <a:p>
            <a:pPr>
              <a:buNone/>
            </a:pPr>
            <a:r>
              <a:rPr lang="en-US" dirty="0" smtClean="0">
                <a:latin typeface="Arial" pitchFamily="34" charset="0"/>
                <a:cs typeface="Arial" pitchFamily="34" charset="0"/>
              </a:rPr>
              <a:t>	</a:t>
            </a:r>
            <a:r>
              <a:rPr lang="en-US" b="1" dirty="0" smtClean="0">
                <a:latin typeface="Arial" pitchFamily="34" charset="0"/>
                <a:cs typeface="Arial" pitchFamily="34" charset="0"/>
              </a:rPr>
              <a:t>( </a:t>
            </a:r>
            <a:r>
              <a:rPr lang="en-US" b="1" dirty="0" err="1" smtClean="0">
                <a:latin typeface="Arial" pitchFamily="34" charset="0"/>
                <a:cs typeface="Arial" pitchFamily="34" charset="0"/>
              </a:rPr>
              <a:t>garantie</a:t>
            </a:r>
            <a:r>
              <a:rPr lang="en-US" b="1" dirty="0" smtClean="0">
                <a:latin typeface="Arial" pitchFamily="34" charset="0"/>
                <a:cs typeface="Arial" pitchFamily="34" charset="0"/>
              </a:rPr>
              <a:t> </a:t>
            </a:r>
            <a:r>
              <a:rPr lang="en-US" b="1" dirty="0" err="1" smtClean="0">
                <a:latin typeface="Arial" pitchFamily="34" charset="0"/>
                <a:cs typeface="Arial" pitchFamily="34" charset="0"/>
              </a:rPr>
              <a:t>que</a:t>
            </a:r>
            <a:r>
              <a:rPr lang="en-US" b="1" dirty="0" smtClean="0">
                <a:latin typeface="Arial" pitchFamily="34" charset="0"/>
                <a:cs typeface="Arial" pitchFamily="34" charset="0"/>
              </a:rPr>
              <a:t> </a:t>
            </a:r>
            <a:r>
              <a:rPr lang="en-US" b="1" dirty="0" err="1" smtClean="0">
                <a:latin typeface="Arial" pitchFamily="34" charset="0"/>
                <a:cs typeface="Arial" pitchFamily="34" charset="0"/>
              </a:rPr>
              <a:t>seules</a:t>
            </a:r>
            <a:r>
              <a:rPr lang="en-US" b="1" dirty="0" smtClean="0">
                <a:latin typeface="Arial" pitchFamily="34" charset="0"/>
                <a:cs typeface="Arial" pitchFamily="34" charset="0"/>
              </a:rPr>
              <a:t> les </a:t>
            </a:r>
            <a:r>
              <a:rPr lang="en-US" b="1" dirty="0" err="1" smtClean="0">
                <a:latin typeface="Arial" pitchFamily="34" charset="0"/>
                <a:cs typeface="Arial" pitchFamily="34" charset="0"/>
              </a:rPr>
              <a:t>personnes</a:t>
            </a:r>
            <a:r>
              <a:rPr lang="en-US" b="1" dirty="0" smtClean="0">
                <a:latin typeface="Arial" pitchFamily="34" charset="0"/>
                <a:cs typeface="Arial" pitchFamily="34" charset="0"/>
              </a:rPr>
              <a:t> </a:t>
            </a:r>
            <a:r>
              <a:rPr lang="en-US" b="1" dirty="0" err="1" smtClean="0">
                <a:latin typeface="Arial" pitchFamily="34" charset="0"/>
                <a:cs typeface="Arial" pitchFamily="34" charset="0"/>
              </a:rPr>
              <a:t>autorisées</a:t>
            </a:r>
            <a:r>
              <a:rPr lang="en-US" b="1" dirty="0" smtClean="0">
                <a:latin typeface="Arial" pitchFamily="34" charset="0"/>
                <a:cs typeface="Arial" pitchFamily="34" charset="0"/>
              </a:rPr>
              <a:t> </a:t>
            </a:r>
            <a:r>
              <a:rPr lang="en-US" b="1" dirty="0" err="1" smtClean="0">
                <a:latin typeface="Arial" pitchFamily="34" charset="0"/>
                <a:cs typeface="Arial" pitchFamily="34" charset="0"/>
              </a:rPr>
              <a:t>ont</a:t>
            </a:r>
            <a:r>
              <a:rPr lang="en-US" b="1" dirty="0" smtClean="0">
                <a:latin typeface="Arial" pitchFamily="34" charset="0"/>
                <a:cs typeface="Arial" pitchFamily="34" charset="0"/>
              </a:rPr>
              <a:t> </a:t>
            </a:r>
            <a:r>
              <a:rPr lang="en-US" b="1" dirty="0" err="1" smtClean="0">
                <a:latin typeface="Arial" pitchFamily="34" charset="0"/>
                <a:cs typeface="Arial" pitchFamily="34" charset="0"/>
              </a:rPr>
              <a:t>accès</a:t>
            </a:r>
            <a:r>
              <a:rPr lang="en-US" b="1" dirty="0" smtClean="0">
                <a:latin typeface="Arial" pitchFamily="34" charset="0"/>
                <a:cs typeface="Arial" pitchFamily="34" charset="0"/>
              </a:rPr>
              <a:t> aux </a:t>
            </a:r>
            <a:r>
              <a:rPr lang="en-US" b="1" dirty="0" err="1" smtClean="0">
                <a:latin typeface="Arial" pitchFamily="34" charset="0"/>
                <a:cs typeface="Arial" pitchFamily="34" charset="0"/>
              </a:rPr>
              <a:t>éléments</a:t>
            </a:r>
            <a:r>
              <a:rPr lang="en-US" b="1" dirty="0" smtClean="0">
                <a:latin typeface="Arial" pitchFamily="34" charset="0"/>
                <a:cs typeface="Arial" pitchFamily="34" charset="0"/>
              </a:rPr>
              <a:t> </a:t>
            </a:r>
            <a:r>
              <a:rPr lang="en-US" b="1" dirty="0" err="1" smtClean="0">
                <a:latin typeface="Arial" pitchFamily="34" charset="0"/>
                <a:cs typeface="Arial" pitchFamily="34" charset="0"/>
              </a:rPr>
              <a:t>considérés</a:t>
            </a:r>
            <a:r>
              <a:rPr lang="en-US" b="1" dirty="0" smtClean="0">
                <a:latin typeface="Arial" pitchFamily="34" charset="0"/>
                <a:cs typeface="Arial" pitchFamily="34" charset="0"/>
              </a:rPr>
              <a:t>).</a:t>
            </a:r>
            <a:endParaRPr lang="fr-FR" b="1" dirty="0" smtClean="0"/>
          </a:p>
          <a:p>
            <a:endParaRPr lang="fr-FR" dirty="0" smtClean="0"/>
          </a:p>
          <a:p>
            <a:endParaRPr lang="fr-F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7158" y="214290"/>
            <a:ext cx="8229600" cy="500066"/>
          </a:xfrm>
        </p:spPr>
        <p:txBody>
          <a:bodyPr/>
          <a:lstStyle/>
          <a:p>
            <a:r>
              <a:rPr lang="fr-FR" sz="2800" b="1" dirty="0" smtClean="0">
                <a:solidFill>
                  <a:srgbClr val="FF0000"/>
                </a:solidFill>
              </a:rPr>
              <a:t>Objectifs (suite)</a:t>
            </a:r>
            <a:endParaRPr lang="fr-FR" sz="2800" dirty="0"/>
          </a:p>
        </p:txBody>
      </p:sp>
      <p:sp>
        <p:nvSpPr>
          <p:cNvPr id="3" name="Espace réservé du contenu 2"/>
          <p:cNvSpPr>
            <a:spLocks noGrp="1"/>
          </p:cNvSpPr>
          <p:nvPr>
            <p:ph idx="1"/>
          </p:nvPr>
        </p:nvSpPr>
        <p:spPr>
          <a:xfrm>
            <a:off x="457200" y="785794"/>
            <a:ext cx="8229600" cy="5667542"/>
          </a:xfrm>
        </p:spPr>
        <p:txBody>
          <a:bodyPr/>
          <a:lstStyle/>
          <a:p>
            <a:pPr algn="just">
              <a:buNone/>
            </a:pPr>
            <a:r>
              <a:rPr lang="fr-FR" sz="2000" dirty="0" smtClean="0"/>
              <a:t>D'autres aspects peuvent aussi être considérés comme des objectifs de la sécurité des systèmes l'information, tels que :</a:t>
            </a:r>
            <a:endParaRPr lang="fr-FR" sz="1600" dirty="0" smtClean="0"/>
          </a:p>
          <a:p>
            <a:pPr algn="just"/>
            <a:r>
              <a:rPr lang="fr-FR" sz="2400" b="1" dirty="0" smtClean="0">
                <a:solidFill>
                  <a:schemeClr val="accent1">
                    <a:lumMod val="50000"/>
                  </a:schemeClr>
                </a:solidFill>
              </a:rPr>
              <a:t>La </a:t>
            </a:r>
            <a:r>
              <a:rPr lang="fr-FR" sz="2400" b="1" dirty="0" smtClean="0">
                <a:solidFill>
                  <a:schemeClr val="accent1">
                    <a:lumMod val="50000"/>
                  </a:schemeClr>
                </a:solidFill>
                <a:hlinkClick r:id="rId2" tooltip="Traçabilité"/>
              </a:rPr>
              <a:t>traçabilité</a:t>
            </a:r>
            <a:r>
              <a:rPr lang="fr-FR" sz="2400" b="1" dirty="0" smtClean="0">
                <a:solidFill>
                  <a:schemeClr val="accent1">
                    <a:lumMod val="50000"/>
                  </a:schemeClr>
                </a:solidFill>
              </a:rPr>
              <a:t> (ou « </a:t>
            </a:r>
            <a:r>
              <a:rPr lang="fr-FR" sz="2400" b="1" dirty="0" smtClean="0">
                <a:solidFill>
                  <a:schemeClr val="accent1">
                    <a:lumMod val="50000"/>
                  </a:schemeClr>
                </a:solidFill>
                <a:hlinkClick r:id="rId3" tooltip="Preuve"/>
              </a:rPr>
              <a:t>Preuve</a:t>
            </a:r>
            <a:r>
              <a:rPr lang="fr-FR" sz="2400" b="1" dirty="0" smtClean="0">
                <a:solidFill>
                  <a:schemeClr val="accent1">
                    <a:lumMod val="50000"/>
                  </a:schemeClr>
                </a:solidFill>
              </a:rPr>
              <a:t> ») :</a:t>
            </a:r>
          </a:p>
          <a:p>
            <a:pPr algn="just">
              <a:buNone/>
            </a:pPr>
            <a:r>
              <a:rPr lang="fr-FR" sz="1600" dirty="0" smtClean="0"/>
              <a:t>		 </a:t>
            </a:r>
            <a:r>
              <a:rPr lang="fr-FR" sz="2000" dirty="0" smtClean="0"/>
              <a:t>garantie que les accès et tentatives d'accès aux éléments considérés sont tracés et que ces traces sont conservées et exploitables.</a:t>
            </a:r>
            <a:endParaRPr lang="fr-FR" sz="1600" dirty="0" smtClean="0"/>
          </a:p>
          <a:p>
            <a:pPr algn="just"/>
            <a:r>
              <a:rPr lang="fr-FR" sz="2400" b="1" dirty="0" smtClean="0">
                <a:solidFill>
                  <a:schemeClr val="accent1">
                    <a:lumMod val="50000"/>
                  </a:schemeClr>
                </a:solidFill>
              </a:rPr>
              <a:t>L'</a:t>
            </a:r>
            <a:r>
              <a:rPr lang="fr-FR" sz="2400" b="1" dirty="0" smtClean="0">
                <a:solidFill>
                  <a:schemeClr val="accent1">
                    <a:lumMod val="50000"/>
                  </a:schemeClr>
                </a:solidFill>
                <a:hlinkClick r:id="rId4" tooltip="Authentification"/>
              </a:rPr>
              <a:t>authentification</a:t>
            </a:r>
            <a:r>
              <a:rPr lang="fr-FR" sz="2400" b="1" dirty="0" smtClean="0">
                <a:solidFill>
                  <a:schemeClr val="accent1">
                    <a:lumMod val="50000"/>
                  </a:schemeClr>
                </a:solidFill>
              </a:rPr>
              <a:t> :</a:t>
            </a:r>
          </a:p>
          <a:p>
            <a:pPr algn="just">
              <a:buNone/>
            </a:pPr>
            <a:r>
              <a:rPr lang="fr-FR" sz="1600" dirty="0" smtClean="0"/>
              <a:t>		 </a:t>
            </a:r>
            <a:r>
              <a:rPr lang="fr-FR" sz="2000" dirty="0" smtClean="0"/>
              <a:t>L'identification des utilisateurs est fondamentale pour gérer les accès aux espaces de travail pertinents et maintenir la confiance dans les relations d'échange.</a:t>
            </a:r>
            <a:endParaRPr lang="fr-FR" sz="1600" dirty="0" smtClean="0"/>
          </a:p>
          <a:p>
            <a:pPr algn="just"/>
            <a:r>
              <a:rPr lang="fr-FR" sz="2400" b="1" dirty="0" smtClean="0">
                <a:solidFill>
                  <a:schemeClr val="accent1">
                    <a:lumMod val="50000"/>
                  </a:schemeClr>
                </a:solidFill>
              </a:rPr>
              <a:t>La </a:t>
            </a:r>
            <a:r>
              <a:rPr lang="fr-FR" sz="2400" b="1" dirty="0" smtClean="0">
                <a:solidFill>
                  <a:schemeClr val="accent1">
                    <a:lumMod val="50000"/>
                  </a:schemeClr>
                </a:solidFill>
                <a:hlinkClick r:id="rId5" tooltip="Non-répudiation"/>
              </a:rPr>
              <a:t>non-répudiation</a:t>
            </a:r>
            <a:r>
              <a:rPr lang="fr-FR" sz="2400" b="1" dirty="0" smtClean="0">
                <a:solidFill>
                  <a:schemeClr val="accent1">
                    <a:lumMod val="50000"/>
                  </a:schemeClr>
                </a:solidFill>
              </a:rPr>
              <a:t> (non opposition) et l'</a:t>
            </a:r>
            <a:r>
              <a:rPr lang="fr-FR" sz="2400" b="1" dirty="0" smtClean="0">
                <a:solidFill>
                  <a:schemeClr val="accent1">
                    <a:lumMod val="50000"/>
                  </a:schemeClr>
                </a:solidFill>
                <a:hlinkClick r:id="rId6" tooltip="Imputation"/>
              </a:rPr>
              <a:t>imputation</a:t>
            </a:r>
            <a:r>
              <a:rPr lang="fr-FR" sz="2400" b="1" dirty="0" smtClean="0">
                <a:solidFill>
                  <a:schemeClr val="accent1">
                    <a:lumMod val="50000"/>
                  </a:schemeClr>
                </a:solidFill>
              </a:rPr>
              <a:t> (Accusation)</a:t>
            </a:r>
            <a:r>
              <a:rPr lang="fr-FR" sz="2400" dirty="0" smtClean="0">
                <a:solidFill>
                  <a:schemeClr val="accent1">
                    <a:lumMod val="50000"/>
                  </a:schemeClr>
                </a:solidFill>
              </a:rPr>
              <a:t> : </a:t>
            </a:r>
          </a:p>
          <a:p>
            <a:pPr algn="just">
              <a:buNone/>
            </a:pPr>
            <a:r>
              <a:rPr lang="fr-FR" sz="1600" dirty="0" smtClean="0"/>
              <a:t>		</a:t>
            </a:r>
            <a:r>
              <a:rPr lang="fr-FR" sz="2000" dirty="0" smtClean="0"/>
              <a:t>Aucun utilisateur ne doit pouvoir contester les opérations qu'il a réalisées dans le cadre de ses actions autorisées, et aucun tiers ne doit pouvoir s'attribuer les actions d'un autre utilisateur.</a:t>
            </a:r>
          </a:p>
          <a:p>
            <a:pPr>
              <a:buNone/>
            </a:pPr>
            <a:endParaRPr lang="fr-FR" sz="16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28596" y="214290"/>
            <a:ext cx="8229600" cy="6429420"/>
          </a:xfrm>
        </p:spPr>
        <p:txBody>
          <a:bodyPr/>
          <a:lstStyle/>
          <a:p>
            <a:pPr lvl="1"/>
            <a:endParaRPr lang="fr-FR" sz="2000" dirty="0" smtClean="0">
              <a:solidFill>
                <a:srgbClr val="00B050"/>
              </a:solidFill>
            </a:endParaRPr>
          </a:p>
          <a:p>
            <a:pPr marL="457200" lvl="1" indent="0">
              <a:buNone/>
            </a:pPr>
            <a:endParaRPr lang="fr-FR" sz="2000" dirty="0" smtClean="0">
              <a:solidFill>
                <a:srgbClr val="00B050"/>
              </a:solidFill>
            </a:endParaRPr>
          </a:p>
          <a:p>
            <a:pPr lvl="1"/>
            <a:endParaRPr lang="fr-FR" sz="2000" dirty="0">
              <a:solidFill>
                <a:srgbClr val="00B050"/>
              </a:solidFill>
            </a:endParaRPr>
          </a:p>
          <a:p>
            <a:pPr marL="457200" lvl="1" indent="0">
              <a:buNone/>
            </a:pPr>
            <a:r>
              <a:rPr lang="fr-FR" sz="3600" dirty="0" smtClean="0">
                <a:solidFill>
                  <a:srgbClr val="00B050"/>
                </a:solidFill>
              </a:rPr>
              <a:t>Chapitre 1: Introduction à la sécurité 			de l’information</a:t>
            </a:r>
          </a:p>
          <a:p>
            <a:pPr marL="457200" lvl="1" indent="0">
              <a:buNone/>
            </a:pPr>
            <a:endParaRPr lang="fr-FR" sz="2000" dirty="0" smtClean="0">
              <a:solidFill>
                <a:srgbClr val="FF0000"/>
              </a:solidFill>
            </a:endParaRPr>
          </a:p>
          <a:p>
            <a:pPr lvl="2"/>
            <a:r>
              <a:rPr lang="fr-FR" sz="2000" dirty="0" smtClean="0">
                <a:solidFill>
                  <a:srgbClr val="FF0000"/>
                </a:solidFill>
              </a:rPr>
              <a:t>Qu’est ce que la sécurité</a:t>
            </a:r>
            <a:endParaRPr lang="fr-FR" sz="2000" dirty="0">
              <a:solidFill>
                <a:srgbClr val="FF0000"/>
              </a:solidFill>
            </a:endParaRPr>
          </a:p>
          <a:p>
            <a:pPr lvl="2"/>
            <a:r>
              <a:rPr lang="fr-FR" sz="2000" dirty="0" smtClean="0">
                <a:solidFill>
                  <a:srgbClr val="FF0000"/>
                </a:solidFill>
              </a:rPr>
              <a:t>Menaces et attaques</a:t>
            </a:r>
            <a:endParaRPr lang="fr-FR" sz="2000" dirty="0">
              <a:solidFill>
                <a:srgbClr val="FF0000"/>
              </a:solidFill>
            </a:endParaRPr>
          </a:p>
          <a:p>
            <a:pPr lvl="2"/>
            <a:r>
              <a:rPr lang="fr-FR" sz="2000" dirty="0">
                <a:solidFill>
                  <a:srgbClr val="FF0000"/>
                </a:solidFill>
              </a:rPr>
              <a:t>Les </a:t>
            </a:r>
            <a:r>
              <a:rPr lang="fr-FR" sz="2000" dirty="0" smtClean="0">
                <a:solidFill>
                  <a:srgbClr val="FF0000"/>
                </a:solidFill>
              </a:rPr>
              <a:t>objectifs de la sécurité de l’information:</a:t>
            </a:r>
            <a:endParaRPr lang="fr-FR" sz="2000" dirty="0">
              <a:solidFill>
                <a:srgbClr val="FF0000"/>
              </a:solidFill>
            </a:endParaRPr>
          </a:p>
          <a:p>
            <a:pPr lvl="3"/>
            <a:r>
              <a:rPr lang="fr-FR" dirty="0" smtClean="0">
                <a:solidFill>
                  <a:srgbClr val="3366FF"/>
                </a:solidFill>
              </a:rPr>
              <a:t>Confidentialité</a:t>
            </a:r>
            <a:endParaRPr lang="fr-FR" dirty="0">
              <a:solidFill>
                <a:srgbClr val="3366FF"/>
              </a:solidFill>
            </a:endParaRPr>
          </a:p>
          <a:p>
            <a:pPr lvl="3"/>
            <a:r>
              <a:rPr lang="fr-FR" dirty="0" smtClean="0">
                <a:solidFill>
                  <a:srgbClr val="3366FF"/>
                </a:solidFill>
              </a:rPr>
              <a:t>Intégrité</a:t>
            </a:r>
          </a:p>
          <a:p>
            <a:pPr lvl="3"/>
            <a:r>
              <a:rPr lang="fr-FR" dirty="0" smtClean="0">
                <a:solidFill>
                  <a:srgbClr val="3366FF"/>
                </a:solidFill>
              </a:rPr>
              <a:t>Disponibilité</a:t>
            </a:r>
          </a:p>
          <a:p>
            <a:pPr lvl="3"/>
            <a:r>
              <a:rPr lang="fr-FR" dirty="0" smtClean="0">
                <a:solidFill>
                  <a:srgbClr val="3366FF"/>
                </a:solidFill>
              </a:rPr>
              <a:t>Les mesures de sécurité</a:t>
            </a:r>
          </a:p>
          <a:p>
            <a:pPr lvl="1">
              <a:buNone/>
            </a:pPr>
            <a:endParaRPr lang="fr-FR" sz="1400" dirty="0">
              <a:solidFill>
                <a:srgbClr val="FF0000"/>
              </a:solidFill>
            </a:endParaRPr>
          </a:p>
          <a:p>
            <a:endParaRPr lang="fr-F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14414" y="285728"/>
            <a:ext cx="6572296" cy="839016"/>
          </a:xfrm>
        </p:spPr>
        <p:txBody>
          <a:bodyPr/>
          <a:lstStyle/>
          <a:p>
            <a:r>
              <a:rPr lang="fr-FR" sz="3200" b="1" dirty="0" smtClean="0">
                <a:solidFill>
                  <a:srgbClr val="FF0000"/>
                </a:solidFill>
              </a:rPr>
              <a:t>Profils et capacités des attaquants</a:t>
            </a:r>
            <a:endParaRPr lang="fr-FR" sz="3200" dirty="0"/>
          </a:p>
        </p:txBody>
      </p:sp>
      <p:sp>
        <p:nvSpPr>
          <p:cNvPr id="4" name="Rectangle 3"/>
          <p:cNvSpPr/>
          <p:nvPr/>
        </p:nvSpPr>
        <p:spPr>
          <a:xfrm>
            <a:off x="785786" y="1028342"/>
            <a:ext cx="7572428" cy="5352986"/>
          </a:xfrm>
          <a:prstGeom prst="rect">
            <a:avLst/>
          </a:prstGeom>
        </p:spPr>
        <p:txBody>
          <a:bodyPr wrap="square">
            <a:spAutoFit/>
          </a:bodyPr>
          <a:lstStyle/>
          <a:p>
            <a:pPr algn="just"/>
            <a:r>
              <a:rPr lang="fr-FR" dirty="0" smtClean="0"/>
              <a:t/>
            </a:r>
            <a:br>
              <a:rPr lang="fr-FR" dirty="0" smtClean="0"/>
            </a:br>
            <a:r>
              <a:rPr lang="fr-FR" dirty="0" smtClean="0"/>
              <a:t>	</a:t>
            </a:r>
            <a:r>
              <a:rPr lang="fr-FR" sz="2000" dirty="0" smtClean="0"/>
              <a:t>Les attaquants peuvent être classés non-seulement par leurs connaissances (</a:t>
            </a:r>
            <a:r>
              <a:rPr lang="fr-FR" sz="2000" dirty="0" err="1" smtClean="0"/>
              <a:t>newbies</a:t>
            </a:r>
            <a:r>
              <a:rPr lang="fr-FR" sz="2000" dirty="0" smtClean="0"/>
              <a:t>, experts, etc...) mais également suivant leurs capacités d'attaques dans une situation bien définie. Ainsi, on dénombrera les capacités suivantes :</a:t>
            </a:r>
          </a:p>
          <a:p>
            <a:pPr algn="just"/>
            <a:endParaRPr lang="fr-FR" sz="2000" dirty="0" smtClean="0"/>
          </a:p>
          <a:p>
            <a:pPr algn="just">
              <a:buFont typeface="Arial" pitchFamily="34" charset="0"/>
              <a:buChar char="•"/>
            </a:pPr>
            <a:r>
              <a:rPr lang="fr-FR" sz="2000" dirty="0" smtClean="0"/>
              <a:t> Transmission de messages sans capacité d'écoute (IP </a:t>
            </a:r>
            <a:r>
              <a:rPr lang="fr-FR" sz="2000" dirty="0" err="1" smtClean="0"/>
              <a:t>spoofing</a:t>
            </a:r>
            <a:r>
              <a:rPr lang="fr-FR" sz="2000" dirty="0" smtClean="0"/>
              <a:t>...)</a:t>
            </a:r>
          </a:p>
          <a:p>
            <a:pPr algn="just"/>
            <a:endParaRPr lang="fr-FR" sz="2000" dirty="0" smtClean="0"/>
          </a:p>
          <a:p>
            <a:pPr algn="just">
              <a:buFont typeface="Arial" pitchFamily="34" charset="0"/>
              <a:buChar char="•"/>
            </a:pPr>
            <a:r>
              <a:rPr lang="fr-FR" sz="2000" dirty="0" smtClean="0"/>
              <a:t> Ecoute et transmission de messages</a:t>
            </a:r>
          </a:p>
          <a:p>
            <a:pPr algn="just"/>
            <a:endParaRPr lang="fr-FR" sz="2000" dirty="0" smtClean="0"/>
          </a:p>
          <a:p>
            <a:pPr algn="just">
              <a:buFont typeface="Arial" pitchFamily="34" charset="0"/>
              <a:buChar char="•"/>
            </a:pPr>
            <a:r>
              <a:rPr lang="fr-FR" sz="2000" dirty="0" smtClean="0"/>
              <a:t> Ecoute et perturbation des communications (blocage de paquets, </a:t>
            </a:r>
            <a:r>
              <a:rPr lang="fr-FR" sz="2000" dirty="0" err="1" smtClean="0"/>
              <a:t>DoS</a:t>
            </a:r>
            <a:r>
              <a:rPr lang="fr-FR" sz="2000" dirty="0" smtClean="0"/>
              <a:t> et </a:t>
            </a:r>
            <a:r>
              <a:rPr lang="fr-FR" sz="2000" dirty="0" err="1" smtClean="0"/>
              <a:t>DDoS</a:t>
            </a:r>
            <a:r>
              <a:rPr lang="fr-FR" sz="2000" dirty="0" smtClean="0"/>
              <a:t>...)</a:t>
            </a:r>
          </a:p>
          <a:p>
            <a:pPr algn="just"/>
            <a:endParaRPr lang="fr-FR" sz="2000" dirty="0" smtClean="0"/>
          </a:p>
          <a:p>
            <a:pPr algn="just">
              <a:buFont typeface="Arial" pitchFamily="34" charset="0"/>
              <a:buChar char="•"/>
            </a:pPr>
            <a:r>
              <a:rPr lang="fr-FR" sz="2000" dirty="0" smtClean="0"/>
              <a:t> Ecoute, perturbation et transmissions de messages</a:t>
            </a:r>
          </a:p>
          <a:p>
            <a:pPr algn="just"/>
            <a:endParaRPr lang="fr-FR" sz="2000" dirty="0" smtClean="0"/>
          </a:p>
          <a:p>
            <a:pPr algn="just">
              <a:buFont typeface="Arial" pitchFamily="34" charset="0"/>
              <a:buChar char="•"/>
            </a:pPr>
            <a:r>
              <a:rPr lang="fr-FR" sz="2000" dirty="0" smtClean="0"/>
              <a:t> Ecoute et relai de messages (attaques type man-in-the-middle)</a:t>
            </a:r>
            <a:endParaRPr lang="fr-FR" sz="20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82594"/>
          </a:xfrm>
        </p:spPr>
        <p:txBody>
          <a:bodyPr/>
          <a:lstStyle/>
          <a:p>
            <a:r>
              <a:rPr lang="fr-FR" sz="3200" b="1" dirty="0" smtClean="0">
                <a:solidFill>
                  <a:srgbClr val="FF0000"/>
                </a:solidFill>
              </a:rPr>
              <a:t>Profils et capacités des attaquants (Suite)</a:t>
            </a:r>
            <a:endParaRPr lang="fr-FR" sz="3200" b="1" dirty="0"/>
          </a:p>
        </p:txBody>
      </p:sp>
      <p:pic>
        <p:nvPicPr>
          <p:cNvPr id="1026" name="Picture 2"/>
          <p:cNvPicPr>
            <a:picLocks noGrp="1" noChangeAspect="1" noChangeArrowheads="1"/>
          </p:cNvPicPr>
          <p:nvPr>
            <p:ph idx="1"/>
          </p:nvPr>
        </p:nvPicPr>
        <p:blipFill>
          <a:blip r:embed="rId2" cstate="print">
            <a:lum bright="-42000" contrast="69000"/>
          </a:blip>
          <a:srcRect/>
          <a:stretch>
            <a:fillRect/>
          </a:stretch>
        </p:blipFill>
        <p:spPr bwMode="auto">
          <a:xfrm>
            <a:off x="714348" y="928670"/>
            <a:ext cx="7572428" cy="53578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62074"/>
          </a:xfrm>
        </p:spPr>
        <p:txBody>
          <a:bodyPr/>
          <a:lstStyle/>
          <a:p>
            <a:r>
              <a:rPr lang="fr-FR" sz="3200" b="1" dirty="0" smtClean="0">
                <a:solidFill>
                  <a:srgbClr val="FF0000"/>
                </a:solidFill>
              </a:rPr>
              <a:t>Les Risques</a:t>
            </a:r>
            <a:endParaRPr lang="fr-FR" sz="3200" b="1" dirty="0">
              <a:solidFill>
                <a:srgbClr val="FF0000"/>
              </a:solidFill>
            </a:endParaRPr>
          </a:p>
        </p:txBody>
      </p:sp>
      <p:sp>
        <p:nvSpPr>
          <p:cNvPr id="3" name="Espace réservé du contenu 2"/>
          <p:cNvSpPr>
            <a:spLocks noGrp="1"/>
          </p:cNvSpPr>
          <p:nvPr>
            <p:ph idx="1"/>
          </p:nvPr>
        </p:nvSpPr>
        <p:spPr>
          <a:xfrm>
            <a:off x="539552" y="1196753"/>
            <a:ext cx="8229600" cy="4104456"/>
          </a:xfrm>
        </p:spPr>
        <p:txBody>
          <a:bodyPr/>
          <a:lstStyle/>
          <a:p>
            <a:pPr lvl="2" eaLnBrk="1" hangingPunct="1"/>
            <a:r>
              <a:rPr lang="fr-FR" dirty="0" smtClean="0"/>
              <a:t>Attaque passive</a:t>
            </a:r>
          </a:p>
          <a:p>
            <a:pPr lvl="2" eaLnBrk="1" hangingPunct="1"/>
            <a:endParaRPr lang="fr-FR" dirty="0" smtClean="0"/>
          </a:p>
          <a:p>
            <a:pPr lvl="2" eaLnBrk="1" hangingPunct="1"/>
            <a:r>
              <a:rPr lang="fr-FR" dirty="0" smtClean="0"/>
              <a:t>Attaque active</a:t>
            </a:r>
          </a:p>
          <a:p>
            <a:pPr lvl="2" eaLnBrk="1" hangingPunct="1"/>
            <a:endParaRPr lang="fr-FR" dirty="0" smtClean="0"/>
          </a:p>
          <a:p>
            <a:pPr lvl="2" eaLnBrk="1" hangingPunct="1"/>
            <a:r>
              <a:rPr lang="fr-FR" dirty="0" smtClean="0"/>
              <a:t>Usurpation  ( Accommodation)</a:t>
            </a:r>
          </a:p>
          <a:p>
            <a:pPr lvl="2" eaLnBrk="1" hangingPunct="1"/>
            <a:endParaRPr lang="fr-FR" dirty="0" smtClean="0"/>
          </a:p>
          <a:p>
            <a:pPr lvl="2" eaLnBrk="1" hangingPunct="1"/>
            <a:r>
              <a:rPr lang="fr-FR" dirty="0" smtClean="0"/>
              <a:t>Répudiation (rupture)</a:t>
            </a:r>
          </a:p>
          <a:p>
            <a:pPr lvl="2" eaLnBrk="1" hangingPunct="1"/>
            <a:endParaRPr lang="fr-FR" dirty="0" smtClean="0"/>
          </a:p>
          <a:p>
            <a:pPr lvl="2" eaLnBrk="1" hangingPunct="1"/>
            <a:r>
              <a:rPr lang="fr-FR" dirty="0" smtClean="0"/>
              <a:t>Intrusion (ingérence)</a:t>
            </a:r>
          </a:p>
          <a:p>
            <a:endParaRPr lang="fr-FR" sz="24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142852"/>
            <a:ext cx="8229600" cy="654032"/>
          </a:xfrm>
        </p:spPr>
        <p:txBody>
          <a:bodyPr/>
          <a:lstStyle/>
          <a:p>
            <a:r>
              <a:rPr lang="fr-FR" sz="2800" b="1" dirty="0" smtClean="0">
                <a:solidFill>
                  <a:srgbClr val="FF0000"/>
                </a:solidFill>
              </a:rPr>
              <a:t/>
            </a:r>
            <a:br>
              <a:rPr lang="fr-FR" sz="2800" b="1" dirty="0" smtClean="0">
                <a:solidFill>
                  <a:srgbClr val="FF0000"/>
                </a:solidFill>
              </a:rPr>
            </a:br>
            <a:r>
              <a:rPr lang="fr-FR" sz="3200" b="1" dirty="0" smtClean="0">
                <a:solidFill>
                  <a:srgbClr val="FF0000"/>
                </a:solidFill>
              </a:rPr>
              <a:t>Types d'attaques</a:t>
            </a:r>
            <a:r>
              <a:rPr lang="fr-FR" sz="2800" b="1" dirty="0" smtClean="0">
                <a:solidFill>
                  <a:srgbClr val="FF0000"/>
                </a:solidFill>
              </a:rPr>
              <a:t/>
            </a:r>
            <a:br>
              <a:rPr lang="fr-FR" sz="2800" b="1" dirty="0" smtClean="0">
                <a:solidFill>
                  <a:srgbClr val="FF0000"/>
                </a:solidFill>
              </a:rPr>
            </a:br>
            <a:endParaRPr lang="fr-FR" sz="2800" dirty="0">
              <a:solidFill>
                <a:srgbClr val="FF0000"/>
              </a:solidFill>
            </a:endParaRPr>
          </a:p>
        </p:txBody>
      </p:sp>
      <p:sp>
        <p:nvSpPr>
          <p:cNvPr id="3" name="Espace réservé du contenu 2"/>
          <p:cNvSpPr>
            <a:spLocks noGrp="1"/>
          </p:cNvSpPr>
          <p:nvPr>
            <p:ph idx="1"/>
          </p:nvPr>
        </p:nvSpPr>
        <p:spPr>
          <a:xfrm>
            <a:off x="457200" y="1000108"/>
            <a:ext cx="8229600" cy="5572164"/>
          </a:xfrm>
        </p:spPr>
        <p:txBody>
          <a:bodyPr/>
          <a:lstStyle/>
          <a:p>
            <a:pPr>
              <a:buNone/>
            </a:pPr>
            <a:r>
              <a:rPr lang="fr-FR" sz="2400" dirty="0" smtClean="0"/>
              <a:t>Les attaques peuvent à première vue être classées en 2 grandes catégories : </a:t>
            </a:r>
          </a:p>
          <a:p>
            <a:pPr algn="just"/>
            <a:r>
              <a:rPr lang="fr-FR" sz="2400" dirty="0" smtClean="0">
                <a:solidFill>
                  <a:srgbClr val="00B050"/>
                </a:solidFill>
              </a:rPr>
              <a:t>les attaques passives : consistent à écouter sans modifier les données ou le fonctionnement du réseau. Elles sont généralement indétectables mais une prévention est possible.</a:t>
            </a:r>
            <a:endParaRPr lang="fr-FR" sz="2400" dirty="0" smtClean="0"/>
          </a:p>
          <a:p>
            <a:pPr algn="just"/>
            <a:r>
              <a:rPr lang="fr-FR" sz="2400" dirty="0" smtClean="0">
                <a:solidFill>
                  <a:srgbClr val="7030A0"/>
                </a:solidFill>
              </a:rPr>
              <a:t>les attaques actives : consistent à modifier des données ou des messages, à s'introduire dans des équipements réseau ou à perturber le bon fonctionnement de ce réseau. Noter qu'une attaque active peut être exécutée sans la capacité d'écoute. De plus, il n'y a généralement pas de prévention possible pour ces attaques, bien qu'elles soient détectables (permettant ainsi une réponse adéquate)</a:t>
            </a:r>
            <a:r>
              <a:rPr lang="fr-FR" sz="2400" dirty="0" smtClean="0"/>
              <a:t>.</a:t>
            </a:r>
          </a:p>
          <a:p>
            <a:pPr algn="just"/>
            <a:endParaRPr lang="fr-F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395536" y="188640"/>
            <a:ext cx="8229600" cy="561975"/>
          </a:xfrm>
        </p:spPr>
        <p:txBody>
          <a:bodyPr/>
          <a:lstStyle/>
          <a:p>
            <a:pPr eaLnBrk="1" hangingPunct="1"/>
            <a:r>
              <a:rPr lang="fr-FR" sz="3200" b="1" dirty="0" smtClean="0">
                <a:solidFill>
                  <a:srgbClr val="FF0000"/>
                </a:solidFill>
              </a:rPr>
              <a:t>Les attaques passives</a:t>
            </a:r>
          </a:p>
        </p:txBody>
      </p:sp>
      <p:pic>
        <p:nvPicPr>
          <p:cNvPr id="8195" name="Picture 4"/>
          <p:cNvPicPr>
            <a:picLocks noGrp="1" noChangeAspect="1" noChangeArrowheads="1"/>
          </p:cNvPicPr>
          <p:nvPr>
            <p:ph type="body" idx="1"/>
          </p:nvPr>
        </p:nvPicPr>
        <p:blipFill>
          <a:blip r:embed="rId2" cstate="print">
            <a:lum bright="-30000" contrast="70000"/>
            <a:grayscl/>
          </a:blip>
          <a:srcRect/>
          <a:stretch>
            <a:fillRect/>
          </a:stretch>
        </p:blipFill>
        <p:spPr>
          <a:xfrm>
            <a:off x="467544" y="908720"/>
            <a:ext cx="8280920" cy="3672408"/>
          </a:xfrm>
          <a:noFill/>
        </p:spPr>
      </p:pic>
      <p:pic>
        <p:nvPicPr>
          <p:cNvPr id="4" name="Picture 4"/>
          <p:cNvPicPr>
            <a:picLocks noChangeAspect="1" noChangeArrowheads="1"/>
          </p:cNvPicPr>
          <p:nvPr/>
        </p:nvPicPr>
        <p:blipFill>
          <a:blip r:embed="rId3" cstate="print">
            <a:lum bright="-50000" contrast="80000"/>
            <a:grayscl/>
          </a:blip>
          <a:srcRect/>
          <a:stretch>
            <a:fillRect/>
          </a:stretch>
        </p:blipFill>
        <p:spPr bwMode="auto">
          <a:xfrm>
            <a:off x="323528" y="4797152"/>
            <a:ext cx="8496944" cy="144016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274638"/>
            <a:ext cx="8229600" cy="706437"/>
          </a:xfrm>
        </p:spPr>
        <p:txBody>
          <a:bodyPr/>
          <a:lstStyle/>
          <a:p>
            <a:pPr eaLnBrk="1" hangingPunct="1"/>
            <a:r>
              <a:rPr lang="fr-FR" sz="3200" b="1" dirty="0" smtClean="0">
                <a:solidFill>
                  <a:srgbClr val="FF0000"/>
                </a:solidFill>
              </a:rPr>
              <a:t>Les attaques actives</a:t>
            </a:r>
          </a:p>
        </p:txBody>
      </p:sp>
      <p:pic>
        <p:nvPicPr>
          <p:cNvPr id="10243" name="Picture 4"/>
          <p:cNvPicPr>
            <a:picLocks noGrp="1" noChangeAspect="1" noChangeArrowheads="1"/>
          </p:cNvPicPr>
          <p:nvPr>
            <p:ph type="body" idx="1"/>
          </p:nvPr>
        </p:nvPicPr>
        <p:blipFill>
          <a:blip r:embed="rId2" cstate="print">
            <a:lum bright="-40000" contrast="66000"/>
          </a:blip>
          <a:srcRect/>
          <a:stretch>
            <a:fillRect/>
          </a:stretch>
        </p:blipFill>
        <p:spPr>
          <a:xfrm>
            <a:off x="467544" y="1052736"/>
            <a:ext cx="8352928" cy="1512168"/>
          </a:xfrm>
          <a:noFill/>
        </p:spPr>
      </p:pic>
      <p:pic>
        <p:nvPicPr>
          <p:cNvPr id="10244" name="Picture 5"/>
          <p:cNvPicPr>
            <a:picLocks noChangeAspect="1" noChangeArrowheads="1"/>
          </p:cNvPicPr>
          <p:nvPr/>
        </p:nvPicPr>
        <p:blipFill>
          <a:blip r:embed="rId3" cstate="print">
            <a:lum bright="-36000" contrast="52000"/>
          </a:blip>
          <a:srcRect/>
          <a:stretch>
            <a:fillRect/>
          </a:stretch>
        </p:blipFill>
        <p:spPr bwMode="auto">
          <a:xfrm>
            <a:off x="179512" y="2708920"/>
            <a:ext cx="8352928" cy="367240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23528" y="332656"/>
            <a:ext cx="8229600" cy="561975"/>
          </a:xfrm>
        </p:spPr>
        <p:txBody>
          <a:bodyPr/>
          <a:lstStyle/>
          <a:p>
            <a:pPr eaLnBrk="1" hangingPunct="1"/>
            <a:r>
              <a:rPr lang="fr-FR" sz="3200" b="1" dirty="0" smtClean="0">
                <a:solidFill>
                  <a:srgbClr val="FF0000"/>
                </a:solidFill>
              </a:rPr>
              <a:t>Remarques:</a:t>
            </a:r>
          </a:p>
        </p:txBody>
      </p:sp>
      <p:pic>
        <p:nvPicPr>
          <p:cNvPr id="11267" name="Picture 4"/>
          <p:cNvPicPr>
            <a:picLocks noGrp="1" noChangeAspect="1" noChangeArrowheads="1"/>
          </p:cNvPicPr>
          <p:nvPr>
            <p:ph type="body" idx="1"/>
          </p:nvPr>
        </p:nvPicPr>
        <p:blipFill>
          <a:blip r:embed="rId2" cstate="print">
            <a:lum bright="-38000" contrast="70000"/>
            <a:grayscl/>
          </a:blip>
          <a:srcRect/>
          <a:stretch>
            <a:fillRect/>
          </a:stretch>
        </p:blipFill>
        <p:spPr>
          <a:xfrm>
            <a:off x="395536" y="1196752"/>
            <a:ext cx="8136904" cy="5256584"/>
          </a:xfrm>
          <a:noFill/>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869950"/>
            <a:ext cx="8229600" cy="558786"/>
          </a:xfrm>
        </p:spPr>
        <p:txBody>
          <a:bodyPr/>
          <a:lstStyle/>
          <a:p>
            <a:pPr eaLnBrk="1" hangingPunct="1"/>
            <a:r>
              <a:rPr lang="fr-FR" sz="3200" b="1" dirty="0" smtClean="0">
                <a:solidFill>
                  <a:srgbClr val="FF0000"/>
                </a:solidFill>
              </a:rPr>
              <a:t>Les attaques sur un chiffrement</a:t>
            </a:r>
          </a:p>
        </p:txBody>
      </p:sp>
      <p:pic>
        <p:nvPicPr>
          <p:cNvPr id="12291" name="Picture 4"/>
          <p:cNvPicPr>
            <a:picLocks noGrp="1" noChangeAspect="1" noChangeArrowheads="1"/>
          </p:cNvPicPr>
          <p:nvPr>
            <p:ph type="body" idx="1"/>
          </p:nvPr>
        </p:nvPicPr>
        <p:blipFill>
          <a:blip r:embed="rId2" cstate="print">
            <a:lum bright="-30000" contrast="50000"/>
            <a:grayscl/>
          </a:blip>
          <a:srcRect/>
          <a:stretch>
            <a:fillRect/>
          </a:stretch>
        </p:blipFill>
        <p:spPr>
          <a:xfrm>
            <a:off x="611560" y="2214554"/>
            <a:ext cx="8352928" cy="3230670"/>
          </a:xfrm>
          <a:noFill/>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500034" y="642918"/>
            <a:ext cx="8229600" cy="582594"/>
          </a:xfrm>
        </p:spPr>
        <p:txBody>
          <a:bodyPr/>
          <a:lstStyle/>
          <a:p>
            <a:pPr eaLnBrk="1" hangingPunct="1"/>
            <a:r>
              <a:rPr lang="fr-FR" sz="3200" b="1" dirty="0" smtClean="0">
                <a:solidFill>
                  <a:srgbClr val="FF0000"/>
                </a:solidFill>
              </a:rPr>
              <a:t>Les niveaux d’attaques possibles</a:t>
            </a:r>
          </a:p>
        </p:txBody>
      </p:sp>
      <p:pic>
        <p:nvPicPr>
          <p:cNvPr id="13315" name="Picture 4"/>
          <p:cNvPicPr>
            <a:picLocks noGrp="1" noChangeAspect="1" noChangeArrowheads="1"/>
          </p:cNvPicPr>
          <p:nvPr>
            <p:ph type="body" idx="1"/>
          </p:nvPr>
        </p:nvPicPr>
        <p:blipFill>
          <a:blip r:embed="rId2" cstate="print">
            <a:grayscl/>
            <a:lum bright="-20000" contrast="41000"/>
          </a:blip>
          <a:srcRect/>
          <a:stretch>
            <a:fillRect/>
          </a:stretch>
        </p:blipFill>
        <p:spPr>
          <a:xfrm>
            <a:off x="467544" y="1772816"/>
            <a:ext cx="8352928" cy="4320480"/>
          </a:xfrm>
          <a:noFill/>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274638"/>
            <a:ext cx="8229600" cy="706437"/>
          </a:xfrm>
        </p:spPr>
        <p:txBody>
          <a:bodyPr/>
          <a:lstStyle/>
          <a:p>
            <a:pPr eaLnBrk="1" hangingPunct="1"/>
            <a:r>
              <a:rPr lang="fr-FR" sz="3200" dirty="0" smtClean="0">
                <a:solidFill>
                  <a:srgbClr val="FF0000"/>
                </a:solidFill>
              </a:rPr>
              <a:t>Comment garantir la confidentialité?</a:t>
            </a:r>
          </a:p>
        </p:txBody>
      </p:sp>
      <p:pic>
        <p:nvPicPr>
          <p:cNvPr id="14339" name="Picture 4"/>
          <p:cNvPicPr>
            <a:picLocks noGrp="1" noChangeAspect="1" noChangeArrowheads="1"/>
          </p:cNvPicPr>
          <p:nvPr>
            <p:ph type="body" idx="1"/>
          </p:nvPr>
        </p:nvPicPr>
        <p:blipFill>
          <a:blip r:embed="rId2" cstate="print">
            <a:lum bright="-30000" contrast="50000"/>
            <a:grayscl/>
          </a:blip>
          <a:srcRect/>
          <a:stretch>
            <a:fillRect/>
          </a:stretch>
        </p:blipFill>
        <p:spPr>
          <a:xfrm>
            <a:off x="827584" y="1268760"/>
            <a:ext cx="7776864" cy="2088232"/>
          </a:xfrm>
          <a:noFill/>
        </p:spPr>
      </p:pic>
      <p:pic>
        <p:nvPicPr>
          <p:cNvPr id="14340" name="Picture 5"/>
          <p:cNvPicPr>
            <a:picLocks noChangeAspect="1" noChangeArrowheads="1"/>
          </p:cNvPicPr>
          <p:nvPr/>
        </p:nvPicPr>
        <p:blipFill>
          <a:blip r:embed="rId3" cstate="print">
            <a:lum bright="-30000" contrast="50000"/>
          </a:blip>
          <a:srcRect/>
          <a:stretch>
            <a:fillRect/>
          </a:stretch>
        </p:blipFill>
        <p:spPr bwMode="auto">
          <a:xfrm>
            <a:off x="827584" y="3645024"/>
            <a:ext cx="7920880" cy="201622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lvl="1"/>
            <a:r>
              <a:rPr lang="fr-FR" sz="3200" dirty="0" smtClean="0">
                <a:solidFill>
                  <a:srgbClr val="FF0000"/>
                </a:solidFill>
              </a:rPr>
              <a:t>Chapitre 1: Introduction à la sécurité de l’information</a:t>
            </a:r>
          </a:p>
        </p:txBody>
      </p:sp>
      <p:sp>
        <p:nvSpPr>
          <p:cNvPr id="3" name="Espace réservé du contenu 2"/>
          <p:cNvSpPr>
            <a:spLocks noGrp="1"/>
          </p:cNvSpPr>
          <p:nvPr>
            <p:ph idx="1"/>
          </p:nvPr>
        </p:nvSpPr>
        <p:spPr/>
        <p:txBody>
          <a:bodyPr/>
          <a:lstStyle/>
          <a:p>
            <a:pPr algn="just">
              <a:buNone/>
            </a:pPr>
            <a:r>
              <a:rPr lang="fr-FR" sz="2800" b="1" dirty="0" smtClean="0">
                <a:solidFill>
                  <a:srgbClr val="00B050"/>
                </a:solidFill>
              </a:rPr>
              <a:t>		</a:t>
            </a:r>
            <a:r>
              <a:rPr lang="fr-FR" sz="2800" dirty="0" smtClean="0"/>
              <a:t>Le système d'information représente un patrimoine essentiel de l'organisation, qu'il convient de protéger. La sécurité informatique consiste à garantir que les ressources matérielles ou logicielles d'une organisation sont uniquement utilisées dans le cadre prévu. </a:t>
            </a:r>
            <a:endParaRPr lang="fr-FR" sz="28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95536" y="692696"/>
            <a:ext cx="8229600" cy="582594"/>
          </a:xfrm>
        </p:spPr>
        <p:txBody>
          <a:bodyPr/>
          <a:lstStyle/>
          <a:p>
            <a:pPr eaLnBrk="1" hangingPunct="1"/>
            <a:r>
              <a:rPr lang="fr-FR" sz="3200" b="1" dirty="0" smtClean="0">
                <a:solidFill>
                  <a:srgbClr val="FF0000"/>
                </a:solidFill>
              </a:rPr>
              <a:t>Remarque:</a:t>
            </a:r>
          </a:p>
        </p:txBody>
      </p:sp>
      <p:pic>
        <p:nvPicPr>
          <p:cNvPr id="15363" name="Picture 4"/>
          <p:cNvPicPr>
            <a:picLocks noGrp="1" noChangeAspect="1" noChangeArrowheads="1"/>
          </p:cNvPicPr>
          <p:nvPr>
            <p:ph type="body" idx="1"/>
          </p:nvPr>
        </p:nvPicPr>
        <p:blipFill>
          <a:blip r:embed="rId2" cstate="print">
            <a:lum bright="-40000" contrast="76000"/>
            <a:grayscl/>
          </a:blip>
          <a:srcRect/>
          <a:stretch>
            <a:fillRect/>
          </a:stretch>
        </p:blipFill>
        <p:spPr>
          <a:xfrm>
            <a:off x="539552" y="1857364"/>
            <a:ext cx="8280920" cy="3155812"/>
          </a:xfrm>
          <a:noFill/>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28596" y="785794"/>
            <a:ext cx="8229600" cy="706437"/>
          </a:xfrm>
        </p:spPr>
        <p:txBody>
          <a:bodyPr/>
          <a:lstStyle/>
          <a:p>
            <a:pPr eaLnBrk="1" hangingPunct="1"/>
            <a:r>
              <a:rPr lang="fr-FR" sz="3200" b="1" dirty="0" smtClean="0">
                <a:solidFill>
                  <a:srgbClr val="FF0000"/>
                </a:solidFill>
              </a:rPr>
              <a:t>Les algorithmes d’attaques</a:t>
            </a:r>
          </a:p>
        </p:txBody>
      </p:sp>
      <p:pic>
        <p:nvPicPr>
          <p:cNvPr id="16387" name="Picture 4"/>
          <p:cNvPicPr>
            <a:picLocks noGrp="1" noChangeAspect="1" noChangeArrowheads="1"/>
          </p:cNvPicPr>
          <p:nvPr>
            <p:ph type="body" idx="1"/>
          </p:nvPr>
        </p:nvPicPr>
        <p:blipFill>
          <a:blip r:embed="rId2" cstate="print">
            <a:lum bright="-30000" contrast="60000"/>
            <a:grayscl/>
          </a:blip>
          <a:srcRect/>
          <a:stretch>
            <a:fillRect/>
          </a:stretch>
        </p:blipFill>
        <p:spPr>
          <a:xfrm>
            <a:off x="323528" y="1916832"/>
            <a:ext cx="8352928" cy="3312368"/>
          </a:xfrm>
          <a:noFill/>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214282" y="500042"/>
            <a:ext cx="8686800" cy="850900"/>
          </a:xfrm>
        </p:spPr>
        <p:txBody>
          <a:bodyPr/>
          <a:lstStyle/>
          <a:p>
            <a:pPr eaLnBrk="1" hangingPunct="1"/>
            <a:r>
              <a:rPr lang="fr-FR" sz="3200" b="1" dirty="0" smtClean="0">
                <a:solidFill>
                  <a:srgbClr val="FF0000"/>
                </a:solidFill>
              </a:rPr>
              <a:t>les algorithmes  d’attaques</a:t>
            </a:r>
            <a:br>
              <a:rPr lang="fr-FR" sz="3200" b="1" dirty="0" smtClean="0">
                <a:solidFill>
                  <a:srgbClr val="FF0000"/>
                </a:solidFill>
              </a:rPr>
            </a:br>
            <a:r>
              <a:rPr lang="fr-FR" sz="3200" b="1" dirty="0" smtClean="0">
                <a:solidFill>
                  <a:srgbClr val="FF0000"/>
                </a:solidFill>
              </a:rPr>
              <a:t>(Suite)</a:t>
            </a:r>
          </a:p>
        </p:txBody>
      </p:sp>
      <p:pic>
        <p:nvPicPr>
          <p:cNvPr id="17411" name="Picture 4"/>
          <p:cNvPicPr>
            <a:picLocks noGrp="1" noChangeAspect="1" noChangeArrowheads="1"/>
          </p:cNvPicPr>
          <p:nvPr>
            <p:ph type="body" idx="1"/>
          </p:nvPr>
        </p:nvPicPr>
        <p:blipFill>
          <a:blip r:embed="rId2" cstate="print">
            <a:lum bright="-30000" contrast="70000"/>
            <a:grayscl/>
          </a:blip>
          <a:srcRect/>
          <a:stretch>
            <a:fillRect/>
          </a:stretch>
        </p:blipFill>
        <p:spPr>
          <a:xfrm>
            <a:off x="428596" y="2184159"/>
            <a:ext cx="7929618" cy="3261065"/>
          </a:xfrm>
          <a:noFill/>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238125" y="274638"/>
            <a:ext cx="8686800" cy="777875"/>
          </a:xfrm>
        </p:spPr>
        <p:txBody>
          <a:bodyPr/>
          <a:lstStyle/>
          <a:p>
            <a:pPr eaLnBrk="1" hangingPunct="1"/>
            <a:r>
              <a:rPr lang="fr-FR" sz="3200" b="1" dirty="0" smtClean="0">
                <a:solidFill>
                  <a:srgbClr val="FF0000"/>
                </a:solidFill>
              </a:rPr>
              <a:t>les algorithmes  d’attaques</a:t>
            </a:r>
            <a:br>
              <a:rPr lang="fr-FR" sz="3200" b="1" dirty="0" smtClean="0">
                <a:solidFill>
                  <a:srgbClr val="FF0000"/>
                </a:solidFill>
              </a:rPr>
            </a:br>
            <a:r>
              <a:rPr lang="fr-FR" sz="3200" b="1" dirty="0" smtClean="0">
                <a:solidFill>
                  <a:srgbClr val="FF0000"/>
                </a:solidFill>
              </a:rPr>
              <a:t>(Suite)</a:t>
            </a:r>
          </a:p>
        </p:txBody>
      </p:sp>
      <p:pic>
        <p:nvPicPr>
          <p:cNvPr id="18435" name="Picture 4"/>
          <p:cNvPicPr>
            <a:picLocks noGrp="1" noChangeAspect="1" noChangeArrowheads="1"/>
          </p:cNvPicPr>
          <p:nvPr>
            <p:ph type="body" idx="1"/>
          </p:nvPr>
        </p:nvPicPr>
        <p:blipFill>
          <a:blip r:embed="rId2" cstate="print">
            <a:lum bright="-30000" contrast="60000"/>
            <a:grayscl/>
          </a:blip>
          <a:srcRect/>
          <a:stretch>
            <a:fillRect/>
          </a:stretch>
        </p:blipFill>
        <p:spPr>
          <a:xfrm>
            <a:off x="467544" y="1484784"/>
            <a:ext cx="8208912" cy="4104456"/>
          </a:xfrm>
          <a:noFill/>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2132856"/>
            <a:ext cx="8229600" cy="1143000"/>
          </a:xfrm>
        </p:spPr>
        <p:txBody>
          <a:bodyPr/>
          <a:lstStyle/>
          <a:p>
            <a:r>
              <a:rPr lang="fr-FR" sz="4000" dirty="0" smtClean="0">
                <a:solidFill>
                  <a:srgbClr val="FF0000"/>
                </a:solidFill>
              </a:rPr>
              <a:t>Fin</a:t>
            </a:r>
            <a:br>
              <a:rPr lang="fr-FR" sz="4000" dirty="0" smtClean="0">
                <a:solidFill>
                  <a:srgbClr val="FF0000"/>
                </a:solidFill>
              </a:rPr>
            </a:br>
            <a:r>
              <a:rPr lang="fr-FR" sz="4000" dirty="0" smtClean="0">
                <a:solidFill>
                  <a:srgbClr val="FF0000"/>
                </a:solidFill>
              </a:rPr>
              <a:t/>
            </a:r>
            <a:br>
              <a:rPr lang="fr-FR" sz="4000" dirty="0" smtClean="0">
                <a:solidFill>
                  <a:srgbClr val="FF0000"/>
                </a:solidFill>
              </a:rPr>
            </a:br>
            <a:r>
              <a:rPr lang="fr-FR" sz="4000" dirty="0" smtClean="0">
                <a:solidFill>
                  <a:srgbClr val="FF0000"/>
                </a:solidFill>
              </a:rPr>
              <a:t>Chapitre 1 </a:t>
            </a:r>
            <a:endParaRPr lang="fr-FR" sz="4000" dirty="0">
              <a:solidFill>
                <a:srgbClr val="FF0000"/>
              </a:solidFill>
            </a:endParaRPr>
          </a:p>
        </p:txBody>
      </p:sp>
      <p:sp>
        <p:nvSpPr>
          <p:cNvPr id="4" name="Rectangle 3"/>
          <p:cNvSpPr/>
          <p:nvPr/>
        </p:nvSpPr>
        <p:spPr>
          <a:xfrm>
            <a:off x="755576" y="4149080"/>
            <a:ext cx="8241359" cy="584775"/>
          </a:xfrm>
          <a:prstGeom prst="rect">
            <a:avLst/>
          </a:prstGeom>
        </p:spPr>
        <p:txBody>
          <a:bodyPr wrap="none">
            <a:spAutoFit/>
          </a:bodyPr>
          <a:lstStyle/>
          <a:p>
            <a:r>
              <a:rPr lang="fr-FR" sz="3200" b="1" dirty="0" smtClean="0">
                <a:solidFill>
                  <a:srgbClr val="00B050"/>
                </a:solidFill>
              </a:rPr>
              <a:t>Introduction à la sécurité de l’information</a:t>
            </a:r>
            <a:endParaRPr lang="fr-FR" sz="3200"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188640"/>
            <a:ext cx="8229600" cy="654032"/>
          </a:xfrm>
        </p:spPr>
        <p:txBody>
          <a:bodyPr/>
          <a:lstStyle/>
          <a:p>
            <a:r>
              <a:rPr lang="fr-FR" sz="3200" b="1" dirty="0" smtClean="0">
                <a:solidFill>
                  <a:srgbClr val="FF0000"/>
                </a:solidFill>
              </a:rPr>
              <a:t>Les menaces</a:t>
            </a:r>
            <a:endParaRPr lang="fr-FR" sz="3200" b="1" dirty="0">
              <a:solidFill>
                <a:srgbClr val="FF0000"/>
              </a:solidFill>
            </a:endParaRPr>
          </a:p>
        </p:txBody>
      </p:sp>
      <p:sp>
        <p:nvSpPr>
          <p:cNvPr id="3" name="Espace réservé du contenu 2"/>
          <p:cNvSpPr>
            <a:spLocks noGrp="1"/>
          </p:cNvSpPr>
          <p:nvPr>
            <p:ph idx="1"/>
          </p:nvPr>
        </p:nvSpPr>
        <p:spPr>
          <a:xfrm>
            <a:off x="457200" y="908720"/>
            <a:ext cx="8229600" cy="5760640"/>
          </a:xfrm>
        </p:spPr>
        <p:txBody>
          <a:bodyPr/>
          <a:lstStyle/>
          <a:p>
            <a:pPr algn="just">
              <a:buFont typeface="Arial" pitchFamily="34" charset="0"/>
              <a:buChar char="•"/>
            </a:pPr>
            <a:r>
              <a:rPr lang="fr-FR" sz="2800" dirty="0" smtClean="0"/>
              <a:t>	</a:t>
            </a:r>
            <a:r>
              <a:rPr lang="fr-FR" sz="2000" dirty="0" smtClean="0"/>
              <a:t>Tout ordinateur connecté à un réseau informatique est potentiellement vulnérable à une attaque.</a:t>
            </a:r>
            <a:endParaRPr lang="fr-FR" sz="2800" dirty="0" smtClean="0"/>
          </a:p>
          <a:p>
            <a:pPr algn="just"/>
            <a:r>
              <a:rPr lang="fr-FR" sz="2000" dirty="0" smtClean="0"/>
              <a:t>Une « attaque » est l'exploitation d'une faille d'un système informatique (système d'exploitation, logiciel ou bien même de l'utilisateur) à des fins non connues par l'exploitant du système et généralement préjudiciables.</a:t>
            </a:r>
          </a:p>
          <a:p>
            <a:pPr algn="just"/>
            <a:r>
              <a:rPr lang="fr-FR" sz="2000" dirty="0" smtClean="0"/>
              <a:t>Sur internet des attaques ont lieu en permanence, à raison de plusieurs attaques par minute sur chaque machine connectée. Ces attaques sont pour la plupart lancées automatiquement à partir de machines infectées (par des virus, chevaux de Troie, vers, etc.), à l'insu de leur propriétaire. Plus rarement il s'agit de l'action de pirates informatiques.</a:t>
            </a:r>
          </a:p>
          <a:p>
            <a:pPr algn="just"/>
            <a:r>
              <a:rPr lang="fr-FR" sz="2000" dirty="0" smtClean="0"/>
              <a:t>Afin de contrer ces attaques il est indispensable de connaître les principaux types d'attaques afin de mettre en œuvre des dispositions préventives.</a:t>
            </a:r>
          </a:p>
          <a:p>
            <a:pPr algn="just">
              <a:buNone/>
            </a:pPr>
            <a:r>
              <a:rPr lang="fr-FR" sz="2000" dirty="0" smtClean="0"/>
              <a:t>		</a:t>
            </a:r>
            <a:r>
              <a:rPr lang="fr-FR" sz="2000" b="1" dirty="0" smtClean="0">
                <a:solidFill>
                  <a:srgbClr val="002060"/>
                </a:solidFill>
              </a:rPr>
              <a:t>Quelques menaces informatiques les plus courantes sont:</a:t>
            </a:r>
          </a:p>
          <a:p>
            <a:pPr algn="just">
              <a:buNone/>
            </a:pPr>
            <a:endParaRPr lang="fr-FR" sz="2400" dirty="0" smtClean="0"/>
          </a:p>
          <a:p>
            <a:pPr algn="just">
              <a:buNone/>
            </a:pPr>
            <a:endParaRPr lang="fr-FR" sz="2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011222"/>
          </a:xfrm>
        </p:spPr>
        <p:txBody>
          <a:bodyPr/>
          <a:lstStyle/>
          <a:p>
            <a:r>
              <a:rPr lang="fr-FR" sz="3200" b="1" dirty="0" smtClean="0">
                <a:solidFill>
                  <a:srgbClr val="FF0000"/>
                </a:solidFill>
              </a:rPr>
              <a:t/>
            </a:r>
            <a:br>
              <a:rPr lang="fr-FR" sz="3200" b="1" dirty="0" smtClean="0">
                <a:solidFill>
                  <a:srgbClr val="FF0000"/>
                </a:solidFill>
              </a:rPr>
            </a:br>
            <a:r>
              <a:rPr lang="fr-FR" sz="3200" b="1" dirty="0" smtClean="0">
                <a:solidFill>
                  <a:srgbClr val="FF0000"/>
                </a:solidFill>
              </a:rPr>
              <a:t>Les menaces informatiques</a:t>
            </a:r>
            <a:br>
              <a:rPr lang="fr-FR" sz="3200" b="1" dirty="0" smtClean="0">
                <a:solidFill>
                  <a:srgbClr val="FF0000"/>
                </a:solidFill>
              </a:rPr>
            </a:br>
            <a:r>
              <a:rPr lang="fr-FR" sz="3200" b="1" dirty="0" smtClean="0">
                <a:solidFill>
                  <a:srgbClr val="00B050"/>
                </a:solidFill>
              </a:rPr>
              <a:t>Motivation des attaques</a:t>
            </a:r>
            <a:r>
              <a:rPr lang="fr-FR" sz="2800" b="1" dirty="0" smtClean="0">
                <a:solidFill>
                  <a:srgbClr val="FF0000"/>
                </a:solidFill>
              </a:rPr>
              <a:t/>
            </a:r>
            <a:br>
              <a:rPr lang="fr-FR" sz="2800" b="1" dirty="0" smtClean="0">
                <a:solidFill>
                  <a:srgbClr val="FF0000"/>
                </a:solidFill>
              </a:rPr>
            </a:br>
            <a:endParaRPr lang="fr-FR" sz="2800" dirty="0"/>
          </a:p>
        </p:txBody>
      </p:sp>
      <p:sp>
        <p:nvSpPr>
          <p:cNvPr id="3" name="Espace réservé du contenu 2"/>
          <p:cNvSpPr>
            <a:spLocks noGrp="1"/>
          </p:cNvSpPr>
          <p:nvPr>
            <p:ph idx="1"/>
          </p:nvPr>
        </p:nvSpPr>
        <p:spPr>
          <a:xfrm>
            <a:off x="457200" y="1500174"/>
            <a:ext cx="8229600" cy="5169186"/>
          </a:xfrm>
        </p:spPr>
        <p:txBody>
          <a:bodyPr/>
          <a:lstStyle/>
          <a:p>
            <a:pPr algn="just">
              <a:buNone/>
            </a:pPr>
            <a:endParaRPr lang="fr-FR" sz="2000" b="1" dirty="0" smtClean="0"/>
          </a:p>
          <a:p>
            <a:pPr algn="just">
              <a:buNone/>
            </a:pPr>
            <a:r>
              <a:rPr lang="fr-FR" sz="2000" b="1" dirty="0" smtClean="0"/>
              <a:t>Les motivations des attaques peuvent être de différentes sortes :</a:t>
            </a:r>
          </a:p>
          <a:p>
            <a:pPr lvl="1" algn="just">
              <a:buNone/>
            </a:pPr>
            <a:r>
              <a:rPr lang="fr-FR" sz="1600" dirty="0" smtClean="0"/>
              <a:t>• 	</a:t>
            </a:r>
            <a:r>
              <a:rPr lang="fr-FR" sz="2000" dirty="0" smtClean="0"/>
              <a:t>obtenir un accès au système</a:t>
            </a:r>
          </a:p>
          <a:p>
            <a:pPr lvl="1" algn="just">
              <a:buNone/>
            </a:pPr>
            <a:r>
              <a:rPr lang="fr-FR" sz="2000" dirty="0" smtClean="0"/>
              <a:t>• 	voler des informations, tels que des secrets industriels ou des propriétés intellectuelles</a:t>
            </a:r>
          </a:p>
          <a:p>
            <a:pPr lvl="1" algn="just">
              <a:buNone/>
            </a:pPr>
            <a:r>
              <a:rPr lang="fr-FR" sz="2000" dirty="0" smtClean="0"/>
              <a:t>• 	recueillir des informations personnelles sur un utilisateur</a:t>
            </a:r>
          </a:p>
          <a:p>
            <a:pPr lvl="1" algn="just">
              <a:buNone/>
            </a:pPr>
            <a:r>
              <a:rPr lang="fr-FR" sz="2000" dirty="0" smtClean="0"/>
              <a:t>• 	récupérer des données bancaires ;</a:t>
            </a:r>
          </a:p>
          <a:p>
            <a:pPr lvl="1" algn="just">
              <a:buFont typeface="Arial" pitchFamily="34" charset="0"/>
              <a:buChar char="•"/>
            </a:pPr>
            <a:r>
              <a:rPr lang="fr-FR" sz="2000" dirty="0" smtClean="0"/>
              <a:t>s'informer sur l'organisation (entreprise de l'utilisateur, etc.)</a:t>
            </a:r>
          </a:p>
          <a:p>
            <a:pPr lvl="1" algn="just">
              <a:buFont typeface="Arial" pitchFamily="34" charset="0"/>
              <a:buChar char="•"/>
            </a:pPr>
            <a:r>
              <a:rPr lang="fr-FR" sz="2000" dirty="0" smtClean="0"/>
              <a:t> troubler le bon fonctionnement d'un service</a:t>
            </a:r>
          </a:p>
          <a:p>
            <a:pPr lvl="1" algn="just">
              <a:buNone/>
            </a:pPr>
            <a:r>
              <a:rPr lang="fr-FR" sz="2000" dirty="0" smtClean="0"/>
              <a:t>•	 utiliser le système de l'utilisateur comme « rebond » pour une attaque</a:t>
            </a:r>
          </a:p>
          <a:p>
            <a:pPr lvl="1" algn="just">
              <a:buNone/>
            </a:pPr>
            <a:r>
              <a:rPr lang="fr-FR" sz="2000" dirty="0" smtClean="0"/>
              <a:t>•	 utiliser les ressources du système de l'utilisateur, notamment lorsque le réseau sur lequel il est situé possède une bande passante élevée.</a:t>
            </a:r>
          </a:p>
          <a:p>
            <a:pPr lvl="1" algn="just">
              <a:buFont typeface="Arial" pitchFamily="34" charset="0"/>
              <a:buChar char="•"/>
            </a:pPr>
            <a:r>
              <a:rPr lang="fr-FR" sz="2000" dirty="0" smtClean="0"/>
              <a:t>Etc.…</a:t>
            </a:r>
            <a:endParaRPr lang="fr-FR" sz="20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25470"/>
          </a:xfrm>
        </p:spPr>
        <p:txBody>
          <a:bodyPr/>
          <a:lstStyle/>
          <a:p>
            <a:r>
              <a:rPr lang="fr-FR" dirty="0" smtClean="0"/>
              <a:t>	</a:t>
            </a:r>
            <a:r>
              <a:rPr lang="fr-FR" sz="3200" dirty="0" smtClean="0">
                <a:solidFill>
                  <a:srgbClr val="FF0000"/>
                </a:solidFill>
              </a:rPr>
              <a:t>Logiciel malveillant (</a:t>
            </a:r>
            <a:r>
              <a:rPr lang="fr-FR" sz="3200" i="1" dirty="0" smtClean="0">
                <a:solidFill>
                  <a:srgbClr val="FF0000"/>
                </a:solidFill>
              </a:rPr>
              <a:t>Malware</a:t>
            </a:r>
            <a:r>
              <a:rPr lang="fr-FR" sz="3200" dirty="0" smtClean="0">
                <a:solidFill>
                  <a:srgbClr val="FF0000"/>
                </a:solidFill>
              </a:rPr>
              <a:t>)</a:t>
            </a:r>
          </a:p>
        </p:txBody>
      </p:sp>
      <p:sp>
        <p:nvSpPr>
          <p:cNvPr id="3" name="Espace réservé du contenu 2"/>
          <p:cNvSpPr>
            <a:spLocks noGrp="1"/>
          </p:cNvSpPr>
          <p:nvPr>
            <p:ph idx="1"/>
          </p:nvPr>
        </p:nvSpPr>
        <p:spPr>
          <a:xfrm>
            <a:off x="457200" y="1071546"/>
            <a:ext cx="8229600" cy="5500726"/>
          </a:xfrm>
        </p:spPr>
        <p:txBody>
          <a:bodyPr/>
          <a:lstStyle/>
          <a:p>
            <a:pPr algn="just">
              <a:buNone/>
            </a:pPr>
            <a:r>
              <a:rPr lang="fr-FR" sz="2400" dirty="0" smtClean="0"/>
              <a:t>		</a:t>
            </a:r>
          </a:p>
          <a:p>
            <a:pPr algn="just">
              <a:buNone/>
            </a:pPr>
            <a:r>
              <a:rPr lang="fr-FR" sz="2400" dirty="0" smtClean="0"/>
              <a:t>		</a:t>
            </a:r>
            <a:r>
              <a:rPr lang="fr-FR" sz="2800" dirty="0" smtClean="0"/>
              <a:t>Un logiciel malveillant est un terme générique englobant ces différentes menaces informatiques visant toutes à nuire à un ordinateur, un téléphone, une caisse enregistreuse, etc. Peu importe sa forme, un </a:t>
            </a:r>
            <a:r>
              <a:rPr lang="fr-FR" sz="2400" b="1" dirty="0" smtClean="0">
                <a:solidFill>
                  <a:srgbClr val="FF0000"/>
                </a:solidFill>
                <a:hlinkClick r:id="rId2"/>
              </a:rPr>
              <a:t>logiciel malveillant</a:t>
            </a:r>
            <a:r>
              <a:rPr lang="fr-FR" sz="2400" b="1" dirty="0" smtClean="0">
                <a:solidFill>
                  <a:srgbClr val="FF0000"/>
                </a:solidFill>
              </a:rPr>
              <a:t> </a:t>
            </a:r>
            <a:r>
              <a:rPr lang="fr-FR" sz="2800" dirty="0" smtClean="0"/>
              <a:t>peut corrompre, effacer ou voler les données des appareils et réseaux d’une entreprise. Il peut voler des données confidentielles, comme les numéros de carte de crédit de clients.</a:t>
            </a:r>
          </a:p>
          <a:p>
            <a:pPr>
              <a:buNone/>
            </a:pPr>
            <a:r>
              <a:rPr lang="fr-FR" sz="2800" dirty="0" smtClean="0"/>
              <a:t>	</a:t>
            </a:r>
          </a:p>
          <a:p>
            <a:pPr>
              <a:buNone/>
            </a:pPr>
            <a:r>
              <a:rPr lang="fr-FR" sz="2000" dirty="0" smtClean="0"/>
              <a:t>		</a:t>
            </a:r>
            <a:endParaRPr lang="fr-FR" sz="2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357166"/>
            <a:ext cx="8229600" cy="642942"/>
          </a:xfrm>
        </p:spPr>
        <p:txBody>
          <a:bodyPr/>
          <a:lstStyle/>
          <a:p>
            <a:r>
              <a:rPr lang="fr-FR" sz="3200" dirty="0" smtClean="0">
                <a:solidFill>
                  <a:srgbClr val="3366FF"/>
                </a:solidFill>
              </a:rPr>
              <a:t/>
            </a:r>
            <a:br>
              <a:rPr lang="fr-FR" sz="3200" dirty="0" smtClean="0">
                <a:solidFill>
                  <a:srgbClr val="3366FF"/>
                </a:solidFill>
              </a:rPr>
            </a:br>
            <a:r>
              <a:rPr lang="fr-FR" sz="3200" dirty="0" smtClean="0">
                <a:solidFill>
                  <a:srgbClr val="FF0000"/>
                </a:solidFill>
              </a:rPr>
              <a:t>Virus informatique (</a:t>
            </a:r>
            <a:r>
              <a:rPr lang="fr-FR" sz="3200" i="1" dirty="0" smtClean="0">
                <a:solidFill>
                  <a:srgbClr val="FF0000"/>
                </a:solidFill>
              </a:rPr>
              <a:t>Computer Virus</a:t>
            </a:r>
            <a:r>
              <a:rPr lang="fr-FR" sz="3200" dirty="0" smtClean="0">
                <a:solidFill>
                  <a:srgbClr val="FF0000"/>
                </a:solidFill>
              </a:rPr>
              <a:t>)</a:t>
            </a:r>
            <a:r>
              <a:rPr lang="fr-FR" dirty="0" smtClean="0">
                <a:solidFill>
                  <a:srgbClr val="FF0000"/>
                </a:solidFill>
              </a:rPr>
              <a:t/>
            </a:r>
            <a:br>
              <a:rPr lang="fr-FR" dirty="0" smtClean="0">
                <a:solidFill>
                  <a:srgbClr val="FF0000"/>
                </a:solidFill>
              </a:rPr>
            </a:br>
            <a:endParaRPr lang="fr-FR" dirty="0">
              <a:solidFill>
                <a:srgbClr val="FF0000"/>
              </a:solidFill>
            </a:endParaRPr>
          </a:p>
        </p:txBody>
      </p:sp>
      <p:sp>
        <p:nvSpPr>
          <p:cNvPr id="3" name="Espace réservé du contenu 2"/>
          <p:cNvSpPr>
            <a:spLocks noGrp="1"/>
          </p:cNvSpPr>
          <p:nvPr>
            <p:ph idx="1"/>
          </p:nvPr>
        </p:nvSpPr>
        <p:spPr>
          <a:xfrm>
            <a:off x="457200" y="1071546"/>
            <a:ext cx="8229600" cy="5429288"/>
          </a:xfrm>
        </p:spPr>
        <p:txBody>
          <a:bodyPr/>
          <a:lstStyle/>
          <a:p>
            <a:pPr algn="just">
              <a:buNone/>
            </a:pPr>
            <a:r>
              <a:rPr lang="fr-FR" sz="2000" dirty="0" smtClean="0"/>
              <a:t>		</a:t>
            </a:r>
            <a:r>
              <a:rPr lang="fr-FR" sz="2200" dirty="0" smtClean="0"/>
              <a:t>Un virus informatique se fixe sur un programme ou un fichier à partir duquel il peut se propager d'un ordinateur à l'autre, semant des infections partout où il passe. Un peu comme les virus humains, les virus informatiques peuvent être plus ou moins graves : certains virus ont seulement des effets légèrement dérangeants, tandis que d'autres peuvent endommager votre matériel, vos logiciels ou vos fichiers. </a:t>
            </a:r>
          </a:p>
          <a:p>
            <a:pPr algn="just">
              <a:buNone/>
            </a:pPr>
            <a:r>
              <a:rPr lang="fr-FR" sz="2200" dirty="0" smtClean="0"/>
              <a:t>		</a:t>
            </a:r>
            <a:r>
              <a:rPr lang="fr-FR" sz="2200" b="1" dirty="0" smtClean="0">
                <a:solidFill>
                  <a:srgbClr val="3366FF"/>
                </a:solidFill>
              </a:rPr>
              <a:t>Presque tous les virus sont inclus dans un fichier exécutable</a:t>
            </a:r>
            <a:r>
              <a:rPr lang="fr-FR" sz="2200" dirty="0" smtClean="0"/>
              <a:t>, ce qui signifie que le virus peut être présent sur votre ordinateur mais en réalité, il ne peut pas l'infecter si vous n'exécutez pas ou n'ouvrez pas le programme infecté.	</a:t>
            </a:r>
          </a:p>
          <a:p>
            <a:pPr algn="just">
              <a:buNone/>
            </a:pPr>
            <a:r>
              <a:rPr lang="fr-FR" sz="2200" dirty="0" smtClean="0"/>
              <a:t>		</a:t>
            </a:r>
            <a:r>
              <a:rPr lang="fr-FR" sz="2200" b="1" dirty="0" smtClean="0">
                <a:solidFill>
                  <a:srgbClr val="3366FF"/>
                </a:solidFill>
              </a:rPr>
              <a:t>(partager des fichiers infectieux ou envoyer des messages électroniques avec des pièces jointes contenant le virus).</a:t>
            </a:r>
          </a:p>
          <a:p>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142852"/>
            <a:ext cx="8229600" cy="654032"/>
          </a:xfrm>
        </p:spPr>
        <p:txBody>
          <a:bodyPr/>
          <a:lstStyle/>
          <a:p>
            <a:r>
              <a:rPr lang="fr-FR" sz="3200" dirty="0" smtClean="0">
                <a:solidFill>
                  <a:srgbClr val="FF0000"/>
                </a:solidFill>
              </a:rPr>
              <a:t>Ver informatique (</a:t>
            </a:r>
            <a:r>
              <a:rPr lang="fr-FR" sz="3200" i="1" dirty="0" smtClean="0">
                <a:solidFill>
                  <a:srgbClr val="FF0000"/>
                </a:solidFill>
              </a:rPr>
              <a:t>Computer Worm</a:t>
            </a:r>
            <a:r>
              <a:rPr lang="fr-FR" sz="3200" dirty="0" smtClean="0">
                <a:solidFill>
                  <a:srgbClr val="FF0000"/>
                </a:solidFill>
              </a:rPr>
              <a:t>)</a:t>
            </a:r>
          </a:p>
        </p:txBody>
      </p:sp>
      <p:sp>
        <p:nvSpPr>
          <p:cNvPr id="3" name="Espace réservé du contenu 2"/>
          <p:cNvSpPr>
            <a:spLocks noGrp="1"/>
          </p:cNvSpPr>
          <p:nvPr>
            <p:ph idx="1"/>
          </p:nvPr>
        </p:nvSpPr>
        <p:spPr>
          <a:xfrm>
            <a:off x="457200" y="928670"/>
            <a:ext cx="8229600" cy="5643602"/>
          </a:xfrm>
        </p:spPr>
        <p:txBody>
          <a:bodyPr/>
          <a:lstStyle/>
          <a:p>
            <a:pPr algn="just">
              <a:buNone/>
            </a:pPr>
            <a:r>
              <a:rPr lang="fr-FR" sz="2400" dirty="0" smtClean="0"/>
              <a:t>		</a:t>
            </a:r>
            <a:r>
              <a:rPr lang="fr-FR" sz="2000" dirty="0" smtClean="0"/>
              <a:t>Un ver est similaire à un virus par sa conception. Il est considéré comme étant une sous-classe de virus. Les vers se propagent d'un ordinateur à un autre, mais à l'inverse des virus (Internet) , ils sont capables de voyager sans intervention humaine. Un ver profite des fonctions de transfert d'informations ou de fichiers de votre système, qui lui permettent de voyager sans intervention.</a:t>
            </a:r>
          </a:p>
          <a:p>
            <a:pPr algn="just">
              <a:buNone/>
            </a:pPr>
            <a:r>
              <a:rPr lang="fr-FR" sz="2000" dirty="0" smtClean="0"/>
              <a:t>		Le plus grand danger que représente un ver est sa capacité à se reproduire lui-même dans votre système et, au lieu d'expédier un seul ver, votre ordinateur peut en expédier des centaines ou des milliers de copies, générant un effet dévastateur. Par exemple, un ver peut envoyer une copie de lui-même à toutes les personnes répertoriées dans votre carnet d'adresses électroniques.</a:t>
            </a:r>
          </a:p>
          <a:p>
            <a:pPr algn="just">
              <a:buNone/>
            </a:pPr>
            <a:r>
              <a:rPr lang="fr-FR" sz="2000" dirty="0" smtClean="0"/>
              <a:t>		En raison de ses capacités à se répliquer et à voyager à travers les réseaux, le ver a pour effet de consommer trop de mémoire système (ou de bande passante des réseaux), ce qui sature les serveurs web, les serveurs réseau et les ordinateurs individuels qui cessent alors de répondre (Ex : </a:t>
            </a:r>
            <a:r>
              <a:rPr lang="fr-FR" sz="2000" dirty="0" err="1" smtClean="0"/>
              <a:t>Blaster</a:t>
            </a:r>
            <a:r>
              <a:rPr lang="fr-FR" sz="2000" dirty="0" smtClean="0"/>
              <a:t> Worm) .</a:t>
            </a:r>
            <a:endParaRPr lang="fr-FR" sz="2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200" dirty="0" smtClean="0">
                <a:solidFill>
                  <a:srgbClr val="3366FF"/>
                </a:solidFill>
              </a:rPr>
              <a:t/>
            </a:r>
            <a:br>
              <a:rPr lang="fr-FR" sz="3200" dirty="0" smtClean="0">
                <a:solidFill>
                  <a:srgbClr val="3366FF"/>
                </a:solidFill>
              </a:rPr>
            </a:br>
            <a:r>
              <a:rPr lang="fr-FR" sz="3200" dirty="0" smtClean="0">
                <a:solidFill>
                  <a:srgbClr val="FF0000"/>
                </a:solidFill>
              </a:rPr>
              <a:t>Logiciel espion ou cheval de Troie (</a:t>
            </a:r>
            <a:r>
              <a:rPr lang="fr-FR" sz="3200" i="1" dirty="0" smtClean="0">
                <a:solidFill>
                  <a:srgbClr val="FF0000"/>
                </a:solidFill>
              </a:rPr>
              <a:t>Spyware</a:t>
            </a:r>
            <a:r>
              <a:rPr lang="fr-FR" sz="3200" dirty="0" smtClean="0">
                <a:solidFill>
                  <a:srgbClr val="FF0000"/>
                </a:solidFill>
              </a:rPr>
              <a:t> ou </a:t>
            </a:r>
            <a:r>
              <a:rPr lang="fr-FR" sz="3200" i="1" dirty="0" err="1" smtClean="0">
                <a:solidFill>
                  <a:srgbClr val="FF0000"/>
                </a:solidFill>
              </a:rPr>
              <a:t>Trojan</a:t>
            </a:r>
            <a:r>
              <a:rPr lang="fr-FR" sz="3200" i="1" dirty="0" smtClean="0">
                <a:solidFill>
                  <a:srgbClr val="FF0000"/>
                </a:solidFill>
              </a:rPr>
              <a:t> Horse</a:t>
            </a:r>
            <a:r>
              <a:rPr lang="fr-FR" sz="3200" dirty="0" smtClean="0">
                <a:solidFill>
                  <a:srgbClr val="FF0000"/>
                </a:solidFill>
              </a:rPr>
              <a:t>)</a:t>
            </a:r>
            <a:r>
              <a:rPr lang="fr-FR" dirty="0" smtClean="0">
                <a:solidFill>
                  <a:srgbClr val="3366FF"/>
                </a:solidFill>
              </a:rPr>
              <a:t/>
            </a:r>
            <a:br>
              <a:rPr lang="fr-FR" dirty="0" smtClean="0">
                <a:solidFill>
                  <a:srgbClr val="3366FF"/>
                </a:solidFill>
              </a:rPr>
            </a:br>
            <a:endParaRPr lang="fr-FR" dirty="0"/>
          </a:p>
        </p:txBody>
      </p:sp>
      <p:sp>
        <p:nvSpPr>
          <p:cNvPr id="3" name="Espace réservé du contenu 2"/>
          <p:cNvSpPr>
            <a:spLocks noGrp="1"/>
          </p:cNvSpPr>
          <p:nvPr>
            <p:ph idx="1"/>
          </p:nvPr>
        </p:nvSpPr>
        <p:spPr>
          <a:xfrm>
            <a:off x="457200" y="1600200"/>
            <a:ext cx="8229600" cy="4972072"/>
          </a:xfrm>
        </p:spPr>
        <p:txBody>
          <a:bodyPr/>
          <a:lstStyle/>
          <a:p>
            <a:pPr algn="just">
              <a:buNone/>
            </a:pPr>
            <a:r>
              <a:rPr lang="fr-FR" sz="2800" dirty="0" smtClean="0"/>
              <a:t>		</a:t>
            </a:r>
            <a:r>
              <a:rPr lang="fr-FR" sz="2400" dirty="0" smtClean="0"/>
              <a:t>Un cheval de Troie n'est pas un virus. Les virus classiques ont cédé le pas depuis une dizaine d’années à un type particulier de logiciel malveillant, les logiciels espions ou chevaux de Troie. </a:t>
            </a:r>
          </a:p>
          <a:p>
            <a:pPr algn="just">
              <a:buNone/>
            </a:pPr>
            <a:r>
              <a:rPr lang="fr-FR" sz="2400" dirty="0" smtClean="0"/>
              <a:t>		À l'inverse des virus, les chevaux de Troie ne se répliquent pas eux-mêmes, mais ils peuvent être tout aussi destructeurs.</a:t>
            </a:r>
          </a:p>
          <a:p>
            <a:pPr algn="just">
              <a:buNone/>
            </a:pPr>
            <a:r>
              <a:rPr lang="fr-FR" sz="2400" dirty="0" smtClean="0"/>
              <a:t>		 Les chevaux de Troie ouvrent également une porte d'entrée clandestine dans votre ordinateur pour donner l'accès à des programmes ou utilisateurs malveillants, ce qui leur permet de dérober vos informations personnelles et confidentielles.</a:t>
            </a:r>
            <a:endParaRPr lang="fr-FR" sz="2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odèle par défaut">
  <a:themeElements>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odèle par défaut">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èle par défa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èle par défa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èle par défa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èle par défa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èle par défa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èle par défa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èle par défa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683</TotalTime>
  <Words>333</Words>
  <Application>Microsoft Office PowerPoint</Application>
  <PresentationFormat>Affichage à l'écran (4:3)</PresentationFormat>
  <Paragraphs>154</Paragraphs>
  <Slides>34</Slides>
  <Notes>0</Notes>
  <HiddenSlides>0</HiddenSlides>
  <MMClips>0</MMClips>
  <ScaleCrop>false</ScaleCrop>
  <HeadingPairs>
    <vt:vector size="4" baseType="variant">
      <vt:variant>
        <vt:lpstr>Thème</vt:lpstr>
      </vt:variant>
      <vt:variant>
        <vt:i4>1</vt:i4>
      </vt:variant>
      <vt:variant>
        <vt:lpstr>Titres des diapositives</vt:lpstr>
      </vt:variant>
      <vt:variant>
        <vt:i4>34</vt:i4>
      </vt:variant>
    </vt:vector>
  </HeadingPairs>
  <TitlesOfParts>
    <vt:vector size="35" baseType="lpstr">
      <vt:lpstr>Modèle par défaut</vt:lpstr>
      <vt:lpstr>Présentation PowerPoint</vt:lpstr>
      <vt:lpstr>Présentation PowerPoint</vt:lpstr>
      <vt:lpstr>Chapitre 1: Introduction à la sécurité de l’information</vt:lpstr>
      <vt:lpstr>Les menaces</vt:lpstr>
      <vt:lpstr> Les menaces informatiques Motivation des attaques </vt:lpstr>
      <vt:lpstr> Logiciel malveillant (Malware)</vt:lpstr>
      <vt:lpstr> Virus informatique (Computer Virus) </vt:lpstr>
      <vt:lpstr>Ver informatique (Computer Worm)</vt:lpstr>
      <vt:lpstr> Logiciel espion ou cheval de Troie (Spyware ou Trojan Horse) </vt:lpstr>
      <vt:lpstr>Menaces suite</vt:lpstr>
      <vt:lpstr>Le Pishing </vt:lpstr>
      <vt:lpstr>Déni de service (DoS Attack)</vt:lpstr>
      <vt:lpstr>Déni de service (DoS Attack) (suite)</vt:lpstr>
      <vt:lpstr>IP Spoofing</vt:lpstr>
      <vt:lpstr>  Conclusion sur les Menaces informatiques  </vt:lpstr>
      <vt:lpstr>Objectifs de la sécurité  de l’informattion</vt:lpstr>
      <vt:lpstr>Objectifs de la sécurité  de l’informattion</vt:lpstr>
      <vt:lpstr>Objectifs de la sécurité  de l’informattion</vt:lpstr>
      <vt:lpstr>Objectifs (suite)</vt:lpstr>
      <vt:lpstr>Profils et capacités des attaquants</vt:lpstr>
      <vt:lpstr>Profils et capacités des attaquants (Suite)</vt:lpstr>
      <vt:lpstr>Les Risques</vt:lpstr>
      <vt:lpstr> Types d'attaques </vt:lpstr>
      <vt:lpstr>Les attaques passives</vt:lpstr>
      <vt:lpstr>Les attaques actives</vt:lpstr>
      <vt:lpstr>Remarques:</vt:lpstr>
      <vt:lpstr>Les attaques sur un chiffrement</vt:lpstr>
      <vt:lpstr>Les niveaux d’attaques possibles</vt:lpstr>
      <vt:lpstr>Comment garantir la confidentialité?</vt:lpstr>
      <vt:lpstr>Remarque:</vt:lpstr>
      <vt:lpstr>Les algorithmes d’attaques</vt:lpstr>
      <vt:lpstr>les algorithmes  d’attaques (Suite)</vt:lpstr>
      <vt:lpstr>les algorithmes  d’attaques (Suite)</vt:lpstr>
      <vt:lpstr>Fin  Chapitre 1 </vt:lpstr>
    </vt:vector>
  </TitlesOfParts>
  <Company>XPSP2</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Admin</dc:creator>
  <cp:lastModifiedBy>folio</cp:lastModifiedBy>
  <cp:revision>218</cp:revision>
  <dcterms:created xsi:type="dcterms:W3CDTF">2009-10-18T19:03:50Z</dcterms:created>
  <dcterms:modified xsi:type="dcterms:W3CDTF">2020-04-03T10:28:10Z</dcterms:modified>
</cp:coreProperties>
</file>