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07" r:id="rId3"/>
    <p:sldId id="296" r:id="rId4"/>
    <p:sldId id="293" r:id="rId5"/>
    <p:sldId id="310" r:id="rId6"/>
    <p:sldId id="311" r:id="rId7"/>
    <p:sldId id="257" r:id="rId8"/>
    <p:sldId id="312" r:id="rId9"/>
    <p:sldId id="313" r:id="rId10"/>
    <p:sldId id="258" r:id="rId11"/>
    <p:sldId id="259" r:id="rId12"/>
    <p:sldId id="260" r:id="rId13"/>
    <p:sldId id="261" r:id="rId14"/>
    <p:sldId id="262" r:id="rId15"/>
    <p:sldId id="263" r:id="rId16"/>
    <p:sldId id="264" r:id="rId17"/>
    <p:sldId id="265" r:id="rId18"/>
    <p:sldId id="266" r:id="rId19"/>
    <p:sldId id="268" r:id="rId20"/>
    <p:sldId id="269" r:id="rId21"/>
    <p:sldId id="303" r:id="rId22"/>
    <p:sldId id="301" r:id="rId23"/>
    <p:sldId id="304" r:id="rId24"/>
    <p:sldId id="270" r:id="rId25"/>
    <p:sldId id="290" r:id="rId26"/>
    <p:sldId id="291" r:id="rId27"/>
    <p:sldId id="289" r:id="rId28"/>
    <p:sldId id="328" r:id="rId29"/>
    <p:sldId id="300" r:id="rId30"/>
    <p:sldId id="315" r:id="rId31"/>
    <p:sldId id="314" r:id="rId32"/>
    <p:sldId id="316" r:id="rId33"/>
    <p:sldId id="317" r:id="rId34"/>
    <p:sldId id="318" r:id="rId35"/>
    <p:sldId id="319" r:id="rId36"/>
    <p:sldId id="330" r:id="rId37"/>
    <p:sldId id="320" r:id="rId38"/>
    <p:sldId id="321" r:id="rId39"/>
    <p:sldId id="274" r:id="rId40"/>
    <p:sldId id="329" r:id="rId41"/>
    <p:sldId id="271" r:id="rId42"/>
    <p:sldId id="272" r:id="rId43"/>
    <p:sldId id="323" r:id="rId44"/>
    <p:sldId id="324" r:id="rId45"/>
    <p:sldId id="325" r:id="rId46"/>
    <p:sldId id="299"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89" autoAdjust="0"/>
    <p:restoredTop sz="94576" autoAdjust="0"/>
  </p:normalViewPr>
  <p:slideViewPr>
    <p:cSldViewPr>
      <p:cViewPr>
        <p:scale>
          <a:sx n="80" d="100"/>
          <a:sy n="80" d="100"/>
        </p:scale>
        <p:origin x="-834" y="60"/>
      </p:cViewPr>
      <p:guideLst>
        <p:guide orient="horz" pos="2160"/>
        <p:guide pos="2880"/>
      </p:guideLst>
    </p:cSldViewPr>
  </p:slideViewPr>
  <p:outlineViewPr>
    <p:cViewPr>
      <p:scale>
        <a:sx n="33" d="100"/>
        <a:sy n="33" d="100"/>
      </p:scale>
      <p:origin x="0" y="443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5ACBE7-213C-457B-AE31-B3BD8DF1D2F8}" type="datetimeFigureOut">
              <a:rPr lang="fr-FR" smtClean="0"/>
              <a:pPr/>
              <a:t>14/04/2020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D57F23F-5107-4D9F-99BA-D6FC0BF07525}"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ACBE7-213C-457B-AE31-B3BD8DF1D2F8}" type="datetimeFigureOut">
              <a:rPr lang="fr-FR" smtClean="0"/>
              <a:pPr/>
              <a:t>14/04/2020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7F23F-5107-4D9F-99BA-D6FC0BF07525}"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dz/url?sa=i&amp;url=https://fr.wikipedia.org/wiki/Dmitri_Ivanovski&amp;psig=AOvVaw3LSF3YYJnsNp6uoDkDcaLg&amp;ust=1586367819779000&amp;source=images&amp;cd=vfe&amp;ved=0CAIQjRxqFwoTCJCn7ubu1ugCFQAAAAAdAAAAAB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dz/url?sa=i&amp;url=https://en.wikipedia.org/wiki/Martinus_Beijerinck&amp;psig=AOvVaw0_0Fr2MvVqO4FhjFVhVwZe&amp;ust=1586368030904000&amp;source=images&amp;cd=vfe&amp;ved=0CAIQjRxqFwoTCNCqo8vv1ugCFQAAAAAdAAAAABA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858312" cy="6215106"/>
          </a:xfrm>
        </p:spPr>
        <p:txBody>
          <a:bodyPr>
            <a:noAutofit/>
          </a:bodyPr>
          <a:lstStyle/>
          <a:p>
            <a:pPr lvl="1" algn="ctr">
              <a:buNone/>
            </a:pPr>
            <a:r>
              <a:rPr lang="fr-FR" sz="1600" b="1" dirty="0" smtClean="0">
                <a:solidFill>
                  <a:srgbClr val="FF0000"/>
                </a:solidFill>
                <a:latin typeface="Times New Roman" pitchFamily="18" charset="0"/>
                <a:cs typeface="Times New Roman" pitchFamily="18" charset="0"/>
              </a:rPr>
              <a:t>DÉFINITION, STRUCTURE, MULTIPLICATION ET CLASSIFICATION DES VIRUS</a:t>
            </a:r>
            <a:endParaRPr lang="fr-FR" sz="1600" b="1" i="1" dirty="0" smtClean="0">
              <a:latin typeface="Times New Roman" pitchFamily="18" charset="0"/>
              <a:cs typeface="Times New Roman" pitchFamily="18" charset="0"/>
            </a:endParaRPr>
          </a:p>
          <a:p>
            <a:r>
              <a:rPr lang="fr-FR" sz="1200" i="1" dirty="0" smtClean="0">
                <a:latin typeface="Times New Roman" pitchFamily="18" charset="0"/>
                <a:cs typeface="Times New Roman" pitchFamily="18" charset="0"/>
              </a:rPr>
              <a:t>Historique</a:t>
            </a:r>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I – DÉFINITION</a:t>
            </a:r>
            <a:endParaRPr lang="fr-FR" sz="1200" dirty="0" smtClean="0"/>
          </a:p>
          <a:p>
            <a:r>
              <a:rPr lang="fr-FR" sz="1200" dirty="0" smtClean="0"/>
              <a:t>II – ANATOMIE GÉNÉRALE</a:t>
            </a:r>
          </a:p>
          <a:p>
            <a:r>
              <a:rPr lang="fr-FR" sz="1200" dirty="0" smtClean="0"/>
              <a:t>III – TECHNIQUES D'ETUDE</a:t>
            </a:r>
          </a:p>
          <a:p>
            <a:r>
              <a:rPr lang="fr-FR" sz="1200" dirty="0" smtClean="0"/>
              <a:t>IV – STRUCTURE </a:t>
            </a:r>
          </a:p>
          <a:p>
            <a:pPr lvl="1"/>
            <a:r>
              <a:rPr lang="fr-FR" sz="1200" dirty="0" smtClean="0"/>
              <a:t>4-1.Les acides nucléiques viraux</a:t>
            </a:r>
          </a:p>
          <a:p>
            <a:pPr lvl="2"/>
            <a:r>
              <a:rPr lang="fr-FR" sz="1200" dirty="0" smtClean="0"/>
              <a:t>4-1-a Les génomes à ADN</a:t>
            </a:r>
          </a:p>
          <a:p>
            <a:pPr lvl="2"/>
            <a:r>
              <a:rPr lang="fr-FR" sz="1200" dirty="0" smtClean="0"/>
              <a:t>4-1-b Les génomes à ARN</a:t>
            </a:r>
          </a:p>
          <a:p>
            <a:pPr lvl="1"/>
            <a:r>
              <a:rPr lang="fr-FR" sz="1200" dirty="0" smtClean="0"/>
              <a:t>4-2 Les capsides virales</a:t>
            </a:r>
          </a:p>
          <a:p>
            <a:pPr lvl="2"/>
            <a:r>
              <a:rPr lang="fr-FR" sz="1200" dirty="0" smtClean="0">
                <a:latin typeface="Times New Roman" pitchFamily="18" charset="0"/>
                <a:cs typeface="Times New Roman" pitchFamily="18" charset="0"/>
              </a:rPr>
              <a:t> 4-2-1 Généralités </a:t>
            </a:r>
          </a:p>
          <a:p>
            <a:pPr lvl="3"/>
            <a:r>
              <a:rPr lang="fr-FR" sz="1200" dirty="0" smtClean="0"/>
              <a:t>4-2-2 Les virus à symétrie hélicoïdale </a:t>
            </a:r>
          </a:p>
          <a:p>
            <a:pPr lvl="4"/>
            <a:r>
              <a:rPr lang="fr-FR" sz="1200" dirty="0" smtClean="0">
                <a:latin typeface="Times New Roman" pitchFamily="18" charset="0"/>
                <a:cs typeface="Times New Roman" pitchFamily="18" charset="0"/>
              </a:rPr>
              <a:t>4-2-2-1) virus de la mosaïque du tabac. Bâtonnets rigides=cylindre creux. </a:t>
            </a:r>
          </a:p>
          <a:p>
            <a:pPr lvl="4"/>
            <a:r>
              <a:rPr lang="fr-FR" sz="1200" dirty="0" smtClean="0">
                <a:latin typeface="Times New Roman" pitchFamily="18" charset="0"/>
                <a:cs typeface="Times New Roman" pitchFamily="18" charset="0"/>
              </a:rPr>
              <a:t>4-2-2-2) virus animaux à capside  hélicoïdale, spiralée, toujours enveloppée. </a:t>
            </a:r>
          </a:p>
          <a:p>
            <a:pPr lvl="3"/>
            <a:r>
              <a:rPr lang="fr-FR" sz="1200" dirty="0" smtClean="0"/>
              <a:t>4-2-3 Les virus à symétrie cubique</a:t>
            </a:r>
          </a:p>
          <a:p>
            <a:pPr lvl="4"/>
            <a:r>
              <a:rPr lang="fr-FR" sz="1200" dirty="0" smtClean="0">
                <a:latin typeface="Times New Roman" pitchFamily="18" charset="0"/>
                <a:cs typeface="Times New Roman" pitchFamily="18" charset="0"/>
              </a:rPr>
              <a:t>Forme cubique unités de structure </a:t>
            </a:r>
          </a:p>
          <a:p>
            <a:pPr lvl="4"/>
            <a:r>
              <a:rPr lang="fr-FR" sz="1200" dirty="0" smtClean="0">
                <a:latin typeface="Times New Roman" pitchFamily="18" charset="0"/>
                <a:cs typeface="Times New Roman" pitchFamily="18" charset="0"/>
              </a:rPr>
              <a:t>Forme icosaèdrique constituée de</a:t>
            </a:r>
          </a:p>
          <a:p>
            <a:pPr lvl="3"/>
            <a:r>
              <a:rPr lang="fr-FR" sz="1200" dirty="0" smtClean="0"/>
              <a:t>4-2-4 Les virus à symétrie complexe</a:t>
            </a:r>
          </a:p>
          <a:p>
            <a:pPr lvl="4"/>
            <a:r>
              <a:rPr lang="fr-FR" sz="1200" dirty="0" smtClean="0">
                <a:latin typeface="Times New Roman" pitchFamily="18" charset="0"/>
                <a:cs typeface="Times New Roman" pitchFamily="18" charset="0"/>
              </a:rPr>
              <a:t>Les poxvirus</a:t>
            </a:r>
          </a:p>
          <a:p>
            <a:pPr lvl="4"/>
            <a:r>
              <a:rPr lang="fr-FR" sz="1200" dirty="0" smtClean="0">
                <a:latin typeface="Times New Roman" pitchFamily="18" charset="0"/>
                <a:cs typeface="Times New Roman" pitchFamily="18" charset="0"/>
              </a:rPr>
              <a:t>Les bactériophages de la série T: symétrie binaire</a:t>
            </a:r>
          </a:p>
          <a:p>
            <a:pPr lvl="4"/>
            <a:r>
              <a:rPr lang="fr-FR" sz="1200" dirty="0" smtClean="0"/>
              <a:t>Bactériophages: mise en évidence</a:t>
            </a:r>
          </a:p>
          <a:p>
            <a:pPr lvl="1"/>
            <a:r>
              <a:rPr lang="fr-FR" sz="1200" dirty="0" smtClean="0">
                <a:latin typeface="Times New Roman" pitchFamily="18" charset="0"/>
                <a:cs typeface="Times New Roman" pitchFamily="18" charset="0"/>
              </a:rPr>
              <a:t>4-3 Les enveloppes virales:</a:t>
            </a:r>
          </a:p>
          <a:p>
            <a:pPr lvl="2"/>
            <a:r>
              <a:rPr lang="fr-FR" sz="1200" dirty="0" smtClean="0">
                <a:latin typeface="Times New Roman" pitchFamily="18" charset="0"/>
                <a:cs typeface="Times New Roman" pitchFamily="18" charset="0"/>
              </a:rPr>
              <a:t>Composition; </a:t>
            </a:r>
          </a:p>
          <a:p>
            <a:pPr lvl="2"/>
            <a:r>
              <a:rPr lang="fr-FR" sz="1200" i="1" dirty="0" smtClean="0"/>
              <a:t>Origines  membranaires: </a:t>
            </a:r>
          </a:p>
          <a:p>
            <a:pPr lvl="2"/>
            <a:r>
              <a:rPr lang="fr-FR" sz="1200" dirty="0" smtClean="0">
                <a:latin typeface="Times New Roman" pitchFamily="18" charset="0"/>
                <a:cs typeface="Times New Roman" pitchFamily="18" charset="0"/>
              </a:rPr>
              <a:t>Spécificités de  la  structure antigénique  des enveloppes virales ou peplos </a:t>
            </a:r>
            <a:r>
              <a:rPr lang="fr-FR" sz="1200" smtClean="0">
                <a:latin typeface="Times New Roman" pitchFamily="18" charset="0"/>
                <a:cs typeface="Times New Roman" pitchFamily="18" charset="0"/>
              </a:rPr>
              <a:t>:  </a:t>
            </a:r>
          </a:p>
          <a:p>
            <a:pPr lvl="2">
              <a:buNone/>
            </a:pPr>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5- A</a:t>
            </a:r>
            <a:r>
              <a:rPr lang="fr-FR" sz="1200" dirty="0" smtClean="0"/>
              <a:t>gents des encéphalopathies spongiformes transmissibles ou ATNC (agents transmissibles non conventionnels)</a:t>
            </a:r>
            <a:endParaRPr lang="fr-FR" sz="1200" dirty="0" smtClean="0">
              <a:latin typeface="Times New Roman" pitchFamily="18" charset="0"/>
              <a:cs typeface="Times New Roman" pitchFamily="18" charset="0"/>
            </a:endParaRPr>
          </a:p>
        </p:txBody>
      </p:sp>
      <p:sp>
        <p:nvSpPr>
          <p:cNvPr id="6" name="Rectangle 5"/>
          <p:cNvSpPr/>
          <p:nvPr/>
        </p:nvSpPr>
        <p:spPr>
          <a:xfrm>
            <a:off x="285720" y="6429396"/>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42852"/>
            <a:ext cx="8715436" cy="6215106"/>
          </a:xfrm>
        </p:spPr>
        <p:txBody>
          <a:bodyPr>
            <a:normAutofit fontScale="92500" lnSpcReduction="10000"/>
          </a:bodyPr>
          <a:lstStyle/>
          <a:p>
            <a:r>
              <a:rPr lang="fr-FR" dirty="0" smtClean="0">
                <a:latin typeface="Times New Roman" pitchFamily="18" charset="0"/>
                <a:cs typeface="Times New Roman" pitchFamily="18" charset="0"/>
              </a:rPr>
              <a:t>L’isolement nécessite l'inoculation à </a:t>
            </a:r>
            <a:r>
              <a:rPr lang="fr-FR" b="1" dirty="0" smtClean="0">
                <a:solidFill>
                  <a:srgbClr val="FF0000"/>
                </a:solidFill>
                <a:latin typeface="Times New Roman" pitchFamily="18" charset="0"/>
                <a:cs typeface="Times New Roman" pitchFamily="18" charset="0"/>
              </a:rPr>
              <a:t>une cellule vivante  permissive </a:t>
            </a:r>
            <a:r>
              <a:rPr lang="fr-FR" dirty="0" smtClean="0">
                <a:latin typeface="Times New Roman" pitchFamily="18" charset="0"/>
                <a:cs typeface="Times New Roman" pitchFamily="18" charset="0"/>
              </a:rPr>
              <a:t>afin d'assurer leur réplication.</a:t>
            </a:r>
          </a:p>
          <a:p>
            <a:r>
              <a:rPr lang="fr-FR" dirty="0" smtClean="0">
                <a:latin typeface="Times New Roman" pitchFamily="18" charset="0"/>
                <a:cs typeface="Times New Roman" pitchFamily="18" charset="0"/>
              </a:rPr>
              <a:t>Difficulté de mise au point d'une chimiothérapie antivirale spécifique</a:t>
            </a:r>
            <a:endParaRPr lang="fr-FR" b="1" dirty="0" smtClean="0">
              <a:latin typeface="Times New Roman" pitchFamily="18" charset="0"/>
              <a:cs typeface="Times New Roman" pitchFamily="18" charset="0"/>
            </a:endParaRPr>
          </a:p>
          <a:p>
            <a:r>
              <a:rPr lang="fr-FR" b="1" dirty="0" smtClean="0">
                <a:solidFill>
                  <a:srgbClr val="FF0000"/>
                </a:solidFill>
                <a:latin typeface="Times New Roman" pitchFamily="18" charset="0"/>
                <a:cs typeface="Times New Roman" pitchFamily="18" charset="0"/>
              </a:rPr>
              <a:t>Insensibilité  aux antibiotiques</a:t>
            </a:r>
            <a:r>
              <a:rPr lang="fr-FR" dirty="0" smtClean="0">
                <a:latin typeface="Times New Roman" pitchFamily="18" charset="0"/>
                <a:cs typeface="Times New Roman" pitchFamily="18" charset="0"/>
              </a:rPr>
              <a:t>, aux antibactériens?  </a:t>
            </a:r>
          </a:p>
          <a:p>
            <a:pPr lvl="1"/>
            <a:r>
              <a:rPr lang="fr-FR" dirty="0" smtClean="0">
                <a:latin typeface="Times New Roman" pitchFamily="18" charset="0"/>
                <a:cs typeface="Times New Roman" pitchFamily="18" charset="0"/>
              </a:rPr>
              <a:t>Le  virus ne présente pas, à l'action des drogues, les mêmes cibles pharmacologiques que les bactéries. </a:t>
            </a:r>
          </a:p>
          <a:p>
            <a:pPr lvl="0"/>
            <a:r>
              <a:rPr lang="fr-FR" dirty="0" smtClean="0">
                <a:latin typeface="Times New Roman" pitchFamily="18" charset="0"/>
                <a:cs typeface="Times New Roman" pitchFamily="18" charset="0"/>
              </a:rPr>
              <a:t>Le virion présente une </a:t>
            </a:r>
            <a:r>
              <a:rPr lang="fr-FR" b="1" dirty="0" smtClean="0">
                <a:solidFill>
                  <a:srgbClr val="FF0000"/>
                </a:solidFill>
                <a:latin typeface="Times New Roman" pitchFamily="18" charset="0"/>
                <a:cs typeface="Times New Roman" pitchFamily="18" charset="0"/>
              </a:rPr>
              <a:t>structure</a:t>
            </a:r>
            <a:r>
              <a:rPr lang="fr-FR"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particulaire</a:t>
            </a:r>
            <a:r>
              <a:rPr lang="fr-FR" dirty="0" smtClean="0">
                <a:latin typeface="Times New Roman" pitchFamily="18" charset="0"/>
                <a:cs typeface="Times New Roman" pitchFamily="18" charset="0"/>
              </a:rPr>
              <a:t> qui l'oppose aux être vivants à structure cellulaire procaryote (les bactéries) ou eucaryote. </a:t>
            </a:r>
          </a:p>
          <a:p>
            <a:pPr lvl="0"/>
            <a:r>
              <a:rPr lang="fr-FR" dirty="0" smtClean="0">
                <a:latin typeface="Times New Roman" pitchFamily="18" charset="0"/>
                <a:cs typeface="Times New Roman" pitchFamily="18" charset="0"/>
              </a:rPr>
              <a:t>Se caractérisent par une </a:t>
            </a:r>
            <a:r>
              <a:rPr lang="fr-FR" b="1" dirty="0" smtClean="0">
                <a:solidFill>
                  <a:srgbClr val="FF0000"/>
                </a:solidFill>
                <a:latin typeface="Times New Roman" pitchFamily="18" charset="0"/>
                <a:cs typeface="Times New Roman" pitchFamily="18" charset="0"/>
              </a:rPr>
              <a:t>symétrie spécifique</a:t>
            </a:r>
            <a:r>
              <a:rPr lang="fr-FR" dirty="0" smtClean="0">
                <a:solidFill>
                  <a:srgbClr val="FF0000"/>
                </a:solidFill>
                <a:latin typeface="Times New Roman" pitchFamily="18" charset="0"/>
                <a:cs typeface="Times New Roman" pitchFamily="18" charset="0"/>
              </a:rPr>
              <a:t> </a:t>
            </a:r>
          </a:p>
          <a:p>
            <a:pPr lvl="1"/>
            <a:r>
              <a:rPr lang="fr-FR" b="1" dirty="0" smtClean="0">
                <a:solidFill>
                  <a:srgbClr val="FF0000"/>
                </a:solidFill>
                <a:latin typeface="Times New Roman" pitchFamily="18" charset="0"/>
                <a:cs typeface="Times New Roman" pitchFamily="18" charset="0"/>
              </a:rPr>
              <a:t>hélicoïdale</a:t>
            </a:r>
            <a:r>
              <a:rPr lang="fr-FR" dirty="0" smtClean="0">
                <a:latin typeface="Times New Roman" pitchFamily="18" charset="0"/>
                <a:cs typeface="Times New Roman" pitchFamily="18" charset="0"/>
              </a:rPr>
              <a:t> </a:t>
            </a:r>
          </a:p>
          <a:p>
            <a:pPr lvl="1"/>
            <a:r>
              <a:rPr lang="fr-FR" b="1" dirty="0" smtClean="0">
                <a:solidFill>
                  <a:srgbClr val="FF0000"/>
                </a:solidFill>
                <a:latin typeface="Times New Roman" pitchFamily="18" charset="0"/>
                <a:cs typeface="Times New Roman" pitchFamily="18" charset="0"/>
              </a:rPr>
              <a:t>cubique</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654032"/>
          </a:xfrm>
        </p:spPr>
        <p:txBody>
          <a:bodyPr>
            <a:normAutofit fontScale="90000"/>
          </a:bodyPr>
          <a:lstStyle/>
          <a:p>
            <a:r>
              <a:rPr lang="fr-FR" b="1" dirty="0" smtClean="0"/>
              <a:t> </a:t>
            </a:r>
            <a:r>
              <a:rPr lang="fr-FR" b="1" dirty="0" smtClean="0">
                <a:solidFill>
                  <a:srgbClr val="FF0000"/>
                </a:solidFill>
              </a:rPr>
              <a:t>II-Caractères du virus:</a:t>
            </a:r>
            <a:endParaRPr lang="fr-FR" dirty="0">
              <a:solidFill>
                <a:srgbClr val="FF0000"/>
              </a:solidFill>
            </a:endParaRPr>
          </a:p>
        </p:txBody>
      </p:sp>
      <p:sp>
        <p:nvSpPr>
          <p:cNvPr id="3" name="Espace réservé du contenu 2"/>
          <p:cNvSpPr>
            <a:spLocks noGrp="1"/>
          </p:cNvSpPr>
          <p:nvPr>
            <p:ph idx="1"/>
          </p:nvPr>
        </p:nvSpPr>
        <p:spPr>
          <a:xfrm>
            <a:off x="214282" y="1000108"/>
            <a:ext cx="8715436" cy="5572164"/>
          </a:xfrm>
        </p:spPr>
        <p:txBody>
          <a:bodyPr>
            <a:normAutofit fontScale="92500" lnSpcReduction="10000"/>
          </a:bodyPr>
          <a:lstStyle/>
          <a:p>
            <a:pPr lvl="1"/>
            <a:r>
              <a:rPr lang="fr-FR" b="1" dirty="0" smtClean="0">
                <a:latin typeface="Times New Roman" pitchFamily="18" charset="0"/>
                <a:cs typeface="Times New Roman" pitchFamily="18" charset="0"/>
              </a:rPr>
              <a:t>un </a:t>
            </a:r>
            <a:r>
              <a:rPr lang="fr-FR" b="1" dirty="0">
                <a:latin typeface="Times New Roman" pitchFamily="18" charset="0"/>
                <a:cs typeface="Times New Roman" pitchFamily="18" charset="0"/>
              </a:rPr>
              <a:t>seul type d'acide </a:t>
            </a:r>
            <a:r>
              <a:rPr lang="fr-FR" b="1" dirty="0" smtClean="0">
                <a:latin typeface="Times New Roman" pitchFamily="18" charset="0"/>
                <a:cs typeface="Times New Roman" pitchFamily="18" charset="0"/>
              </a:rPr>
              <a:t>nucléique qui le </a:t>
            </a:r>
            <a:r>
              <a:rPr lang="fr-FR" b="1" dirty="0">
                <a:latin typeface="Times New Roman" pitchFamily="18" charset="0"/>
                <a:cs typeface="Times New Roman" pitchFamily="18" charset="0"/>
              </a:rPr>
              <a:t>génome viral</a:t>
            </a:r>
            <a:endParaRPr lang="fr-FR" dirty="0">
              <a:latin typeface="Times New Roman" pitchFamily="18" charset="0"/>
              <a:cs typeface="Times New Roman" pitchFamily="18" charset="0"/>
            </a:endParaRPr>
          </a:p>
          <a:p>
            <a:pPr lvl="1"/>
            <a:r>
              <a:rPr lang="fr-FR" b="1" dirty="0">
                <a:latin typeface="Times New Roman" pitchFamily="18" charset="0"/>
                <a:cs typeface="Times New Roman" pitchFamily="18" charset="0"/>
              </a:rPr>
              <a:t>une reproduction par réplication du génome </a:t>
            </a:r>
            <a:endParaRPr lang="fr-FR" dirty="0">
              <a:latin typeface="Times New Roman" pitchFamily="18" charset="0"/>
              <a:cs typeface="Times New Roman" pitchFamily="18" charset="0"/>
            </a:endParaRPr>
          </a:p>
          <a:p>
            <a:pPr lvl="1"/>
            <a:r>
              <a:rPr lang="fr-FR" b="1" dirty="0">
                <a:latin typeface="Times New Roman" pitchFamily="18" charset="0"/>
                <a:cs typeface="Times New Roman" pitchFamily="18" charset="0"/>
              </a:rPr>
              <a:t>un parasitisme intracellulaire absolu</a:t>
            </a:r>
            <a:endParaRPr lang="fr-FR" dirty="0">
              <a:latin typeface="Times New Roman" pitchFamily="18" charset="0"/>
              <a:cs typeface="Times New Roman" pitchFamily="18" charset="0"/>
            </a:endParaRPr>
          </a:p>
          <a:p>
            <a:pPr lvl="1"/>
            <a:r>
              <a:rPr lang="fr-FR" b="1" dirty="0">
                <a:latin typeface="Times New Roman" pitchFamily="18" charset="0"/>
                <a:cs typeface="Times New Roman" pitchFamily="18" charset="0"/>
              </a:rPr>
              <a:t>une structure particulaire. </a:t>
            </a:r>
            <a:r>
              <a:rPr lang="fr-FR" dirty="0">
                <a:latin typeface="Times New Roman" pitchFamily="18" charset="0"/>
                <a:cs typeface="Times New Roman" pitchFamily="18" charset="0"/>
              </a:rPr>
              <a:t> </a:t>
            </a:r>
          </a:p>
          <a:p>
            <a:r>
              <a:rPr lang="fr-FR" dirty="0" smtClean="0">
                <a:latin typeface="Times New Roman" pitchFamily="18" charset="0"/>
                <a:cs typeface="Times New Roman" pitchFamily="18" charset="0"/>
              </a:rPr>
              <a:t>En 1971Il mise </a:t>
            </a:r>
            <a:r>
              <a:rPr lang="fr-FR" dirty="0">
                <a:latin typeface="Times New Roman" pitchFamily="18" charset="0"/>
                <a:cs typeface="Times New Roman" pitchFamily="18" charset="0"/>
              </a:rPr>
              <a:t>en </a:t>
            </a:r>
            <a:r>
              <a:rPr lang="fr-FR" dirty="0" smtClean="0">
                <a:latin typeface="Times New Roman" pitchFamily="18" charset="0"/>
                <a:cs typeface="Times New Roman" pitchFamily="18" charset="0"/>
              </a:rPr>
              <a:t>évidence d'agents infectieux, chez </a:t>
            </a:r>
            <a:r>
              <a:rPr lang="fr-FR" dirty="0">
                <a:latin typeface="Times New Roman" pitchFamily="18" charset="0"/>
                <a:cs typeface="Times New Roman" pitchFamily="18" charset="0"/>
              </a:rPr>
              <a:t>les végétaux, limités à un ARN de très petite taille que l'on a appelés </a:t>
            </a:r>
            <a:r>
              <a:rPr lang="fr-FR" b="1" dirty="0">
                <a:latin typeface="Times New Roman" pitchFamily="18" charset="0"/>
                <a:cs typeface="Times New Roman" pitchFamily="18" charset="0"/>
              </a:rPr>
              <a:t>viroïdes</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D’où Il </a:t>
            </a:r>
            <a:r>
              <a:rPr lang="fr-FR" dirty="0">
                <a:latin typeface="Times New Roman" pitchFamily="18" charset="0"/>
                <a:cs typeface="Times New Roman" pitchFamily="18" charset="0"/>
              </a:rPr>
              <a:t>a été proposé de diviser les virus en deux sous-groupes : </a:t>
            </a:r>
            <a:endParaRPr lang="fr-FR" dirty="0" smtClean="0">
              <a:latin typeface="Times New Roman" pitchFamily="18" charset="0"/>
              <a:cs typeface="Times New Roman" pitchFamily="18" charset="0"/>
            </a:endParaRPr>
          </a:p>
          <a:p>
            <a:pPr lvl="1"/>
            <a:r>
              <a:rPr lang="fr-FR" b="1" dirty="0" smtClean="0">
                <a:latin typeface="Times New Roman" pitchFamily="18" charset="0"/>
                <a:cs typeface="Times New Roman" pitchFamily="18" charset="0"/>
              </a:rPr>
              <a:t>1: Virus  </a:t>
            </a:r>
            <a:r>
              <a:rPr lang="fr-FR" b="1" dirty="0">
                <a:latin typeface="Times New Roman" pitchFamily="18" charset="0"/>
                <a:cs typeface="Times New Roman" pitchFamily="18" charset="0"/>
              </a:rPr>
              <a:t>conventionnels ou </a:t>
            </a:r>
            <a:r>
              <a:rPr lang="fr-FR" b="1" dirty="0" smtClean="0">
                <a:solidFill>
                  <a:srgbClr val="FF0000"/>
                </a:solidFill>
                <a:latin typeface="Times New Roman" pitchFamily="18" charset="0"/>
                <a:cs typeface="Times New Roman" pitchFamily="18" charset="0"/>
              </a:rPr>
              <a:t>Euvirus</a:t>
            </a:r>
            <a:r>
              <a:rPr lang="fr-FR" b="1" dirty="0" smtClean="0">
                <a:latin typeface="Times New Roman" pitchFamily="18" charset="0"/>
                <a:cs typeface="Times New Roman" pitchFamily="18" charset="0"/>
              </a:rPr>
              <a:t>  </a:t>
            </a:r>
          </a:p>
          <a:p>
            <a:pPr lvl="1"/>
            <a:r>
              <a:rPr lang="fr-FR" b="1" dirty="0" smtClean="0">
                <a:latin typeface="Times New Roman" pitchFamily="18" charset="0"/>
                <a:cs typeface="Times New Roman" pitchFamily="18" charset="0"/>
              </a:rPr>
              <a:t>2: Virus  </a:t>
            </a:r>
            <a:r>
              <a:rPr lang="fr-FR" b="1" dirty="0">
                <a:latin typeface="Times New Roman" pitchFamily="18" charset="0"/>
                <a:cs typeface="Times New Roman" pitchFamily="18" charset="0"/>
              </a:rPr>
              <a:t>et agents non conventionnels ou </a:t>
            </a:r>
            <a:r>
              <a:rPr lang="fr-FR" b="1" dirty="0" smtClean="0">
                <a:latin typeface="Times New Roman" pitchFamily="18" charset="0"/>
                <a:cs typeface="Times New Roman" pitchFamily="18" charset="0"/>
              </a:rPr>
              <a:t>viroïdes: </a:t>
            </a:r>
            <a:r>
              <a:rPr lang="fr-FR" b="1" dirty="0" smtClean="0">
                <a:solidFill>
                  <a:srgbClr val="FF0000"/>
                </a:solidFill>
                <a:latin typeface="Times New Roman" pitchFamily="18" charset="0"/>
                <a:cs typeface="Times New Roman" pitchFamily="18" charset="0"/>
              </a:rPr>
              <a:t>ATNC</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sz="3600" b="1" dirty="0" smtClean="0">
                <a:solidFill>
                  <a:srgbClr val="FF0000"/>
                </a:solidFill>
              </a:rPr>
              <a:t>II – </a:t>
            </a:r>
            <a:r>
              <a:rPr lang="fr-FR" sz="3600" b="1" u="sng" dirty="0" smtClean="0">
                <a:solidFill>
                  <a:srgbClr val="FF0000"/>
                </a:solidFill>
              </a:rPr>
              <a:t>ANATOMIE GÉNÉRALE</a:t>
            </a:r>
            <a:endParaRPr lang="fr-FR" sz="3600" dirty="0">
              <a:solidFill>
                <a:srgbClr val="FF0000"/>
              </a:solidFill>
            </a:endParaRPr>
          </a:p>
        </p:txBody>
      </p:sp>
      <p:sp>
        <p:nvSpPr>
          <p:cNvPr id="3" name="Espace réservé du contenu 2"/>
          <p:cNvSpPr>
            <a:spLocks noGrp="1"/>
          </p:cNvSpPr>
          <p:nvPr>
            <p:ph idx="1"/>
          </p:nvPr>
        </p:nvSpPr>
        <p:spPr>
          <a:xfrm>
            <a:off x="214282" y="785794"/>
            <a:ext cx="8715436" cy="5857916"/>
          </a:xfrm>
        </p:spPr>
        <p:txBody>
          <a:bodyPr>
            <a:normAutofit fontScale="85000" lnSpcReduction="10000"/>
          </a:bodyPr>
          <a:lstStyle/>
          <a:p>
            <a:r>
              <a:rPr lang="fr-FR" dirty="0" smtClean="0">
                <a:latin typeface="Times New Roman" pitchFamily="18" charset="0"/>
                <a:cs typeface="Times New Roman" pitchFamily="18" charset="0"/>
              </a:rPr>
              <a:t>Toute </a:t>
            </a:r>
            <a:r>
              <a:rPr lang="fr-FR" dirty="0">
                <a:latin typeface="Times New Roman" pitchFamily="18" charset="0"/>
                <a:cs typeface="Times New Roman" pitchFamily="18" charset="0"/>
              </a:rPr>
              <a:t>particule virale est constituée d'au moins </a:t>
            </a:r>
            <a:r>
              <a:rPr lang="fr-FR" b="1" dirty="0">
                <a:latin typeface="Times New Roman" pitchFamily="18" charset="0"/>
                <a:cs typeface="Times New Roman" pitchFamily="18" charset="0"/>
              </a:rPr>
              <a:t>deux éléments constants  et obligatoires</a:t>
            </a:r>
            <a:r>
              <a:rPr lang="fr-FR" dirty="0">
                <a:latin typeface="Times New Roman" pitchFamily="18" charset="0"/>
                <a:cs typeface="Times New Roman" pitchFamily="18" charset="0"/>
              </a:rPr>
              <a:t> :  </a:t>
            </a:r>
          </a:p>
          <a:p>
            <a:pPr lvl="1"/>
            <a:r>
              <a:rPr lang="fr-FR" dirty="0">
                <a:solidFill>
                  <a:srgbClr val="FF0000"/>
                </a:solidFill>
                <a:latin typeface="Times New Roman" pitchFamily="18" charset="0"/>
                <a:cs typeface="Times New Roman" pitchFamily="18" charset="0"/>
              </a:rPr>
              <a:t>le </a:t>
            </a:r>
            <a:r>
              <a:rPr lang="fr-FR" b="1" dirty="0">
                <a:solidFill>
                  <a:srgbClr val="FF0000"/>
                </a:solidFill>
                <a:latin typeface="Times New Roman" pitchFamily="18" charset="0"/>
                <a:cs typeface="Times New Roman" pitchFamily="18" charset="0"/>
              </a:rPr>
              <a:t>génome</a:t>
            </a:r>
            <a:r>
              <a:rPr lang="fr-FR" dirty="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ADN </a:t>
            </a:r>
            <a:r>
              <a:rPr lang="fr-FR" dirty="0">
                <a:latin typeface="Times New Roman" pitchFamily="18" charset="0"/>
                <a:cs typeface="Times New Roman" pitchFamily="18" charset="0"/>
              </a:rPr>
              <a:t>ou </a:t>
            </a:r>
            <a:r>
              <a:rPr lang="fr-FR" dirty="0" smtClean="0">
                <a:latin typeface="Times New Roman" pitchFamily="18" charset="0"/>
                <a:cs typeface="Times New Roman" pitchFamily="18" charset="0"/>
              </a:rPr>
              <a:t>ARN</a:t>
            </a:r>
            <a:endParaRPr lang="fr-FR" dirty="0">
              <a:latin typeface="Times New Roman" pitchFamily="18" charset="0"/>
              <a:cs typeface="Times New Roman" pitchFamily="18" charset="0"/>
            </a:endParaRPr>
          </a:p>
          <a:p>
            <a:pPr lvl="1"/>
            <a:r>
              <a:rPr lang="fr-FR" dirty="0">
                <a:solidFill>
                  <a:srgbClr val="FF0000"/>
                </a:solidFill>
                <a:latin typeface="Times New Roman" pitchFamily="18" charset="0"/>
                <a:cs typeface="Times New Roman" pitchFamily="18" charset="0"/>
              </a:rPr>
              <a:t>la </a:t>
            </a:r>
            <a:r>
              <a:rPr lang="fr-FR" b="1" dirty="0" smtClean="0">
                <a:solidFill>
                  <a:srgbClr val="FF0000"/>
                </a:solidFill>
                <a:latin typeface="Times New Roman" pitchFamily="18" charset="0"/>
                <a:cs typeface="Times New Roman" pitchFamily="18" charset="0"/>
              </a:rPr>
              <a:t>capside</a:t>
            </a:r>
            <a:r>
              <a:rPr lang="fr-FR" dirty="0" smtClean="0">
                <a:latin typeface="Times New Roman" pitchFamily="18" charset="0"/>
                <a:cs typeface="Times New Roman" pitchFamily="18" charset="0"/>
              </a:rPr>
              <a:t>: coque </a:t>
            </a:r>
            <a:r>
              <a:rPr lang="fr-FR" dirty="0">
                <a:latin typeface="Times New Roman" pitchFamily="18" charset="0"/>
                <a:cs typeface="Times New Roman" pitchFamily="18" charset="0"/>
              </a:rPr>
              <a:t>de nature protéique qui entoure le génome </a:t>
            </a:r>
            <a:r>
              <a:rPr lang="fr-FR" dirty="0" smtClean="0">
                <a:latin typeface="Times New Roman" pitchFamily="18" charset="0"/>
                <a:cs typeface="Times New Roman" pitchFamily="18" charset="0"/>
              </a:rPr>
              <a:t>et le protège renfermant a son tour  des </a:t>
            </a:r>
            <a:r>
              <a:rPr lang="fr-FR" b="1" dirty="0" smtClean="0">
                <a:solidFill>
                  <a:srgbClr val="FF0000"/>
                </a:solidFill>
                <a:latin typeface="Times New Roman" pitchFamily="18" charset="0"/>
                <a:cs typeface="Times New Roman" pitchFamily="18" charset="0"/>
              </a:rPr>
              <a:t>protéines </a:t>
            </a:r>
            <a:r>
              <a:rPr lang="fr-FR" b="1" dirty="0">
                <a:solidFill>
                  <a:srgbClr val="FF0000"/>
                </a:solidFill>
                <a:latin typeface="Times New Roman" pitchFamily="18" charset="0"/>
                <a:cs typeface="Times New Roman" pitchFamily="18" charset="0"/>
              </a:rPr>
              <a:t>internes</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structure nucléoprotéique définit par l'acide nucléique et les protéines internes prend le nom de </a:t>
            </a:r>
            <a:r>
              <a:rPr lang="fr-FR" b="1" dirty="0">
                <a:latin typeface="Times New Roman" pitchFamily="18" charset="0"/>
                <a:cs typeface="Times New Roman" pitchFamily="18" charset="0"/>
              </a:rPr>
              <a:t>nucléoïde</a:t>
            </a:r>
            <a:r>
              <a:rPr lang="fr-FR" dirty="0">
                <a:latin typeface="Times New Roman" pitchFamily="18" charset="0"/>
                <a:cs typeface="Times New Roman" pitchFamily="18" charset="0"/>
              </a:rPr>
              <a:t> et l'ensemble nucléoïde et capside constitue une unité fonctionnelle que l'on appelle la </a:t>
            </a:r>
            <a:r>
              <a:rPr lang="fr-FR" b="1" dirty="0">
                <a:solidFill>
                  <a:srgbClr val="FF0000"/>
                </a:solidFill>
                <a:latin typeface="Times New Roman" pitchFamily="18" charset="0"/>
                <a:cs typeface="Times New Roman" pitchFamily="18" charset="0"/>
              </a:rPr>
              <a:t>nucléocapside</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1"/>
            <a:r>
              <a:rPr lang="fr-FR" b="1" dirty="0" smtClean="0">
                <a:solidFill>
                  <a:srgbClr val="FF0000"/>
                </a:solidFill>
                <a:latin typeface="Times New Roman" pitchFamily="18" charset="0"/>
                <a:cs typeface="Times New Roman" pitchFamily="18" charset="0"/>
              </a:rPr>
              <a:t>L'enveloppe</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Une  </a:t>
            </a:r>
            <a:r>
              <a:rPr lang="fr-FR" dirty="0">
                <a:latin typeface="Times New Roman" pitchFamily="18" charset="0"/>
                <a:cs typeface="Times New Roman" pitchFamily="18" charset="0"/>
              </a:rPr>
              <a:t>structure </a:t>
            </a:r>
            <a:r>
              <a:rPr lang="fr-FR" dirty="0" smtClean="0">
                <a:latin typeface="Times New Roman" pitchFamily="18" charset="0"/>
                <a:cs typeface="Times New Roman" pitchFamily="18" charset="0"/>
              </a:rPr>
              <a:t>périphérique facultative peu  recouvrir la nucléocapside : </a:t>
            </a:r>
            <a:r>
              <a:rPr lang="fr-FR" b="1" dirty="0" smtClean="0">
                <a:solidFill>
                  <a:srgbClr val="7030A0"/>
                </a:solidFill>
                <a:latin typeface="Times New Roman" pitchFamily="18" charset="0"/>
                <a:cs typeface="Times New Roman" pitchFamily="18" charset="0"/>
              </a:rPr>
              <a:t>virus nu et virus enveloppé </a:t>
            </a:r>
          </a:p>
          <a:p>
            <a:pPr lvl="2"/>
            <a:r>
              <a:rPr lang="fr-FR" dirty="0" smtClean="0">
                <a:latin typeface="Times New Roman" pitchFamily="18" charset="0"/>
                <a:cs typeface="Times New Roman" pitchFamily="18" charset="0"/>
              </a:rPr>
              <a:t>enveloppe d’origine membranaire de </a:t>
            </a:r>
            <a:r>
              <a:rPr lang="fr-FR" dirty="0">
                <a:latin typeface="Times New Roman" pitchFamily="18" charset="0"/>
                <a:cs typeface="Times New Roman" pitchFamily="18" charset="0"/>
              </a:rPr>
              <a:t>la cellule </a:t>
            </a:r>
            <a:r>
              <a:rPr lang="fr-FR" dirty="0" smtClean="0">
                <a:latin typeface="Times New Roman" pitchFamily="18" charset="0"/>
                <a:cs typeface="Times New Roman" pitchFamily="18" charset="0"/>
              </a:rPr>
              <a:t>hôte appelée </a:t>
            </a:r>
            <a:r>
              <a:rPr lang="fr-FR" b="1" dirty="0" smtClean="0">
                <a:solidFill>
                  <a:srgbClr val="00B050"/>
                </a:solidFill>
                <a:latin typeface="Times New Roman" pitchFamily="18" charset="0"/>
                <a:cs typeface="Times New Roman" pitchFamily="18" charset="0"/>
              </a:rPr>
              <a:t>peplos</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2"/>
            <a:r>
              <a:rPr lang="fr-FR" dirty="0" smtClean="0">
                <a:latin typeface="Times New Roman" pitchFamily="18" charset="0"/>
                <a:cs typeface="Times New Roman" pitchFamily="18" charset="0"/>
              </a:rPr>
              <a:t>une </a:t>
            </a:r>
            <a:r>
              <a:rPr lang="fr-FR" dirty="0">
                <a:latin typeface="Times New Roman" pitchFamily="18" charset="0"/>
                <a:cs typeface="Times New Roman" pitchFamily="18" charset="0"/>
              </a:rPr>
              <a:t>structure intermédiaire appelée </a:t>
            </a:r>
            <a:r>
              <a:rPr lang="fr-FR" b="1" dirty="0">
                <a:solidFill>
                  <a:srgbClr val="00B050"/>
                </a:solidFill>
                <a:latin typeface="Times New Roman" pitchFamily="18" charset="0"/>
                <a:cs typeface="Times New Roman" pitchFamily="18" charset="0"/>
              </a:rPr>
              <a:t>tégument</a:t>
            </a:r>
            <a:r>
              <a:rPr lang="fr-FR" dirty="0">
                <a:latin typeface="Times New Roman" pitchFamily="18" charset="0"/>
                <a:cs typeface="Times New Roman" pitchFamily="18" charset="0"/>
              </a:rPr>
              <a:t> peut venir s'interposer entre la nucléocapside et </a:t>
            </a:r>
            <a:r>
              <a:rPr lang="fr-FR" dirty="0" smtClean="0">
                <a:latin typeface="Times New Roman" pitchFamily="18" charset="0"/>
                <a:cs typeface="Times New Roman" pitchFamily="18" charset="0"/>
              </a:rPr>
              <a:t>l'enveloppe chez certaines familles virales, . </a:t>
            </a: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428628"/>
          </a:xfrm>
        </p:spPr>
        <p:txBody>
          <a:bodyPr>
            <a:noAutofit/>
          </a:bodyPr>
          <a:lstStyle/>
          <a:p>
            <a:r>
              <a:rPr lang="fr-FR" sz="3600" b="1" dirty="0" smtClean="0">
                <a:solidFill>
                  <a:srgbClr val="FF0000"/>
                </a:solidFill>
              </a:rPr>
              <a:t>III – </a:t>
            </a:r>
            <a:r>
              <a:rPr lang="fr-FR" sz="3600" b="1" u="sng" dirty="0" smtClean="0">
                <a:solidFill>
                  <a:srgbClr val="FF0000"/>
                </a:solidFill>
              </a:rPr>
              <a:t>TECHNIQUES D'ETUDE DES VIRUS</a:t>
            </a:r>
            <a:r>
              <a:rPr lang="fr-FR" sz="3600" b="1" dirty="0" smtClean="0">
                <a:solidFill>
                  <a:srgbClr val="FF0000"/>
                </a:solidFill>
              </a:rPr>
              <a:t>   </a:t>
            </a:r>
            <a:endParaRPr lang="fr-FR" sz="3600" dirty="0">
              <a:solidFill>
                <a:srgbClr val="FF0000"/>
              </a:solidFill>
            </a:endParaRPr>
          </a:p>
        </p:txBody>
      </p:sp>
      <p:sp>
        <p:nvSpPr>
          <p:cNvPr id="3" name="Espace réservé du contenu 2"/>
          <p:cNvSpPr>
            <a:spLocks noGrp="1"/>
          </p:cNvSpPr>
          <p:nvPr>
            <p:ph idx="1"/>
          </p:nvPr>
        </p:nvSpPr>
        <p:spPr>
          <a:xfrm>
            <a:off x="214282" y="785794"/>
            <a:ext cx="8786874" cy="5857916"/>
          </a:xfrm>
        </p:spPr>
        <p:txBody>
          <a:bodyPr>
            <a:normAutofit fontScale="77500" lnSpcReduction="20000"/>
          </a:bodyPr>
          <a:lstStyle/>
          <a:p>
            <a:r>
              <a:rPr lang="fr-FR" dirty="0" smtClean="0"/>
              <a:t>Il </a:t>
            </a:r>
            <a:r>
              <a:rPr lang="fr-FR" dirty="0"/>
              <a:t>existe différentes techniques d'étude des virus :  </a:t>
            </a:r>
          </a:p>
          <a:p>
            <a:r>
              <a:rPr lang="fr-FR" b="1" dirty="0">
                <a:solidFill>
                  <a:srgbClr val="00B050"/>
                </a:solidFill>
              </a:rPr>
              <a:t> </a:t>
            </a:r>
            <a:r>
              <a:rPr lang="fr-FR" b="1" dirty="0" smtClean="0">
                <a:solidFill>
                  <a:srgbClr val="00B050"/>
                </a:solidFill>
              </a:rPr>
              <a:t>1- </a:t>
            </a:r>
            <a:r>
              <a:rPr lang="fr-FR" b="1" dirty="0">
                <a:solidFill>
                  <a:srgbClr val="00B050"/>
                </a:solidFill>
              </a:rPr>
              <a:t>La microscopie électronique</a:t>
            </a:r>
            <a:r>
              <a:rPr lang="fr-FR" dirty="0">
                <a:solidFill>
                  <a:srgbClr val="00B050"/>
                </a:solidFill>
              </a:rPr>
              <a:t> </a:t>
            </a:r>
            <a:endParaRPr lang="fr-FR" dirty="0" smtClean="0">
              <a:solidFill>
                <a:srgbClr val="00B050"/>
              </a:solidFill>
            </a:endParaRPr>
          </a:p>
          <a:p>
            <a:pPr lvl="1"/>
            <a:r>
              <a:rPr lang="fr-FR" dirty="0" smtClean="0"/>
              <a:t>visualisation du virion,</a:t>
            </a:r>
          </a:p>
          <a:p>
            <a:pPr lvl="2"/>
            <a:r>
              <a:rPr lang="fr-FR" dirty="0" smtClean="0"/>
              <a:t>technique d'ombrage, </a:t>
            </a:r>
          </a:p>
          <a:p>
            <a:pPr lvl="2"/>
            <a:r>
              <a:rPr lang="fr-FR" dirty="0" smtClean="0"/>
              <a:t>technique de coloration négative</a:t>
            </a:r>
          </a:p>
          <a:p>
            <a:pPr lvl="1"/>
            <a:r>
              <a:rPr lang="fr-FR" dirty="0" smtClean="0"/>
              <a:t>visualisation </a:t>
            </a:r>
            <a:r>
              <a:rPr lang="fr-FR" dirty="0"/>
              <a:t>des acides </a:t>
            </a:r>
            <a:r>
              <a:rPr lang="fr-FR" dirty="0" smtClean="0"/>
              <a:t>nucléiques par   </a:t>
            </a:r>
          </a:p>
          <a:p>
            <a:pPr lvl="2"/>
            <a:r>
              <a:rPr lang="fr-FR" dirty="0" smtClean="0"/>
              <a:t>technique de flottage des ARN ou des ADN sur une surface liquide recouverte d'un film de protéine et à l'ombrage métallique de la préparation ainsi obtenue</a:t>
            </a:r>
            <a:r>
              <a:rPr lang="fr-FR" b="1" dirty="0" smtClean="0"/>
              <a:t>. </a:t>
            </a:r>
          </a:p>
          <a:p>
            <a:r>
              <a:rPr lang="fr-FR" dirty="0" smtClean="0"/>
              <a:t>Les </a:t>
            </a:r>
            <a:r>
              <a:rPr lang="fr-FR" dirty="0"/>
              <a:t>méthodes de microscopie électronique permettent </a:t>
            </a:r>
            <a:r>
              <a:rPr lang="fr-FR" dirty="0" smtClean="0"/>
              <a:t>d’étudié </a:t>
            </a:r>
          </a:p>
          <a:p>
            <a:pPr lvl="1"/>
            <a:r>
              <a:rPr lang="fr-FR" dirty="0" smtClean="0"/>
              <a:t>la </a:t>
            </a:r>
            <a:r>
              <a:rPr lang="fr-FR" dirty="0">
                <a:solidFill>
                  <a:srgbClr val="FF0000"/>
                </a:solidFill>
              </a:rPr>
              <a:t>taille</a:t>
            </a:r>
            <a:r>
              <a:rPr lang="fr-FR" dirty="0"/>
              <a:t> </a:t>
            </a:r>
            <a:endParaRPr lang="fr-FR" dirty="0" smtClean="0"/>
          </a:p>
          <a:p>
            <a:pPr lvl="1"/>
            <a:r>
              <a:rPr lang="fr-FR" dirty="0" smtClean="0"/>
              <a:t>la </a:t>
            </a:r>
            <a:r>
              <a:rPr lang="fr-FR" dirty="0">
                <a:solidFill>
                  <a:srgbClr val="FF0000"/>
                </a:solidFill>
              </a:rPr>
              <a:t>topologie de leur acide nucléique. </a:t>
            </a:r>
          </a:p>
          <a:p>
            <a:r>
              <a:rPr lang="fr-FR" dirty="0" smtClean="0">
                <a:solidFill>
                  <a:srgbClr val="00B050"/>
                </a:solidFill>
              </a:rPr>
              <a:t>2- </a:t>
            </a:r>
            <a:r>
              <a:rPr lang="fr-FR" dirty="0">
                <a:solidFill>
                  <a:srgbClr val="00B050"/>
                </a:solidFill>
              </a:rPr>
              <a:t>la </a:t>
            </a:r>
            <a:r>
              <a:rPr lang="fr-FR" b="1" dirty="0">
                <a:solidFill>
                  <a:srgbClr val="00B050"/>
                </a:solidFill>
              </a:rPr>
              <a:t>diffraction des rayons X</a:t>
            </a:r>
            <a:r>
              <a:rPr lang="fr-FR" b="1" dirty="0" smtClean="0">
                <a:solidFill>
                  <a:srgbClr val="00B050"/>
                </a:solidFill>
              </a:rPr>
              <a:t>.</a:t>
            </a:r>
            <a:endParaRPr lang="fr-FR" dirty="0">
              <a:solidFill>
                <a:srgbClr val="00B050"/>
              </a:solidFill>
            </a:endParaRPr>
          </a:p>
          <a:p>
            <a:r>
              <a:rPr lang="fr-FR" dirty="0" smtClean="0">
                <a:solidFill>
                  <a:srgbClr val="00B050"/>
                </a:solidFill>
              </a:rPr>
              <a:t>3-  </a:t>
            </a:r>
            <a:r>
              <a:rPr lang="fr-FR" dirty="0">
                <a:solidFill>
                  <a:srgbClr val="00B050"/>
                </a:solidFill>
              </a:rPr>
              <a:t>l'</a:t>
            </a:r>
            <a:r>
              <a:rPr lang="fr-FR" b="1" dirty="0">
                <a:solidFill>
                  <a:srgbClr val="00B050"/>
                </a:solidFill>
              </a:rPr>
              <a:t>ultra centrifugation</a:t>
            </a:r>
            <a:r>
              <a:rPr lang="fr-FR" b="1" dirty="0" smtClean="0">
                <a:solidFill>
                  <a:srgbClr val="00B050"/>
                </a:solidFill>
              </a:rPr>
              <a:t>.</a:t>
            </a:r>
            <a:r>
              <a:rPr lang="fr-FR" b="1" dirty="0">
                <a:solidFill>
                  <a:srgbClr val="00B050"/>
                </a:solidFill>
              </a:rPr>
              <a:t> </a:t>
            </a:r>
            <a:endParaRPr lang="fr-FR" dirty="0">
              <a:solidFill>
                <a:srgbClr val="00B050"/>
              </a:solidFill>
            </a:endParaRPr>
          </a:p>
          <a:p>
            <a:r>
              <a:rPr lang="fr-FR" dirty="0" smtClean="0">
                <a:solidFill>
                  <a:srgbClr val="00B050"/>
                </a:solidFill>
              </a:rPr>
              <a:t>4- </a:t>
            </a:r>
            <a:r>
              <a:rPr lang="fr-FR" b="1" dirty="0">
                <a:solidFill>
                  <a:srgbClr val="00B050"/>
                </a:solidFill>
              </a:rPr>
              <a:t>l'électrophorèse</a:t>
            </a:r>
            <a:r>
              <a:rPr lang="fr-FR" b="1" dirty="0" smtClean="0">
                <a:solidFill>
                  <a:srgbClr val="00B050"/>
                </a:solidFill>
              </a:rPr>
              <a:t>.</a:t>
            </a:r>
            <a:endParaRPr lang="fr-FR" dirty="0">
              <a:solidFill>
                <a:srgbClr val="00B050"/>
              </a:solidFill>
            </a:endParaRPr>
          </a:p>
          <a:p>
            <a:r>
              <a:rPr lang="fr-FR" dirty="0" smtClean="0">
                <a:solidFill>
                  <a:srgbClr val="00B050"/>
                </a:solidFill>
              </a:rPr>
              <a:t>5- </a:t>
            </a:r>
            <a:r>
              <a:rPr lang="fr-FR" dirty="0">
                <a:solidFill>
                  <a:srgbClr val="00B050"/>
                </a:solidFill>
              </a:rPr>
              <a:t>les </a:t>
            </a:r>
            <a:r>
              <a:rPr lang="fr-FR" b="1" dirty="0">
                <a:solidFill>
                  <a:srgbClr val="00B050"/>
                </a:solidFill>
              </a:rPr>
              <a:t>techniques biochimiques</a:t>
            </a:r>
            <a:r>
              <a:rPr lang="fr-FR" b="1" dirty="0" smtClean="0">
                <a:solidFill>
                  <a:srgbClr val="00B050"/>
                </a:solidFill>
              </a:rPr>
              <a:t>.</a:t>
            </a:r>
            <a:endParaRPr lang="fr-FR" dirty="0">
              <a:solidFill>
                <a:srgbClr val="00B050"/>
              </a:solidFill>
            </a:endParaRPr>
          </a:p>
          <a:p>
            <a:r>
              <a:rPr lang="fr-FR" dirty="0" smtClean="0">
                <a:solidFill>
                  <a:srgbClr val="00B050"/>
                </a:solidFill>
              </a:rPr>
              <a:t>6- </a:t>
            </a:r>
            <a:r>
              <a:rPr lang="fr-FR" dirty="0">
                <a:solidFill>
                  <a:srgbClr val="00B050"/>
                </a:solidFill>
              </a:rPr>
              <a:t>les </a:t>
            </a:r>
            <a:r>
              <a:rPr lang="fr-FR" b="1" dirty="0">
                <a:solidFill>
                  <a:srgbClr val="00B050"/>
                </a:solidFill>
              </a:rPr>
              <a:t>techniques immunologiques</a:t>
            </a:r>
            <a:r>
              <a:rPr lang="fr-FR" dirty="0" smtClean="0">
                <a:solidFill>
                  <a:srgbClr val="00B050"/>
                </a:solidFill>
              </a:rPr>
              <a:t>.</a:t>
            </a:r>
            <a:endParaRPr lang="fr-FR" dirty="0">
              <a:solidFill>
                <a:srgbClr val="00B050"/>
              </a:solidFill>
            </a:endParaRP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654032"/>
          </a:xfrm>
        </p:spPr>
        <p:txBody>
          <a:bodyPr>
            <a:normAutofit/>
          </a:bodyPr>
          <a:lstStyle/>
          <a:p>
            <a:r>
              <a:rPr lang="fr-FR" sz="3600" b="1" dirty="0" smtClean="0">
                <a:solidFill>
                  <a:srgbClr val="FF0000"/>
                </a:solidFill>
              </a:rPr>
              <a:t>IV – </a:t>
            </a:r>
            <a:r>
              <a:rPr lang="fr-FR" sz="3600" b="1" u="sng" dirty="0" smtClean="0">
                <a:solidFill>
                  <a:srgbClr val="FF0000"/>
                </a:solidFill>
              </a:rPr>
              <a:t>STRUCTURE DES VIRIONS</a:t>
            </a:r>
            <a:endParaRPr lang="fr-FR" sz="3600" dirty="0">
              <a:solidFill>
                <a:srgbClr val="FF0000"/>
              </a:solidFill>
            </a:endParaRPr>
          </a:p>
        </p:txBody>
      </p:sp>
      <p:sp>
        <p:nvSpPr>
          <p:cNvPr id="3" name="Espace réservé du contenu 2"/>
          <p:cNvSpPr>
            <a:spLocks noGrp="1"/>
          </p:cNvSpPr>
          <p:nvPr>
            <p:ph idx="1"/>
          </p:nvPr>
        </p:nvSpPr>
        <p:spPr>
          <a:xfrm>
            <a:off x="285720" y="785794"/>
            <a:ext cx="8572560" cy="5857916"/>
          </a:xfrm>
        </p:spPr>
        <p:txBody>
          <a:bodyPr>
            <a:normAutofit fontScale="70000" lnSpcReduction="20000"/>
          </a:bodyPr>
          <a:lstStyle/>
          <a:p>
            <a:pPr>
              <a:buNone/>
            </a:pPr>
            <a:r>
              <a:rPr lang="fr-FR" sz="3600" dirty="0">
                <a:solidFill>
                  <a:srgbClr val="00B050"/>
                </a:solidFill>
              </a:rPr>
              <a:t>	</a:t>
            </a:r>
            <a:r>
              <a:rPr lang="fr-FR" dirty="0" smtClean="0">
                <a:solidFill>
                  <a:srgbClr val="00B050"/>
                </a:solidFill>
              </a:rPr>
              <a:t>4-1 </a:t>
            </a:r>
            <a:r>
              <a:rPr lang="fr-FR" u="sng" dirty="0" smtClean="0">
                <a:solidFill>
                  <a:srgbClr val="00B050"/>
                </a:solidFill>
              </a:rPr>
              <a:t>Les acides </a:t>
            </a:r>
            <a:r>
              <a:rPr lang="fr-FR" u="sng" dirty="0">
                <a:solidFill>
                  <a:srgbClr val="00B050"/>
                </a:solidFill>
              </a:rPr>
              <a:t>nucléiques </a:t>
            </a:r>
            <a:r>
              <a:rPr lang="fr-FR" u="sng" dirty="0" smtClean="0">
                <a:solidFill>
                  <a:srgbClr val="00B050"/>
                </a:solidFill>
              </a:rPr>
              <a:t>viraux</a:t>
            </a:r>
            <a:endParaRPr lang="fr-FR" dirty="0">
              <a:solidFill>
                <a:srgbClr val="00B050"/>
              </a:solidFill>
            </a:endParaRPr>
          </a:p>
          <a:p>
            <a:r>
              <a:rPr lang="fr-FR" dirty="0" smtClean="0"/>
              <a:t>Constituent le </a:t>
            </a:r>
            <a:r>
              <a:rPr lang="fr-FR" b="1" dirty="0"/>
              <a:t>génome</a:t>
            </a:r>
            <a:r>
              <a:rPr lang="fr-FR" dirty="0"/>
              <a:t>. Les acides nucléiques </a:t>
            </a:r>
            <a:r>
              <a:rPr lang="fr-FR" dirty="0" smtClean="0"/>
              <a:t>sont </a:t>
            </a:r>
            <a:r>
              <a:rPr lang="fr-FR" dirty="0"/>
              <a:t>d'une </a:t>
            </a:r>
            <a:r>
              <a:rPr lang="fr-FR" dirty="0">
                <a:solidFill>
                  <a:srgbClr val="00B050"/>
                </a:solidFill>
              </a:rPr>
              <a:t>grande variété. </a:t>
            </a:r>
            <a:r>
              <a:rPr lang="fr-FR" b="1" dirty="0" smtClean="0"/>
              <a:t>Les </a:t>
            </a:r>
            <a:r>
              <a:rPr lang="fr-FR" b="1" dirty="0"/>
              <a:t>principaux paramètres</a:t>
            </a:r>
            <a:r>
              <a:rPr lang="fr-FR" dirty="0"/>
              <a:t> </a:t>
            </a:r>
            <a:r>
              <a:rPr lang="fr-FR" dirty="0" smtClean="0"/>
              <a:t>sont </a:t>
            </a:r>
            <a:r>
              <a:rPr lang="fr-FR" dirty="0"/>
              <a:t>les suivants : </a:t>
            </a:r>
          </a:p>
          <a:p>
            <a:pPr lvl="1"/>
            <a:r>
              <a:rPr lang="fr-FR" dirty="0"/>
              <a:t>la </a:t>
            </a:r>
            <a:r>
              <a:rPr lang="fr-FR" b="1" dirty="0"/>
              <a:t>nature </a:t>
            </a:r>
            <a:r>
              <a:rPr lang="fr-FR" dirty="0"/>
              <a:t>de l'acide nucléique : ARN ou ADN  </a:t>
            </a:r>
          </a:p>
          <a:p>
            <a:pPr lvl="1"/>
            <a:r>
              <a:rPr lang="fr-FR" dirty="0"/>
              <a:t>la </a:t>
            </a:r>
            <a:r>
              <a:rPr lang="fr-FR" b="1" dirty="0"/>
              <a:t>taille </a:t>
            </a:r>
            <a:r>
              <a:rPr lang="fr-FR" dirty="0"/>
              <a:t>de l'acide nucléique, </a:t>
            </a:r>
            <a:endParaRPr lang="fr-FR" dirty="0" smtClean="0"/>
          </a:p>
          <a:p>
            <a:pPr lvl="2"/>
            <a:r>
              <a:rPr lang="fr-FR" dirty="0" smtClean="0"/>
              <a:t>longueur </a:t>
            </a:r>
            <a:r>
              <a:rPr lang="fr-FR" dirty="0"/>
              <a:t>de la chaîne polynucléotidique en nanomètre, </a:t>
            </a:r>
            <a:endParaRPr lang="fr-FR" dirty="0" smtClean="0"/>
          </a:p>
          <a:p>
            <a:pPr lvl="2"/>
            <a:r>
              <a:rPr lang="fr-FR" dirty="0" smtClean="0"/>
              <a:t>la </a:t>
            </a:r>
            <a:r>
              <a:rPr lang="fr-FR" dirty="0"/>
              <a:t>masse moléculaire en million de dalton, </a:t>
            </a:r>
            <a:endParaRPr lang="fr-FR" dirty="0" smtClean="0"/>
          </a:p>
          <a:p>
            <a:pPr lvl="2"/>
            <a:r>
              <a:rPr lang="fr-FR" dirty="0" smtClean="0"/>
              <a:t>le </a:t>
            </a:r>
            <a:r>
              <a:rPr lang="fr-FR" dirty="0"/>
              <a:t>nombre de paires de base et la capacité approximative de codage, c'est-à-dire (nombre de chaînes polypeptidiques pouvant être codées par l'acide nucléique</a:t>
            </a:r>
            <a:r>
              <a:rPr lang="fr-FR" dirty="0" smtClean="0"/>
              <a:t>).</a:t>
            </a:r>
            <a:endParaRPr lang="fr-FR" dirty="0"/>
          </a:p>
          <a:p>
            <a:pPr lvl="1"/>
            <a:r>
              <a:rPr lang="fr-FR" dirty="0"/>
              <a:t>la </a:t>
            </a:r>
            <a:r>
              <a:rPr lang="fr-FR" b="1" dirty="0"/>
              <a:t>composition en bases</a:t>
            </a:r>
            <a:r>
              <a:rPr lang="fr-FR" dirty="0"/>
              <a:t>, notamment le </a:t>
            </a:r>
            <a:r>
              <a:rPr lang="fr-FR" b="1" dirty="0"/>
              <a:t>%GC</a:t>
            </a:r>
            <a:r>
              <a:rPr lang="fr-FR" dirty="0"/>
              <a:t>, </a:t>
            </a:r>
            <a:endParaRPr lang="fr-FR" dirty="0" smtClean="0"/>
          </a:p>
          <a:p>
            <a:pPr lvl="2"/>
            <a:r>
              <a:rPr lang="fr-FR" dirty="0" smtClean="0"/>
              <a:t>l'existence </a:t>
            </a:r>
            <a:r>
              <a:rPr lang="fr-FR" dirty="0"/>
              <a:t>de séquences répétitives, </a:t>
            </a:r>
            <a:endParaRPr lang="fr-FR" dirty="0" smtClean="0"/>
          </a:p>
          <a:p>
            <a:pPr lvl="2"/>
            <a:r>
              <a:rPr lang="fr-FR" dirty="0" smtClean="0"/>
              <a:t>d'un </a:t>
            </a:r>
            <a:r>
              <a:rPr lang="fr-FR" dirty="0"/>
              <a:t>segment polyadénylé (polyA) en 3’, </a:t>
            </a:r>
            <a:endParaRPr lang="fr-FR" dirty="0" smtClean="0"/>
          </a:p>
          <a:p>
            <a:pPr lvl="2"/>
            <a:r>
              <a:rPr lang="fr-FR" dirty="0" smtClean="0"/>
              <a:t>de </a:t>
            </a:r>
            <a:r>
              <a:rPr lang="fr-FR" dirty="0"/>
              <a:t>bases ou de sucres anormaux, </a:t>
            </a:r>
            <a:endParaRPr lang="fr-FR" dirty="0" smtClean="0"/>
          </a:p>
          <a:p>
            <a:pPr lvl="2"/>
            <a:r>
              <a:rPr lang="fr-FR" dirty="0" smtClean="0"/>
              <a:t>d'extrémités </a:t>
            </a:r>
            <a:r>
              <a:rPr lang="fr-FR" dirty="0"/>
              <a:t>palindromiques permettant la circularisation. </a:t>
            </a:r>
          </a:p>
          <a:p>
            <a:pPr lvl="1"/>
            <a:r>
              <a:rPr lang="fr-FR" dirty="0"/>
              <a:t>La </a:t>
            </a:r>
            <a:r>
              <a:rPr lang="fr-FR" b="1" dirty="0"/>
              <a:t>structure</a:t>
            </a:r>
            <a:r>
              <a:rPr lang="fr-FR" dirty="0"/>
              <a:t> qui est soit </a:t>
            </a:r>
            <a:endParaRPr lang="fr-FR" dirty="0" smtClean="0"/>
          </a:p>
          <a:p>
            <a:pPr lvl="2"/>
            <a:r>
              <a:rPr lang="fr-FR" dirty="0" smtClean="0"/>
              <a:t>monocaténaire</a:t>
            </a:r>
            <a:r>
              <a:rPr lang="fr-FR" dirty="0"/>
              <a:t>, </a:t>
            </a:r>
            <a:endParaRPr lang="fr-FR" dirty="0" smtClean="0"/>
          </a:p>
          <a:p>
            <a:pPr lvl="2"/>
            <a:r>
              <a:rPr lang="fr-FR" dirty="0" smtClean="0"/>
              <a:t>bicaténaire</a:t>
            </a:r>
            <a:r>
              <a:rPr lang="fr-FR" dirty="0"/>
              <a:t>, ou bien avec des fragments subgénomiques</a:t>
            </a:r>
            <a:r>
              <a:rPr lang="fr-FR" dirty="0" smtClean="0"/>
              <a:t>.</a:t>
            </a:r>
            <a:endParaRPr lang="fr-FR" dirty="0"/>
          </a:p>
          <a:p>
            <a:pPr lvl="1"/>
            <a:r>
              <a:rPr lang="fr-FR" dirty="0"/>
              <a:t>Leur </a:t>
            </a:r>
            <a:r>
              <a:rPr lang="fr-FR" b="1" dirty="0" smtClean="0"/>
              <a:t>topologie</a:t>
            </a:r>
          </a:p>
          <a:p>
            <a:pPr lvl="2"/>
            <a:r>
              <a:rPr lang="fr-FR" dirty="0" smtClean="0"/>
              <a:t>linéaire </a:t>
            </a:r>
            <a:r>
              <a:rPr lang="fr-FR" dirty="0"/>
              <a:t>ou </a:t>
            </a:r>
            <a:endParaRPr lang="fr-FR" dirty="0" smtClean="0"/>
          </a:p>
          <a:p>
            <a:pPr lvl="2"/>
            <a:r>
              <a:rPr lang="fr-FR" dirty="0" smtClean="0"/>
              <a:t>circulaire</a:t>
            </a:r>
            <a:r>
              <a:rPr lang="fr-FR" dirty="0"/>
              <a:t>. </a:t>
            </a:r>
          </a:p>
          <a:p>
            <a:endParaRPr lang="fr-FR" dirty="0"/>
          </a:p>
        </p:txBody>
      </p:sp>
      <p:pic>
        <p:nvPicPr>
          <p:cNvPr id="4" name="Image 3"/>
          <p:cNvPicPr/>
          <p:nvPr/>
        </p:nvPicPr>
        <p:blipFill>
          <a:blip r:embed="rId2"/>
          <a:srcRect t="-1758" r="33497" b="43029"/>
          <a:stretch>
            <a:fillRect/>
          </a:stretch>
        </p:blipFill>
        <p:spPr bwMode="auto">
          <a:xfrm>
            <a:off x="6858016" y="4786322"/>
            <a:ext cx="2000264" cy="1285860"/>
          </a:xfrm>
          <a:prstGeom prst="rect">
            <a:avLst/>
          </a:prstGeom>
          <a:noFill/>
          <a:ln w="9525">
            <a:noFill/>
            <a:miter lim="800000"/>
            <a:headEnd/>
            <a:tailEnd/>
          </a:ln>
          <a:effectLst/>
        </p:spPr>
      </p:pic>
      <p:sp>
        <p:nvSpPr>
          <p:cNvPr id="6" name="Rectangle 5"/>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511156"/>
          </a:xfrm>
        </p:spPr>
        <p:txBody>
          <a:bodyPr>
            <a:normAutofit fontScale="90000"/>
          </a:bodyPr>
          <a:lstStyle/>
          <a:p>
            <a:r>
              <a:rPr lang="fr-FR" dirty="0" smtClean="0">
                <a:solidFill>
                  <a:srgbClr val="FF0000"/>
                </a:solidFill>
              </a:rPr>
              <a:t>4-1-a Les génomes à ADN</a:t>
            </a:r>
            <a:endParaRPr lang="fr-FR" dirty="0">
              <a:solidFill>
                <a:srgbClr val="FF0000"/>
              </a:solidFill>
            </a:endParaRPr>
          </a:p>
        </p:txBody>
      </p:sp>
      <p:sp>
        <p:nvSpPr>
          <p:cNvPr id="3" name="Espace réservé du contenu 2"/>
          <p:cNvSpPr>
            <a:spLocks noGrp="1"/>
          </p:cNvSpPr>
          <p:nvPr>
            <p:ph idx="1"/>
          </p:nvPr>
        </p:nvSpPr>
        <p:spPr>
          <a:xfrm>
            <a:off x="142844" y="642918"/>
            <a:ext cx="8858312" cy="6000792"/>
          </a:xfrm>
        </p:spPr>
        <p:txBody>
          <a:bodyPr>
            <a:normAutofit/>
          </a:bodyPr>
          <a:lstStyle/>
          <a:p>
            <a:r>
              <a:rPr lang="fr-FR" sz="2400" dirty="0" smtClean="0">
                <a:solidFill>
                  <a:schemeClr val="accent2">
                    <a:lumMod val="75000"/>
                  </a:schemeClr>
                </a:solidFill>
              </a:rPr>
              <a:t>Les </a:t>
            </a:r>
            <a:r>
              <a:rPr lang="fr-FR" sz="2400" dirty="0">
                <a:solidFill>
                  <a:schemeClr val="accent2">
                    <a:lumMod val="75000"/>
                  </a:schemeClr>
                </a:solidFill>
              </a:rPr>
              <a:t>ADN des virus animaux</a:t>
            </a:r>
            <a:r>
              <a:rPr lang="fr-FR" sz="2400" dirty="0"/>
              <a:t>, </a:t>
            </a:r>
            <a:r>
              <a:rPr lang="fr-FR" sz="2400" b="1" dirty="0" smtClean="0"/>
              <a:t>souvent bicaténaires , linéaires</a:t>
            </a:r>
            <a:r>
              <a:rPr lang="fr-FR" sz="2400" dirty="0"/>
              <a:t>, </a:t>
            </a:r>
            <a:r>
              <a:rPr lang="fr-FR" sz="2400" b="1" dirty="0" smtClean="0"/>
              <a:t>en </a:t>
            </a:r>
            <a:r>
              <a:rPr lang="fr-FR" sz="2400" b="1" dirty="0"/>
              <a:t>double hélice</a:t>
            </a:r>
            <a:r>
              <a:rPr lang="fr-FR" sz="2400" dirty="0"/>
              <a:t> </a:t>
            </a:r>
            <a:r>
              <a:rPr lang="fr-FR" sz="2400" dirty="0" smtClean="0"/>
              <a:t>. </a:t>
            </a:r>
            <a:endParaRPr lang="fr-FR" sz="2400" dirty="0"/>
          </a:p>
          <a:p>
            <a:pPr lvl="1"/>
            <a:r>
              <a:rPr lang="fr-FR" dirty="0" smtClean="0"/>
              <a:t>Des </a:t>
            </a:r>
            <a:r>
              <a:rPr lang="fr-FR" b="1" dirty="0" smtClean="0"/>
              <a:t>exceptions</a:t>
            </a:r>
            <a:r>
              <a:rPr lang="fr-FR" dirty="0" smtClean="0"/>
              <a:t> : le génome </a:t>
            </a:r>
          </a:p>
          <a:p>
            <a:pPr lvl="2"/>
            <a:r>
              <a:rPr lang="fr-FR" b="1" u="sng" dirty="0" smtClean="0">
                <a:solidFill>
                  <a:srgbClr val="7030A0"/>
                </a:solidFill>
              </a:rPr>
              <a:t>parvoviridae</a:t>
            </a:r>
            <a:r>
              <a:rPr lang="fr-FR" dirty="0" smtClean="0"/>
              <a:t> </a:t>
            </a:r>
            <a:r>
              <a:rPr lang="fr-FR" dirty="0"/>
              <a:t>est </a:t>
            </a:r>
            <a:r>
              <a:rPr lang="fr-FR" b="1" dirty="0">
                <a:solidFill>
                  <a:srgbClr val="FF0000"/>
                </a:solidFill>
              </a:rPr>
              <a:t>monocaténaire</a:t>
            </a:r>
            <a:r>
              <a:rPr lang="fr-FR" dirty="0"/>
              <a:t>, </a:t>
            </a:r>
            <a:r>
              <a:rPr lang="fr-FR" dirty="0" smtClean="0"/>
              <a:t>sous </a:t>
            </a:r>
            <a:r>
              <a:rPr lang="fr-FR" dirty="0"/>
              <a:t>deux aspects moléculaires complémentaires capable de s'hybrider in vitro. </a:t>
            </a:r>
          </a:p>
          <a:p>
            <a:pPr lvl="2"/>
            <a:r>
              <a:rPr lang="fr-FR" u="sng" dirty="0" smtClean="0"/>
              <a:t>virus de </a:t>
            </a:r>
            <a:r>
              <a:rPr lang="fr-FR" b="1" u="sng" dirty="0" smtClean="0">
                <a:solidFill>
                  <a:srgbClr val="7030A0"/>
                </a:solidFill>
              </a:rPr>
              <a:t>l'hépatite B</a:t>
            </a:r>
            <a:r>
              <a:rPr lang="fr-FR" u="sng" dirty="0" smtClean="0"/>
              <a:t>: </a:t>
            </a:r>
            <a:r>
              <a:rPr lang="fr-FR" dirty="0" smtClean="0"/>
              <a:t> </a:t>
            </a:r>
            <a:r>
              <a:rPr lang="fr-FR" b="1" dirty="0" smtClean="0">
                <a:solidFill>
                  <a:srgbClr val="FF0000"/>
                </a:solidFill>
              </a:rPr>
              <a:t>bicaténaire</a:t>
            </a:r>
            <a:r>
              <a:rPr lang="fr-FR" dirty="0" smtClean="0"/>
              <a:t> et </a:t>
            </a:r>
            <a:r>
              <a:rPr lang="fr-FR" b="1" dirty="0">
                <a:solidFill>
                  <a:srgbClr val="FF0000"/>
                </a:solidFill>
              </a:rPr>
              <a:t>circulaire</a:t>
            </a:r>
            <a:r>
              <a:rPr lang="fr-FR" dirty="0"/>
              <a:t>. </a:t>
            </a:r>
          </a:p>
          <a:p>
            <a:pPr lvl="2"/>
            <a:r>
              <a:rPr lang="fr-FR" dirty="0" smtClean="0"/>
              <a:t>Du phage X174; un </a:t>
            </a:r>
            <a:r>
              <a:rPr lang="fr-FR" dirty="0"/>
              <a:t>phage filamenteux, est </a:t>
            </a:r>
            <a:r>
              <a:rPr lang="fr-FR" b="1" dirty="0"/>
              <a:t>à la fois </a:t>
            </a:r>
            <a:r>
              <a:rPr lang="fr-FR" b="1" dirty="0">
                <a:solidFill>
                  <a:srgbClr val="FF0000"/>
                </a:solidFill>
              </a:rPr>
              <a:t>monocaténaire</a:t>
            </a:r>
            <a:r>
              <a:rPr lang="fr-FR" b="1" dirty="0"/>
              <a:t> </a:t>
            </a:r>
            <a:r>
              <a:rPr lang="fr-FR" b="1" dirty="0">
                <a:solidFill>
                  <a:srgbClr val="FF0000"/>
                </a:solidFill>
              </a:rPr>
              <a:t>et circulaire</a:t>
            </a:r>
            <a:r>
              <a:rPr lang="fr-FR" dirty="0">
                <a:solidFill>
                  <a:srgbClr val="FF0000"/>
                </a:solidFill>
              </a:rPr>
              <a:t>. </a:t>
            </a:r>
          </a:p>
          <a:p>
            <a:pPr lvl="2"/>
            <a:r>
              <a:rPr lang="fr-FR" dirty="0" smtClean="0"/>
              <a:t>Des </a:t>
            </a:r>
            <a:r>
              <a:rPr lang="fr-FR" b="1" u="sng" dirty="0" smtClean="0">
                <a:solidFill>
                  <a:srgbClr val="7030A0"/>
                </a:solidFill>
              </a:rPr>
              <a:t>papovaviridae</a:t>
            </a:r>
            <a:r>
              <a:rPr lang="fr-FR" dirty="0" smtClean="0"/>
              <a:t> </a:t>
            </a:r>
            <a:r>
              <a:rPr lang="fr-FR" dirty="0"/>
              <a:t>, </a:t>
            </a:r>
            <a:r>
              <a:rPr lang="fr-FR" b="1" dirty="0">
                <a:solidFill>
                  <a:srgbClr val="FF0000"/>
                </a:solidFill>
              </a:rPr>
              <a:t>bicaténaire circulaire</a:t>
            </a:r>
            <a:r>
              <a:rPr lang="fr-FR" dirty="0">
                <a:solidFill>
                  <a:srgbClr val="FF0000"/>
                </a:solidFill>
              </a:rPr>
              <a:t> </a:t>
            </a:r>
            <a:r>
              <a:rPr lang="fr-FR" dirty="0"/>
              <a:t>se présente sous deux formes </a:t>
            </a:r>
            <a:r>
              <a:rPr lang="fr-FR" dirty="0" smtClean="0"/>
              <a:t> une </a:t>
            </a:r>
            <a:r>
              <a:rPr lang="fr-FR" b="1" dirty="0"/>
              <a:t>forme 1, </a:t>
            </a:r>
            <a:r>
              <a:rPr lang="fr-FR" b="1" dirty="0">
                <a:solidFill>
                  <a:srgbClr val="00B050"/>
                </a:solidFill>
              </a:rPr>
              <a:t>super hélicoïdale </a:t>
            </a:r>
            <a:r>
              <a:rPr lang="fr-FR" b="1" dirty="0" smtClean="0">
                <a:solidFill>
                  <a:srgbClr val="00B050"/>
                </a:solidFill>
              </a:rPr>
              <a:t>torsadée</a:t>
            </a:r>
            <a:r>
              <a:rPr lang="fr-FR" dirty="0" smtClean="0"/>
              <a:t>  et une </a:t>
            </a:r>
            <a:r>
              <a:rPr lang="fr-FR" b="1" dirty="0"/>
              <a:t>forme 2, </a:t>
            </a:r>
            <a:r>
              <a:rPr lang="fr-FR" b="1" dirty="0">
                <a:solidFill>
                  <a:srgbClr val="00B050"/>
                </a:solidFill>
              </a:rPr>
              <a:t>circulaire </a:t>
            </a:r>
            <a:r>
              <a:rPr lang="fr-FR" b="1" dirty="0" smtClean="0">
                <a:solidFill>
                  <a:srgbClr val="00B050"/>
                </a:solidFill>
              </a:rPr>
              <a:t>simple. </a:t>
            </a:r>
            <a:r>
              <a:rPr lang="fr-FR" dirty="0"/>
              <a:t>  </a:t>
            </a:r>
          </a:p>
          <a:p>
            <a:r>
              <a:rPr lang="fr-FR" sz="2400" dirty="0">
                <a:solidFill>
                  <a:schemeClr val="accent2">
                    <a:lumMod val="75000"/>
                  </a:schemeClr>
                </a:solidFill>
              </a:rPr>
              <a:t>La masse moléculaire </a:t>
            </a:r>
            <a:r>
              <a:rPr lang="fr-FR" sz="2400" dirty="0"/>
              <a:t>des ADN viraux </a:t>
            </a:r>
            <a:r>
              <a:rPr lang="fr-FR" sz="2400" dirty="0" smtClean="0"/>
              <a:t>varie de </a:t>
            </a:r>
            <a:r>
              <a:rPr lang="fr-FR" sz="2400" dirty="0"/>
              <a:t>1 à 180 x10</a:t>
            </a:r>
            <a:r>
              <a:rPr lang="fr-FR" sz="2400" baseline="30000" dirty="0"/>
              <a:t>6</a:t>
            </a:r>
            <a:r>
              <a:rPr lang="fr-FR" sz="2400" dirty="0"/>
              <a:t> </a:t>
            </a:r>
            <a:r>
              <a:rPr lang="fr-FR" sz="2400" dirty="0" smtClean="0"/>
              <a:t>dalton </a:t>
            </a:r>
            <a:r>
              <a:rPr lang="fr-FR" sz="2400" dirty="0"/>
              <a:t>  </a:t>
            </a:r>
          </a:p>
          <a:p>
            <a:r>
              <a:rPr lang="fr-FR" sz="2400" b="1" dirty="0" smtClean="0">
                <a:solidFill>
                  <a:schemeClr val="accent2">
                    <a:lumMod val="75000"/>
                  </a:schemeClr>
                </a:solidFill>
              </a:rPr>
              <a:t>Le </a:t>
            </a:r>
            <a:r>
              <a:rPr lang="fr-FR" sz="2400" b="1" dirty="0">
                <a:solidFill>
                  <a:schemeClr val="accent2">
                    <a:lumMod val="75000"/>
                  </a:schemeClr>
                </a:solidFill>
              </a:rPr>
              <a:t>%GC</a:t>
            </a:r>
            <a:r>
              <a:rPr lang="fr-FR" sz="2400" dirty="0" smtClean="0"/>
              <a:t>,, </a:t>
            </a:r>
            <a:r>
              <a:rPr lang="fr-FR" sz="2400" dirty="0"/>
              <a:t>varie de </a:t>
            </a:r>
            <a:r>
              <a:rPr lang="fr-FR" sz="2400" b="1" dirty="0"/>
              <a:t>32 à 75%</a:t>
            </a:r>
            <a:r>
              <a:rPr lang="fr-FR" sz="2400" dirty="0"/>
              <a:t> (par comparaison, le %GC de l'ADN des cellules de mammifère est de l'ordre de 42 %).  </a:t>
            </a:r>
          </a:p>
        </p:txBody>
      </p:sp>
      <p:sp>
        <p:nvSpPr>
          <p:cNvPr id="5" name="Rectangle 4"/>
          <p:cNvSpPr/>
          <p:nvPr/>
        </p:nvSpPr>
        <p:spPr>
          <a:xfrm>
            <a:off x="214282" y="6429396"/>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725470"/>
          </a:xfrm>
        </p:spPr>
        <p:txBody>
          <a:bodyPr>
            <a:normAutofit/>
          </a:bodyPr>
          <a:lstStyle/>
          <a:p>
            <a:r>
              <a:rPr lang="fr-FR" sz="3600" dirty="0" smtClean="0">
                <a:solidFill>
                  <a:srgbClr val="FF0000"/>
                </a:solidFill>
              </a:rPr>
              <a:t>4-1-b Les génomes à ARN</a:t>
            </a:r>
            <a:endParaRPr lang="fr-FR" sz="3600" dirty="0">
              <a:solidFill>
                <a:srgbClr val="FF0000"/>
              </a:solidFill>
            </a:endParaRPr>
          </a:p>
        </p:txBody>
      </p:sp>
      <p:sp>
        <p:nvSpPr>
          <p:cNvPr id="3" name="Espace réservé du contenu 2"/>
          <p:cNvSpPr>
            <a:spLocks noGrp="1"/>
          </p:cNvSpPr>
          <p:nvPr>
            <p:ph idx="1"/>
          </p:nvPr>
        </p:nvSpPr>
        <p:spPr>
          <a:xfrm>
            <a:off x="142844" y="714356"/>
            <a:ext cx="8858312" cy="5857916"/>
          </a:xfrm>
        </p:spPr>
        <p:txBody>
          <a:bodyPr>
            <a:normAutofit/>
          </a:bodyPr>
          <a:lstStyle/>
          <a:p>
            <a:r>
              <a:rPr lang="fr-FR" sz="2400" b="1" dirty="0" smtClean="0">
                <a:latin typeface="Times New Roman" pitchFamily="18" charset="0"/>
                <a:cs typeface="Times New Roman" pitchFamily="18" charset="0"/>
              </a:rPr>
              <a:t>Faible  variabilité </a:t>
            </a:r>
            <a:r>
              <a:rPr lang="fr-FR" sz="2400" b="1" dirty="0">
                <a:latin typeface="Times New Roman" pitchFamily="18" charset="0"/>
                <a:cs typeface="Times New Roman" pitchFamily="18" charset="0"/>
              </a:rPr>
              <a:t>des ARN </a:t>
            </a:r>
            <a:r>
              <a:rPr lang="fr-FR" sz="2400" b="1" dirty="0" smtClean="0">
                <a:latin typeface="Times New Roman" pitchFamily="18" charset="0"/>
                <a:cs typeface="Times New Roman" pitchFamily="18" charset="0"/>
              </a:rPr>
              <a:t>viraux</a:t>
            </a:r>
            <a:r>
              <a:rPr lang="fr-FR" sz="2400" dirty="0" smtClean="0">
                <a:latin typeface="Times New Roman" pitchFamily="18" charset="0"/>
                <a:cs typeface="Times New Roman" pitchFamily="18" charset="0"/>
              </a:rPr>
              <a:t>, </a:t>
            </a:r>
          </a:p>
          <a:p>
            <a:pPr lvl="1"/>
            <a:r>
              <a:rPr lang="fr-FR" sz="2400" dirty="0" smtClean="0">
                <a:latin typeface="Times New Roman" pitchFamily="18" charset="0"/>
                <a:cs typeface="Times New Roman" pitchFamily="18" charset="0"/>
              </a:rPr>
              <a:t>Généralement </a:t>
            </a:r>
            <a:r>
              <a:rPr lang="fr-FR" sz="2400" b="1" dirty="0" smtClean="0">
                <a:latin typeface="Times New Roman" pitchFamily="18" charset="0"/>
                <a:cs typeface="Times New Roman" pitchFamily="18" charset="0"/>
              </a:rPr>
              <a:t>monocaténaires </a:t>
            </a:r>
            <a:r>
              <a:rPr lang="fr-FR" sz="2400" b="1" dirty="0">
                <a:latin typeface="Times New Roman" pitchFamily="18" charset="0"/>
                <a:cs typeface="Times New Roman" pitchFamily="18" charset="0"/>
              </a:rPr>
              <a:t>et linéaires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lvl="2"/>
            <a:r>
              <a:rPr lang="fr-FR" dirty="0" smtClean="0">
                <a:latin typeface="Times New Roman" pitchFamily="18" charset="0"/>
                <a:cs typeface="Times New Roman" pitchFamily="18" charset="0"/>
              </a:rPr>
              <a:t>Le </a:t>
            </a:r>
            <a:r>
              <a:rPr lang="fr-FR" b="1" dirty="0" smtClean="0">
                <a:latin typeface="Times New Roman" pitchFamily="18" charset="0"/>
                <a:cs typeface="Times New Roman" pitchFamily="18" charset="0"/>
              </a:rPr>
              <a:t>génome des rétroviridae</a:t>
            </a:r>
            <a:r>
              <a:rPr lang="fr-FR" dirty="0" smtClean="0">
                <a:latin typeface="Times New Roman" pitchFamily="18" charset="0"/>
                <a:cs typeface="Times New Roman" pitchFamily="18" charset="0"/>
              </a:rPr>
              <a:t> est lui constitué </a:t>
            </a:r>
            <a:r>
              <a:rPr lang="fr-FR" b="1" dirty="0" smtClean="0">
                <a:latin typeface="Times New Roman" pitchFamily="18" charset="0"/>
                <a:cs typeface="Times New Roman" pitchFamily="18" charset="0"/>
              </a:rPr>
              <a:t>de deux molécules d'ARN monocaténaires, linéaires, identiques,</a:t>
            </a:r>
            <a:r>
              <a:rPr lang="fr-FR" dirty="0" smtClean="0">
                <a:latin typeface="Times New Roman" pitchFamily="18" charset="0"/>
                <a:cs typeface="Times New Roman" pitchFamily="18" charset="0"/>
              </a:rPr>
              <a:t> reliées par des liaisons covalentes à leur extrémité 5’.  </a:t>
            </a:r>
          </a:p>
          <a:p>
            <a:pPr lvl="1"/>
            <a:r>
              <a:rPr lang="fr-FR" sz="2400" dirty="0" smtClean="0">
                <a:latin typeface="Times New Roman" pitchFamily="18" charset="0"/>
                <a:cs typeface="Times New Roman" pitchFamily="18" charset="0"/>
              </a:rPr>
              <a:t>Certains génomes sont </a:t>
            </a:r>
            <a:r>
              <a:rPr lang="fr-FR" sz="2400" b="1" dirty="0" smtClean="0">
                <a:latin typeface="Times New Roman" pitchFamily="18" charset="0"/>
                <a:cs typeface="Times New Roman" pitchFamily="18" charset="0"/>
              </a:rPr>
              <a:t>bicaténaires, fragmentés </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subgénomiques</a:t>
            </a:r>
            <a:r>
              <a:rPr lang="fr-FR" sz="2400" dirty="0" smtClean="0">
                <a:latin typeface="Times New Roman" pitchFamily="18" charset="0"/>
                <a:cs typeface="Times New Roman" pitchFamily="18" charset="0"/>
              </a:rPr>
              <a:t> ) </a:t>
            </a:r>
          </a:p>
          <a:p>
            <a:pPr lvl="2"/>
            <a:r>
              <a:rPr lang="fr-FR" dirty="0" smtClean="0">
                <a:latin typeface="Times New Roman" pitchFamily="18" charset="0"/>
                <a:cs typeface="Times New Roman" pitchFamily="18" charset="0"/>
              </a:rPr>
              <a:t>7 à 8 pour les virus grippaux et 10 pour les Réovirus. </a:t>
            </a:r>
          </a:p>
          <a:p>
            <a:pPr lvl="2"/>
            <a:r>
              <a:rPr lang="fr-FR" b="1" dirty="0" smtClean="0">
                <a:latin typeface="Times New Roman" pitchFamily="18" charset="0"/>
                <a:cs typeface="Times New Roman" pitchFamily="18" charset="0"/>
              </a:rPr>
              <a:t>favorise les recombinaisons génétiques</a:t>
            </a:r>
            <a:r>
              <a:rPr lang="fr-FR" dirty="0" smtClean="0">
                <a:latin typeface="Times New Roman" pitchFamily="18" charset="0"/>
                <a:cs typeface="Times New Roman" pitchFamily="18" charset="0"/>
              </a:rPr>
              <a:t> entre virus et permet l'expression d'une grande variabilité génétique et donc antigénique. </a:t>
            </a:r>
          </a:p>
          <a:p>
            <a:pPr lvl="1"/>
            <a:r>
              <a:rPr lang="fr-FR" sz="2400" dirty="0" smtClean="0">
                <a:latin typeface="Times New Roman" pitchFamily="18" charset="0"/>
                <a:cs typeface="Times New Roman" pitchFamily="18" charset="0"/>
              </a:rPr>
              <a:t>Masse moléculaire </a:t>
            </a:r>
            <a:r>
              <a:rPr lang="fr-FR" sz="2400" dirty="0">
                <a:latin typeface="Times New Roman" pitchFamily="18" charset="0"/>
                <a:cs typeface="Times New Roman" pitchFamily="18" charset="0"/>
              </a:rPr>
              <a:t>comprise </a:t>
            </a:r>
            <a:r>
              <a:rPr lang="fr-FR" sz="2400" dirty="0" smtClean="0">
                <a:latin typeface="Times New Roman" pitchFamily="18" charset="0"/>
                <a:cs typeface="Times New Roman" pitchFamily="18" charset="0"/>
              </a:rPr>
              <a:t>de 2 </a:t>
            </a:r>
            <a:r>
              <a:rPr lang="fr-FR" sz="2400" dirty="0">
                <a:latin typeface="Times New Roman" pitchFamily="18" charset="0"/>
                <a:cs typeface="Times New Roman" pitchFamily="18" charset="0"/>
              </a:rPr>
              <a:t>X 10</a:t>
            </a:r>
            <a:r>
              <a:rPr lang="fr-FR" sz="2400" baseline="30000" dirty="0">
                <a:latin typeface="Times New Roman" pitchFamily="18" charset="0"/>
                <a:cs typeface="Times New Roman" pitchFamily="18" charset="0"/>
              </a:rPr>
              <a:t>6 </a:t>
            </a:r>
            <a:r>
              <a:rPr lang="fr-FR" sz="2400" baseline="300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  </a:t>
            </a:r>
            <a:r>
              <a:rPr lang="fr-FR" sz="2400" dirty="0">
                <a:latin typeface="Times New Roman" pitchFamily="18" charset="0"/>
                <a:cs typeface="Times New Roman" pitchFamily="18" charset="0"/>
              </a:rPr>
              <a:t>15 X10</a:t>
            </a:r>
            <a:r>
              <a:rPr lang="fr-FR" sz="2400" baseline="30000" dirty="0">
                <a:latin typeface="Times New Roman" pitchFamily="18" charset="0"/>
                <a:cs typeface="Times New Roman" pitchFamily="18" charset="0"/>
              </a:rPr>
              <a:t>6 </a:t>
            </a:r>
            <a:r>
              <a:rPr lang="fr-FR" sz="2400" dirty="0" smtClean="0">
                <a:latin typeface="Times New Roman" pitchFamily="18" charset="0"/>
                <a:cs typeface="Times New Roman" pitchFamily="18" charset="0"/>
              </a:rPr>
              <a:t>dalton</a:t>
            </a:r>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7715272" y="4429132"/>
            <a:ext cx="1214478" cy="904537"/>
          </a:xfrm>
          <a:prstGeom prst="rect">
            <a:avLst/>
          </a:prstGeom>
          <a:noFill/>
          <a:ln w="9525">
            <a:noFill/>
            <a:miter lim="800000"/>
            <a:headEnd/>
            <a:tailEnd/>
          </a:ln>
          <a:effectLst/>
        </p:spPr>
      </p:pic>
      <p:sp>
        <p:nvSpPr>
          <p:cNvPr id="2" name="Titre 1"/>
          <p:cNvSpPr>
            <a:spLocks noGrp="1"/>
          </p:cNvSpPr>
          <p:nvPr>
            <p:ph type="title"/>
          </p:nvPr>
        </p:nvSpPr>
        <p:spPr>
          <a:xfrm>
            <a:off x="500034" y="142852"/>
            <a:ext cx="8229600" cy="582594"/>
          </a:xfrm>
        </p:spPr>
        <p:txBody>
          <a:bodyPr>
            <a:normAutofit fontScale="90000"/>
          </a:bodyPr>
          <a:lstStyle/>
          <a:p>
            <a:r>
              <a:rPr lang="fr-FR" dirty="0" smtClean="0">
                <a:solidFill>
                  <a:srgbClr val="FF0000"/>
                </a:solidFill>
              </a:rPr>
              <a:t>4-2 Les capsides virales</a:t>
            </a:r>
            <a:endParaRPr lang="fr-FR" dirty="0">
              <a:solidFill>
                <a:srgbClr val="FF0000"/>
              </a:solidFill>
            </a:endParaRPr>
          </a:p>
        </p:txBody>
      </p:sp>
      <p:sp>
        <p:nvSpPr>
          <p:cNvPr id="3" name="Espace réservé du contenu 2"/>
          <p:cNvSpPr>
            <a:spLocks noGrp="1"/>
          </p:cNvSpPr>
          <p:nvPr>
            <p:ph idx="1"/>
          </p:nvPr>
        </p:nvSpPr>
        <p:spPr>
          <a:xfrm>
            <a:off x="500034" y="571480"/>
            <a:ext cx="8158226" cy="5715040"/>
          </a:xfrm>
        </p:spPr>
        <p:txBody>
          <a:bodyPr>
            <a:normAutofit lnSpcReduction="10000"/>
          </a:bodyPr>
          <a:lstStyle/>
          <a:p>
            <a:r>
              <a:rPr lang="fr-FR" b="1" dirty="0">
                <a:solidFill>
                  <a:srgbClr val="00B050"/>
                </a:solidFill>
                <a:latin typeface="Times New Roman" pitchFamily="18" charset="0"/>
                <a:cs typeface="Times New Roman" pitchFamily="18" charset="0"/>
              </a:rPr>
              <a:t> </a:t>
            </a:r>
            <a:r>
              <a:rPr lang="fr-FR" b="1" dirty="0" smtClean="0">
                <a:solidFill>
                  <a:srgbClr val="00B050"/>
                </a:solidFill>
                <a:latin typeface="Times New Roman" pitchFamily="18" charset="0"/>
                <a:cs typeface="Times New Roman" pitchFamily="18" charset="0"/>
              </a:rPr>
              <a:t>4-2-1 </a:t>
            </a:r>
            <a:r>
              <a:rPr lang="fr-FR" b="1" dirty="0">
                <a:solidFill>
                  <a:srgbClr val="00B050"/>
                </a:solidFill>
                <a:latin typeface="Times New Roman" pitchFamily="18" charset="0"/>
                <a:cs typeface="Times New Roman" pitchFamily="18" charset="0"/>
              </a:rPr>
              <a:t>Généralités </a:t>
            </a:r>
          </a:p>
          <a:p>
            <a:r>
              <a:rPr lang="fr-FR" b="1" dirty="0" smtClean="0">
                <a:latin typeface="Times New Roman" pitchFamily="18" charset="0"/>
                <a:cs typeface="Times New Roman" pitchFamily="18" charset="0"/>
              </a:rPr>
              <a:t>La  </a:t>
            </a:r>
            <a:r>
              <a:rPr lang="fr-FR" b="1" dirty="0" smtClean="0">
                <a:solidFill>
                  <a:srgbClr val="FF0000"/>
                </a:solidFill>
                <a:latin typeface="Times New Roman" pitchFamily="18" charset="0"/>
                <a:cs typeface="Times New Roman" pitchFamily="18" charset="0"/>
              </a:rPr>
              <a:t>capside </a:t>
            </a:r>
            <a:r>
              <a:rPr lang="fr-FR" b="1" dirty="0" smtClean="0">
                <a:latin typeface="Times New Roman" pitchFamily="18" charset="0"/>
                <a:cs typeface="Times New Roman" pitchFamily="18" charset="0"/>
              </a:rPr>
              <a:t>possède chez </a:t>
            </a:r>
            <a:r>
              <a:rPr lang="fr-FR" b="1" dirty="0">
                <a:latin typeface="Times New Roman" pitchFamily="18" charset="0"/>
                <a:cs typeface="Times New Roman" pitchFamily="18" charset="0"/>
              </a:rPr>
              <a:t>les virus </a:t>
            </a:r>
            <a:r>
              <a:rPr lang="fr-FR" b="1" dirty="0" smtClean="0">
                <a:latin typeface="Times New Roman" pitchFamily="18" charset="0"/>
                <a:cs typeface="Times New Roman" pitchFamily="18" charset="0"/>
              </a:rPr>
              <a:t>nus </a:t>
            </a:r>
            <a:r>
              <a:rPr lang="fr-FR" b="1" dirty="0">
                <a:latin typeface="Times New Roman" pitchFamily="18" charset="0"/>
                <a:cs typeface="Times New Roman" pitchFamily="18" charset="0"/>
              </a:rPr>
              <a:t>des signes de reconnaissance de la cellule </a:t>
            </a:r>
            <a:r>
              <a:rPr lang="fr-FR" b="1" dirty="0" smtClean="0">
                <a:latin typeface="Times New Roman" pitchFamily="18" charset="0"/>
                <a:cs typeface="Times New Roman" pitchFamily="18" charset="0"/>
              </a:rPr>
              <a:t>hôte,</a:t>
            </a:r>
            <a:r>
              <a:rPr lang="fr-FR" dirty="0" smtClean="0">
                <a:latin typeface="Times New Roman" pitchFamily="18" charset="0"/>
                <a:cs typeface="Times New Roman" pitchFamily="18" charset="0"/>
              </a:rPr>
              <a:t> protège les virus dans le milieu extérieur.</a:t>
            </a:r>
            <a:endParaRPr lang="fr-FR" dirty="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Constituée de </a:t>
            </a:r>
            <a:r>
              <a:rPr lang="fr-FR" b="1" dirty="0">
                <a:latin typeface="Times New Roman" pitchFamily="18" charset="0"/>
                <a:cs typeface="Times New Roman" pitchFamily="18" charset="0"/>
              </a:rPr>
              <a:t>sous-unités </a:t>
            </a:r>
            <a:r>
              <a:rPr lang="fr-FR" b="1" dirty="0" smtClean="0">
                <a:latin typeface="Times New Roman" pitchFamily="18" charset="0"/>
                <a:cs typeface="Times New Roman" pitchFamily="18" charset="0"/>
              </a:rPr>
              <a:t>protéiques.</a:t>
            </a:r>
            <a:r>
              <a:rPr lang="fr-FR" dirty="0" smtClean="0">
                <a:latin typeface="Times New Roman" pitchFamily="18" charset="0"/>
                <a:cs typeface="Times New Roman" pitchFamily="18" charset="0"/>
              </a:rPr>
              <a:t> </a:t>
            </a:r>
          </a:p>
          <a:p>
            <a:pPr lvl="1" algn="just"/>
            <a:r>
              <a:rPr lang="fr-FR" dirty="0" smtClean="0">
                <a:latin typeface="Times New Roman" pitchFamily="18" charset="0"/>
                <a:cs typeface="Times New Roman" pitchFamily="18" charset="0"/>
              </a:rPr>
              <a:t>Polymère d’unités protéiques en </a:t>
            </a:r>
            <a:r>
              <a:rPr lang="fr-FR" dirty="0">
                <a:latin typeface="Times New Roman" pitchFamily="18" charset="0"/>
                <a:cs typeface="Times New Roman" pitchFamily="18" charset="0"/>
              </a:rPr>
              <a:t>petit </a:t>
            </a:r>
            <a:r>
              <a:rPr lang="fr-FR" dirty="0" smtClean="0">
                <a:latin typeface="Times New Roman" pitchFamily="18" charset="0"/>
                <a:cs typeface="Times New Roman" pitchFamily="18" charset="0"/>
              </a:rPr>
              <a:t>nombre de structures identiques:  </a:t>
            </a:r>
            <a:r>
              <a:rPr lang="fr-FR" b="1" dirty="0" smtClean="0">
                <a:solidFill>
                  <a:srgbClr val="FF0000"/>
                </a:solidFill>
                <a:latin typeface="Times New Roman" pitchFamily="18" charset="0"/>
                <a:cs typeface="Times New Roman" pitchFamily="18" charset="0"/>
              </a:rPr>
              <a:t>capsomères</a:t>
            </a:r>
            <a:r>
              <a:rPr lang="fr-FR" dirty="0" smtClean="0">
                <a:latin typeface="Times New Roman" pitchFamily="18" charset="0"/>
                <a:cs typeface="Times New Roman" pitchFamily="18" charset="0"/>
              </a:rPr>
              <a:t>. </a:t>
            </a:r>
          </a:p>
          <a:p>
            <a:r>
              <a:rPr lang="fr-FR" b="1" dirty="0" smtClean="0">
                <a:latin typeface="Times New Roman" pitchFamily="18" charset="0"/>
                <a:cs typeface="Times New Roman" pitchFamily="18" charset="0"/>
              </a:rPr>
              <a:t>L'assemblage des </a:t>
            </a:r>
            <a:r>
              <a:rPr lang="fr-FR" b="1" dirty="0">
                <a:latin typeface="Times New Roman" pitchFamily="18" charset="0"/>
                <a:cs typeface="Times New Roman" pitchFamily="18" charset="0"/>
              </a:rPr>
              <a:t>sous-unités protéiques et de l'acide nucléique pour constituer les nucléocapsides </a:t>
            </a:r>
            <a:r>
              <a:rPr lang="fr-FR" b="1" dirty="0" smtClean="0">
                <a:latin typeface="Times New Roman" pitchFamily="18" charset="0"/>
                <a:cs typeface="Times New Roman" pitchFamily="18" charset="0"/>
              </a:rPr>
              <a:t>virales </a:t>
            </a:r>
            <a:r>
              <a:rPr lang="fr-FR" dirty="0" smtClean="0">
                <a:latin typeface="Times New Roman" pitchFamily="18" charset="0"/>
                <a:cs typeface="Times New Roman" pitchFamily="18" charset="0"/>
              </a:rPr>
              <a:t>à </a:t>
            </a:r>
            <a:r>
              <a:rPr lang="fr-FR" b="1" dirty="0" smtClean="0">
                <a:solidFill>
                  <a:srgbClr val="FF0000"/>
                </a:solidFill>
                <a:latin typeface="Times New Roman" pitchFamily="18" charset="0"/>
                <a:cs typeface="Times New Roman" pitchFamily="18" charset="0"/>
              </a:rPr>
              <a:t>symétrie</a:t>
            </a: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pPr lvl="3"/>
            <a:r>
              <a:rPr lang="fr-FR" b="1" dirty="0" smtClean="0">
                <a:solidFill>
                  <a:srgbClr val="FF0000"/>
                </a:solidFill>
                <a:latin typeface="Times New Roman" pitchFamily="18" charset="0"/>
                <a:cs typeface="Times New Roman" pitchFamily="18" charset="0"/>
              </a:rPr>
              <a:t>hélicoïdale</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(virus à nucléocapside hélicoïdale) </a:t>
            </a:r>
          </a:p>
          <a:p>
            <a:pPr lvl="3"/>
            <a:r>
              <a:rPr lang="fr-FR" b="1" dirty="0" smtClean="0">
                <a:solidFill>
                  <a:srgbClr val="FF0000"/>
                </a:solidFill>
                <a:latin typeface="Times New Roman" pitchFamily="18" charset="0"/>
                <a:cs typeface="Times New Roman" pitchFamily="18" charset="0"/>
              </a:rPr>
              <a:t>cubique</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(virus à nucléocapside cubique ou </a:t>
            </a:r>
            <a:r>
              <a:rPr lang="fr-FR" dirty="0" smtClean="0">
                <a:latin typeface="Times New Roman" pitchFamily="18" charset="0"/>
                <a:cs typeface="Times New Roman" pitchFamily="18" charset="0"/>
              </a:rPr>
              <a:t>icosaédrique</a:t>
            </a:r>
            <a:endParaRPr lang="fr-FR" dirty="0">
              <a:latin typeface="Times New Roman" pitchFamily="18" charset="0"/>
              <a:cs typeface="Times New Roman" pitchFamily="18" charset="0"/>
            </a:endParaRPr>
          </a:p>
        </p:txBody>
      </p:sp>
      <p:sp>
        <p:nvSpPr>
          <p:cNvPr id="7" name="Rectangle 6"/>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7500958" y="2214554"/>
            <a:ext cx="1353295" cy="1007927"/>
          </a:xfrm>
          <a:prstGeom prst="rect">
            <a:avLst/>
          </a:prstGeom>
          <a:noFill/>
          <a:ln w="9525">
            <a:noFill/>
            <a:miter lim="800000"/>
            <a:headEnd/>
            <a:tailEnd/>
          </a:ln>
          <a:effectLst/>
        </p:spPr>
      </p:pic>
      <p:sp>
        <p:nvSpPr>
          <p:cNvPr id="2" name="Titre 1"/>
          <p:cNvSpPr>
            <a:spLocks noGrp="1"/>
          </p:cNvSpPr>
          <p:nvPr>
            <p:ph type="title"/>
          </p:nvPr>
        </p:nvSpPr>
        <p:spPr>
          <a:xfrm>
            <a:off x="500034" y="142852"/>
            <a:ext cx="8229600" cy="357190"/>
          </a:xfrm>
        </p:spPr>
        <p:txBody>
          <a:bodyPr>
            <a:noAutofit/>
          </a:bodyPr>
          <a:lstStyle/>
          <a:p>
            <a:r>
              <a:rPr lang="fr-FR" sz="2800" dirty="0" smtClean="0">
                <a:solidFill>
                  <a:srgbClr val="00B050"/>
                </a:solidFill>
              </a:rPr>
              <a:t>4-2-2 Les virus à symétrie hélicoïdale </a:t>
            </a:r>
            <a:endParaRPr lang="fr-FR" sz="2800" dirty="0"/>
          </a:p>
        </p:txBody>
      </p:sp>
      <p:sp>
        <p:nvSpPr>
          <p:cNvPr id="3" name="Espace réservé du contenu 2"/>
          <p:cNvSpPr>
            <a:spLocks noGrp="1"/>
          </p:cNvSpPr>
          <p:nvPr>
            <p:ph idx="1"/>
          </p:nvPr>
        </p:nvSpPr>
        <p:spPr>
          <a:xfrm>
            <a:off x="142844" y="500042"/>
            <a:ext cx="8858312" cy="6072230"/>
          </a:xfrm>
        </p:spPr>
        <p:txBody>
          <a:bodyPr>
            <a:noAutofit/>
          </a:bodyPr>
          <a:lstStyle/>
          <a:p>
            <a:r>
              <a:rPr lang="fr-FR" sz="1800" dirty="0" smtClean="0">
                <a:solidFill>
                  <a:srgbClr val="00B050"/>
                </a:solidFill>
                <a:latin typeface="Times New Roman" pitchFamily="18" charset="0"/>
                <a:cs typeface="Times New Roman" pitchFamily="18" charset="0"/>
              </a:rPr>
              <a:t>4-2-2-1</a:t>
            </a:r>
            <a:r>
              <a:rPr lang="fr-FR" sz="1800" dirty="0" smtClean="0">
                <a:latin typeface="Times New Roman" pitchFamily="18" charset="0"/>
                <a:cs typeface="Times New Roman" pitchFamily="18" charset="0"/>
              </a:rPr>
              <a:t>) </a:t>
            </a:r>
            <a:r>
              <a:rPr lang="fr-FR" sz="1800" u="sng" dirty="0" smtClean="0">
                <a:latin typeface="Times New Roman" pitchFamily="18" charset="0"/>
                <a:cs typeface="Times New Roman" pitchFamily="18" charset="0"/>
              </a:rPr>
              <a:t>virus </a:t>
            </a:r>
            <a:r>
              <a:rPr lang="fr-FR" sz="1800" u="sng" dirty="0">
                <a:latin typeface="Times New Roman" pitchFamily="18" charset="0"/>
                <a:cs typeface="Times New Roman" pitchFamily="18" charset="0"/>
              </a:rPr>
              <a:t>de la mosaïque du tabac</a:t>
            </a:r>
            <a:r>
              <a:rPr lang="fr-FR" sz="1800" u="sng" dirty="0" smtClean="0">
                <a:latin typeface="Times New Roman" pitchFamily="18" charset="0"/>
                <a:cs typeface="Times New Roman" pitchFamily="18" charset="0"/>
              </a:rPr>
              <a:t>.</a:t>
            </a:r>
            <a:r>
              <a:rPr lang="fr-FR" sz="1800"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Bâtonnets rigides=cylindre creux. </a:t>
            </a:r>
          </a:p>
          <a:p>
            <a:pPr lvl="1"/>
            <a:r>
              <a:rPr lang="fr-FR" sz="1800" dirty="0" smtClean="0">
                <a:latin typeface="Times New Roman" pitchFamily="18" charset="0"/>
                <a:cs typeface="Times New Roman" pitchFamily="18" charset="0"/>
              </a:rPr>
              <a:t>L’ARN </a:t>
            </a:r>
            <a:r>
              <a:rPr lang="fr-FR" sz="1800" dirty="0">
                <a:latin typeface="Times New Roman" pitchFamily="18" charset="0"/>
                <a:cs typeface="Times New Roman" pitchFamily="18" charset="0"/>
              </a:rPr>
              <a:t>linéaire monocaténaire </a:t>
            </a:r>
            <a:r>
              <a:rPr lang="fr-FR" sz="1800" dirty="0" smtClean="0">
                <a:latin typeface="Times New Roman" pitchFamily="18" charset="0"/>
                <a:cs typeface="Times New Roman" pitchFamily="18" charset="0"/>
              </a:rPr>
              <a:t>s'enroule </a:t>
            </a:r>
            <a:r>
              <a:rPr lang="fr-FR" sz="1800" dirty="0">
                <a:latin typeface="Times New Roman" pitchFamily="18" charset="0"/>
                <a:cs typeface="Times New Roman" pitchFamily="18" charset="0"/>
              </a:rPr>
              <a:t>dans l'espace selon une </a:t>
            </a:r>
            <a:r>
              <a:rPr lang="fr-FR" sz="1800" dirty="0" smtClean="0">
                <a:latin typeface="Times New Roman" pitchFamily="18" charset="0"/>
                <a:cs typeface="Times New Roman" pitchFamily="18" charset="0"/>
              </a:rPr>
              <a:t>spirale. </a:t>
            </a:r>
          </a:p>
          <a:p>
            <a:pPr lvl="1"/>
            <a:r>
              <a:rPr lang="fr-FR" sz="1800" dirty="0" smtClean="0">
                <a:latin typeface="Times New Roman" pitchFamily="18" charset="0"/>
                <a:cs typeface="Times New Roman" pitchFamily="18" charset="0"/>
              </a:rPr>
              <a:t>La </a:t>
            </a:r>
            <a:r>
              <a:rPr lang="fr-FR" sz="1800" dirty="0">
                <a:latin typeface="Times New Roman" pitchFamily="18" charset="0"/>
                <a:cs typeface="Times New Roman" pitchFamily="18" charset="0"/>
              </a:rPr>
              <a:t>capside est </a:t>
            </a:r>
            <a:r>
              <a:rPr lang="fr-FR" sz="1800" dirty="0" smtClean="0">
                <a:latin typeface="Times New Roman" pitchFamily="18" charset="0"/>
                <a:cs typeface="Times New Roman" pitchFamily="18" charset="0"/>
              </a:rPr>
              <a:t>macromolécule protéique constituée (158 </a:t>
            </a:r>
            <a:r>
              <a:rPr lang="fr-FR" sz="1800" dirty="0">
                <a:latin typeface="Times New Roman" pitchFamily="18" charset="0"/>
                <a:cs typeface="Times New Roman" pitchFamily="18" charset="0"/>
              </a:rPr>
              <a:t>acides </a:t>
            </a:r>
            <a:r>
              <a:rPr lang="fr-FR" sz="1800" dirty="0" smtClean="0">
                <a:latin typeface="Times New Roman" pitchFamily="18" charset="0"/>
                <a:cs typeface="Times New Roman" pitchFamily="18" charset="0"/>
              </a:rPr>
              <a:t>animés), résistante aux aminopeptidases</a:t>
            </a:r>
            <a:r>
              <a:rPr lang="fr-FR" sz="1800" dirty="0">
                <a:latin typeface="Times New Roman" pitchFamily="18" charset="0"/>
                <a:cs typeface="Times New Roman" pitchFamily="18" charset="0"/>
              </a:rPr>
              <a:t>. </a:t>
            </a:r>
            <a:endParaRPr lang="fr-FR" sz="1800" dirty="0" smtClean="0">
              <a:latin typeface="Times New Roman" pitchFamily="18" charset="0"/>
              <a:cs typeface="Times New Roman" pitchFamily="18" charset="0"/>
            </a:endParaRPr>
          </a:p>
          <a:p>
            <a:r>
              <a:rPr lang="fr-FR" sz="1800" dirty="0" smtClean="0">
                <a:solidFill>
                  <a:srgbClr val="00B050"/>
                </a:solidFill>
                <a:latin typeface="Times New Roman" pitchFamily="18" charset="0"/>
                <a:cs typeface="Times New Roman" pitchFamily="18" charset="0"/>
              </a:rPr>
              <a:t>4-2-2-2) </a:t>
            </a:r>
            <a:r>
              <a:rPr lang="fr-FR" sz="1800" dirty="0" smtClean="0">
                <a:latin typeface="Times New Roman" pitchFamily="18" charset="0"/>
                <a:cs typeface="Times New Roman" pitchFamily="18" charset="0"/>
              </a:rPr>
              <a:t>virus animaux à capside  hélicoïdale, spiralée, toujours enveloppée. </a:t>
            </a:r>
          </a:p>
          <a:p>
            <a:pPr lvl="1"/>
            <a:r>
              <a:rPr lang="fr-FR" sz="1800" u="sng" dirty="0" smtClean="0">
                <a:latin typeface="Times New Roman" pitchFamily="18" charset="0"/>
                <a:cs typeface="Times New Roman" pitchFamily="18" charset="0"/>
              </a:rPr>
              <a:t>virus de la rage (rhabdoviridae)</a:t>
            </a:r>
            <a:r>
              <a:rPr lang="fr-FR" sz="1800" dirty="0" smtClean="0">
                <a:latin typeface="Times New Roman" pitchFamily="18" charset="0"/>
                <a:cs typeface="Times New Roman" pitchFamily="18" charset="0"/>
              </a:rPr>
              <a:t> capside hélicoïdale (cylindre). </a:t>
            </a:r>
          </a:p>
          <a:p>
            <a:pPr lvl="2"/>
            <a:r>
              <a:rPr lang="fr-FR" sz="1800" dirty="0" smtClean="0">
                <a:latin typeface="Times New Roman" pitchFamily="18" charset="0"/>
                <a:cs typeface="Times New Roman" pitchFamily="18" charset="0"/>
              </a:rPr>
              <a:t>L'ARN y est relié à des sous-unités d'une protéine (</a:t>
            </a:r>
            <a:r>
              <a:rPr lang="fr-FR" sz="1800" dirty="0" smtClean="0">
                <a:solidFill>
                  <a:srgbClr val="FF0000"/>
                </a:solidFill>
                <a:latin typeface="Times New Roman" pitchFamily="18" charset="0"/>
                <a:cs typeface="Times New Roman" pitchFamily="18" charset="0"/>
              </a:rPr>
              <a:t>protéine N</a:t>
            </a:r>
            <a:r>
              <a:rPr lang="fr-FR" sz="1800" dirty="0" smtClean="0">
                <a:latin typeface="Times New Roman" pitchFamily="18" charset="0"/>
                <a:cs typeface="Times New Roman" pitchFamily="18" charset="0"/>
              </a:rPr>
              <a:t>).  </a:t>
            </a:r>
          </a:p>
          <a:p>
            <a:pPr lvl="2"/>
            <a:r>
              <a:rPr lang="fr-FR" sz="1800" dirty="0" smtClean="0">
                <a:latin typeface="Times New Roman" pitchFamily="18" charset="0"/>
                <a:cs typeface="Times New Roman" pitchFamily="18" charset="0"/>
              </a:rPr>
              <a:t>à l'intérieur de l'enveloppe  une transcriptase (</a:t>
            </a:r>
            <a:r>
              <a:rPr lang="fr-FR" sz="1800" dirty="0" smtClean="0">
                <a:solidFill>
                  <a:srgbClr val="FF0000"/>
                </a:solidFill>
                <a:latin typeface="Times New Roman" pitchFamily="18" charset="0"/>
                <a:cs typeface="Times New Roman" pitchFamily="18" charset="0"/>
              </a:rPr>
              <a:t>protéine L</a:t>
            </a:r>
            <a:r>
              <a:rPr lang="fr-FR" sz="1800" dirty="0" smtClean="0">
                <a:latin typeface="Times New Roman" pitchFamily="18" charset="0"/>
                <a:cs typeface="Times New Roman" pitchFamily="18" charset="0"/>
              </a:rPr>
              <a:t>),                                         une protéine matricielle (</a:t>
            </a:r>
            <a:r>
              <a:rPr lang="fr-FR" sz="1800" dirty="0" smtClean="0">
                <a:solidFill>
                  <a:srgbClr val="FF0000"/>
                </a:solidFill>
                <a:latin typeface="Times New Roman" pitchFamily="18" charset="0"/>
                <a:cs typeface="Times New Roman" pitchFamily="18" charset="0"/>
              </a:rPr>
              <a:t>protéine M</a:t>
            </a:r>
            <a:r>
              <a:rPr lang="fr-FR" sz="1800" dirty="0" smtClean="0">
                <a:latin typeface="Times New Roman" pitchFamily="18" charset="0"/>
                <a:cs typeface="Times New Roman" pitchFamily="18" charset="0"/>
              </a:rPr>
              <a:t>), et  non structurale (</a:t>
            </a:r>
            <a:r>
              <a:rPr lang="fr-FR" sz="1800" dirty="0" smtClean="0">
                <a:solidFill>
                  <a:srgbClr val="FF0000"/>
                </a:solidFill>
                <a:latin typeface="Times New Roman" pitchFamily="18" charset="0"/>
                <a:cs typeface="Times New Roman" pitchFamily="18" charset="0"/>
              </a:rPr>
              <a:t>NS</a:t>
            </a:r>
            <a:r>
              <a:rPr lang="fr-FR" sz="1800" dirty="0" smtClean="0">
                <a:latin typeface="Times New Roman" pitchFamily="18" charset="0"/>
                <a:cs typeface="Times New Roman" pitchFamily="18" charset="0"/>
              </a:rPr>
              <a:t>). </a:t>
            </a:r>
          </a:p>
          <a:p>
            <a:pPr lvl="1"/>
            <a:r>
              <a:rPr lang="fr-FR" sz="1800" u="sng" dirty="0" smtClean="0">
                <a:latin typeface="Times New Roman" pitchFamily="18" charset="0"/>
                <a:cs typeface="Times New Roman" pitchFamily="18" charset="0"/>
              </a:rPr>
              <a:t>Orthomyxoviridae (virus grippaux)</a:t>
            </a:r>
            <a:r>
              <a:rPr lang="fr-FR" sz="1800" dirty="0" smtClean="0">
                <a:latin typeface="Times New Roman" pitchFamily="18" charset="0"/>
                <a:cs typeface="Times New Roman" pitchFamily="18" charset="0"/>
              </a:rPr>
              <a:t> une enveloppe unique, 8 nucléocapsides constituées </a:t>
            </a:r>
          </a:p>
          <a:p>
            <a:pPr lvl="2"/>
            <a:r>
              <a:rPr lang="fr-FR" sz="1800" dirty="0" smtClean="0">
                <a:latin typeface="Times New Roman" pitchFamily="18" charset="0"/>
                <a:cs typeface="Times New Roman" pitchFamily="18" charset="0"/>
              </a:rPr>
              <a:t>d'un fragment d'ARN relié à une polymérase et à des sous-unités protéiques. </a:t>
            </a:r>
          </a:p>
          <a:p>
            <a:pPr lvl="2"/>
            <a:r>
              <a:rPr lang="fr-FR" sz="1800" dirty="0" smtClean="0">
                <a:latin typeface="Times New Roman" pitchFamily="18" charset="0"/>
                <a:cs typeface="Times New Roman" pitchFamily="18" charset="0"/>
              </a:rPr>
              <a:t>une protéine membranaire (</a:t>
            </a:r>
            <a:r>
              <a:rPr lang="fr-FR" sz="1800" dirty="0" smtClean="0">
                <a:solidFill>
                  <a:srgbClr val="FF0000"/>
                </a:solidFill>
                <a:latin typeface="Times New Roman" pitchFamily="18" charset="0"/>
                <a:cs typeface="Times New Roman" pitchFamily="18" charset="0"/>
              </a:rPr>
              <a:t>protéine M</a:t>
            </a:r>
            <a:r>
              <a:rPr lang="fr-FR" sz="1800" dirty="0" smtClean="0">
                <a:latin typeface="Times New Roman" pitchFamily="18" charset="0"/>
                <a:cs typeface="Times New Roman" pitchFamily="18" charset="0"/>
              </a:rPr>
              <a:t>) à l'intérieur de l'enveloppe. </a:t>
            </a:r>
          </a:p>
          <a:p>
            <a:pPr lvl="1"/>
            <a:r>
              <a:rPr lang="fr-FR" sz="1800" u="sng" dirty="0" smtClean="0">
                <a:latin typeface="Times New Roman" pitchFamily="18" charset="0"/>
                <a:cs typeface="Times New Roman" pitchFamily="18" charset="0"/>
              </a:rPr>
              <a:t>Paramyxoviridae</a:t>
            </a:r>
            <a:r>
              <a:rPr lang="fr-FR" sz="1800" dirty="0" smtClean="0">
                <a:latin typeface="Times New Roman" pitchFamily="18" charset="0"/>
                <a:cs typeface="Times New Roman" pitchFamily="18" charset="0"/>
              </a:rPr>
              <a:t> grossièrement sphérique constituée de . </a:t>
            </a:r>
          </a:p>
          <a:p>
            <a:pPr lvl="2"/>
            <a:r>
              <a:rPr lang="fr-FR" sz="1800" dirty="0" smtClean="0">
                <a:latin typeface="Times New Roman" pitchFamily="18" charset="0"/>
                <a:cs typeface="Times New Roman" pitchFamily="18" charset="0"/>
              </a:rPr>
              <a:t>l'enveloppe </a:t>
            </a:r>
          </a:p>
          <a:p>
            <a:pPr lvl="2"/>
            <a:r>
              <a:rPr lang="fr-FR" sz="1800" dirty="0" smtClean="0">
                <a:latin typeface="Times New Roman" pitchFamily="18" charset="0"/>
                <a:cs typeface="Times New Roman" pitchFamily="18" charset="0"/>
              </a:rPr>
              <a:t>une nucléocapside constituée </a:t>
            </a:r>
          </a:p>
          <a:p>
            <a:pPr lvl="3"/>
            <a:r>
              <a:rPr lang="fr-FR" sz="1800" dirty="0" smtClean="0">
                <a:latin typeface="Times New Roman" pitchFamily="18" charset="0"/>
                <a:cs typeface="Times New Roman" pitchFamily="18" charset="0"/>
              </a:rPr>
              <a:t>d'un d'ARN relié à des sous-unités de protéines </a:t>
            </a:r>
            <a:r>
              <a:rPr lang="fr-FR" sz="1800" dirty="0" smtClean="0">
                <a:solidFill>
                  <a:srgbClr val="FF0000"/>
                </a:solidFill>
                <a:latin typeface="Times New Roman" pitchFamily="18" charset="0"/>
                <a:cs typeface="Times New Roman" pitchFamily="18" charset="0"/>
              </a:rPr>
              <a:t>NP</a:t>
            </a:r>
          </a:p>
          <a:p>
            <a:pPr lvl="3"/>
            <a:r>
              <a:rPr lang="fr-FR" sz="1800" dirty="0" smtClean="0">
                <a:latin typeface="Times New Roman" pitchFamily="18" charset="0"/>
                <a:cs typeface="Times New Roman" pitchFamily="18" charset="0"/>
              </a:rPr>
              <a:t>deux ARN polymérases (</a:t>
            </a:r>
            <a:r>
              <a:rPr lang="fr-FR" sz="1800" dirty="0" smtClean="0">
                <a:solidFill>
                  <a:srgbClr val="FF0000"/>
                </a:solidFill>
                <a:latin typeface="Times New Roman" pitchFamily="18" charset="0"/>
                <a:cs typeface="Times New Roman" pitchFamily="18" charset="0"/>
              </a:rPr>
              <a:t>L et P</a:t>
            </a:r>
            <a:r>
              <a:rPr lang="fr-FR" sz="1800" dirty="0" smtClean="0">
                <a:latin typeface="Times New Roman" pitchFamily="18" charset="0"/>
                <a:cs typeface="Times New Roman" pitchFamily="18" charset="0"/>
              </a:rPr>
              <a:t>) et</a:t>
            </a:r>
          </a:p>
          <a:p>
            <a:pPr lvl="3"/>
            <a:r>
              <a:rPr lang="fr-FR" sz="1800" dirty="0" smtClean="0">
                <a:latin typeface="Times New Roman" pitchFamily="18" charset="0"/>
                <a:cs typeface="Times New Roman" pitchFamily="18" charset="0"/>
              </a:rPr>
              <a:t>une protéine de membrane (</a:t>
            </a:r>
            <a:r>
              <a:rPr lang="fr-FR" sz="1800" dirty="0" smtClean="0">
                <a:solidFill>
                  <a:srgbClr val="FF0000"/>
                </a:solidFill>
                <a:latin typeface="Times New Roman" pitchFamily="18" charset="0"/>
                <a:cs typeface="Times New Roman" pitchFamily="18" charset="0"/>
              </a:rPr>
              <a:t>protéine M</a:t>
            </a:r>
            <a:r>
              <a:rPr lang="fr-FR" sz="1800" dirty="0" smtClean="0">
                <a:latin typeface="Times New Roman" pitchFamily="18" charset="0"/>
                <a:cs typeface="Times New Roman" pitchFamily="18" charset="0"/>
              </a:rPr>
              <a:t>).  </a:t>
            </a:r>
            <a:endParaRPr lang="fr-FR" sz="1800" dirty="0">
              <a:latin typeface="Times New Roman" pitchFamily="18" charset="0"/>
              <a:cs typeface="Times New Roman" pitchFamily="18" charset="0"/>
            </a:endParaRPr>
          </a:p>
        </p:txBody>
      </p:sp>
      <p:sp>
        <p:nvSpPr>
          <p:cNvPr id="6" name="Rectangle 5"/>
          <p:cNvSpPr/>
          <p:nvPr/>
        </p:nvSpPr>
        <p:spPr>
          <a:xfrm>
            <a:off x="214282" y="6429396"/>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725470"/>
          </a:xfrm>
        </p:spPr>
        <p:txBody>
          <a:bodyPr>
            <a:normAutofit fontScale="90000"/>
          </a:bodyPr>
          <a:lstStyle/>
          <a:p>
            <a:r>
              <a:rPr lang="fr-FR" b="1" dirty="0" smtClean="0">
                <a:solidFill>
                  <a:srgbClr val="00B050"/>
                </a:solidFill>
              </a:rPr>
              <a:t>4-2-3 </a:t>
            </a:r>
            <a:r>
              <a:rPr lang="fr-FR" b="1" u="sng" dirty="0" smtClean="0">
                <a:solidFill>
                  <a:srgbClr val="00B050"/>
                </a:solidFill>
              </a:rPr>
              <a:t>Les virus à symétrie cubique</a:t>
            </a:r>
            <a:endParaRPr lang="fr-FR" dirty="0"/>
          </a:p>
        </p:txBody>
      </p:sp>
      <p:sp>
        <p:nvSpPr>
          <p:cNvPr id="3" name="Espace réservé du contenu 2"/>
          <p:cNvSpPr>
            <a:spLocks noGrp="1"/>
          </p:cNvSpPr>
          <p:nvPr>
            <p:ph idx="1"/>
          </p:nvPr>
        </p:nvSpPr>
        <p:spPr>
          <a:xfrm>
            <a:off x="142844" y="1000108"/>
            <a:ext cx="8786874" cy="5643602"/>
          </a:xfrm>
        </p:spPr>
        <p:txBody>
          <a:bodyPr>
            <a:normAutofit/>
          </a:bodyPr>
          <a:lstStyle/>
          <a:p>
            <a:r>
              <a:rPr lang="fr-FR" dirty="0" smtClean="0">
                <a:solidFill>
                  <a:srgbClr val="FF0000"/>
                </a:solidFill>
                <a:latin typeface="Times New Roman" pitchFamily="18" charset="0"/>
                <a:cs typeface="Times New Roman" pitchFamily="18" charset="0"/>
              </a:rPr>
              <a:t>Forme cubique</a:t>
            </a:r>
            <a:r>
              <a:rPr lang="fr-FR" dirty="0" smtClean="0">
                <a:latin typeface="Times New Roman" pitchFamily="18" charset="0"/>
                <a:cs typeface="Times New Roman" pitchFamily="18" charset="0"/>
              </a:rPr>
              <a:t> unités de structure </a:t>
            </a:r>
          </a:p>
          <a:p>
            <a:pPr lvl="1"/>
            <a:r>
              <a:rPr lang="fr-FR" dirty="0" smtClean="0">
                <a:latin typeface="Times New Roman" pitchFamily="18" charset="0"/>
                <a:cs typeface="Times New Roman" pitchFamily="18" charset="0"/>
              </a:rPr>
              <a:t>2 : bimère</a:t>
            </a:r>
          </a:p>
          <a:p>
            <a:pPr lvl="1"/>
            <a:r>
              <a:rPr lang="fr-FR" dirty="0" smtClean="0">
                <a:latin typeface="Times New Roman" pitchFamily="18" charset="0"/>
                <a:cs typeface="Times New Roman" pitchFamily="18" charset="0"/>
              </a:rPr>
              <a:t>3 </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trimère</a:t>
            </a:r>
          </a:p>
          <a:p>
            <a:pPr lvl="1"/>
            <a:r>
              <a:rPr lang="fr-FR" dirty="0" smtClean="0">
                <a:latin typeface="Times New Roman" pitchFamily="18" charset="0"/>
                <a:cs typeface="Times New Roman" pitchFamily="18" charset="0"/>
              </a:rPr>
              <a:t>5 : </a:t>
            </a:r>
            <a:r>
              <a:rPr lang="fr-FR" dirty="0">
                <a:latin typeface="Times New Roman" pitchFamily="18" charset="0"/>
                <a:cs typeface="Times New Roman" pitchFamily="18" charset="0"/>
              </a:rPr>
              <a:t>quintamère ou </a:t>
            </a:r>
            <a:r>
              <a:rPr lang="fr-FR" dirty="0" smtClean="0">
                <a:latin typeface="Times New Roman" pitchFamily="18" charset="0"/>
                <a:cs typeface="Times New Roman" pitchFamily="18" charset="0"/>
              </a:rPr>
              <a:t>penton</a:t>
            </a:r>
          </a:p>
          <a:p>
            <a:pPr lvl="1"/>
            <a:r>
              <a:rPr lang="fr-FR" dirty="0" smtClean="0">
                <a:latin typeface="Times New Roman" pitchFamily="18" charset="0"/>
                <a:cs typeface="Times New Roman" pitchFamily="18" charset="0"/>
              </a:rPr>
              <a:t>6 hexamère </a:t>
            </a:r>
            <a:r>
              <a:rPr lang="fr-FR" dirty="0">
                <a:latin typeface="Times New Roman" pitchFamily="18" charset="0"/>
                <a:cs typeface="Times New Roman" pitchFamily="18" charset="0"/>
              </a:rPr>
              <a:t>ou </a:t>
            </a:r>
            <a:r>
              <a:rPr lang="fr-FR" dirty="0" smtClean="0">
                <a:latin typeface="Times New Roman" pitchFamily="18" charset="0"/>
                <a:cs typeface="Times New Roman" pitchFamily="18" charset="0"/>
              </a:rPr>
              <a:t>hexon.</a:t>
            </a:r>
            <a:endParaRPr lang="fr-FR" dirty="0">
              <a:latin typeface="Times New Roman" pitchFamily="18" charset="0"/>
              <a:cs typeface="Times New Roman" pitchFamily="18" charset="0"/>
            </a:endParaRPr>
          </a:p>
          <a:p>
            <a:r>
              <a:rPr lang="fr-FR" dirty="0" smtClean="0">
                <a:solidFill>
                  <a:srgbClr val="FF0000"/>
                </a:solidFill>
                <a:latin typeface="Times New Roman" pitchFamily="18" charset="0"/>
                <a:cs typeface="Times New Roman" pitchFamily="18" charset="0"/>
              </a:rPr>
              <a:t>Forme icosaèdrique </a:t>
            </a:r>
            <a:r>
              <a:rPr lang="fr-FR" dirty="0" smtClean="0">
                <a:latin typeface="Times New Roman" pitchFamily="18" charset="0"/>
                <a:cs typeface="Times New Roman" pitchFamily="18" charset="0"/>
              </a:rPr>
              <a:t>constituée </a:t>
            </a:r>
            <a:r>
              <a:rPr lang="fr-FR" dirty="0">
                <a:latin typeface="Times New Roman" pitchFamily="18" charset="0"/>
                <a:cs typeface="Times New Roman" pitchFamily="18" charset="0"/>
              </a:rPr>
              <a:t>de </a:t>
            </a:r>
            <a:endParaRPr lang="fr-FR" dirty="0" smtClean="0">
              <a:latin typeface="Times New Roman" pitchFamily="18" charset="0"/>
              <a:cs typeface="Times New Roman" pitchFamily="18" charset="0"/>
            </a:endParaRPr>
          </a:p>
          <a:p>
            <a:pPr lvl="1"/>
            <a:r>
              <a:rPr lang="fr-FR" dirty="0" smtClean="0">
                <a:latin typeface="Times New Roman" pitchFamily="18" charset="0"/>
                <a:cs typeface="Times New Roman" pitchFamily="18" charset="0"/>
              </a:rPr>
              <a:t>12 </a:t>
            </a:r>
            <a:r>
              <a:rPr lang="fr-FR" dirty="0">
                <a:latin typeface="Times New Roman" pitchFamily="18" charset="0"/>
                <a:cs typeface="Times New Roman" pitchFamily="18" charset="0"/>
              </a:rPr>
              <a:t>pentons et </a:t>
            </a:r>
            <a:endParaRPr lang="fr-FR" dirty="0" smtClean="0">
              <a:latin typeface="Times New Roman" pitchFamily="18" charset="0"/>
              <a:cs typeface="Times New Roman" pitchFamily="18" charset="0"/>
            </a:endParaRPr>
          </a:p>
          <a:p>
            <a:pPr lvl="1"/>
            <a:r>
              <a:rPr lang="fr-FR" dirty="0" smtClean="0">
                <a:latin typeface="Times New Roman" pitchFamily="18" charset="0"/>
                <a:cs typeface="Times New Roman" pitchFamily="18" charset="0"/>
              </a:rPr>
              <a:t>d'un </a:t>
            </a:r>
            <a:r>
              <a:rPr lang="fr-FR" dirty="0">
                <a:latin typeface="Times New Roman" pitchFamily="18" charset="0"/>
                <a:cs typeface="Times New Roman" pitchFamily="18" charset="0"/>
              </a:rPr>
              <a:t>nombre variable d'hexons en fonction du nombre de triangulation</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pic>
        <p:nvPicPr>
          <p:cNvPr id="5" name="Image 4"/>
          <p:cNvPicPr/>
          <p:nvPr/>
        </p:nvPicPr>
        <p:blipFill>
          <a:blip r:embed="rId2"/>
          <a:srcRect l="36627" t="6593" r="32687" b="42418"/>
          <a:stretch>
            <a:fillRect/>
          </a:stretch>
        </p:blipFill>
        <p:spPr bwMode="auto">
          <a:xfrm>
            <a:off x="7000892" y="1571612"/>
            <a:ext cx="1714512" cy="2143140"/>
          </a:xfrm>
          <a:prstGeom prst="rect">
            <a:avLst/>
          </a:prstGeom>
          <a:noFill/>
          <a:ln w="9525">
            <a:noFill/>
            <a:miter lim="800000"/>
            <a:headEnd/>
            <a:tailEnd/>
          </a:ln>
          <a:effectLst/>
        </p:spPr>
      </p:pic>
      <p:sp>
        <p:nvSpPr>
          <p:cNvPr id="6" name="Rectangle 5"/>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582594"/>
          </a:xfrm>
        </p:spPr>
        <p:txBody>
          <a:bodyPr>
            <a:normAutofit fontScale="90000"/>
          </a:bodyPr>
          <a:lstStyle/>
          <a:p>
            <a:r>
              <a:rPr lang="fr-FR" b="1" dirty="0" smtClean="0">
                <a:solidFill>
                  <a:srgbClr val="00B050"/>
                </a:solidFill>
                <a:latin typeface="Times New Roman" pitchFamily="18" charset="0"/>
                <a:cs typeface="Times New Roman" pitchFamily="18" charset="0"/>
              </a:rPr>
              <a:t>A retenir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285720" y="857232"/>
            <a:ext cx="8572560" cy="5786478"/>
          </a:xfrm>
        </p:spPr>
        <p:txBody>
          <a:bodyPr>
            <a:normAutofit fontScale="92500" lnSpcReduction="10000"/>
          </a:bodyPr>
          <a:lstStyle/>
          <a:p>
            <a:pPr algn="just"/>
            <a:r>
              <a:rPr lang="fr-FR" sz="2800" dirty="0" smtClean="0">
                <a:latin typeface="Times New Roman" pitchFamily="18" charset="0"/>
                <a:cs typeface="Times New Roman" pitchFamily="18" charset="0"/>
              </a:rPr>
              <a:t>Le  virus est une particule </a:t>
            </a:r>
            <a:r>
              <a:rPr lang="fr-FR" sz="2800" dirty="0" smtClean="0">
                <a:solidFill>
                  <a:srgbClr val="FF0000"/>
                </a:solidFill>
                <a:latin typeface="Times New Roman" pitchFamily="18" charset="0"/>
                <a:cs typeface="Times New Roman" pitchFamily="18" charset="0"/>
              </a:rPr>
              <a:t>filtrante</a:t>
            </a:r>
            <a:r>
              <a:rPr lang="fr-FR" sz="2800" dirty="0" smtClean="0">
                <a:latin typeface="Times New Roman" pitchFamily="18" charset="0"/>
                <a:cs typeface="Times New Roman" pitchFamily="18" charset="0"/>
              </a:rPr>
              <a:t> faite essentiellement d’un </a:t>
            </a:r>
            <a:r>
              <a:rPr lang="fr-FR" sz="2800" dirty="0" smtClean="0">
                <a:solidFill>
                  <a:srgbClr val="FF0000"/>
                </a:solidFill>
                <a:latin typeface="Times New Roman" pitchFamily="18" charset="0"/>
                <a:cs typeface="Times New Roman" pitchFamily="18" charset="0"/>
              </a:rPr>
              <a:t>seul type d’acide nucléique </a:t>
            </a:r>
            <a:r>
              <a:rPr lang="fr-FR" sz="2800" dirty="0" smtClean="0">
                <a:latin typeface="Times New Roman" pitchFamily="18" charset="0"/>
                <a:cs typeface="Times New Roman" pitchFamily="18" charset="0"/>
              </a:rPr>
              <a:t>incrusté dans structure protéique: la </a:t>
            </a:r>
            <a:r>
              <a:rPr lang="fr-FR" sz="2800" dirty="0" smtClean="0">
                <a:solidFill>
                  <a:srgbClr val="FF0000"/>
                </a:solidFill>
                <a:latin typeface="Times New Roman" pitchFamily="18" charset="0"/>
                <a:cs typeface="Times New Roman" pitchFamily="18" charset="0"/>
              </a:rPr>
              <a:t>capside</a:t>
            </a:r>
            <a:r>
              <a:rPr lang="fr-FR" sz="2800" dirty="0" smtClean="0">
                <a:latin typeface="Times New Roman" pitchFamily="18" charset="0"/>
                <a:cs typeface="Times New Roman" pitchFamily="18" charset="0"/>
              </a:rPr>
              <a:t>. L'ensemble forme la nucléocapside cette dernière peut être recouverte d’une </a:t>
            </a:r>
            <a:r>
              <a:rPr lang="fr-FR" sz="2800" dirty="0" smtClean="0">
                <a:solidFill>
                  <a:srgbClr val="FF0000"/>
                </a:solidFill>
                <a:latin typeface="Times New Roman" pitchFamily="18" charset="0"/>
                <a:cs typeface="Times New Roman" pitchFamily="18" charset="0"/>
              </a:rPr>
              <a:t>enveloppe</a:t>
            </a:r>
            <a:r>
              <a:rPr lang="fr-FR" sz="2800" dirty="0" smtClean="0">
                <a:latin typeface="Times New Roman" pitchFamily="18" charset="0"/>
                <a:cs typeface="Times New Roman" pitchFamily="18" charset="0"/>
              </a:rPr>
              <a:t> d’origine membranaire plus ou moins complexe. </a:t>
            </a:r>
          </a:p>
          <a:p>
            <a:pPr algn="just"/>
            <a:r>
              <a:rPr lang="fr-FR" sz="2800" dirty="0" smtClean="0">
                <a:latin typeface="Times New Roman" pitchFamily="18" charset="0"/>
                <a:cs typeface="Times New Roman" pitchFamily="18" charset="0"/>
              </a:rPr>
              <a:t>L’organisation des différentes sous unités de la capside détermine une structure a </a:t>
            </a:r>
            <a:r>
              <a:rPr lang="fr-FR" sz="2800" dirty="0" smtClean="0">
                <a:solidFill>
                  <a:srgbClr val="FF0000"/>
                </a:solidFill>
                <a:latin typeface="Times New Roman" pitchFamily="18" charset="0"/>
                <a:cs typeface="Times New Roman" pitchFamily="18" charset="0"/>
              </a:rPr>
              <a:t>symétrie cubique </a:t>
            </a:r>
            <a:r>
              <a:rPr lang="fr-FR" sz="2800" dirty="0" smtClean="0">
                <a:latin typeface="Times New Roman" pitchFamily="18" charset="0"/>
                <a:cs typeface="Times New Roman" pitchFamily="18" charset="0"/>
              </a:rPr>
              <a:t>où a </a:t>
            </a:r>
            <a:r>
              <a:rPr lang="fr-FR" sz="2800" dirty="0" smtClean="0">
                <a:solidFill>
                  <a:srgbClr val="FF0000"/>
                </a:solidFill>
                <a:latin typeface="Times New Roman" pitchFamily="18" charset="0"/>
                <a:cs typeface="Times New Roman" pitchFamily="18" charset="0"/>
              </a:rPr>
              <a:t>symétrie hélicoïdale</a:t>
            </a:r>
            <a:r>
              <a:rPr lang="fr-FR" sz="2800" dirty="0" smtClean="0">
                <a:latin typeface="Times New Roman" pitchFamily="18" charset="0"/>
                <a:cs typeface="Times New Roman" pitchFamily="18" charset="0"/>
              </a:rPr>
              <a:t>. On rencontre aussi des </a:t>
            </a:r>
            <a:r>
              <a:rPr lang="fr-FR" sz="2800" dirty="0" smtClean="0">
                <a:solidFill>
                  <a:srgbClr val="FF0000"/>
                </a:solidFill>
                <a:latin typeface="Times New Roman" pitchFamily="18" charset="0"/>
                <a:cs typeface="Times New Roman" pitchFamily="18" charset="0"/>
              </a:rPr>
              <a:t>virus complexes</a:t>
            </a:r>
            <a:r>
              <a:rPr lang="fr-FR" sz="2800" dirty="0" smtClean="0">
                <a:latin typeface="Times New Roman" pitchFamily="18" charset="0"/>
                <a:cs typeface="Times New Roman" pitchFamily="18" charset="0"/>
              </a:rPr>
              <a:t>: bactériophages (virus des bactéries)</a:t>
            </a:r>
          </a:p>
          <a:p>
            <a:pPr algn="just"/>
            <a:r>
              <a:rPr lang="fr-FR" sz="2800" dirty="0" smtClean="0">
                <a:latin typeface="Times New Roman" pitchFamily="18" charset="0"/>
                <a:cs typeface="Times New Roman" pitchFamily="18" charset="0"/>
              </a:rPr>
              <a:t>Les virus sont des microorganismes </a:t>
            </a:r>
            <a:r>
              <a:rPr lang="fr-FR" sz="2800" dirty="0" smtClean="0">
                <a:solidFill>
                  <a:srgbClr val="FF0000"/>
                </a:solidFill>
                <a:latin typeface="Times New Roman" pitchFamily="18" charset="0"/>
                <a:cs typeface="Times New Roman" pitchFamily="18" charset="0"/>
              </a:rPr>
              <a:t>parasites obligatoires </a:t>
            </a:r>
            <a:r>
              <a:rPr lang="fr-FR" sz="2800" dirty="0" smtClean="0">
                <a:latin typeface="Times New Roman" pitchFamily="18" charset="0"/>
                <a:cs typeface="Times New Roman" pitchFamily="18" charset="0"/>
              </a:rPr>
              <a:t>nécessitant un organisme vivant pour leur multiplication</a:t>
            </a:r>
          </a:p>
          <a:p>
            <a:pPr algn="just"/>
            <a:r>
              <a:rPr lang="fr-FR" sz="2800" dirty="0" smtClean="0">
                <a:latin typeface="Times New Roman" pitchFamily="18" charset="0"/>
                <a:cs typeface="Times New Roman" pitchFamily="18" charset="0"/>
              </a:rPr>
              <a:t>Leur classification repose essentiellement sur le type du genome(ADN ou ARN); la présence ou l’absence d’enveloppe; le type de </a:t>
            </a:r>
          </a:p>
          <a:p>
            <a:endParaRPr lang="fr-FR" dirty="0">
              <a:latin typeface="Times New Roman" pitchFamily="18" charset="0"/>
              <a:cs typeface="Times New Roman" pitchFamily="18" charset="0"/>
            </a:endParaRPr>
          </a:p>
        </p:txBody>
      </p:sp>
      <p:sp>
        <p:nvSpPr>
          <p:cNvPr id="5" name="Rectangle 4"/>
          <p:cNvSpPr/>
          <p:nvPr/>
        </p:nvSpPr>
        <p:spPr>
          <a:xfrm>
            <a:off x="214282" y="6357958"/>
            <a:ext cx="8715436" cy="461665"/>
          </a:xfrm>
          <a:prstGeom prst="rect">
            <a:avLst/>
          </a:prstGeom>
        </p:spPr>
        <p:txBody>
          <a:bodyPr wrap="square">
            <a:spAutoFit/>
          </a:bodyPr>
          <a:lstStyle/>
          <a:p>
            <a:pPr lvl="0" algn="just" fontAlgn="base">
              <a:spcBef>
                <a:spcPct val="0"/>
              </a:spcBef>
              <a:spcAft>
                <a:spcPct val="0"/>
              </a:spcAft>
            </a:pPr>
            <a:r>
              <a:rPr lang="fr-FR" sz="1200" dirty="0" smtClean="0">
                <a:latin typeface="Times New Roman" pitchFamily="18" charset="0"/>
                <a:ea typeface="Calibri" pitchFamily="34" charset="0"/>
                <a:cs typeface="Times New Roman" pitchFamily="18" charset="0"/>
              </a:rPr>
              <a:t>Pr. A. Djahoudi. Université Badji Mokhtar , Faculté  des sciences médicales . Département de médecine , </a:t>
            </a:r>
            <a:r>
              <a:rPr lang="fr-FR" sz="1200" b="1" dirty="0" smtClean="0">
                <a:latin typeface="Times New Roman" pitchFamily="18" charset="0"/>
                <a:cs typeface="Times New Roman" pitchFamily="18" charset="0"/>
              </a:rPr>
              <a:t>Cours de virologie</a:t>
            </a:r>
            <a:r>
              <a:rPr lang="fr-FR" sz="1200" dirty="0" smtClean="0">
                <a:latin typeface="Times New Roman" pitchFamily="18" charset="0"/>
                <a:ea typeface="Calibri" pitchFamily="34" charset="0"/>
                <a:cs typeface="Times New Roman" pitchFamily="18" charset="0"/>
              </a:rPr>
              <a:t>  3</a:t>
            </a:r>
            <a:r>
              <a:rPr lang="fr-FR" sz="1200" baseline="30000" dirty="0" smtClean="0">
                <a:latin typeface="Times New Roman" pitchFamily="18" charset="0"/>
                <a:ea typeface="Calibri" pitchFamily="34" charset="0"/>
                <a:cs typeface="Times New Roman" pitchFamily="18" charset="0"/>
              </a:rPr>
              <a:t>ème</a:t>
            </a:r>
            <a:r>
              <a:rPr lang="fr-FR" sz="1200" dirty="0" smtClean="0">
                <a:latin typeface="Times New Roman" pitchFamily="18" charset="0"/>
                <a:ea typeface="Calibri" pitchFamily="34" charset="0"/>
                <a:cs typeface="Times New Roman" pitchFamily="18" charset="0"/>
              </a:rPr>
              <a:t> Année médecine</a:t>
            </a:r>
            <a:endParaRPr lang="fr-FR"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b="1" dirty="0" smtClean="0">
                <a:solidFill>
                  <a:srgbClr val="00B050"/>
                </a:solidFill>
              </a:rPr>
              <a:t>4-2-4 Les virus à symétrie complexe</a:t>
            </a:r>
            <a:endParaRPr lang="fr-FR" b="1" dirty="0">
              <a:solidFill>
                <a:srgbClr val="00B050"/>
              </a:solidFill>
            </a:endParaRPr>
          </a:p>
        </p:txBody>
      </p:sp>
      <p:sp>
        <p:nvSpPr>
          <p:cNvPr id="3" name="Espace réservé du contenu 2"/>
          <p:cNvSpPr>
            <a:spLocks noGrp="1"/>
          </p:cNvSpPr>
          <p:nvPr>
            <p:ph idx="1"/>
          </p:nvPr>
        </p:nvSpPr>
        <p:spPr>
          <a:xfrm>
            <a:off x="142844" y="857232"/>
            <a:ext cx="8786874" cy="5429288"/>
          </a:xfrm>
        </p:spPr>
        <p:txBody>
          <a:bodyPr>
            <a:normAutofit fontScale="92500" lnSpcReduction="10000"/>
          </a:bodyPr>
          <a:lstStyle/>
          <a:p>
            <a:r>
              <a:rPr lang="fr-FR" u="sng" dirty="0" smtClean="0">
                <a:latin typeface="Times New Roman" pitchFamily="18" charset="0"/>
                <a:cs typeface="Times New Roman" pitchFamily="18" charset="0"/>
              </a:rPr>
              <a:t>Les </a:t>
            </a:r>
            <a:r>
              <a:rPr lang="fr-FR" u="sng" dirty="0">
                <a:latin typeface="Times New Roman" pitchFamily="18" charset="0"/>
                <a:cs typeface="Times New Roman" pitchFamily="18" charset="0"/>
              </a:rPr>
              <a:t>poxvirus</a:t>
            </a:r>
            <a:r>
              <a:rPr lang="fr-FR" dirty="0">
                <a:latin typeface="Times New Roman" pitchFamily="18" charset="0"/>
                <a:cs typeface="Times New Roman" pitchFamily="18" charset="0"/>
              </a:rPr>
              <a:t> ont une morphologie </a:t>
            </a:r>
            <a:r>
              <a:rPr lang="fr-FR" dirty="0" smtClean="0">
                <a:solidFill>
                  <a:srgbClr val="FF0000"/>
                </a:solidFill>
                <a:latin typeface="Times New Roman" pitchFamily="18" charset="0"/>
                <a:cs typeface="Times New Roman" pitchFamily="18" charset="0"/>
              </a:rPr>
              <a:t>parallélépipédique</a:t>
            </a:r>
            <a:r>
              <a:rPr lang="fr-FR" dirty="0" smtClean="0">
                <a:latin typeface="Times New Roman" pitchFamily="18" charset="0"/>
                <a:cs typeface="Times New Roman" pitchFamily="18" charset="0"/>
              </a:rPr>
              <a:t>. </a:t>
            </a:r>
          </a:p>
          <a:p>
            <a:pPr lvl="1"/>
            <a:r>
              <a:rPr lang="fr-FR" dirty="0" smtClean="0">
                <a:latin typeface="Times New Roman" pitchFamily="18" charset="0"/>
                <a:cs typeface="Times New Roman" pitchFamily="18" charset="0"/>
              </a:rPr>
              <a:t>La </a:t>
            </a:r>
            <a:r>
              <a:rPr lang="fr-FR" dirty="0">
                <a:solidFill>
                  <a:srgbClr val="FF0000"/>
                </a:solidFill>
                <a:latin typeface="Times New Roman" pitchFamily="18" charset="0"/>
                <a:cs typeface="Times New Roman" pitchFamily="18" charset="0"/>
              </a:rPr>
              <a:t>nucléocapside</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en position </a:t>
            </a:r>
            <a:r>
              <a:rPr lang="fr-FR" dirty="0">
                <a:latin typeface="Times New Roman" pitchFamily="18" charset="0"/>
                <a:cs typeface="Times New Roman" pitchFamily="18" charset="0"/>
              </a:rPr>
              <a:t>centrale </a:t>
            </a:r>
            <a:r>
              <a:rPr lang="fr-FR" dirty="0" smtClean="0">
                <a:latin typeface="Times New Roman" pitchFamily="18" charset="0"/>
                <a:cs typeface="Times New Roman" pitchFamily="18" charset="0"/>
              </a:rPr>
              <a:t>et </a:t>
            </a:r>
            <a:r>
              <a:rPr lang="fr-FR" dirty="0">
                <a:latin typeface="Times New Roman" pitchFamily="18" charset="0"/>
                <a:cs typeface="Times New Roman" pitchFamily="18" charset="0"/>
              </a:rPr>
              <a:t>présente une forme en "lentille </a:t>
            </a:r>
            <a:r>
              <a:rPr lang="fr-FR" dirty="0" smtClean="0">
                <a:latin typeface="Times New Roman" pitchFamily="18" charset="0"/>
                <a:cs typeface="Times New Roman" pitchFamily="18" charset="0"/>
              </a:rPr>
              <a:t>biconcave</a:t>
            </a:r>
          </a:p>
          <a:p>
            <a:pPr lvl="1"/>
            <a:r>
              <a:rPr lang="fr-FR" dirty="0" smtClean="0">
                <a:latin typeface="Times New Roman" pitchFamily="18" charset="0"/>
                <a:cs typeface="Times New Roman" pitchFamily="18" charset="0"/>
              </a:rPr>
              <a:t>Des structures </a:t>
            </a:r>
            <a:r>
              <a:rPr lang="fr-FR" dirty="0">
                <a:latin typeface="Times New Roman" pitchFamily="18" charset="0"/>
                <a:cs typeface="Times New Roman" pitchFamily="18" charset="0"/>
              </a:rPr>
              <a:t>denses appelées </a:t>
            </a:r>
            <a:r>
              <a:rPr lang="fr-FR" dirty="0">
                <a:solidFill>
                  <a:srgbClr val="FF0000"/>
                </a:solidFill>
                <a:latin typeface="Times New Roman" pitchFamily="18" charset="0"/>
                <a:cs typeface="Times New Roman" pitchFamily="18" charset="0"/>
              </a:rPr>
              <a:t>corps latéraux</a:t>
            </a:r>
            <a:r>
              <a:rPr lang="fr-FR" dirty="0">
                <a:latin typeface="Times New Roman" pitchFamily="18" charset="0"/>
                <a:cs typeface="Times New Roman" pitchFamily="18" charset="0"/>
              </a:rPr>
              <a:t>.  </a:t>
            </a:r>
          </a:p>
          <a:p>
            <a:r>
              <a:rPr lang="fr-FR" u="sng" dirty="0">
                <a:latin typeface="Times New Roman" pitchFamily="18" charset="0"/>
                <a:cs typeface="Times New Roman" pitchFamily="18" charset="0"/>
              </a:rPr>
              <a:t>Les bactériophages de la série </a:t>
            </a:r>
            <a:r>
              <a:rPr lang="fr-FR" u="sng" dirty="0" smtClean="0">
                <a:latin typeface="Times New Roman" pitchFamily="18" charset="0"/>
                <a:cs typeface="Times New Roman" pitchFamily="18" charset="0"/>
              </a:rPr>
              <a:t>T: </a:t>
            </a:r>
            <a:r>
              <a:rPr lang="fr-FR" dirty="0" smtClean="0">
                <a:solidFill>
                  <a:srgbClr val="FF0000"/>
                </a:solidFill>
                <a:latin typeface="Times New Roman" pitchFamily="18" charset="0"/>
                <a:cs typeface="Times New Roman" pitchFamily="18" charset="0"/>
              </a:rPr>
              <a:t>symétrie </a:t>
            </a:r>
            <a:r>
              <a:rPr lang="fr-FR" dirty="0">
                <a:solidFill>
                  <a:srgbClr val="FF0000"/>
                </a:solidFill>
                <a:latin typeface="Times New Roman" pitchFamily="18" charset="0"/>
                <a:cs typeface="Times New Roman" pitchFamily="18" charset="0"/>
              </a:rPr>
              <a:t>binaire ou mixte</a:t>
            </a:r>
            <a:r>
              <a:rPr lang="fr-FR" dirty="0" smtClean="0">
                <a:latin typeface="Times New Roman" pitchFamily="18" charset="0"/>
                <a:cs typeface="Times New Roman" pitchFamily="18" charset="0"/>
              </a:rPr>
              <a:t>. </a:t>
            </a:r>
          </a:p>
          <a:p>
            <a:pPr lvl="1"/>
            <a:r>
              <a:rPr lang="fr-FR" dirty="0" smtClean="0">
                <a:latin typeface="Times New Roman" pitchFamily="18" charset="0"/>
                <a:cs typeface="Times New Roman" pitchFamily="18" charset="0"/>
              </a:rPr>
              <a:t>virus </a:t>
            </a:r>
            <a:r>
              <a:rPr lang="fr-FR" dirty="0">
                <a:latin typeface="Times New Roman" pitchFamily="18" charset="0"/>
                <a:cs typeface="Times New Roman" pitchFamily="18" charset="0"/>
              </a:rPr>
              <a:t>nus </a:t>
            </a:r>
            <a:r>
              <a:rPr lang="fr-FR" dirty="0" smtClean="0">
                <a:latin typeface="Times New Roman" pitchFamily="18" charset="0"/>
                <a:cs typeface="Times New Roman" pitchFamily="18" charset="0"/>
              </a:rPr>
              <a:t>possédant une  capside </a:t>
            </a:r>
            <a:r>
              <a:rPr lang="fr-FR" dirty="0">
                <a:latin typeface="Times New Roman" pitchFamily="18" charset="0"/>
                <a:cs typeface="Times New Roman" pitchFamily="18" charset="0"/>
              </a:rPr>
              <a:t>en deux parties : </a:t>
            </a:r>
            <a:endParaRPr lang="fr-FR" dirty="0" smtClean="0">
              <a:latin typeface="Times New Roman" pitchFamily="18" charset="0"/>
              <a:cs typeface="Times New Roman" pitchFamily="18" charset="0"/>
            </a:endParaRPr>
          </a:p>
          <a:p>
            <a:pPr lvl="3"/>
            <a:r>
              <a:rPr lang="fr-FR" dirty="0" smtClean="0">
                <a:latin typeface="Times New Roman" pitchFamily="18" charset="0"/>
                <a:cs typeface="Times New Roman" pitchFamily="18" charset="0"/>
              </a:rPr>
              <a:t>une</a:t>
            </a:r>
            <a:r>
              <a:rPr lang="fr-FR" dirty="0" smtClean="0">
                <a:solidFill>
                  <a:srgbClr val="FF0000"/>
                </a:solidFill>
                <a:latin typeface="Times New Roman" pitchFamily="18" charset="0"/>
                <a:cs typeface="Times New Roman" pitchFamily="18" charset="0"/>
              </a:rPr>
              <a:t> </a:t>
            </a:r>
            <a:r>
              <a:rPr lang="fr-FR" dirty="0">
                <a:solidFill>
                  <a:srgbClr val="FF0000"/>
                </a:solidFill>
                <a:latin typeface="Times New Roman" pitchFamily="18" charset="0"/>
                <a:cs typeface="Times New Roman" pitchFamily="18" charset="0"/>
              </a:rPr>
              <a:t>tête à symétrie cubique </a:t>
            </a:r>
            <a:r>
              <a:rPr lang="fr-FR" dirty="0">
                <a:latin typeface="Times New Roman" pitchFamily="18" charset="0"/>
                <a:cs typeface="Times New Roman" pitchFamily="18" charset="0"/>
              </a:rPr>
              <a:t>formée de 152 capsomères contenant un ADN de grande </a:t>
            </a:r>
            <a:r>
              <a:rPr lang="fr-FR" dirty="0" smtClean="0">
                <a:latin typeface="Times New Roman" pitchFamily="18" charset="0"/>
                <a:cs typeface="Times New Roman" pitchFamily="18" charset="0"/>
              </a:rPr>
              <a:t>dimension; la tête est reliée à la queue par le collet.</a:t>
            </a:r>
          </a:p>
          <a:p>
            <a:pPr lvl="3"/>
            <a:r>
              <a:rPr lang="fr-FR" dirty="0" smtClean="0">
                <a:latin typeface="Times New Roman" pitchFamily="18" charset="0"/>
                <a:cs typeface="Times New Roman" pitchFamily="18" charset="0"/>
              </a:rPr>
              <a:t>une </a:t>
            </a:r>
            <a:r>
              <a:rPr lang="fr-FR" dirty="0">
                <a:solidFill>
                  <a:srgbClr val="FF0000"/>
                </a:solidFill>
                <a:latin typeface="Times New Roman" pitchFamily="18" charset="0"/>
                <a:cs typeface="Times New Roman" pitchFamily="18" charset="0"/>
              </a:rPr>
              <a:t>queue à symétrie hélicoïdale </a:t>
            </a:r>
            <a:r>
              <a:rPr lang="fr-FR" dirty="0" smtClean="0">
                <a:latin typeface="Times New Roman" pitchFamily="18" charset="0"/>
                <a:cs typeface="Times New Roman" pitchFamily="18" charset="0"/>
              </a:rPr>
              <a:t>constituée d'une gaine protéique contractile délimitant un canal creux central: </a:t>
            </a:r>
          </a:p>
          <a:p>
            <a:pPr lvl="3"/>
            <a:r>
              <a:rPr lang="fr-FR" dirty="0" smtClean="0">
                <a:latin typeface="Times New Roman" pitchFamily="18" charset="0"/>
                <a:cs typeface="Times New Roman" pitchFamily="18" charset="0"/>
              </a:rPr>
              <a:t>une plaque basale elle-même porteuse de spicules et de 6 fibres caudales</a:t>
            </a: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actériophage Un bactérioph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7172" name="Picture 4" descr="http://www.biologiemarine.com/micro/bacpha10.gif"/>
          <p:cNvPicPr>
            <a:picLocks noChangeAspect="1" noChangeArrowheads="1"/>
          </p:cNvPicPr>
          <p:nvPr/>
        </p:nvPicPr>
        <p:blipFill>
          <a:blip r:embed="rId2"/>
          <a:srcRect/>
          <a:stretch>
            <a:fillRect/>
          </a:stretch>
        </p:blipFill>
        <p:spPr bwMode="auto">
          <a:xfrm>
            <a:off x="1571604" y="285728"/>
            <a:ext cx="5857916" cy="6049978"/>
          </a:xfrm>
          <a:prstGeom prst="rect">
            <a:avLst/>
          </a:prstGeom>
          <a:noFill/>
        </p:spPr>
      </p:pic>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Virus complexes</a:t>
            </a:r>
            <a:br>
              <a:rPr lang="fr-FR" dirty="0" smtClean="0"/>
            </a:br>
            <a:r>
              <a:rPr lang="fr-FR" dirty="0" smtClean="0">
                <a:solidFill>
                  <a:srgbClr val="FF0000"/>
                </a:solidFill>
              </a:rPr>
              <a:t>Bactériophages</a:t>
            </a:r>
            <a:r>
              <a:rPr lang="fr-FR" dirty="0" smtClean="0"/>
              <a:t>: mise en évidence </a:t>
            </a:r>
            <a:endParaRPr lang="fr-FR" dirty="0"/>
          </a:p>
        </p:txBody>
      </p:sp>
      <p:sp>
        <p:nvSpPr>
          <p:cNvPr id="3" name="Espace réservé du contenu 2"/>
          <p:cNvSpPr>
            <a:spLocks noGrp="1"/>
          </p:cNvSpPr>
          <p:nvPr>
            <p:ph idx="1"/>
          </p:nvPr>
        </p:nvSpPr>
        <p:spPr/>
        <p:txBody>
          <a:bodyPr/>
          <a:lstStyle/>
          <a:p>
            <a:endParaRPr lang="fr-FR" dirty="0"/>
          </a:p>
        </p:txBody>
      </p:sp>
      <p:pic>
        <p:nvPicPr>
          <p:cNvPr id="5123" name="Picture 3"/>
          <p:cNvPicPr>
            <a:picLocks noChangeAspect="1" noChangeArrowheads="1"/>
          </p:cNvPicPr>
          <p:nvPr/>
        </p:nvPicPr>
        <p:blipFill>
          <a:blip r:embed="rId2"/>
          <a:srcRect/>
          <a:stretch>
            <a:fillRect/>
          </a:stretch>
        </p:blipFill>
        <p:spPr bwMode="auto">
          <a:xfrm>
            <a:off x="1214414" y="1357298"/>
            <a:ext cx="7101489" cy="5044656"/>
          </a:xfrm>
          <a:prstGeom prst="rect">
            <a:avLst/>
          </a:prstGeom>
          <a:noFill/>
          <a:ln w="9525">
            <a:noFill/>
            <a:miter lim="800000"/>
            <a:headEnd/>
            <a:tailEnd/>
          </a:ln>
          <a:effectLst/>
        </p:spPr>
      </p:pic>
      <p:sp>
        <p:nvSpPr>
          <p:cNvPr id="6" name="Rectangle 5"/>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61442" name="AutoShape 2" descr="https://www.gutmicrobiotaforhealth.com/wp-content/uploads/2019/03/bacteriophages.jpg"/>
          <p:cNvSpPr>
            <a:spLocks noChangeAspect="1" noChangeArrowheads="1"/>
          </p:cNvSpPr>
          <p:nvPr/>
        </p:nvSpPr>
        <p:spPr bwMode="auto">
          <a:xfrm>
            <a:off x="63500" y="-136525"/>
            <a:ext cx="20545425" cy="11020425"/>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61444" name="Picture 4" descr="https://www.gutmicrobiotaforhealth.com/wp-content/uploads/2019/03/bacteriophages.jpg"/>
          <p:cNvPicPr>
            <a:picLocks noChangeAspect="1" noChangeArrowheads="1"/>
          </p:cNvPicPr>
          <p:nvPr/>
        </p:nvPicPr>
        <p:blipFill>
          <a:blip r:embed="rId2"/>
          <a:srcRect/>
          <a:stretch>
            <a:fillRect/>
          </a:stretch>
        </p:blipFill>
        <p:spPr bwMode="auto">
          <a:xfrm>
            <a:off x="1" y="1"/>
            <a:ext cx="9144000" cy="6858000"/>
          </a:xfrm>
          <a:prstGeom prst="rect">
            <a:avLst/>
          </a:prstGeom>
          <a:noFill/>
        </p:spPr>
      </p:pic>
      <p:sp>
        <p:nvSpPr>
          <p:cNvPr id="6" name="Rectangle 5"/>
          <p:cNvSpPr/>
          <p:nvPr/>
        </p:nvSpPr>
        <p:spPr>
          <a:xfrm>
            <a:off x="3071802" y="428604"/>
            <a:ext cx="2786082" cy="523220"/>
          </a:xfrm>
          <a:prstGeom prst="rect">
            <a:avLst/>
          </a:prstGeom>
        </p:spPr>
        <p:txBody>
          <a:bodyPr wrap="square">
            <a:spAutoFit/>
          </a:bodyPr>
          <a:lstStyle/>
          <a:p>
            <a:r>
              <a:rPr lang="fr-FR" sz="2800" b="1" dirty="0" smtClean="0">
                <a:solidFill>
                  <a:schemeClr val="bg1"/>
                </a:solidFill>
              </a:rPr>
              <a:t>Bactériophages </a:t>
            </a:r>
            <a:endParaRPr lang="fr-FR" sz="2800" dirty="0">
              <a:solidFill>
                <a:schemeClr val="bg1"/>
              </a:solidFill>
            </a:endParaRPr>
          </a:p>
        </p:txBody>
      </p:sp>
      <p:sp>
        <p:nvSpPr>
          <p:cNvPr id="9" name="Rectangle 8"/>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solidFill>
                  <a:schemeClr val="bg1"/>
                </a:solidFill>
                <a:latin typeface="Monotype Corsiva" pitchFamily="66" charset="0"/>
                <a:ea typeface="Calibri" pitchFamily="34" charset="0"/>
                <a:cs typeface="Times New Roman" pitchFamily="18" charset="0"/>
              </a:rPr>
              <a:t>Pr. A. Djahoudi. Universit</a:t>
            </a:r>
            <a:r>
              <a:rPr lang="fr-FR" sz="1200" dirty="0" smtClean="0">
                <a:solidFill>
                  <a:schemeClr val="bg1"/>
                </a:solidFill>
                <a:ea typeface="Calibri" pitchFamily="34" charset="0"/>
                <a:cs typeface="Times New Roman" pitchFamily="18" charset="0"/>
              </a:rPr>
              <a:t>é</a:t>
            </a:r>
            <a:r>
              <a:rPr lang="fr-FR" sz="1200" dirty="0" smtClean="0">
                <a:solidFill>
                  <a:schemeClr val="bg1"/>
                </a:solidFill>
                <a:latin typeface="Monotype Corsiva" pitchFamily="66" charset="0"/>
                <a:ea typeface="Calibri" pitchFamily="34" charset="0"/>
                <a:cs typeface="Times New Roman" pitchFamily="18" charset="0"/>
              </a:rPr>
              <a:t> Badji Mokhtar , Facult</a:t>
            </a:r>
            <a:r>
              <a:rPr lang="fr-FR" sz="1200" dirty="0" smtClean="0">
                <a:solidFill>
                  <a:schemeClr val="bg1"/>
                </a:solidFill>
                <a:ea typeface="Calibri" pitchFamily="34" charset="0"/>
                <a:cs typeface="Times New Roman" pitchFamily="18" charset="0"/>
              </a:rPr>
              <a:t>é</a:t>
            </a:r>
            <a:r>
              <a:rPr lang="fr-FR" sz="1200" dirty="0" smtClean="0">
                <a:solidFill>
                  <a:schemeClr val="bg1"/>
                </a:solidFill>
                <a:latin typeface="Monotype Corsiva" pitchFamily="66" charset="0"/>
                <a:ea typeface="Calibri" pitchFamily="34" charset="0"/>
                <a:cs typeface="Times New Roman" pitchFamily="18" charset="0"/>
              </a:rPr>
              <a:t>  des sciences m</a:t>
            </a:r>
            <a:r>
              <a:rPr lang="fr-FR" sz="1200" dirty="0" smtClean="0">
                <a:solidFill>
                  <a:schemeClr val="bg1"/>
                </a:solidFill>
                <a:ea typeface="Calibri" pitchFamily="34" charset="0"/>
                <a:cs typeface="Times New Roman" pitchFamily="18" charset="0"/>
              </a:rPr>
              <a:t>é</a:t>
            </a:r>
            <a:r>
              <a:rPr lang="fr-FR" sz="1200" dirty="0" smtClean="0">
                <a:solidFill>
                  <a:schemeClr val="bg1"/>
                </a:solidFill>
                <a:latin typeface="Monotype Corsiva" pitchFamily="66" charset="0"/>
                <a:ea typeface="Calibri" pitchFamily="34" charset="0"/>
                <a:cs typeface="Times New Roman" pitchFamily="18" charset="0"/>
              </a:rPr>
              <a:t>dicales . D</a:t>
            </a:r>
            <a:r>
              <a:rPr lang="fr-FR" sz="1200" dirty="0" smtClean="0">
                <a:solidFill>
                  <a:schemeClr val="bg1"/>
                </a:solidFill>
                <a:ea typeface="Calibri" pitchFamily="34" charset="0"/>
                <a:cs typeface="Times New Roman" pitchFamily="18" charset="0"/>
              </a:rPr>
              <a:t>é</a:t>
            </a:r>
            <a:r>
              <a:rPr lang="fr-FR" sz="1200" dirty="0" smtClean="0">
                <a:solidFill>
                  <a:schemeClr val="bg1"/>
                </a:solidFill>
                <a:latin typeface="Monotype Corsiva" pitchFamily="66" charset="0"/>
                <a:ea typeface="Calibri" pitchFamily="34" charset="0"/>
                <a:cs typeface="Times New Roman" pitchFamily="18" charset="0"/>
              </a:rPr>
              <a:t>partement de m</a:t>
            </a:r>
            <a:r>
              <a:rPr lang="fr-FR" sz="1200" dirty="0" smtClean="0">
                <a:solidFill>
                  <a:schemeClr val="bg1"/>
                </a:solidFill>
                <a:ea typeface="Calibri" pitchFamily="34" charset="0"/>
                <a:cs typeface="Times New Roman" pitchFamily="18" charset="0"/>
              </a:rPr>
              <a:t>é</a:t>
            </a:r>
            <a:r>
              <a:rPr lang="fr-FR" sz="1200" dirty="0" smtClean="0">
                <a:solidFill>
                  <a:schemeClr val="bg1"/>
                </a:solidFill>
                <a:latin typeface="Monotype Corsiva" pitchFamily="66" charset="0"/>
                <a:ea typeface="Calibri" pitchFamily="34" charset="0"/>
                <a:cs typeface="Times New Roman" pitchFamily="18" charset="0"/>
              </a:rPr>
              <a:t>decine , </a:t>
            </a:r>
            <a:r>
              <a:rPr lang="fr-FR" sz="1200" b="1" dirty="0" smtClean="0">
                <a:solidFill>
                  <a:schemeClr val="bg1"/>
                </a:solidFill>
              </a:rPr>
              <a:t>Cours de virologie</a:t>
            </a:r>
            <a:r>
              <a:rPr lang="fr-FR" sz="1200" dirty="0" smtClean="0">
                <a:solidFill>
                  <a:schemeClr val="bg1"/>
                </a:solidFill>
                <a:latin typeface="Monotype Corsiva" pitchFamily="66" charset="0"/>
                <a:ea typeface="Calibri" pitchFamily="34" charset="0"/>
                <a:cs typeface="Times New Roman" pitchFamily="18" charset="0"/>
              </a:rPr>
              <a:t>  3</a:t>
            </a:r>
            <a:r>
              <a:rPr lang="fr-FR" sz="1200" baseline="30000" dirty="0" smtClean="0">
                <a:solidFill>
                  <a:schemeClr val="bg1"/>
                </a:solidFill>
                <a:ea typeface="Calibri" pitchFamily="34" charset="0"/>
                <a:cs typeface="Times New Roman" pitchFamily="18" charset="0"/>
              </a:rPr>
              <a:t>è</a:t>
            </a:r>
            <a:r>
              <a:rPr lang="fr-FR" sz="1200" baseline="30000" dirty="0" smtClean="0">
                <a:solidFill>
                  <a:schemeClr val="bg1"/>
                </a:solidFill>
                <a:latin typeface="Monotype Corsiva" pitchFamily="66" charset="0"/>
                <a:ea typeface="Calibri" pitchFamily="34" charset="0"/>
                <a:cs typeface="Times New Roman" pitchFamily="18" charset="0"/>
              </a:rPr>
              <a:t>me</a:t>
            </a:r>
            <a:r>
              <a:rPr lang="fr-FR" sz="1200" dirty="0" smtClean="0">
                <a:solidFill>
                  <a:schemeClr val="bg1"/>
                </a:solidFill>
                <a:latin typeface="Monotype Corsiva" pitchFamily="66" charset="0"/>
                <a:ea typeface="Calibri" pitchFamily="34" charset="0"/>
                <a:cs typeface="Times New Roman" pitchFamily="18" charset="0"/>
              </a:rPr>
              <a:t> Ann</a:t>
            </a:r>
            <a:r>
              <a:rPr lang="fr-FR" sz="1200" dirty="0" smtClean="0">
                <a:solidFill>
                  <a:schemeClr val="bg1"/>
                </a:solidFill>
                <a:ea typeface="Calibri" pitchFamily="34" charset="0"/>
                <a:cs typeface="Times New Roman" pitchFamily="18" charset="0"/>
              </a:rPr>
              <a:t>é</a:t>
            </a:r>
            <a:r>
              <a:rPr lang="fr-FR" sz="1200" dirty="0" smtClean="0">
                <a:solidFill>
                  <a:schemeClr val="bg1"/>
                </a:solidFill>
                <a:latin typeface="Monotype Corsiva" pitchFamily="66" charset="0"/>
                <a:ea typeface="Calibri" pitchFamily="34" charset="0"/>
                <a:cs typeface="Times New Roman" pitchFamily="18" charset="0"/>
              </a:rPr>
              <a:t>e m</a:t>
            </a:r>
            <a:r>
              <a:rPr lang="fr-FR" sz="1200" dirty="0" smtClean="0">
                <a:solidFill>
                  <a:schemeClr val="bg1"/>
                </a:solidFill>
                <a:ea typeface="Calibri" pitchFamily="34" charset="0"/>
                <a:cs typeface="Times New Roman" pitchFamily="18" charset="0"/>
              </a:rPr>
              <a:t>é</a:t>
            </a:r>
            <a:r>
              <a:rPr lang="fr-FR" sz="1200" dirty="0" smtClean="0">
                <a:solidFill>
                  <a:schemeClr val="bg1"/>
                </a:solidFill>
                <a:latin typeface="Monotype Corsiva" pitchFamily="66" charset="0"/>
                <a:ea typeface="Calibri" pitchFamily="34" charset="0"/>
                <a:cs typeface="Times New Roman" pitchFamily="18" charset="0"/>
              </a:rPr>
              <a:t>decine</a:t>
            </a:r>
            <a:endParaRPr lang="fr-FR" sz="12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rcRect l="46152" t="54066"/>
          <a:stretch>
            <a:fillRect/>
          </a:stretch>
        </p:blipFill>
        <p:spPr bwMode="auto">
          <a:xfrm>
            <a:off x="7358048" y="571480"/>
            <a:ext cx="1785952" cy="1357322"/>
          </a:xfrm>
          <a:prstGeom prst="rect">
            <a:avLst/>
          </a:prstGeom>
          <a:noFill/>
          <a:ln w="9525">
            <a:noFill/>
            <a:miter lim="800000"/>
            <a:headEnd/>
            <a:tailEnd/>
          </a:ln>
          <a:effectLst/>
        </p:spPr>
      </p:pic>
      <p:sp>
        <p:nvSpPr>
          <p:cNvPr id="3" name="Espace réservé du contenu 2"/>
          <p:cNvSpPr>
            <a:spLocks noGrp="1"/>
          </p:cNvSpPr>
          <p:nvPr>
            <p:ph idx="1"/>
          </p:nvPr>
        </p:nvSpPr>
        <p:spPr>
          <a:xfrm>
            <a:off x="142844" y="214290"/>
            <a:ext cx="8786874" cy="6500858"/>
          </a:xfrm>
        </p:spPr>
        <p:txBody>
          <a:bodyPr>
            <a:normAutofit fontScale="92500" lnSpcReduction="20000"/>
          </a:bodyPr>
          <a:lstStyle/>
          <a:p>
            <a:r>
              <a:rPr lang="fr-FR" sz="2600" dirty="0" smtClean="0">
                <a:solidFill>
                  <a:srgbClr val="00B050"/>
                </a:solidFill>
                <a:latin typeface="Times New Roman" pitchFamily="18" charset="0"/>
                <a:cs typeface="Times New Roman" pitchFamily="18" charset="0"/>
              </a:rPr>
              <a:t>4-3 </a:t>
            </a:r>
            <a:r>
              <a:rPr lang="fr-FR" sz="2600" u="sng" dirty="0" smtClean="0">
                <a:solidFill>
                  <a:srgbClr val="00B050"/>
                </a:solidFill>
                <a:latin typeface="Times New Roman" pitchFamily="18" charset="0"/>
                <a:cs typeface="Times New Roman" pitchFamily="18" charset="0"/>
              </a:rPr>
              <a:t>Les enveloppes virales: </a:t>
            </a:r>
            <a:r>
              <a:rPr lang="fr-FR" sz="2600" dirty="0" smtClean="0">
                <a:latin typeface="Times New Roman" pitchFamily="18" charset="0"/>
                <a:cs typeface="Times New Roman" pitchFamily="18" charset="0"/>
              </a:rPr>
              <a:t>structures périphériques </a:t>
            </a:r>
            <a:r>
              <a:rPr lang="fr-FR" sz="2600" dirty="0" smtClean="0">
                <a:solidFill>
                  <a:srgbClr val="FF0000"/>
                </a:solidFill>
                <a:latin typeface="Times New Roman" pitchFamily="18" charset="0"/>
                <a:cs typeface="Times New Roman" pitchFamily="18" charset="0"/>
              </a:rPr>
              <a:t>facultatives</a:t>
            </a:r>
            <a:r>
              <a:rPr lang="fr-FR" sz="2600" dirty="0" smtClean="0">
                <a:latin typeface="Times New Roman" pitchFamily="18" charset="0"/>
                <a:cs typeface="Times New Roman" pitchFamily="18" charset="0"/>
              </a:rPr>
              <a:t> recouvrant  la nucléocapside, chez </a:t>
            </a:r>
            <a:r>
              <a:rPr lang="fr-FR" sz="2200" dirty="0" smtClean="0">
                <a:latin typeface="Times New Roman" pitchFamily="18" charset="0"/>
                <a:cs typeface="Times New Roman" pitchFamily="18" charset="0"/>
              </a:rPr>
              <a:t>les virus </a:t>
            </a:r>
            <a:r>
              <a:rPr lang="fr-FR" sz="2200" dirty="0">
                <a:latin typeface="Times New Roman" pitchFamily="18" charset="0"/>
                <a:cs typeface="Times New Roman" pitchFamily="18" charset="0"/>
              </a:rPr>
              <a:t>animaux </a:t>
            </a:r>
            <a:r>
              <a:rPr lang="fr-FR" sz="2200" dirty="0" smtClean="0">
                <a:latin typeface="Times New Roman" pitchFamily="18" charset="0"/>
                <a:cs typeface="Times New Roman" pitchFamily="18" charset="0"/>
              </a:rPr>
              <a:t>à ARN </a:t>
            </a:r>
            <a:r>
              <a:rPr lang="fr-FR" sz="2200" dirty="0">
                <a:latin typeface="Times New Roman" pitchFamily="18" charset="0"/>
                <a:cs typeface="Times New Roman" pitchFamily="18" charset="0"/>
              </a:rPr>
              <a:t>à nucléocapsides </a:t>
            </a:r>
            <a:r>
              <a:rPr lang="fr-FR" sz="2200" dirty="0" smtClean="0">
                <a:latin typeface="Times New Roman" pitchFamily="18" charset="0"/>
                <a:cs typeface="Times New Roman" pitchFamily="18" charset="0"/>
              </a:rPr>
              <a:t>hélicoïdale et quelques virus icosaédriques </a:t>
            </a:r>
            <a:r>
              <a:rPr lang="fr-FR" sz="2200" dirty="0">
                <a:latin typeface="Times New Roman" pitchFamily="18" charset="0"/>
                <a:cs typeface="Times New Roman" pitchFamily="18" charset="0"/>
              </a:rPr>
              <a:t>à </a:t>
            </a:r>
            <a:r>
              <a:rPr lang="fr-FR" sz="2200" dirty="0" smtClean="0">
                <a:latin typeface="Times New Roman" pitchFamily="18" charset="0"/>
                <a:cs typeface="Times New Roman" pitchFamily="18" charset="0"/>
              </a:rPr>
              <a:t>ARN.</a:t>
            </a:r>
            <a:r>
              <a:rPr lang="fr-FR" sz="2200" dirty="0">
                <a:latin typeface="Times New Roman" pitchFamily="18" charset="0"/>
                <a:cs typeface="Times New Roman" pitchFamily="18" charset="0"/>
              </a:rPr>
              <a:t> </a:t>
            </a:r>
          </a:p>
          <a:p>
            <a:pPr lvl="1"/>
            <a:r>
              <a:rPr lang="fr-FR" sz="2600" dirty="0" smtClean="0">
                <a:solidFill>
                  <a:srgbClr val="FF0000"/>
                </a:solidFill>
                <a:latin typeface="Times New Roman" pitchFamily="18" charset="0"/>
                <a:cs typeface="Times New Roman" pitchFamily="18" charset="0"/>
              </a:rPr>
              <a:t>Composition; </a:t>
            </a:r>
            <a:r>
              <a:rPr lang="fr-FR" sz="2600" dirty="0" smtClean="0">
                <a:latin typeface="Times New Roman" pitchFamily="18" charset="0"/>
                <a:cs typeface="Times New Roman" pitchFamily="18" charset="0"/>
              </a:rPr>
              <a:t>macromolécule </a:t>
            </a:r>
            <a:r>
              <a:rPr lang="fr-FR" sz="2600" dirty="0">
                <a:latin typeface="Times New Roman" pitchFamily="18" charset="0"/>
                <a:cs typeface="Times New Roman" pitchFamily="18" charset="0"/>
              </a:rPr>
              <a:t>complexe, </a:t>
            </a:r>
            <a:r>
              <a:rPr lang="fr-FR" sz="2600" dirty="0" smtClean="0">
                <a:solidFill>
                  <a:srgbClr val="FF0000"/>
                </a:solidFill>
                <a:latin typeface="Times New Roman" pitchFamily="18" charset="0"/>
                <a:cs typeface="Times New Roman" pitchFamily="18" charset="0"/>
              </a:rPr>
              <a:t>lipido-glucido-protéique</a:t>
            </a:r>
            <a:r>
              <a:rPr lang="fr-FR" sz="2600" dirty="0" smtClean="0">
                <a:latin typeface="Times New Roman" pitchFamily="18" charset="0"/>
                <a:cs typeface="Times New Roman" pitchFamily="18" charset="0"/>
              </a:rPr>
              <a:t>.</a:t>
            </a:r>
            <a:endParaRPr lang="fr-FR" sz="2600" dirty="0">
              <a:latin typeface="Times New Roman" pitchFamily="18" charset="0"/>
              <a:cs typeface="Times New Roman" pitchFamily="18" charset="0"/>
            </a:endParaRPr>
          </a:p>
          <a:p>
            <a:pPr lvl="1"/>
            <a:r>
              <a:rPr lang="fr-FR" sz="2600" dirty="0" smtClean="0">
                <a:latin typeface="Times New Roman" pitchFamily="18" charset="0"/>
                <a:cs typeface="Times New Roman" pitchFamily="18" charset="0"/>
              </a:rPr>
              <a:t>Très sensibles à </a:t>
            </a:r>
            <a:r>
              <a:rPr lang="fr-FR" sz="2600" dirty="0">
                <a:latin typeface="Times New Roman" pitchFamily="18" charset="0"/>
                <a:cs typeface="Times New Roman" pitchFamily="18" charset="0"/>
              </a:rPr>
              <a:t>l'action des solvants </a:t>
            </a:r>
            <a:r>
              <a:rPr lang="fr-FR" dirty="0" smtClean="0">
                <a:latin typeface="Times New Roman" pitchFamily="18" charset="0"/>
                <a:cs typeface="Times New Roman" pitchFamily="18" charset="0"/>
              </a:rPr>
              <a:t>des lipides:</a:t>
            </a:r>
          </a:p>
          <a:p>
            <a:pPr lvl="3"/>
            <a:r>
              <a:rPr lang="fr-FR" dirty="0" smtClean="0">
                <a:latin typeface="Times New Roman" pitchFamily="18" charset="0"/>
                <a:cs typeface="Times New Roman" pitchFamily="18" charset="0"/>
              </a:rPr>
              <a:t> à l'éther</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3"/>
            <a:r>
              <a:rPr lang="fr-FR" dirty="0" smtClean="0">
                <a:latin typeface="Times New Roman" pitchFamily="18" charset="0"/>
                <a:cs typeface="Times New Roman" pitchFamily="18" charset="0"/>
              </a:rPr>
              <a:t>aux </a:t>
            </a:r>
            <a:r>
              <a:rPr lang="fr-FR" dirty="0">
                <a:latin typeface="Times New Roman" pitchFamily="18" charset="0"/>
                <a:cs typeface="Times New Roman" pitchFamily="18" charset="0"/>
              </a:rPr>
              <a:t>détergents, </a:t>
            </a:r>
            <a:endParaRPr lang="fr-FR" dirty="0" smtClean="0">
              <a:latin typeface="Times New Roman" pitchFamily="18" charset="0"/>
              <a:cs typeface="Times New Roman" pitchFamily="18" charset="0"/>
            </a:endParaRPr>
          </a:p>
          <a:p>
            <a:pPr lvl="3"/>
            <a:r>
              <a:rPr lang="fr-FR" dirty="0" smtClean="0">
                <a:latin typeface="Times New Roman" pitchFamily="18" charset="0"/>
                <a:cs typeface="Times New Roman" pitchFamily="18" charset="0"/>
              </a:rPr>
              <a:t>aux </a:t>
            </a:r>
            <a:r>
              <a:rPr lang="fr-FR" dirty="0">
                <a:latin typeface="Times New Roman" pitchFamily="18" charset="0"/>
                <a:cs typeface="Times New Roman" pitchFamily="18" charset="0"/>
              </a:rPr>
              <a:t>sels biliaires, </a:t>
            </a:r>
            <a:endParaRPr lang="fr-FR" dirty="0" smtClean="0">
              <a:latin typeface="Times New Roman" pitchFamily="18" charset="0"/>
              <a:cs typeface="Times New Roman" pitchFamily="18" charset="0"/>
            </a:endParaRPr>
          </a:p>
          <a:p>
            <a:pPr lvl="3"/>
            <a:r>
              <a:rPr lang="fr-FR" dirty="0" smtClean="0">
                <a:latin typeface="Times New Roman" pitchFamily="18" charset="0"/>
                <a:cs typeface="Times New Roman" pitchFamily="18" charset="0"/>
              </a:rPr>
              <a:t>aux </a:t>
            </a:r>
            <a:r>
              <a:rPr lang="fr-FR" dirty="0">
                <a:latin typeface="Times New Roman" pitchFamily="18" charset="0"/>
                <a:cs typeface="Times New Roman" pitchFamily="18" charset="0"/>
              </a:rPr>
              <a:t>variations de pH. </a:t>
            </a:r>
            <a:endParaRPr lang="fr-FR" dirty="0" smtClean="0">
              <a:latin typeface="Times New Roman" pitchFamily="18" charset="0"/>
              <a:cs typeface="Times New Roman" pitchFamily="18" charset="0"/>
            </a:endParaRPr>
          </a:p>
          <a:p>
            <a:pPr lvl="1"/>
            <a:r>
              <a:rPr lang="fr-FR" dirty="0" smtClean="0">
                <a:latin typeface="Times New Roman" pitchFamily="18" charset="0"/>
                <a:cs typeface="Times New Roman" pitchFamily="18" charset="0"/>
              </a:rPr>
              <a:t>Confère  une certaine </a:t>
            </a:r>
            <a:r>
              <a:rPr lang="fr-FR" b="1" dirty="0" smtClean="0">
                <a:solidFill>
                  <a:srgbClr val="FF0000"/>
                </a:solidFill>
                <a:latin typeface="Times New Roman" pitchFamily="18" charset="0"/>
                <a:cs typeface="Times New Roman" pitchFamily="18" charset="0"/>
              </a:rPr>
              <a:t>fragilité</a:t>
            </a:r>
            <a:r>
              <a:rPr lang="fr-FR" dirty="0" smtClean="0">
                <a:latin typeface="Times New Roman" pitchFamily="18" charset="0"/>
                <a:cs typeface="Times New Roman" pitchFamily="18" charset="0"/>
              </a:rPr>
              <a:t>, dans le milieu extérieur</a:t>
            </a:r>
          </a:p>
          <a:p>
            <a:pPr lvl="1"/>
            <a:r>
              <a:rPr lang="fr-FR" dirty="0" smtClean="0">
                <a:latin typeface="Times New Roman" pitchFamily="18" charset="0"/>
                <a:cs typeface="Times New Roman" pitchFamily="18" charset="0"/>
              </a:rPr>
              <a:t> Confère une  </a:t>
            </a:r>
            <a:r>
              <a:rPr lang="fr-FR" dirty="0" smtClean="0">
                <a:solidFill>
                  <a:srgbClr val="FF0000"/>
                </a:solidFill>
                <a:latin typeface="Times New Roman" pitchFamily="18" charset="0"/>
                <a:cs typeface="Times New Roman" pitchFamily="18" charset="0"/>
              </a:rPr>
              <a:t>thermosensibilité </a:t>
            </a:r>
            <a:r>
              <a:rPr lang="fr-FR" dirty="0" smtClean="0">
                <a:latin typeface="Times New Roman" pitchFamily="18" charset="0"/>
                <a:cs typeface="Times New Roman" pitchFamily="18" charset="0"/>
              </a:rPr>
              <a:t>où ils survivent peu de temps et dans les milieux hostiles de l'organisme (matière fécale). Donc</a:t>
            </a:r>
          </a:p>
          <a:p>
            <a:pPr lvl="2"/>
            <a:r>
              <a:rPr lang="fr-FR" dirty="0" smtClean="0">
                <a:latin typeface="Times New Roman" pitchFamily="18" charset="0"/>
                <a:cs typeface="Times New Roman" pitchFamily="18" charset="0"/>
              </a:rPr>
              <a:t> faible </a:t>
            </a:r>
            <a:r>
              <a:rPr lang="fr-FR" dirty="0">
                <a:latin typeface="Times New Roman" pitchFamily="18" charset="0"/>
                <a:cs typeface="Times New Roman" pitchFamily="18" charset="0"/>
              </a:rPr>
              <a:t>persistance dans l'environnement, </a:t>
            </a:r>
            <a:endParaRPr lang="fr-FR" dirty="0" smtClean="0">
              <a:latin typeface="Times New Roman" pitchFamily="18" charset="0"/>
              <a:cs typeface="Times New Roman" pitchFamily="18" charset="0"/>
            </a:endParaRPr>
          </a:p>
          <a:p>
            <a:pPr lvl="2"/>
            <a:r>
              <a:rPr lang="fr-FR" dirty="0" smtClean="0">
                <a:latin typeface="Times New Roman" pitchFamily="18" charset="0"/>
                <a:cs typeface="Times New Roman" pitchFamily="18" charset="0"/>
              </a:rPr>
              <a:t>transmission </a:t>
            </a:r>
            <a:r>
              <a:rPr lang="fr-FR" dirty="0">
                <a:latin typeface="Times New Roman" pitchFamily="18" charset="0"/>
                <a:cs typeface="Times New Roman" pitchFamily="18" charset="0"/>
              </a:rPr>
              <a:t>directe), </a:t>
            </a:r>
            <a:r>
              <a:rPr lang="fr-FR" dirty="0" smtClean="0">
                <a:latin typeface="Times New Roman" pitchFamily="18" charset="0"/>
                <a:cs typeface="Times New Roman" pitchFamily="18" charset="0"/>
              </a:rPr>
              <a:t>et</a:t>
            </a:r>
          </a:p>
          <a:p>
            <a:pPr lvl="2"/>
            <a:r>
              <a:rPr lang="fr-FR" dirty="0" smtClean="0">
                <a:latin typeface="Times New Roman" pitchFamily="18" charset="0"/>
                <a:cs typeface="Times New Roman" pitchFamily="18" charset="0"/>
              </a:rPr>
              <a:t>diagnostic : faible </a:t>
            </a:r>
            <a:r>
              <a:rPr lang="fr-FR" dirty="0">
                <a:latin typeface="Times New Roman" pitchFamily="18" charset="0"/>
                <a:cs typeface="Times New Roman" pitchFamily="18" charset="0"/>
              </a:rPr>
              <a:t>probabilité de retrouver le virus à certains niveaux </a:t>
            </a:r>
            <a:r>
              <a:rPr lang="fr-FR" dirty="0" smtClean="0">
                <a:latin typeface="Times New Roman" pitchFamily="18" charset="0"/>
                <a:cs typeface="Times New Roman" pitchFamily="18" charset="0"/>
              </a:rPr>
              <a:t>,d'un </a:t>
            </a:r>
            <a:r>
              <a:rPr lang="fr-FR" dirty="0">
                <a:latin typeface="Times New Roman" pitchFamily="18" charset="0"/>
                <a:cs typeface="Times New Roman" pitchFamily="18" charset="0"/>
              </a:rPr>
              <a:t>transport rapide, au froid et dans des milieux de transports spéciaux du produit pathologique en vue de l'isolement du virus).  </a:t>
            </a:r>
          </a:p>
        </p:txBody>
      </p:sp>
      <p:sp>
        <p:nvSpPr>
          <p:cNvPr id="5" name="Rectangle 4"/>
          <p:cNvSpPr/>
          <p:nvPr/>
        </p:nvSpPr>
        <p:spPr>
          <a:xfrm>
            <a:off x="428564" y="6581001"/>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628" y="1142984"/>
            <a:ext cx="3875144" cy="1643073"/>
          </a:xfrm>
          <a:prstGeom prst="rect">
            <a:avLst/>
          </a:prstGeom>
          <a:noFill/>
          <a:ln w="9525">
            <a:noFill/>
            <a:miter lim="800000"/>
            <a:headEnd/>
            <a:tailEnd/>
          </a:ln>
          <a:effectLst/>
        </p:spPr>
      </p:pic>
      <p:sp>
        <p:nvSpPr>
          <p:cNvPr id="3" name="Espace réservé du contenu 2"/>
          <p:cNvSpPr>
            <a:spLocks noGrp="1"/>
          </p:cNvSpPr>
          <p:nvPr>
            <p:ph idx="1"/>
          </p:nvPr>
        </p:nvSpPr>
        <p:spPr>
          <a:xfrm>
            <a:off x="142844" y="214290"/>
            <a:ext cx="8829708" cy="6143668"/>
          </a:xfrm>
        </p:spPr>
        <p:txBody>
          <a:bodyPr>
            <a:normAutofit fontScale="85000" lnSpcReduction="20000"/>
          </a:bodyPr>
          <a:lstStyle/>
          <a:p>
            <a:r>
              <a:rPr lang="fr-FR" i="1" dirty="0" smtClean="0">
                <a:solidFill>
                  <a:srgbClr val="FF0000"/>
                </a:solidFill>
              </a:rPr>
              <a:t>Origines  membranaires:</a:t>
            </a:r>
          </a:p>
          <a:p>
            <a:pPr lvl="1"/>
            <a:r>
              <a:rPr lang="fr-FR" sz="1800" dirty="0" smtClean="0"/>
              <a:t>Proviennent  des systèmes membranaires de la cellule hôte (</a:t>
            </a:r>
            <a:r>
              <a:rPr lang="fr-FR" sz="1800" dirty="0" smtClean="0">
                <a:solidFill>
                  <a:srgbClr val="FF0000"/>
                </a:solidFill>
              </a:rPr>
              <a:t>peplos</a:t>
            </a:r>
            <a:r>
              <a:rPr lang="fr-FR" sz="1800" dirty="0" smtClean="0"/>
              <a:t>).  </a:t>
            </a:r>
            <a:endParaRPr lang="fr-FR" sz="1800" i="1" dirty="0" smtClean="0">
              <a:solidFill>
                <a:srgbClr val="FF0000"/>
              </a:solidFill>
            </a:endParaRPr>
          </a:p>
          <a:p>
            <a:pPr lvl="2"/>
            <a:r>
              <a:rPr lang="fr-FR" sz="1800" dirty="0" smtClean="0"/>
              <a:t>1-</a:t>
            </a:r>
            <a:r>
              <a:rPr lang="fr-FR" sz="1800" dirty="0" smtClean="0">
                <a:solidFill>
                  <a:srgbClr val="00B050"/>
                </a:solidFill>
              </a:rPr>
              <a:t>Membrane nucléaire</a:t>
            </a:r>
            <a:r>
              <a:rPr lang="fr-FR" sz="1800" dirty="0" smtClean="0"/>
              <a:t>, au niveau de son feuillet interne (herpès virus)</a:t>
            </a:r>
          </a:p>
          <a:p>
            <a:pPr lvl="2"/>
            <a:r>
              <a:rPr lang="fr-FR" sz="1800" dirty="0" smtClean="0"/>
              <a:t>2-</a:t>
            </a:r>
            <a:r>
              <a:rPr lang="fr-FR" sz="1800" dirty="0" smtClean="0">
                <a:solidFill>
                  <a:srgbClr val="00B050"/>
                </a:solidFill>
              </a:rPr>
              <a:t>Systèmes membranaires intra cytoplasmiques.</a:t>
            </a:r>
          </a:p>
          <a:p>
            <a:pPr lvl="3"/>
            <a:r>
              <a:rPr lang="fr-FR" sz="1800" dirty="0" smtClean="0"/>
              <a:t>réticulum endoplasmique</a:t>
            </a:r>
          </a:p>
          <a:p>
            <a:pPr lvl="3"/>
            <a:r>
              <a:rPr lang="fr-FR" sz="1800" dirty="0" smtClean="0"/>
              <a:t>appareil de Golgi</a:t>
            </a:r>
          </a:p>
          <a:p>
            <a:pPr lvl="2"/>
            <a:r>
              <a:rPr lang="fr-FR" sz="1800" dirty="0" smtClean="0"/>
              <a:t>3-</a:t>
            </a:r>
            <a:r>
              <a:rPr lang="fr-FR" sz="1800" dirty="0" smtClean="0">
                <a:solidFill>
                  <a:srgbClr val="00B050"/>
                </a:solidFill>
              </a:rPr>
              <a:t>Membrane plasmique</a:t>
            </a:r>
            <a:r>
              <a:rPr lang="fr-FR" sz="1800" dirty="0" smtClean="0"/>
              <a:t> (Myxovirus).</a:t>
            </a:r>
          </a:p>
          <a:p>
            <a:endParaRPr lang="fr-FR" sz="2600" dirty="0" smtClean="0"/>
          </a:p>
          <a:p>
            <a:r>
              <a:rPr lang="fr-FR" sz="2400" dirty="0" smtClean="0"/>
              <a:t>La nucléocapside </a:t>
            </a:r>
            <a:endParaRPr lang="fr-FR" sz="2600" dirty="0" smtClean="0"/>
          </a:p>
          <a:p>
            <a:pPr marL="514350" indent="-514350">
              <a:buFont typeface="+mj-lt"/>
              <a:buAutoNum type="arabicPeriod"/>
            </a:pPr>
            <a:r>
              <a:rPr lang="fr-FR" sz="2800" dirty="0" smtClean="0">
                <a:solidFill>
                  <a:srgbClr val="FF0000"/>
                </a:solidFill>
              </a:rPr>
              <a:t>transit</a:t>
            </a:r>
            <a:r>
              <a:rPr lang="fr-FR" sz="2800" dirty="0" smtClean="0"/>
              <a:t> en intracellulaire et se positionne en regard des sites membranaires. </a:t>
            </a:r>
          </a:p>
          <a:p>
            <a:pPr marL="514350" indent="-514350">
              <a:buFont typeface="+mj-lt"/>
              <a:buAutoNum type="arabicPeriod"/>
            </a:pPr>
            <a:r>
              <a:rPr lang="fr-FR" sz="2800" dirty="0" smtClean="0">
                <a:solidFill>
                  <a:srgbClr val="FF0000"/>
                </a:solidFill>
              </a:rPr>
              <a:t>Mise en place </a:t>
            </a:r>
            <a:r>
              <a:rPr lang="fr-FR" sz="2800" dirty="0" smtClean="0"/>
              <a:t>de </a:t>
            </a:r>
            <a:r>
              <a:rPr lang="fr-FR" sz="2800" dirty="0" smtClean="0">
                <a:solidFill>
                  <a:srgbClr val="FF0000"/>
                </a:solidFill>
              </a:rPr>
              <a:t>glycoprotéines</a:t>
            </a:r>
            <a:r>
              <a:rPr lang="fr-FR" sz="2800" dirty="0" smtClean="0"/>
              <a:t> ou </a:t>
            </a:r>
            <a:r>
              <a:rPr lang="fr-FR" sz="2800" dirty="0" smtClean="0">
                <a:solidFill>
                  <a:srgbClr val="FF0000"/>
                </a:solidFill>
              </a:rPr>
              <a:t>lipoprotéines</a:t>
            </a:r>
            <a:r>
              <a:rPr lang="fr-FR" sz="2800" dirty="0" smtClean="0"/>
              <a:t>, </a:t>
            </a:r>
          </a:p>
          <a:p>
            <a:pPr marL="514350" indent="-514350">
              <a:buFont typeface="+mj-lt"/>
              <a:buAutoNum type="arabicPeriod"/>
            </a:pPr>
            <a:r>
              <a:rPr lang="fr-FR" sz="2800" dirty="0" smtClean="0">
                <a:solidFill>
                  <a:srgbClr val="FF0000"/>
                </a:solidFill>
              </a:rPr>
              <a:t>Exocytose</a:t>
            </a:r>
            <a:r>
              <a:rPr lang="fr-FR" sz="2800" dirty="0" smtClean="0"/>
              <a:t>  avec libération d'une nucléocapside enveloppée. </a:t>
            </a:r>
          </a:p>
          <a:p>
            <a:pPr marL="514350" indent="-514350">
              <a:buFont typeface="+mj-lt"/>
              <a:buAutoNum type="arabicPeriod"/>
            </a:pPr>
            <a:r>
              <a:rPr lang="fr-FR" sz="2800" dirty="0" smtClean="0">
                <a:solidFill>
                  <a:srgbClr val="FF0000"/>
                </a:solidFill>
              </a:rPr>
              <a:t>Maturation: </a:t>
            </a:r>
            <a:r>
              <a:rPr lang="fr-FR" sz="2800" dirty="0" smtClean="0"/>
              <a:t>morphologiques, augmentation de la densité aux électrons. </a:t>
            </a:r>
          </a:p>
          <a:p>
            <a:pPr marL="514350" indent="-514350">
              <a:buFont typeface="+mj-lt"/>
              <a:buAutoNum type="arabicPeriod"/>
            </a:pPr>
            <a:r>
              <a:rPr lang="fr-FR" sz="2800" dirty="0" smtClean="0"/>
              <a:t>bourgeonnements : compatibles avec une survie relativement prolongée de la cellule hôte. </a:t>
            </a:r>
          </a:p>
          <a:p>
            <a:pPr marL="514350" indent="-514350">
              <a:buFont typeface="+mj-lt"/>
              <a:buAutoNum type="arabicPeriod"/>
            </a:pPr>
            <a:r>
              <a:rPr lang="fr-FR" sz="2800" dirty="0" smtClean="0"/>
              <a:t>libération :  fréquemment nombreuses particules virales restent absorbées sur les systèmes membranaires. </a:t>
            </a:r>
            <a:endParaRPr lang="fr-FR" sz="2600" dirty="0" smtClean="0"/>
          </a:p>
          <a:p>
            <a:endParaRPr lang="fr-FR" dirty="0" smtClean="0"/>
          </a:p>
          <a:p>
            <a:endParaRPr lang="fr-FR" dirty="0"/>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858312" cy="6072230"/>
          </a:xfrm>
        </p:spPr>
        <p:txBody>
          <a:bodyPr>
            <a:noAutofit/>
          </a:bodyPr>
          <a:lstStyle/>
          <a:p>
            <a:r>
              <a:rPr lang="fr-FR" sz="2000" dirty="0" smtClean="0">
                <a:solidFill>
                  <a:srgbClr val="FF0000"/>
                </a:solidFill>
                <a:latin typeface="Times New Roman" pitchFamily="18" charset="0"/>
                <a:cs typeface="Times New Roman" pitchFamily="18" charset="0"/>
              </a:rPr>
              <a:t>Spécificités de  la  structure antigénique  des enveloppes virales ou peplos :</a:t>
            </a:r>
          </a:p>
          <a:p>
            <a:pPr lvl="1"/>
            <a:r>
              <a:rPr lang="fr-FR" sz="1600" dirty="0" smtClean="0">
                <a:solidFill>
                  <a:srgbClr val="00B050"/>
                </a:solidFill>
                <a:latin typeface="Times New Roman" pitchFamily="18" charset="0"/>
                <a:cs typeface="Times New Roman" pitchFamily="18" charset="0"/>
              </a:rPr>
              <a:t>Des </a:t>
            </a:r>
            <a:r>
              <a:rPr lang="fr-FR" sz="1600" b="1" dirty="0" smtClean="0">
                <a:solidFill>
                  <a:srgbClr val="00B050"/>
                </a:solidFill>
                <a:latin typeface="Times New Roman" pitchFamily="18" charset="0"/>
                <a:cs typeface="Times New Roman" pitchFamily="18" charset="0"/>
              </a:rPr>
              <a:t>constituants cellulaires</a:t>
            </a:r>
            <a:r>
              <a:rPr lang="fr-FR" sz="1600" dirty="0" smtClean="0">
                <a:solidFill>
                  <a:srgbClr val="00B050"/>
                </a:solidFill>
                <a:latin typeface="Times New Roman" pitchFamily="18" charset="0"/>
                <a:cs typeface="Times New Roman" pitchFamily="18" charset="0"/>
              </a:rPr>
              <a:t>; </a:t>
            </a:r>
            <a:r>
              <a:rPr lang="fr-FR" sz="1600" dirty="0" smtClean="0">
                <a:latin typeface="Times New Roman" pitchFamily="18" charset="0"/>
                <a:cs typeface="Times New Roman" pitchFamily="18" charset="0"/>
              </a:rPr>
              <a:t>des antigènes de la cellule hôte  prises  avec lui lors de la libération </a:t>
            </a:r>
          </a:p>
          <a:p>
            <a:pPr lvl="1"/>
            <a:r>
              <a:rPr lang="fr-FR" sz="1600" dirty="0" smtClean="0">
                <a:solidFill>
                  <a:srgbClr val="00B050"/>
                </a:solidFill>
                <a:latin typeface="Times New Roman" pitchFamily="18" charset="0"/>
                <a:cs typeface="Times New Roman" pitchFamily="18" charset="0"/>
              </a:rPr>
              <a:t>Des </a:t>
            </a:r>
            <a:r>
              <a:rPr lang="fr-FR" sz="1600" b="1" dirty="0" smtClean="0">
                <a:solidFill>
                  <a:srgbClr val="00B050"/>
                </a:solidFill>
                <a:latin typeface="Times New Roman" pitchFamily="18" charset="0"/>
                <a:cs typeface="Times New Roman" pitchFamily="18" charset="0"/>
              </a:rPr>
              <a:t>constituants codés par le génome viral </a:t>
            </a:r>
            <a:r>
              <a:rPr lang="fr-FR" sz="1600" dirty="0" smtClean="0">
                <a:latin typeface="Times New Roman" pitchFamily="18" charset="0"/>
                <a:cs typeface="Times New Roman" pitchFamily="18" charset="0"/>
              </a:rPr>
              <a:t>à activité biologique particulière </a:t>
            </a:r>
            <a:r>
              <a:rPr lang="fr-FR" sz="1600" b="1"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 peuvent se présenter sous la forme de projection perpendiculaire à la surface de l'enveloppe visibles en microscopie électronique sous la forme de </a:t>
            </a:r>
            <a:r>
              <a:rPr lang="fr-FR" sz="1600" b="1" dirty="0" smtClean="0">
                <a:latin typeface="Times New Roman" pitchFamily="18" charset="0"/>
                <a:cs typeface="Times New Roman" pitchFamily="18" charset="0"/>
              </a:rPr>
              <a:t>spicules dont </a:t>
            </a:r>
            <a:r>
              <a:rPr lang="fr-FR" sz="1600" dirty="0" smtClean="0">
                <a:latin typeface="Times New Roman" pitchFamily="18" charset="0"/>
                <a:cs typeface="Times New Roman" pitchFamily="18" charset="0"/>
              </a:rPr>
              <a:t> les dimensions, la forme et le nombre de ces spicules diffèrent selon la famille virale considérée.  </a:t>
            </a:r>
            <a:endParaRPr lang="fr-FR" sz="1600" b="1" dirty="0" smtClean="0">
              <a:latin typeface="Times New Roman" pitchFamily="18" charset="0"/>
              <a:cs typeface="Times New Roman" pitchFamily="18" charset="0"/>
            </a:endParaRPr>
          </a:p>
          <a:p>
            <a:pPr lvl="2"/>
            <a:r>
              <a:rPr lang="fr-FR" sz="1600" b="1" dirty="0" smtClean="0">
                <a:latin typeface="Times New Roman" pitchFamily="18" charset="0"/>
                <a:cs typeface="Times New Roman" pitchFamily="18" charset="0"/>
              </a:rPr>
              <a:t> l’hémagglutinine, </a:t>
            </a:r>
          </a:p>
          <a:p>
            <a:pPr lvl="2"/>
            <a:r>
              <a:rPr lang="fr-FR" sz="1600" b="1" dirty="0" smtClean="0">
                <a:latin typeface="Times New Roman" pitchFamily="18" charset="0"/>
                <a:cs typeface="Times New Roman" pitchFamily="18" charset="0"/>
              </a:rPr>
              <a:t>la neuraminidase, </a:t>
            </a:r>
          </a:p>
          <a:p>
            <a:pPr lvl="2"/>
            <a:r>
              <a:rPr lang="fr-FR" sz="1600" b="1" dirty="0" smtClean="0">
                <a:latin typeface="Times New Roman" pitchFamily="18" charset="0"/>
                <a:cs typeface="Times New Roman" pitchFamily="18" charset="0"/>
              </a:rPr>
              <a:t>des facteurs toxiques,  ou </a:t>
            </a:r>
          </a:p>
          <a:p>
            <a:pPr lvl="2"/>
            <a:r>
              <a:rPr lang="fr-FR" sz="1600" b="1" dirty="0" smtClean="0">
                <a:latin typeface="Times New Roman" pitchFamily="18" charset="0"/>
                <a:cs typeface="Times New Roman" pitchFamily="18" charset="0"/>
              </a:rPr>
              <a:t>des facteurs de fusion cellulaire</a:t>
            </a:r>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A noter qu'à côté des enveloppes il  existe chez certains virus des systèmes différents. </a:t>
            </a:r>
          </a:p>
          <a:p>
            <a:r>
              <a:rPr lang="fr-FR" sz="1600" dirty="0" smtClean="0">
                <a:latin typeface="Times New Roman" pitchFamily="18" charset="0"/>
                <a:cs typeface="Times New Roman" pitchFamily="18" charset="0"/>
              </a:rPr>
              <a:t>Les </a:t>
            </a:r>
            <a:r>
              <a:rPr lang="fr-FR" sz="1600" u="sng" dirty="0" smtClean="0">
                <a:latin typeface="Times New Roman" pitchFamily="18" charset="0"/>
                <a:cs typeface="Times New Roman" pitchFamily="18" charset="0"/>
              </a:rPr>
              <a:t>poxvirus</a:t>
            </a:r>
            <a:r>
              <a:rPr lang="fr-FR" sz="1600" dirty="0" smtClean="0">
                <a:latin typeface="Times New Roman" pitchFamily="18" charset="0"/>
                <a:cs typeface="Times New Roman" pitchFamily="18" charset="0"/>
              </a:rPr>
              <a:t> possèdent </a:t>
            </a:r>
            <a:r>
              <a:rPr lang="fr-FR" sz="1600" b="1" dirty="0" smtClean="0">
                <a:latin typeface="Times New Roman" pitchFamily="18" charset="0"/>
                <a:cs typeface="Times New Roman" pitchFamily="18" charset="0"/>
              </a:rPr>
              <a:t>un système d'enveloppes multiples et complexes</a:t>
            </a:r>
            <a:r>
              <a:rPr lang="fr-FR" sz="1600" dirty="0" smtClean="0">
                <a:latin typeface="Times New Roman" pitchFamily="18" charset="0"/>
                <a:cs typeface="Times New Roman" pitchFamily="18" charset="0"/>
              </a:rPr>
              <a:t>. La nucléocapside est entourée d'une première enveloppe, puis d'une double membrane externe dont elle est séparée par des formations protéiques, les corps latéraux. La membrane la plus externe porte des péplomères responsables d'une activité hémagglutinante.  </a:t>
            </a:r>
          </a:p>
          <a:p>
            <a:r>
              <a:rPr lang="fr-FR" sz="1600" dirty="0" smtClean="0">
                <a:latin typeface="Times New Roman" pitchFamily="18" charset="0"/>
                <a:cs typeface="Times New Roman" pitchFamily="18" charset="0"/>
              </a:rPr>
              <a:t>Les </a:t>
            </a:r>
            <a:r>
              <a:rPr lang="fr-FR" sz="1600" u="sng" dirty="0" smtClean="0">
                <a:latin typeface="Times New Roman" pitchFamily="18" charset="0"/>
                <a:cs typeface="Times New Roman" pitchFamily="18" charset="0"/>
              </a:rPr>
              <a:t>virus de l'hépatite B (particule de DANE)</a:t>
            </a:r>
            <a:r>
              <a:rPr lang="fr-FR" sz="1600" dirty="0" smtClean="0">
                <a:latin typeface="Times New Roman" pitchFamily="18" charset="0"/>
                <a:cs typeface="Times New Roman" pitchFamily="18" charset="0"/>
              </a:rPr>
              <a:t> possèdent une nucléocapside à ADN entourée d'un système d'enveloppe porteur de l'antigène de surface (antigène </a:t>
            </a:r>
            <a:r>
              <a:rPr lang="fr-FR" sz="1600" b="1" dirty="0" smtClean="0">
                <a:latin typeface="Times New Roman" pitchFamily="18" charset="0"/>
                <a:cs typeface="Times New Roman" pitchFamily="18" charset="0"/>
              </a:rPr>
              <a:t>HBs</a:t>
            </a:r>
            <a:r>
              <a:rPr lang="fr-FR" sz="1600" dirty="0" smtClean="0">
                <a:latin typeface="Times New Roman" pitchFamily="18" charset="0"/>
                <a:cs typeface="Times New Roman" pitchFamily="18" charset="0"/>
              </a:rPr>
              <a:t>).  </a:t>
            </a:r>
          </a:p>
          <a:p>
            <a:r>
              <a:rPr lang="fr-FR" sz="1600" dirty="0" smtClean="0">
                <a:latin typeface="Times New Roman" pitchFamily="18" charset="0"/>
                <a:cs typeface="Times New Roman" pitchFamily="18" charset="0"/>
              </a:rPr>
              <a:t>Dans les deux cas, c'est-à-dire poxvirus et virus de l'hépatite B, la présence d'un système d'enveloppes, qui ne peut pas être assimilé à un peplos commun, est un élément de résistance du virion dans le milieu extérieur. Les poxvirus et le virus de l'hépatite B résistent particulièrement bien aux actions physico-chimiques et en particulier aux antiseptiques. </a:t>
            </a:r>
          </a:p>
        </p:txBody>
      </p:sp>
      <p:sp>
        <p:nvSpPr>
          <p:cNvPr id="5" name="Rectangle 4"/>
          <p:cNvSpPr/>
          <p:nvPr/>
        </p:nvSpPr>
        <p:spPr>
          <a:xfrm>
            <a:off x="214282" y="6429396"/>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00042"/>
            <a:ext cx="8715436" cy="6215106"/>
          </a:xfrm>
        </p:spPr>
        <p:txBody>
          <a:bodyPr>
            <a:normAutofit/>
          </a:bodyPr>
          <a:lstStyle/>
          <a:p>
            <a:r>
              <a:rPr lang="fr-FR" b="1" dirty="0" smtClean="0">
                <a:solidFill>
                  <a:srgbClr val="FF0000"/>
                </a:solidFill>
              </a:rPr>
              <a:t>5- Agents des encéphalopathies spongiformes transmissibles</a:t>
            </a:r>
            <a:r>
              <a:rPr lang="fr-FR" b="1" dirty="0" smtClean="0"/>
              <a:t> ou ATNC (agents transmissibles non conventionnels)</a:t>
            </a:r>
          </a:p>
          <a:p>
            <a:pPr lvl="1"/>
            <a:r>
              <a:rPr lang="fr-FR" b="1" dirty="0" smtClean="0"/>
              <a:t>non décelées même au microscope </a:t>
            </a:r>
            <a:r>
              <a:rPr lang="fr-FR" dirty="0" smtClean="0"/>
              <a:t>électronique</a:t>
            </a:r>
          </a:p>
          <a:p>
            <a:pPr lvl="1"/>
            <a:r>
              <a:rPr lang="fr-FR" b="1" dirty="0" smtClean="0"/>
              <a:t>résistent de façon extraordinaire aux procédés d’inactivation physicochimiques </a:t>
            </a:r>
            <a:r>
              <a:rPr lang="fr-FR" dirty="0" smtClean="0"/>
              <a:t>qui détruisent le pouvoir infectieux des bactéries et des virus, chaleur, formol, ultraviolets.</a:t>
            </a: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
        <p:nvSpPr>
          <p:cNvPr id="11" name="Rectangle 10"/>
          <p:cNvSpPr/>
          <p:nvPr/>
        </p:nvSpPr>
        <p:spPr>
          <a:xfrm>
            <a:off x="357158" y="0"/>
            <a:ext cx="8501122" cy="5970865"/>
          </a:xfrm>
          <a:prstGeom prst="rect">
            <a:avLst/>
          </a:prstGeom>
        </p:spPr>
        <p:txBody>
          <a:bodyPr wrap="square">
            <a:spAutoFit/>
          </a:bodyPr>
          <a:lstStyle/>
          <a:p>
            <a:pPr algn="ctr"/>
            <a:r>
              <a:rPr lang="fr-FR" sz="4000" dirty="0" smtClean="0">
                <a:solidFill>
                  <a:srgbClr val="FF0000"/>
                </a:solidFill>
              </a:rPr>
              <a:t>Multiplication des virus: </a:t>
            </a:r>
          </a:p>
          <a:p>
            <a:r>
              <a:rPr lang="fr-FR" dirty="0" smtClean="0"/>
              <a:t>schéma général </a:t>
            </a:r>
          </a:p>
          <a:p>
            <a:r>
              <a:rPr lang="fr-FR" dirty="0" smtClean="0"/>
              <a:t>Etapes de la multiplication des virus</a:t>
            </a:r>
          </a:p>
          <a:p>
            <a:r>
              <a:rPr lang="fr-FR" dirty="0" smtClean="0"/>
              <a:t>1 Attachement</a:t>
            </a:r>
          </a:p>
          <a:p>
            <a:r>
              <a:rPr lang="fr-FR" dirty="0" smtClean="0"/>
              <a:t>2-Pénétration</a:t>
            </a:r>
          </a:p>
          <a:p>
            <a:pPr lvl="2"/>
            <a:r>
              <a:rPr lang="fr-FR" dirty="0" smtClean="0"/>
              <a:t>Endocytose </a:t>
            </a:r>
          </a:p>
          <a:p>
            <a:pPr lvl="2"/>
            <a:r>
              <a:rPr lang="fr-FR" dirty="0" smtClean="0"/>
              <a:t>Fusion suivie de lyse</a:t>
            </a:r>
          </a:p>
          <a:p>
            <a:pPr lvl="2"/>
            <a:r>
              <a:rPr lang="fr-FR" dirty="0" smtClean="0"/>
              <a:t>Endocytose</a:t>
            </a:r>
          </a:p>
          <a:p>
            <a:r>
              <a:rPr lang="fr-FR" dirty="0" smtClean="0"/>
              <a:t>3- Décapsidation</a:t>
            </a:r>
          </a:p>
          <a:p>
            <a:r>
              <a:rPr lang="fr-FR" dirty="0" smtClean="0"/>
              <a:t>4- Réplication</a:t>
            </a:r>
          </a:p>
          <a:p>
            <a:pPr lvl="1"/>
            <a:r>
              <a:rPr lang="fr-FR" dirty="0" smtClean="0"/>
              <a:t>Production  des copies du génome viral</a:t>
            </a:r>
          </a:p>
          <a:p>
            <a:pPr lvl="1"/>
            <a:r>
              <a:rPr lang="fr-FR" dirty="0" smtClean="0">
                <a:latin typeface="Times New Roman" pitchFamily="18" charset="0"/>
                <a:cs typeface="Times New Roman" pitchFamily="18" charset="0"/>
              </a:rPr>
              <a:t>1. La transcription</a:t>
            </a:r>
          </a:p>
          <a:p>
            <a:pPr lvl="1"/>
            <a:r>
              <a:rPr lang="fr-FR" dirty="0" smtClean="0">
                <a:latin typeface="Times New Roman" pitchFamily="18" charset="0"/>
                <a:cs typeface="Times New Roman" pitchFamily="18" charset="0"/>
              </a:rPr>
              <a:t>Pour les virus a ARN il n’y a pas de transcription. </a:t>
            </a:r>
          </a:p>
          <a:p>
            <a:pPr lvl="1"/>
            <a:r>
              <a:rPr lang="fr-FR" dirty="0" smtClean="0">
                <a:latin typeface="Times New Roman" pitchFamily="18" charset="0"/>
                <a:cs typeface="Times New Roman" pitchFamily="18" charset="0"/>
              </a:rPr>
              <a:t>Pour les virus à ADN. </a:t>
            </a:r>
          </a:p>
          <a:p>
            <a:r>
              <a:rPr lang="fr-FR" dirty="0" smtClean="0"/>
              <a:t>5- Assemblage</a:t>
            </a:r>
          </a:p>
          <a:p>
            <a:pPr lvl="1"/>
            <a:r>
              <a:rPr lang="fr-FR" dirty="0" smtClean="0"/>
              <a:t>L’encapsidation.</a:t>
            </a:r>
          </a:p>
          <a:p>
            <a:r>
              <a:rPr lang="fr-FR" dirty="0" smtClean="0"/>
              <a:t>6- Libération</a:t>
            </a:r>
          </a:p>
          <a:p>
            <a:pPr lvl="1"/>
            <a:r>
              <a:rPr lang="fr-FR" dirty="0" smtClean="0"/>
              <a:t>Éclatement</a:t>
            </a:r>
          </a:p>
          <a:p>
            <a:pPr lvl="1"/>
            <a:r>
              <a:rPr lang="fr-FR" dirty="0" smtClean="0"/>
              <a:t>Bourgeonnement</a:t>
            </a:r>
          </a:p>
          <a:p>
            <a:pPr lvl="1"/>
            <a:endParaRPr lang="fr-FR"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42852"/>
            <a:ext cx="8786874" cy="654032"/>
          </a:xfrm>
        </p:spPr>
        <p:txBody>
          <a:bodyPr>
            <a:normAutofit fontScale="90000"/>
          </a:bodyPr>
          <a:lstStyle/>
          <a:p>
            <a:r>
              <a:rPr lang="fr-FR" dirty="0" smtClean="0">
                <a:solidFill>
                  <a:srgbClr val="FF0000"/>
                </a:solidFill>
              </a:rPr>
              <a:t>Multiplication des virus: </a:t>
            </a:r>
            <a:r>
              <a:rPr lang="fr-FR" dirty="0" smtClean="0">
                <a:solidFill>
                  <a:srgbClr val="00B050"/>
                </a:solidFill>
              </a:rPr>
              <a:t>schéma général </a:t>
            </a:r>
            <a:endParaRPr lang="fr-FR" dirty="0">
              <a:solidFill>
                <a:srgbClr val="00B050"/>
              </a:solidFill>
            </a:endParaRPr>
          </a:p>
        </p:txBody>
      </p:sp>
      <p:pic>
        <p:nvPicPr>
          <p:cNvPr id="4098" name="Picture 2"/>
          <p:cNvPicPr>
            <a:picLocks noChangeAspect="1" noChangeArrowheads="1"/>
          </p:cNvPicPr>
          <p:nvPr/>
        </p:nvPicPr>
        <p:blipFill>
          <a:blip r:embed="rId2"/>
          <a:srcRect/>
          <a:stretch>
            <a:fillRect/>
          </a:stretch>
        </p:blipFill>
        <p:spPr bwMode="auto">
          <a:xfrm>
            <a:off x="642910" y="785794"/>
            <a:ext cx="7877356" cy="548776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8501058" y="2786058"/>
            <a:ext cx="642942" cy="717128"/>
          </a:xfrm>
          <a:prstGeom prst="rect">
            <a:avLst/>
          </a:prstGeom>
          <a:noFill/>
          <a:ln w="9525">
            <a:noFill/>
            <a:miter lim="800000"/>
            <a:headEnd/>
            <a:tailEnd/>
          </a:ln>
          <a:effectLst/>
        </p:spPr>
      </p:pic>
      <p:sp>
        <p:nvSpPr>
          <p:cNvPr id="6" name="Flèche courbée vers le bas 5"/>
          <p:cNvSpPr/>
          <p:nvPr/>
        </p:nvSpPr>
        <p:spPr>
          <a:xfrm>
            <a:off x="7715272" y="1928802"/>
            <a:ext cx="1214446" cy="7143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Rectangle 6"/>
          <p:cNvSpPr/>
          <p:nvPr/>
        </p:nvSpPr>
        <p:spPr>
          <a:xfrm>
            <a:off x="428596" y="3214686"/>
            <a:ext cx="12518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fr-FR" b="1" dirty="0" smtClean="0"/>
              <a:t>Réplication</a:t>
            </a:r>
            <a:endParaRPr lang="fr-FR" dirty="0"/>
          </a:p>
        </p:txBody>
      </p:sp>
      <p:sp>
        <p:nvSpPr>
          <p:cNvPr id="8" name="Rectangle 7"/>
          <p:cNvSpPr/>
          <p:nvPr/>
        </p:nvSpPr>
        <p:spPr>
          <a:xfrm>
            <a:off x="6429388" y="1500174"/>
            <a:ext cx="142876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fr-FR" sz="1600" b="1" dirty="0" smtClean="0"/>
              <a:t>Assemblage</a:t>
            </a:r>
          </a:p>
          <a:p>
            <a:pPr algn="ctr"/>
            <a:r>
              <a:rPr lang="fr-FR" sz="1600" b="1" dirty="0" smtClean="0"/>
              <a:t>Libération</a:t>
            </a:r>
            <a:endParaRPr lang="fr-FR" sz="1600" dirty="0"/>
          </a:p>
        </p:txBody>
      </p:sp>
      <p:sp>
        <p:nvSpPr>
          <p:cNvPr id="9" name="Rectangle 8"/>
          <p:cNvSpPr/>
          <p:nvPr/>
        </p:nvSpPr>
        <p:spPr>
          <a:xfrm>
            <a:off x="6929454" y="4500570"/>
            <a:ext cx="127342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fr-FR" b="1" dirty="0" smtClean="0"/>
              <a:t>Maturation</a:t>
            </a:r>
            <a:endParaRPr lang="fr-FR" dirty="0"/>
          </a:p>
        </p:txBody>
      </p:sp>
      <p:sp>
        <p:nvSpPr>
          <p:cNvPr id="10" name="Rectangle 9"/>
          <p:cNvSpPr/>
          <p:nvPr/>
        </p:nvSpPr>
        <p:spPr>
          <a:xfrm>
            <a:off x="1142976" y="5357826"/>
            <a:ext cx="171451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fr-FR" b="1" dirty="0" smtClean="0"/>
              <a:t>Fixation</a:t>
            </a:r>
          </a:p>
          <a:p>
            <a:pPr algn="ctr"/>
            <a:r>
              <a:rPr lang="fr-FR" b="1" dirty="0" smtClean="0"/>
              <a:t>Pénétration</a:t>
            </a:r>
          </a:p>
          <a:p>
            <a:pPr algn="ctr"/>
            <a:r>
              <a:rPr lang="fr-FR" b="1" dirty="0" smtClean="0"/>
              <a:t>Décapsidation</a:t>
            </a:r>
            <a:endParaRPr lang="fr-FR" dirty="0"/>
          </a:p>
        </p:txBody>
      </p:sp>
      <p:sp>
        <p:nvSpPr>
          <p:cNvPr id="12" name="Rectangle 11"/>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rgbClr val="FF0000"/>
                </a:solidFill>
                <a:latin typeface="Times New Roman" pitchFamily="18" charset="0"/>
                <a:cs typeface="Times New Roman" pitchFamily="18" charset="0"/>
              </a:rPr>
              <a:t>Historiques</a:t>
            </a:r>
            <a:r>
              <a:rPr lang="fr-FR" dirty="0" smtClean="0"/>
              <a:t> </a:t>
            </a:r>
            <a:endParaRPr lang="fr-FR" dirty="0"/>
          </a:p>
        </p:txBody>
      </p:sp>
      <p:sp>
        <p:nvSpPr>
          <p:cNvPr id="3" name="Espace réservé du contenu 2"/>
          <p:cNvSpPr>
            <a:spLocks noGrp="1"/>
          </p:cNvSpPr>
          <p:nvPr>
            <p:ph idx="1"/>
          </p:nvPr>
        </p:nvSpPr>
        <p:spPr>
          <a:xfrm>
            <a:off x="285720" y="1357298"/>
            <a:ext cx="8586790" cy="4857784"/>
          </a:xfrm>
        </p:spPr>
        <p:txBody>
          <a:bodyPr/>
          <a:lstStyle/>
          <a:p>
            <a:r>
              <a:rPr lang="fr-FR" dirty="0" smtClean="0">
                <a:latin typeface="Times New Roman" pitchFamily="18" charset="0"/>
                <a:cs typeface="Times New Roman" pitchFamily="18" charset="0"/>
              </a:rPr>
              <a:t>Au courant du19</a:t>
            </a:r>
            <a:r>
              <a:rPr lang="fr-FR" baseline="30000" dirty="0" smtClean="0">
                <a:latin typeface="Times New Roman" pitchFamily="18" charset="0"/>
                <a:cs typeface="Times New Roman" pitchFamily="18" charset="0"/>
              </a:rPr>
              <a:t>ème</a:t>
            </a:r>
            <a:r>
              <a:rPr lang="fr-FR" dirty="0" smtClean="0">
                <a:latin typeface="Times New Roman" pitchFamily="18" charset="0"/>
                <a:cs typeface="Times New Roman" pitchFamily="18" charset="0"/>
              </a:rPr>
              <a:t> siècle personne    </a:t>
            </a:r>
          </a:p>
          <a:p>
            <a:r>
              <a:rPr lang="fr-FR" dirty="0" smtClean="0">
                <a:latin typeface="Times New Roman" pitchFamily="18" charset="0"/>
                <a:cs typeface="Times New Roman" pitchFamily="18" charset="0"/>
              </a:rPr>
              <a:t>Situation Au siècle </a:t>
            </a:r>
          </a:p>
          <a:p>
            <a:pPr lvl="1"/>
            <a:r>
              <a:rPr lang="fr-FR" dirty="0" smtClean="0">
                <a:latin typeface="Times New Roman" pitchFamily="18" charset="0"/>
                <a:cs typeface="Times New Roman" pitchFamily="18" charset="0"/>
              </a:rPr>
              <a:t>Épidémies  de choléra, de peste, de typhus, de variole, de fièvre jaune et de tuberculose:</a:t>
            </a:r>
          </a:p>
          <a:p>
            <a:pPr lvl="1"/>
            <a:r>
              <a:rPr lang="fr-FR" dirty="0" smtClean="0">
                <a:latin typeface="Times New Roman" pitchFamily="18" charset="0"/>
                <a:cs typeface="Times New Roman" pitchFamily="18" charset="0"/>
              </a:rPr>
              <a:t>Aucune idée sur l’</a:t>
            </a:r>
            <a:r>
              <a:rPr lang="fr-FR" dirty="0" err="1" smtClean="0">
                <a:latin typeface="Times New Roman" pitchFamily="18" charset="0"/>
                <a:cs typeface="Times New Roman" pitchFamily="18" charset="0"/>
              </a:rPr>
              <a:t>éxistence</a:t>
            </a:r>
            <a:r>
              <a:rPr lang="fr-FR" dirty="0" smtClean="0">
                <a:latin typeface="Times New Roman" pitchFamily="18" charset="0"/>
                <a:cs typeface="Times New Roman" pitchFamily="18" charset="0"/>
              </a:rPr>
              <a:t> de tels microorganismes  </a:t>
            </a: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Multiplication des virus</a:t>
            </a:r>
            <a:endParaRPr lang="fr-FR" dirty="0"/>
          </a:p>
        </p:txBody>
      </p:sp>
      <p:sp>
        <p:nvSpPr>
          <p:cNvPr id="3" name="Espace réservé du contenu 2"/>
          <p:cNvSpPr>
            <a:spLocks noGrp="1"/>
          </p:cNvSpPr>
          <p:nvPr>
            <p:ph idx="1"/>
          </p:nvPr>
        </p:nvSpPr>
        <p:spPr/>
        <p:txBody>
          <a:bodyPr/>
          <a:lstStyle/>
          <a:p>
            <a:r>
              <a:rPr lang="fr-FR" dirty="0" smtClean="0"/>
              <a:t>Elle consiste en l’introduction du génome viral dans une cellule et c’est </a:t>
            </a:r>
            <a:r>
              <a:rPr lang="fr-FR" b="1" dirty="0" smtClean="0"/>
              <a:t>elle qui va fabriquer de nouveaux virus, selon un procédé de biosynthèse que l’on appelle </a:t>
            </a:r>
            <a:r>
              <a:rPr lang="fr-FR" b="1" dirty="0" smtClean="0">
                <a:solidFill>
                  <a:srgbClr val="FF0000"/>
                </a:solidFill>
              </a:rPr>
              <a:t>réplication</a:t>
            </a:r>
            <a:r>
              <a:rPr lang="fr-FR" b="1" dirty="0" smtClean="0"/>
              <a:t>.</a:t>
            </a:r>
          </a:p>
          <a:p>
            <a:r>
              <a:rPr lang="fr-FR" b="1" dirty="0" smtClean="0"/>
              <a:t>Elle passe en générale par  étapes </a:t>
            </a:r>
            <a:endParaRPr lang="fr-FR" dirty="0"/>
          </a:p>
        </p:txBody>
      </p:sp>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642942"/>
          </a:xfrm>
        </p:spPr>
        <p:txBody>
          <a:bodyPr>
            <a:normAutofit fontScale="90000"/>
          </a:bodyPr>
          <a:lstStyle/>
          <a:p>
            <a:r>
              <a:rPr lang="fr-FR" b="1" dirty="0" smtClean="0">
                <a:solidFill>
                  <a:srgbClr val="FF0000"/>
                </a:solidFill>
              </a:rPr>
              <a:t>Multiplication des virus</a:t>
            </a:r>
            <a:endParaRPr lang="fr-FR" b="1" dirty="0">
              <a:solidFill>
                <a:srgbClr val="FF0000"/>
              </a:solidFill>
            </a:endParaRPr>
          </a:p>
        </p:txBody>
      </p:sp>
      <p:sp>
        <p:nvSpPr>
          <p:cNvPr id="3" name="Espace réservé du contenu 2"/>
          <p:cNvSpPr>
            <a:spLocks noGrp="1"/>
          </p:cNvSpPr>
          <p:nvPr>
            <p:ph idx="1"/>
          </p:nvPr>
        </p:nvSpPr>
        <p:spPr>
          <a:xfrm>
            <a:off x="214282" y="785794"/>
            <a:ext cx="8715436" cy="5500726"/>
          </a:xfrm>
        </p:spPr>
        <p:txBody>
          <a:bodyPr>
            <a:normAutofit fontScale="92500" lnSpcReduction="20000"/>
          </a:bodyPr>
          <a:lstStyle/>
          <a:p>
            <a:r>
              <a:rPr lang="fr-FR" b="1" dirty="0" smtClean="0">
                <a:solidFill>
                  <a:srgbClr val="FF0000"/>
                </a:solidFill>
              </a:rPr>
              <a:t>1 Attachement</a:t>
            </a:r>
          </a:p>
          <a:p>
            <a:pPr lvl="1"/>
            <a:r>
              <a:rPr lang="fr-FR" dirty="0" smtClean="0"/>
              <a:t>Fixation  du virus sur la cellule par </a:t>
            </a:r>
          </a:p>
          <a:p>
            <a:pPr lvl="2"/>
            <a:r>
              <a:rPr lang="fr-FR" dirty="0" smtClean="0"/>
              <a:t>des </a:t>
            </a:r>
            <a:r>
              <a:rPr lang="fr-FR" dirty="0" smtClean="0">
                <a:solidFill>
                  <a:srgbClr val="00B050"/>
                </a:solidFill>
              </a:rPr>
              <a:t>protéines de la capside </a:t>
            </a:r>
            <a:r>
              <a:rPr lang="fr-FR" dirty="0" smtClean="0"/>
              <a:t>pour les virus nus</a:t>
            </a:r>
          </a:p>
          <a:p>
            <a:pPr lvl="2"/>
            <a:r>
              <a:rPr lang="fr-FR" dirty="0" smtClean="0"/>
              <a:t>des </a:t>
            </a:r>
            <a:r>
              <a:rPr lang="fr-FR" dirty="0" smtClean="0">
                <a:solidFill>
                  <a:srgbClr val="00B050"/>
                </a:solidFill>
              </a:rPr>
              <a:t>glycoprotéines du péplos </a:t>
            </a:r>
            <a:r>
              <a:rPr lang="fr-FR" dirty="0" smtClean="0"/>
              <a:t>pour les virus à péplos. </a:t>
            </a:r>
          </a:p>
          <a:p>
            <a:pPr lvl="1"/>
            <a:r>
              <a:rPr lang="fr-FR" dirty="0" smtClean="0"/>
              <a:t>Sur </a:t>
            </a:r>
            <a:r>
              <a:rPr lang="fr-FR" dirty="0" smtClean="0">
                <a:solidFill>
                  <a:srgbClr val="00B050"/>
                </a:solidFill>
              </a:rPr>
              <a:t>récepteurs de la membrane cytoplasmique </a:t>
            </a:r>
            <a:r>
              <a:rPr lang="fr-FR" dirty="0" smtClean="0"/>
              <a:t>de la cellule hôte. (tropisme d’hôte), </a:t>
            </a:r>
          </a:p>
          <a:p>
            <a:pPr lvl="2"/>
            <a:r>
              <a:rPr lang="fr-FR" dirty="0" smtClean="0"/>
              <a:t>Les poliovirus n’infectent que les cellules humaines. Mais si, artificiellement, on extrait le génome d’un poliovirus de sa capside on le « </a:t>
            </a:r>
            <a:r>
              <a:rPr lang="fr-FR" dirty="0" smtClean="0">
                <a:solidFill>
                  <a:srgbClr val="FF0000"/>
                </a:solidFill>
              </a:rPr>
              <a:t>transfecte</a:t>
            </a:r>
            <a:r>
              <a:rPr lang="fr-FR" dirty="0" smtClean="0"/>
              <a:t> » à l’intérieur d’une cellule de poulet qui va produire des poliovirus.</a:t>
            </a:r>
          </a:p>
          <a:p>
            <a:pPr lvl="2"/>
            <a:r>
              <a:rPr lang="fr-FR" dirty="0" smtClean="0"/>
              <a:t>Le virus de la fièvre jaune qui se multiplie chez l’homme, chez le singe et chez l’anophèle:</a:t>
            </a:r>
          </a:p>
          <a:p>
            <a:pPr lvl="2"/>
            <a:r>
              <a:rPr lang="fr-FR" dirty="0" smtClean="0"/>
              <a:t>L’HIV infecte principalement les lymphocytes TCD4+ car leur enveloppe peut s’attacher sur la molécule CD4, récepteur la glycoprotéine de surface de l’enveloppe, la gp120 (glycoprotéine de 120 000 daltons, 120 kDa de poids moléculaire, d’où son nom).</a:t>
            </a:r>
            <a:endParaRPr lang="fr-FR" dirty="0"/>
          </a:p>
        </p:txBody>
      </p:sp>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725470"/>
          </a:xfrm>
        </p:spPr>
        <p:txBody>
          <a:bodyPr>
            <a:normAutofit fontScale="90000"/>
          </a:bodyPr>
          <a:lstStyle/>
          <a:p>
            <a:r>
              <a:rPr lang="fr-FR" b="1" dirty="0" smtClean="0">
                <a:solidFill>
                  <a:srgbClr val="FF0000"/>
                </a:solidFill>
              </a:rPr>
              <a:t>2-Pénétration</a:t>
            </a:r>
            <a:endParaRPr lang="fr-FR" dirty="0">
              <a:solidFill>
                <a:srgbClr val="FF0000"/>
              </a:solidFill>
            </a:endParaRPr>
          </a:p>
        </p:txBody>
      </p:sp>
      <p:sp>
        <p:nvSpPr>
          <p:cNvPr id="3" name="Espace réservé du contenu 2"/>
          <p:cNvSpPr>
            <a:spLocks noGrp="1"/>
          </p:cNvSpPr>
          <p:nvPr>
            <p:ph idx="1"/>
          </p:nvPr>
        </p:nvSpPr>
        <p:spPr>
          <a:xfrm>
            <a:off x="214282" y="928670"/>
            <a:ext cx="8786874" cy="5197493"/>
          </a:xfrm>
        </p:spPr>
        <p:txBody>
          <a:bodyPr>
            <a:normAutofit/>
          </a:bodyPr>
          <a:lstStyle/>
          <a:p>
            <a:r>
              <a:rPr lang="fr-FR" dirty="0" smtClean="0"/>
              <a:t>Le virus pénètre à l’intérieur de la cellule, le plus souvent par </a:t>
            </a:r>
          </a:p>
          <a:p>
            <a:pPr lvl="1"/>
            <a:r>
              <a:rPr lang="fr-FR" b="1" dirty="0" smtClean="0">
                <a:solidFill>
                  <a:srgbClr val="FF0000"/>
                </a:solidFill>
              </a:rPr>
              <a:t>Endocytose</a:t>
            </a:r>
            <a:r>
              <a:rPr lang="fr-FR" b="1" dirty="0" smtClean="0"/>
              <a:t> pour les virus nus</a:t>
            </a:r>
          </a:p>
          <a:p>
            <a:pPr lvl="1"/>
            <a:r>
              <a:rPr lang="fr-FR" b="1" dirty="0" smtClean="0">
                <a:solidFill>
                  <a:srgbClr val="FF0000"/>
                </a:solidFill>
              </a:rPr>
              <a:t>Fusion suivie de lyse </a:t>
            </a:r>
            <a:r>
              <a:rPr lang="fr-FR" dirty="0" smtClean="0"/>
              <a:t>de l’enveloppe virale et de la membrane cytoplasmique pour les virus enveloppés. formation d’un pore (trou) qui s’élargit et laisse passer la capside dans le cytoplasme. sous l’action d’une glycoprotéine de l’enveloppe virale : pour l’HIV, c’est la gp41.</a:t>
            </a:r>
          </a:p>
          <a:p>
            <a:pPr lvl="1"/>
            <a:r>
              <a:rPr lang="fr-FR" b="1" dirty="0" smtClean="0">
                <a:solidFill>
                  <a:srgbClr val="FF0000"/>
                </a:solidFill>
              </a:rPr>
              <a:t>Endocytose</a:t>
            </a:r>
            <a:r>
              <a:rPr lang="fr-FR" b="1" dirty="0" smtClean="0"/>
              <a:t>, </a:t>
            </a:r>
            <a:r>
              <a:rPr lang="fr-FR" dirty="0" smtClean="0"/>
              <a:t>puis fusion de leur enveloppe avec la membrane de la vésicule d’Endocytose.</a:t>
            </a:r>
            <a:endParaRPr lang="fr-FR" dirty="0"/>
          </a:p>
        </p:txBody>
      </p:sp>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796908"/>
          </a:xfrm>
        </p:spPr>
        <p:txBody>
          <a:bodyPr>
            <a:normAutofit/>
          </a:bodyPr>
          <a:lstStyle/>
          <a:p>
            <a:r>
              <a:rPr lang="fr-FR" b="1" dirty="0" smtClean="0">
                <a:solidFill>
                  <a:srgbClr val="FF0000"/>
                </a:solidFill>
              </a:rPr>
              <a:t>3- Décapsidation</a:t>
            </a:r>
            <a:endParaRPr lang="fr-FR" dirty="0">
              <a:solidFill>
                <a:srgbClr val="FF0000"/>
              </a:solidFill>
            </a:endParaRPr>
          </a:p>
        </p:txBody>
      </p:sp>
      <p:sp>
        <p:nvSpPr>
          <p:cNvPr id="3" name="Espace réservé du contenu 2"/>
          <p:cNvSpPr>
            <a:spLocks noGrp="1"/>
          </p:cNvSpPr>
          <p:nvPr>
            <p:ph idx="1"/>
          </p:nvPr>
        </p:nvSpPr>
        <p:spPr>
          <a:xfrm>
            <a:off x="285688" y="2071678"/>
            <a:ext cx="8429716" cy="3286148"/>
          </a:xfrm>
        </p:spPr>
        <p:txBody>
          <a:bodyPr>
            <a:normAutofit/>
          </a:bodyPr>
          <a:lstStyle/>
          <a:p>
            <a:pPr lvl="1"/>
            <a:r>
              <a:rPr lang="fr-FR" dirty="0" smtClean="0"/>
              <a:t>Des décapsidases  libères le génome pour qu’il puisse fonctionner, et livrer son information génétique à la machinerie cellulaire.</a:t>
            </a:r>
          </a:p>
        </p:txBody>
      </p:sp>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511156"/>
          </a:xfrm>
        </p:spPr>
        <p:txBody>
          <a:bodyPr>
            <a:normAutofit fontScale="90000"/>
          </a:bodyPr>
          <a:lstStyle/>
          <a:p>
            <a:r>
              <a:rPr lang="fr-FR" b="1" dirty="0" smtClean="0">
                <a:solidFill>
                  <a:srgbClr val="FF0000"/>
                </a:solidFill>
              </a:rPr>
              <a:t>4- Réplication</a:t>
            </a:r>
            <a:endParaRPr lang="fr-FR" dirty="0">
              <a:solidFill>
                <a:srgbClr val="FF0000"/>
              </a:solidFill>
            </a:endParaRPr>
          </a:p>
        </p:txBody>
      </p:sp>
      <p:sp>
        <p:nvSpPr>
          <p:cNvPr id="3" name="Espace réservé du contenu 2"/>
          <p:cNvSpPr>
            <a:spLocks noGrp="1"/>
          </p:cNvSpPr>
          <p:nvPr>
            <p:ph idx="1"/>
          </p:nvPr>
        </p:nvSpPr>
        <p:spPr>
          <a:xfrm>
            <a:off x="214282" y="714356"/>
            <a:ext cx="8786874" cy="5572164"/>
          </a:xfrm>
        </p:spPr>
        <p:txBody>
          <a:bodyPr>
            <a:normAutofit fontScale="92500" lnSpcReduction="10000"/>
          </a:bodyPr>
          <a:lstStyle/>
          <a:p>
            <a:pPr lvl="1"/>
            <a:r>
              <a:rPr lang="fr-FR" dirty="0" smtClean="0"/>
              <a:t>Le génome viral libéré utilise la machinerie cellulaire et  prend les commandes  des synthèses. Il se substitue au génome cellulaire. </a:t>
            </a:r>
          </a:p>
          <a:p>
            <a:pPr lvl="1"/>
            <a:r>
              <a:rPr lang="fr-FR" dirty="0" smtClean="0"/>
              <a:t>Le génome cellulaire faisait en sorte que la cellule produise des sécrétions, exocrines ou endocrines, et éventuellement des éléments pour faire une deuxième cellule. </a:t>
            </a:r>
          </a:p>
          <a:p>
            <a:pPr lvl="1"/>
            <a:r>
              <a:rPr lang="fr-FR" dirty="0" smtClean="0"/>
              <a:t>Production  des copies</a:t>
            </a:r>
            <a:r>
              <a:rPr lang="fr-FR" b="1" dirty="0" smtClean="0"/>
              <a:t> du génome viral, des répliques de protéines capsidales et glycoprotéines de péplos.</a:t>
            </a:r>
          </a:p>
          <a:p>
            <a:pPr lvl="2"/>
            <a:r>
              <a:rPr lang="fr-FR" b="1" dirty="0" smtClean="0"/>
              <a:t>Par le biais  des ARN messagers viraux que les génomes viraux transmettent leur information, donnent leurs </a:t>
            </a:r>
            <a:r>
              <a:rPr lang="fr-FR" dirty="0" smtClean="0"/>
              <a:t>ordres à la machinerie cellulaire.</a:t>
            </a:r>
          </a:p>
          <a:p>
            <a:pPr lvl="1"/>
            <a:r>
              <a:rPr lang="fr-FR" dirty="0" smtClean="0"/>
              <a:t>La  cellule, lit sur les ribosomes ces messagers viraux comme si c’était des messagers cellulaires.</a:t>
            </a:r>
            <a:endParaRPr lang="fr-FR" dirty="0"/>
          </a:p>
        </p:txBody>
      </p:sp>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42852"/>
            <a:ext cx="8858312" cy="6500858"/>
          </a:xfrm>
        </p:spPr>
        <p:txBody>
          <a:bodyPr>
            <a:noAutofit/>
          </a:bodyPr>
          <a:lstStyle/>
          <a:p>
            <a:r>
              <a:rPr lang="fr-FR" sz="2400" dirty="0" smtClean="0">
                <a:latin typeface="Times New Roman" pitchFamily="18" charset="0"/>
                <a:cs typeface="Times New Roman" pitchFamily="18" charset="0"/>
              </a:rPr>
              <a:t>1. </a:t>
            </a:r>
            <a:r>
              <a:rPr lang="fr-FR" sz="2400" b="1" dirty="0" smtClean="0">
                <a:solidFill>
                  <a:srgbClr val="00B050"/>
                </a:solidFill>
                <a:latin typeface="Times New Roman" pitchFamily="18" charset="0"/>
                <a:cs typeface="Times New Roman" pitchFamily="18" charset="0"/>
              </a:rPr>
              <a:t>La transcription </a:t>
            </a:r>
            <a:r>
              <a:rPr lang="fr-FR" sz="2400" dirty="0" smtClean="0">
                <a:latin typeface="Times New Roman" pitchFamily="18" charset="0"/>
                <a:cs typeface="Times New Roman" pitchFamily="18" charset="0"/>
              </a:rPr>
              <a:t>; opération complexe. </a:t>
            </a:r>
          </a:p>
          <a:p>
            <a:pPr lvl="1"/>
            <a:r>
              <a:rPr lang="fr-FR" sz="2400" dirty="0" smtClean="0">
                <a:solidFill>
                  <a:srgbClr val="FF0000"/>
                </a:solidFill>
                <a:latin typeface="Times New Roman" pitchFamily="18" charset="0"/>
                <a:cs typeface="Times New Roman" pitchFamily="18" charset="0"/>
              </a:rPr>
              <a:t>Pour les virus a ARN il n’y a pas de transcription</a:t>
            </a:r>
            <a:r>
              <a:rPr lang="fr-FR" sz="2400" dirty="0" smtClean="0">
                <a:latin typeface="Times New Roman" pitchFamily="18" charset="0"/>
                <a:cs typeface="Times New Roman" pitchFamily="18" charset="0"/>
              </a:rPr>
              <a:t>. Pour les poliovirus, tout est simple : le génome sert de messager ; de ce fait il est dit « </a:t>
            </a:r>
            <a:r>
              <a:rPr lang="fr-FR" sz="2400" dirty="0" smtClean="0">
                <a:solidFill>
                  <a:srgbClr val="FF0000"/>
                </a:solidFill>
                <a:latin typeface="Times New Roman" pitchFamily="18" charset="0"/>
                <a:cs typeface="Times New Roman" pitchFamily="18" charset="0"/>
              </a:rPr>
              <a:t>positif</a:t>
            </a:r>
            <a:r>
              <a:rPr lang="fr-FR" sz="2400" dirty="0" smtClean="0">
                <a:latin typeface="Times New Roman" pitchFamily="18" charset="0"/>
                <a:cs typeface="Times New Roman" pitchFamily="18" charset="0"/>
              </a:rPr>
              <a:t> » et donc immédiatement traduit par les ribosomes cellulaires en protéines de capside (et enzymes viro-induites). </a:t>
            </a:r>
          </a:p>
          <a:p>
            <a:pPr lvl="1"/>
            <a:r>
              <a:rPr lang="fr-FR" sz="2400" dirty="0" smtClean="0">
                <a:solidFill>
                  <a:srgbClr val="FF0000"/>
                </a:solidFill>
                <a:latin typeface="Times New Roman" pitchFamily="18" charset="0"/>
                <a:cs typeface="Times New Roman" pitchFamily="18" charset="0"/>
              </a:rPr>
              <a:t>Pour les virus à ADN. </a:t>
            </a:r>
            <a:r>
              <a:rPr lang="fr-FR" sz="2400" dirty="0" smtClean="0">
                <a:latin typeface="Times New Roman" pitchFamily="18" charset="0"/>
                <a:cs typeface="Times New Roman" pitchFamily="18" charset="0"/>
              </a:rPr>
              <a:t>exp: </a:t>
            </a:r>
            <a:r>
              <a:rPr lang="fr-FR" dirty="0" smtClean="0">
                <a:latin typeface="Times New Roman" pitchFamily="18" charset="0"/>
                <a:cs typeface="Times New Roman" pitchFamily="18" charset="0"/>
              </a:rPr>
              <a:t>les rétrovirus - transcription du génome à ARN en une copie d’ADN qui sera intégrée dans l’ADN cellulaire par une transcriptase virale dite inverse. Le terme anglais est </a:t>
            </a:r>
            <a:r>
              <a:rPr lang="fr-FR" i="1" dirty="0" smtClean="0">
                <a:latin typeface="Times New Roman" pitchFamily="18" charset="0"/>
                <a:cs typeface="Times New Roman" pitchFamily="18" charset="0"/>
              </a:rPr>
              <a:t>reverse transcriptase (RT).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786874" cy="6429420"/>
          </a:xfrm>
        </p:spPr>
        <p:txBody>
          <a:bodyPr>
            <a:normAutofit fontScale="92500" lnSpcReduction="10000"/>
          </a:bodyPr>
          <a:lstStyle/>
          <a:p>
            <a:r>
              <a:rPr lang="fr-FR" dirty="0" smtClean="0"/>
              <a:t>2</a:t>
            </a:r>
            <a:r>
              <a:rPr lang="fr-FR" dirty="0" smtClean="0">
                <a:solidFill>
                  <a:srgbClr val="00B050"/>
                </a:solidFill>
              </a:rPr>
              <a:t>. </a:t>
            </a:r>
            <a:r>
              <a:rPr lang="fr-FR" b="1" dirty="0" smtClean="0">
                <a:solidFill>
                  <a:srgbClr val="00B050"/>
                </a:solidFill>
              </a:rPr>
              <a:t>Les enzymes viro-induites</a:t>
            </a:r>
            <a:r>
              <a:rPr lang="fr-FR" b="1" dirty="0" smtClean="0"/>
              <a:t>. </a:t>
            </a:r>
          </a:p>
          <a:p>
            <a:pPr lvl="1"/>
            <a:r>
              <a:rPr lang="fr-FR" b="1" dirty="0" smtClean="0"/>
              <a:t>Synthèse d’une réplicase </a:t>
            </a:r>
            <a:r>
              <a:rPr lang="fr-FR" dirty="0" smtClean="0"/>
              <a:t>qui est une </a:t>
            </a:r>
            <a:r>
              <a:rPr lang="fr-FR" dirty="0" smtClean="0">
                <a:solidFill>
                  <a:srgbClr val="00B050"/>
                </a:solidFill>
              </a:rPr>
              <a:t>ARN polymérase ARN-dépendante</a:t>
            </a:r>
            <a:r>
              <a:rPr lang="fr-FR" dirty="0" smtClean="0"/>
              <a:t>. Nécessaire à la multiplication virale.</a:t>
            </a:r>
          </a:p>
          <a:p>
            <a:pPr lvl="2"/>
            <a:r>
              <a:rPr lang="fr-FR" dirty="0" smtClean="0"/>
              <a:t>Or, dans la cellule normale, une telle opération et une telle enzyme n’ont pas de raison d’être et n’existent pas : les ARN cellulaires, qu’il s’agisse des ARN messagers, ribosomiques ou de transfert, sont synthétisés par des ARN polymérases ADN-dépendantes. </a:t>
            </a:r>
          </a:p>
          <a:p>
            <a:pPr lvl="1"/>
            <a:r>
              <a:rPr lang="fr-FR" dirty="0" smtClean="0"/>
              <a:t>La </a:t>
            </a:r>
            <a:r>
              <a:rPr lang="fr-FR" b="1" dirty="0" smtClean="0"/>
              <a:t>transcriptase inverse (TI) ou rétrotranscriptase (RT) </a:t>
            </a:r>
            <a:r>
              <a:rPr lang="fr-FR" dirty="0" smtClean="0"/>
              <a:t>des rétrovirus est également une enzyme viro-induite.</a:t>
            </a:r>
          </a:p>
          <a:p>
            <a:pPr lvl="1"/>
            <a:r>
              <a:rPr lang="fr-FR" dirty="0" smtClean="0"/>
              <a:t>Certains gènes viraux codent des </a:t>
            </a:r>
            <a:r>
              <a:rPr lang="fr-FR" b="1" dirty="0" smtClean="0"/>
              <a:t>protéines transactivatrices. Tel est le cas de l’HIV produisant </a:t>
            </a:r>
            <a:r>
              <a:rPr lang="fr-FR" dirty="0" smtClean="0"/>
              <a:t>la protéine TAT (p14).  </a:t>
            </a:r>
          </a:p>
          <a:p>
            <a:pPr lvl="2"/>
            <a:r>
              <a:rPr lang="fr-FR" dirty="0" smtClean="0"/>
              <a:t>La synthèse des différentes protéines virales passe, pour certains virus, par la synthèse d’un </a:t>
            </a:r>
            <a:r>
              <a:rPr lang="fr-FR" b="1" dirty="0" smtClean="0"/>
              <a:t>précurseur unique, donc d’un polypeptide géant, secondairement clivé par des protéases </a:t>
            </a:r>
            <a:r>
              <a:rPr lang="fr-FR" dirty="0" smtClean="0"/>
              <a:t>pour produire les différentes protéines virales. </a:t>
            </a:r>
            <a:r>
              <a:rPr lang="fr-FR" dirty="0" smtClean="0"/>
              <a:t>      </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b="1" dirty="0" smtClean="0">
                <a:solidFill>
                  <a:srgbClr val="FF0000"/>
                </a:solidFill>
              </a:rPr>
              <a:t>5- Assemblage</a:t>
            </a:r>
            <a:endParaRPr lang="fr-FR" dirty="0">
              <a:solidFill>
                <a:srgbClr val="FF0000"/>
              </a:solidFill>
            </a:endParaRPr>
          </a:p>
        </p:txBody>
      </p:sp>
      <p:sp>
        <p:nvSpPr>
          <p:cNvPr id="3" name="Espace réservé du contenu 2"/>
          <p:cNvSpPr>
            <a:spLocks noGrp="1"/>
          </p:cNvSpPr>
          <p:nvPr>
            <p:ph idx="1"/>
          </p:nvPr>
        </p:nvSpPr>
        <p:spPr>
          <a:xfrm>
            <a:off x="457200" y="1600201"/>
            <a:ext cx="8229600" cy="2828932"/>
          </a:xfrm>
        </p:spPr>
        <p:txBody>
          <a:bodyPr>
            <a:normAutofit/>
          </a:bodyPr>
          <a:lstStyle/>
          <a:p>
            <a:r>
              <a:rPr lang="fr-FR" b="1" dirty="0" smtClean="0">
                <a:solidFill>
                  <a:srgbClr val="FF0000"/>
                </a:solidFill>
              </a:rPr>
              <a:t>L’encapsidation. </a:t>
            </a:r>
            <a:r>
              <a:rPr lang="fr-FR" dirty="0" smtClean="0"/>
              <a:t>Les nouveaux génomes fabriqués par la cellule s’entourent de nouvelles protéines virales fabriquées par la cellule qui aboutit à la formation de nouveaux virus.</a:t>
            </a:r>
          </a:p>
        </p:txBody>
      </p:sp>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solidFill>
                  <a:srgbClr val="FF0000"/>
                </a:solidFill>
              </a:rPr>
              <a:t>6- Libération</a:t>
            </a:r>
            <a:endParaRPr lang="fr-FR" dirty="0">
              <a:solidFill>
                <a:srgbClr val="FF0000"/>
              </a:solidFill>
            </a:endParaRPr>
          </a:p>
        </p:txBody>
      </p:sp>
      <p:sp>
        <p:nvSpPr>
          <p:cNvPr id="3" name="Espace réservé du contenu 2"/>
          <p:cNvSpPr>
            <a:spLocks noGrp="1"/>
          </p:cNvSpPr>
          <p:nvPr>
            <p:ph idx="1"/>
          </p:nvPr>
        </p:nvSpPr>
        <p:spPr>
          <a:xfrm>
            <a:off x="142844" y="1071546"/>
            <a:ext cx="8786874" cy="5214974"/>
          </a:xfrm>
        </p:spPr>
        <p:txBody>
          <a:bodyPr>
            <a:normAutofit fontScale="92500" lnSpcReduction="10000"/>
          </a:bodyPr>
          <a:lstStyle/>
          <a:p>
            <a:r>
              <a:rPr lang="fr-FR" dirty="0" smtClean="0"/>
              <a:t>Ces nouveaux virus sont relargués hors de la cellule par </a:t>
            </a:r>
          </a:p>
          <a:p>
            <a:pPr lvl="1"/>
            <a:r>
              <a:rPr lang="fr-FR" dirty="0" smtClean="0">
                <a:solidFill>
                  <a:srgbClr val="FF0000"/>
                </a:solidFill>
              </a:rPr>
              <a:t>Éclatement</a:t>
            </a:r>
            <a:r>
              <a:rPr lang="fr-FR" dirty="0" smtClean="0"/>
              <a:t> pour les virus nus.</a:t>
            </a:r>
          </a:p>
          <a:p>
            <a:pPr lvl="1"/>
            <a:r>
              <a:rPr lang="fr-FR" b="1" dirty="0" smtClean="0">
                <a:solidFill>
                  <a:srgbClr val="FF0000"/>
                </a:solidFill>
              </a:rPr>
              <a:t>Bourgeonnement </a:t>
            </a:r>
            <a:r>
              <a:rPr lang="fr-FR" dirty="0" smtClean="0"/>
              <a:t>pour les virus à péplos. A ce moment ils acquièrent leur enveloppe qui est une bicouche lipidique cellulaire hérissée de spicules</a:t>
            </a:r>
          </a:p>
          <a:p>
            <a:r>
              <a:rPr lang="fr-FR" dirty="0" smtClean="0"/>
              <a:t>Une cellule produit de l’ordre de 100 à 1000 virus.</a:t>
            </a:r>
          </a:p>
          <a:p>
            <a:r>
              <a:rPr lang="fr-FR" b="1" dirty="0" smtClean="0"/>
              <a:t>Une bactérie est une cellule, particulière, mais c’est une cellule, alors qu’un virus n’est pas une cellule.</a:t>
            </a:r>
          </a:p>
          <a:p>
            <a:r>
              <a:rPr lang="fr-FR" b="1" dirty="0" smtClean="0"/>
              <a:t>Ainsi, un virus ne croît pas, ne se divise pas, sort complet, terminé de la cellule, et ne se modifie </a:t>
            </a:r>
            <a:r>
              <a:rPr lang="fr-FR" dirty="0" smtClean="0"/>
              <a:t>plus.</a:t>
            </a:r>
          </a:p>
        </p:txBody>
      </p:sp>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0"/>
            <a:ext cx="8572560" cy="6286520"/>
          </a:xfrm>
          <a:prstGeom prst="rect">
            <a:avLst/>
          </a:prstGeom>
          <a:noFill/>
          <a:ln w="9525">
            <a:noFill/>
            <a:miter lim="800000"/>
            <a:headEnd/>
            <a:tailEnd/>
          </a:ln>
          <a:effectLst/>
        </p:spPr>
      </p:pic>
      <p:sp>
        <p:nvSpPr>
          <p:cNvPr id="6" name="Rectangle 5"/>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b="1" i="1" dirty="0" smtClean="0">
                <a:solidFill>
                  <a:srgbClr val="FF0000"/>
                </a:solidFill>
                <a:latin typeface="Times New Roman" pitchFamily="18" charset="0"/>
                <a:cs typeface="Times New Roman" pitchFamily="18" charset="0"/>
              </a:rPr>
              <a:t>Historique</a:t>
            </a:r>
            <a:endParaRPr lang="fr-FR" b="1" i="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42844" y="1071546"/>
            <a:ext cx="8786874" cy="5143535"/>
          </a:xfrm>
        </p:spPr>
        <p:txBody>
          <a:bodyPr>
            <a:normAutofit/>
          </a:bodyPr>
          <a:lstStyle/>
          <a:p>
            <a:pPr algn="ctr"/>
            <a:r>
              <a:rPr lang="fr-FR" b="1" dirty="0" smtClean="0">
                <a:solidFill>
                  <a:srgbClr val="00B050"/>
                </a:solidFill>
                <a:latin typeface="Times New Roman" pitchFamily="18" charset="0"/>
                <a:cs typeface="Times New Roman" pitchFamily="18" charset="0"/>
              </a:rPr>
              <a:t>Postulats de Robert Koch</a:t>
            </a:r>
            <a:endParaRPr lang="fr-FR"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Pour  qu’un micro-organisme soit rendu responsable  d'une maladie Il faut que : </a:t>
            </a:r>
          </a:p>
          <a:p>
            <a:pPr marL="971550" lvl="1" indent="-514350" algn="just">
              <a:buFont typeface="+mj-lt"/>
              <a:buAutoNum type="arabicPeriod"/>
            </a:pPr>
            <a:r>
              <a:rPr lang="fr-FR" dirty="0" smtClean="0">
                <a:latin typeface="Times New Roman" pitchFamily="18" charset="0"/>
                <a:cs typeface="Times New Roman" pitchFamily="18" charset="0"/>
              </a:rPr>
              <a:t>il soit </a:t>
            </a:r>
            <a:r>
              <a:rPr lang="fr-FR" dirty="0" smtClean="0">
                <a:solidFill>
                  <a:srgbClr val="FF0000"/>
                </a:solidFill>
                <a:latin typeface="Times New Roman" pitchFamily="18" charset="0"/>
                <a:cs typeface="Times New Roman" pitchFamily="18" charset="0"/>
              </a:rPr>
              <a:t>trouvé régulièrement </a:t>
            </a:r>
            <a:r>
              <a:rPr lang="fr-FR" dirty="0" smtClean="0">
                <a:latin typeface="Times New Roman" pitchFamily="18" charset="0"/>
                <a:cs typeface="Times New Roman" pitchFamily="18" charset="0"/>
              </a:rPr>
              <a:t>dans les lésions de la maladie</a:t>
            </a:r>
          </a:p>
          <a:p>
            <a:pPr marL="971550" lvl="1" indent="-514350" algn="just">
              <a:buFont typeface="+mj-lt"/>
              <a:buAutoNum type="arabicPeriod"/>
            </a:pPr>
            <a:r>
              <a:rPr lang="fr-FR" dirty="0" smtClean="0">
                <a:latin typeface="Times New Roman" pitchFamily="18" charset="0"/>
                <a:cs typeface="Times New Roman" pitchFamily="18" charset="0"/>
              </a:rPr>
              <a:t>il soit </a:t>
            </a:r>
            <a:r>
              <a:rPr lang="fr-FR" dirty="0" smtClean="0">
                <a:solidFill>
                  <a:srgbClr val="FF0000"/>
                </a:solidFill>
                <a:latin typeface="Times New Roman" pitchFamily="18" charset="0"/>
                <a:cs typeface="Times New Roman" pitchFamily="18" charset="0"/>
              </a:rPr>
              <a:t>isolé </a:t>
            </a:r>
            <a:r>
              <a:rPr lang="fr-FR" dirty="0" smtClean="0">
                <a:latin typeface="Times New Roman" pitchFamily="18" charset="0"/>
                <a:cs typeface="Times New Roman" pitchFamily="18" charset="0"/>
              </a:rPr>
              <a:t>en culture pure à partir </a:t>
            </a:r>
            <a:r>
              <a:rPr lang="fr-FR" dirty="0" smtClean="0">
                <a:solidFill>
                  <a:srgbClr val="FF0000"/>
                </a:solidFill>
                <a:latin typeface="Times New Roman" pitchFamily="18" charset="0"/>
                <a:cs typeface="Times New Roman" pitchFamily="18" charset="0"/>
              </a:rPr>
              <a:t>de ces lésions</a:t>
            </a:r>
          </a:p>
          <a:p>
            <a:pPr marL="971550" lvl="1" indent="-514350" algn="just">
              <a:buFont typeface="+mj-lt"/>
              <a:buAutoNum type="arabicPeriod"/>
            </a:pPr>
            <a:r>
              <a:rPr lang="fr-FR" dirty="0" smtClean="0">
                <a:latin typeface="Times New Roman" pitchFamily="18" charset="0"/>
                <a:cs typeface="Times New Roman" pitchFamily="18" charset="0"/>
              </a:rPr>
              <a:t>l'</a:t>
            </a:r>
            <a:r>
              <a:rPr lang="fr-FR" dirty="0" smtClean="0">
                <a:solidFill>
                  <a:srgbClr val="FF0000"/>
                </a:solidFill>
                <a:latin typeface="Times New Roman" pitchFamily="18" charset="0"/>
                <a:cs typeface="Times New Roman" pitchFamily="18" charset="0"/>
              </a:rPr>
              <a:t>injection </a:t>
            </a:r>
            <a:r>
              <a:rPr lang="fr-FR" dirty="0" smtClean="0">
                <a:latin typeface="Times New Roman" pitchFamily="18" charset="0"/>
                <a:cs typeface="Times New Roman" pitchFamily="18" charset="0"/>
              </a:rPr>
              <a:t>de ces cultures pures à un hôte expérimental y </a:t>
            </a:r>
            <a:r>
              <a:rPr lang="fr-FR" dirty="0" smtClean="0">
                <a:solidFill>
                  <a:srgbClr val="FF0000"/>
                </a:solidFill>
                <a:latin typeface="Times New Roman" pitchFamily="18" charset="0"/>
                <a:cs typeface="Times New Roman" pitchFamily="18" charset="0"/>
              </a:rPr>
              <a:t>reproduise</a:t>
            </a:r>
            <a:r>
              <a:rPr lang="fr-FR" dirty="0" smtClean="0">
                <a:latin typeface="Times New Roman" pitchFamily="18" charset="0"/>
                <a:cs typeface="Times New Roman" pitchFamily="18" charset="0"/>
              </a:rPr>
              <a:t> la maladie ; et qu'il soit </a:t>
            </a:r>
            <a:r>
              <a:rPr lang="fr-FR" dirty="0" smtClean="0">
                <a:solidFill>
                  <a:srgbClr val="FF0000"/>
                </a:solidFill>
                <a:latin typeface="Times New Roman" pitchFamily="18" charset="0"/>
                <a:cs typeface="Times New Roman" pitchFamily="18" charset="0"/>
              </a:rPr>
              <a:t>isolé à nouveau </a:t>
            </a:r>
            <a:r>
              <a:rPr lang="fr-FR" dirty="0" smtClean="0">
                <a:latin typeface="Times New Roman" pitchFamily="18" charset="0"/>
                <a:cs typeface="Times New Roman" pitchFamily="18" charset="0"/>
              </a:rPr>
              <a:t>par culture à partir </a:t>
            </a:r>
            <a:r>
              <a:rPr lang="fr-FR" dirty="0" smtClean="0">
                <a:solidFill>
                  <a:srgbClr val="FF0000"/>
                </a:solidFill>
                <a:latin typeface="Times New Roman" pitchFamily="18" charset="0"/>
                <a:cs typeface="Times New Roman" pitchFamily="18" charset="0"/>
              </a:rPr>
              <a:t>des lésions</a:t>
            </a:r>
            <a:r>
              <a:rPr lang="fr-FR" dirty="0" smtClean="0">
                <a:latin typeface="Times New Roman" pitchFamily="18" charset="0"/>
                <a:cs typeface="Times New Roman" pitchFamily="18" charset="0"/>
              </a:rPr>
              <a:t> provoquées chez l'hôte expérimental.</a:t>
            </a:r>
            <a:endParaRPr lang="fr-FR" dirty="0">
              <a:latin typeface="Times New Roman" pitchFamily="18" charset="0"/>
              <a:cs typeface="Times New Roman" pitchFamily="18" charset="0"/>
            </a:endParaRPr>
          </a:p>
        </p:txBody>
      </p:sp>
      <p:sp>
        <p:nvSpPr>
          <p:cNvPr id="5" name="Rectangle 4"/>
          <p:cNvSpPr/>
          <p:nvPr/>
        </p:nvSpPr>
        <p:spPr>
          <a:xfrm>
            <a:off x="214282" y="6357958"/>
            <a:ext cx="8715436" cy="461665"/>
          </a:xfrm>
          <a:prstGeom prst="rect">
            <a:avLst/>
          </a:prstGeom>
        </p:spPr>
        <p:txBody>
          <a:bodyPr wrap="square">
            <a:spAutoFit/>
          </a:bodyPr>
          <a:lstStyle/>
          <a:p>
            <a:pPr lvl="0" algn="just" fontAlgn="base">
              <a:spcBef>
                <a:spcPct val="0"/>
              </a:spcBef>
              <a:spcAft>
                <a:spcPct val="0"/>
              </a:spcAft>
            </a:pPr>
            <a:r>
              <a:rPr lang="fr-FR" sz="1200" dirty="0" smtClean="0">
                <a:latin typeface="Times New Roman" pitchFamily="18" charset="0"/>
                <a:ea typeface="Calibri" pitchFamily="34" charset="0"/>
                <a:cs typeface="Times New Roman" pitchFamily="18" charset="0"/>
              </a:rPr>
              <a:t>Pr. A. Djahoudi. Université Badji Mokhtar , Faculté  des sciences médicales . Département de médecine , </a:t>
            </a:r>
            <a:r>
              <a:rPr lang="fr-FR" sz="1200" b="1" dirty="0" smtClean="0">
                <a:latin typeface="Times New Roman" pitchFamily="18" charset="0"/>
                <a:cs typeface="Times New Roman" pitchFamily="18" charset="0"/>
              </a:rPr>
              <a:t>Cours de virologie</a:t>
            </a:r>
            <a:r>
              <a:rPr lang="fr-FR" sz="1200" dirty="0" smtClean="0">
                <a:latin typeface="Times New Roman" pitchFamily="18" charset="0"/>
                <a:ea typeface="Calibri" pitchFamily="34" charset="0"/>
                <a:cs typeface="Times New Roman" pitchFamily="18" charset="0"/>
              </a:rPr>
              <a:t>  3</a:t>
            </a:r>
            <a:r>
              <a:rPr lang="fr-FR" sz="1200" baseline="30000" dirty="0" smtClean="0">
                <a:latin typeface="Times New Roman" pitchFamily="18" charset="0"/>
                <a:ea typeface="Calibri" pitchFamily="34" charset="0"/>
                <a:cs typeface="Times New Roman" pitchFamily="18" charset="0"/>
              </a:rPr>
              <a:t>ème</a:t>
            </a:r>
            <a:r>
              <a:rPr lang="fr-FR" sz="1200" dirty="0" smtClean="0">
                <a:latin typeface="Times New Roman" pitchFamily="18" charset="0"/>
                <a:ea typeface="Calibri" pitchFamily="34" charset="0"/>
                <a:cs typeface="Times New Roman" pitchFamily="18" charset="0"/>
              </a:rPr>
              <a:t> Année médecine</a:t>
            </a:r>
            <a:endParaRPr lang="fr-FR"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pPr algn="ctr"/>
            <a:r>
              <a:rPr lang="fr-FR" sz="2800" u="sng" dirty="0" smtClean="0">
                <a:solidFill>
                  <a:srgbClr val="FF0000"/>
                </a:solidFill>
              </a:rPr>
              <a:t>CLASSIFICATION DES VIRUS</a:t>
            </a:r>
            <a:endParaRPr lang="fr-FR" sz="2800" dirty="0" smtClean="0"/>
          </a:p>
          <a:p>
            <a:r>
              <a:rPr lang="fr-FR" sz="1800" dirty="0" smtClean="0"/>
              <a:t>Bases de La classification des virus</a:t>
            </a:r>
          </a:p>
          <a:p>
            <a:pPr lvl="1"/>
            <a:r>
              <a:rPr lang="fr-FR" sz="1400" dirty="0" smtClean="0"/>
              <a:t>Classification L.H.T.</a:t>
            </a:r>
          </a:p>
          <a:p>
            <a:pPr lvl="1"/>
            <a:r>
              <a:rPr lang="fr-FR" sz="1400" dirty="0" smtClean="0"/>
              <a:t>classification à vocation universelle.</a:t>
            </a:r>
          </a:p>
          <a:p>
            <a:r>
              <a:rPr lang="fr-FR" sz="1800" dirty="0" smtClean="0">
                <a:solidFill>
                  <a:srgbClr val="FF0000"/>
                </a:solidFill>
              </a:rPr>
              <a:t>NOMENCLATURE   DES   VIRUS</a:t>
            </a:r>
          </a:p>
          <a:p>
            <a:pPr lvl="1"/>
            <a:r>
              <a:rPr lang="fr-FR" sz="1800" u="sng" dirty="0" smtClean="0">
                <a:solidFill>
                  <a:srgbClr val="00B050"/>
                </a:solidFill>
              </a:rPr>
              <a:t>Les critères</a:t>
            </a:r>
            <a:r>
              <a:rPr lang="fr-FR" sz="1800" dirty="0" smtClean="0">
                <a:solidFill>
                  <a:srgbClr val="00B050"/>
                </a:solidFill>
              </a:rPr>
              <a:t> </a:t>
            </a:r>
            <a:r>
              <a:rPr lang="fr-FR" sz="1800" dirty="0" smtClean="0"/>
              <a:t>: </a:t>
            </a:r>
            <a:endParaRPr lang="fr-FR" sz="1800" dirty="0" smtClean="0">
              <a:solidFill>
                <a:srgbClr val="FF0000"/>
              </a:solidFill>
            </a:endParaRPr>
          </a:p>
          <a:p>
            <a:r>
              <a:rPr lang="fr-FR" sz="1800" dirty="0" smtClean="0">
                <a:solidFill>
                  <a:srgbClr val="FF0000"/>
                </a:solidFill>
              </a:rPr>
              <a:t>CLASSIFICATION SIMPLIFIÉE DES VIRUS : </a:t>
            </a:r>
          </a:p>
          <a:p>
            <a:pPr lvl="1"/>
            <a:r>
              <a:rPr lang="fr-FR" sz="1800" dirty="0" smtClean="0"/>
              <a:t>A. </a:t>
            </a:r>
            <a:r>
              <a:rPr lang="fr-FR" sz="1800" i="1" dirty="0" smtClean="0">
                <a:solidFill>
                  <a:srgbClr val="00B050"/>
                </a:solidFill>
              </a:rPr>
              <a:t>VIRUS À ADN</a:t>
            </a:r>
          </a:p>
          <a:p>
            <a:pPr lvl="1"/>
            <a:r>
              <a:rPr lang="fr-FR" sz="1800" dirty="0" smtClean="0"/>
              <a:t>B. </a:t>
            </a:r>
            <a:r>
              <a:rPr lang="fr-FR" sz="1800" i="1" dirty="0" smtClean="0">
                <a:solidFill>
                  <a:srgbClr val="00B050"/>
                </a:solidFill>
              </a:rPr>
              <a:t>VIRUS À ARN</a:t>
            </a:r>
          </a:p>
          <a:p>
            <a:r>
              <a:rPr lang="fr-FR" sz="2200" dirty="0" smtClean="0">
                <a:solidFill>
                  <a:srgbClr val="00B050"/>
                </a:solidFill>
              </a:rPr>
              <a:t>Panorama des virus d’</a:t>
            </a:r>
            <a:r>
              <a:rPr lang="fr-FR" sz="2200" dirty="0" err="1" smtClean="0">
                <a:solidFill>
                  <a:srgbClr val="00B050"/>
                </a:solidFill>
              </a:rPr>
              <a:t>intéret</a:t>
            </a:r>
            <a:r>
              <a:rPr lang="fr-FR" sz="2200" dirty="0" smtClean="0">
                <a:solidFill>
                  <a:srgbClr val="00B050"/>
                </a:solidFill>
              </a:rPr>
              <a:t> médical et transmission </a:t>
            </a:r>
          </a:p>
          <a:p>
            <a:pPr lvl="1"/>
            <a:endParaRPr lang="fr-FR" sz="1800" dirty="0" smtClean="0"/>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654032"/>
          </a:xfrm>
        </p:spPr>
        <p:txBody>
          <a:bodyPr>
            <a:normAutofit/>
          </a:bodyPr>
          <a:lstStyle/>
          <a:p>
            <a:r>
              <a:rPr lang="fr-FR" sz="3600" b="1" dirty="0" smtClean="0">
                <a:solidFill>
                  <a:srgbClr val="FF0000"/>
                </a:solidFill>
              </a:rPr>
              <a:t>V – </a:t>
            </a:r>
            <a:r>
              <a:rPr lang="fr-FR" sz="3600" b="1" u="sng" dirty="0" smtClean="0">
                <a:solidFill>
                  <a:srgbClr val="FF0000"/>
                </a:solidFill>
              </a:rPr>
              <a:t>CLASSIFICATION DES VIRUS</a:t>
            </a:r>
            <a:endParaRPr lang="fr-FR" sz="3600" dirty="0">
              <a:solidFill>
                <a:srgbClr val="FF0000"/>
              </a:solidFill>
            </a:endParaRPr>
          </a:p>
        </p:txBody>
      </p:sp>
      <p:sp>
        <p:nvSpPr>
          <p:cNvPr id="3" name="Espace réservé du contenu 2"/>
          <p:cNvSpPr>
            <a:spLocks noGrp="1"/>
          </p:cNvSpPr>
          <p:nvPr>
            <p:ph idx="1"/>
          </p:nvPr>
        </p:nvSpPr>
        <p:spPr>
          <a:xfrm>
            <a:off x="214282" y="642918"/>
            <a:ext cx="8786874" cy="6000792"/>
          </a:xfrm>
        </p:spPr>
        <p:txBody>
          <a:bodyPr>
            <a:normAutofit fontScale="62500" lnSpcReduction="20000"/>
          </a:bodyPr>
          <a:lstStyle/>
          <a:p>
            <a:r>
              <a:rPr lang="fr-FR" dirty="0" smtClean="0"/>
              <a:t>La </a:t>
            </a:r>
            <a:r>
              <a:rPr lang="fr-FR" dirty="0"/>
              <a:t>classification des virus </a:t>
            </a:r>
            <a:r>
              <a:rPr lang="fr-FR" dirty="0" smtClean="0"/>
              <a:t>repose sur </a:t>
            </a:r>
          </a:p>
          <a:p>
            <a:pPr lvl="1"/>
            <a:r>
              <a:rPr lang="fr-FR" dirty="0" smtClean="0"/>
              <a:t>La </a:t>
            </a:r>
            <a:r>
              <a:rPr lang="fr-FR" b="1" dirty="0"/>
              <a:t>nature de l'hôte</a:t>
            </a:r>
            <a:r>
              <a:rPr lang="fr-FR" dirty="0" smtClean="0"/>
              <a:t>.</a:t>
            </a:r>
            <a:r>
              <a:rPr lang="fr-FR" dirty="0"/>
              <a:t> </a:t>
            </a:r>
          </a:p>
          <a:p>
            <a:pPr lvl="1"/>
            <a:r>
              <a:rPr lang="fr-FR" dirty="0"/>
              <a:t>Le </a:t>
            </a:r>
            <a:r>
              <a:rPr lang="fr-FR" b="1" dirty="0"/>
              <a:t>tropisme tissulaire</a:t>
            </a:r>
            <a:r>
              <a:rPr lang="fr-FR" dirty="0"/>
              <a:t> : virus dermotrope, neurotrope, viscérotrope</a:t>
            </a:r>
            <a:r>
              <a:rPr lang="fr-FR" dirty="0" smtClean="0"/>
              <a:t>…</a:t>
            </a:r>
            <a:r>
              <a:rPr lang="fr-FR" dirty="0"/>
              <a:t> </a:t>
            </a:r>
          </a:p>
          <a:p>
            <a:pPr lvl="1"/>
            <a:r>
              <a:rPr lang="fr-FR" dirty="0"/>
              <a:t>Le </a:t>
            </a:r>
            <a:r>
              <a:rPr lang="fr-FR" b="1" dirty="0"/>
              <a:t>pouvoir pathogène</a:t>
            </a:r>
            <a:r>
              <a:rPr lang="fr-FR" dirty="0"/>
              <a:t> : virus morbilleux responsable de la rougeole, virus ourlien responsable des oreillons, etc</a:t>
            </a:r>
            <a:r>
              <a:rPr lang="fr-FR" dirty="0" smtClean="0"/>
              <a:t>…</a:t>
            </a:r>
            <a:r>
              <a:rPr lang="fr-FR" dirty="0"/>
              <a:t> </a:t>
            </a:r>
          </a:p>
          <a:p>
            <a:pPr lvl="2"/>
            <a:r>
              <a:rPr lang="fr-FR" dirty="0"/>
              <a:t>La classification selon le pouvoir pathogène pose certains problèmes. Le plus souvent un virus donné possède un domaine pathologique étendu qui touche en fait plusieurs organes, appareils ou systèmes. Inversement un syndrome donné peut être dû à une grande multiplicité de virus différents. D'autre part, au cours des années, un certain nombre de virus (alors dénommés orphelins) ont été découverts et isolés chez l'homme auquel aucun pouvoir pathogène n'a pu être attribué rendant impossible une classification fondée sur la seule pathogénicité.  </a:t>
            </a:r>
          </a:p>
          <a:p>
            <a:pPr lvl="1"/>
            <a:r>
              <a:rPr lang="fr-FR" b="1" dirty="0"/>
              <a:t>Le mode de transmission</a:t>
            </a:r>
            <a:r>
              <a:rPr lang="fr-FR" dirty="0"/>
              <a:t> : virus respiratoire, entérique, transmis par des arthropodes, etc…  </a:t>
            </a:r>
            <a:endParaRPr lang="fr-FR" dirty="0" smtClean="0"/>
          </a:p>
          <a:p>
            <a:pPr lvl="1">
              <a:buNone/>
            </a:pPr>
            <a:endParaRPr lang="fr-FR" dirty="0"/>
          </a:p>
          <a:p>
            <a:r>
              <a:rPr lang="fr-FR" dirty="0" smtClean="0"/>
              <a:t>Plus récemment, une classification (Lwoff, Horne, et Tournier, 1962;  </a:t>
            </a:r>
            <a:r>
              <a:rPr lang="fr-FR" b="1" dirty="0" smtClean="0"/>
              <a:t>L.H.T.</a:t>
            </a:r>
            <a:r>
              <a:rPr lang="fr-FR" dirty="0" smtClean="0"/>
              <a:t> ) basée sur </a:t>
            </a:r>
          </a:p>
          <a:p>
            <a:pPr lvl="3"/>
            <a:r>
              <a:rPr lang="fr-FR" dirty="0" smtClean="0"/>
              <a:t>La </a:t>
            </a:r>
            <a:r>
              <a:rPr lang="fr-FR" b="1" dirty="0" smtClean="0"/>
              <a:t>nature de l'acide nucléique</a:t>
            </a:r>
            <a:r>
              <a:rPr lang="fr-FR" dirty="0" smtClean="0"/>
              <a:t>, permettant de distinguer des virus à ADN (D), des virus à ARN ( R ),</a:t>
            </a:r>
          </a:p>
          <a:p>
            <a:pPr lvl="3"/>
            <a:r>
              <a:rPr lang="fr-FR" dirty="0" smtClean="0"/>
              <a:t>La </a:t>
            </a:r>
            <a:r>
              <a:rPr lang="fr-FR" b="1" dirty="0" smtClean="0"/>
              <a:t>symétrie de la nucléocapside</a:t>
            </a:r>
            <a:r>
              <a:rPr lang="fr-FR" dirty="0" smtClean="0"/>
              <a:t> : hélicoïdale (H), cubique (C ) ou mixte,</a:t>
            </a:r>
          </a:p>
          <a:p>
            <a:pPr lvl="3"/>
            <a:r>
              <a:rPr lang="fr-FR" dirty="0" smtClean="0"/>
              <a:t>La </a:t>
            </a:r>
            <a:r>
              <a:rPr lang="fr-FR" b="1" dirty="0" smtClean="0"/>
              <a:t>présence (E) ou l'absence (N) d'une enveloppe,</a:t>
            </a:r>
            <a:endParaRPr lang="fr-FR" dirty="0" smtClean="0"/>
          </a:p>
          <a:p>
            <a:pPr lvl="3"/>
            <a:r>
              <a:rPr lang="fr-FR" dirty="0" smtClean="0"/>
              <a:t>Enfin </a:t>
            </a:r>
            <a:r>
              <a:rPr lang="fr-FR" b="1" dirty="0" smtClean="0"/>
              <a:t>le nombre de capsomères</a:t>
            </a:r>
            <a:r>
              <a:rPr lang="fr-FR" dirty="0" smtClean="0"/>
              <a:t> pour les virus à nucléocapside icosaédrique </a:t>
            </a:r>
            <a:r>
              <a:rPr lang="fr-FR" b="1" dirty="0" smtClean="0"/>
              <a:t>ou bien le diamètre</a:t>
            </a:r>
            <a:r>
              <a:rPr lang="fr-FR" dirty="0" smtClean="0"/>
              <a:t> (A) de la nucléocapside pour les virus hélicoïdaux. </a:t>
            </a:r>
          </a:p>
          <a:p>
            <a:r>
              <a:rPr lang="fr-FR" dirty="0" smtClean="0"/>
              <a:t>Depuis  </a:t>
            </a:r>
            <a:r>
              <a:rPr lang="fr-FR" dirty="0"/>
              <a:t>1966, un comité international </a:t>
            </a:r>
            <a:r>
              <a:rPr lang="fr-FR" dirty="0" smtClean="0"/>
              <a:t>propose </a:t>
            </a:r>
            <a:r>
              <a:rPr lang="fr-FR" dirty="0"/>
              <a:t>une classification à vocation universelle</a:t>
            </a:r>
            <a:r>
              <a:rPr lang="fr-FR" dirty="0" smtClean="0"/>
              <a:t>.</a:t>
            </a:r>
            <a:endParaRPr lang="fr-FR" dirty="0"/>
          </a:p>
        </p:txBody>
      </p:sp>
      <p:sp>
        <p:nvSpPr>
          <p:cNvPr id="6" name="Rectangle 5"/>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571504"/>
          </a:xfrm>
        </p:spPr>
        <p:txBody>
          <a:bodyPr>
            <a:normAutofit fontScale="90000"/>
          </a:bodyPr>
          <a:lstStyle/>
          <a:p>
            <a:r>
              <a:rPr lang="fr-FR" sz="4000" b="1" dirty="0" smtClean="0">
                <a:solidFill>
                  <a:srgbClr val="FF0000"/>
                </a:solidFill>
              </a:rPr>
              <a:t>NOMENCLATURE   DES   VIRUS </a:t>
            </a:r>
            <a:endParaRPr lang="fr-FR" sz="4000" dirty="0">
              <a:solidFill>
                <a:srgbClr val="FF0000"/>
              </a:solidFill>
            </a:endParaRPr>
          </a:p>
        </p:txBody>
      </p:sp>
      <p:sp>
        <p:nvSpPr>
          <p:cNvPr id="3" name="Espace réservé du contenu 2"/>
          <p:cNvSpPr>
            <a:spLocks noGrp="1"/>
          </p:cNvSpPr>
          <p:nvPr>
            <p:ph idx="1"/>
          </p:nvPr>
        </p:nvSpPr>
        <p:spPr>
          <a:xfrm>
            <a:off x="214282" y="928670"/>
            <a:ext cx="8715436" cy="5643602"/>
          </a:xfrm>
        </p:spPr>
        <p:txBody>
          <a:bodyPr>
            <a:normAutofit fontScale="70000" lnSpcReduction="20000"/>
          </a:bodyPr>
          <a:lstStyle/>
          <a:p>
            <a:r>
              <a:rPr lang="fr-FR" b="1" u="sng" dirty="0" smtClean="0">
                <a:solidFill>
                  <a:srgbClr val="00B050"/>
                </a:solidFill>
              </a:rPr>
              <a:t>Les </a:t>
            </a:r>
            <a:r>
              <a:rPr lang="fr-FR" b="1" u="sng" dirty="0">
                <a:solidFill>
                  <a:srgbClr val="00B050"/>
                </a:solidFill>
              </a:rPr>
              <a:t>critères</a:t>
            </a:r>
            <a:r>
              <a:rPr lang="fr-FR" dirty="0">
                <a:solidFill>
                  <a:srgbClr val="00B050"/>
                </a:solidFill>
              </a:rPr>
              <a:t> </a:t>
            </a:r>
            <a:r>
              <a:rPr lang="fr-FR" dirty="0"/>
              <a:t>: </a:t>
            </a:r>
            <a:endParaRPr lang="fr-FR" dirty="0">
              <a:solidFill>
                <a:srgbClr val="FF0000"/>
              </a:solidFill>
            </a:endParaRPr>
          </a:p>
          <a:p>
            <a:r>
              <a:rPr lang="fr-FR" dirty="0"/>
              <a:t>- morphologie du virion ( hélicoïdale ou cubique, enveloppé ou non)</a:t>
            </a:r>
          </a:p>
          <a:p>
            <a:r>
              <a:rPr lang="fr-FR" dirty="0"/>
              <a:t>- nature de l=acide nucléique (ADN, ou ARN)</a:t>
            </a:r>
          </a:p>
          <a:p>
            <a:r>
              <a:rPr lang="fr-FR" dirty="0"/>
              <a:t>- stratégie de la réplication virale (noyau ou cytoplasme</a:t>
            </a:r>
            <a:r>
              <a:rPr lang="fr-FR" dirty="0" smtClean="0"/>
              <a:t>).</a:t>
            </a:r>
            <a:r>
              <a:rPr lang="fr-FR" dirty="0"/>
              <a:t> </a:t>
            </a:r>
          </a:p>
          <a:p>
            <a:r>
              <a:rPr lang="fr-FR" dirty="0"/>
              <a:t>- suffixes :</a:t>
            </a:r>
          </a:p>
          <a:p>
            <a:pPr lvl="1"/>
            <a:r>
              <a:rPr lang="fr-FR" dirty="0"/>
              <a:t>1. Ordre (le Taxon le plus élevé) : 	- virales</a:t>
            </a:r>
          </a:p>
          <a:p>
            <a:pPr lvl="1"/>
            <a:r>
              <a:rPr lang="fr-FR" dirty="0"/>
              <a:t>2. Familles 	- viridae</a:t>
            </a:r>
          </a:p>
          <a:p>
            <a:pPr lvl="1"/>
            <a:r>
              <a:rPr lang="fr-FR" dirty="0"/>
              <a:t>3. Sous-familles	- virinae </a:t>
            </a:r>
          </a:p>
          <a:p>
            <a:pPr lvl="1"/>
            <a:r>
              <a:rPr lang="fr-FR" dirty="0"/>
              <a:t>4. Genres 	- </a:t>
            </a:r>
            <a:r>
              <a:rPr lang="fr-FR" dirty="0" smtClean="0"/>
              <a:t>virus</a:t>
            </a:r>
            <a:endParaRPr lang="fr-FR" dirty="0"/>
          </a:p>
          <a:p>
            <a:r>
              <a:rPr lang="fr-FR" dirty="0"/>
              <a:t>Ces noms sont écrits :</a:t>
            </a:r>
          </a:p>
          <a:p>
            <a:r>
              <a:rPr lang="fr-FR" dirty="0"/>
              <a:t>- capitale et </a:t>
            </a:r>
            <a:r>
              <a:rPr lang="fr-FR" i="1" dirty="0"/>
              <a:t>italique</a:t>
            </a:r>
            <a:r>
              <a:rPr lang="fr-FR" dirty="0"/>
              <a:t> pour les familles :  ± ex : </a:t>
            </a:r>
            <a:r>
              <a:rPr lang="fr-FR" i="1" dirty="0"/>
              <a:t>PARAMYXOVIRIDAE</a:t>
            </a:r>
            <a:endParaRPr lang="fr-FR" dirty="0"/>
          </a:p>
          <a:p>
            <a:r>
              <a:rPr lang="fr-FR" dirty="0"/>
              <a:t>- en </a:t>
            </a:r>
            <a:r>
              <a:rPr lang="fr-FR" i="1" dirty="0"/>
              <a:t>italique </a:t>
            </a:r>
            <a:r>
              <a:rPr lang="fr-FR" dirty="0"/>
              <a:t>sans capitale pour les sous-familles et genres</a:t>
            </a:r>
            <a:r>
              <a:rPr lang="fr-FR" dirty="0" smtClean="0"/>
              <a:t>.</a:t>
            </a:r>
            <a:r>
              <a:rPr lang="fr-FR" dirty="0"/>
              <a:t> </a:t>
            </a:r>
          </a:p>
          <a:p>
            <a:r>
              <a:rPr lang="fr-FR" dirty="0"/>
              <a:t>Pour les espèces noms communs, romain sans capitale  ± ex : la rougeole. </a:t>
            </a: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srcRect/>
          <a:stretch>
            <a:fillRect/>
          </a:stretch>
        </p:blipFill>
        <p:spPr bwMode="auto">
          <a:xfrm>
            <a:off x="285720" y="214290"/>
            <a:ext cx="8572560" cy="6143668"/>
          </a:xfrm>
          <a:prstGeom prst="rect">
            <a:avLst/>
          </a:prstGeom>
          <a:noFill/>
          <a:ln w="9525">
            <a:noFill/>
            <a:miter lim="800000"/>
            <a:headEnd/>
            <a:tailEnd/>
          </a:ln>
          <a:effectLst/>
        </p:spPr>
      </p:pic>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sz="2000" b="1" dirty="0" smtClean="0">
                <a:solidFill>
                  <a:srgbClr val="FF0000"/>
                </a:solidFill>
              </a:rPr>
              <a:t>CLASSIFICATION SIMPLIFIÉE DES VIRUS : </a:t>
            </a:r>
            <a:r>
              <a:rPr lang="fr-FR" dirty="0" smtClean="0"/>
              <a:t>A. </a:t>
            </a:r>
            <a:r>
              <a:rPr lang="fr-FR" b="1" i="1" dirty="0" smtClean="0">
                <a:solidFill>
                  <a:srgbClr val="00B050"/>
                </a:solidFill>
              </a:rPr>
              <a:t>VIRUS À ADN</a:t>
            </a:r>
            <a:endParaRPr lang="fr-FR" dirty="0">
              <a:solidFill>
                <a:srgbClr val="00B050"/>
              </a:solidFill>
            </a:endParaRPr>
          </a:p>
        </p:txBody>
      </p:sp>
      <p:graphicFrame>
        <p:nvGraphicFramePr>
          <p:cNvPr id="5" name="Espace réservé du contenu 4"/>
          <p:cNvGraphicFramePr>
            <a:graphicFrameLocks noGrp="1"/>
          </p:cNvGraphicFramePr>
          <p:nvPr>
            <p:ph idx="1"/>
          </p:nvPr>
        </p:nvGraphicFramePr>
        <p:xfrm>
          <a:off x="457200" y="1600200"/>
          <a:ext cx="8543956" cy="4482240"/>
        </p:xfrm>
        <a:graphic>
          <a:graphicData uri="http://schemas.openxmlformats.org/drawingml/2006/table">
            <a:tbl>
              <a:tblPr firstRow="1" bandRow="1">
                <a:tableStyleId>{5C22544A-7EE6-4342-B048-85BDC9FD1C3A}</a:tableStyleId>
              </a:tblPr>
              <a:tblGrid>
                <a:gridCol w="4271978"/>
                <a:gridCol w="4271978"/>
              </a:tblGrid>
              <a:tr h="438731">
                <a:tc>
                  <a:txBody>
                    <a:bodyPr/>
                    <a:lstStyle/>
                    <a:p>
                      <a:r>
                        <a:rPr lang="fr-FR" sz="2000" b="1" baseline="0" dirty="0" smtClean="0">
                          <a:solidFill>
                            <a:srgbClr val="FFFF00"/>
                          </a:solidFill>
                          <a:latin typeface="Times-Bold"/>
                        </a:rPr>
                        <a:t>Virus à péplos </a:t>
                      </a:r>
                      <a:endParaRPr lang="fr-FR" sz="2000" dirty="0">
                        <a:solidFill>
                          <a:srgbClr val="FFFF00"/>
                        </a:solidFill>
                      </a:endParaRPr>
                    </a:p>
                  </a:txBody>
                  <a:tcPr/>
                </a:tc>
                <a:tc>
                  <a:txBody>
                    <a:bodyPr/>
                    <a:lstStyle/>
                    <a:p>
                      <a:r>
                        <a:rPr lang="fr-FR" sz="2000" b="1" baseline="0" dirty="0" smtClean="0">
                          <a:solidFill>
                            <a:srgbClr val="FFFF00"/>
                          </a:solidFill>
                          <a:latin typeface="Times-Bold"/>
                        </a:rPr>
                        <a:t>Virus sans péplos</a:t>
                      </a:r>
                      <a:endParaRPr lang="fr-FR" sz="2000" dirty="0">
                        <a:solidFill>
                          <a:srgbClr val="FFFF00"/>
                        </a:solidFill>
                      </a:endParaRPr>
                    </a:p>
                  </a:txBody>
                  <a:tcPr/>
                </a:tc>
              </a:tr>
              <a:tr h="2961705">
                <a:tc>
                  <a:txBody>
                    <a:bodyPr/>
                    <a:lstStyle/>
                    <a:p>
                      <a:r>
                        <a:rPr lang="fr-FR" sz="1800" b="1" kern="1200" baseline="0" dirty="0" smtClean="0">
                          <a:solidFill>
                            <a:schemeClr val="dk1"/>
                          </a:solidFill>
                          <a:latin typeface="+mn-lt"/>
                          <a:ea typeface="+mn-ea"/>
                          <a:cs typeface="+mn-cs"/>
                        </a:rPr>
                        <a:t>= Virus herpétiques</a:t>
                      </a:r>
                    </a:p>
                    <a:p>
                      <a:r>
                        <a:rPr lang="fr-FR" sz="1800" kern="1200" baseline="0" dirty="0" smtClean="0">
                          <a:solidFill>
                            <a:schemeClr val="dk1"/>
                          </a:solidFill>
                          <a:latin typeface="+mn-lt"/>
                          <a:ea typeface="+mn-ea"/>
                          <a:cs typeface="+mn-cs"/>
                        </a:rPr>
                        <a:t>• Herpes simplex virus 1 &amp; 2 (HSV 1 &amp; 2)</a:t>
                      </a:r>
                    </a:p>
                    <a:p>
                      <a:r>
                        <a:rPr lang="fr-FR" sz="1800" kern="1200" baseline="0" dirty="0" smtClean="0">
                          <a:solidFill>
                            <a:schemeClr val="dk1"/>
                          </a:solidFill>
                          <a:latin typeface="+mn-lt"/>
                          <a:ea typeface="+mn-ea"/>
                          <a:cs typeface="+mn-cs"/>
                        </a:rPr>
                        <a:t>• Virus de la varicelle et du zona (VZV)</a:t>
                      </a:r>
                    </a:p>
                    <a:p>
                      <a:r>
                        <a:rPr lang="fr-FR" sz="1800" kern="1200" baseline="0" dirty="0" smtClean="0">
                          <a:solidFill>
                            <a:schemeClr val="dk1"/>
                          </a:solidFill>
                          <a:latin typeface="+mn-lt"/>
                          <a:ea typeface="+mn-ea"/>
                          <a:cs typeface="+mn-cs"/>
                        </a:rPr>
                        <a:t>• Cytomégalovirus (CMV)</a:t>
                      </a:r>
                    </a:p>
                    <a:p>
                      <a:r>
                        <a:rPr lang="fr-FR" sz="1800" kern="1200" baseline="0" dirty="0" smtClean="0">
                          <a:solidFill>
                            <a:schemeClr val="dk1"/>
                          </a:solidFill>
                          <a:latin typeface="+mn-lt"/>
                          <a:ea typeface="+mn-ea"/>
                          <a:cs typeface="+mn-cs"/>
                        </a:rPr>
                        <a:t>• v. Epstein-Barr (virus EB)</a:t>
                      </a:r>
                    </a:p>
                    <a:p>
                      <a:r>
                        <a:rPr lang="pt-BR" sz="1800" kern="1200" baseline="0" dirty="0" smtClean="0">
                          <a:solidFill>
                            <a:schemeClr val="dk1"/>
                          </a:solidFill>
                          <a:latin typeface="+mn-lt"/>
                          <a:ea typeface="+mn-ea"/>
                          <a:cs typeface="+mn-cs"/>
                        </a:rPr>
                        <a:t>• 6e, 7e et 8e herpesvirus humains</a:t>
                      </a:r>
                    </a:p>
                    <a:p>
                      <a:r>
                        <a:rPr lang="fr-FR" sz="1800" kern="1200" baseline="0" dirty="0" smtClean="0">
                          <a:solidFill>
                            <a:schemeClr val="dk1"/>
                          </a:solidFill>
                          <a:latin typeface="+mn-lt"/>
                          <a:ea typeface="+mn-ea"/>
                          <a:cs typeface="+mn-cs"/>
                        </a:rPr>
                        <a:t>Herpesvirus simiæ (virus B)*</a:t>
                      </a:r>
                      <a:endParaRPr lang="fr-FR" dirty="0"/>
                    </a:p>
                  </a:txBody>
                  <a:tcPr/>
                </a:tc>
                <a:tc>
                  <a:txBody>
                    <a:bodyPr/>
                    <a:lstStyle/>
                    <a:p>
                      <a:endParaRPr lang="fr-FR" dirty="0" smtClean="0"/>
                    </a:p>
                    <a:p>
                      <a:r>
                        <a:rPr lang="fr-FR" sz="1800" kern="1200" baseline="0" dirty="0" smtClean="0">
                          <a:solidFill>
                            <a:schemeClr val="dk1"/>
                          </a:solidFill>
                          <a:latin typeface="+mn-lt"/>
                          <a:ea typeface="+mn-ea"/>
                          <a:cs typeface="+mn-cs"/>
                        </a:rPr>
                        <a:t>• </a:t>
                      </a:r>
                      <a:r>
                        <a:rPr lang="fr-FR" sz="1800" b="1" kern="1200" baseline="0" dirty="0" smtClean="0">
                          <a:solidFill>
                            <a:schemeClr val="dk1"/>
                          </a:solidFill>
                          <a:latin typeface="+mn-lt"/>
                          <a:ea typeface="+mn-ea"/>
                          <a:cs typeface="+mn-cs"/>
                        </a:rPr>
                        <a:t>Adénovirus</a:t>
                      </a:r>
                    </a:p>
                    <a:p>
                      <a:r>
                        <a:rPr lang="fr-FR" sz="1800" kern="1200" baseline="0" dirty="0" smtClean="0">
                          <a:solidFill>
                            <a:schemeClr val="dk1"/>
                          </a:solidFill>
                          <a:latin typeface="+mn-lt"/>
                          <a:ea typeface="+mn-ea"/>
                          <a:cs typeface="+mn-cs"/>
                        </a:rPr>
                        <a:t>• </a:t>
                      </a:r>
                      <a:r>
                        <a:rPr lang="fr-FR" sz="1800" b="1" kern="1200" baseline="0" dirty="0" smtClean="0">
                          <a:solidFill>
                            <a:schemeClr val="dk1"/>
                          </a:solidFill>
                          <a:latin typeface="+mn-lt"/>
                          <a:ea typeface="+mn-ea"/>
                          <a:cs typeface="+mn-cs"/>
                        </a:rPr>
                        <a:t>Poxvirus</a:t>
                      </a:r>
                    </a:p>
                    <a:p>
                      <a:r>
                        <a:rPr lang="fr-FR" sz="1800" kern="1200" baseline="0" dirty="0" smtClean="0">
                          <a:solidFill>
                            <a:schemeClr val="dk1"/>
                          </a:solidFill>
                          <a:latin typeface="+mn-lt"/>
                          <a:ea typeface="+mn-ea"/>
                          <a:cs typeface="+mn-cs"/>
                        </a:rPr>
                        <a:t>• </a:t>
                      </a:r>
                      <a:r>
                        <a:rPr lang="fr-FR" sz="1800" b="1" kern="1200" baseline="0" dirty="0" smtClean="0">
                          <a:solidFill>
                            <a:schemeClr val="dk1"/>
                          </a:solidFill>
                          <a:latin typeface="+mn-lt"/>
                          <a:ea typeface="+mn-ea"/>
                          <a:cs typeface="+mn-cs"/>
                        </a:rPr>
                        <a:t>Papillomavirus</a:t>
                      </a:r>
                    </a:p>
                    <a:p>
                      <a:r>
                        <a:rPr lang="fr-FR" sz="1800" kern="1200" baseline="0" dirty="0" smtClean="0">
                          <a:solidFill>
                            <a:schemeClr val="dk1"/>
                          </a:solidFill>
                          <a:latin typeface="+mn-lt"/>
                          <a:ea typeface="+mn-ea"/>
                          <a:cs typeface="+mn-cs"/>
                        </a:rPr>
                        <a:t>• </a:t>
                      </a:r>
                      <a:r>
                        <a:rPr lang="fr-FR" sz="1800" b="1" kern="1200" baseline="0" dirty="0" smtClean="0">
                          <a:solidFill>
                            <a:schemeClr val="dk1"/>
                          </a:solidFill>
                          <a:latin typeface="+mn-lt"/>
                          <a:ea typeface="+mn-ea"/>
                          <a:cs typeface="+mn-cs"/>
                        </a:rPr>
                        <a:t>Polyomavirus</a:t>
                      </a:r>
                    </a:p>
                    <a:p>
                      <a:r>
                        <a:rPr lang="fr-FR" sz="1800" kern="1200" baseline="0" dirty="0" smtClean="0">
                          <a:solidFill>
                            <a:schemeClr val="dk1"/>
                          </a:solidFill>
                          <a:latin typeface="+mn-lt"/>
                          <a:ea typeface="+mn-ea"/>
                          <a:cs typeface="+mn-cs"/>
                        </a:rPr>
                        <a:t>• </a:t>
                      </a:r>
                      <a:r>
                        <a:rPr lang="fr-FR" sz="1800" b="1" kern="1200" baseline="0" dirty="0" smtClean="0">
                          <a:solidFill>
                            <a:schemeClr val="dk1"/>
                          </a:solidFill>
                          <a:latin typeface="+mn-lt"/>
                          <a:ea typeface="+mn-ea"/>
                          <a:cs typeface="+mn-cs"/>
                        </a:rPr>
                        <a:t>Parvovirus</a:t>
                      </a:r>
                      <a:endParaRPr lang="fr-FR" dirty="0"/>
                    </a:p>
                  </a:txBody>
                  <a:tcPr/>
                </a:tc>
              </a:tr>
              <a:tr h="1081804">
                <a:tc gridSpan="2">
                  <a:txBody>
                    <a:bodyPr/>
                    <a:lstStyle/>
                    <a:p>
                      <a:r>
                        <a:rPr lang="fr-FR" sz="1600" kern="1200" baseline="0" dirty="0" smtClean="0">
                          <a:solidFill>
                            <a:schemeClr val="dk1"/>
                          </a:solidFill>
                          <a:latin typeface="+mn-lt"/>
                          <a:ea typeface="+mn-ea"/>
                          <a:cs typeface="+mn-cs"/>
                        </a:rPr>
                        <a:t>• Virus de l’hépatite B (HBV) : enveloppe non acquise par bourgeonnement</a:t>
                      </a:r>
                    </a:p>
                    <a:p>
                      <a:r>
                        <a:rPr lang="fr-FR" sz="1600" kern="1200" baseline="0" dirty="0" smtClean="0">
                          <a:solidFill>
                            <a:schemeClr val="dk1"/>
                          </a:solidFill>
                          <a:latin typeface="+mn-lt"/>
                          <a:ea typeface="+mn-ea"/>
                          <a:cs typeface="+mn-cs"/>
                        </a:rPr>
                        <a:t>• Poxvirus : virus à enveloppe complexe, non acquise par bourgeonnement, et très résistants.</a:t>
                      </a:r>
                      <a:endParaRPr lang="fr-FR" sz="1600" dirty="0"/>
                    </a:p>
                  </a:txBody>
                  <a:tcPr/>
                </a:tc>
                <a:tc hMerge="1">
                  <a:txBody>
                    <a:bodyPr/>
                    <a:lstStyle/>
                    <a:p>
                      <a:endParaRPr lang="fr-FR" dirty="0"/>
                    </a:p>
                  </a:txBody>
                  <a:tcPr/>
                </a:tc>
              </a:tr>
            </a:tbl>
          </a:graphicData>
        </a:graphic>
      </p:graphicFrame>
      <p:sp>
        <p:nvSpPr>
          <p:cNvPr id="4" name="Rectangle 3"/>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786874" cy="428604"/>
          </a:xfrm>
        </p:spPr>
        <p:txBody>
          <a:bodyPr>
            <a:normAutofit fontScale="90000"/>
          </a:bodyPr>
          <a:lstStyle/>
          <a:p>
            <a:r>
              <a:rPr lang="fr-FR" sz="1800" b="1" dirty="0" smtClean="0">
                <a:solidFill>
                  <a:srgbClr val="FF0000"/>
                </a:solidFill>
              </a:rPr>
              <a:t>CLASSIFICATION SIMPLIFIÉE DES VIRUS: </a:t>
            </a:r>
            <a:r>
              <a:rPr lang="fr-FR" dirty="0" smtClean="0"/>
              <a:t>B. </a:t>
            </a:r>
            <a:r>
              <a:rPr lang="fr-FR" b="1" i="1" dirty="0" smtClean="0">
                <a:solidFill>
                  <a:srgbClr val="00B050"/>
                </a:solidFill>
              </a:rPr>
              <a:t>VIRUS À ARN</a:t>
            </a:r>
            <a:endParaRPr lang="fr-FR" dirty="0">
              <a:solidFill>
                <a:srgbClr val="00B050"/>
              </a:solidFill>
            </a:endParaRPr>
          </a:p>
        </p:txBody>
      </p:sp>
      <p:graphicFrame>
        <p:nvGraphicFramePr>
          <p:cNvPr id="4" name="Espace réservé du contenu 3"/>
          <p:cNvGraphicFramePr>
            <a:graphicFrameLocks noGrp="1"/>
          </p:cNvGraphicFramePr>
          <p:nvPr>
            <p:ph idx="1"/>
          </p:nvPr>
        </p:nvGraphicFramePr>
        <p:xfrm>
          <a:off x="214282" y="428604"/>
          <a:ext cx="8929718" cy="6429397"/>
        </p:xfrm>
        <a:graphic>
          <a:graphicData uri="http://schemas.openxmlformats.org/drawingml/2006/table">
            <a:tbl>
              <a:tblPr firstRow="1" bandRow="1">
                <a:tableStyleId>{5C22544A-7EE6-4342-B048-85BDC9FD1C3A}</a:tableStyleId>
              </a:tblPr>
              <a:tblGrid>
                <a:gridCol w="4464859"/>
                <a:gridCol w="4464859"/>
              </a:tblGrid>
              <a:tr h="374072">
                <a:tc>
                  <a:txBody>
                    <a:bodyPr/>
                    <a:lstStyle/>
                    <a:p>
                      <a:r>
                        <a:rPr lang="fr-FR" sz="1800" b="1" kern="1200" baseline="0" dirty="0" smtClean="0">
                          <a:solidFill>
                            <a:srgbClr val="FFFF00"/>
                          </a:solidFill>
                          <a:latin typeface="+mn-lt"/>
                          <a:ea typeface="+mn-ea"/>
                          <a:cs typeface="+mn-cs"/>
                        </a:rPr>
                        <a:t>Virus à enveloppe</a:t>
                      </a:r>
                    </a:p>
                  </a:txBody>
                  <a:tcPr/>
                </a:tc>
                <a:tc>
                  <a:txBody>
                    <a:bodyPr/>
                    <a:lstStyle/>
                    <a:p>
                      <a:r>
                        <a:rPr lang="fr-FR" sz="1800" b="1" kern="1200" baseline="0" dirty="0" smtClean="0">
                          <a:solidFill>
                            <a:srgbClr val="FFFF00"/>
                          </a:solidFill>
                          <a:latin typeface="+mn-lt"/>
                          <a:ea typeface="+mn-ea"/>
                          <a:cs typeface="+mn-cs"/>
                        </a:rPr>
                        <a:t>Virus sans enveloppe</a:t>
                      </a:r>
                      <a:endParaRPr lang="fr-FR" dirty="0">
                        <a:solidFill>
                          <a:srgbClr val="FFFF00"/>
                        </a:solidFill>
                      </a:endParaRPr>
                    </a:p>
                  </a:txBody>
                  <a:tcPr/>
                </a:tc>
              </a:tr>
              <a:tr h="5579901">
                <a:tc>
                  <a:txBody>
                    <a:bodyPr/>
                    <a:lstStyle/>
                    <a:p>
                      <a:r>
                        <a:rPr lang="pt-BR" sz="1600" kern="1200" baseline="0" dirty="0" smtClean="0">
                          <a:solidFill>
                            <a:schemeClr val="dk1"/>
                          </a:solidFill>
                          <a:latin typeface="+mn-lt"/>
                          <a:ea typeface="+mn-ea"/>
                          <a:cs typeface="+mn-cs"/>
                        </a:rPr>
                        <a:t>— </a:t>
                      </a:r>
                      <a:r>
                        <a:rPr lang="pt-BR" sz="1600" i="1" kern="1200" baseline="0" dirty="0" smtClean="0">
                          <a:solidFill>
                            <a:schemeClr val="dk1"/>
                          </a:solidFill>
                          <a:latin typeface="+mn-lt"/>
                          <a:ea typeface="+mn-ea"/>
                          <a:cs typeface="+mn-cs"/>
                        </a:rPr>
                        <a:t>Myxoviridae = virus influenza A, B, C</a:t>
                      </a:r>
                    </a:p>
                    <a:p>
                      <a:r>
                        <a:rPr lang="fr-FR" sz="1600" kern="1200" baseline="0" dirty="0" smtClean="0">
                          <a:solidFill>
                            <a:schemeClr val="dk1"/>
                          </a:solidFill>
                          <a:latin typeface="+mn-lt"/>
                          <a:ea typeface="+mn-ea"/>
                          <a:cs typeface="+mn-cs"/>
                        </a:rPr>
                        <a:t>— </a:t>
                      </a:r>
                      <a:r>
                        <a:rPr lang="fr-FR" sz="1600" i="1" kern="1200" baseline="0" dirty="0" smtClean="0">
                          <a:solidFill>
                            <a:schemeClr val="dk1"/>
                          </a:solidFill>
                          <a:latin typeface="+mn-lt"/>
                          <a:ea typeface="+mn-ea"/>
                          <a:cs typeface="+mn-cs"/>
                        </a:rPr>
                        <a:t>Paramyxoviridae</a:t>
                      </a:r>
                    </a:p>
                    <a:p>
                      <a:r>
                        <a:rPr lang="fr-FR" sz="1600" kern="1200" baseline="0" dirty="0" smtClean="0">
                          <a:solidFill>
                            <a:schemeClr val="dk1"/>
                          </a:solidFill>
                          <a:latin typeface="+mn-lt"/>
                          <a:ea typeface="+mn-ea"/>
                          <a:cs typeface="+mn-cs"/>
                        </a:rPr>
                        <a:t>• Virus parainfluenzae 1 à 4</a:t>
                      </a:r>
                    </a:p>
                    <a:p>
                      <a:r>
                        <a:rPr lang="fr-FR" sz="1600" kern="1200" baseline="0" dirty="0" smtClean="0">
                          <a:solidFill>
                            <a:schemeClr val="dk1"/>
                          </a:solidFill>
                          <a:latin typeface="+mn-lt"/>
                          <a:ea typeface="+mn-ea"/>
                          <a:cs typeface="+mn-cs"/>
                        </a:rPr>
                        <a:t>• Virus des oreillons</a:t>
                      </a:r>
                    </a:p>
                    <a:p>
                      <a:r>
                        <a:rPr lang="fr-FR" sz="1600" kern="1200" baseline="0" dirty="0" smtClean="0">
                          <a:solidFill>
                            <a:schemeClr val="dk1"/>
                          </a:solidFill>
                          <a:latin typeface="+mn-lt"/>
                          <a:ea typeface="+mn-ea"/>
                          <a:cs typeface="+mn-cs"/>
                        </a:rPr>
                        <a:t>• Virus de la rougeole</a:t>
                      </a:r>
                    </a:p>
                    <a:p>
                      <a:r>
                        <a:rPr lang="fr-FR" sz="1600" kern="1200" baseline="0" dirty="0" smtClean="0">
                          <a:solidFill>
                            <a:schemeClr val="dk1"/>
                          </a:solidFill>
                          <a:latin typeface="+mn-lt"/>
                          <a:ea typeface="+mn-ea"/>
                          <a:cs typeface="+mn-cs"/>
                        </a:rPr>
                        <a:t>• Virus respiratoire syncytial (RS)</a:t>
                      </a:r>
                    </a:p>
                    <a:p>
                      <a:r>
                        <a:rPr lang="fr-FR" sz="1600" kern="1200" baseline="0" dirty="0" smtClean="0">
                          <a:solidFill>
                            <a:schemeClr val="dk1"/>
                          </a:solidFill>
                          <a:latin typeface="+mn-lt"/>
                          <a:ea typeface="+mn-ea"/>
                          <a:cs typeface="+mn-cs"/>
                        </a:rPr>
                        <a:t>— Coronavirus</a:t>
                      </a:r>
                    </a:p>
                    <a:p>
                      <a:r>
                        <a:rPr lang="fr-FR" sz="1600" kern="1200" baseline="0" dirty="0" smtClean="0">
                          <a:solidFill>
                            <a:schemeClr val="dk1"/>
                          </a:solidFill>
                          <a:latin typeface="+mn-lt"/>
                          <a:ea typeface="+mn-ea"/>
                          <a:cs typeface="+mn-cs"/>
                        </a:rPr>
                        <a:t>— Virus de la rage*</a:t>
                      </a:r>
                    </a:p>
                    <a:p>
                      <a:r>
                        <a:rPr lang="fr-FR" sz="1600" kern="1200" baseline="0" dirty="0" smtClean="0">
                          <a:solidFill>
                            <a:schemeClr val="dk1"/>
                          </a:solidFill>
                          <a:latin typeface="+mn-lt"/>
                          <a:ea typeface="+mn-ea"/>
                          <a:cs typeface="+mn-cs"/>
                        </a:rPr>
                        <a:t>— Togavirus et Flavivirus (anciens arbovirus)</a:t>
                      </a:r>
                    </a:p>
                    <a:p>
                      <a:r>
                        <a:rPr lang="fr-FR" sz="1600" kern="1200" baseline="0" dirty="0" smtClean="0">
                          <a:solidFill>
                            <a:schemeClr val="dk1"/>
                          </a:solidFill>
                          <a:latin typeface="+mn-lt"/>
                          <a:ea typeface="+mn-ea"/>
                          <a:cs typeface="+mn-cs"/>
                        </a:rPr>
                        <a:t>— Virus de l’hépatite C (HCV)</a:t>
                      </a:r>
                    </a:p>
                    <a:p>
                      <a:r>
                        <a:rPr lang="fr-FR" sz="1600" kern="1200" baseline="0" dirty="0" smtClean="0">
                          <a:solidFill>
                            <a:schemeClr val="dk1"/>
                          </a:solidFill>
                          <a:latin typeface="+mn-lt"/>
                          <a:ea typeface="+mn-ea"/>
                          <a:cs typeface="+mn-cs"/>
                        </a:rPr>
                        <a:t>— </a:t>
                      </a:r>
                      <a:r>
                        <a:rPr lang="fr-FR" sz="1600" i="1" kern="1200" baseline="0" dirty="0" smtClean="0">
                          <a:solidFill>
                            <a:schemeClr val="dk1"/>
                          </a:solidFill>
                          <a:latin typeface="+mn-lt"/>
                          <a:ea typeface="+mn-ea"/>
                          <a:cs typeface="+mn-cs"/>
                        </a:rPr>
                        <a:t>Arenaviridae</a:t>
                      </a:r>
                    </a:p>
                    <a:p>
                      <a:r>
                        <a:rPr lang="fr-FR" sz="1600" kern="1200" baseline="0" dirty="0" smtClean="0">
                          <a:solidFill>
                            <a:schemeClr val="dk1"/>
                          </a:solidFill>
                          <a:latin typeface="+mn-lt"/>
                          <a:ea typeface="+mn-ea"/>
                          <a:cs typeface="+mn-cs"/>
                        </a:rPr>
                        <a:t>• Virus de la chorioméningite</a:t>
                      </a:r>
                    </a:p>
                    <a:p>
                      <a:r>
                        <a:rPr lang="fr-FR" sz="1600" kern="1200" baseline="0" dirty="0" smtClean="0">
                          <a:solidFill>
                            <a:schemeClr val="dk1"/>
                          </a:solidFill>
                          <a:latin typeface="+mn-lt"/>
                          <a:ea typeface="+mn-ea"/>
                          <a:cs typeface="+mn-cs"/>
                        </a:rPr>
                        <a:t>• Virus de la fièvre de Lassa*</a:t>
                      </a:r>
                    </a:p>
                    <a:p>
                      <a:r>
                        <a:rPr lang="fr-FR" sz="1600" kern="1200" baseline="0" dirty="0" smtClean="0">
                          <a:solidFill>
                            <a:schemeClr val="dk1"/>
                          </a:solidFill>
                          <a:latin typeface="+mn-lt"/>
                          <a:ea typeface="+mn-ea"/>
                          <a:cs typeface="+mn-cs"/>
                        </a:rPr>
                        <a:t>— </a:t>
                      </a:r>
                      <a:r>
                        <a:rPr lang="fr-FR" sz="1600" i="1" kern="1200" baseline="0" dirty="0" smtClean="0">
                          <a:solidFill>
                            <a:schemeClr val="dk1"/>
                          </a:solidFill>
                          <a:latin typeface="+mn-lt"/>
                          <a:ea typeface="+mn-ea"/>
                          <a:cs typeface="+mn-cs"/>
                        </a:rPr>
                        <a:t>Filoviridae :</a:t>
                      </a:r>
                    </a:p>
                    <a:p>
                      <a:r>
                        <a:rPr lang="fr-FR" sz="1600" kern="1200" baseline="0" dirty="0" smtClean="0">
                          <a:solidFill>
                            <a:schemeClr val="dk1"/>
                          </a:solidFill>
                          <a:latin typeface="+mn-lt"/>
                          <a:ea typeface="+mn-ea"/>
                          <a:cs typeface="+mn-cs"/>
                        </a:rPr>
                        <a:t>• Virus Marburg*</a:t>
                      </a:r>
                    </a:p>
                    <a:p>
                      <a:r>
                        <a:rPr lang="fr-FR" sz="1600" kern="1200" baseline="0" dirty="0" smtClean="0">
                          <a:solidFill>
                            <a:schemeClr val="dk1"/>
                          </a:solidFill>
                          <a:latin typeface="+mn-lt"/>
                          <a:ea typeface="+mn-ea"/>
                          <a:cs typeface="+mn-cs"/>
                        </a:rPr>
                        <a:t>• Virus EBOLA*</a:t>
                      </a:r>
                    </a:p>
                    <a:p>
                      <a:r>
                        <a:rPr lang="fr-FR" sz="1600" kern="1200" baseline="0" dirty="0" smtClean="0">
                          <a:solidFill>
                            <a:schemeClr val="dk1"/>
                          </a:solidFill>
                          <a:latin typeface="+mn-lt"/>
                          <a:ea typeface="+mn-ea"/>
                          <a:cs typeface="+mn-cs"/>
                        </a:rPr>
                        <a:t>— Hantavirus</a:t>
                      </a:r>
                    </a:p>
                    <a:p>
                      <a:r>
                        <a:rPr lang="fr-FR" sz="1600" kern="1200" baseline="0" dirty="0" smtClean="0">
                          <a:solidFill>
                            <a:schemeClr val="dk1"/>
                          </a:solidFill>
                          <a:latin typeface="+mn-lt"/>
                          <a:ea typeface="+mn-ea"/>
                          <a:cs typeface="+mn-cs"/>
                        </a:rPr>
                        <a:t>— Virus de la rubéole (c’est un</a:t>
                      </a:r>
                    </a:p>
                    <a:p>
                      <a:r>
                        <a:rPr lang="fr-FR" sz="1600" i="1" kern="1200" baseline="0" dirty="0" smtClean="0">
                          <a:solidFill>
                            <a:schemeClr val="dk1"/>
                          </a:solidFill>
                          <a:latin typeface="+mn-lt"/>
                          <a:ea typeface="+mn-ea"/>
                          <a:cs typeface="+mn-cs"/>
                        </a:rPr>
                        <a:t>Togaviridae)</a:t>
                      </a:r>
                    </a:p>
                    <a:p>
                      <a:r>
                        <a:rPr lang="fr-FR" sz="1600" kern="1200" baseline="0" dirty="0" smtClean="0">
                          <a:solidFill>
                            <a:schemeClr val="dk1"/>
                          </a:solidFill>
                          <a:latin typeface="+mn-lt"/>
                          <a:ea typeface="+mn-ea"/>
                          <a:cs typeface="+mn-cs"/>
                        </a:rPr>
                        <a:t>— </a:t>
                      </a:r>
                      <a:r>
                        <a:rPr lang="fr-FR" sz="1600" i="1" kern="1200" baseline="0" dirty="0" smtClean="0">
                          <a:solidFill>
                            <a:schemeClr val="dk1"/>
                          </a:solidFill>
                          <a:latin typeface="+mn-lt"/>
                          <a:ea typeface="+mn-ea"/>
                          <a:cs typeface="+mn-cs"/>
                        </a:rPr>
                        <a:t>Retroviridae</a:t>
                      </a:r>
                    </a:p>
                    <a:p>
                      <a:r>
                        <a:rPr lang="fr-FR" sz="1600" kern="1200" baseline="0" dirty="0" smtClean="0">
                          <a:solidFill>
                            <a:schemeClr val="dk1"/>
                          </a:solidFill>
                          <a:latin typeface="+mn-lt"/>
                          <a:ea typeface="+mn-ea"/>
                          <a:cs typeface="+mn-cs"/>
                        </a:rPr>
                        <a:t>• HTLV-1 et 2</a:t>
                      </a:r>
                    </a:p>
                    <a:p>
                      <a:r>
                        <a:rPr lang="fr-FR" sz="1600" kern="1200" baseline="0" dirty="0" smtClean="0">
                          <a:solidFill>
                            <a:schemeClr val="dk1"/>
                          </a:solidFill>
                          <a:latin typeface="+mn-lt"/>
                          <a:ea typeface="+mn-ea"/>
                          <a:cs typeface="+mn-cs"/>
                        </a:rPr>
                        <a:t>• HIV-1 et 2*</a:t>
                      </a:r>
                      <a:endParaRPr lang="fr-FR" sz="1600" dirty="0"/>
                    </a:p>
                  </a:txBody>
                  <a:tcPr/>
                </a:tc>
                <a:tc>
                  <a:txBody>
                    <a:bodyPr/>
                    <a:lstStyle/>
                    <a:p>
                      <a:r>
                        <a:rPr lang="fr-FR" sz="1600" kern="1200" baseline="0" dirty="0" smtClean="0">
                          <a:solidFill>
                            <a:schemeClr val="dk1"/>
                          </a:solidFill>
                          <a:latin typeface="+mn-lt"/>
                          <a:ea typeface="+mn-ea"/>
                          <a:cs typeface="+mn-cs"/>
                        </a:rPr>
                        <a:t>— Picornavirus</a:t>
                      </a:r>
                    </a:p>
                    <a:p>
                      <a:r>
                        <a:rPr lang="fr-FR" sz="1600" kern="1200" baseline="0" dirty="0" smtClean="0">
                          <a:solidFill>
                            <a:schemeClr val="dk1"/>
                          </a:solidFill>
                          <a:latin typeface="+mn-lt"/>
                          <a:ea typeface="+mn-ea"/>
                          <a:cs typeface="+mn-cs"/>
                        </a:rPr>
                        <a:t>• Entérovirus</a:t>
                      </a:r>
                    </a:p>
                    <a:p>
                      <a:r>
                        <a:rPr lang="fr-FR" sz="1600" kern="1200" baseline="0" dirty="0" smtClean="0">
                          <a:solidFill>
                            <a:schemeClr val="dk1"/>
                          </a:solidFill>
                          <a:latin typeface="+mn-lt"/>
                          <a:ea typeface="+mn-ea"/>
                          <a:cs typeface="+mn-cs"/>
                        </a:rPr>
                        <a:t>⇒ Poliovirus 1 à 3</a:t>
                      </a:r>
                    </a:p>
                    <a:p>
                      <a:r>
                        <a:rPr lang="fr-FR" sz="1600" kern="1200" baseline="0" dirty="0" smtClean="0">
                          <a:solidFill>
                            <a:schemeClr val="dk1"/>
                          </a:solidFill>
                          <a:latin typeface="+mn-lt"/>
                          <a:ea typeface="+mn-ea"/>
                          <a:cs typeface="+mn-cs"/>
                        </a:rPr>
                        <a:t>⇒ Coxsackievirus (∼ 30)</a:t>
                      </a:r>
                    </a:p>
                    <a:p>
                      <a:r>
                        <a:rPr lang="fr-FR" sz="1600" kern="1200" baseline="0" dirty="0" smtClean="0">
                          <a:solidFill>
                            <a:schemeClr val="dk1"/>
                          </a:solidFill>
                          <a:latin typeface="+mn-lt"/>
                          <a:ea typeface="+mn-ea"/>
                          <a:cs typeface="+mn-cs"/>
                        </a:rPr>
                        <a:t>⇒ Échovirus (∼ 30)</a:t>
                      </a:r>
                    </a:p>
                    <a:p>
                      <a:r>
                        <a:rPr lang="fr-FR" sz="1600" kern="1200" baseline="0" dirty="0" smtClean="0">
                          <a:solidFill>
                            <a:schemeClr val="dk1"/>
                          </a:solidFill>
                          <a:latin typeface="+mn-lt"/>
                          <a:ea typeface="+mn-ea"/>
                          <a:cs typeface="+mn-cs"/>
                        </a:rPr>
                        <a:t>• Virus de l’hépatite A (HAV)</a:t>
                      </a:r>
                    </a:p>
                    <a:p>
                      <a:r>
                        <a:rPr lang="fr-FR" sz="1600" kern="1200" baseline="0" dirty="0" smtClean="0">
                          <a:solidFill>
                            <a:schemeClr val="dk1"/>
                          </a:solidFill>
                          <a:latin typeface="+mn-lt"/>
                          <a:ea typeface="+mn-ea"/>
                          <a:cs typeface="+mn-cs"/>
                        </a:rPr>
                        <a:t>• Rhinovirus</a:t>
                      </a:r>
                    </a:p>
                    <a:p>
                      <a:r>
                        <a:rPr lang="fr-FR" sz="1600" kern="1200" baseline="0" dirty="0" smtClean="0">
                          <a:solidFill>
                            <a:schemeClr val="dk1"/>
                          </a:solidFill>
                          <a:latin typeface="+mn-lt"/>
                          <a:ea typeface="+mn-ea"/>
                          <a:cs typeface="+mn-cs"/>
                        </a:rPr>
                        <a:t>— Virus de l’hépatite E</a:t>
                      </a:r>
                    </a:p>
                    <a:p>
                      <a:r>
                        <a:rPr lang="fr-FR" sz="1600" kern="1200" baseline="0" dirty="0" smtClean="0">
                          <a:solidFill>
                            <a:schemeClr val="dk1"/>
                          </a:solidFill>
                          <a:latin typeface="+mn-lt"/>
                          <a:ea typeface="+mn-ea"/>
                          <a:cs typeface="+mn-cs"/>
                        </a:rPr>
                        <a:t>— Rotavirus</a:t>
                      </a:r>
                    </a:p>
                    <a:p>
                      <a:r>
                        <a:rPr lang="fr-FR" sz="1600" kern="1200" baseline="0" dirty="0" smtClean="0">
                          <a:solidFill>
                            <a:schemeClr val="dk1"/>
                          </a:solidFill>
                          <a:latin typeface="+mn-lt"/>
                          <a:ea typeface="+mn-ea"/>
                          <a:cs typeface="+mn-cs"/>
                        </a:rPr>
                        <a:t>— Calicivirus</a:t>
                      </a:r>
                      <a:endParaRPr lang="fr-FR" sz="1600" dirty="0"/>
                    </a:p>
                  </a:txBody>
                  <a:tcPr/>
                </a:tc>
              </a:tr>
              <a:tr h="475424">
                <a:tc gridSpan="2">
                  <a:txBody>
                    <a:bodyPr/>
                    <a:lstStyle/>
                    <a:p>
                      <a:r>
                        <a:rPr lang="fr-FR" sz="1600" kern="1200" baseline="0" dirty="0" smtClean="0">
                          <a:solidFill>
                            <a:schemeClr val="dk1"/>
                          </a:solidFill>
                          <a:latin typeface="+mn-lt"/>
                          <a:ea typeface="+mn-ea"/>
                          <a:cs typeface="+mn-cs"/>
                        </a:rPr>
                        <a:t>Virus de l’hépatite D (Delta) ou HDV : génome et core de l’HDV sous enveloppe de l’ HBV (Ag HBs).</a:t>
                      </a:r>
                      <a:endParaRPr lang="fr-FR" sz="1600" dirty="0"/>
                    </a:p>
                  </a:txBody>
                  <a:tcPr/>
                </a:tc>
                <a:tc hMerge="1">
                  <a:txBody>
                    <a:bodyPr/>
                    <a:lstStyle/>
                    <a:p>
                      <a:endParaRPr lang="fr-FR" dirty="0"/>
                    </a:p>
                  </a:txBody>
                  <a:tcPr/>
                </a:tc>
              </a:tr>
            </a:tbl>
          </a:graphicData>
        </a:graphic>
      </p:graphicFrame>
      <p:sp>
        <p:nvSpPr>
          <p:cNvPr id="5" name="Rectangle 4"/>
          <p:cNvSpPr/>
          <p:nvPr/>
        </p:nvSpPr>
        <p:spPr>
          <a:xfrm>
            <a:off x="214282" y="6581001"/>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472518" cy="5929354"/>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solidFill>
                  <a:srgbClr val="FF0000"/>
                </a:solidFill>
              </a:rPr>
              <a:t>Bibliographie:</a:t>
            </a:r>
            <a:endParaRPr lang="fr-FR" b="1" dirty="0" smtClean="0">
              <a:solidFill>
                <a:srgbClr val="FF0000"/>
              </a:solidFill>
            </a:endParaRPr>
          </a:p>
          <a:p>
            <a:pPr lvl="1"/>
            <a:r>
              <a:rPr lang="fr-FR" b="1" dirty="0" smtClean="0"/>
              <a:t>VIROLOGIE. </a:t>
            </a:r>
            <a:r>
              <a:rPr lang="fr-FR" sz="1900" dirty="0" smtClean="0"/>
              <a:t>Jean-Marie Huraux, Henri Agut, Anne-Marie Fillet, Vincent Calvez, Vincent Thibault, Agnès Gautheret-Dejean, Anne-Geneviève Marcelin, Claire Deback: Université Pierre et Marie Curie. Niveau DCEM1: 2006 – 2007.</a:t>
            </a:r>
          </a:p>
          <a:p>
            <a:pPr lvl="1"/>
            <a:r>
              <a:rPr lang="fr-FR" b="1" dirty="0" smtClean="0"/>
              <a:t>Bactériologie et virologie pratique. </a:t>
            </a:r>
            <a:r>
              <a:rPr lang="fr-FR" sz="1700" dirty="0" smtClean="0"/>
              <a:t>J. Grosjean, D. Clavé, M. Archambaud, C. Pasquier. 3</a:t>
            </a:r>
            <a:r>
              <a:rPr lang="fr-FR" sz="1700" baseline="30000" dirty="0" smtClean="0"/>
              <a:t>ème</a:t>
            </a:r>
            <a:r>
              <a:rPr lang="fr-FR" sz="1700" dirty="0" smtClean="0"/>
              <a:t> édition .2016</a:t>
            </a:r>
          </a:p>
          <a:p>
            <a:pPr lvl="1"/>
            <a:r>
              <a:rPr lang="fr-FR" b="1" dirty="0" smtClean="0"/>
              <a:t>Fundamental virology. </a:t>
            </a:r>
            <a:r>
              <a:rPr lang="fr-FR" sz="1700" b="1" dirty="0" smtClean="0"/>
              <a:t>Bernard N. FIELDS, David M. Knippe, Robert M. Chanock, Josef L. MELNICK, Bernard ROIZMAN, Robert E. SHOPE. 1989. tome.1. </a:t>
            </a:r>
          </a:p>
          <a:p>
            <a:pPr lvl="1"/>
            <a:r>
              <a:rPr lang="fr-FR" b="1" dirty="0" smtClean="0"/>
              <a:t>Allegemeine Mikrobiologie. </a:t>
            </a:r>
            <a:r>
              <a:rPr lang="fr-FR" sz="1600" b="1" dirty="0" smtClean="0"/>
              <a:t>Hans G. Schlegel.  6., uberarbeitete Auflage unter Mitarbeit von Karin Schmidt. 1985.</a:t>
            </a:r>
            <a:endParaRPr lang="fr-FR" sz="1600" dirty="0"/>
          </a:p>
        </p:txBody>
      </p:sp>
      <p:sp>
        <p:nvSpPr>
          <p:cNvPr id="6" name="Rectangle 5"/>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mitri Ivanovski — Wikipédia">
            <a:hlinkClick r:id="rId2"/>
          </p:cNvPr>
          <p:cNvPicPr>
            <a:picLocks noChangeAspect="1" noChangeArrowheads="1"/>
          </p:cNvPicPr>
          <p:nvPr/>
        </p:nvPicPr>
        <p:blipFill>
          <a:blip r:embed="rId3"/>
          <a:srcRect/>
          <a:stretch>
            <a:fillRect/>
          </a:stretch>
        </p:blipFill>
        <p:spPr bwMode="auto">
          <a:xfrm>
            <a:off x="6883994" y="428604"/>
            <a:ext cx="2130150" cy="2928958"/>
          </a:xfrm>
          <a:prstGeom prst="rect">
            <a:avLst/>
          </a:prstGeom>
          <a:noFill/>
        </p:spPr>
      </p:pic>
      <p:sp>
        <p:nvSpPr>
          <p:cNvPr id="3" name="Espace réservé du contenu 2"/>
          <p:cNvSpPr>
            <a:spLocks noGrp="1"/>
          </p:cNvSpPr>
          <p:nvPr>
            <p:ph idx="1"/>
          </p:nvPr>
        </p:nvSpPr>
        <p:spPr>
          <a:xfrm>
            <a:off x="214282" y="1357298"/>
            <a:ext cx="6929486" cy="4768865"/>
          </a:xfrm>
        </p:spPr>
        <p:txBody>
          <a:bodyPr>
            <a:normAutofit/>
          </a:bodyPr>
          <a:lstStyle/>
          <a:p>
            <a:r>
              <a:rPr lang="fr-FR" sz="2800" dirty="0" smtClean="0">
                <a:latin typeface="Times New Roman" pitchFamily="18" charset="0"/>
                <a:cs typeface="Times New Roman" pitchFamily="18" charset="0"/>
              </a:rPr>
              <a:t>En 1892, Dimitr Ivanovski </a:t>
            </a:r>
          </a:p>
          <a:p>
            <a:pPr lvl="1"/>
            <a:r>
              <a:rPr lang="fr-FR" sz="2400" dirty="0" smtClean="0">
                <a:latin typeface="Times New Roman" pitchFamily="18" charset="0"/>
                <a:cs typeface="Times New Roman" pitchFamily="18" charset="0"/>
              </a:rPr>
              <a:t>décrit une maladie végétale qui provoque des taches décolorées, brunes ou jaunes  sur les feuilles du tabac Sud de la Russie.</a:t>
            </a:r>
          </a:p>
          <a:p>
            <a:pPr lvl="1"/>
            <a:r>
              <a:rPr lang="fr-FR" sz="2400" dirty="0" smtClean="0">
                <a:latin typeface="Times New Roman" pitchFamily="18" charset="0"/>
                <a:cs typeface="Times New Roman" pitchFamily="18" charset="0"/>
              </a:rPr>
              <a:t>La sève extraite des plans malades  contient un agent infectieux qui peut être </a:t>
            </a:r>
            <a:r>
              <a:rPr lang="fr-FR" sz="2400" b="1" dirty="0" smtClean="0">
                <a:solidFill>
                  <a:srgbClr val="FF0000"/>
                </a:solidFill>
                <a:latin typeface="Times New Roman" pitchFamily="18" charset="0"/>
                <a:cs typeface="Times New Roman" pitchFamily="18" charset="0"/>
              </a:rPr>
              <a:t>transmis en série, même après avoir été filtré à travers une bougie Chamberland.</a:t>
            </a:r>
          </a:p>
          <a:p>
            <a:pPr>
              <a:buNone/>
            </a:pPr>
            <a:r>
              <a:rPr lang="fr-FR" sz="2800" b="1" dirty="0" smtClean="0">
                <a:solidFill>
                  <a:srgbClr val="00B0F0"/>
                </a:solidFill>
                <a:latin typeface="Times New Roman" pitchFamily="18" charset="0"/>
                <a:cs typeface="Times New Roman" pitchFamily="18" charset="0"/>
              </a:rPr>
              <a:t>Il pensait que ces des toxines ou  enzymes</a:t>
            </a:r>
            <a:endParaRPr lang="fr-FR" sz="2800" b="1" dirty="0">
              <a:solidFill>
                <a:srgbClr val="00B0F0"/>
              </a:solidFill>
              <a:latin typeface="Times New Roman" pitchFamily="18" charset="0"/>
              <a:cs typeface="Times New Roman" pitchFamily="18" charset="0"/>
            </a:endParaRPr>
          </a:p>
        </p:txBody>
      </p:sp>
      <p:sp>
        <p:nvSpPr>
          <p:cNvPr id="5" name="Rectangle 4"/>
          <p:cNvSpPr/>
          <p:nvPr/>
        </p:nvSpPr>
        <p:spPr>
          <a:xfrm>
            <a:off x="214282" y="6357958"/>
            <a:ext cx="8715436" cy="276999"/>
          </a:xfrm>
          <a:prstGeom prst="rect">
            <a:avLst/>
          </a:prstGeom>
        </p:spPr>
        <p:txBody>
          <a:bodyPr wrap="square">
            <a:spAutoFit/>
          </a:bodyPr>
          <a:lstStyle/>
          <a:p>
            <a:pPr lvl="0" algn="just" fontAlgn="base">
              <a:spcBef>
                <a:spcPct val="0"/>
              </a:spcBef>
              <a:spcAft>
                <a:spcPct val="0"/>
              </a:spcAft>
            </a:pPr>
            <a:r>
              <a:rPr lang="fr-FR" sz="1200" dirty="0" smtClean="0">
                <a:latin typeface="Monotype Corsiva" pitchFamily="66" charset="0"/>
                <a:ea typeface="Calibri" pitchFamily="34" charset="0"/>
                <a:cs typeface="Times New Roman" pitchFamily="18" charset="0"/>
              </a:rPr>
              <a:t>Pr. A. Djahoudi. Universit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Badji Mokhtar , Facult</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  des sciences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dicales . D</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partement de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 , </a:t>
            </a:r>
            <a:r>
              <a:rPr lang="fr-FR" sz="1200" b="1" dirty="0" smtClean="0"/>
              <a:t>Cours de virologie</a:t>
            </a:r>
            <a:r>
              <a:rPr lang="fr-FR" sz="1200" dirty="0" smtClean="0">
                <a:latin typeface="Monotype Corsiva" pitchFamily="66" charset="0"/>
                <a:ea typeface="Calibri" pitchFamily="34" charset="0"/>
                <a:cs typeface="Times New Roman" pitchFamily="18" charset="0"/>
              </a:rPr>
              <a:t>  3</a:t>
            </a:r>
            <a:r>
              <a:rPr lang="fr-FR" sz="1200" baseline="30000" dirty="0" smtClean="0">
                <a:ea typeface="Calibri" pitchFamily="34" charset="0"/>
                <a:cs typeface="Times New Roman" pitchFamily="18" charset="0"/>
              </a:rPr>
              <a:t>è</a:t>
            </a:r>
            <a:r>
              <a:rPr lang="fr-FR" sz="1200" baseline="30000" dirty="0" smtClean="0">
                <a:latin typeface="Monotype Corsiva" pitchFamily="66" charset="0"/>
                <a:ea typeface="Calibri" pitchFamily="34" charset="0"/>
                <a:cs typeface="Times New Roman" pitchFamily="18" charset="0"/>
              </a:rPr>
              <a:t>me</a:t>
            </a:r>
            <a:r>
              <a:rPr lang="fr-FR" sz="1200" dirty="0" smtClean="0">
                <a:latin typeface="Monotype Corsiva" pitchFamily="66" charset="0"/>
                <a:ea typeface="Calibri" pitchFamily="34" charset="0"/>
                <a:cs typeface="Times New Roman" pitchFamily="18" charset="0"/>
              </a:rPr>
              <a:t> Ann</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e m</a:t>
            </a:r>
            <a:r>
              <a:rPr lang="fr-FR" sz="1200" dirty="0" smtClean="0">
                <a:ea typeface="Calibri" pitchFamily="34" charset="0"/>
                <a:cs typeface="Times New Roman" pitchFamily="18" charset="0"/>
              </a:rPr>
              <a:t>é</a:t>
            </a:r>
            <a:r>
              <a:rPr lang="fr-FR" sz="1200" dirty="0" smtClean="0">
                <a:latin typeface="Monotype Corsiva" pitchFamily="66" charset="0"/>
                <a:ea typeface="Calibri" pitchFamily="34" charset="0"/>
                <a:cs typeface="Times New Roman" pitchFamily="18" charset="0"/>
              </a:rPr>
              <a:t>decine</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642918"/>
            <a:ext cx="8358246" cy="5483245"/>
          </a:xfrm>
        </p:spPr>
        <p:txBody>
          <a:bodyPr>
            <a:normAutofit/>
          </a:bodyPr>
          <a:lstStyle/>
          <a:p>
            <a:r>
              <a:rPr lang="fr-FR" dirty="0" smtClean="0">
                <a:latin typeface="Times New Roman" pitchFamily="18" charset="0"/>
                <a:cs typeface="Times New Roman" pitchFamily="18" charset="0"/>
              </a:rPr>
              <a:t>En 1898 Martinus Beijerinck va beaucoup plus loin qu'Ivanovski dans l'interprétation :            ce  n’est </a:t>
            </a:r>
          </a:p>
          <a:p>
            <a:pPr lvl="1"/>
            <a:r>
              <a:rPr lang="fr-FR" sz="1900" dirty="0" smtClean="0">
                <a:latin typeface="Times New Roman" pitchFamily="18" charset="0"/>
                <a:cs typeface="Times New Roman" pitchFamily="18" charset="0"/>
              </a:rPr>
              <a:t>ni d'une bactérie, car on ne la voit pas au microscope,</a:t>
            </a:r>
          </a:p>
          <a:p>
            <a:pPr lvl="1"/>
            <a:r>
              <a:rPr lang="fr-FR" sz="1900" dirty="0" smtClean="0">
                <a:latin typeface="Times New Roman" pitchFamily="18" charset="0"/>
                <a:cs typeface="Times New Roman" pitchFamily="18" charset="0"/>
              </a:rPr>
              <a:t> ni d'une toxine, car son activité diminuerait lors des dilutions. </a:t>
            </a:r>
          </a:p>
          <a:p>
            <a:r>
              <a:rPr lang="fr-FR" dirty="0" smtClean="0">
                <a:latin typeface="Times New Roman" pitchFamily="18" charset="0"/>
                <a:cs typeface="Times New Roman" pitchFamily="18" charset="0"/>
              </a:rPr>
              <a:t>C'est un principe à la fois </a:t>
            </a:r>
          </a:p>
          <a:p>
            <a:pPr lvl="1"/>
            <a:r>
              <a:rPr lang="fr-FR" dirty="0" smtClean="0">
                <a:latin typeface="Times New Roman" pitchFamily="18" charset="0"/>
                <a:cs typeface="Times New Roman" pitchFamily="18" charset="0"/>
              </a:rPr>
              <a:t>« vivant », puisqu'il se reproduit, et </a:t>
            </a:r>
          </a:p>
          <a:p>
            <a:pPr lvl="1"/>
            <a:r>
              <a:rPr lang="fr-FR" dirty="0" smtClean="0">
                <a:latin typeface="Times New Roman" pitchFamily="18" charset="0"/>
                <a:cs typeface="Times New Roman" pitchFamily="18" charset="0"/>
              </a:rPr>
              <a:t>« fluide » puisqu'il traverse les pores de la bougie. </a:t>
            </a:r>
          </a:p>
          <a:p>
            <a:pPr algn="ctr">
              <a:buNone/>
            </a:pPr>
            <a:r>
              <a:rPr lang="fr-FR" dirty="0" smtClean="0">
                <a:latin typeface="Times New Roman" pitchFamily="18" charset="0"/>
                <a:cs typeface="Times New Roman" pitchFamily="18" charset="0"/>
              </a:rPr>
              <a:t>Il le dénomme </a:t>
            </a:r>
            <a:r>
              <a:rPr lang="fr-FR" b="1" dirty="0" smtClean="0">
                <a:solidFill>
                  <a:schemeClr val="accent6">
                    <a:lumMod val="75000"/>
                  </a:schemeClr>
                </a:solidFill>
                <a:latin typeface="Times New Roman" pitchFamily="18" charset="0"/>
                <a:cs typeface="Times New Roman" pitchFamily="18" charset="0"/>
              </a:rPr>
              <a:t>Contagium vivum fluidum</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5" name="Rectangle 4"/>
          <p:cNvSpPr/>
          <p:nvPr/>
        </p:nvSpPr>
        <p:spPr>
          <a:xfrm>
            <a:off x="214282" y="6357958"/>
            <a:ext cx="8715436" cy="253916"/>
          </a:xfrm>
          <a:prstGeom prst="rect">
            <a:avLst/>
          </a:prstGeom>
        </p:spPr>
        <p:txBody>
          <a:bodyPr wrap="square">
            <a:spAutoFit/>
          </a:bodyPr>
          <a:lstStyle/>
          <a:p>
            <a:pPr lvl="0" algn="just" fontAlgn="base">
              <a:spcBef>
                <a:spcPct val="0"/>
              </a:spcBef>
              <a:spcAft>
                <a:spcPct val="0"/>
              </a:spcAft>
            </a:pPr>
            <a:r>
              <a:rPr lang="fr-FR" sz="1050" dirty="0" smtClean="0">
                <a:latin typeface="Times New Roman" pitchFamily="18" charset="0"/>
                <a:ea typeface="Calibri" pitchFamily="34" charset="0"/>
                <a:cs typeface="Times New Roman" pitchFamily="18" charset="0"/>
              </a:rPr>
              <a:t>Pr. A. Djahoudi. Université Badji Mokhtar , Faculté  des sciences médicales . Département de médecine , </a:t>
            </a:r>
            <a:r>
              <a:rPr lang="fr-FR" sz="1050" b="1" dirty="0" smtClean="0">
                <a:latin typeface="Times New Roman" pitchFamily="18" charset="0"/>
                <a:cs typeface="Times New Roman" pitchFamily="18" charset="0"/>
              </a:rPr>
              <a:t>Cours de virologie</a:t>
            </a:r>
            <a:r>
              <a:rPr lang="fr-FR" sz="1050" dirty="0" smtClean="0">
                <a:latin typeface="Times New Roman" pitchFamily="18" charset="0"/>
                <a:ea typeface="Calibri" pitchFamily="34" charset="0"/>
                <a:cs typeface="Times New Roman" pitchFamily="18" charset="0"/>
              </a:rPr>
              <a:t>  3</a:t>
            </a:r>
            <a:r>
              <a:rPr lang="fr-FR" sz="1050" baseline="30000" dirty="0" smtClean="0">
                <a:latin typeface="Times New Roman" pitchFamily="18" charset="0"/>
                <a:ea typeface="Calibri" pitchFamily="34" charset="0"/>
                <a:cs typeface="Times New Roman" pitchFamily="18" charset="0"/>
              </a:rPr>
              <a:t>ème</a:t>
            </a:r>
            <a:r>
              <a:rPr lang="fr-FR" sz="1050" dirty="0" smtClean="0">
                <a:latin typeface="Times New Roman" pitchFamily="18" charset="0"/>
                <a:ea typeface="Calibri" pitchFamily="34" charset="0"/>
                <a:cs typeface="Times New Roman" pitchFamily="18" charset="0"/>
              </a:rPr>
              <a:t> Année médecine</a:t>
            </a:r>
            <a:endParaRPr lang="fr-FR" sz="1050" dirty="0" smtClean="0">
              <a:latin typeface="Times New Roman" pitchFamily="18" charset="0"/>
              <a:cs typeface="Times New Roman" pitchFamily="18" charset="0"/>
            </a:endParaRPr>
          </a:p>
        </p:txBody>
      </p:sp>
      <p:pic>
        <p:nvPicPr>
          <p:cNvPr id="45060" name="Picture 4" descr="Martinus Beijerinck - Wikipedia">
            <a:hlinkClick r:id="rId2"/>
          </p:cNvPr>
          <p:cNvPicPr>
            <a:picLocks noChangeAspect="1" noChangeArrowheads="1"/>
          </p:cNvPicPr>
          <p:nvPr/>
        </p:nvPicPr>
        <p:blipFill>
          <a:blip r:embed="rId3" cstate="print"/>
          <a:srcRect/>
          <a:stretch>
            <a:fillRect/>
          </a:stretch>
        </p:blipFill>
        <p:spPr bwMode="auto">
          <a:xfrm>
            <a:off x="7252454" y="1357298"/>
            <a:ext cx="1891546" cy="25585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186766" cy="654032"/>
          </a:xfrm>
        </p:spPr>
        <p:txBody>
          <a:bodyPr>
            <a:normAutofit/>
          </a:bodyPr>
          <a:lstStyle/>
          <a:p>
            <a:r>
              <a:rPr lang="fr-FR" sz="3600" b="1" dirty="0" smtClean="0">
                <a:solidFill>
                  <a:srgbClr val="FF0000"/>
                </a:solidFill>
                <a:latin typeface="Times New Roman" pitchFamily="18" charset="0"/>
                <a:cs typeface="Times New Roman" pitchFamily="18" charset="0"/>
              </a:rPr>
              <a:t>I – </a:t>
            </a:r>
            <a:r>
              <a:rPr lang="fr-FR" sz="3600" b="1" u="sng" dirty="0" smtClean="0">
                <a:solidFill>
                  <a:srgbClr val="FF0000"/>
                </a:solidFill>
                <a:latin typeface="Times New Roman" pitchFamily="18" charset="0"/>
                <a:cs typeface="Times New Roman" pitchFamily="18" charset="0"/>
              </a:rPr>
              <a:t>DÉFINITION DES VIRUS</a:t>
            </a:r>
            <a:endParaRPr lang="fr-FR" sz="36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42844" y="714356"/>
            <a:ext cx="8858312" cy="5929354"/>
          </a:xfrm>
        </p:spPr>
        <p:txBody>
          <a:bodyPr>
            <a:normAutofit/>
          </a:bodyPr>
          <a:lstStyle/>
          <a:p>
            <a:r>
              <a:rPr lang="fr-FR" dirty="0" smtClean="0">
                <a:latin typeface="Times New Roman" pitchFamily="18" charset="0"/>
                <a:cs typeface="Times New Roman" pitchFamily="18" charset="0"/>
              </a:rPr>
              <a:t>Lwoff  </a:t>
            </a:r>
            <a:r>
              <a:rPr lang="fr-FR" dirty="0">
                <a:latin typeface="Times New Roman" pitchFamily="18" charset="0"/>
                <a:cs typeface="Times New Roman" pitchFamily="18" charset="0"/>
              </a:rPr>
              <a:t>en 1953 </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C'est une particule virale mature et infectieuse libre dans le  milieu extérieur, phase ultime de la biosynthèse des virus</a:t>
            </a:r>
            <a:r>
              <a:rPr lang="fr-FR"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Se caractérisent par :</a:t>
            </a:r>
            <a:endParaRPr lang="fr-FR" dirty="0">
              <a:latin typeface="Times New Roman" pitchFamily="18" charset="0"/>
              <a:cs typeface="Times New Roman" pitchFamily="18" charset="0"/>
            </a:endParaRPr>
          </a:p>
          <a:p>
            <a:pPr marL="971550" lvl="1" indent="-514350">
              <a:buFont typeface="+mj-lt"/>
              <a:buAutoNum type="arabicPeriod"/>
            </a:pPr>
            <a:r>
              <a:rPr lang="fr-FR" b="1" dirty="0" smtClean="0">
                <a:solidFill>
                  <a:srgbClr val="FF0000"/>
                </a:solidFill>
                <a:latin typeface="Times New Roman" pitchFamily="18" charset="0"/>
                <a:cs typeface="Times New Roman" pitchFamily="18" charset="0"/>
              </a:rPr>
              <a:t>un </a:t>
            </a:r>
            <a:r>
              <a:rPr lang="fr-FR" b="1" dirty="0">
                <a:solidFill>
                  <a:srgbClr val="FF0000"/>
                </a:solidFill>
                <a:latin typeface="Times New Roman" pitchFamily="18" charset="0"/>
                <a:cs typeface="Times New Roman" pitchFamily="18" charset="0"/>
              </a:rPr>
              <a:t>seul type d'acide nucléique</a:t>
            </a:r>
            <a:r>
              <a:rPr lang="fr-FR" dirty="0">
                <a:solidFill>
                  <a:srgbClr val="FF0000"/>
                </a:solidFill>
                <a:latin typeface="Times New Roman" pitchFamily="18" charset="0"/>
                <a:cs typeface="Times New Roman" pitchFamily="18" charset="0"/>
              </a:rPr>
              <a:t> </a:t>
            </a:r>
            <a:endParaRPr lang="fr-FR" dirty="0" smtClean="0">
              <a:solidFill>
                <a:srgbClr val="FF0000"/>
              </a:solidFill>
              <a:latin typeface="Times New Roman" pitchFamily="18" charset="0"/>
              <a:cs typeface="Times New Roman" pitchFamily="18" charset="0"/>
            </a:endParaRPr>
          </a:p>
          <a:p>
            <a:pPr marL="1371600" lvl="2" indent="-457200">
              <a:buFont typeface="+mj-lt"/>
              <a:buAutoNum type="alphaLcPeriod"/>
            </a:pPr>
            <a:r>
              <a:rPr lang="fr-FR" dirty="0" smtClean="0">
                <a:latin typeface="Times New Roman" pitchFamily="18" charset="0"/>
                <a:cs typeface="Times New Roman" pitchFamily="18" charset="0"/>
              </a:rPr>
              <a:t>ADN, le  plus souvent bicaténaire</a:t>
            </a:r>
          </a:p>
          <a:p>
            <a:pPr marL="1371600" lvl="2" indent="-457200">
              <a:buFont typeface="+mj-lt"/>
              <a:buAutoNum type="alphaLcPeriod"/>
            </a:pPr>
            <a:r>
              <a:rPr lang="fr-FR" dirty="0" smtClean="0">
                <a:latin typeface="Times New Roman" pitchFamily="18" charset="0"/>
                <a:cs typeface="Times New Roman" pitchFamily="18" charset="0"/>
              </a:rPr>
              <a:t>ARN</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Généralement monocaténaire et parfois  segmentée </a:t>
            </a:r>
          </a:p>
          <a:p>
            <a:pPr marL="1371600" lvl="2" indent="-457200">
              <a:buFont typeface="+mj-lt"/>
              <a:buAutoNum type="alphaLcPeriod"/>
            </a:pPr>
            <a:r>
              <a:rPr lang="fr-FR" dirty="0" smtClean="0">
                <a:latin typeface="Times New Roman" pitchFamily="18" charset="0"/>
                <a:cs typeface="Times New Roman" pitchFamily="18" charset="0"/>
              </a:rPr>
              <a:t>L'acide </a:t>
            </a:r>
            <a:r>
              <a:rPr lang="fr-FR" dirty="0">
                <a:latin typeface="Times New Roman" pitchFamily="18" charset="0"/>
                <a:cs typeface="Times New Roman" pitchFamily="18" charset="0"/>
              </a:rPr>
              <a:t>nucléique viral </a:t>
            </a:r>
            <a:r>
              <a:rPr lang="fr-FR" dirty="0" smtClean="0">
                <a:latin typeface="Times New Roman" pitchFamily="18" charset="0"/>
                <a:cs typeface="Times New Roman" pitchFamily="18" charset="0"/>
              </a:rPr>
              <a:t>constitue le </a:t>
            </a:r>
            <a:r>
              <a:rPr lang="fr-FR" dirty="0">
                <a:latin typeface="Times New Roman" pitchFamily="18" charset="0"/>
                <a:cs typeface="Times New Roman" pitchFamily="18" charset="0"/>
              </a:rPr>
              <a:t>génome viral</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5" name="Rectangle 4"/>
          <p:cNvSpPr/>
          <p:nvPr/>
        </p:nvSpPr>
        <p:spPr>
          <a:xfrm>
            <a:off x="214282" y="6357958"/>
            <a:ext cx="8715436" cy="253916"/>
          </a:xfrm>
          <a:prstGeom prst="rect">
            <a:avLst/>
          </a:prstGeom>
        </p:spPr>
        <p:txBody>
          <a:bodyPr wrap="square">
            <a:spAutoFit/>
          </a:bodyPr>
          <a:lstStyle/>
          <a:p>
            <a:pPr lvl="0" algn="just" fontAlgn="base">
              <a:spcBef>
                <a:spcPct val="0"/>
              </a:spcBef>
              <a:spcAft>
                <a:spcPct val="0"/>
              </a:spcAft>
            </a:pPr>
            <a:r>
              <a:rPr lang="fr-FR" sz="1050" dirty="0" smtClean="0">
                <a:latin typeface="Times New Roman" pitchFamily="18" charset="0"/>
                <a:ea typeface="Calibri" pitchFamily="34" charset="0"/>
                <a:cs typeface="Times New Roman" pitchFamily="18" charset="0"/>
              </a:rPr>
              <a:t>Pr. A. Djahoudi. Université Badji Mokhtar , Faculté  des sciences médicales . Département de médecine , </a:t>
            </a:r>
            <a:r>
              <a:rPr lang="fr-FR" sz="1050" b="1" dirty="0" smtClean="0">
                <a:latin typeface="Times New Roman" pitchFamily="18" charset="0"/>
                <a:cs typeface="Times New Roman" pitchFamily="18" charset="0"/>
              </a:rPr>
              <a:t>Cours de virologie</a:t>
            </a:r>
            <a:r>
              <a:rPr lang="fr-FR" sz="1050" dirty="0" smtClean="0">
                <a:latin typeface="Times New Roman" pitchFamily="18" charset="0"/>
                <a:ea typeface="Calibri" pitchFamily="34" charset="0"/>
                <a:cs typeface="Times New Roman" pitchFamily="18" charset="0"/>
              </a:rPr>
              <a:t>  3</a:t>
            </a:r>
            <a:r>
              <a:rPr lang="fr-FR" sz="1050" baseline="30000" dirty="0" smtClean="0">
                <a:latin typeface="Times New Roman" pitchFamily="18" charset="0"/>
                <a:ea typeface="Calibri" pitchFamily="34" charset="0"/>
                <a:cs typeface="Times New Roman" pitchFamily="18" charset="0"/>
              </a:rPr>
              <a:t>ème</a:t>
            </a:r>
            <a:r>
              <a:rPr lang="fr-FR" sz="1050" dirty="0" smtClean="0">
                <a:latin typeface="Times New Roman" pitchFamily="18" charset="0"/>
                <a:ea typeface="Calibri" pitchFamily="34" charset="0"/>
                <a:cs typeface="Times New Roman" pitchFamily="18" charset="0"/>
              </a:rPr>
              <a:t> Année médecine</a:t>
            </a:r>
            <a:endParaRPr lang="fr-FR" sz="105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3117"/>
            <a:ext cx="8715436" cy="2000264"/>
          </a:xfrm>
        </p:spPr>
        <p:txBody>
          <a:bodyPr>
            <a:normAutofit/>
          </a:bodyPr>
          <a:lstStyle/>
          <a:p>
            <a:pPr marL="971550" lvl="1" indent="-514350">
              <a:buNone/>
            </a:pPr>
            <a:r>
              <a:rPr lang="fr-FR" dirty="0" smtClean="0">
                <a:solidFill>
                  <a:srgbClr val="FF0000"/>
                </a:solidFill>
                <a:latin typeface="Times New Roman" pitchFamily="18" charset="0"/>
                <a:cs typeface="Times New Roman" pitchFamily="18" charset="0"/>
              </a:rPr>
              <a:t>2-</a:t>
            </a:r>
            <a:r>
              <a:rPr lang="fr-FR" sz="24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se reproduit uniquement par réplication de son génome.</a:t>
            </a:r>
            <a:r>
              <a:rPr lang="fr-FR" sz="2400" dirty="0" smtClean="0">
                <a:solidFill>
                  <a:srgbClr val="FF0000"/>
                </a:solidFill>
                <a:latin typeface="Times New Roman" pitchFamily="18" charset="0"/>
                <a:cs typeface="Times New Roman" pitchFamily="18" charset="0"/>
              </a:rPr>
              <a:t> </a:t>
            </a:r>
          </a:p>
          <a:p>
            <a:pPr marL="1371600" lvl="2" indent="-457200">
              <a:buFont typeface="+mj-lt"/>
              <a:buAutoNum type="alphaLcPeriod"/>
            </a:pPr>
            <a:r>
              <a:rPr lang="fr-FR" dirty="0" smtClean="0"/>
              <a:t>Pas  de scissiparité comme chez les bactéries </a:t>
            </a:r>
          </a:p>
          <a:p>
            <a:pPr marL="1371600" lvl="2" indent="-457200">
              <a:buFont typeface="+mj-lt"/>
              <a:buAutoNum type="alphaLcPeriod"/>
            </a:pPr>
            <a:r>
              <a:rPr lang="fr-FR" dirty="0" smtClean="0"/>
              <a:t>Pas  de mitose comme dans les cellules eucaryotes. </a:t>
            </a:r>
          </a:p>
        </p:txBody>
      </p:sp>
      <p:sp>
        <p:nvSpPr>
          <p:cNvPr id="4" name="Rectangle 3"/>
          <p:cNvSpPr/>
          <p:nvPr/>
        </p:nvSpPr>
        <p:spPr>
          <a:xfrm>
            <a:off x="214282" y="6357958"/>
            <a:ext cx="8715436" cy="253916"/>
          </a:xfrm>
          <a:prstGeom prst="rect">
            <a:avLst/>
          </a:prstGeom>
        </p:spPr>
        <p:txBody>
          <a:bodyPr wrap="square">
            <a:spAutoFit/>
          </a:bodyPr>
          <a:lstStyle/>
          <a:p>
            <a:pPr lvl="0" algn="just" fontAlgn="base">
              <a:spcBef>
                <a:spcPct val="0"/>
              </a:spcBef>
              <a:spcAft>
                <a:spcPct val="0"/>
              </a:spcAft>
            </a:pPr>
            <a:r>
              <a:rPr lang="fr-FR" sz="1050" dirty="0" smtClean="0">
                <a:latin typeface="Times New Roman" pitchFamily="18" charset="0"/>
                <a:ea typeface="Calibri" pitchFamily="34" charset="0"/>
                <a:cs typeface="Times New Roman" pitchFamily="18" charset="0"/>
              </a:rPr>
              <a:t>Pr. A. Djahoudi. Université Badji Mokhtar , Faculté  des sciences médicales . Département de médecine , </a:t>
            </a:r>
            <a:r>
              <a:rPr lang="fr-FR" sz="1050" b="1" dirty="0" smtClean="0">
                <a:latin typeface="Times New Roman" pitchFamily="18" charset="0"/>
                <a:cs typeface="Times New Roman" pitchFamily="18" charset="0"/>
              </a:rPr>
              <a:t>Cours de virologie</a:t>
            </a:r>
            <a:r>
              <a:rPr lang="fr-FR" sz="1050" dirty="0" smtClean="0">
                <a:latin typeface="Times New Roman" pitchFamily="18" charset="0"/>
                <a:ea typeface="Calibri" pitchFamily="34" charset="0"/>
                <a:cs typeface="Times New Roman" pitchFamily="18" charset="0"/>
              </a:rPr>
              <a:t>  3</a:t>
            </a:r>
            <a:r>
              <a:rPr lang="fr-FR" sz="1050" baseline="30000" dirty="0" smtClean="0">
                <a:latin typeface="Times New Roman" pitchFamily="18" charset="0"/>
                <a:ea typeface="Calibri" pitchFamily="34" charset="0"/>
                <a:cs typeface="Times New Roman" pitchFamily="18" charset="0"/>
              </a:rPr>
              <a:t>ème</a:t>
            </a:r>
            <a:r>
              <a:rPr lang="fr-FR" sz="1050" dirty="0" smtClean="0">
                <a:latin typeface="Times New Roman" pitchFamily="18" charset="0"/>
                <a:ea typeface="Calibri" pitchFamily="34" charset="0"/>
                <a:cs typeface="Times New Roman" pitchFamily="18" charset="0"/>
              </a:rPr>
              <a:t> Année médecine</a:t>
            </a:r>
            <a:endParaRPr lang="fr-FR" sz="1050"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42852"/>
            <a:ext cx="8786874" cy="6500858"/>
          </a:xfrm>
        </p:spPr>
        <p:txBody>
          <a:bodyPr>
            <a:normAutofit/>
          </a:bodyPr>
          <a:lstStyle/>
          <a:p>
            <a:pPr marL="971550" lvl="1" indent="-514350" algn="just">
              <a:buNone/>
            </a:pPr>
            <a:r>
              <a:rPr lang="fr-FR" dirty="0" smtClean="0">
                <a:solidFill>
                  <a:srgbClr val="FF0000"/>
                </a:solidFill>
                <a:latin typeface="Times New Roman" pitchFamily="18" charset="0"/>
                <a:cs typeface="Times New Roman" pitchFamily="18" charset="0"/>
              </a:rPr>
              <a:t>3-	Un  </a:t>
            </a:r>
            <a:r>
              <a:rPr lang="fr-FR" b="1" dirty="0" smtClean="0">
                <a:solidFill>
                  <a:srgbClr val="FF0000"/>
                </a:solidFill>
                <a:latin typeface="Times New Roman" pitchFamily="18" charset="0"/>
                <a:cs typeface="Times New Roman" pitchFamily="18" charset="0"/>
              </a:rPr>
              <a:t>parasitisme intracellulaire obligatoire</a:t>
            </a:r>
            <a:r>
              <a:rPr lang="fr-FR" dirty="0" smtClean="0">
                <a:solidFill>
                  <a:srgbClr val="FF0000"/>
                </a:solidFill>
                <a:latin typeface="Times New Roman" pitchFamily="18" charset="0"/>
                <a:cs typeface="Times New Roman" pitchFamily="18" charset="0"/>
              </a:rPr>
              <a:t>. </a:t>
            </a:r>
          </a:p>
          <a:p>
            <a:pPr marL="1371600" lvl="2" indent="-457200">
              <a:buNone/>
            </a:pPr>
            <a:r>
              <a:rPr lang="fr-FR" dirty="0" smtClean="0"/>
              <a:t>Pas de système enzymatique ni système  énergétique</a:t>
            </a:r>
          </a:p>
          <a:p>
            <a:pPr marL="1371600" lvl="2" indent="-457200">
              <a:buNone/>
            </a:pPr>
            <a:r>
              <a:rPr lang="fr-FR" dirty="0" smtClean="0"/>
              <a:t>il utilise pour sa propre biosynthèse l'ensemble des macromolécules de la cellule qu'il</a:t>
            </a:r>
          </a:p>
          <a:p>
            <a:pPr marL="1371600" lvl="2" indent="-457200">
              <a:buNone/>
            </a:pPr>
            <a:r>
              <a:rPr lang="fr-FR" dirty="0" smtClean="0"/>
              <a:t>parasite (ribosome, tARN, activité enzymatique, système de régulation). </a:t>
            </a:r>
          </a:p>
          <a:p>
            <a:pPr marL="1371600" lvl="2" indent="-457200">
              <a:buNone/>
            </a:pPr>
            <a:r>
              <a:rPr lang="fr-FR" dirty="0" smtClean="0"/>
              <a:t>Au cours de l'interaction entre la particule virale et sa cellule hôte, deux éventualités peuvent  survenir</a:t>
            </a:r>
          </a:p>
          <a:p>
            <a:pPr marL="971550" lvl="1" indent="-514350">
              <a:buNone/>
            </a:pPr>
            <a:r>
              <a:rPr lang="fr-FR" dirty="0" smtClean="0"/>
              <a:t>La multiplication virale peut aboutir à </a:t>
            </a:r>
            <a:r>
              <a:rPr lang="fr-FR" b="1" dirty="0" smtClean="0"/>
              <a:t>la </a:t>
            </a:r>
            <a:endParaRPr lang="fr-FR" dirty="0" smtClean="0"/>
          </a:p>
          <a:p>
            <a:pPr marL="1371600" lvl="2" indent="-457200">
              <a:buNone/>
            </a:pPr>
            <a:r>
              <a:rPr lang="fr-FR" b="1" dirty="0" smtClean="0">
                <a:solidFill>
                  <a:srgbClr val="FF0000"/>
                </a:solidFill>
              </a:rPr>
              <a:t>- lyse cellulaire</a:t>
            </a:r>
            <a:endParaRPr lang="fr-FR" dirty="0" smtClean="0"/>
          </a:p>
          <a:p>
            <a:pPr marL="1371600" lvl="2" indent="-457200">
              <a:buNone/>
            </a:pPr>
            <a:r>
              <a:rPr lang="fr-FR" b="1" dirty="0" smtClean="0">
                <a:solidFill>
                  <a:srgbClr val="FF0000"/>
                </a:solidFill>
              </a:rPr>
              <a:t>- persistance virale</a:t>
            </a:r>
            <a:r>
              <a:rPr lang="fr-FR" dirty="0" smtClean="0">
                <a:solidFill>
                  <a:srgbClr val="FF0000"/>
                </a:solidFill>
              </a:rPr>
              <a:t>.</a:t>
            </a:r>
            <a:r>
              <a:rPr lang="fr-FR" dirty="0" smtClean="0"/>
              <a:t> ou à des lésions cellulaires non létales</a:t>
            </a:r>
            <a:endParaRPr lang="fr-FR" dirty="0"/>
          </a:p>
        </p:txBody>
      </p:sp>
      <p:sp>
        <p:nvSpPr>
          <p:cNvPr id="5" name="Rectangle 4"/>
          <p:cNvSpPr/>
          <p:nvPr/>
        </p:nvSpPr>
        <p:spPr>
          <a:xfrm>
            <a:off x="214282" y="6357958"/>
            <a:ext cx="8715436" cy="253916"/>
          </a:xfrm>
          <a:prstGeom prst="rect">
            <a:avLst/>
          </a:prstGeom>
        </p:spPr>
        <p:txBody>
          <a:bodyPr wrap="square">
            <a:spAutoFit/>
          </a:bodyPr>
          <a:lstStyle/>
          <a:p>
            <a:pPr lvl="0" algn="just" fontAlgn="base">
              <a:spcBef>
                <a:spcPct val="0"/>
              </a:spcBef>
              <a:spcAft>
                <a:spcPct val="0"/>
              </a:spcAft>
            </a:pPr>
            <a:r>
              <a:rPr lang="fr-FR" sz="1050" dirty="0" smtClean="0">
                <a:latin typeface="Times New Roman" pitchFamily="18" charset="0"/>
                <a:ea typeface="Calibri" pitchFamily="34" charset="0"/>
                <a:cs typeface="Times New Roman" pitchFamily="18" charset="0"/>
              </a:rPr>
              <a:t>Pr. A. Djahoudi. Université Badji Mokhtar , Faculté  des sciences médicales . Département de médecine , </a:t>
            </a:r>
            <a:r>
              <a:rPr lang="fr-FR" sz="1050" b="1" dirty="0" smtClean="0">
                <a:latin typeface="Times New Roman" pitchFamily="18" charset="0"/>
                <a:cs typeface="Times New Roman" pitchFamily="18" charset="0"/>
              </a:rPr>
              <a:t>Cours de virologie</a:t>
            </a:r>
            <a:r>
              <a:rPr lang="fr-FR" sz="1050" dirty="0" smtClean="0">
                <a:latin typeface="Times New Roman" pitchFamily="18" charset="0"/>
                <a:ea typeface="Calibri" pitchFamily="34" charset="0"/>
                <a:cs typeface="Times New Roman" pitchFamily="18" charset="0"/>
              </a:rPr>
              <a:t>  3</a:t>
            </a:r>
            <a:r>
              <a:rPr lang="fr-FR" sz="1050" baseline="30000" dirty="0" smtClean="0">
                <a:latin typeface="Times New Roman" pitchFamily="18" charset="0"/>
                <a:ea typeface="Calibri" pitchFamily="34" charset="0"/>
                <a:cs typeface="Times New Roman" pitchFamily="18" charset="0"/>
              </a:rPr>
              <a:t>ème</a:t>
            </a:r>
            <a:r>
              <a:rPr lang="fr-FR" sz="1050" dirty="0" smtClean="0">
                <a:latin typeface="Times New Roman" pitchFamily="18" charset="0"/>
                <a:ea typeface="Calibri" pitchFamily="34" charset="0"/>
                <a:cs typeface="Times New Roman" pitchFamily="18" charset="0"/>
              </a:rPr>
              <a:t> Année médecine</a:t>
            </a:r>
            <a:endParaRPr lang="fr-FR" sz="1050"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3474</Words>
  <Application>Microsoft Office PowerPoint</Application>
  <PresentationFormat>Affichage à l'écran (4:3)</PresentationFormat>
  <Paragraphs>445</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Diapositive 1</vt:lpstr>
      <vt:lpstr>A retenir </vt:lpstr>
      <vt:lpstr>Historiques </vt:lpstr>
      <vt:lpstr>Historique</vt:lpstr>
      <vt:lpstr>Diapositive 5</vt:lpstr>
      <vt:lpstr>Diapositive 6</vt:lpstr>
      <vt:lpstr>I – DÉFINITION DES VIRUS</vt:lpstr>
      <vt:lpstr>Diapositive 8</vt:lpstr>
      <vt:lpstr>Diapositive 9</vt:lpstr>
      <vt:lpstr>Diapositive 10</vt:lpstr>
      <vt:lpstr> II-Caractères du virus:</vt:lpstr>
      <vt:lpstr>II – ANATOMIE GÉNÉRALE</vt:lpstr>
      <vt:lpstr>III – TECHNIQUES D'ETUDE DES VIRUS   </vt:lpstr>
      <vt:lpstr>IV – STRUCTURE DES VIRIONS</vt:lpstr>
      <vt:lpstr>4-1-a Les génomes à ADN</vt:lpstr>
      <vt:lpstr>4-1-b Les génomes à ARN</vt:lpstr>
      <vt:lpstr>4-2 Les capsides virales</vt:lpstr>
      <vt:lpstr>4-2-2 Les virus à symétrie hélicoïdale </vt:lpstr>
      <vt:lpstr>4-2-3 Les virus à symétrie cubique</vt:lpstr>
      <vt:lpstr>4-2-4 Les virus à symétrie complexe</vt:lpstr>
      <vt:lpstr>Diapositive 21</vt:lpstr>
      <vt:lpstr>Virus complexes Bactériophages: mise en évidence </vt:lpstr>
      <vt:lpstr>Diapositive 23</vt:lpstr>
      <vt:lpstr>Diapositive 24</vt:lpstr>
      <vt:lpstr>Diapositive 25</vt:lpstr>
      <vt:lpstr>Diapositive 26</vt:lpstr>
      <vt:lpstr>Diapositive 27</vt:lpstr>
      <vt:lpstr>Diapositive 28</vt:lpstr>
      <vt:lpstr>Multiplication des virus: schéma général </vt:lpstr>
      <vt:lpstr>Multiplication des virus</vt:lpstr>
      <vt:lpstr>Multiplication des virus</vt:lpstr>
      <vt:lpstr>2-Pénétration</vt:lpstr>
      <vt:lpstr>3- Décapsidation</vt:lpstr>
      <vt:lpstr>4- Réplication</vt:lpstr>
      <vt:lpstr>Diapositive 35</vt:lpstr>
      <vt:lpstr>Diapositive 36</vt:lpstr>
      <vt:lpstr>5- Assemblage</vt:lpstr>
      <vt:lpstr>6- Libération</vt:lpstr>
      <vt:lpstr>Diapositive 39</vt:lpstr>
      <vt:lpstr>Diapositive 40</vt:lpstr>
      <vt:lpstr>V – CLASSIFICATION DES VIRUS</vt:lpstr>
      <vt:lpstr>NOMENCLATURE   DES   VIRUS </vt:lpstr>
      <vt:lpstr>Diapositive 43</vt:lpstr>
      <vt:lpstr>CLASSIFICATION SIMPLIFIÉE DES VIRUS : A. VIRUS À ADN</vt:lpstr>
      <vt:lpstr>CLASSIFICATION SIMPLIFIÉE DES VIRUS: B. VIRUS À ARN</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DÉFINITION, STRUCTURE, ET CLASSIFICATION DES VIRUS</dc:title>
  <dc:creator>PMS</dc:creator>
  <cp:lastModifiedBy>PMS</cp:lastModifiedBy>
  <cp:revision>83</cp:revision>
  <dcterms:created xsi:type="dcterms:W3CDTF">2020-03-07T18:50:33Z</dcterms:created>
  <dcterms:modified xsi:type="dcterms:W3CDTF">2020-04-14T19:06:45Z</dcterms:modified>
</cp:coreProperties>
</file>