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83" r:id="rId3"/>
    <p:sldId id="259" r:id="rId4"/>
    <p:sldId id="284" r:id="rId5"/>
    <p:sldId id="260" r:id="rId6"/>
    <p:sldId id="264" r:id="rId7"/>
    <p:sldId id="263" r:id="rId8"/>
    <p:sldId id="267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0" r:id="rId22"/>
    <p:sldId id="281" r:id="rId23"/>
    <p:sldId id="282" r:id="rId24"/>
    <p:sldId id="285" r:id="rId25"/>
    <p:sldId id="286" r:id="rId26"/>
    <p:sldId id="287" r:id="rId27"/>
    <p:sldId id="288" r:id="rId28"/>
    <p:sldId id="289" r:id="rId29"/>
  </p:sldIdLst>
  <p:sldSz cx="9144000" cy="6858000" type="screen4x3"/>
  <p:notesSz cx="6815138" cy="99425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800" y="0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53062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27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39F9840-EBAC-48AB-89C7-2B9403B536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ar-TN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ar-T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18/05/08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2139C-E6E5-405F-896A-5CD3E6C8C0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TN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T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18/05/08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CC4FB-635C-48CF-9BB4-F522DCCAB6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ar-TN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T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18/05/08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55BB4-DB75-482E-A349-1BD6F3EACE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TN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T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18/05/08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EE622-53D7-4FA7-BBFE-043FCAF504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ar-TN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18/05/08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78459-BC45-48B0-99F0-F0C7A3A959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TN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TN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T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18/05/08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6603D-6B6B-4212-A5C9-9279C36E2B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ar-TN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TN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T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18/05/08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56255-CF94-4DE4-BEF4-C9BA3DE3A9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T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18/05/08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ED78A-5F75-4DDC-8457-17DAADB341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18/05/08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CB70E-AA5D-4EE4-83CD-1CB4A195A3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TN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TN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18/05/08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FED8C-3FEC-4633-81F4-B45385F7BC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TN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TN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18/05/08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168CA-D40C-4865-B47C-BB0F32544BE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fr-FR"/>
              <a:t>18/05/08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76375" y="6237288"/>
            <a:ext cx="62658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Université Badji Mokhtar-Annaba  B.P.12, Annaba, 23000 Algeria </a:t>
            </a:r>
          </a:p>
          <a:p>
            <a:pPr>
              <a:defRPr/>
            </a:pPr>
            <a:r>
              <a:rPr lang="en-US"/>
              <a:t>Tél/Fax</a:t>
            </a:r>
            <a:r>
              <a:rPr lang="fr-FR"/>
              <a:t>: (+</a:t>
            </a:r>
            <a:r>
              <a:rPr lang="en-US"/>
              <a:t>213)38.87.65.65</a:t>
            </a:r>
            <a:r>
              <a:rPr lang="en-US" sz="1400"/>
              <a:t>   </a:t>
            </a:r>
            <a:endParaRPr lang="fr-FR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F838EBEB-F1FC-4D1A-AC4D-A86FD9B1CA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31" name="Picture 8" descr="logo_univ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51725" y="6237288"/>
            <a:ext cx="7143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468313" y="6165850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TN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TN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205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205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AF28FE-20A2-40E5-8DB4-BC9BB587E81C}" type="slidenum">
              <a:rPr lang="fr-FR" smtClean="0">
                <a:latin typeface="Arial" charset="0"/>
              </a:rPr>
              <a:pPr/>
              <a:t>1</a:t>
            </a:fld>
            <a:endParaRPr lang="fr-FR" smtClean="0">
              <a:latin typeface="Arial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4000" b="1" dirty="0" smtClean="0"/>
              <a:t>Généralités sur </a:t>
            </a:r>
            <a:r>
              <a:rPr lang="fr-FR" sz="4000" b="1" smtClean="0"/>
              <a:t>les procédés</a:t>
            </a:r>
            <a:r>
              <a:rPr lang="fr-FR" b="1" dirty="0" smtClean="0"/>
              <a:t>	</a:t>
            </a:r>
            <a:br>
              <a:rPr lang="fr-FR" b="1" dirty="0" smtClean="0"/>
            </a:br>
            <a:endParaRPr lang="fr-FR" b="1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endParaRPr lang="fr-FR" b="1" smtClean="0"/>
          </a:p>
          <a:p>
            <a:pPr eaLnBrk="1" hangingPunct="1"/>
            <a:endParaRPr lang="fr-FR" b="1" smtClean="0"/>
          </a:p>
          <a:p>
            <a:pPr algn="ctr" eaLnBrk="1" hangingPunct="1">
              <a:buFontTx/>
              <a:buNone/>
            </a:pPr>
            <a:r>
              <a:rPr lang="fr-FR" b="1" smtClean="0"/>
              <a:t>			</a:t>
            </a:r>
            <a:r>
              <a:rPr lang="fr-FR" sz="2000" b="1" smtClean="0"/>
              <a:t>Prof.  M. Ramdani</a:t>
            </a:r>
          </a:p>
          <a:p>
            <a:pPr algn="ctr" eaLnBrk="1" hangingPunct="1">
              <a:buFontTx/>
              <a:buNone/>
            </a:pPr>
            <a:r>
              <a:rPr lang="fr-FR" sz="2000" b="1" smtClean="0"/>
              <a:t>Département d’Électronique</a:t>
            </a:r>
          </a:p>
          <a:p>
            <a:pPr algn="ctr" eaLnBrk="1" hangingPunct="1">
              <a:buFontTx/>
              <a:buNone/>
            </a:pPr>
            <a:r>
              <a:rPr lang="fr-FR" sz="2000" b="1" smtClean="0"/>
              <a:t>Faculté des sciences de l’Ingénieur</a:t>
            </a:r>
          </a:p>
          <a:p>
            <a:pPr algn="ctr" eaLnBrk="1" hangingPunct="1">
              <a:buFontTx/>
              <a:buNone/>
            </a:pPr>
            <a:r>
              <a:rPr lang="fr-FR" sz="2000" b="1" smtClean="0"/>
              <a:t>Université Badji-Mokhtar de Annaba</a:t>
            </a:r>
          </a:p>
          <a:p>
            <a:pPr eaLnBrk="1" hangingPunct="1">
              <a:buFontTx/>
              <a:buNone/>
            </a:pPr>
            <a:endParaRPr lang="fr-FR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1126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1126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34A09E-7331-48B7-8D8D-BBD321848607}" type="slidenum">
              <a:rPr lang="fr-FR" smtClean="0">
                <a:latin typeface="Arial" charset="0"/>
              </a:rPr>
              <a:pPr/>
              <a:t>10</a:t>
            </a:fld>
            <a:endParaRPr lang="fr-FR" smtClean="0">
              <a:latin typeface="Arial" charset="0"/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8280400" cy="51625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fr-FR" sz="2000" smtClean="0">
                <a:latin typeface="Sylfaen" pitchFamily="18" charset="0"/>
              </a:rPr>
              <a:t>▪ </a:t>
            </a:r>
            <a:r>
              <a:rPr lang="fr-FR" sz="2000" u="sng" smtClean="0">
                <a:latin typeface="Sylfaen" pitchFamily="18" charset="0"/>
              </a:rPr>
              <a:t>Variables</a:t>
            </a:r>
            <a:r>
              <a:rPr lang="fr-FR" sz="2000" smtClean="0">
                <a:latin typeface="Sylfaen" pitchFamily="18" charset="0"/>
              </a:rPr>
              <a:t>- peuvent être classées comme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000" smtClean="0">
                <a:latin typeface="Sylfaen" pitchFamily="18" charset="0"/>
              </a:rPr>
              <a:t>	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000" smtClean="0">
                <a:latin typeface="Sylfaen" pitchFamily="18" charset="0"/>
              </a:rPr>
              <a:t>	- Manipulées : Entrées que nous pouvons manipuler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000" smtClean="0">
                <a:latin typeface="Sylfaen" pitchFamily="18" charset="0"/>
              </a:rPr>
              <a:t>	- Exogènes : Entrées externes au système et qui ne 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000" smtClean="0">
                <a:latin typeface="Sylfaen" pitchFamily="18" charset="0"/>
              </a:rPr>
              <a:t>                                peuvent pas être changer par le contrôleur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000" smtClean="0">
                <a:latin typeface="Sylfaen" pitchFamily="18" charset="0"/>
              </a:rPr>
              <a:t>                               (perturbations, bruits) 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000" smtClean="0">
                <a:latin typeface="Sylfaen" pitchFamily="18" charset="0"/>
              </a:rPr>
              <a:t>	- Sorties mesurées : les sorties qui peuvent être captées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000" smtClean="0">
                <a:latin typeface="Sylfaen" pitchFamily="18" charset="0"/>
              </a:rPr>
              <a:t>	- Autres sorties : variables d’intérêt mais qui ne peuvent pas être 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000" smtClean="0">
                <a:latin typeface="Sylfaen" pitchFamily="18" charset="0"/>
              </a:rPr>
              <a:t>                mesurées</a:t>
            </a:r>
          </a:p>
          <a:p>
            <a:pPr algn="l" eaLnBrk="1" hangingPunct="1">
              <a:lnSpc>
                <a:spcPct val="90000"/>
              </a:lnSpc>
            </a:pPr>
            <a:endParaRPr lang="fr-FR" sz="2000" smtClean="0">
              <a:latin typeface="Sylfaen" pitchFamily="18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fr-FR" sz="2000" smtClean="0">
                <a:latin typeface="Sylfaen" pitchFamily="18" charset="0"/>
              </a:rPr>
              <a:t>▪ </a:t>
            </a:r>
            <a:r>
              <a:rPr lang="fr-FR" sz="2000" u="sng" smtClean="0">
                <a:latin typeface="Sylfaen" pitchFamily="18" charset="0"/>
              </a:rPr>
              <a:t>Ex</a:t>
            </a:r>
            <a:r>
              <a:rPr lang="fr-FR" sz="2000" smtClean="0">
                <a:latin typeface="Sylfaen" pitchFamily="18" charset="0"/>
              </a:rPr>
              <a:t>- Pour le CSTR on peut identifier</a:t>
            </a:r>
          </a:p>
          <a:p>
            <a:pPr algn="l" eaLnBrk="1" hangingPunct="1">
              <a:lnSpc>
                <a:spcPct val="90000"/>
              </a:lnSpc>
            </a:pPr>
            <a:endParaRPr lang="fr-FR" sz="2000" smtClean="0">
              <a:latin typeface="Sylfaen" pitchFamily="18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fr-FR" sz="2000" smtClean="0">
                <a:latin typeface="Sylfaen" pitchFamily="18" charset="0"/>
              </a:rPr>
              <a:t>	- Variable manipulée  :  Q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000" smtClean="0">
                <a:latin typeface="Sylfaen" pitchFamily="18" charset="0"/>
              </a:rPr>
              <a:t>	- Variables exogènes : w, Tin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000" smtClean="0">
                <a:latin typeface="Sylfaen" pitchFamily="18" charset="0"/>
              </a:rPr>
              <a:t>	- Variables de sortie : Tout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1229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1229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D9C20A-F363-4C93-BBB0-D1A47D589328}" type="slidenum">
              <a:rPr lang="fr-FR" smtClean="0">
                <a:latin typeface="Arial" charset="0"/>
              </a:rPr>
              <a:pPr/>
              <a:t>11</a:t>
            </a:fld>
            <a:endParaRPr lang="fr-FR" smtClean="0">
              <a:latin typeface="Arial" charset="0"/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8280400" cy="5473700"/>
          </a:xfrm>
        </p:spPr>
        <p:txBody>
          <a:bodyPr/>
          <a:lstStyle/>
          <a:p>
            <a:pPr algn="l" eaLnBrk="1" hangingPunct="1"/>
            <a:r>
              <a:rPr lang="fr-FR" sz="2400" smtClean="0">
                <a:latin typeface="Sylfaen" pitchFamily="18" charset="0"/>
              </a:rPr>
              <a:t>▪ Cette classification de variables est donnée par le </a:t>
            </a:r>
            <a:r>
              <a:rPr lang="fr-FR" sz="2400" b="1" smtClean="0">
                <a:latin typeface="Sylfaen" pitchFamily="18" charset="0"/>
              </a:rPr>
              <a:t>diagramme bloc</a:t>
            </a:r>
            <a:r>
              <a:rPr lang="fr-FR" sz="2400" smtClean="0">
                <a:latin typeface="Sylfaen" pitchFamily="18" charset="0"/>
              </a:rPr>
              <a:t> :</a:t>
            </a:r>
          </a:p>
          <a:p>
            <a:pPr algn="l" eaLnBrk="1" hangingPunct="1"/>
            <a:r>
              <a:rPr lang="fr-FR" sz="2400" smtClean="0">
                <a:latin typeface="Sylfaen" pitchFamily="18" charset="0"/>
              </a:rPr>
              <a:t>	</a:t>
            </a:r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</p:txBody>
      </p:sp>
      <p:pic>
        <p:nvPicPr>
          <p:cNvPr id="12294" name="Picture 4" descr="KevinFig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341438"/>
            <a:ext cx="5472112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1331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1331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847C28-C617-4497-B6CE-C016A5008E02}" type="slidenum">
              <a:rPr lang="fr-FR" smtClean="0">
                <a:latin typeface="Arial" charset="0"/>
              </a:rPr>
              <a:pPr/>
              <a:t>12</a:t>
            </a:fld>
            <a:endParaRPr lang="fr-FR" smtClean="0">
              <a:latin typeface="Arial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8280400" cy="5473700"/>
          </a:xfrm>
        </p:spPr>
        <p:txBody>
          <a:bodyPr/>
          <a:lstStyle/>
          <a:p>
            <a:pPr algn="l" eaLnBrk="1" hangingPunct="1"/>
            <a:r>
              <a:rPr lang="fr-FR" sz="2400" smtClean="0">
                <a:latin typeface="Sylfaen" pitchFamily="18" charset="0"/>
              </a:rPr>
              <a:t>▪ </a:t>
            </a:r>
            <a:r>
              <a:rPr lang="fr-FR" sz="2400" u="sng" smtClean="0">
                <a:latin typeface="Sylfaen" pitchFamily="18" charset="0"/>
              </a:rPr>
              <a:t>Alternativement,</a:t>
            </a:r>
            <a:r>
              <a:rPr lang="fr-FR" sz="2400" smtClean="0">
                <a:latin typeface="Sylfaen" pitchFamily="18" charset="0"/>
              </a:rPr>
              <a:t> on peut tracer ce </a:t>
            </a:r>
            <a:r>
              <a:rPr lang="fr-FR" sz="2400" b="1" smtClean="0">
                <a:latin typeface="Sylfaen" pitchFamily="18" charset="0"/>
              </a:rPr>
              <a:t>diagramme bloc</a:t>
            </a:r>
            <a:r>
              <a:rPr lang="fr-FR" sz="2400" smtClean="0">
                <a:latin typeface="Sylfaen" pitchFamily="18" charset="0"/>
              </a:rPr>
              <a:t>	</a:t>
            </a:r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</p:txBody>
      </p:sp>
      <p:pic>
        <p:nvPicPr>
          <p:cNvPr id="13318" name="Picture 4" descr="KevinFig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196975"/>
            <a:ext cx="6049962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1433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1434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D0904F-67E4-461F-9E7C-B55E34484A99}" type="slidenum">
              <a:rPr lang="fr-FR" smtClean="0">
                <a:latin typeface="Arial" charset="0"/>
              </a:rPr>
              <a:pPr/>
              <a:t>13</a:t>
            </a:fld>
            <a:endParaRPr lang="fr-FR" smtClean="0">
              <a:latin typeface="Arial" charset="0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76250"/>
            <a:ext cx="8785225" cy="51625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Maintenant, après avoir défini « système», c’est quoi un système de contrôle</a:t>
            </a:r>
          </a:p>
          <a:p>
            <a:pPr algn="l" eaLnBrk="1" hangingPunct="1">
              <a:lnSpc>
                <a:spcPct val="90000"/>
              </a:lnSpc>
            </a:pPr>
            <a:endParaRPr lang="fr-FR" sz="2400" smtClean="0">
              <a:latin typeface="Sylfaen" pitchFamily="18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solidFill>
                  <a:schemeClr val="hlink"/>
                </a:solidFill>
                <a:latin typeface="Sylfaen" pitchFamily="18" charset="0"/>
              </a:rPr>
              <a:t>▪ </a:t>
            </a:r>
            <a:r>
              <a:rPr lang="fr-FR" sz="2400" u="sng" smtClean="0">
                <a:solidFill>
                  <a:schemeClr val="hlink"/>
                </a:solidFill>
                <a:latin typeface="Sylfaen" pitchFamily="18" charset="0"/>
              </a:rPr>
              <a:t>Contrôle</a:t>
            </a:r>
            <a:r>
              <a:rPr lang="fr-FR" sz="2400" smtClean="0">
                <a:solidFill>
                  <a:schemeClr val="hlink"/>
                </a:solidFill>
                <a:latin typeface="Sylfaen" pitchFamily="18" charset="0"/>
              </a:rPr>
              <a:t>-</a:t>
            </a:r>
            <a:r>
              <a:rPr lang="fr-FR" sz="2400" smtClean="0">
                <a:latin typeface="Sylfaen" pitchFamily="18" charset="0"/>
              </a:rPr>
              <a:t> Afin de maintenir des conditions désirées (sortie) dans un système (physique) en ajustant des variables sélectées (entrées)</a:t>
            </a:r>
          </a:p>
          <a:p>
            <a:pPr algn="l" eaLnBrk="1" hangingPunct="1">
              <a:lnSpc>
                <a:spcPct val="90000"/>
              </a:lnSpc>
            </a:pPr>
            <a:endParaRPr lang="fr-FR" sz="2400" smtClean="0">
              <a:latin typeface="Sylfaen" pitchFamily="18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▪ </a:t>
            </a:r>
            <a:r>
              <a:rPr lang="fr-FR" sz="2400" u="sng" smtClean="0">
                <a:solidFill>
                  <a:schemeClr val="hlink"/>
                </a:solidFill>
                <a:latin typeface="Sylfaen" pitchFamily="18" charset="0"/>
              </a:rPr>
              <a:t>Système de contrôle</a:t>
            </a:r>
            <a:r>
              <a:rPr lang="fr-FR" sz="2400" smtClean="0">
                <a:solidFill>
                  <a:schemeClr val="hlink"/>
                </a:solidFill>
                <a:latin typeface="Sylfaen" pitchFamily="18" charset="0"/>
              </a:rPr>
              <a:t>-</a:t>
            </a:r>
            <a:r>
              <a:rPr lang="fr-FR" sz="2400" smtClean="0">
                <a:latin typeface="Sylfaen" pitchFamily="18" charset="0"/>
              </a:rPr>
              <a:t> un système dont les constituants ont été configurés afin de produire un comportent désirée </a:t>
            </a:r>
          </a:p>
          <a:p>
            <a:pPr algn="l" eaLnBrk="1" hangingPunct="1">
              <a:lnSpc>
                <a:spcPct val="90000"/>
              </a:lnSpc>
            </a:pPr>
            <a:endParaRPr lang="fr-FR" sz="2400" smtClean="0">
              <a:latin typeface="Sylfaen" pitchFamily="18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▪ </a:t>
            </a:r>
            <a:r>
              <a:rPr lang="fr-FR" sz="2800" u="sng" smtClean="0">
                <a:solidFill>
                  <a:schemeClr val="hlink"/>
                </a:solidFill>
                <a:latin typeface="Sylfaen" pitchFamily="18" charset="0"/>
              </a:rPr>
              <a:t>Ingénierie des systèmes de contrôle</a:t>
            </a:r>
            <a:r>
              <a:rPr lang="fr-FR" sz="2400" u="sng" smtClean="0">
                <a:latin typeface="Sylfaen" pitchFamily="18" charset="0"/>
              </a:rPr>
              <a:t> – </a:t>
            </a:r>
            <a:r>
              <a:rPr lang="fr-FR" sz="2400" smtClean="0">
                <a:latin typeface="Sylfaen" pitchFamily="18" charset="0"/>
              </a:rPr>
              <a:t>Développer une certaine configuration des constituants d’un système afin d’atteindre des performances désirées.</a:t>
            </a:r>
            <a:r>
              <a:rPr lang="fr-FR" sz="2400" u="sng" smtClean="0">
                <a:latin typeface="Sylfaen" pitchFamily="18" charset="0"/>
              </a:rPr>
              <a:t> </a:t>
            </a:r>
            <a:endParaRPr lang="fr-FR" sz="2400" smtClean="0">
              <a:latin typeface="Sylfaen" pitchFamily="18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1536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1536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CC621E-CBF4-48D0-B7BA-42B06F5FC2B0}" type="slidenum">
              <a:rPr lang="fr-FR" smtClean="0">
                <a:latin typeface="Arial" charset="0"/>
              </a:rPr>
              <a:pPr/>
              <a:t>14</a:t>
            </a:fld>
            <a:endParaRPr lang="fr-FR" smtClean="0">
              <a:latin typeface="Arial" charset="0"/>
            </a:endParaRP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04837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fr-FR" u="sng" smtClean="0">
                <a:solidFill>
                  <a:schemeClr val="hlink"/>
                </a:solidFill>
                <a:latin typeface="Sylfaen" pitchFamily="18" charset="0"/>
                <a:sym typeface="Symbol" pitchFamily="18" charset="2"/>
              </a:rPr>
              <a:t>“</a:t>
            </a:r>
            <a:r>
              <a:rPr lang="fr-FR" b="1" u="sng" smtClean="0">
                <a:solidFill>
                  <a:schemeClr val="hlink"/>
                </a:solidFill>
                <a:latin typeface="Sylfaen" pitchFamily="18" charset="0"/>
                <a:sym typeface="Symbol" pitchFamily="18" charset="2"/>
              </a:rPr>
              <a:t>Feedback Systems”</a:t>
            </a:r>
          </a:p>
          <a:p>
            <a:pPr eaLnBrk="1" hangingPunct="1">
              <a:buFontTx/>
              <a:buNone/>
            </a:pPr>
            <a:endParaRPr lang="fr-FR" b="1" u="sng" smtClean="0">
              <a:solidFill>
                <a:schemeClr val="hlink"/>
              </a:solidFill>
              <a:latin typeface="Sylfaen" pitchFamily="18" charset="0"/>
              <a:sym typeface="Symbol" pitchFamily="18" charset="2"/>
            </a:endParaRPr>
          </a:p>
          <a:p>
            <a:pPr eaLnBrk="1" hangingPunct="1"/>
            <a:r>
              <a:rPr lang="fr-FR" smtClean="0">
                <a:sym typeface="Symbol" pitchFamily="18" charset="2"/>
              </a:rPr>
              <a:t>Le mot clé dans cette définition est </a:t>
            </a:r>
            <a:r>
              <a:rPr lang="fr-FR" smtClean="0">
                <a:latin typeface="Sylfaen" pitchFamily="18" charset="0"/>
                <a:sym typeface="Symbol" pitchFamily="18" charset="2"/>
              </a:rPr>
              <a:t>“feedback</a:t>
            </a:r>
            <a:r>
              <a:rPr lang="fr-FR" b="1" smtClean="0">
                <a:latin typeface="Sylfaen" pitchFamily="18" charset="0"/>
                <a:sym typeface="Symbol" pitchFamily="18" charset="2"/>
              </a:rPr>
              <a:t>”</a:t>
            </a:r>
            <a:endParaRPr lang="fr-FR" smtClean="0">
              <a:sym typeface="Symbol" pitchFamily="18" charset="2"/>
            </a:endParaRPr>
          </a:p>
          <a:p>
            <a:pPr eaLnBrk="1" hangingPunct="1"/>
            <a:endParaRPr lang="fr-FR" smtClean="0">
              <a:sym typeface="Symbol" pitchFamily="18" charset="2"/>
            </a:endParaRPr>
          </a:p>
          <a:p>
            <a:pPr eaLnBrk="1" hangingPunct="1"/>
            <a:r>
              <a:rPr lang="fr-FR" u="sng" smtClean="0">
                <a:latin typeface="Sylfaen" pitchFamily="18" charset="0"/>
                <a:sym typeface="Symbol" pitchFamily="18" charset="2"/>
              </a:rPr>
              <a:t>“Feedback</a:t>
            </a:r>
            <a:r>
              <a:rPr lang="fr-FR" b="1" u="sng" smtClean="0">
                <a:latin typeface="Sylfaen" pitchFamily="18" charset="0"/>
                <a:sym typeface="Symbol" pitchFamily="18" charset="2"/>
              </a:rPr>
              <a:t>” </a:t>
            </a:r>
            <a:r>
              <a:rPr lang="fr-FR" smtClean="0">
                <a:latin typeface="Sylfaen" pitchFamily="18" charset="0"/>
                <a:sym typeface="Symbol" pitchFamily="18" charset="2"/>
              </a:rPr>
              <a:t>utilisation d’une sortie du système pour influencer une entrée du même système.</a:t>
            </a:r>
          </a:p>
          <a:p>
            <a:pPr eaLnBrk="1" hangingPunct="1"/>
            <a:endParaRPr lang="fr-FR" smtClean="0">
              <a:latin typeface="Sylfaen" pitchFamily="18" charset="0"/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r>
              <a:rPr lang="fr-FR" sz="2800" b="1" i="1" smtClean="0">
                <a:latin typeface="Sylfaen" pitchFamily="18" charset="0"/>
                <a:sym typeface="Symbol" pitchFamily="18" charset="2"/>
              </a:rPr>
              <a:t>Le bouclage est une caractéristique </a:t>
            </a:r>
          </a:p>
          <a:p>
            <a:pPr algn="ctr" eaLnBrk="1" hangingPunct="1">
              <a:buFontTx/>
              <a:buNone/>
            </a:pPr>
            <a:r>
              <a:rPr lang="fr-FR" sz="2800" b="1" i="1" smtClean="0">
                <a:latin typeface="Sylfaen" pitchFamily="18" charset="0"/>
                <a:sym typeface="Symbol" pitchFamily="18" charset="2"/>
              </a:rPr>
              <a:t>essentielle pour un système de contrôle </a:t>
            </a:r>
            <a:endParaRPr lang="fr-FR" b="1" u="sng" smtClean="0">
              <a:latin typeface="Sylfae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1638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1638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CCEFF3-34E7-4376-ABC2-12E4921D8B01}" type="slidenum">
              <a:rPr lang="fr-FR" smtClean="0">
                <a:latin typeface="Arial" charset="0"/>
              </a:rPr>
              <a:pPr/>
              <a:t>15</a:t>
            </a:fld>
            <a:endParaRPr lang="fr-FR" smtClean="0">
              <a:latin typeface="Arial" charset="0"/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18488" cy="5327650"/>
          </a:xfrm>
        </p:spPr>
        <p:txBody>
          <a:bodyPr/>
          <a:lstStyle/>
          <a:p>
            <a:pPr eaLnBrk="1" hangingPunct="1"/>
            <a:r>
              <a:rPr lang="fr-FR" u="sng" smtClean="0"/>
              <a:t>Ex:</a:t>
            </a:r>
            <a:r>
              <a:rPr lang="fr-FR" smtClean="0"/>
              <a:t> CSTR</a:t>
            </a:r>
          </a:p>
          <a:p>
            <a:pPr eaLnBrk="1" hangingPunct="1"/>
            <a:endParaRPr lang="fr-FR" smtClean="0"/>
          </a:p>
          <a:p>
            <a:pPr eaLnBrk="1" hangingPunct="1">
              <a:buFontTx/>
              <a:buNone/>
            </a:pPr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Supposons que notre objectif est d’avoir</a:t>
            </a:r>
          </a:p>
          <a:p>
            <a:pPr algn="ctr" eaLnBrk="1" hangingPunct="1">
              <a:buFontTx/>
              <a:buNone/>
            </a:pPr>
            <a:r>
              <a:rPr lang="fr-FR" smtClean="0"/>
              <a:t> Tout = Tsp</a:t>
            </a:r>
          </a:p>
          <a:p>
            <a:pPr eaLnBrk="1" hangingPunct="1">
              <a:buFontTx/>
              <a:buNone/>
            </a:pPr>
            <a:r>
              <a:rPr lang="fr-FR" smtClean="0"/>
              <a:t>où ‘sp’ signifie ‘set point’</a:t>
            </a:r>
          </a:p>
          <a:p>
            <a:pPr eaLnBrk="1" hangingPunct="1">
              <a:buFontTx/>
              <a:buNone/>
            </a:pPr>
            <a:r>
              <a:rPr lang="fr-FR" smtClean="0"/>
              <a:t> </a:t>
            </a:r>
          </a:p>
          <a:p>
            <a:pPr eaLnBrk="1" hangingPunct="1"/>
            <a:r>
              <a:rPr lang="fr-FR" smtClean="0"/>
              <a:t>Propose trois solutions</a:t>
            </a:r>
          </a:p>
          <a:p>
            <a:pPr eaLnBrk="1" hangingPunct="1">
              <a:buFontTx/>
              <a:buNone/>
            </a:pPr>
            <a:endParaRPr lang="fr-FR" smtClean="0"/>
          </a:p>
          <a:p>
            <a:pPr eaLnBrk="1" hangingPunct="1">
              <a:buFontTx/>
              <a:buNone/>
            </a:pPr>
            <a:endParaRPr lang="fr-FR" smtClean="0"/>
          </a:p>
        </p:txBody>
      </p:sp>
      <p:pic>
        <p:nvPicPr>
          <p:cNvPr id="16390" name="Picture 4" descr="KevinFig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1196975"/>
            <a:ext cx="4379912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1741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1741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8AF9FA-2A5B-46FD-85A9-F66F18DD5C84}" type="slidenum">
              <a:rPr lang="fr-FR" smtClean="0">
                <a:latin typeface="Arial" charset="0"/>
              </a:rPr>
              <a:pPr/>
              <a:t>16</a:t>
            </a:fld>
            <a:endParaRPr lang="fr-FR" smtClean="0">
              <a:latin typeface="Arial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/>
            <a:r>
              <a:rPr lang="fr-FR" u="sng" smtClean="0"/>
              <a:t>Solution 1:</a:t>
            </a:r>
            <a:r>
              <a:rPr lang="fr-FR" smtClean="0"/>
              <a:t> Etant données Tin, w, Soit </a:t>
            </a:r>
          </a:p>
          <a:p>
            <a:pPr eaLnBrk="1" hangingPunct="1">
              <a:buFontTx/>
              <a:buNone/>
            </a:pPr>
            <a:r>
              <a:rPr lang="fr-FR" smtClean="0"/>
              <a:t>Q  =wC(Tsp-Tin)</a:t>
            </a:r>
          </a:p>
          <a:p>
            <a:pPr eaLnBrk="1" hangingPunct="1">
              <a:buFontTx/>
              <a:buNone/>
            </a:pPr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Ceci travaille jusqu’à ce queTin change et/ou w change</a:t>
            </a:r>
          </a:p>
          <a:p>
            <a:pPr algn="ctr" eaLnBrk="1" hangingPunct="1">
              <a:buFontTx/>
              <a:buNone/>
            </a:pPr>
            <a:r>
              <a:rPr lang="fr-FR" smtClean="0"/>
              <a:t>  </a:t>
            </a:r>
          </a:p>
          <a:p>
            <a:pPr eaLnBrk="1" hangingPunct="1"/>
            <a:r>
              <a:rPr lang="fr-FR" smtClean="0"/>
              <a:t>Ceci propose une autre solution</a:t>
            </a:r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  <p:pic>
        <p:nvPicPr>
          <p:cNvPr id="17414" name="Picture 4" descr="KevinFig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1773238"/>
            <a:ext cx="554355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1843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1843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833E95-0173-404C-8612-69FAB987984F}" type="slidenum">
              <a:rPr lang="fr-FR" smtClean="0">
                <a:latin typeface="Arial" charset="0"/>
              </a:rPr>
              <a:pPr/>
              <a:t>17</a:t>
            </a:fld>
            <a:endParaRPr lang="fr-FR" smtClean="0">
              <a:latin typeface="Arial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576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u="sng" smtClean="0"/>
              <a:t>Solution 2:</a:t>
            </a:r>
            <a:r>
              <a:rPr lang="fr-FR" smtClean="0"/>
              <a:t> Mesurer Tin, w, et calculer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mtClean="0"/>
              <a:t>                        Q=wC(Tsp-Tin)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mtClean="0"/>
          </a:p>
          <a:p>
            <a:pPr eaLnBrk="1" hangingPunct="1">
              <a:lnSpc>
                <a:spcPct val="90000"/>
              </a:lnSpc>
            </a:pPr>
            <a:endParaRPr lang="fr-FR" smtClean="0"/>
          </a:p>
          <a:p>
            <a:pPr eaLnBrk="1" hangingPunct="1">
              <a:lnSpc>
                <a:spcPct val="90000"/>
              </a:lnSpc>
            </a:pPr>
            <a:endParaRPr lang="fr-FR" smtClean="0"/>
          </a:p>
          <a:p>
            <a:pPr eaLnBrk="1" hangingPunct="1">
              <a:lnSpc>
                <a:spcPct val="90000"/>
              </a:lnSpc>
            </a:pPr>
            <a:endParaRPr lang="fr-FR" smtClean="0"/>
          </a:p>
          <a:p>
            <a:pPr eaLnBrk="1" hangingPunct="1">
              <a:lnSpc>
                <a:spcPct val="90000"/>
              </a:lnSpc>
            </a:pPr>
            <a:endParaRPr lang="fr-FR" smtClean="0"/>
          </a:p>
          <a:p>
            <a:pPr eaLnBrk="1" hangingPunct="1">
              <a:lnSpc>
                <a:spcPct val="90000"/>
              </a:lnSpc>
            </a:pPr>
            <a:endParaRPr lang="fr-FR" smtClean="0"/>
          </a:p>
          <a:p>
            <a:pPr eaLnBrk="1" hangingPunct="1">
              <a:lnSpc>
                <a:spcPct val="90000"/>
              </a:lnSpc>
            </a:pPr>
            <a:r>
              <a:rPr lang="fr-FR" smtClean="0"/>
              <a:t>Cette configuration </a:t>
            </a:r>
            <a:r>
              <a:rPr lang="fr-FR" smtClean="0">
                <a:latin typeface="Sylfaen" pitchFamily="18" charset="0"/>
              </a:rPr>
              <a:t>“feedforward” est meilleure, mais nécessite une autre solution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mtClean="0"/>
          </a:p>
          <a:p>
            <a:pPr eaLnBrk="1" hangingPunct="1">
              <a:lnSpc>
                <a:spcPct val="90000"/>
              </a:lnSpc>
            </a:pPr>
            <a:endParaRPr lang="fr-FR" smtClean="0"/>
          </a:p>
        </p:txBody>
      </p:sp>
      <p:pic>
        <p:nvPicPr>
          <p:cNvPr id="18438" name="Picture 3" descr="KevinFig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060575"/>
            <a:ext cx="6480175" cy="232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1945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1946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010CB9-6B6A-4B65-A761-9F8EC505F21E}" type="slidenum">
              <a:rPr lang="fr-FR" smtClean="0">
                <a:latin typeface="Arial" charset="0"/>
              </a:rPr>
              <a:pPr/>
              <a:t>18</a:t>
            </a:fld>
            <a:endParaRPr lang="fr-FR" smtClean="0">
              <a:latin typeface="Arial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/>
            <a:r>
              <a:rPr lang="fr-FR" u="sng" smtClean="0"/>
              <a:t>Solution 3:</a:t>
            </a:r>
            <a:r>
              <a:rPr lang="fr-FR" smtClean="0"/>
              <a:t> Mesurer Tout et ajuster Q</a:t>
            </a:r>
          </a:p>
          <a:p>
            <a:pPr eaLnBrk="1" hangingPunct="1">
              <a:buFontTx/>
              <a:buNone/>
            </a:pPr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  <p:pic>
        <p:nvPicPr>
          <p:cNvPr id="19462" name="Picture 3" descr="KevinFig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557338"/>
            <a:ext cx="64801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2048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2048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0D7226-7C1D-493C-86B8-7893468F386C}" type="slidenum">
              <a:rPr lang="fr-FR" smtClean="0">
                <a:latin typeface="Arial" charset="0"/>
              </a:rPr>
              <a:pPr/>
              <a:t>19</a:t>
            </a:fld>
            <a:endParaRPr lang="fr-FR" smtClean="0">
              <a:latin typeface="Arial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/>
            <a:r>
              <a:rPr lang="fr-FR" smtClean="0"/>
              <a:t>La solution 3 est appelée </a:t>
            </a:r>
            <a:r>
              <a:rPr lang="fr-FR" smtClean="0">
                <a:latin typeface="Sylfaen" pitchFamily="18" charset="0"/>
              </a:rPr>
              <a:t>“Closed-Loop Control”</a:t>
            </a:r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  <p:pic>
        <p:nvPicPr>
          <p:cNvPr id="20486" name="Picture 3" descr="KevinFig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557338"/>
            <a:ext cx="66960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307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331913" y="6237288"/>
            <a:ext cx="6265862" cy="476250"/>
          </a:xfrm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307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516CA0-A304-4BA5-9817-5E3CD052D51A}" type="slidenum">
              <a:rPr lang="fr-FR" smtClean="0">
                <a:latin typeface="Arial" charset="0"/>
              </a:rPr>
              <a:pPr/>
              <a:t>2</a:t>
            </a:fld>
            <a:endParaRPr lang="fr-FR" smtClean="0">
              <a:latin typeface="Arial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fr-FR" smtClean="0"/>
          </a:p>
          <a:p>
            <a:pPr eaLnBrk="1" hangingPunct="1">
              <a:lnSpc>
                <a:spcPct val="90000"/>
              </a:lnSpc>
              <a:buFont typeface="Symbol" pitchFamily="18" charset="2"/>
              <a:buChar char="¨"/>
            </a:pPr>
            <a:r>
              <a:rPr lang="fr-FR" sz="2800" b="1" smtClean="0">
                <a:sym typeface="Symbol" pitchFamily="18" charset="2"/>
              </a:rPr>
              <a:t>Modélisation analytique</a:t>
            </a:r>
            <a:r>
              <a:rPr lang="fr-FR" smtClean="0"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fr-FR" smtClean="0">
                <a:sym typeface="Symbol" pitchFamily="18" charset="2"/>
              </a:rPr>
              <a:t>	</a:t>
            </a:r>
            <a:r>
              <a:rPr lang="fr-FR" sz="2000" smtClean="0">
                <a:sym typeface="Symbol" pitchFamily="18" charset="2"/>
              </a:rPr>
              <a:t>- Lois physico-chimiques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fr-FR" sz="2000" smtClean="0">
                <a:sym typeface="Symbol" pitchFamily="18" charset="2"/>
              </a:rPr>
              <a:t>	- Bilan de masse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fr-FR" sz="2000" smtClean="0">
                <a:sym typeface="Symbol" pitchFamily="18" charset="2"/>
              </a:rPr>
              <a:t>	- Bilan d’énergie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fr-FR" sz="2000" smtClean="0">
                <a:sym typeface="Symbol" pitchFamily="18" charset="2"/>
              </a:rPr>
              <a:t>	- Bilan de concentration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Char char="¨"/>
            </a:pPr>
            <a:r>
              <a:rPr lang="fr-FR" sz="2800" b="1" smtClean="0">
                <a:sym typeface="Symbol" pitchFamily="18" charset="2"/>
              </a:rPr>
              <a:t>Modélisation empirique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fr-FR" smtClean="0">
                <a:sym typeface="Symbol" pitchFamily="18" charset="2"/>
              </a:rPr>
              <a:t>	</a:t>
            </a:r>
            <a:r>
              <a:rPr lang="fr-FR" sz="2000" smtClean="0">
                <a:sym typeface="Symbol" pitchFamily="18" charset="2"/>
              </a:rPr>
              <a:t>- </a:t>
            </a:r>
            <a:r>
              <a:rPr lang="fr-FR" sz="2000" i="1" smtClean="0">
                <a:sym typeface="Symbol" pitchFamily="18" charset="2"/>
              </a:rPr>
              <a:t>Linéaire</a:t>
            </a:r>
            <a:r>
              <a:rPr lang="fr-FR" sz="2000" smtClean="0">
                <a:sym typeface="Symbol" pitchFamily="18" charset="2"/>
              </a:rPr>
              <a:t> : ARX, ARMAX, CARIMA 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fr-FR" sz="2000" smtClean="0">
                <a:sym typeface="Symbol" pitchFamily="18" charset="2"/>
              </a:rPr>
              <a:t>	- </a:t>
            </a:r>
            <a:r>
              <a:rPr lang="fr-FR" sz="2000" i="1" smtClean="0">
                <a:sym typeface="Symbol" pitchFamily="18" charset="2"/>
              </a:rPr>
              <a:t>Non linéaire</a:t>
            </a:r>
            <a:r>
              <a:rPr lang="fr-FR" sz="2000" smtClean="0">
                <a:sym typeface="Symbol" pitchFamily="18" charset="2"/>
              </a:rPr>
              <a:t> : NARX, NARMAX (réseaux de neurones, logique floue)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endParaRPr lang="fr-FR" smtClean="0">
              <a:sym typeface="Symbol" pitchFamily="18" charset="2"/>
            </a:endParaRP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l" eaLnBrk="1" hangingPunct="1">
              <a:defRPr/>
            </a:pPr>
            <a:r>
              <a:rPr lang="fr-FR" smtClean="0"/>
              <a:t>1. Modélisation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2150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2150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CF3C36-4B8B-48D2-AE58-C52F8D9759D3}" type="slidenum">
              <a:rPr lang="fr-FR" smtClean="0">
                <a:latin typeface="Arial" charset="0"/>
              </a:rPr>
              <a:pPr/>
              <a:t>20</a:t>
            </a:fld>
            <a:endParaRPr lang="fr-FR" smtClean="0">
              <a:latin typeface="Arial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610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4000" b="1" u="sng" smtClean="0">
                <a:solidFill>
                  <a:schemeClr val="accent2"/>
                </a:solidFill>
                <a:sym typeface="Symbol" pitchFamily="18" charset="2"/>
              </a:rPr>
              <a:t>Contrôle multivariable 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3600" smtClean="0">
                <a:solidFill>
                  <a:schemeClr val="hlink"/>
                </a:solidFill>
                <a:sym typeface="Symbol" pitchFamily="18" charset="2"/>
              </a:rPr>
              <a:t>Soit le Réacteur chimique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3600" smtClean="0">
              <a:solidFill>
                <a:schemeClr val="hlink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40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40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28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28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sym typeface="Symbol" pitchFamily="18" charset="2"/>
              </a:rPr>
              <a:t>A cause de l’interaction des variables, l’existence de plusieurs boucles décentralisées peut provoquer des actions opposées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28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FR" sz="4000" smtClean="0">
              <a:sym typeface="Symbol" pitchFamily="18" charset="2"/>
            </a:endParaRPr>
          </a:p>
        </p:txBody>
      </p:sp>
      <p:pic>
        <p:nvPicPr>
          <p:cNvPr id="21510" name="Picture 5" descr="WillisFi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2132013"/>
            <a:ext cx="561657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2253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2253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8F5AD7-843E-4B0D-9F92-1A1A7F95F527}" type="slidenum">
              <a:rPr lang="fr-FR" smtClean="0">
                <a:latin typeface="Arial" charset="0"/>
              </a:rPr>
              <a:pPr/>
              <a:t>21</a:t>
            </a:fld>
            <a:endParaRPr lang="fr-FR" smtClean="0">
              <a:latin typeface="Arial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ar-TN" smtClean="0">
              <a:solidFill>
                <a:schemeClr val="hlink"/>
              </a:solidFill>
            </a:endParaRPr>
          </a:p>
        </p:txBody>
      </p:sp>
      <p:pic>
        <p:nvPicPr>
          <p:cNvPr id="22534" name="Picture 4" descr="SolarFi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0125" y="2265363"/>
            <a:ext cx="5541963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>
                <a:solidFill>
                  <a:schemeClr val="hlink"/>
                </a:solidFill>
              </a:rPr>
              <a:t>Cas d’étude 1 :</a:t>
            </a:r>
            <a:r>
              <a:rPr lang="fr-FR" smtClean="0">
                <a:solidFill>
                  <a:schemeClr val="hlink"/>
                </a:solidFill>
              </a:rPr>
              <a:t> Procédé solaire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a date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23555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23556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C19B0-F84C-44A4-A8C0-57C02C21931E}" type="slidenum">
              <a:rPr lang="fr-FR" smtClean="0">
                <a:latin typeface="Arial" charset="0"/>
              </a:rPr>
              <a:pPr/>
              <a:t>22</a:t>
            </a:fld>
            <a:endParaRPr lang="fr-FR" smtClean="0">
              <a:latin typeface="Arial" charset="0"/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EX 2,</a:t>
            </a:r>
            <a:r>
              <a:rPr lang="fr-FR" smtClean="0"/>
              <a:t> 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ar-TN" smtClean="0"/>
          </a:p>
        </p:txBody>
      </p:sp>
      <p:sp>
        <p:nvSpPr>
          <p:cNvPr id="2355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ar-TN" smtClean="0"/>
          </a:p>
        </p:txBody>
      </p:sp>
      <p:pic>
        <p:nvPicPr>
          <p:cNvPr id="23560" name="Picture 5" descr="SolarFi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076450"/>
            <a:ext cx="432752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6" descr="SolarFig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95825" y="2174875"/>
            <a:ext cx="3908425" cy="25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2457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2458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3E628D-3D2C-4222-8C05-60DA7322FF42}" type="slidenum">
              <a:rPr lang="fr-FR" smtClean="0">
                <a:latin typeface="Arial" charset="0"/>
              </a:rPr>
              <a:pPr/>
              <a:t>23</a:t>
            </a:fld>
            <a:endParaRPr lang="fr-FR" smtClean="0">
              <a:latin typeface="Arial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04813"/>
            <a:ext cx="8497888" cy="5688012"/>
          </a:xfrm>
        </p:spPr>
        <p:txBody>
          <a:bodyPr/>
          <a:lstStyle/>
          <a:p>
            <a:pPr eaLnBrk="1" hangingPunct="1"/>
            <a:endParaRPr lang="ar-TN" smtClean="0"/>
          </a:p>
        </p:txBody>
      </p:sp>
      <p:pic>
        <p:nvPicPr>
          <p:cNvPr id="24582" name="Picture 4" descr="SolarFig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549275"/>
            <a:ext cx="7343775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2560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2560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CA7709-A213-40FF-B693-A4CE0F868743}" type="slidenum">
              <a:rPr lang="fr-FR" smtClean="0">
                <a:latin typeface="Arial" charset="0"/>
              </a:rPr>
              <a:pPr/>
              <a:t>24</a:t>
            </a:fld>
            <a:endParaRPr lang="fr-FR" smtClean="0">
              <a:latin typeface="Arial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ar-TN" smtClean="0">
              <a:solidFill>
                <a:schemeClr val="hlink"/>
              </a:solidFill>
            </a:endParaRPr>
          </a:p>
        </p:txBody>
      </p:sp>
      <p:sp>
        <p:nvSpPr>
          <p:cNvPr id="256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>
                <a:solidFill>
                  <a:schemeClr val="hlink"/>
                </a:solidFill>
              </a:rPr>
              <a:t>Cas d’étude 2 :</a:t>
            </a:r>
            <a:r>
              <a:rPr lang="fr-FR" smtClean="0">
                <a:solidFill>
                  <a:schemeClr val="hlink"/>
                </a:solidFill>
              </a:rPr>
              <a:t> Bioprocessus</a:t>
            </a:r>
          </a:p>
        </p:txBody>
      </p:sp>
      <p:pic>
        <p:nvPicPr>
          <p:cNvPr id="25607" name="Picture 7" descr="Presse-papiers-wwtp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1628775"/>
            <a:ext cx="259238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8" descr="Presse-papiers-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19238" y="3400425"/>
            <a:ext cx="6869112" cy="274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2662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2662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0CFD5D-4A7C-4D1F-9026-12D8DA11D9A2}" type="slidenum">
              <a:rPr lang="fr-FR" smtClean="0">
                <a:latin typeface="Arial" charset="0"/>
              </a:rPr>
              <a:pPr/>
              <a:t>25</a:t>
            </a:fld>
            <a:endParaRPr lang="fr-FR" smtClean="0">
              <a:latin typeface="Arial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TN" smtClean="0"/>
          </a:p>
        </p:txBody>
      </p:sp>
      <p:pic>
        <p:nvPicPr>
          <p:cNvPr id="26630" name="Picture 4" descr="Presse-papiers-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5438" y="1844675"/>
            <a:ext cx="48291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5" descr="Presse-papiers"/>
          <p:cNvPicPr>
            <a:picLocks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23850" y="1989138"/>
            <a:ext cx="3865563" cy="3311525"/>
          </a:xfr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2765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2765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FDC137-A9FB-4F50-9054-502645D70502}" type="slidenum">
              <a:rPr lang="fr-FR" smtClean="0">
                <a:latin typeface="Arial" charset="0"/>
              </a:rPr>
              <a:pPr/>
              <a:t>26</a:t>
            </a:fld>
            <a:endParaRPr lang="fr-FR" smtClean="0">
              <a:latin typeface="Arial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TN" smtClean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TN" smtClean="0"/>
          </a:p>
        </p:txBody>
      </p:sp>
      <p:pic>
        <p:nvPicPr>
          <p:cNvPr id="27655" name="Picture 4" descr="Presse-papiers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476250"/>
            <a:ext cx="871378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2867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2867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D367CC-4D5E-4A86-956B-3EAA99CAF9DE}" type="slidenum">
              <a:rPr lang="fr-FR" smtClean="0">
                <a:latin typeface="Arial" charset="0"/>
              </a:rPr>
              <a:pPr/>
              <a:t>27</a:t>
            </a:fld>
            <a:endParaRPr lang="fr-FR" smtClean="0">
              <a:latin typeface="Arial" charset="0"/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TN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TN" smtClean="0"/>
          </a:p>
        </p:txBody>
      </p:sp>
      <p:pic>
        <p:nvPicPr>
          <p:cNvPr id="28679" name="Picture 4" descr="Presse-papiers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908050"/>
            <a:ext cx="7165975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2969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2970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E734AB-9C7F-442A-8187-A0AB1CF33C44}" type="slidenum">
              <a:rPr lang="fr-FR" smtClean="0">
                <a:latin typeface="Arial" charset="0"/>
              </a:rPr>
              <a:pPr/>
              <a:t>28</a:t>
            </a:fld>
            <a:endParaRPr lang="fr-FR" smtClean="0">
              <a:latin typeface="Arial" charset="0"/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TN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TN" smtClean="0"/>
          </a:p>
        </p:txBody>
      </p:sp>
      <p:pic>
        <p:nvPicPr>
          <p:cNvPr id="29703" name="Picture 4" descr="Presse-papiers-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549275"/>
            <a:ext cx="78486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409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410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46CA2C-63AF-48E8-9EE2-E52E1F72A73F}" type="slidenum">
              <a:rPr lang="fr-FR" smtClean="0">
                <a:latin typeface="Arial" charset="0"/>
              </a:rPr>
              <a:pPr/>
              <a:t>3</a:t>
            </a:fld>
            <a:endParaRPr lang="fr-FR" smtClean="0">
              <a:latin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686800" cy="5832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800" smtClean="0">
                <a:sym typeface="Symbol" pitchFamily="18" charset="2"/>
              </a:rPr>
              <a:t>L’objectif principal est le </a:t>
            </a:r>
            <a:r>
              <a:rPr lang="fr-FR" sz="2800" b="1" smtClean="0">
                <a:sym typeface="Symbol" pitchFamily="18" charset="2"/>
              </a:rPr>
              <a:t>contrôle</a:t>
            </a:r>
            <a:r>
              <a:rPr lang="fr-FR" sz="2800" smtClean="0">
                <a:sym typeface="Symbol" pitchFamily="18" charset="2"/>
              </a:rPr>
              <a:t> des systèmes. Mais, en premier lieu, C’est quoi un système ?</a:t>
            </a:r>
          </a:p>
          <a:p>
            <a:pPr eaLnBrk="1" hangingPunct="1">
              <a:buFontTx/>
              <a:buNone/>
            </a:pPr>
            <a:endParaRPr lang="fr-FR" sz="2800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fr-FR" sz="2800" smtClean="0">
                <a:sym typeface="Symbol" pitchFamily="18" charset="2"/>
              </a:rPr>
              <a:t>Système – un ensemble de composantes </a:t>
            </a:r>
            <a:r>
              <a:rPr lang="fr-FR" sz="2800" i="1" smtClean="0">
                <a:sym typeface="Symbol" pitchFamily="18" charset="2"/>
              </a:rPr>
              <a:t>interconnectées</a:t>
            </a:r>
            <a:r>
              <a:rPr lang="fr-FR" sz="2800" smtClean="0">
                <a:sym typeface="Symbol" pitchFamily="18" charset="2"/>
              </a:rPr>
              <a:t> qui travaillent ensemble vers un certain objectif </a:t>
            </a:r>
          </a:p>
          <a:p>
            <a:pPr eaLnBrk="1" hangingPunct="1"/>
            <a:r>
              <a:rPr lang="fr-FR" sz="2800" smtClean="0">
                <a:sym typeface="Symbol" pitchFamily="18" charset="2"/>
              </a:rPr>
              <a:t>Les systèmes peuvent être :</a:t>
            </a:r>
          </a:p>
          <a:p>
            <a:pPr eaLnBrk="1" hangingPunct="1">
              <a:buFontTx/>
              <a:buNone/>
            </a:pPr>
            <a:r>
              <a:rPr lang="fr-FR" sz="2800" smtClean="0">
                <a:sym typeface="Symbol" pitchFamily="18" charset="2"/>
              </a:rPr>
              <a:t>		- </a:t>
            </a:r>
            <a:r>
              <a:rPr lang="fr-FR" sz="2800" b="1" smtClean="0">
                <a:sym typeface="Symbol" pitchFamily="18" charset="2"/>
              </a:rPr>
              <a:t>Physique                    </a:t>
            </a:r>
          </a:p>
          <a:p>
            <a:pPr eaLnBrk="1" hangingPunct="1">
              <a:buFontTx/>
              <a:buNone/>
            </a:pPr>
            <a:r>
              <a:rPr lang="fr-FR" sz="2800" b="1" smtClean="0">
                <a:sym typeface="Symbol" pitchFamily="18" charset="2"/>
              </a:rPr>
              <a:t>		- Biologique</a:t>
            </a:r>
          </a:p>
          <a:p>
            <a:pPr eaLnBrk="1" hangingPunct="1">
              <a:buFontTx/>
              <a:buNone/>
            </a:pPr>
            <a:r>
              <a:rPr lang="fr-FR" sz="2800" b="1" smtClean="0">
                <a:sym typeface="Symbol" pitchFamily="18" charset="2"/>
              </a:rPr>
              <a:t>   		- Economique		 </a:t>
            </a:r>
          </a:p>
          <a:p>
            <a:pPr eaLnBrk="1" hangingPunct="1">
              <a:buFontTx/>
              <a:buNone/>
            </a:pPr>
            <a:r>
              <a:rPr lang="fr-FR" sz="2800" b="1" smtClean="0">
                <a:sym typeface="Symbol" pitchFamily="18" charset="2"/>
              </a:rPr>
              <a:t>		- Social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512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6F671B-B370-49B2-8C33-C24AD5F33742}" type="slidenum">
              <a:rPr lang="fr-FR" smtClean="0">
                <a:latin typeface="Arial" charset="0"/>
              </a:rPr>
              <a:pPr/>
              <a:t>4</a:t>
            </a:fld>
            <a:endParaRPr lang="fr-FR" smtClean="0">
              <a:latin typeface="Arial" charset="0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fr-FR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Char char="¨"/>
            </a:pPr>
            <a:r>
              <a:rPr lang="fr-FR" sz="2400" smtClean="0">
                <a:sym typeface="Symbol" pitchFamily="18" charset="2"/>
              </a:rPr>
              <a:t>Processus électro-mécaniques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fr-FR" sz="2400" smtClean="0">
                <a:sym typeface="Symbol" pitchFamily="18" charset="2"/>
              </a:rPr>
              <a:t>	- Robotique/Mécatronique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Char char="¨"/>
            </a:pPr>
            <a:r>
              <a:rPr lang="fr-FR" sz="2400" smtClean="0">
                <a:sym typeface="Symbol" pitchFamily="18" charset="2"/>
              </a:rPr>
              <a:t> Processus Pétro-chimiques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endParaRPr lang="fr-FR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Char char="¨"/>
            </a:pPr>
            <a:r>
              <a:rPr lang="fr-FR" sz="2400" smtClean="0">
                <a:sym typeface="Symbol" pitchFamily="18" charset="2"/>
              </a:rPr>
              <a:t> Processus énergétiques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endParaRPr lang="fr-FR" sz="240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Char char="¨"/>
            </a:pPr>
            <a:r>
              <a:rPr lang="fr-FR" sz="2400" smtClean="0">
                <a:sym typeface="Symbol" pitchFamily="18" charset="2"/>
              </a:rPr>
              <a:t>Bioprocessus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fr-FR" sz="2400" smtClean="0">
                <a:sym typeface="Symbol" pitchFamily="18" charset="2"/>
              </a:rPr>
              <a:t>	- Fermentation (industrie Agro-alimentaire)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fr-FR" sz="2400" smtClean="0">
                <a:sym typeface="Symbol" pitchFamily="18" charset="2"/>
              </a:rPr>
              <a:t>	- Traitement des eaux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fr-FR" sz="2400" smtClean="0">
                <a:sym typeface="Symbol" pitchFamily="18" charset="2"/>
              </a:rPr>
              <a:t>	- Serre agricole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fr-FR" sz="2400" smtClean="0">
                <a:sym typeface="Symbol" pitchFamily="18" charset="2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6147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614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6256E8-CAD9-480F-9042-6AB1C778B323}" type="slidenum">
              <a:rPr lang="fr-FR" smtClean="0">
                <a:latin typeface="Arial" charset="0"/>
              </a:rPr>
              <a:pPr/>
              <a:t>5</a:t>
            </a:fld>
            <a:endParaRPr lang="fr-FR" smtClean="0">
              <a:latin typeface="Arial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pPr algn="l" eaLnBrk="1" hangingPunct="1"/>
            <a:r>
              <a:rPr lang="fr-FR" sz="3600" b="1" i="1" u="sng" smtClean="0">
                <a:solidFill>
                  <a:schemeClr val="accent2"/>
                </a:solidFill>
              </a:rPr>
              <a:t>Concepts de base:</a:t>
            </a:r>
            <a:r>
              <a:rPr lang="fr-FR" sz="3600" b="1" smtClean="0">
                <a:solidFill>
                  <a:schemeClr val="accent2"/>
                </a:solidFill>
              </a:rPr>
              <a:t> </a:t>
            </a:r>
            <a:br>
              <a:rPr lang="fr-FR" sz="3600" b="1" smtClean="0">
                <a:solidFill>
                  <a:schemeClr val="accent2"/>
                </a:solidFill>
              </a:rPr>
            </a:br>
            <a:r>
              <a:rPr lang="fr-FR" sz="3200" smtClean="0">
                <a:solidFill>
                  <a:schemeClr val="accent2"/>
                </a:solidFill>
              </a:rPr>
              <a:t>Prenons un procédé chimique-</a:t>
            </a:r>
            <a:r>
              <a:rPr lang="fr-FR" sz="3200" smtClean="0"/>
              <a:t>Réacteur chimique agité en continu (CSTR)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060825"/>
          </a:xfrm>
        </p:spPr>
        <p:txBody>
          <a:bodyPr/>
          <a:lstStyle/>
          <a:p>
            <a:pPr eaLnBrk="1" hangingPunct="1"/>
            <a:endParaRPr lang="ar-TN" smtClean="0"/>
          </a:p>
        </p:txBody>
      </p:sp>
      <p:pic>
        <p:nvPicPr>
          <p:cNvPr id="6151" name="Picture 4" descr="KevinFi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700213"/>
            <a:ext cx="6408737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717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717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FAA36A-3409-4480-9ECC-79C7C8D96D5A}" type="slidenum">
              <a:rPr lang="fr-FR" smtClean="0">
                <a:latin typeface="Arial" charset="0"/>
              </a:rPr>
              <a:pPr/>
              <a:t>6</a:t>
            </a:fld>
            <a:endParaRPr lang="fr-FR" smtClean="0">
              <a:latin typeface="Arial" charset="0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7559675" cy="5162550"/>
          </a:xfrm>
        </p:spPr>
        <p:txBody>
          <a:bodyPr/>
          <a:lstStyle/>
          <a:p>
            <a:pPr algn="l" eaLnBrk="1" hangingPunct="1"/>
            <a:r>
              <a:rPr lang="fr-FR" sz="2400" smtClean="0"/>
              <a:t>Pour le CSTR, à l’état stationnaire, on a</a:t>
            </a:r>
          </a:p>
          <a:p>
            <a:pPr eaLnBrk="1" hangingPunct="1"/>
            <a:r>
              <a:rPr lang="fr-FR" sz="2400" smtClean="0"/>
              <a:t>Tout = Tin+Q/(wC)</a:t>
            </a:r>
          </a:p>
          <a:p>
            <a:pPr algn="l" eaLnBrk="1" hangingPunct="1"/>
            <a:r>
              <a:rPr lang="fr-FR" sz="2400" smtClean="0"/>
              <a:t>où C est la chaleur spécifique du liquide</a:t>
            </a:r>
          </a:p>
          <a:p>
            <a:pPr algn="l" eaLnBrk="1" hangingPunct="1"/>
            <a:endParaRPr lang="fr-FR" sz="2400" smtClean="0"/>
          </a:p>
          <a:p>
            <a:pPr algn="l" eaLnBrk="1" hangingPunct="1"/>
            <a:r>
              <a:rPr lang="fr-FR" sz="2400" smtClean="0"/>
              <a:t>Donc nous avons aussi le terme :</a:t>
            </a:r>
          </a:p>
          <a:p>
            <a:pPr algn="l" eaLnBrk="1" hangingPunct="1"/>
            <a:r>
              <a:rPr lang="fr-FR" sz="2400" smtClean="0">
                <a:latin typeface="Sylfaen" pitchFamily="18" charset="0"/>
              </a:rPr>
              <a:t>▪ </a:t>
            </a:r>
            <a:r>
              <a:rPr lang="fr-FR" sz="2400" u="sng" smtClean="0">
                <a:latin typeface="Sylfaen" pitchFamily="18" charset="0"/>
              </a:rPr>
              <a:t>Processus</a:t>
            </a:r>
            <a:r>
              <a:rPr lang="fr-FR" sz="2400" smtClean="0">
                <a:latin typeface="Sylfaen" pitchFamily="18" charset="0"/>
              </a:rPr>
              <a:t>-un autre nom du système; qui indique l’idée qu’un système “processes” ou agit sur une partie ou toutes les variables du système d’une manière causale.</a:t>
            </a:r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  <a:p>
            <a:pPr algn="l" eaLnBrk="1" hangingPunct="1"/>
            <a:r>
              <a:rPr lang="fr-FR" sz="2400" smtClean="0">
                <a:latin typeface="Sylfaen" pitchFamily="18" charset="0"/>
              </a:rPr>
              <a:t>▪ </a:t>
            </a:r>
            <a:r>
              <a:rPr lang="fr-FR" sz="2400" u="sng" smtClean="0">
                <a:latin typeface="Sylfaen" pitchFamily="18" charset="0"/>
              </a:rPr>
              <a:t>Procédé</a:t>
            </a:r>
            <a:r>
              <a:rPr lang="fr-FR" sz="2400" smtClean="0">
                <a:latin typeface="Sylfaen" pitchFamily="18" charset="0"/>
              </a:rPr>
              <a:t>- un autre nom du système.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8195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819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F99DB0-69E5-45BB-A994-3B1F1C5FAD9D}" type="slidenum">
              <a:rPr lang="fr-FR" smtClean="0">
                <a:latin typeface="Arial" charset="0"/>
              </a:rPr>
              <a:pPr/>
              <a:t>7</a:t>
            </a:fld>
            <a:endParaRPr lang="fr-FR" smtClean="0">
              <a:latin typeface="Arial" charset="0"/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8280400" cy="51625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▪ </a:t>
            </a:r>
            <a:r>
              <a:rPr lang="fr-FR" sz="2400" u="sng" smtClean="0">
                <a:latin typeface="Sylfaen" pitchFamily="18" charset="0"/>
              </a:rPr>
              <a:t>Variables</a:t>
            </a:r>
            <a:r>
              <a:rPr lang="fr-FR" sz="2400" smtClean="0">
                <a:latin typeface="Sylfaen" pitchFamily="18" charset="0"/>
              </a:rPr>
              <a:t>- peuvent être classées comme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	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	- Entrées : variables qui </a:t>
            </a:r>
            <a:r>
              <a:rPr lang="fr-FR" sz="2400" b="1" smtClean="0">
                <a:latin typeface="Sylfaen" pitchFamily="18" charset="0"/>
              </a:rPr>
              <a:t>causent</a:t>
            </a:r>
            <a:r>
              <a:rPr lang="fr-FR" sz="2400" smtClean="0">
                <a:latin typeface="Sylfaen" pitchFamily="18" charset="0"/>
              </a:rPr>
              <a:t> une sortie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	- Sorties : variables qui résultent de/répandent à une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                              entrée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	- Paramètres : variables qui sont fixés à cause de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                                     contraintes sur le systèmes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▪ </a:t>
            </a:r>
            <a:r>
              <a:rPr lang="fr-FR" sz="2400" u="sng" smtClean="0">
                <a:latin typeface="Sylfaen" pitchFamily="18" charset="0"/>
              </a:rPr>
              <a:t>Ex</a:t>
            </a:r>
            <a:r>
              <a:rPr lang="fr-FR" sz="2400" smtClean="0">
                <a:latin typeface="Sylfaen" pitchFamily="18" charset="0"/>
              </a:rPr>
              <a:t>- Pour le CSTR on peut identifier</a:t>
            </a:r>
          </a:p>
          <a:p>
            <a:pPr algn="l" eaLnBrk="1" hangingPunct="1">
              <a:lnSpc>
                <a:spcPct val="90000"/>
              </a:lnSpc>
            </a:pPr>
            <a:endParaRPr lang="fr-FR" sz="2400" smtClean="0">
              <a:latin typeface="Sylfaen" pitchFamily="18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	- Entrée : Tin, w, Q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	- Sortie : Tout</a:t>
            </a:r>
          </a:p>
          <a:p>
            <a:pPr algn="l" eaLnBrk="1" hangingPunct="1">
              <a:lnSpc>
                <a:spcPct val="90000"/>
              </a:lnSpc>
            </a:pPr>
            <a:r>
              <a:rPr lang="fr-FR" sz="2400" smtClean="0">
                <a:latin typeface="Sylfaen" pitchFamily="18" charset="0"/>
              </a:rPr>
              <a:t>	- Paramètres :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921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922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F6FC43-4C3F-45E2-96A3-E9D68097DC3B}" type="slidenum">
              <a:rPr lang="fr-FR" smtClean="0">
                <a:latin typeface="Arial" charset="0"/>
              </a:rPr>
              <a:pPr/>
              <a:t>8</a:t>
            </a:fld>
            <a:endParaRPr lang="fr-FR" smtClean="0">
              <a:latin typeface="Arial" charset="0"/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7920037" cy="5162550"/>
          </a:xfrm>
        </p:spPr>
        <p:txBody>
          <a:bodyPr/>
          <a:lstStyle/>
          <a:p>
            <a:pPr algn="l" eaLnBrk="1" hangingPunct="1">
              <a:lnSpc>
                <a:spcPct val="145000"/>
              </a:lnSpc>
            </a:pPr>
            <a:r>
              <a:rPr lang="fr-FR" sz="2400" u="sng" smtClean="0"/>
              <a:t>Note</a:t>
            </a:r>
            <a:r>
              <a:rPr lang="fr-FR" sz="2400" smtClean="0"/>
              <a:t> : On utilise souvent diagramme blocs pour représenter les systèmes ou processus et leurs relations d’E/S</a:t>
            </a:r>
          </a:p>
          <a:p>
            <a:pPr algn="l" eaLnBrk="1" hangingPunct="1"/>
            <a:endParaRPr lang="fr-FR" sz="2400" smtClean="0"/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</p:txBody>
      </p:sp>
      <p:pic>
        <p:nvPicPr>
          <p:cNvPr id="9222" name="Picture 3" descr="KevinFi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2636838"/>
            <a:ext cx="5400675" cy="181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  <p:sp>
        <p:nvSpPr>
          <p:cNvPr id="10243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Université Badji Mokhtar-Annaba  B.P.12, Annaba, 23000 Algeria </a:t>
            </a:r>
          </a:p>
          <a:p>
            <a:r>
              <a:rPr lang="en-US" smtClean="0">
                <a:latin typeface="Arial" charset="0"/>
                <a:cs typeface="Arial" charset="0"/>
              </a:rPr>
              <a:t>Tél/Fax</a:t>
            </a:r>
            <a:r>
              <a:rPr lang="fr-FR" smtClean="0">
                <a:latin typeface="Arial" charset="0"/>
                <a:cs typeface="Arial" charset="0"/>
              </a:rPr>
              <a:t>: (+</a:t>
            </a:r>
            <a:r>
              <a:rPr lang="en-US" smtClean="0">
                <a:latin typeface="Arial" charset="0"/>
                <a:cs typeface="Arial" charset="0"/>
              </a:rPr>
              <a:t>213)38.87.65.65</a:t>
            </a:r>
            <a:r>
              <a:rPr lang="en-US" sz="1400" smtClean="0">
                <a:latin typeface="Arial" charset="0"/>
                <a:cs typeface="Arial" charset="0"/>
              </a:rPr>
              <a:t>   </a:t>
            </a:r>
            <a:endParaRPr lang="fr-FR" sz="1400" smtClean="0">
              <a:latin typeface="Arial" charset="0"/>
              <a:cs typeface="Arial" charset="0"/>
            </a:endParaRPr>
          </a:p>
        </p:txBody>
      </p:sp>
      <p:sp>
        <p:nvSpPr>
          <p:cNvPr id="1024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837FC8-903F-4B09-9284-A4AD0027C23F}" type="slidenum">
              <a:rPr lang="fr-FR" smtClean="0">
                <a:latin typeface="Arial" charset="0"/>
              </a:rPr>
              <a:pPr/>
              <a:t>9</a:t>
            </a:fld>
            <a:endParaRPr lang="fr-FR" smtClean="0">
              <a:latin typeface="Arial" charset="0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6250"/>
            <a:ext cx="8280400" cy="5473700"/>
          </a:xfrm>
        </p:spPr>
        <p:txBody>
          <a:bodyPr/>
          <a:lstStyle/>
          <a:p>
            <a:pPr algn="l" eaLnBrk="1" hangingPunct="1"/>
            <a:r>
              <a:rPr lang="fr-FR" sz="2400" smtClean="0">
                <a:latin typeface="Sylfaen" pitchFamily="18" charset="0"/>
              </a:rPr>
              <a:t>▪ </a:t>
            </a:r>
            <a:r>
              <a:rPr lang="fr-FR" sz="2400" u="sng" smtClean="0">
                <a:latin typeface="Sylfaen" pitchFamily="18" charset="0"/>
              </a:rPr>
              <a:t>Ex: </a:t>
            </a:r>
            <a:r>
              <a:rPr lang="fr-FR" sz="2400" smtClean="0">
                <a:latin typeface="Sylfaen" pitchFamily="18" charset="0"/>
              </a:rPr>
              <a:t> CSTR</a:t>
            </a:r>
          </a:p>
          <a:p>
            <a:pPr algn="l" eaLnBrk="1" hangingPunct="1"/>
            <a:r>
              <a:rPr lang="fr-FR" sz="2400" smtClean="0">
                <a:latin typeface="Sylfaen" pitchFamily="18" charset="0"/>
              </a:rPr>
              <a:t>	</a:t>
            </a:r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  <a:p>
            <a:pPr algn="l" eaLnBrk="1" hangingPunct="1"/>
            <a:endParaRPr lang="fr-FR" sz="2400" smtClean="0">
              <a:latin typeface="Sylfaen" pitchFamily="18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fr-FR" sz="2400" smtClean="0">
                <a:latin typeface="Sylfaen" pitchFamily="18" charset="0"/>
              </a:rPr>
              <a:t>▪ </a:t>
            </a:r>
            <a:r>
              <a:rPr lang="fr-FR" sz="2400" u="sng" smtClean="0"/>
              <a:t>Note</a:t>
            </a:r>
            <a:r>
              <a:rPr lang="fr-FR" sz="2400" smtClean="0"/>
              <a:t> : Aucune information est impliquée dans un tel diagramme a propos du traitement réel qui se déroule à l’intérieur du processus</a:t>
            </a:r>
          </a:p>
        </p:txBody>
      </p:sp>
      <p:pic>
        <p:nvPicPr>
          <p:cNvPr id="10246" name="Picture 3" descr="KevinFig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9463" y="1268413"/>
            <a:ext cx="43942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747</Words>
  <Application>Microsoft Office PowerPoint</Application>
  <PresentationFormat>Affichage à l'écran (4:3)</PresentationFormat>
  <Paragraphs>233</Paragraphs>
  <Slides>28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2" baseType="lpstr">
      <vt:lpstr>Arial</vt:lpstr>
      <vt:lpstr>Symbol</vt:lpstr>
      <vt:lpstr>Sylfaen</vt:lpstr>
      <vt:lpstr>Modèle par défaut</vt:lpstr>
      <vt:lpstr> Généralités sur les procédés  </vt:lpstr>
      <vt:lpstr>1. Modélisation</vt:lpstr>
      <vt:lpstr>Diapositive 3</vt:lpstr>
      <vt:lpstr>Diapositive 4</vt:lpstr>
      <vt:lpstr>Concepts de base:  Prenons un procédé chimique-Réacteur chimique agité en continu (CSTR)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Cas d’étude 1 : Procédé solaire</vt:lpstr>
      <vt:lpstr>EX 2, </vt:lpstr>
      <vt:lpstr>Diapositive 23</vt:lpstr>
      <vt:lpstr>Cas d’étude 2 : Bioprocessus</vt:lpstr>
      <vt:lpstr>Diapositive 25</vt:lpstr>
      <vt:lpstr>Diapositive 26</vt:lpstr>
      <vt:lpstr>Diapositive 27</vt:lpstr>
      <vt:lpstr>Diapositive 28</vt:lpstr>
    </vt:vector>
  </TitlesOfParts>
  <Company>ELN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SYSTEMES MULTIVARIABLES</dc:title>
  <dc:creator>PLI informatique</dc:creator>
  <cp:lastModifiedBy>Utilisateur Windows</cp:lastModifiedBy>
  <cp:revision>13</cp:revision>
  <dcterms:created xsi:type="dcterms:W3CDTF">2008-05-16T16:01:50Z</dcterms:created>
  <dcterms:modified xsi:type="dcterms:W3CDTF">2020-03-31T19:44:01Z</dcterms:modified>
</cp:coreProperties>
</file>