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BE2FB-C2D3-4E53-AB81-8796EE505BD0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A3560-EA08-4AE9-81B9-AB213D2F6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75352F-7DCE-4A43-A6AE-A53B07D03E6C}" type="slidenum">
              <a:rPr lang="fr-FR" sz="1200">
                <a:latin typeface="Arial" pitchFamily="34" charset="0"/>
              </a:rPr>
              <a:pPr algn="r"/>
              <a:t>1</a:t>
            </a:fld>
            <a:endParaRPr lang="fr-FR" sz="120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698500" y="685800"/>
            <a:ext cx="5384800" cy="4038600"/>
          </a:xfrm>
          <a:ln/>
        </p:spPr>
      </p:sp>
      <p:sp>
        <p:nvSpPr>
          <p:cNvPr id="65540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B06DC3-DD8C-45A1-8A31-9F58EDA2B40A}" type="slidenum">
              <a:rPr lang="fr-FR" sz="1200">
                <a:latin typeface="Arial" pitchFamily="34" charset="0"/>
              </a:rPr>
              <a:pPr algn="r"/>
              <a:t>2</a:t>
            </a:fld>
            <a:endParaRPr lang="fr-FR" sz="120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749300" y="685800"/>
            <a:ext cx="5283200" cy="3962400"/>
          </a:xfrm>
          <a:ln/>
        </p:spPr>
      </p:sp>
      <p:sp>
        <p:nvSpPr>
          <p:cNvPr id="66564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11388" y="228600"/>
            <a:ext cx="5037137" cy="6223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697163" y="268288"/>
            <a:ext cx="28844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AE" sz="4000" b="1">
                <a:solidFill>
                  <a:srgbClr val="000066"/>
                </a:solidFill>
                <a:latin typeface="Arial" pitchFamily="34" charset="0"/>
              </a:rPr>
              <a:t>التغدية    الرجعية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1473200"/>
            <a:ext cx="8164513" cy="501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-6229" y="1268413"/>
            <a:ext cx="839492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fr-FR" sz="2400" b="1" dirty="0">
                <a:solidFill>
                  <a:srgbClr val="000066"/>
                </a:solidFill>
                <a:latin typeface="Arial" pitchFamily="34" charset="0"/>
              </a:rPr>
              <a:t> - </a:t>
            </a:r>
            <a:r>
              <a:rPr lang="ar-AE" sz="3200" b="1" dirty="0">
                <a:solidFill>
                  <a:srgbClr val="00B050"/>
                </a:solidFill>
                <a:latin typeface="Arial" pitchFamily="34" charset="0"/>
              </a:rPr>
              <a:t>عملية</a:t>
            </a:r>
            <a:r>
              <a:rPr lang="ar-AE" sz="3600" b="1" dirty="0">
                <a:solidFill>
                  <a:srgbClr val="00B050"/>
                </a:solidFill>
                <a:latin typeface="Arial" pitchFamily="34" charset="0"/>
              </a:rPr>
              <a:t> اساسية فى </a:t>
            </a:r>
            <a:r>
              <a:rPr lang="ar-AE" sz="3600" b="1" dirty="0" smtClean="0">
                <a:solidFill>
                  <a:srgbClr val="00B050"/>
                </a:solidFill>
                <a:latin typeface="Arial" pitchFamily="34" charset="0"/>
              </a:rPr>
              <a:t>الاتصال</a:t>
            </a:r>
            <a:endParaRPr lang="ar-DZ" sz="3600" b="1" dirty="0">
              <a:solidFill>
                <a:srgbClr val="00B050"/>
              </a:solidFill>
              <a:latin typeface="Arial" pitchFamily="34" charset="0"/>
            </a:endParaRPr>
          </a:p>
          <a:p>
            <a:r>
              <a:rPr lang="fr-FR" sz="2400" b="1" dirty="0">
                <a:solidFill>
                  <a:srgbClr val="000066"/>
                </a:solidFill>
                <a:latin typeface="Arial" pitchFamily="34" charset="0"/>
              </a:rPr>
              <a:t>-</a:t>
            </a:r>
            <a:endParaRPr lang="fr-FR" sz="2400" dirty="0">
              <a:latin typeface="Times New Roman" pitchFamily="18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73175" y="1852613"/>
            <a:ext cx="271463" cy="365125"/>
          </a:xfrm>
          <a:prstGeom prst="rect">
            <a:avLst/>
          </a:prstGeom>
          <a:solidFill>
            <a:srgbClr val="FFFFCB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>
                <a:solidFill>
                  <a:srgbClr val="CC3300"/>
                </a:solidFill>
                <a:latin typeface="Wingdings" pitchFamily="2" charset="2"/>
              </a:rPr>
              <a:t>ð</a:t>
            </a:r>
            <a:endParaRPr lang="fr-FR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460193" y="1844675"/>
            <a:ext cx="709008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ar-AE" sz="4000" dirty="0">
                <a:solidFill>
                  <a:srgbClr val="006600"/>
                </a:solidFill>
                <a:latin typeface="Times New Roman" pitchFamily="18" charset="0"/>
              </a:rPr>
              <a:t>تريح العلاقات</a:t>
            </a:r>
            <a:r>
              <a:rPr lang="ar-DZ" sz="40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ar-DZ" sz="3200" dirty="0">
                <a:solidFill>
                  <a:srgbClr val="006600"/>
                </a:solidFill>
                <a:latin typeface="Times New Roman" pitchFamily="18" charset="0"/>
              </a:rPr>
              <a:t>                                       </a:t>
            </a:r>
            <a:r>
              <a:rPr lang="ar-AE" sz="2400" dirty="0">
                <a:solidFill>
                  <a:srgbClr val="006600"/>
                </a:solidFill>
                <a:latin typeface="Times New Roman" pitchFamily="18" charset="0"/>
              </a:rPr>
              <a:t>  </a:t>
            </a:r>
            <a:endParaRPr lang="ar-DZ" sz="2400" dirty="0">
              <a:solidFill>
                <a:srgbClr val="006600"/>
              </a:solidFill>
              <a:latin typeface="Times New Roman" pitchFamily="18" charset="0"/>
            </a:endParaRPr>
          </a:p>
          <a:p>
            <a:r>
              <a:rPr lang="ar-AE" sz="2400" dirty="0">
                <a:solidFill>
                  <a:srgbClr val="006600"/>
                </a:solidFill>
                <a:latin typeface="Times New Roman" pitchFamily="18" charset="0"/>
              </a:rPr>
              <a:t>                                                  </a:t>
            </a:r>
            <a:endParaRPr lang="fr-FR" sz="2400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273175" y="2363788"/>
            <a:ext cx="271463" cy="365125"/>
          </a:xfrm>
          <a:prstGeom prst="rect">
            <a:avLst/>
          </a:prstGeom>
          <a:solidFill>
            <a:srgbClr val="FFFFCB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>
                <a:solidFill>
                  <a:srgbClr val="CC3300"/>
                </a:solidFill>
                <a:latin typeface="Wingdings" pitchFamily="2" charset="2"/>
              </a:rPr>
              <a:t>ð</a:t>
            </a:r>
            <a:endParaRPr lang="fr-FR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1544638" y="2355850"/>
            <a:ext cx="715803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AE" sz="4000" dirty="0" err="1">
                <a:solidFill>
                  <a:srgbClr val="006600"/>
                </a:solidFill>
                <a:latin typeface="Times New Roman" pitchFamily="18" charset="0"/>
              </a:rPr>
              <a:t>تاتى</a:t>
            </a:r>
            <a:r>
              <a:rPr lang="ar-AE" sz="4000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ar-AE" sz="4000" dirty="0" err="1">
                <a:solidFill>
                  <a:srgbClr val="006600"/>
                </a:solidFill>
                <a:latin typeface="Times New Roman" pitchFamily="18" charset="0"/>
              </a:rPr>
              <a:t>بالثيقة</a:t>
            </a:r>
            <a:r>
              <a:rPr lang="ar-AE" sz="4000" dirty="0">
                <a:solidFill>
                  <a:srgbClr val="006600"/>
                </a:solidFill>
                <a:latin typeface="Times New Roman" pitchFamily="18" charset="0"/>
              </a:rPr>
              <a:t>                                     </a:t>
            </a:r>
            <a:endParaRPr lang="fr-FR" sz="4000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862263" y="2973388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932363" y="3284538"/>
            <a:ext cx="3965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AE" sz="2800" b="1" dirty="0">
                <a:latin typeface="Times New Roman" pitchFamily="18" charset="0"/>
              </a:rPr>
              <a:t>-</a:t>
            </a:r>
            <a:r>
              <a:rPr lang="ar-AE" sz="2800" b="1" u="sng" dirty="0">
                <a:solidFill>
                  <a:srgbClr val="00B050"/>
                </a:solidFill>
                <a:latin typeface="Times New Roman" pitchFamily="18" charset="0"/>
              </a:rPr>
              <a:t>اثار  </a:t>
            </a:r>
            <a:r>
              <a:rPr lang="ar-AE" sz="2800" b="1" u="sng" dirty="0" err="1">
                <a:solidFill>
                  <a:srgbClr val="00B050"/>
                </a:solidFill>
                <a:latin typeface="Times New Roman" pitchFamily="18" charset="0"/>
              </a:rPr>
              <a:t>الثغدية</a:t>
            </a:r>
            <a:r>
              <a:rPr lang="ar-AE" sz="2800" b="1" u="sng" dirty="0">
                <a:solidFill>
                  <a:srgbClr val="00B050"/>
                </a:solidFill>
                <a:latin typeface="Times New Roman" pitchFamily="18" charset="0"/>
              </a:rPr>
              <a:t> الرجعية على المرسل</a:t>
            </a:r>
            <a:endParaRPr lang="fr-FR" sz="2800" b="1" u="sng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611188" y="3933825"/>
            <a:ext cx="77771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AE" sz="2400" b="1" dirty="0">
                <a:solidFill>
                  <a:srgbClr val="000066"/>
                </a:solidFill>
                <a:latin typeface="Arial" pitchFamily="34" charset="0"/>
              </a:rPr>
              <a:t>      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ادراك العراقي</a:t>
            </a:r>
            <a:r>
              <a:rPr lang="ar-DZ" sz="3600" b="1" dirty="0">
                <a:solidFill>
                  <a:srgbClr val="000066"/>
                </a:solidFill>
                <a:latin typeface="Arial" pitchFamily="34" charset="0"/>
              </a:rPr>
              <a:t>ل                                       ل 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وجود </a:t>
            </a:r>
            <a:r>
              <a:rPr lang="ar-AE" sz="3600" b="1" dirty="0" err="1">
                <a:solidFill>
                  <a:srgbClr val="000066"/>
                </a:solidFill>
                <a:latin typeface="Arial" pitchFamily="34" charset="0"/>
              </a:rPr>
              <a:t>الثق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</a:t>
            </a:r>
            <a:r>
              <a:rPr lang="ar-DZ" sz="3600" b="1" dirty="0">
                <a:solidFill>
                  <a:srgbClr val="000066"/>
                </a:solidFill>
                <a:latin typeface="Arial" pitchFamily="34" charset="0"/>
              </a:rPr>
              <a:t>  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                      </a:t>
            </a:r>
            <a:endParaRPr lang="ar-DZ" sz="3600" b="1" dirty="0">
              <a:solidFill>
                <a:srgbClr val="000066"/>
              </a:solidFill>
              <a:latin typeface="Arial" pitchFamily="34" charset="0"/>
            </a:endParaRPr>
          </a:p>
          <a:p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  تكييف </a:t>
            </a:r>
            <a:r>
              <a:rPr lang="ar-AE" sz="3600" b="1" dirty="0" err="1">
                <a:solidFill>
                  <a:srgbClr val="000066"/>
                </a:solidFill>
                <a:latin typeface="Arial" pitchFamily="34" charset="0"/>
              </a:rPr>
              <a:t>الرساءل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</a:t>
            </a:r>
            <a:r>
              <a:rPr lang="ar-DZ" sz="3600" b="1" dirty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                     </a:t>
            </a:r>
          </a:p>
          <a:p>
            <a:endParaRPr lang="ar-AE" sz="3600" b="1" dirty="0">
              <a:solidFill>
                <a:srgbClr val="000066"/>
              </a:solidFill>
              <a:latin typeface="Arial" pitchFamily="34" charset="0"/>
            </a:endParaRPr>
          </a:p>
          <a:p>
            <a:r>
              <a:rPr lang="ar-DZ" sz="3600" b="1" dirty="0">
                <a:solidFill>
                  <a:srgbClr val="000066"/>
                </a:solidFill>
                <a:latin typeface="Arial" pitchFamily="34" charset="0"/>
              </a:rPr>
              <a:t>                                                </a:t>
            </a:r>
            <a:r>
              <a:rPr lang="ar-AE" sz="3600" b="1" dirty="0">
                <a:solidFill>
                  <a:srgbClr val="000066"/>
                </a:solidFill>
                <a:latin typeface="Arial" pitchFamily="34" charset="0"/>
              </a:rPr>
              <a:t>                                </a:t>
            </a:r>
          </a:p>
          <a:p>
            <a:r>
              <a:rPr lang="ar-AE" sz="2400" b="1" dirty="0">
                <a:solidFill>
                  <a:srgbClr val="000066"/>
                </a:solidFill>
                <a:latin typeface="Arial" pitchFamily="34" charset="0"/>
              </a:rPr>
              <a:t>                                           </a:t>
            </a:r>
            <a:endParaRPr lang="fr-FR" sz="2400" dirty="0">
              <a:latin typeface="Times New Roman" pitchFamily="18" charset="0"/>
            </a:endParaRPr>
          </a:p>
        </p:txBody>
      </p:sp>
      <p:sp>
        <p:nvSpPr>
          <p:cNvPr id="11277" name="Text Box 17"/>
          <p:cNvSpPr txBox="1">
            <a:spLocks noChangeArrowheads="1"/>
          </p:cNvSpPr>
          <p:nvPr/>
        </p:nvSpPr>
        <p:spPr bwMode="auto">
          <a:xfrm>
            <a:off x="1331913" y="45085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1278" name="Rectangle 18"/>
          <p:cNvSpPr>
            <a:spLocks noChangeArrowheads="1"/>
          </p:cNvSpPr>
          <p:nvPr/>
        </p:nvSpPr>
        <p:spPr bwMode="auto">
          <a:xfrm>
            <a:off x="1042988" y="4503738"/>
            <a:ext cx="271462" cy="365125"/>
          </a:xfrm>
          <a:prstGeom prst="rect">
            <a:avLst/>
          </a:prstGeom>
          <a:solidFill>
            <a:srgbClr val="FFFFCB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>
                <a:solidFill>
                  <a:srgbClr val="CC3300"/>
                </a:solidFill>
                <a:latin typeface="Wingdings" pitchFamily="2" charset="2"/>
              </a:rPr>
              <a:t>ð</a:t>
            </a:r>
            <a:endParaRPr lang="fr-FR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1279" name="Rectangle 19"/>
          <p:cNvSpPr>
            <a:spLocks noChangeArrowheads="1"/>
          </p:cNvSpPr>
          <p:nvPr/>
        </p:nvSpPr>
        <p:spPr bwMode="auto">
          <a:xfrm>
            <a:off x="1042988" y="5008563"/>
            <a:ext cx="271462" cy="365125"/>
          </a:xfrm>
          <a:prstGeom prst="rect">
            <a:avLst/>
          </a:prstGeom>
          <a:solidFill>
            <a:srgbClr val="FFFFCB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>
                <a:solidFill>
                  <a:srgbClr val="CC3300"/>
                </a:solidFill>
                <a:latin typeface="Wingdings" pitchFamily="2" charset="2"/>
              </a:rPr>
              <a:t>ð</a:t>
            </a:r>
            <a:endParaRPr lang="fr-FR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1280" name="Rectangle 20"/>
          <p:cNvSpPr>
            <a:spLocks noChangeArrowheads="1"/>
          </p:cNvSpPr>
          <p:nvPr/>
        </p:nvSpPr>
        <p:spPr bwMode="auto">
          <a:xfrm>
            <a:off x="1042988" y="5656263"/>
            <a:ext cx="84137" cy="365125"/>
          </a:xfrm>
          <a:prstGeom prst="rect">
            <a:avLst/>
          </a:prstGeom>
          <a:solidFill>
            <a:srgbClr val="FFFFCB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AE" sz="2400" b="1">
                <a:solidFill>
                  <a:srgbClr val="CC3300"/>
                </a:solidFill>
                <a:latin typeface="Wingdings" pitchFamily="2" charset="2"/>
              </a:rPr>
              <a:t> </a:t>
            </a:r>
            <a:endParaRPr lang="fr-FR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1281" name="Espace réservé de la date 1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01A1BE-4495-4F2B-BF90-6190D8AB3BD1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1282" name="Espace réservé du numéro de diapositive 1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70DBF4-FEFE-4BB8-B9F7-05F0A81A8AA1}" type="slidenum">
              <a:rPr lang="en-US" smtClean="0">
                <a:cs typeface="Arial" pitchFamily="34" charset="0"/>
              </a:rPr>
              <a:pPr/>
              <a:t>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  <p:bldP spid="76805" grpId="0" autoUpdateAnimBg="0"/>
      <p:bldP spid="76807" grpId="0" autoUpdateAnimBg="0"/>
      <p:bldP spid="76809" grpId="0" autoUpdateAnimBg="0"/>
      <p:bldP spid="76813" grpId="0" autoUpdateAnimBg="0"/>
      <p:bldP spid="7681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1550" y="188913"/>
            <a:ext cx="7781925" cy="5953125"/>
            <a:chOff x="481" y="96"/>
            <a:chExt cx="4902" cy="3750"/>
          </a:xfrm>
        </p:grpSpPr>
        <p:sp>
          <p:nvSpPr>
            <p:cNvPr id="12295" name="Rectangle 3"/>
            <p:cNvSpPr>
              <a:spLocks noChangeArrowheads="1"/>
            </p:cNvSpPr>
            <p:nvPr/>
          </p:nvSpPr>
          <p:spPr bwMode="auto">
            <a:xfrm>
              <a:off x="481" y="96"/>
              <a:ext cx="4902" cy="674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296" name="Rectangle 4"/>
            <p:cNvSpPr>
              <a:spLocks noChangeArrowheads="1"/>
            </p:cNvSpPr>
            <p:nvPr/>
          </p:nvSpPr>
          <p:spPr bwMode="auto">
            <a:xfrm>
              <a:off x="1981" y="123"/>
              <a:ext cx="99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solidFill>
                    <a:srgbClr val="CC3300"/>
                  </a:solidFill>
                  <a:latin typeface="Arial" pitchFamily="34" charset="0"/>
                </a:rPr>
                <a:t>الاتصال          </a:t>
              </a:r>
              <a:endParaRPr lang="fr-FR" sz="2400" b="1">
                <a:solidFill>
                  <a:srgbClr val="CC3300"/>
                </a:solidFill>
                <a:latin typeface="Arial" pitchFamily="34" charset="0"/>
              </a:endParaRPr>
            </a:p>
          </p:txBody>
        </p:sp>
        <p:sp>
          <p:nvSpPr>
            <p:cNvPr id="12297" name="Rectangle 5"/>
            <p:cNvSpPr>
              <a:spLocks noChangeArrowheads="1"/>
            </p:cNvSpPr>
            <p:nvPr/>
          </p:nvSpPr>
          <p:spPr bwMode="auto">
            <a:xfrm>
              <a:off x="2867" y="308"/>
              <a:ext cx="11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2400" b="1">
                  <a:solidFill>
                    <a:srgbClr val="000066"/>
                  </a:solidFill>
                  <a:latin typeface="Arial" pitchFamily="34" charset="0"/>
                </a:rPr>
                <a:t>=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298" name="Rectangle 6"/>
            <p:cNvSpPr>
              <a:spLocks noChangeArrowheads="1"/>
            </p:cNvSpPr>
            <p:nvPr/>
          </p:nvSpPr>
          <p:spPr bwMode="auto">
            <a:xfrm>
              <a:off x="988" y="492"/>
              <a:ext cx="370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2400" b="1">
                  <a:solidFill>
                    <a:srgbClr val="006600"/>
                  </a:solidFill>
                  <a:latin typeface="Arial" pitchFamily="34" charset="0"/>
                </a:rPr>
                <a:t>      Un  Phénomène à prendre en compte</a:t>
              </a:r>
            </a:p>
          </p:txBody>
        </p:sp>
        <p:sp>
          <p:nvSpPr>
            <p:cNvPr id="12299" name="Rectangle 7"/>
            <p:cNvSpPr>
              <a:spLocks noChangeArrowheads="1"/>
            </p:cNvSpPr>
            <p:nvPr/>
          </p:nvSpPr>
          <p:spPr bwMode="auto">
            <a:xfrm>
              <a:off x="481" y="913"/>
              <a:ext cx="4902" cy="29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0" name="Rectangle 8"/>
            <p:cNvSpPr>
              <a:spLocks noChangeArrowheads="1"/>
            </p:cNvSpPr>
            <p:nvPr/>
          </p:nvSpPr>
          <p:spPr bwMode="auto">
            <a:xfrm>
              <a:off x="1922" y="930"/>
              <a:ext cx="122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latin typeface="Arial" pitchFamily="34" charset="0"/>
                </a:rPr>
                <a:t>ما   اريد   ان  نقول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01" name="Rectangle 9"/>
            <p:cNvSpPr>
              <a:spLocks noChangeArrowheads="1"/>
            </p:cNvSpPr>
            <p:nvPr/>
          </p:nvSpPr>
          <p:spPr bwMode="auto">
            <a:xfrm>
              <a:off x="673" y="1394"/>
              <a:ext cx="4517" cy="289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2" name="Rectangle 10"/>
            <p:cNvSpPr>
              <a:spLocks noChangeArrowheads="1"/>
            </p:cNvSpPr>
            <p:nvPr/>
          </p:nvSpPr>
          <p:spPr bwMode="auto">
            <a:xfrm>
              <a:off x="2253" y="1400"/>
              <a:ext cx="55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latin typeface="Arial" pitchFamily="34" charset="0"/>
                </a:rPr>
                <a:t>ما نقو له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03" name="Rectangle 11"/>
            <p:cNvSpPr>
              <a:spLocks noChangeArrowheads="1"/>
            </p:cNvSpPr>
            <p:nvPr/>
          </p:nvSpPr>
          <p:spPr bwMode="auto">
            <a:xfrm>
              <a:off x="865" y="1827"/>
              <a:ext cx="4133" cy="289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4" name="Rectangle 12"/>
            <p:cNvSpPr>
              <a:spLocks noChangeArrowheads="1"/>
            </p:cNvSpPr>
            <p:nvPr/>
          </p:nvSpPr>
          <p:spPr bwMode="auto">
            <a:xfrm>
              <a:off x="1912" y="1833"/>
              <a:ext cx="94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solidFill>
                    <a:srgbClr val="000066"/>
                  </a:solidFill>
                  <a:latin typeface="Arial" pitchFamily="34" charset="0"/>
                </a:rPr>
                <a:t>ما تسمعه       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05" name="Rectangle 13"/>
            <p:cNvSpPr>
              <a:spLocks noChangeArrowheads="1"/>
            </p:cNvSpPr>
            <p:nvPr/>
          </p:nvSpPr>
          <p:spPr bwMode="auto">
            <a:xfrm>
              <a:off x="1009" y="2259"/>
              <a:ext cx="3893" cy="29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6" name="Rectangle 14"/>
            <p:cNvSpPr>
              <a:spLocks noChangeArrowheads="1"/>
            </p:cNvSpPr>
            <p:nvPr/>
          </p:nvSpPr>
          <p:spPr bwMode="auto">
            <a:xfrm>
              <a:off x="1205" y="2265"/>
              <a:ext cx="167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solidFill>
                    <a:srgbClr val="000066"/>
                  </a:solidFill>
                  <a:latin typeface="Arial" pitchFamily="34" charset="0"/>
                </a:rPr>
                <a:t>ما تصغاه                     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07" name="Rectangle 15"/>
            <p:cNvSpPr>
              <a:spLocks noChangeArrowheads="1"/>
            </p:cNvSpPr>
            <p:nvPr/>
          </p:nvSpPr>
          <p:spPr bwMode="auto">
            <a:xfrm>
              <a:off x="1249" y="2740"/>
              <a:ext cx="3413" cy="289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08" name="Rectangle 16"/>
            <p:cNvSpPr>
              <a:spLocks noChangeArrowheads="1"/>
            </p:cNvSpPr>
            <p:nvPr/>
          </p:nvSpPr>
          <p:spPr bwMode="auto">
            <a:xfrm>
              <a:off x="1840" y="2746"/>
              <a:ext cx="106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solidFill>
                    <a:srgbClr val="000066"/>
                  </a:solidFill>
                  <a:latin typeface="Arial" pitchFamily="34" charset="0"/>
                </a:rPr>
                <a:t>ما تفهمه          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09" name="Rectangle 17"/>
            <p:cNvSpPr>
              <a:spLocks noChangeArrowheads="1"/>
            </p:cNvSpPr>
            <p:nvPr/>
          </p:nvSpPr>
          <p:spPr bwMode="auto">
            <a:xfrm>
              <a:off x="1490" y="3172"/>
              <a:ext cx="2884" cy="29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10" name="Rectangle 18"/>
            <p:cNvSpPr>
              <a:spLocks noChangeArrowheads="1"/>
            </p:cNvSpPr>
            <p:nvPr/>
          </p:nvSpPr>
          <p:spPr bwMode="auto">
            <a:xfrm>
              <a:off x="2029" y="3179"/>
              <a:ext cx="101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latin typeface="Arial" pitchFamily="34" charset="0"/>
                </a:rPr>
                <a:t>ما تحتفد  به     </a:t>
              </a:r>
              <a:endParaRPr lang="fr-FR" sz="2400" b="1">
                <a:latin typeface="Arial" pitchFamily="34" charset="0"/>
              </a:endParaRPr>
            </a:p>
          </p:txBody>
        </p:sp>
        <p:sp>
          <p:nvSpPr>
            <p:cNvPr id="12311" name="Rectangle 19"/>
            <p:cNvSpPr>
              <a:spLocks noChangeArrowheads="1"/>
            </p:cNvSpPr>
            <p:nvPr/>
          </p:nvSpPr>
          <p:spPr bwMode="auto">
            <a:xfrm>
              <a:off x="1730" y="3557"/>
              <a:ext cx="2403" cy="289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12312" name="Rectangle 20"/>
            <p:cNvSpPr>
              <a:spLocks noChangeArrowheads="1"/>
            </p:cNvSpPr>
            <p:nvPr/>
          </p:nvSpPr>
          <p:spPr bwMode="auto">
            <a:xfrm>
              <a:off x="2205" y="3563"/>
              <a:ext cx="8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AE" sz="2400" b="1">
                  <a:solidFill>
                    <a:srgbClr val="000066"/>
                  </a:solidFill>
                  <a:latin typeface="Arial" pitchFamily="34" charset="0"/>
                </a:rPr>
                <a:t>ما  تفعله     </a:t>
              </a:r>
              <a:endParaRPr lang="fr-FR" sz="2400" b="1">
                <a:latin typeface="Arial" pitchFamily="34" charset="0"/>
              </a:endParaRPr>
            </a:p>
          </p:txBody>
        </p:sp>
      </p:grpSp>
      <p:sp>
        <p:nvSpPr>
          <p:cNvPr id="12291" name="Rectangle 21"/>
          <p:cNvSpPr>
            <a:spLocks noChangeArrowheads="1"/>
          </p:cNvSpPr>
          <p:nvPr/>
        </p:nvSpPr>
        <p:spPr bwMode="auto">
          <a:xfrm>
            <a:off x="304800" y="6180138"/>
            <a:ext cx="8850313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776288" y="6194425"/>
            <a:ext cx="7899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CC3300"/>
                </a:solidFill>
                <a:latin typeface="Arial" pitchFamily="34" charset="0"/>
              </a:rPr>
              <a:t>Dans une communication unidirectionnelle, seulement 25% de ce qui est</a:t>
            </a:r>
          </a:p>
          <a:p>
            <a:r>
              <a:rPr lang="fr-FR" b="1">
                <a:solidFill>
                  <a:srgbClr val="CC3300"/>
                </a:solidFill>
                <a:latin typeface="Arial" pitchFamily="34" charset="0"/>
              </a:rPr>
              <a:t>émis est compris.</a:t>
            </a:r>
          </a:p>
        </p:txBody>
      </p:sp>
      <p:sp>
        <p:nvSpPr>
          <p:cNvPr id="12293" name="Espace réservé de la date 2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3A7898-156C-436A-932B-9D283FC71C09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2294" name="Espace réservé du numéro de diapositive 2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BE3F3-2C9A-4CFC-8F0D-89807895C317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a date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EC6E055-EC38-4EE8-87E1-BACFC4BDF96F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3315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733EC7-F965-46D9-86F5-85F79EAD8E92}" type="slidenum">
              <a:rPr lang="en-US" smtClean="0">
                <a:cs typeface="Arial" pitchFamily="34" charset="0"/>
              </a:rPr>
              <a:pPr/>
              <a:t>3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331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001000" cy="4678362"/>
          </a:xfrm>
        </p:spPr>
        <p:txBody>
          <a:bodyPr/>
          <a:lstStyle/>
          <a:p>
            <a:pPr algn="r" rtl="1" eaLnBrk="1" hangingPunct="1"/>
            <a:r>
              <a:rPr lang="ar-DZ" sz="4400" b="1" u="sng" smtClean="0"/>
              <a:t>الاتصال</a:t>
            </a:r>
            <a:r>
              <a:rPr lang="ar-DZ" smtClean="0"/>
              <a:t> </a:t>
            </a:r>
            <a:endParaRPr lang="fr-FR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229600" cy="1143000"/>
          </a:xfrm>
        </p:spPr>
        <p:txBody>
          <a:bodyPr anchor="ctr"/>
          <a:lstStyle/>
          <a:p>
            <a:pPr eaLnBrk="1" hangingPunct="1"/>
            <a:r>
              <a:rPr lang="ar-DZ" sz="3100" b="1" smtClean="0">
                <a:solidFill>
                  <a:srgbClr val="CC0000"/>
                </a:solidFill>
                <a:cs typeface="Times New Roman" pitchFamily="18" charset="0"/>
              </a:rPr>
              <a:t>السلوكات المساعدة للاتصال </a:t>
            </a:r>
            <a:endParaRPr lang="fr-FR" smtClean="0"/>
          </a:p>
        </p:txBody>
      </p:sp>
      <p:sp>
        <p:nvSpPr>
          <p:cNvPr id="13318" name="AutoShape 8"/>
          <p:cNvSpPr>
            <a:spLocks noChangeArrowheads="1"/>
          </p:cNvSpPr>
          <p:nvPr/>
        </p:nvSpPr>
        <p:spPr bwMode="auto">
          <a:xfrm rot="10800000" flipV="1">
            <a:off x="7358063" y="2143125"/>
            <a:ext cx="506412" cy="3357563"/>
          </a:xfrm>
          <a:prstGeom prst="curvedRightArrow">
            <a:avLst>
              <a:gd name="adj1" fmla="val 125051"/>
              <a:gd name="adj2" fmla="val 25016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535488" y="4724400"/>
            <a:ext cx="4608512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DZ" sz="2400" b="1">
                <a:latin typeface="Arial" pitchFamily="34" charset="0"/>
              </a:rPr>
              <a:t>         * </a:t>
            </a:r>
            <a:r>
              <a:rPr lang="ar-DZ" sz="2800" b="1">
                <a:solidFill>
                  <a:schemeClr val="accent2"/>
                </a:solidFill>
                <a:latin typeface="Arial" pitchFamily="34" charset="0"/>
              </a:rPr>
              <a:t>معرفة انفسنا</a:t>
            </a:r>
            <a:r>
              <a:rPr lang="ar-DZ" sz="2800" b="1">
                <a:latin typeface="Arial" pitchFamily="34" charset="0"/>
              </a:rPr>
              <a:t>: استغلال كفائتنا   </a:t>
            </a:r>
            <a:r>
              <a:rPr lang="fr-FR" sz="2800" b="1">
                <a:latin typeface="Arial" pitchFamily="34" charset="0"/>
              </a:rPr>
              <a:t> </a:t>
            </a:r>
            <a:endParaRPr lang="ar-DZ" sz="2800" b="1">
              <a:latin typeface="Arial" pitchFamily="34" charset="0"/>
            </a:endParaRPr>
          </a:p>
          <a:p>
            <a:pPr algn="r" rtl="1">
              <a:spcBef>
                <a:spcPct val="50000"/>
              </a:spcBef>
            </a:pPr>
            <a:r>
              <a:rPr lang="ar-DZ" sz="2400" b="1">
                <a:latin typeface="Arial" pitchFamily="34" charset="0"/>
              </a:rPr>
              <a:t>         * </a:t>
            </a:r>
            <a:r>
              <a:rPr lang="ar-DZ" sz="2400" b="1">
                <a:solidFill>
                  <a:schemeClr val="accent2"/>
                </a:solidFill>
                <a:latin typeface="Arial" pitchFamily="34" charset="0"/>
              </a:rPr>
              <a:t>معرفة الاخرين </a:t>
            </a:r>
            <a:r>
              <a:rPr lang="ar-DZ" sz="2400" b="1">
                <a:latin typeface="Arial" pitchFamily="34" charset="0"/>
              </a:rPr>
              <a:t>: ضبط انتظارهم </a:t>
            </a:r>
            <a:endParaRPr lang="fr-FR" sz="2400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fr-FR" sz="2400" b="1">
              <a:latin typeface="Arial" pitchFamily="34" charset="0"/>
            </a:endParaRPr>
          </a:p>
        </p:txBody>
      </p:sp>
      <p:sp>
        <p:nvSpPr>
          <p:cNvPr id="13320" name="Oval 6"/>
          <p:cNvSpPr>
            <a:spLocks noChangeArrowheads="1"/>
          </p:cNvSpPr>
          <p:nvPr/>
        </p:nvSpPr>
        <p:spPr bwMode="auto">
          <a:xfrm>
            <a:off x="179388" y="2133600"/>
            <a:ext cx="5148262" cy="2951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00125" y="2286000"/>
            <a:ext cx="42481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latin typeface="Arial" pitchFamily="34" charset="0"/>
              </a:rPr>
              <a:t>  </a:t>
            </a:r>
            <a:r>
              <a:rPr lang="fr-FR" sz="1400" b="1">
                <a:latin typeface="Arial" pitchFamily="34" charset="0"/>
              </a:rPr>
              <a:t>Du savoir</a:t>
            </a:r>
            <a:r>
              <a:rPr lang="fr-FR" sz="2000" b="1">
                <a:latin typeface="Arial" pitchFamily="34" charset="0"/>
              </a:rPr>
              <a:t>: </a:t>
            </a:r>
            <a:r>
              <a:rPr lang="ar-DZ" sz="4400" b="1">
                <a:latin typeface="Arial" pitchFamily="34" charset="0"/>
              </a:rPr>
              <a:t>معارف</a:t>
            </a:r>
            <a:r>
              <a:rPr lang="ar-DZ" sz="2000" b="1">
                <a:latin typeface="Arial" pitchFamily="34" charset="0"/>
              </a:rPr>
              <a:t> </a:t>
            </a:r>
            <a:r>
              <a:rPr lang="fr-FR" sz="2000" b="1">
                <a:latin typeface="Arial" pitchFamily="34" charset="0"/>
              </a:rPr>
              <a:t> </a:t>
            </a:r>
            <a:endParaRPr lang="ar-DZ" sz="2000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fr-FR" sz="1400" b="1">
                <a:latin typeface="Arial" pitchFamily="34" charset="0"/>
              </a:rPr>
              <a:t>  Du savoir faire</a:t>
            </a:r>
            <a:r>
              <a:rPr lang="fr-FR" sz="2000" b="1">
                <a:latin typeface="Arial" pitchFamily="34" charset="0"/>
              </a:rPr>
              <a:t>: </a:t>
            </a:r>
            <a:r>
              <a:rPr lang="ar-DZ" sz="4400" b="1">
                <a:latin typeface="Arial" pitchFamily="34" charset="0"/>
              </a:rPr>
              <a:t>تقنيات </a:t>
            </a:r>
            <a:endParaRPr lang="fr-FR" sz="4400" b="1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fr-FR" sz="2000" b="1">
                <a:latin typeface="Arial" pitchFamily="34" charset="0"/>
              </a:rPr>
              <a:t>  </a:t>
            </a:r>
            <a:r>
              <a:rPr lang="fr-FR" sz="1200" b="1">
                <a:latin typeface="Arial" pitchFamily="34" charset="0"/>
              </a:rPr>
              <a:t>Du savoir être </a:t>
            </a:r>
            <a:r>
              <a:rPr lang="fr-FR" sz="2000" b="1">
                <a:latin typeface="Arial" pitchFamily="34" charset="0"/>
              </a:rPr>
              <a:t>: </a:t>
            </a:r>
            <a:r>
              <a:rPr lang="ar-DZ" sz="4400" b="1">
                <a:latin typeface="Arial" pitchFamily="34" charset="0"/>
              </a:rPr>
              <a:t>سلوك </a:t>
            </a:r>
            <a:r>
              <a:rPr lang="fr-FR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FR">
              <a:latin typeface="Arial" pitchFamily="34" charset="0"/>
            </a:endParaRPr>
          </a:p>
        </p:txBody>
      </p:sp>
      <p:sp>
        <p:nvSpPr>
          <p:cNvPr id="13322" name="AutoShape 5"/>
          <p:cNvSpPr>
            <a:spLocks noChangeArrowheads="1"/>
          </p:cNvSpPr>
          <p:nvPr/>
        </p:nvSpPr>
        <p:spPr bwMode="auto">
          <a:xfrm rot="20868981" flipH="1">
            <a:off x="3159125" y="1436688"/>
            <a:ext cx="3014663" cy="584200"/>
          </a:xfrm>
          <a:prstGeom prst="curvedDownArrow">
            <a:avLst>
              <a:gd name="adj1" fmla="val 82589"/>
              <a:gd name="adj2" fmla="val 165154"/>
              <a:gd name="adj3" fmla="val 530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000" b="1" smtClean="0"/>
              <a:t>السلوك المساعدة للاتصال          </a:t>
            </a:r>
            <a:endParaRPr lang="fr-FR" b="1" smtClean="0"/>
          </a:p>
        </p:txBody>
      </p:sp>
      <p:sp>
        <p:nvSpPr>
          <p:cNvPr id="14339" name="Espace réservé du contenu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fr-FR" smtClean="0"/>
              <a:t> LA REFORMULATION</a:t>
            </a:r>
          </a:p>
          <a:p>
            <a:endParaRPr lang="fr-FR" smtClean="0"/>
          </a:p>
          <a:p>
            <a:endParaRPr lang="fr-FR" smtClean="0"/>
          </a:p>
          <a:p>
            <a:pPr>
              <a:buFontTx/>
              <a:buChar char="•"/>
            </a:pPr>
            <a:r>
              <a:rPr lang="fr-FR" smtClean="0"/>
              <a:t> LE QUESTIONNEMENT</a:t>
            </a:r>
          </a:p>
          <a:p>
            <a:endParaRPr lang="fr-FR" smtClean="0"/>
          </a:p>
          <a:p>
            <a:endParaRPr lang="fr-FR" smtClean="0"/>
          </a:p>
          <a:p>
            <a:pPr>
              <a:buFontTx/>
              <a:buChar char="•"/>
            </a:pPr>
            <a:r>
              <a:rPr lang="fr-FR" smtClean="0"/>
              <a:t> L’ÉCOUTE ACTIVE </a:t>
            </a:r>
          </a:p>
        </p:txBody>
      </p:sp>
      <p:sp>
        <p:nvSpPr>
          <p:cNvPr id="14340" name="Espace réservé du contenu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ar-DZ" sz="4400" b="1" smtClean="0"/>
              <a:t>إعادة الصياغة </a:t>
            </a:r>
            <a:r>
              <a:rPr lang="ar-DZ" b="1" smtClean="0"/>
              <a:t>         </a:t>
            </a:r>
            <a:endParaRPr lang="ar-DZ" smtClean="0"/>
          </a:p>
          <a:p>
            <a:r>
              <a:rPr lang="ar-DZ" sz="4400" b="1" smtClean="0"/>
              <a:t>التساؤل</a:t>
            </a:r>
            <a:r>
              <a:rPr lang="ar-DZ" smtClean="0"/>
              <a:t>      </a:t>
            </a:r>
          </a:p>
          <a:p>
            <a:pPr>
              <a:buFont typeface="Wingdings" pitchFamily="2" charset="2"/>
              <a:buNone/>
            </a:pPr>
            <a:endParaRPr lang="ar-DZ" smtClean="0"/>
          </a:p>
          <a:p>
            <a:r>
              <a:rPr lang="ar-DZ" sz="4400" b="1" smtClean="0"/>
              <a:t>الإصغاء الفعال </a:t>
            </a:r>
            <a:endParaRPr lang="fr-FR" sz="4400" b="1" smtClean="0"/>
          </a:p>
        </p:txBody>
      </p:sp>
      <p:sp>
        <p:nvSpPr>
          <p:cNvPr id="14341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CABF95D-CED9-4120-A58D-A91A7445A8BE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434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F33558-DFFC-4333-90C8-503615E939D1}" type="slidenum">
              <a:rPr lang="en-US" smtClean="0">
                <a:cs typeface="Arial" pitchFamily="34" charset="0"/>
              </a:rPr>
              <a:pPr/>
              <a:t>4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146</Words>
  <Application>Microsoft Office PowerPoint</Application>
  <PresentationFormat>Affichage à l'écran (4:3)</PresentationFormat>
  <Paragraphs>62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السلوكات المساعدة للاتصال </vt:lpstr>
      <vt:lpstr>السلوك المساعدة للاتصال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 MASTER 1 clinique</dc:title>
  <dc:creator>Asus</dc:creator>
  <cp:lastModifiedBy>Asus</cp:lastModifiedBy>
  <cp:revision>3</cp:revision>
  <dcterms:created xsi:type="dcterms:W3CDTF">2020-04-07T13:15:09Z</dcterms:created>
  <dcterms:modified xsi:type="dcterms:W3CDTF">2020-04-07T13:38:38Z</dcterms:modified>
</cp:coreProperties>
</file>