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65" r:id="rId5"/>
    <p:sldId id="273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8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BE2FB-C2D3-4E53-AB81-8796EE505BD0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A3560-EA08-4AE9-81B9-AB213D2F6A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2A649-7346-491E-A438-581A4771443D}" type="slidenum">
              <a:rPr lang="fr-FR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01688" y="685800"/>
            <a:ext cx="5181600" cy="3886200"/>
          </a:xfrm>
          <a:ln/>
        </p:spPr>
      </p:sp>
      <p:sp>
        <p:nvSpPr>
          <p:cNvPr id="69636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738F4-BA16-40D7-9B97-2E15F6F878AA}" type="slidenum">
              <a:rPr lang="fr-FR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787400" y="685800"/>
            <a:ext cx="5283200" cy="3962400"/>
          </a:xfrm>
          <a:ln/>
        </p:spPr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5FD651-A1FC-4EAA-A7CD-CD3AD9EBBDAF}" type="slidenum">
              <a:rPr lang="fr-FR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698500" y="685800"/>
            <a:ext cx="5384800" cy="4038600"/>
          </a:xfrm>
          <a:ln/>
        </p:spPr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C1D37C-2F72-4711-99A2-4C28D20082DC}" type="slidenum">
              <a:rPr lang="fr-FR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736600" y="685800"/>
            <a:ext cx="5384800" cy="4038600"/>
          </a:xfrm>
          <a:ln/>
        </p:spPr>
      </p:sp>
      <p:sp>
        <p:nvSpPr>
          <p:cNvPr id="72708" name="Text Box 3"/>
          <p:cNvSpPr txBox="1">
            <a:spLocks noChangeArrowheads="1"/>
          </p:cNvSpPr>
          <p:nvPr/>
        </p:nvSpPr>
        <p:spPr bwMode="auto">
          <a:xfrm>
            <a:off x="381000" y="501015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Vos Commentaires :_________________________________________________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fr-FR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ar-DZ" sz="9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       </a:t>
            </a:r>
            <a:endParaRPr lang="fr-FR" sz="9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01000" cy="1216025"/>
          </a:xfrm>
        </p:spPr>
        <p:txBody>
          <a:bodyPr>
            <a:normAutofit fontScale="90000"/>
          </a:bodyPr>
          <a:lstStyle/>
          <a:p>
            <a:r>
              <a:rPr lang="ar-DZ" sz="4800" dirty="0" smtClean="0"/>
              <a:t>ألأسئلة </a:t>
            </a:r>
            <a:r>
              <a:rPr lang="ar-DZ" sz="4800" dirty="0" err="1" smtClean="0"/>
              <a:t>المفتوحة </a:t>
            </a:r>
            <a:r>
              <a:rPr lang="ar-DZ" sz="4800" dirty="0" smtClean="0"/>
              <a:t>(تابع</a:t>
            </a:r>
            <a:r>
              <a:rPr lang="ar-DZ" sz="4800" dirty="0" err="1" smtClean="0"/>
              <a:t>)</a:t>
            </a:r>
            <a:r>
              <a:rPr lang="ar-DZ" sz="5400" dirty="0" smtClean="0"/>
              <a:t>                     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4400" dirty="0" smtClean="0"/>
              <a:t>أخبرني </a:t>
            </a:r>
            <a:r>
              <a:rPr lang="ar-DZ" sz="4400" dirty="0" err="1" smtClean="0"/>
              <a:t>عن ...</a:t>
            </a:r>
            <a:r>
              <a:rPr lang="ar-DZ" sz="4400" dirty="0" smtClean="0"/>
              <a:t> اشرح </a:t>
            </a:r>
            <a:r>
              <a:rPr lang="ar-DZ" sz="4400" dirty="0" err="1" smtClean="0"/>
              <a:t>لي ...</a:t>
            </a:r>
            <a:r>
              <a:rPr lang="ar-DZ" sz="4400" dirty="0" smtClean="0"/>
              <a:t> </a:t>
            </a:r>
            <a:r>
              <a:rPr lang="ar-DZ" sz="4400" dirty="0" err="1" smtClean="0"/>
              <a:t>أخبرني ...</a:t>
            </a:r>
            <a:r>
              <a:rPr lang="ar-DZ" sz="4400" dirty="0" smtClean="0"/>
              <a:t> أنا </a:t>
            </a:r>
            <a:r>
              <a:rPr lang="ar-DZ" sz="4400" dirty="0" err="1" smtClean="0"/>
              <a:t>أستمع ...</a:t>
            </a:r>
            <a:r>
              <a:rPr lang="ar-DZ" sz="4400" dirty="0" smtClean="0"/>
              <a:t> ما </a:t>
            </a:r>
            <a:r>
              <a:rPr lang="ar-DZ" sz="4400" dirty="0" err="1" smtClean="0"/>
              <a:t>رأيك؟</a:t>
            </a:r>
            <a:endParaRPr lang="ar-DZ" sz="4400" dirty="0" smtClean="0"/>
          </a:p>
          <a:p>
            <a:pPr algn="r" rtl="1"/>
            <a:r>
              <a:rPr lang="ar-DZ" sz="4400" dirty="0" smtClean="0"/>
              <a:t>  أنها تجعل من الممكن الحصول على </a:t>
            </a:r>
            <a:r>
              <a:rPr lang="ar-DZ" sz="4400" dirty="0" err="1" smtClean="0"/>
              <a:t>المعلومات:</a:t>
            </a:r>
            <a:r>
              <a:rPr lang="ar-DZ" sz="4400" dirty="0" smtClean="0"/>
              <a:t> </a:t>
            </a:r>
            <a:r>
              <a:rPr lang="fr-FR" sz="4400" dirty="0" smtClean="0"/>
              <a:t>QQQQCOP:</a:t>
            </a:r>
          </a:p>
          <a:p>
            <a:pPr algn="r" rtl="1"/>
            <a:r>
              <a:rPr lang="fr-FR" sz="4400" dirty="0" smtClean="0"/>
              <a:t>       </a:t>
            </a:r>
            <a:r>
              <a:rPr lang="ar-DZ" sz="4400" dirty="0" err="1" smtClean="0"/>
              <a:t>من؟</a:t>
            </a:r>
            <a:r>
              <a:rPr lang="ar-DZ" sz="4400" dirty="0" smtClean="0"/>
              <a:t> </a:t>
            </a:r>
            <a:r>
              <a:rPr lang="ar-DZ" sz="4400" dirty="0" err="1" smtClean="0"/>
              <a:t>ماذا؟</a:t>
            </a:r>
            <a:r>
              <a:rPr lang="ar-DZ" sz="4400" dirty="0" smtClean="0"/>
              <a:t> </a:t>
            </a:r>
            <a:r>
              <a:rPr lang="ar-DZ" sz="4400" dirty="0" err="1" smtClean="0"/>
              <a:t>متى ؟</a:t>
            </a:r>
            <a:r>
              <a:rPr lang="ar-DZ" sz="4400" dirty="0" smtClean="0"/>
              <a:t> </a:t>
            </a:r>
            <a:r>
              <a:rPr lang="ar-DZ" sz="4400" dirty="0" err="1" smtClean="0"/>
              <a:t>كم؟</a:t>
            </a:r>
            <a:r>
              <a:rPr lang="ar-DZ" sz="4400" dirty="0" smtClean="0"/>
              <a:t> الى </a:t>
            </a:r>
            <a:r>
              <a:rPr lang="ar-DZ" sz="4400" dirty="0" err="1" smtClean="0"/>
              <a:t>اين؟</a:t>
            </a:r>
            <a:r>
              <a:rPr lang="ar-DZ" sz="4400" dirty="0" smtClean="0"/>
              <a:t> لماذا؟</a:t>
            </a:r>
            <a:endParaRPr lang="fr-FR" sz="4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86BC1-F3BA-41FB-9C19-566EF2D42689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7C7BF-5CB7-4AE3-88E5-D59F85E509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sz="4800" dirty="0" smtClean="0"/>
              <a:t>أنواع أخرى من الأسئلة  </a:t>
            </a:r>
            <a:r>
              <a:rPr lang="fr-FR" sz="4800" dirty="0" smtClean="0"/>
              <a:t>(1)</a:t>
            </a:r>
            <a:r>
              <a:rPr lang="ar-DZ" sz="4800" dirty="0" smtClean="0"/>
              <a:t>         </a:t>
            </a:r>
            <a:endParaRPr lang="fr-FR" sz="4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Blip>
                <a:blip r:embed="rId2"/>
              </a:buBlip>
            </a:pPr>
            <a:r>
              <a:rPr lang="ar-DZ" sz="4000" b="1" u="sng" dirty="0" smtClean="0">
                <a:solidFill>
                  <a:srgbClr val="0070C0"/>
                </a:solidFill>
              </a:rPr>
              <a:t>سؤال المرآة: </a:t>
            </a:r>
            <a:r>
              <a:rPr lang="ar-DZ" sz="4000" dirty="0" smtClean="0"/>
              <a:t>ندعو الآخر لتطوير </a:t>
            </a:r>
            <a:r>
              <a:rPr lang="ar-DZ" sz="4000" dirty="0" err="1" smtClean="0"/>
              <a:t>تفكيره </a:t>
            </a:r>
            <a:r>
              <a:rPr lang="ar-DZ" sz="4000" dirty="0" smtClean="0"/>
              <a:t>(بإرجاع أحد أقواله في شكل سؤال</a:t>
            </a:r>
            <a:r>
              <a:rPr lang="ar-DZ" sz="4000" dirty="0" err="1" smtClean="0"/>
              <a:t>)</a:t>
            </a:r>
            <a:endParaRPr lang="ar-DZ" sz="4000" dirty="0" smtClean="0"/>
          </a:p>
          <a:p>
            <a:pPr algn="r" rtl="1">
              <a:buNone/>
            </a:pPr>
            <a:endParaRPr lang="ar-DZ" sz="4000" dirty="0" smtClean="0"/>
          </a:p>
          <a:p>
            <a:pPr algn="r" rtl="1">
              <a:buBlip>
                <a:blip r:embed="rId2"/>
              </a:buBlip>
            </a:pPr>
            <a:r>
              <a:rPr lang="ar-DZ" sz="4000" b="1" u="sng" dirty="0" smtClean="0">
                <a:solidFill>
                  <a:srgbClr val="0070C0"/>
                </a:solidFill>
              </a:rPr>
              <a:t>سؤال حثي</a:t>
            </a:r>
            <a:r>
              <a:rPr lang="ar-DZ" sz="4000" dirty="0" smtClean="0"/>
              <a:t>: يحث على استجابة من المتصل</a:t>
            </a:r>
          </a:p>
          <a:p>
            <a:pPr algn="r" rtl="1">
              <a:buNone/>
            </a:pPr>
            <a:r>
              <a:rPr lang="ar-DZ" sz="4000" dirty="0" smtClean="0"/>
              <a:t> يسعى لتوجيه </a:t>
            </a:r>
            <a:r>
              <a:rPr lang="ar-DZ" sz="4000" dirty="0" err="1" smtClean="0"/>
              <a:t>الاستجابة </a:t>
            </a:r>
            <a:r>
              <a:rPr lang="ar-DZ" sz="4000" dirty="0" smtClean="0"/>
              <a:t>، يسعى للتأثير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47C7EF-EDE9-4F41-9F24-E227CCA8DFFC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0" y="6093296"/>
            <a:ext cx="1981200" cy="476250"/>
          </a:xfrm>
        </p:spPr>
        <p:txBody>
          <a:bodyPr/>
          <a:lstStyle/>
          <a:p>
            <a:pPr>
              <a:defRPr/>
            </a:pPr>
            <a:fld id="{CFF0C5BD-ADF4-4410-ADD5-C041206E040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sz="4000" dirty="0" smtClean="0"/>
              <a:t>أنواع أخرى من الأسئلة</a:t>
            </a:r>
            <a:r>
              <a:rPr lang="fr-FR" sz="4000" dirty="0" smtClean="0"/>
              <a:t> (2)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Blip>
                <a:blip r:embed="rId2"/>
              </a:buBlip>
            </a:pPr>
            <a:r>
              <a:rPr lang="ar-DZ" sz="4800" b="1" u="sng" dirty="0" smtClean="0">
                <a:solidFill>
                  <a:srgbClr val="0070C0"/>
                </a:solidFill>
              </a:rPr>
              <a:t>سؤال بديل</a:t>
            </a:r>
            <a:r>
              <a:rPr lang="ar-DZ" dirty="0" smtClean="0"/>
              <a:t>: </a:t>
            </a:r>
            <a:r>
              <a:rPr lang="ar-DZ" sz="4000" dirty="0" smtClean="0"/>
              <a:t>يدعو المحاور لتقييم نتائج الأحداث المذكورة</a:t>
            </a:r>
          </a:p>
          <a:p>
            <a:pPr algn="r" rtl="1">
              <a:buBlip>
                <a:blip r:embed="rId2"/>
              </a:buBlip>
            </a:pPr>
            <a:r>
              <a:rPr lang="ar-DZ" sz="4400" b="1" u="sng" dirty="0" smtClean="0">
                <a:solidFill>
                  <a:srgbClr val="0070C0"/>
                </a:solidFill>
              </a:rPr>
              <a:t>إعادة طرح السؤال: </a:t>
            </a:r>
            <a:r>
              <a:rPr lang="ar-DZ" sz="4000" dirty="0" smtClean="0"/>
              <a:t>يدعو المحاور</a:t>
            </a:r>
          </a:p>
          <a:p>
            <a:pPr algn="r" rtl="1">
              <a:buNone/>
            </a:pPr>
            <a:r>
              <a:rPr lang="ar-DZ" sz="4000" dirty="0" smtClean="0"/>
              <a:t> لتطوير فكرته</a:t>
            </a:r>
          </a:p>
          <a:p>
            <a:pPr algn="r" rtl="1">
              <a:buNone/>
            </a:pPr>
            <a:r>
              <a:rPr lang="ar-DZ" sz="4000" dirty="0" smtClean="0"/>
              <a:t>   لإعطاء معلومات إضافية(تشير إلى عواقب الحقائق المذكورة</a:t>
            </a:r>
            <a:r>
              <a:rPr lang="ar-DZ" sz="4000" dirty="0" err="1" smtClean="0"/>
              <a:t>)</a:t>
            </a:r>
            <a:endParaRPr lang="fr-FR" sz="4000" dirty="0" smtClean="0"/>
          </a:p>
          <a:p>
            <a:pPr algn="r" rtl="1">
              <a:buBlip>
                <a:blip r:embed="rId2"/>
              </a:buBlip>
            </a:pPr>
            <a:endParaRPr lang="ar-DZ" sz="4000" dirty="0" smtClean="0"/>
          </a:p>
          <a:p>
            <a:pPr algn="r" rtl="1">
              <a:buBlip>
                <a:blip r:embed="rId2"/>
              </a:buBlip>
            </a:pP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86BC1-F3BA-41FB-9C19-566EF2D42689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7C7BF-5CB7-4AE3-88E5-D59F85E509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B80F31-F4E8-4E0C-AA20-BBB673FC0987}" type="datetime1">
              <a:rPr lang="fr-FR" smtClean="0">
                <a:cs typeface="Arial" pitchFamily="34" charset="0"/>
              </a:rPr>
              <a:pPr/>
              <a:t>07/04/2020</a:t>
            </a:fld>
            <a:endParaRPr lang="fr-FR" smtClean="0">
              <a:cs typeface="Arial" pitchFamily="34" charset="0"/>
            </a:endParaRPr>
          </a:p>
        </p:txBody>
      </p:sp>
      <p:sp>
        <p:nvSpPr>
          <p:cNvPr id="2765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2D7E39-8735-45AD-AF08-B5339AFBAEAC}" type="slidenum">
              <a:rPr lang="en-US" smtClean="0">
                <a:cs typeface="Arial" pitchFamily="34" charset="0"/>
              </a:rPr>
              <a:pPr/>
              <a:t>2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763588" y="304800"/>
            <a:ext cx="808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438400" y="609600"/>
            <a:ext cx="4408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ar-DZ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       </a:t>
            </a:r>
            <a:endParaRPr lang="fr-FR" sz="4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304800" y="620713"/>
            <a:ext cx="8393113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90513" y="1524000"/>
            <a:ext cx="9048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500" b="1">
                <a:solidFill>
                  <a:srgbClr val="000066"/>
                </a:solidFill>
                <a:latin typeface="Arial" pitchFamily="34" charset="0"/>
              </a:rPr>
              <a:t>.</a:t>
            </a:r>
            <a:endParaRPr lang="ar-DZ" sz="2500" b="1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3330575"/>
            <a:ext cx="88201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/>
            <a:r>
              <a:rPr lang="fr-FR" sz="2500">
                <a:solidFill>
                  <a:srgbClr val="C00000"/>
                </a:solidFill>
                <a:latin typeface="Arial" pitchFamily="34" charset="0"/>
              </a:rPr>
              <a:t>1-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ar-DZ" sz="3200">
                <a:solidFill>
                  <a:srgbClr val="000066"/>
                </a:solidFill>
                <a:latin typeface="Arial" pitchFamily="34" charset="0"/>
              </a:rPr>
              <a:t>أن يكون المرسل متاح ومفتوح لما يقوله و ما يشعر به المحاور  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-.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4076700"/>
            <a:ext cx="882015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/>
            <a:r>
              <a:rPr lang="fr-FR" sz="2500">
                <a:solidFill>
                  <a:srgbClr val="C00000"/>
                </a:solidFill>
                <a:latin typeface="Arial" pitchFamily="34" charset="0"/>
              </a:rPr>
              <a:t>2- 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ar-DZ" sz="3200">
                <a:solidFill>
                  <a:srgbClr val="000066"/>
                </a:solidFill>
                <a:latin typeface="Arial" pitchFamily="34" charset="0"/>
              </a:rPr>
              <a:t>يكون المرسل صاغي إلى الشخص وليس فقط للمشكلة</a:t>
            </a:r>
            <a:r>
              <a:rPr lang="fr-FR" sz="3200">
                <a:solidFill>
                  <a:srgbClr val="000066"/>
                </a:solidFill>
                <a:latin typeface="Arial" pitchFamily="34" charset="0"/>
              </a:rPr>
              <a:t>   </a:t>
            </a:r>
            <a:r>
              <a:rPr lang="ar-DZ" sz="3200">
                <a:solidFill>
                  <a:srgbClr val="000066"/>
                </a:solidFill>
                <a:latin typeface="Arial" pitchFamily="34" charset="0"/>
              </a:rPr>
              <a:t>     المطروحة                                                 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 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27658" name="Rectangle 1"/>
          <p:cNvSpPr>
            <a:spLocks noChangeArrowheads="1"/>
          </p:cNvSpPr>
          <p:nvPr/>
        </p:nvSpPr>
        <p:spPr bwMode="auto">
          <a:xfrm>
            <a:off x="9107488" y="211138"/>
            <a:ext cx="36512" cy="34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-88872" anchor="ctr">
            <a:spAutoFit/>
          </a:bodyPr>
          <a:lstStyle/>
          <a:p>
            <a:pPr algn="r" eaLnBrk="0" hangingPunct="0"/>
            <a:r>
              <a:rPr lang="fr-FR" sz="800"/>
              <a:t> </a:t>
            </a:r>
            <a:endParaRPr lang="fr-FR"/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971550" y="1628775"/>
            <a:ext cx="74882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6000" dirty="0">
                <a:solidFill>
                  <a:srgbClr val="212121"/>
                </a:solidFill>
                <a:latin typeface="inherit"/>
              </a:rPr>
              <a:t>   ت</a:t>
            </a:r>
            <a:r>
              <a:rPr lang="ar-SA" sz="6000" dirty="0">
                <a:solidFill>
                  <a:srgbClr val="212121"/>
                </a:solidFill>
                <a:latin typeface="inherit"/>
              </a:rPr>
              <a:t>تطلب</a:t>
            </a:r>
            <a:r>
              <a:rPr lang="ar-DZ" sz="6000" dirty="0">
                <a:solidFill>
                  <a:srgbClr val="212121"/>
                </a:solidFill>
                <a:latin typeface="inherit"/>
              </a:rPr>
              <a:t> إعادة الصياغة:</a:t>
            </a:r>
            <a:r>
              <a:rPr lang="fr-FR" sz="6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ar-DZ" sz="6000" dirty="0">
                <a:solidFill>
                  <a:srgbClr val="212121"/>
                </a:solidFill>
                <a:latin typeface="inherit"/>
              </a:rPr>
              <a:t>               </a:t>
            </a:r>
            <a:endParaRPr lang="fr-FR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9" grpId="0" autoUpdateAnimBg="0"/>
      <p:bldP spid="31751" grpId="0" autoUpdateAnimBg="0"/>
      <p:bldP spid="3175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7BB3E05-3EA8-4901-BD66-B292BA5F1992}" type="datetime1">
              <a:rPr lang="fr-FR" smtClean="0">
                <a:cs typeface="Arial" pitchFamily="34" charset="0"/>
              </a:rPr>
              <a:pPr/>
              <a:t>07/04/2020</a:t>
            </a:fld>
            <a:endParaRPr lang="fr-FR" smtClean="0">
              <a:cs typeface="Arial" pitchFamily="34" charset="0"/>
            </a:endParaRPr>
          </a:p>
        </p:txBody>
      </p:sp>
      <p:sp>
        <p:nvSpPr>
          <p:cNvPr id="28675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25D3C-2E54-4E2E-9E58-A43B1477A1ED}" type="slidenum">
              <a:rPr lang="en-US" smtClean="0">
                <a:cs typeface="Arial" pitchFamily="34" charset="0"/>
              </a:rPr>
              <a:pPr/>
              <a:t>3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763588" y="304800"/>
            <a:ext cx="808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449513" y="533400"/>
            <a:ext cx="4408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fr-FR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LA REFORMULATION</a:t>
            </a: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304800" y="1106488"/>
            <a:ext cx="8393113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50825" y="1844675"/>
            <a:ext cx="84248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ar-DZ" sz="2800">
                <a:solidFill>
                  <a:srgbClr val="C00000"/>
                </a:solidFill>
                <a:latin typeface="Arial" pitchFamily="34" charset="0"/>
              </a:rPr>
              <a:t>3</a:t>
            </a: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 لإظهار أنك تستمع إلى المحاور عن طريق المرآة                         </a:t>
            </a:r>
          </a:p>
          <a:p>
            <a:pPr>
              <a:lnSpc>
                <a:spcPct val="150000"/>
              </a:lnSpc>
            </a:pP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 الذي يعود كل ما قيل (الحقائق، ولكن أيضا الآراء والمشاعر)</a:t>
            </a: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-)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3860800"/>
            <a:ext cx="830421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فهمت ما يريد التعبير عنه وهذا         </a:t>
            </a:r>
            <a:r>
              <a:rPr lang="fr-FR" sz="2500">
                <a:solidFill>
                  <a:srgbClr val="000066"/>
                </a:solidFill>
                <a:latin typeface="Arial" pitchFamily="34" charset="0"/>
              </a:rPr>
              <a:t>.</a:t>
            </a:r>
            <a:r>
              <a:rPr lang="ar-DZ" sz="2800">
                <a:solidFill>
                  <a:srgbClr val="C00000"/>
                </a:solidFill>
                <a:latin typeface="Arial" pitchFamily="34" charset="0"/>
              </a:rPr>
              <a:t>4</a:t>
            </a:r>
            <a:r>
              <a:rPr lang="ar-DZ" sz="2800">
                <a:solidFill>
                  <a:srgbClr val="000066"/>
                </a:solidFill>
                <a:latin typeface="Arial" pitchFamily="34" charset="0"/>
              </a:rPr>
              <a:t>  تحقق مع المحاور إذا </a:t>
            </a:r>
          </a:p>
          <a:p>
            <a:pPr>
              <a:lnSpc>
                <a:spcPct val="150000"/>
              </a:lnSpc>
            </a:pPr>
            <a:r>
              <a:rPr lang="ar-DZ" sz="2500">
                <a:solidFill>
                  <a:srgbClr val="000066"/>
                </a:solidFill>
                <a:latin typeface="Arial" pitchFamily="34" charset="0"/>
              </a:rPr>
              <a:t>    بتلخيص كلماته والحصول على موافقته على إعادة الصياغة المقترحة           </a:t>
            </a:r>
            <a:endParaRPr lang="fr-FR" sz="250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0"/>
            <a:ext cx="867568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r>
              <a:rPr lang="fr-F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                   </a:t>
            </a:r>
            <a:r>
              <a:rPr lang="ar-DZ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</a:t>
            </a:r>
            <a:r>
              <a:rPr lang="fr-F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</a:t>
            </a:r>
            <a:r>
              <a:rPr lang="ar-DZ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</a:t>
            </a:r>
            <a:endParaRPr lang="fr-FR" sz="4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7" grpId="0" autoUpdateAnimBg="0"/>
      <p:bldP spid="33798" grpId="0" autoUpdateAnimBg="0"/>
      <p:bldP spid="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6400" y="228600"/>
            <a:ext cx="7781925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98475" y="533400"/>
            <a:ext cx="58261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ar-DZ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</a:t>
            </a:r>
            <a:endParaRPr lang="fr-FR" sz="3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bertus Medium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" y="2205038"/>
            <a:ext cx="8189913" cy="348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93763" y="1295400"/>
            <a:ext cx="75660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ar-DZ" b="1">
                <a:solidFill>
                  <a:srgbClr val="000066"/>
                </a:solidFill>
              </a:rPr>
              <a:t> </a:t>
            </a:r>
            <a:r>
              <a:rPr lang="fr-FR" b="1">
                <a:solidFill>
                  <a:srgbClr val="000066"/>
                </a:solidFill>
              </a:rPr>
              <a:t>Capacité d ’écoute</a:t>
            </a:r>
            <a:r>
              <a:rPr lang="ar-DZ" b="1">
                <a:solidFill>
                  <a:srgbClr val="000066"/>
                </a:solidFill>
              </a:rPr>
              <a:t> ------</a:t>
            </a:r>
            <a:r>
              <a:rPr lang="ar-DZ" sz="3200" b="1">
                <a:solidFill>
                  <a:srgbClr val="000066"/>
                </a:solidFill>
              </a:rPr>
              <a:t>قدرة الاستماع                       </a:t>
            </a:r>
            <a:endParaRPr lang="fr-FR" sz="3200" b="1">
              <a:latin typeface="Times New Roman" pitchFamily="18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900113" y="1773238"/>
            <a:ext cx="79930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fr-FR" b="1">
                <a:solidFill>
                  <a:srgbClr val="000066"/>
                </a:solidFill>
              </a:rPr>
              <a:t>sélection des idées</a:t>
            </a:r>
            <a:r>
              <a:rPr lang="ar-DZ" b="1">
                <a:solidFill>
                  <a:srgbClr val="000066"/>
                </a:solidFill>
              </a:rPr>
              <a:t> ------</a:t>
            </a:r>
            <a:r>
              <a:rPr lang="ar-DZ" sz="3200" b="1">
                <a:solidFill>
                  <a:srgbClr val="000066"/>
                </a:solidFill>
              </a:rPr>
              <a:t>تنقية الأفكار</a:t>
            </a:r>
            <a:r>
              <a:rPr lang="ar-DZ" b="1">
                <a:solidFill>
                  <a:srgbClr val="000066"/>
                </a:solidFill>
              </a:rPr>
              <a:t>                                            </a:t>
            </a:r>
            <a:endParaRPr lang="fr-FR" b="1">
              <a:latin typeface="Times New Roman" pitchFamily="18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611188" y="2362200"/>
            <a:ext cx="820896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ar-DZ" sz="4000" dirty="0">
                <a:solidFill>
                  <a:schemeClr val="accent2">
                    <a:lumMod val="75000"/>
                  </a:schemeClr>
                </a:solidFill>
                <a:latin typeface="Monotype Sorts" pitchFamily="2" charset="2"/>
              </a:rPr>
              <a:t>فإنك تتفاعل دون قبول أو رفض ما يقال </a:t>
            </a:r>
            <a:r>
              <a:rPr lang="ar-DZ" sz="4000" dirty="0">
                <a:solidFill>
                  <a:schemeClr val="accent2">
                    <a:lumMod val="75000"/>
                  </a:schemeClr>
                </a:solidFill>
                <a:latin typeface="Monotype Sorts" pitchFamily="2" charset="2"/>
              </a:rPr>
              <a:t>     </a:t>
            </a:r>
            <a:r>
              <a:rPr lang="fr-FR" sz="4000" dirty="0">
                <a:solidFill>
                  <a:srgbClr val="7030A0"/>
                </a:solidFill>
                <a:latin typeface="Monotype Sorts" pitchFamily="2" charset="2"/>
              </a:rPr>
              <a:t>È</a:t>
            </a:r>
            <a:endParaRPr lang="fr-FR" sz="4000" dirty="0">
              <a:solidFill>
                <a:srgbClr val="7030A0"/>
              </a:solidFill>
              <a:latin typeface="Times New Roman" charset="0"/>
            </a:endParaRPr>
          </a:p>
        </p:txBody>
      </p:sp>
      <p:sp>
        <p:nvSpPr>
          <p:cNvPr id="29704" name="Rectangle 13"/>
          <p:cNvSpPr>
            <a:spLocks noChangeArrowheads="1"/>
          </p:cNvSpPr>
          <p:nvPr/>
        </p:nvSpPr>
        <p:spPr bwMode="auto">
          <a:xfrm>
            <a:off x="1066800" y="3429000"/>
            <a:ext cx="7753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fr-FR" sz="2000">
                <a:solidFill>
                  <a:srgbClr val="FFCC00"/>
                </a:solidFill>
                <a:latin typeface="Monotype Sorts" pitchFamily="2" charset="2"/>
              </a:rPr>
              <a:t>è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539750" y="4206875"/>
            <a:ext cx="83534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>
              <a:buFontTx/>
              <a:buBlip>
                <a:blip r:embed="rId3"/>
              </a:buBlip>
              <a:defRPr/>
            </a:pPr>
            <a:r>
              <a:rPr lang="ar-DZ" sz="4000" dirty="0">
                <a:latin typeface="Times New Roman" charset="0"/>
              </a:rPr>
              <a:t>  شجع </a:t>
            </a:r>
            <a:r>
              <a:rPr lang="ar-DZ" sz="4000" dirty="0"/>
              <a:t>المحاور</a:t>
            </a:r>
            <a:r>
              <a:rPr lang="ar-DZ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DZ" sz="4000" dirty="0">
                <a:latin typeface="Times New Roman" charset="0"/>
              </a:rPr>
              <a:t>على توضيح </a:t>
            </a:r>
            <a:r>
              <a:rPr lang="ar-DZ" sz="4000" dirty="0" err="1">
                <a:latin typeface="Times New Roman" charset="0"/>
              </a:rPr>
              <a:t>أقواله،</a:t>
            </a:r>
            <a:r>
              <a:rPr lang="ar-DZ" sz="4000" dirty="0">
                <a:latin typeface="Times New Roman" charset="0"/>
              </a:rPr>
              <a:t>               </a:t>
            </a:r>
            <a:endParaRPr lang="fr-FR" sz="4000" dirty="0">
              <a:latin typeface="Times New Roman" charset="0"/>
            </a:endParaRP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0" y="4770438"/>
            <a:ext cx="8820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>
              <a:buFontTx/>
              <a:buBlip>
                <a:blip r:embed="rId4"/>
              </a:buBlip>
            </a:pPr>
            <a:r>
              <a:rPr lang="ar-DZ" sz="2400">
                <a:solidFill>
                  <a:srgbClr val="000066"/>
                </a:solidFill>
              </a:rPr>
              <a:t>    </a:t>
            </a:r>
            <a:r>
              <a:rPr lang="ar-DZ" sz="3200">
                <a:solidFill>
                  <a:srgbClr val="0070C0"/>
                </a:solidFill>
              </a:rPr>
              <a:t>ويمكن للآخر أن يعترف بما هو غير منطقي في عرضه</a:t>
            </a:r>
            <a:endParaRPr lang="fr-FR" sz="3200">
              <a:solidFill>
                <a:srgbClr val="0070C0"/>
              </a:solidFill>
            </a:endParaRPr>
          </a:p>
        </p:txBody>
      </p:sp>
      <p:sp>
        <p:nvSpPr>
          <p:cNvPr id="15377" name="Rectangle 19"/>
          <p:cNvSpPr>
            <a:spLocks noChangeArrowheads="1"/>
          </p:cNvSpPr>
          <p:nvPr/>
        </p:nvSpPr>
        <p:spPr bwMode="auto">
          <a:xfrm>
            <a:off x="755650" y="5715000"/>
            <a:ext cx="7920038" cy="61595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ar-DZ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يصبح </a:t>
            </a:r>
            <a:r>
              <a:rPr lang="ar-DZ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الاتفاق </a:t>
            </a:r>
            <a:r>
              <a:rPr lang="ar-DZ" sz="4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ممكنا </a:t>
            </a:r>
            <a:r>
              <a:rPr lang="ar-DZ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(بمعنى </a:t>
            </a:r>
            <a:r>
              <a:rPr lang="ar-DZ" sz="4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Monotype Sorts" pitchFamily="2" charset="2"/>
              </a:rPr>
              <a:t>المشاركة )    </a:t>
            </a:r>
            <a:r>
              <a:rPr lang="ar-DZ" sz="2000" dirty="0" err="1">
                <a:solidFill>
                  <a:srgbClr val="FFCC00"/>
                </a:solidFill>
                <a:latin typeface="Monotype Sorts" pitchFamily="2" charset="2"/>
              </a:rPr>
              <a:t>)</a:t>
            </a:r>
            <a:endParaRPr lang="fr-FR" sz="2400" dirty="0">
              <a:latin typeface="Times New Roman" pitchFamily="18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827088" y="2852738"/>
            <a:ext cx="83169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FontTx/>
              <a:buBlip>
                <a:blip r:embed="rId4"/>
              </a:buBlip>
            </a:pPr>
            <a:r>
              <a:rPr lang="ar-DZ" sz="3600">
                <a:solidFill>
                  <a:srgbClr val="002060"/>
                </a:solidFill>
              </a:rPr>
              <a:t>    تظهر أنك فهمت                                   </a:t>
            </a:r>
            <a:endParaRPr lang="fr-FR" sz="360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5288" y="3357563"/>
            <a:ext cx="856932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FontTx/>
              <a:buBlip>
                <a:blip r:embed="rId3"/>
              </a:buBlip>
              <a:defRPr/>
            </a:pPr>
            <a:r>
              <a:rPr lang="ar-DZ" sz="3200" dirty="0">
                <a:solidFill>
                  <a:schemeClr val="accent2">
                    <a:lumMod val="50000"/>
                  </a:schemeClr>
                </a:solidFill>
              </a:rPr>
              <a:t>   إذا </a:t>
            </a:r>
            <a:r>
              <a:rPr lang="ar-DZ" sz="3200" dirty="0">
                <a:solidFill>
                  <a:schemeClr val="accent2">
                    <a:lumMod val="50000"/>
                  </a:schemeClr>
                </a:solidFill>
              </a:rPr>
              <a:t>كان الرد غير صحيح، أدعو المحاور </a:t>
            </a:r>
            <a:r>
              <a:rPr lang="ar-DZ" sz="3200" dirty="0">
                <a:solidFill>
                  <a:schemeClr val="accent2">
                    <a:lumMod val="50000"/>
                  </a:schemeClr>
                </a:solidFill>
              </a:rPr>
              <a:t>للتصحيح</a:t>
            </a:r>
            <a:r>
              <a:rPr lang="ar-DZ" dirty="0">
                <a:solidFill>
                  <a:schemeClr val="accent2">
                    <a:lumMod val="50000"/>
                  </a:schemeClr>
                </a:solidFill>
              </a:rPr>
              <a:t>                      </a:t>
            </a:r>
            <a:endParaRPr lang="ar-D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710" name="Espace réservé de la date 1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0099ED-2021-4594-B148-0C041F2BFE40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9711" name="Espace réservé du numéro de diapositive 1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CAFB0-9D48-415B-B3F1-4818C00D46BB}" type="slidenum">
              <a:rPr lang="en-US" smtClean="0">
                <a:cs typeface="Arial" pitchFamily="34" charset="0"/>
              </a:rPr>
              <a:pPr/>
              <a:t>4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4213" y="404813"/>
            <a:ext cx="6767512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D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إعادة الصياغة </a:t>
            </a:r>
            <a:r>
              <a:rPr lang="ar-DZ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                                          </a:t>
            </a:r>
            <a:r>
              <a:rPr lang="fr-FR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bertus Medium" pitchFamily="34" charset="0"/>
              </a:rPr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  <p:bldP spid="35846" grpId="0" autoUpdateAnimBg="0"/>
      <p:bldP spid="35848" grpId="0" autoUpdateAnimBg="0"/>
      <p:bldP spid="35856" grpId="0" autoUpdateAnimBg="0"/>
      <p:bldP spid="3585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4800" dirty="0" smtClean="0"/>
              <a:t>ا</a:t>
            </a:r>
            <a:r>
              <a:rPr lang="ar-DZ" sz="4800" dirty="0" smtClean="0">
                <a:solidFill>
                  <a:srgbClr val="0070C0"/>
                </a:solidFill>
              </a:rPr>
              <a:t>لاستجواب </a:t>
            </a:r>
            <a:r>
              <a:rPr lang="ar-DZ" sz="4800" dirty="0" smtClean="0"/>
              <a:t>                             </a:t>
            </a:r>
            <a:endParaRPr lang="fr-FR" sz="4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sz="4000" b="1" u="sng" dirty="0" smtClean="0">
                <a:solidFill>
                  <a:srgbClr val="0070C0"/>
                </a:solidFill>
              </a:rPr>
              <a:t>     يستخدم الاستجواب ل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تحقق من الفهم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خلق التعاطف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تشجيع المشاركة</a:t>
            </a:r>
          </a:p>
          <a:p>
            <a:pPr algn="r" rtl="1">
              <a:buBlip>
                <a:blip r:embed="rId2"/>
              </a:buBlip>
            </a:pPr>
            <a:r>
              <a:rPr lang="ar-DZ" sz="4000" b="1" dirty="0" smtClean="0"/>
              <a:t>تهدئة الناس الغاضبين</a:t>
            </a:r>
          </a:p>
          <a:p>
            <a:pPr algn="r" rtl="1">
              <a:buBlip>
                <a:blip r:embed="rId2"/>
              </a:buBlip>
            </a:pP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47C7EF-EDE9-4F41-9F24-E227CCA8DFFC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0C5BD-ADF4-4410-ADD5-C041206E040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5988" y="1316038"/>
            <a:ext cx="8239125" cy="384175"/>
            <a:chOff x="577" y="829"/>
            <a:chExt cx="5189" cy="242"/>
          </a:xfrm>
        </p:grpSpPr>
        <p:pic>
          <p:nvPicPr>
            <p:cNvPr id="3073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7" y="829"/>
              <a:ext cx="518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37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7" y="829"/>
              <a:ext cx="5189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406400" y="228600"/>
            <a:ext cx="7783513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39750" y="404813"/>
            <a:ext cx="81359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ar-DZ" sz="1400">
                <a:solidFill>
                  <a:srgbClr val="990033"/>
                </a:solidFill>
                <a:latin typeface="Arial Black" pitchFamily="34" charset="0"/>
              </a:rPr>
              <a:t>            </a:t>
            </a:r>
            <a:r>
              <a:rPr lang="fr-FR" sz="1400">
                <a:solidFill>
                  <a:srgbClr val="990033"/>
                </a:solidFill>
                <a:latin typeface="Arial Black" pitchFamily="34" charset="0"/>
              </a:rPr>
              <a:t>LE QUESTIONNEMENT</a:t>
            </a:r>
            <a:r>
              <a:rPr lang="ar-DZ" sz="4400" b="1">
                <a:solidFill>
                  <a:srgbClr val="990033"/>
                </a:solidFill>
                <a:latin typeface="Arial Black" pitchFamily="34" charset="0"/>
              </a:rPr>
              <a:t>التساؤل </a:t>
            </a:r>
            <a:r>
              <a:rPr lang="ar-DZ" sz="3600" b="1">
                <a:solidFill>
                  <a:srgbClr val="990033"/>
                </a:solidFill>
                <a:latin typeface="Arial Black" pitchFamily="34" charset="0"/>
              </a:rPr>
              <a:t>        </a:t>
            </a:r>
            <a:endParaRPr lang="fr-FR" sz="1400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457200" y="1851025"/>
            <a:ext cx="8189913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893763" y="1700213"/>
            <a:ext cx="4017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400" b="1" dirty="0">
                <a:solidFill>
                  <a:srgbClr val="006600"/>
                </a:solidFill>
                <a:latin typeface="Tahoma" pitchFamily="34" charset="0"/>
              </a:rPr>
              <a:t>le questionnement sert à :</a:t>
            </a:r>
            <a:endParaRPr lang="fr-FR" sz="2400" b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132013" y="2276475"/>
            <a:ext cx="3600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Vérifier la compréhension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132013" y="2725738"/>
            <a:ext cx="2513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Créer l ’empathie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2132013" y="3140075"/>
            <a:ext cx="3783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Encourager la participation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132013" y="3571875"/>
            <a:ext cx="454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fr-FR" sz="2000" b="1">
                <a:solidFill>
                  <a:srgbClr val="000066"/>
                </a:solidFill>
                <a:latin typeface="Tahoma" pitchFamily="34" charset="0"/>
              </a:rPr>
              <a:t>  Calmer les personnes en colère…</a:t>
            </a:r>
            <a:endParaRPr lang="fr-FR" sz="2000" b="1">
              <a:latin typeface="Times New Roman" pitchFamily="18" charset="0"/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971550" y="4276725"/>
            <a:ext cx="4837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>
                <a:solidFill>
                  <a:srgbClr val="000066"/>
                </a:solidFill>
                <a:latin typeface="Tahoma" pitchFamily="34" charset="0"/>
              </a:rPr>
              <a:t>Attention, cependant, point trop n’en faut :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1001713" y="5032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519113" y="5051425"/>
            <a:ext cx="8229600" cy="104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2800" b="1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 série </a:t>
            </a:r>
            <a:r>
              <a:rPr lang="fr-F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</a:t>
            </a:r>
            <a:r>
              <a:rPr lang="fr-FR" sz="2800" b="1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QQCOQP </a:t>
            </a:r>
            <a:r>
              <a:rPr lang="fr-F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</a:t>
            </a:r>
            <a:r>
              <a:rPr lang="fr-FR" sz="2800" b="1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fr-FR" sz="2800" b="1">
                <a:solidFill>
                  <a:srgbClr val="993366"/>
                </a:solidFill>
                <a:latin typeface="Times New Roman" pitchFamily="18" charset="0"/>
              </a:rPr>
              <a:t> </a:t>
            </a:r>
            <a:r>
              <a:rPr lang="fr-FR" sz="2800" b="1">
                <a:solidFill>
                  <a:srgbClr val="000066"/>
                </a:solidFill>
                <a:latin typeface="Times New Roman" pitchFamily="18" charset="0"/>
              </a:rPr>
              <a:t> =</a:t>
            </a:r>
          </a:p>
          <a:p>
            <a:pPr algn="ctr">
              <a:spcBef>
                <a:spcPct val="20000"/>
              </a:spcBef>
              <a:defRPr/>
            </a:pPr>
            <a:r>
              <a:rPr lang="fr-FR" sz="2800" b="1">
                <a:solidFill>
                  <a:srgbClr val="000066"/>
                </a:solidFill>
                <a:latin typeface="Times New Roman" pitchFamily="18" charset="0"/>
              </a:rPr>
              <a:t> une méthode aussi </a:t>
            </a:r>
            <a:r>
              <a:rPr lang="fr-FR" sz="2800" b="1" i="1">
                <a:solidFill>
                  <a:srgbClr val="006600"/>
                </a:solidFill>
                <a:latin typeface="Times New Roman" pitchFamily="18" charset="0"/>
              </a:rPr>
              <a:t>FACILE</a:t>
            </a:r>
            <a:r>
              <a:rPr lang="fr-FR" sz="2800" b="1">
                <a:solidFill>
                  <a:srgbClr val="000066"/>
                </a:solidFill>
                <a:latin typeface="Times New Roman" pitchFamily="18" charset="0"/>
              </a:rPr>
              <a:t> que </a:t>
            </a:r>
            <a:r>
              <a:rPr lang="fr-FR" sz="2800" b="1" i="1">
                <a:solidFill>
                  <a:srgbClr val="006600"/>
                </a:solidFill>
                <a:latin typeface="Times New Roman" pitchFamily="18" charset="0"/>
              </a:rPr>
              <a:t>PRODUCTIVE</a:t>
            </a:r>
            <a:endParaRPr lang="fr-FR" sz="24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0734" name="Espace réservé de la date 1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9DF8EDE-EE8E-43BF-9AED-13C4978E5698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0735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04304-3845-434F-900B-E395A0A3C619}" type="slidenum">
              <a:rPr lang="en-US" smtClean="0">
                <a:cs typeface="Arial" pitchFamily="34" charset="0"/>
              </a:rPr>
              <a:pPr/>
              <a:t>6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75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28680" grpId="0" autoUpdateAnimBg="0"/>
      <p:bldP spid="28681" grpId="0" autoUpdateAnimBg="0"/>
      <p:bldP spid="28682" grpId="0" autoUpdateAnimBg="0"/>
      <p:bldP spid="28683" grpId="0" autoUpdateAnimBg="0"/>
      <p:bldP spid="28684" grpId="0" autoUpdateAnimBg="0"/>
      <p:bldP spid="28685" grpId="0" autoUpdateAnimBg="0"/>
      <p:bldP spid="2868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4400" b="1" smtClean="0"/>
              <a:t>أنواع الأسئلة </a:t>
            </a:r>
            <a:r>
              <a:rPr lang="ar-DZ" smtClean="0"/>
              <a:t>                   </a:t>
            </a:r>
            <a:endParaRPr lang="fr-FR" smtClean="0"/>
          </a:p>
        </p:txBody>
      </p:sp>
      <p:sp>
        <p:nvSpPr>
          <p:cNvPr id="31747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3600" b="1" u="sng" smtClean="0"/>
              <a:t>أسئلة مغلقة</a:t>
            </a:r>
            <a:r>
              <a:rPr lang="ar-DZ" smtClean="0"/>
              <a:t>: إجابة مختصرة </a:t>
            </a:r>
            <a:r>
              <a:rPr lang="ar-DZ" smtClean="0">
                <a:solidFill>
                  <a:srgbClr val="000099"/>
                </a:solidFill>
              </a:rPr>
              <a:t>نعم – لا – رقم – تاريخ –مكان </a:t>
            </a:r>
            <a:endParaRPr lang="ar-DZ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3600" b="1" u="sng" smtClean="0"/>
              <a:t>أسئلة مفتوحة:</a:t>
            </a:r>
            <a:r>
              <a:rPr lang="ar-DZ" sz="3600" smtClean="0"/>
              <a:t>إجابة مطولة </a:t>
            </a:r>
            <a:r>
              <a:rPr lang="ar-DZ" sz="3600" smtClean="0">
                <a:solidFill>
                  <a:srgbClr val="000099"/>
                </a:solidFill>
              </a:rPr>
              <a:t>مجال مفتوح </a:t>
            </a:r>
            <a:endParaRPr lang="ar-DZ" sz="3600" b="1" u="sng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2800" smtClean="0"/>
              <a:t>تصنع الحوار                              </a:t>
            </a:r>
            <a:r>
              <a:rPr lang="fr-FR" sz="2000" smtClean="0"/>
              <a:t>le dialogue</a:t>
            </a:r>
            <a:r>
              <a:rPr lang="ar-DZ" sz="2000" smtClean="0"/>
              <a:t> </a:t>
            </a:r>
            <a:r>
              <a:rPr lang="fr-FR" sz="2000" smtClean="0"/>
              <a:t>crée</a:t>
            </a:r>
            <a:r>
              <a:rPr lang="ar-DZ" sz="2000" smtClean="0"/>
              <a:t> 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r>
              <a:rPr lang="ar-DZ" sz="2000" smtClean="0"/>
              <a:t>تشجع للتعبير بكل حرية             </a:t>
            </a:r>
            <a:r>
              <a:rPr lang="fr-FR" sz="2000" smtClean="0"/>
              <a:t> incite à s’exprimer librement</a:t>
            </a:r>
            <a:r>
              <a:rPr lang="ar-DZ" sz="2000" smtClean="0"/>
              <a:t>  </a:t>
            </a:r>
          </a:p>
          <a:p>
            <a:pPr algn="r" rtl="1">
              <a:buFont typeface="Wingdings" pitchFamily="2" charset="2"/>
              <a:buBlip>
                <a:blip r:embed="rId2"/>
              </a:buBlip>
            </a:pPr>
            <a:endParaRPr lang="ar-DZ" sz="2000" smtClean="0"/>
          </a:p>
          <a:p>
            <a:pPr>
              <a:buFont typeface="Wingdings" pitchFamily="2" charset="2"/>
              <a:buNone/>
            </a:pPr>
            <a:r>
              <a:rPr lang="fr-FR" sz="1600" smtClean="0"/>
              <a:t> </a:t>
            </a:r>
            <a:endParaRPr lang="ar-DZ" smtClean="0"/>
          </a:p>
          <a:p>
            <a:pPr algn="r" rtl="1">
              <a:buFont typeface="Wingdings" pitchFamily="2" charset="2"/>
              <a:buBlip>
                <a:blip r:embed="rId2"/>
              </a:buBlip>
            </a:pPr>
            <a:endParaRPr lang="fr-FR" smtClean="0"/>
          </a:p>
        </p:txBody>
      </p:sp>
      <p:sp>
        <p:nvSpPr>
          <p:cNvPr id="31748" name="Espace réservé de la date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9FBEDB6-4F9E-4D04-BFE9-996DDB3492BC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174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1A758C-1B89-4328-B0D8-10C70A17A33F}" type="slidenum">
              <a:rPr lang="en-US" smtClean="0">
                <a:cs typeface="Arial" pitchFamily="34" charset="0"/>
              </a:rPr>
              <a:pPr/>
              <a:t>7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mtClean="0"/>
              <a:t>الأسئلة المغلقة                   </a:t>
            </a:r>
            <a:endParaRPr lang="fr-FR" smtClean="0"/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4800" dirty="0" smtClean="0"/>
              <a:t>مفيدة </a:t>
            </a:r>
            <a:r>
              <a:rPr lang="ar-DZ" sz="4800" dirty="0" err="1" smtClean="0"/>
              <a:t>ودقيقة ،</a:t>
            </a:r>
            <a:endParaRPr lang="ar-DZ" sz="4800" dirty="0" smtClean="0"/>
          </a:p>
          <a:p>
            <a:pPr algn="r" rtl="1"/>
            <a:r>
              <a:rPr lang="ar-DZ" sz="4400" dirty="0" smtClean="0"/>
              <a:t>  يتم استخدامها للحصول على معلومات أو للتحقق من شيء ما.</a:t>
            </a:r>
          </a:p>
          <a:p>
            <a:pPr algn="r" rtl="1"/>
            <a:r>
              <a:rPr lang="ar-DZ" sz="4400" dirty="0" smtClean="0"/>
              <a:t>  يغلقون الحوار ويجب أن يسبقهم أسئلة مفتوحة</a:t>
            </a:r>
            <a:endParaRPr lang="fr-FR" sz="4400" dirty="0" smtClean="0"/>
          </a:p>
          <a:p>
            <a:endParaRPr lang="fr-FR" dirty="0" smtClean="0"/>
          </a:p>
        </p:txBody>
      </p:sp>
      <p:sp>
        <p:nvSpPr>
          <p:cNvPr id="3277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D4AFCDA-315F-4016-A661-590021186855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277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11F1D1-0EDD-4091-99CF-B7E17D595FF8}" type="slidenum">
              <a:rPr lang="en-US" smtClean="0">
                <a:cs typeface="Arial" pitchFamily="34" charset="0"/>
              </a:rPr>
              <a:pPr/>
              <a:t>8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6600" dirty="0" smtClean="0"/>
              <a:t>ألأسئلة المفتوحة      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4400" dirty="0" smtClean="0"/>
              <a:t>يخلقون </a:t>
            </a:r>
            <a:r>
              <a:rPr lang="ar-DZ" sz="4400" dirty="0" err="1" smtClean="0"/>
              <a:t>الحوار </a:t>
            </a:r>
            <a:r>
              <a:rPr lang="ar-DZ" sz="4400" dirty="0" smtClean="0"/>
              <a:t>، يشجعون حرية </a:t>
            </a:r>
            <a:r>
              <a:rPr lang="ar-DZ" sz="4400" dirty="0" err="1" smtClean="0"/>
              <a:t>التعبير:</a:t>
            </a:r>
            <a:endParaRPr lang="ar-DZ" sz="4400" dirty="0" smtClean="0"/>
          </a:p>
          <a:p>
            <a:pPr algn="r" rtl="1"/>
            <a:r>
              <a:rPr lang="ar-DZ" sz="4400" dirty="0" smtClean="0"/>
              <a:t>  ما هو مشروعك ما الذي تبحث </a:t>
            </a:r>
            <a:r>
              <a:rPr lang="ar-DZ" sz="4400" dirty="0" err="1" smtClean="0"/>
              <a:t>عنه؟</a:t>
            </a:r>
            <a:endParaRPr lang="ar-DZ" sz="4400" dirty="0" smtClean="0"/>
          </a:p>
          <a:p>
            <a:pPr algn="r" rtl="1"/>
            <a:r>
              <a:rPr lang="ar-DZ" sz="4400" dirty="0" smtClean="0"/>
              <a:t>  ماذا </a:t>
            </a:r>
            <a:r>
              <a:rPr lang="ar-DZ" sz="4400" dirty="0" err="1" smtClean="0"/>
              <a:t>تريد؟</a:t>
            </a:r>
            <a:r>
              <a:rPr lang="ar-DZ" sz="4400" dirty="0" smtClean="0"/>
              <a:t> ما الذي تريد </a:t>
            </a:r>
            <a:r>
              <a:rPr lang="ar-DZ" sz="4400" dirty="0" err="1" smtClean="0"/>
              <a:t>تغييره؟</a:t>
            </a:r>
            <a:endParaRPr lang="ar-DZ" sz="4400" dirty="0" smtClean="0"/>
          </a:p>
          <a:p>
            <a:pPr algn="r" rtl="1"/>
            <a:r>
              <a:rPr lang="ar-DZ" sz="4400" dirty="0" smtClean="0"/>
              <a:t>كيف ترى </a:t>
            </a:r>
            <a:r>
              <a:rPr lang="ar-DZ" sz="4400" dirty="0" err="1" smtClean="0"/>
              <a:t>الوضع؟</a:t>
            </a:r>
            <a:r>
              <a:rPr lang="ar-DZ" sz="4400" dirty="0" smtClean="0"/>
              <a:t> ما الذي </a:t>
            </a:r>
            <a:r>
              <a:rPr lang="ar-DZ" sz="4400" dirty="0" err="1" smtClean="0"/>
              <a:t>تغير؟</a:t>
            </a:r>
            <a:endParaRPr lang="ar-DZ" sz="4400" dirty="0" smtClean="0"/>
          </a:p>
          <a:p>
            <a:pPr algn="r" rtl="1"/>
            <a:r>
              <a:rPr lang="ar-DZ" sz="4400" dirty="0" smtClean="0"/>
              <a:t>  بم يتعلق </a:t>
            </a:r>
            <a:r>
              <a:rPr lang="ar-DZ" sz="4400" dirty="0" err="1" smtClean="0"/>
              <a:t>الأمر  ؟</a:t>
            </a:r>
            <a:endParaRPr lang="fr-FR" sz="4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E86BC1-F3BA-41FB-9C19-566EF2D42689}" type="datetime1">
              <a:rPr lang="fr-FR" smtClean="0"/>
              <a:pPr>
                <a:defRPr/>
              </a:pPr>
              <a:t>07/04/2020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7C7BF-5CB7-4AE3-88E5-D59F85E509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438</Words>
  <Application>Microsoft Office PowerPoint</Application>
  <PresentationFormat>Affichage à l'écran (4:3)</PresentationFormat>
  <Paragraphs>104</Paragraphs>
  <Slides>12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إعادة الصياغة       </vt:lpstr>
      <vt:lpstr>Diapositive 2</vt:lpstr>
      <vt:lpstr>Diapositive 3</vt:lpstr>
      <vt:lpstr>Diapositive 4</vt:lpstr>
      <vt:lpstr>الاستجواب                              </vt:lpstr>
      <vt:lpstr>Diapositive 6</vt:lpstr>
      <vt:lpstr>أنواع الأسئلة                    </vt:lpstr>
      <vt:lpstr>الأسئلة المغلقة                   </vt:lpstr>
      <vt:lpstr>ألأسئلة المفتوحة      </vt:lpstr>
      <vt:lpstr>ألأسئلة المفتوحة (تابع)                     </vt:lpstr>
      <vt:lpstr>أنواع أخرى من الأسئلة  (1)         </vt:lpstr>
      <vt:lpstr>أنواع أخرى من الأسئلة (2)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  MASTER 1 clinique</dc:title>
  <dc:creator>Asus</dc:creator>
  <cp:lastModifiedBy>Asus</cp:lastModifiedBy>
  <cp:revision>12</cp:revision>
  <dcterms:created xsi:type="dcterms:W3CDTF">2020-04-07T13:15:09Z</dcterms:created>
  <dcterms:modified xsi:type="dcterms:W3CDTF">2020-04-07T15:49:26Z</dcterms:modified>
</cp:coreProperties>
</file>