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60" r:id="rId5"/>
    <p:sldId id="257" r:id="rId6"/>
    <p:sldId id="261" r:id="rId7"/>
    <p:sldId id="292" r:id="rId8"/>
    <p:sldId id="289" r:id="rId9"/>
    <p:sldId id="290" r:id="rId10"/>
    <p:sldId id="291" r:id="rId11"/>
    <p:sldId id="258" r:id="rId12"/>
    <p:sldId id="262" r:id="rId13"/>
    <p:sldId id="263" r:id="rId14"/>
    <p:sldId id="295" r:id="rId15"/>
    <p:sldId id="264" r:id="rId16"/>
    <p:sldId id="259" r:id="rId17"/>
    <p:sldId id="266" r:id="rId18"/>
    <p:sldId id="267" r:id="rId19"/>
    <p:sldId id="265"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2" r:id="rId34"/>
    <p:sldId id="281" r:id="rId35"/>
    <p:sldId id="283" r:id="rId36"/>
    <p:sldId id="284" r:id="rId37"/>
    <p:sldId id="285" r:id="rId38"/>
    <p:sldId id="286" r:id="rId39"/>
    <p:sldId id="287" r:id="rId40"/>
    <p:sldId id="28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48ED4E6-149B-46BB-AA72-C086FB0E816C}" type="datetimeFigureOut">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9EA33B-F94F-4F4C-B5C7-99498828F1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D4E6-149B-46BB-AA72-C086FB0E816C}" type="datetimeFigureOut">
              <a:rPr lang="fr-FR" smtClean="0"/>
              <a:pPr/>
              <a:t>24/02/2020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EA33B-F94F-4F4C-B5C7-99498828F1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85728"/>
            <a:ext cx="8643998" cy="6215105"/>
          </a:xfrm>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fr-FR" sz="1800" b="1" dirty="0" smtClean="0"/>
              <a:t/>
            </a:r>
            <a:br>
              <a:rPr lang="fr-FR" sz="1800" b="1" dirty="0" smtClean="0"/>
            </a:br>
            <a:r>
              <a:rPr lang="fr-FR" sz="1800" b="1" i="1" dirty="0" smtClean="0">
                <a:solidFill>
                  <a:srgbClr val="FF0000"/>
                </a:solidFill>
              </a:rPr>
              <a:t/>
            </a:r>
            <a:br>
              <a:rPr lang="fr-FR" sz="1800" b="1" i="1" dirty="0" smtClean="0">
                <a:solidFill>
                  <a:srgbClr val="FF0000"/>
                </a:solidFill>
              </a:rPr>
            </a:br>
            <a:r>
              <a:rPr lang="fr-FR" sz="2700" b="1" dirty="0" smtClean="0"/>
              <a:t>                                            </a:t>
            </a:r>
            <a:br>
              <a:rPr lang="fr-FR" sz="2700" b="1" dirty="0" smtClean="0"/>
            </a:br>
            <a:r>
              <a:rPr lang="fr-FR" sz="2700" b="1" dirty="0" smtClean="0"/>
              <a:t>                                                </a:t>
            </a:r>
            <a:r>
              <a:rPr lang="fr-FR" sz="1800" b="1" i="1" dirty="0">
                <a:solidFill>
                  <a:srgbClr val="FF0000"/>
                </a:solidFill>
              </a:rPr>
              <a:t/>
            </a:r>
            <a:br>
              <a:rPr lang="fr-FR" sz="1800" b="1" i="1" dirty="0">
                <a:solidFill>
                  <a:srgbClr val="FF0000"/>
                </a:solidFill>
              </a:rPr>
            </a:br>
            <a:r>
              <a:rPr lang="fr-FR" sz="1800" b="1" i="1" dirty="0" smtClean="0">
                <a:solidFill>
                  <a:srgbClr val="FF0000"/>
                </a:solidFill>
              </a:rPr>
              <a:t/>
            </a:r>
            <a:br>
              <a:rPr lang="fr-FR" sz="1800" b="1" i="1" dirty="0" smtClean="0">
                <a:solidFill>
                  <a:srgbClr val="FF0000"/>
                </a:solidFill>
              </a:rPr>
            </a:br>
            <a:r>
              <a:rPr lang="fr-FR" sz="1800" b="1" dirty="0" smtClean="0"/>
              <a:t>                                                                          </a:t>
            </a:r>
            <a:r>
              <a:rPr lang="fr-FR" sz="3100" b="1" dirty="0" smtClean="0">
                <a:latin typeface="Times New Roman" pitchFamily="18" charset="0"/>
                <a:cs typeface="Times New Roman" pitchFamily="18" charset="0"/>
              </a:rPr>
              <a:t>Nitruration</a:t>
            </a:r>
            <a:r>
              <a:rPr lang="fr-FR" sz="1800" b="1" i="1" dirty="0" smtClean="0">
                <a:solidFill>
                  <a:srgbClr val="FF0000"/>
                </a:solidFill>
              </a:rPr>
              <a:t/>
            </a:r>
            <a:br>
              <a:rPr lang="fr-FR" sz="1800" b="1" i="1" dirty="0" smtClean="0">
                <a:solidFill>
                  <a:srgbClr val="FF0000"/>
                </a:solidFill>
              </a:rPr>
            </a:br>
            <a:r>
              <a:rPr lang="fr-FR" sz="1800" b="1" i="1" dirty="0" smtClean="0">
                <a:solidFill>
                  <a:srgbClr val="FF0000"/>
                </a:solidFill>
              </a:rPr>
              <a:t>Définitions et principes</a:t>
            </a:r>
            <a:r>
              <a:rPr lang="fr-FR" sz="1800" dirty="0"/>
              <a:t/>
            </a:r>
            <a:br>
              <a:rPr lang="fr-FR" sz="1800" dirty="0"/>
            </a:br>
            <a:r>
              <a:rPr lang="fr-FR" sz="1800" dirty="0" smtClean="0">
                <a:latin typeface="Times New Roman" pitchFamily="18" charset="0"/>
                <a:cs typeface="Times New Roman" pitchFamily="18" charset="0"/>
              </a:rPr>
              <a:t/>
            </a:r>
            <a:br>
              <a:rPr lang="fr-FR" sz="1800"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Nitruration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nitrocarburation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oxynitruration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oxynitrocarburation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sulfonitruration</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sulfonitrocarburation</a:t>
            </a:r>
            <a:r>
              <a:rPr lang="fr-FR" sz="2200" dirty="0">
                <a:latin typeface="Times New Roman" pitchFamily="18" charset="0"/>
                <a:cs typeface="Times New Roman" pitchFamily="18" charset="0"/>
              </a:rPr>
              <a:t>... sont des variantes d’une même famille de traitements que nous désignerons souvent dans la suite de ce texte sous le terme générique de « </a:t>
            </a:r>
            <a:r>
              <a:rPr lang="fr-FR" sz="2200" b="1" u="sng" dirty="0">
                <a:latin typeface="Times New Roman" pitchFamily="18" charset="0"/>
                <a:cs typeface="Times New Roman" pitchFamily="18" charset="0"/>
              </a:rPr>
              <a:t>nitrurations</a:t>
            </a:r>
            <a:r>
              <a:rPr lang="fr-FR" sz="2200" b="1"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a:t>
            </a:r>
            <a:br>
              <a:rPr lang="fr-FR" sz="2200" dirty="0" smtClean="0">
                <a:latin typeface="Times New Roman" pitchFamily="18" charset="0"/>
                <a:cs typeface="Times New Roman" pitchFamily="18" charset="0"/>
              </a:rPr>
            </a:br>
            <a:r>
              <a:rPr lang="fr-FR" sz="2200" dirty="0">
                <a:latin typeface="Times New Roman" pitchFamily="18" charset="0"/>
                <a:cs typeface="Times New Roman" pitchFamily="18" charset="0"/>
              </a:rPr>
              <a:t/>
            </a:r>
            <a:br>
              <a:rPr lang="fr-FR" sz="2200" dirty="0">
                <a:latin typeface="Times New Roman" pitchFamily="18" charset="0"/>
                <a:cs typeface="Times New Roman" pitchFamily="18" charset="0"/>
              </a:rPr>
            </a:br>
            <a:r>
              <a:rPr lang="fr-FR" sz="2200" dirty="0">
                <a:latin typeface="Times New Roman" pitchFamily="18" charset="0"/>
                <a:cs typeface="Times New Roman" pitchFamily="18" charset="0"/>
              </a:rPr>
              <a:t>Ces nitrurations ont pour caractéristiques principales :</a:t>
            </a:r>
            <a:br>
              <a:rPr lang="fr-FR" sz="2200" dirty="0">
                <a:latin typeface="Times New Roman" pitchFamily="18" charset="0"/>
                <a:cs typeface="Times New Roman" pitchFamily="18" charset="0"/>
              </a:rPr>
            </a:b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d’être réalisées en phase </a:t>
            </a:r>
            <a:r>
              <a:rPr lang="fr-FR" sz="2200" dirty="0" err="1">
                <a:latin typeface="Times New Roman" pitchFamily="18" charset="0"/>
                <a:cs typeface="Times New Roman" pitchFamily="18" charset="0"/>
              </a:rPr>
              <a:t>ferritique</a:t>
            </a:r>
            <a:r>
              <a:rPr lang="fr-FR" sz="2200" dirty="0">
                <a:latin typeface="Times New Roman" pitchFamily="18" charset="0"/>
                <a:cs typeface="Times New Roman" pitchFamily="18" charset="0"/>
              </a:rPr>
              <a:t> sur les alliages ferreux (entre 350 et 590</a:t>
            </a:r>
            <a:r>
              <a:rPr lang="fr-FR" sz="2200" baseline="30000" dirty="0">
                <a:latin typeface="Times New Roman" pitchFamily="18" charset="0"/>
                <a:cs typeface="Times New Roman" pitchFamily="18" charset="0"/>
              </a:rPr>
              <a:t>o</a:t>
            </a:r>
            <a:r>
              <a:rPr lang="fr-FR" sz="2200" dirty="0">
                <a:latin typeface="Times New Roman" pitchFamily="18" charset="0"/>
                <a:cs typeface="Times New Roman" pitchFamily="18" charset="0"/>
              </a:rPr>
              <a:t>C selon les procédés) </a:t>
            </a:r>
            <a:br>
              <a:rPr lang="fr-FR" sz="2200" dirty="0">
                <a:latin typeface="Times New Roman" pitchFamily="18" charset="0"/>
                <a:cs typeface="Times New Roman" pitchFamily="18" charset="0"/>
              </a:rPr>
            </a:br>
            <a:r>
              <a:rPr lang="fr-FR" sz="2200" dirty="0" smtClean="0">
                <a:latin typeface="Times New Roman" pitchFamily="18" charset="0"/>
                <a:cs typeface="Times New Roman" pitchFamily="18" charset="0"/>
              </a:rPr>
              <a:t>- d’obtenir </a:t>
            </a:r>
            <a:r>
              <a:rPr lang="fr-FR" sz="2200" dirty="0">
                <a:latin typeface="Times New Roman" pitchFamily="18" charset="0"/>
                <a:cs typeface="Times New Roman" pitchFamily="18" charset="0"/>
              </a:rPr>
              <a:t>directement leurs propriétés d’emploi sans qu’il soit nécessaire, comme c’est le cas pour la cémentation ou la carbonitruration, de réaliser un durcissement subséquent par trempe</a:t>
            </a:r>
            <a:r>
              <a:rPr lang="fr-FR" sz="2200" dirty="0" smtClean="0">
                <a:latin typeface="Times New Roman" pitchFamily="18" charset="0"/>
                <a:cs typeface="Times New Roman" pitchFamily="18" charset="0"/>
              </a:rPr>
              <a:t>.</a:t>
            </a:r>
            <a:r>
              <a:rPr lang="fr-FR" sz="1800" dirty="0" smtClean="0"/>
              <a:t/>
            </a:r>
            <a:br>
              <a:rPr lang="fr-FR" sz="1800" dirty="0" smtClean="0"/>
            </a:br>
            <a:r>
              <a:rPr lang="fr-FR" sz="1800" dirty="0"/>
              <a:t/>
            </a:r>
            <a:br>
              <a:rPr lang="fr-FR" sz="1800" dirty="0"/>
            </a:br>
            <a:endParaRPr lang="fr-FR" dirty="0"/>
          </a:p>
        </p:txBody>
      </p:sp>
      <p:sp>
        <p:nvSpPr>
          <p:cNvPr id="4" name="ZoneTexte 3"/>
          <p:cNvSpPr txBox="1"/>
          <p:nvPr/>
        </p:nvSpPr>
        <p:spPr>
          <a:xfrm>
            <a:off x="428596" y="285728"/>
            <a:ext cx="84296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latin typeface="Times New Roman" pitchFamily="18" charset="0"/>
                <a:cs typeface="Times New Roman" pitchFamily="18" charset="0"/>
              </a:rPr>
              <a:t>Cours : </a:t>
            </a:r>
            <a:r>
              <a:rPr lang="fr-FR" b="1" i="1" dirty="0" smtClean="0">
                <a:latin typeface="Times New Roman" pitchFamily="18" charset="0"/>
                <a:cs typeface="Times New Roman" pitchFamily="18" charset="0"/>
              </a:rPr>
              <a:t>Surface et traitements </a:t>
            </a:r>
            <a:endParaRPr lang="fr-FR"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smtClean="0"/>
              <a:t>Couche </a:t>
            </a:r>
            <a:r>
              <a:rPr lang="fr-FR" dirty="0" err="1" smtClean="0"/>
              <a:t>nitrocarburée</a:t>
            </a:r>
            <a:r>
              <a:rPr lang="fr-FR" dirty="0" smtClean="0"/>
              <a:t> (X70)</a:t>
            </a:r>
            <a:endParaRPr lang="fr-FR" dirty="0"/>
          </a:p>
        </p:txBody>
      </p:sp>
      <p:pic>
        <p:nvPicPr>
          <p:cNvPr id="3074" name="Picture 2" descr="C:\Users\mzina\Documents\X70 TRAITE.tif"/>
          <p:cNvPicPr>
            <a:picLocks noGrp="1" noChangeAspect="1" noChangeArrowheads="1"/>
          </p:cNvPicPr>
          <p:nvPr>
            <p:ph idx="1"/>
          </p:nvPr>
        </p:nvPicPr>
        <p:blipFill>
          <a:blip r:embed="rId2"/>
          <a:srcRect/>
          <a:stretch>
            <a:fillRect/>
          </a:stretch>
        </p:blipFill>
        <p:spPr bwMode="auto">
          <a:xfrm>
            <a:off x="1055131" y="1600200"/>
            <a:ext cx="6534178" cy="49006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fr-FR" sz="2000" dirty="0" smtClean="0">
                <a:solidFill>
                  <a:srgbClr val="FF0000"/>
                </a:solidFill>
              </a:rPr>
              <a:t>Spectre de diffraction  RX  réalisé dans les conditions d’incidence rasante de l’acier  </a:t>
            </a:r>
            <a:r>
              <a:rPr lang="fr-FR" sz="2000" dirty="0" err="1" smtClean="0">
                <a:solidFill>
                  <a:srgbClr val="FF0000"/>
                </a:solidFill>
              </a:rPr>
              <a:t>nitrocarburé</a:t>
            </a:r>
            <a:r>
              <a:rPr lang="fr-FR" sz="2000" dirty="0" smtClean="0">
                <a:solidFill>
                  <a:srgbClr val="FF0000"/>
                </a:solidFill>
              </a:rPr>
              <a:t> de type X70</a:t>
            </a:r>
            <a:endParaRPr lang="fr-FR" sz="2000" dirty="0">
              <a:solidFill>
                <a:srgbClr val="FF0000"/>
              </a:solidFill>
            </a:endParaRPr>
          </a:p>
        </p:txBody>
      </p:sp>
      <p:pic>
        <p:nvPicPr>
          <p:cNvPr id="4" name="Espace réservé du contenu 3" descr="Graphe combiné Acier A(2-4-6h)"/>
          <p:cNvPicPr>
            <a:picLocks noGrp="1"/>
          </p:cNvPicPr>
          <p:nvPr>
            <p:ph idx="1"/>
          </p:nvPr>
        </p:nvPicPr>
        <p:blipFill>
          <a:blip r:embed="rId2"/>
          <a:srcRect/>
          <a:stretch>
            <a:fillRect/>
          </a:stretch>
        </p:blipFill>
        <p:spPr bwMode="auto">
          <a:xfrm>
            <a:off x="785202" y="1600200"/>
            <a:ext cx="757359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15436" cy="6286544"/>
          </a:xfrm>
        </p:spPr>
        <p:style>
          <a:lnRef idx="2">
            <a:schemeClr val="accent2"/>
          </a:lnRef>
          <a:fillRef idx="1">
            <a:schemeClr val="lt1"/>
          </a:fillRef>
          <a:effectRef idx="0">
            <a:schemeClr val="accent2"/>
          </a:effectRef>
          <a:fontRef idx="minor">
            <a:schemeClr val="dk1"/>
          </a:fontRef>
        </p:style>
        <p:txBody>
          <a:bodyPr>
            <a:normAutofit/>
          </a:bodyPr>
          <a:lstStyle/>
          <a:p>
            <a:r>
              <a:rPr lang="fr-FR" sz="2000" b="1" dirty="0">
                <a:solidFill>
                  <a:srgbClr val="FF0000"/>
                </a:solidFill>
              </a:rPr>
              <a:t>Différentes phases formant les couches nitrurées</a:t>
            </a:r>
            <a:endParaRPr lang="fr-FR" sz="2000" dirty="0">
              <a:solidFill>
                <a:srgbClr val="FF0000"/>
              </a:solidFill>
            </a:endParaRPr>
          </a:p>
          <a:p>
            <a:r>
              <a:rPr lang="fr-FR" sz="1600" b="1" u="sng" dirty="0"/>
              <a:t>Couche de combinaison (couche blanche)</a:t>
            </a:r>
            <a:endParaRPr lang="fr-FR" sz="1600" dirty="0"/>
          </a:p>
          <a:p>
            <a:pPr>
              <a:buNone/>
            </a:pPr>
            <a:r>
              <a:rPr lang="fr-FR" sz="1600" dirty="0"/>
              <a:t>Selon les conditions de nitruration et le matériau de base utilisé, on pourra obtenir :</a:t>
            </a:r>
          </a:p>
          <a:p>
            <a:r>
              <a:rPr lang="fr-FR" sz="1600" dirty="0"/>
              <a:t>— une absence totale de couche blanche pour les faibles apports</a:t>
            </a:r>
          </a:p>
          <a:p>
            <a:pPr>
              <a:buNone/>
            </a:pPr>
            <a:r>
              <a:rPr lang="fr-FR" sz="1600" dirty="0"/>
              <a:t>d’azote ;</a:t>
            </a:r>
          </a:p>
          <a:p>
            <a:r>
              <a:rPr lang="fr-FR" sz="1600" dirty="0"/>
              <a:t>— une couche monophasée γ ’ (si la concentration en azote est maintenue à un niveau suffisamment faible) ou quasi monophasée </a:t>
            </a:r>
            <a:r>
              <a:rPr lang="fr-FR" sz="1600" dirty="0" smtClean="0"/>
              <a:t>ε</a:t>
            </a:r>
            <a:r>
              <a:rPr lang="fr-FR" sz="1600" dirty="0"/>
              <a:t> </a:t>
            </a:r>
            <a:r>
              <a:rPr lang="fr-FR" sz="1600" dirty="0" smtClean="0"/>
              <a:t>(</a:t>
            </a:r>
            <a:r>
              <a:rPr lang="fr-FR" sz="1600" dirty="0"/>
              <a:t>forte concentration en azote à 570</a:t>
            </a:r>
            <a:r>
              <a:rPr lang="fr-FR" sz="1600" baseline="30000" dirty="0"/>
              <a:t>o</a:t>
            </a:r>
            <a:r>
              <a:rPr lang="fr-FR" sz="1600" dirty="0"/>
              <a:t>C) ; on conçoit la difficulté d’obtenir de telles couches si le potentiel de nitruration est mal contrôlé ;</a:t>
            </a:r>
          </a:p>
          <a:p>
            <a:r>
              <a:rPr lang="fr-FR" sz="1600" dirty="0"/>
              <a:t>— un mélange des phases ε et γ ’ dans des proportions qui varient selon les </a:t>
            </a:r>
            <a:r>
              <a:rPr lang="fr-FR" sz="2000" dirty="0"/>
              <a:t>conditions opératoires.</a:t>
            </a:r>
          </a:p>
          <a:p>
            <a:endParaRPr lang="fr-FR" dirty="0"/>
          </a:p>
        </p:txBody>
      </p:sp>
      <p:pic>
        <p:nvPicPr>
          <p:cNvPr id="4" name="Image 3"/>
          <p:cNvPicPr/>
          <p:nvPr/>
        </p:nvPicPr>
        <p:blipFill>
          <a:blip r:embed="rId2" cstate="print"/>
          <a:srcRect/>
          <a:stretch>
            <a:fillRect/>
          </a:stretch>
        </p:blipFill>
        <p:spPr bwMode="auto">
          <a:xfrm>
            <a:off x="642910" y="3571876"/>
            <a:ext cx="2505075" cy="2686050"/>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6357950" y="3714752"/>
            <a:ext cx="1933575" cy="1476375"/>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5357818" y="5286388"/>
            <a:ext cx="3190875" cy="285752"/>
          </a:xfrm>
          <a:prstGeom prst="rect">
            <a:avLst/>
          </a:prstGeom>
          <a:noFill/>
          <a:ln w="9525">
            <a:noFill/>
            <a:miter lim="800000"/>
            <a:headEnd/>
            <a:tailEnd/>
          </a:ln>
        </p:spPr>
      </p:pic>
      <p:pic>
        <p:nvPicPr>
          <p:cNvPr id="9" name="Image 8"/>
          <p:cNvPicPr/>
          <p:nvPr/>
        </p:nvPicPr>
        <p:blipFill>
          <a:blip r:embed="rId5" cstate="print"/>
          <a:srcRect/>
          <a:stretch>
            <a:fillRect/>
          </a:stretch>
        </p:blipFill>
        <p:spPr bwMode="auto">
          <a:xfrm>
            <a:off x="1285852" y="6286520"/>
            <a:ext cx="3000396"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8643998" cy="100010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sz="2200" dirty="0" smtClean="0"/>
              <a:t/>
            </a:r>
            <a:br>
              <a:rPr lang="fr-FR" sz="2200" dirty="0" smtClean="0"/>
            </a:br>
            <a:r>
              <a:rPr lang="fr-FR" sz="2200" dirty="0" smtClean="0"/>
              <a:t/>
            </a:r>
            <a:br>
              <a:rPr lang="fr-FR" sz="2200" dirty="0" smtClean="0"/>
            </a:br>
            <a:r>
              <a:rPr lang="fr-FR" sz="2200" dirty="0" smtClean="0"/>
              <a:t>Figure 5.Relation </a:t>
            </a:r>
            <a:r>
              <a:rPr lang="fr-FR" sz="2200" dirty="0"/>
              <a:t>entre le diagramme  d’équilibre </a:t>
            </a:r>
            <a:r>
              <a:rPr lang="fr-FR" sz="2200" dirty="0" err="1" smtClean="0"/>
              <a:t>Fe-N</a:t>
            </a:r>
            <a:r>
              <a:rPr lang="fr-FR" sz="2200" dirty="0" smtClean="0"/>
              <a:t/>
            </a:r>
            <a:br>
              <a:rPr lang="fr-FR" sz="2200" dirty="0" smtClean="0"/>
            </a:br>
            <a:r>
              <a:rPr lang="fr-FR" sz="2200" dirty="0" smtClean="0"/>
              <a:t> </a:t>
            </a:r>
            <a:r>
              <a:rPr lang="fr-FR" sz="2200" dirty="0"/>
              <a:t>et la courbe concentration-pénétration à 570</a:t>
            </a:r>
            <a:r>
              <a:rPr lang="fr-FR" sz="2200" baseline="30000" dirty="0"/>
              <a:t>o</a:t>
            </a:r>
            <a:r>
              <a:rPr lang="fr-FR" sz="2200" dirty="0"/>
              <a:t>C.</a:t>
            </a:r>
            <a:r>
              <a:rPr lang="fr-FR" dirty="0"/>
              <a:t/>
            </a:r>
            <a:br>
              <a:rPr lang="fr-FR" dirty="0"/>
            </a:b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1357290" y="1600200"/>
            <a:ext cx="6185588" cy="4757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86874" cy="6500858"/>
          </a:xfrm>
        </p:spPr>
        <p:style>
          <a:lnRef idx="2">
            <a:schemeClr val="accent2"/>
          </a:lnRef>
          <a:fillRef idx="1">
            <a:schemeClr val="lt1"/>
          </a:fillRef>
          <a:effectRef idx="0">
            <a:schemeClr val="accent2"/>
          </a:effectRef>
          <a:fontRef idx="minor">
            <a:schemeClr val="dk1"/>
          </a:fontRef>
        </p:style>
        <p:txBody>
          <a:bodyPr>
            <a:normAutofit/>
          </a:bodyPr>
          <a:lstStyle/>
          <a:p>
            <a:r>
              <a:rPr lang="fr-FR" sz="2000" dirty="0" smtClean="0">
                <a:solidFill>
                  <a:srgbClr val="FF0000"/>
                </a:solidFill>
              </a:rPr>
              <a:t>Couche de diffusion</a:t>
            </a:r>
            <a:r>
              <a:rPr lang="fr-FR" dirty="0" smtClean="0"/>
              <a:t/>
            </a:r>
            <a:br>
              <a:rPr lang="fr-FR" dirty="0" smtClean="0"/>
            </a:br>
            <a:r>
              <a:rPr lang="fr-FR" sz="2000" dirty="0" smtClean="0">
                <a:latin typeface="Times New Roman" pitchFamily="18" charset="0"/>
                <a:cs typeface="Times New Roman" pitchFamily="18" charset="0"/>
              </a:rPr>
              <a:t>Dans le fer pur (ou l’acier non allié), l’azote qui diffuse en solution solide d’insertion conduit à un très faible durcissement selon l’enrichissement en azote.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La solution solide est conservée si le métal est refroidi rapidement à partir de la température de nitruration.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Si le refroidissement est lent ou si le métal est soumis à un revenu après trempe, des nitrures précipitent, conduisant à une seconde possibilité de durcissement par précipitation.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En l’absence d’éléments d’alliage, ce durcissement n’excède pas 500 HV sur une profondeur très faible (figure 6).</a:t>
            </a:r>
          </a:p>
          <a:p>
            <a:endParaRPr lang="fr-FR" sz="2000"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714348" y="3357562"/>
            <a:ext cx="3190881" cy="3071834"/>
          </a:xfrm>
          <a:prstGeom prst="rect">
            <a:avLst/>
          </a:prstGeom>
          <a:noFill/>
          <a:ln w="9525">
            <a:noFill/>
            <a:miter lim="800000"/>
            <a:headEnd/>
            <a:tailEnd/>
          </a:ln>
        </p:spPr>
      </p:pic>
      <p:sp>
        <p:nvSpPr>
          <p:cNvPr id="5" name="ZoneTexte 4"/>
          <p:cNvSpPr txBox="1"/>
          <p:nvPr/>
        </p:nvSpPr>
        <p:spPr>
          <a:xfrm>
            <a:off x="4429124" y="4429132"/>
            <a:ext cx="4357718" cy="923330"/>
          </a:xfrm>
          <a:prstGeom prst="rect">
            <a:avLst/>
          </a:prstGeom>
          <a:noFill/>
        </p:spPr>
        <p:txBody>
          <a:bodyPr wrap="square" rtlCol="0">
            <a:spAutoFit/>
          </a:bodyPr>
          <a:lstStyle/>
          <a:p>
            <a:r>
              <a:rPr lang="fr-FR" dirty="0" smtClean="0"/>
              <a:t>Figure 6 – Profils de dureté obtenus </a:t>
            </a:r>
            <a:r>
              <a:rPr lang="fr-FR" sz="1600" dirty="0" smtClean="0"/>
              <a:t>avec</a:t>
            </a:r>
            <a:r>
              <a:rPr lang="fr-FR" dirty="0" smtClean="0"/>
              <a:t> le fer nitruré par bombardement ionique à 570°C</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429684" cy="6215106"/>
          </a:xfrm>
        </p:spPr>
        <p:style>
          <a:lnRef idx="2">
            <a:schemeClr val="accent2"/>
          </a:lnRef>
          <a:fillRef idx="1">
            <a:schemeClr val="lt1"/>
          </a:fillRef>
          <a:effectRef idx="0">
            <a:schemeClr val="accent2"/>
          </a:effectRef>
          <a:fontRef idx="minor">
            <a:schemeClr val="dk1"/>
          </a:fontRef>
        </p:style>
        <p:txBody>
          <a:bodyPr>
            <a:normAutofit/>
          </a:bodyPr>
          <a:lstStyle/>
          <a:p>
            <a:r>
              <a:rPr lang="fr-FR" sz="1600" dirty="0"/>
              <a:t/>
            </a:r>
            <a:br>
              <a:rPr lang="fr-FR" sz="1600" dirty="0"/>
            </a:br>
            <a:r>
              <a:rPr lang="fr-FR" sz="1400" b="0" cap="none" dirty="0" smtClean="0">
                <a:latin typeface="+mn-lt"/>
              </a:rPr>
              <a:t/>
            </a:r>
            <a:br>
              <a:rPr lang="fr-FR" sz="1400" b="0" cap="none" dirty="0" smtClean="0">
                <a:latin typeface="+mn-lt"/>
              </a:rPr>
            </a:br>
            <a:r>
              <a:rPr lang="fr-FR" sz="1800" b="0" cap="none" dirty="0" smtClean="0">
                <a:latin typeface="Times New Roman" pitchFamily="18" charset="0"/>
                <a:cs typeface="Times New Roman" pitchFamily="18" charset="0"/>
              </a:rPr>
              <a:t>Si </a:t>
            </a:r>
            <a:r>
              <a:rPr lang="fr-FR" sz="1800" b="0" cap="none" dirty="0">
                <a:latin typeface="Times New Roman" pitchFamily="18" charset="0"/>
                <a:cs typeface="Times New Roman" pitchFamily="18" charset="0"/>
              </a:rPr>
              <a:t>le métal contient des éléments d’alliage et si ceux-ci </a:t>
            </a:r>
            <a:r>
              <a:rPr lang="fr-FR" sz="1800" b="0" cap="none" dirty="0" smtClean="0">
                <a:latin typeface="Times New Roman" pitchFamily="18" charset="0"/>
                <a:cs typeface="Times New Roman" pitchFamily="18" charset="0"/>
              </a:rPr>
              <a:t>présentent une </a:t>
            </a:r>
            <a:r>
              <a:rPr lang="fr-FR" sz="1800" b="0" cap="none" dirty="0">
                <a:latin typeface="Times New Roman" pitchFamily="18" charset="0"/>
                <a:cs typeface="Times New Roman" pitchFamily="18" charset="0"/>
              </a:rPr>
              <a:t>affinité de combinaison avec l’azote, il se forme des précipités de nitrures finement dispersés dans la zone de diffusion. Ces précipitations conduisent à </a:t>
            </a:r>
            <a:r>
              <a:rPr lang="fr-FR" sz="1800" b="0" cap="none" dirty="0" smtClean="0">
                <a:latin typeface="Times New Roman" pitchFamily="18" charset="0"/>
                <a:cs typeface="Times New Roman" pitchFamily="18" charset="0"/>
              </a:rPr>
              <a:t>un durcissement </a:t>
            </a:r>
            <a:r>
              <a:rPr lang="fr-FR" sz="1800" b="0" cap="none" dirty="0">
                <a:latin typeface="Times New Roman" pitchFamily="18" charset="0"/>
                <a:cs typeface="Times New Roman" pitchFamily="18" charset="0"/>
              </a:rPr>
              <a:t>important avec apparition de contraintes de compression </a:t>
            </a:r>
            <a:r>
              <a:rPr lang="fr-FR" sz="1800" b="0" cap="none" dirty="0" smtClean="0">
                <a:latin typeface="Times New Roman" pitchFamily="18" charset="0"/>
                <a:cs typeface="Times New Roman" pitchFamily="18" charset="0"/>
              </a:rPr>
              <a:t>élevées (figure7).</a:t>
            </a:r>
            <a:br>
              <a:rPr lang="fr-FR" sz="1800" b="0" cap="none" dirty="0" smtClean="0">
                <a:latin typeface="Times New Roman" pitchFamily="18" charset="0"/>
                <a:cs typeface="Times New Roman" pitchFamily="18" charset="0"/>
              </a:rPr>
            </a:br>
            <a:r>
              <a:rPr lang="fr-FR" sz="1800" b="0" cap="none" dirty="0" smtClean="0">
                <a:latin typeface="Times New Roman" pitchFamily="18" charset="0"/>
                <a:cs typeface="Times New Roman" pitchFamily="18" charset="0"/>
              </a:rPr>
              <a:t> </a:t>
            </a:r>
            <a:r>
              <a:rPr lang="fr-FR" sz="1800" b="0" cap="none" dirty="0">
                <a:latin typeface="Times New Roman" pitchFamily="18" charset="0"/>
                <a:cs typeface="Times New Roman" pitchFamily="18" charset="0"/>
              </a:rPr>
              <a:t>Les niveaux de dureté obtenus sont généralement compris, suivant les compositions chimiques et, dans une moindre mesure, selon les procédés mis en œuvre, entre 400 et 1300 HV</a:t>
            </a:r>
            <a:r>
              <a:rPr lang="fr-FR" sz="1800" b="0" cap="none" dirty="0" smtClean="0">
                <a:latin typeface="Times New Roman" pitchFamily="18" charset="0"/>
                <a:cs typeface="Times New Roman" pitchFamily="18" charset="0"/>
              </a:rPr>
              <a:t>.</a:t>
            </a:r>
            <a:br>
              <a:rPr lang="fr-FR" sz="1800" b="0" cap="none" dirty="0" smtClean="0">
                <a:latin typeface="Times New Roman" pitchFamily="18" charset="0"/>
                <a:cs typeface="Times New Roman" pitchFamily="18" charset="0"/>
              </a:rPr>
            </a:br>
            <a:r>
              <a:rPr lang="fr-FR" sz="1200" b="0" dirty="0" smtClean="0">
                <a:latin typeface="+mn-lt"/>
              </a:rPr>
              <a:t/>
            </a:r>
            <a:br>
              <a:rPr lang="fr-FR" sz="1200" b="0" dirty="0" smtClean="0">
                <a:latin typeface="+mn-lt"/>
              </a:rPr>
            </a:br>
            <a:r>
              <a:rPr lang="fr-FR" sz="1200" b="0" dirty="0" smtClean="0">
                <a:latin typeface="+mn-lt"/>
              </a:rPr>
              <a:t/>
            </a:r>
            <a:br>
              <a:rPr lang="fr-FR" sz="1200" b="0" dirty="0" smtClean="0">
                <a:latin typeface="+mn-lt"/>
              </a:rPr>
            </a:br>
            <a:r>
              <a:rPr lang="fr-FR" sz="1200" b="0" dirty="0" smtClean="0"/>
              <a:t>                                                                                  </a:t>
            </a:r>
            <a:r>
              <a:rPr lang="fr-FR" sz="1400" dirty="0" smtClean="0"/>
              <a:t/>
            </a:r>
            <a:br>
              <a:rPr lang="fr-FR" sz="1400" dirty="0" smtClean="0"/>
            </a:br>
            <a:r>
              <a:rPr lang="fr-FR" sz="1200" b="0" dirty="0"/>
              <a:t/>
            </a:r>
            <a:br>
              <a:rPr lang="fr-FR" sz="1200" b="0" dirty="0"/>
            </a:br>
            <a:r>
              <a:rPr lang="fr-FR" sz="1400" b="0" dirty="0">
                <a:latin typeface="+mn-lt"/>
              </a:rPr>
              <a:t/>
            </a:r>
            <a:br>
              <a:rPr lang="fr-FR" sz="1400" b="0" dirty="0">
                <a:latin typeface="+mn-lt"/>
              </a:rPr>
            </a:br>
            <a:r>
              <a:rPr lang="fr-FR" sz="1400" b="0" dirty="0"/>
              <a:t/>
            </a:r>
            <a:br>
              <a:rPr lang="fr-FR" sz="1400" b="0" dirty="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dirty="0" smtClean="0"/>
              <a:t/>
            </a:r>
            <a:br>
              <a:rPr lang="fr-FR" sz="1400" b="0" dirty="0" smtClean="0"/>
            </a:br>
            <a:r>
              <a:rPr lang="fr-FR" sz="1400" b="0" cap="none" dirty="0" smtClean="0">
                <a:latin typeface="Times New Roman" pitchFamily="18" charset="0"/>
                <a:cs typeface="Times New Roman" pitchFamily="18" charset="0"/>
              </a:rPr>
              <a:t>Figure 7. Exemples de gradients de contraintes résiduelles pour différents traitements de nitruration </a:t>
            </a:r>
            <a:br>
              <a:rPr lang="fr-FR" sz="1400" b="0" cap="none" dirty="0" smtClean="0">
                <a:latin typeface="Times New Roman" pitchFamily="18" charset="0"/>
                <a:cs typeface="Times New Roman" pitchFamily="18" charset="0"/>
              </a:rPr>
            </a:br>
            <a:r>
              <a:rPr lang="fr-FR" sz="1400" b="0" cap="none" dirty="0" smtClean="0">
                <a:latin typeface="Times New Roman" pitchFamily="18" charset="0"/>
                <a:cs typeface="Times New Roman" pitchFamily="18" charset="0"/>
              </a:rPr>
              <a:t>de l’acier X100CrMoV5</a:t>
            </a:r>
            <a:r>
              <a:rPr lang="fr-FR" sz="1400" b="0" dirty="0" smtClean="0"/>
              <a:t/>
            </a:r>
            <a:br>
              <a:rPr lang="fr-FR" sz="1400" b="0" dirty="0" smtClean="0"/>
            </a:br>
            <a:endParaRPr lang="fr-FR" sz="1400" b="0" dirty="0"/>
          </a:p>
        </p:txBody>
      </p:sp>
      <p:pic>
        <p:nvPicPr>
          <p:cNvPr id="4" name="Image 3"/>
          <p:cNvPicPr/>
          <p:nvPr/>
        </p:nvPicPr>
        <p:blipFill>
          <a:blip r:embed="rId2" cstate="print"/>
          <a:srcRect/>
          <a:stretch>
            <a:fillRect/>
          </a:stretch>
        </p:blipFill>
        <p:spPr bwMode="auto">
          <a:xfrm>
            <a:off x="3000364" y="2571744"/>
            <a:ext cx="3286148"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2">
            <a:schemeClr val="dk1"/>
          </a:lnRef>
          <a:fillRef idx="1">
            <a:schemeClr val="lt1"/>
          </a:fillRef>
          <a:effectRef idx="0">
            <a:schemeClr val="dk1"/>
          </a:effectRef>
          <a:fontRef idx="minor">
            <a:schemeClr val="dk1"/>
          </a:fontRef>
        </p:style>
        <p:txBody>
          <a:bodyPr>
            <a:normAutofit/>
          </a:bodyPr>
          <a:lstStyle/>
          <a:p>
            <a:r>
              <a:rPr lang="fr-FR" sz="3200" dirty="0" smtClean="0">
                <a:solidFill>
                  <a:srgbClr val="FF0000"/>
                </a:solidFill>
              </a:rPr>
              <a:t>Profil de </a:t>
            </a:r>
            <a:r>
              <a:rPr lang="fr-FR" sz="3200" dirty="0" err="1" smtClean="0">
                <a:solidFill>
                  <a:srgbClr val="FF0000"/>
                </a:solidFill>
              </a:rPr>
              <a:t>microdureté</a:t>
            </a:r>
            <a:r>
              <a:rPr lang="fr-FR" sz="3200" dirty="0" smtClean="0">
                <a:solidFill>
                  <a:srgbClr val="FF0000"/>
                </a:solidFill>
              </a:rPr>
              <a:t> en fonction de la distance</a:t>
            </a:r>
            <a:endParaRPr lang="fr-FR" sz="3200" dirty="0">
              <a:solidFill>
                <a:srgbClr val="FF0000"/>
              </a:solidFill>
            </a:endParaRPr>
          </a:p>
        </p:txBody>
      </p:sp>
      <p:pic>
        <p:nvPicPr>
          <p:cNvPr id="4" name="Espace réservé du contenu 3" descr="C:\Documents and Settings\utilisateur\Mes documents\articles copncernanat Thèse Ramdane\RAMDANE FICHIERS\Fichiers  RAMDANE\Profil Hµ-Acier A.jpg"/>
          <p:cNvPicPr>
            <a:picLocks noGrp="1"/>
          </p:cNvPicPr>
          <p:nvPr>
            <p:ph idx="1"/>
          </p:nvPr>
        </p:nvPicPr>
        <p:blipFill>
          <a:blip r:embed="rId2" cstate="print"/>
          <a:srcRect/>
          <a:stretch>
            <a:fillRect/>
          </a:stretch>
        </p:blipFill>
        <p:spPr bwMode="auto">
          <a:xfrm>
            <a:off x="1142976" y="1600200"/>
            <a:ext cx="6415983" cy="4900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715436" cy="657229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b="0" dirty="0">
                <a:latin typeface="Times New Roman" pitchFamily="18" charset="0"/>
                <a:cs typeface="Times New Roman" pitchFamily="18" charset="0"/>
              </a:rPr>
              <a:t> </a:t>
            </a:r>
            <a:r>
              <a:rPr lang="fr-FR" sz="1800" b="0" cap="none" dirty="0">
                <a:latin typeface="Times New Roman" pitchFamily="18" charset="0"/>
                <a:cs typeface="Times New Roman" pitchFamily="18" charset="0"/>
              </a:rPr>
              <a:t>La figure 8</a:t>
            </a:r>
            <a:r>
              <a:rPr lang="fr-FR" sz="1800" b="0" i="1" cap="none" dirty="0">
                <a:latin typeface="Times New Roman" pitchFamily="18" charset="0"/>
                <a:cs typeface="Times New Roman" pitchFamily="18" charset="0"/>
              </a:rPr>
              <a:t>a </a:t>
            </a:r>
            <a:r>
              <a:rPr lang="fr-FR" sz="1800" b="0" cap="none" dirty="0">
                <a:latin typeface="Times New Roman" pitchFamily="18" charset="0"/>
                <a:cs typeface="Times New Roman" pitchFamily="18" charset="0"/>
              </a:rPr>
              <a:t>donne des exemples de gradients de dureté obtenus </a:t>
            </a:r>
            <a:r>
              <a:rPr lang="fr-FR" sz="1800" b="0" cap="none" dirty="0" smtClean="0">
                <a:latin typeface="Times New Roman" pitchFamily="18" charset="0"/>
                <a:cs typeface="Times New Roman" pitchFamily="18" charset="0"/>
              </a:rPr>
              <a:t>après nitruration </a:t>
            </a:r>
            <a:r>
              <a:rPr lang="fr-FR" sz="1800" b="0" cap="none" dirty="0">
                <a:latin typeface="Times New Roman" pitchFamily="18" charset="0"/>
                <a:cs typeface="Times New Roman" pitchFamily="18" charset="0"/>
              </a:rPr>
              <a:t>d’aciers à différentes teneurs en chrome. La loi d’obtention de la profondeur de nitruration (</a:t>
            </a:r>
            <a:r>
              <a:rPr lang="fr-FR" sz="1800" b="0" i="1" cap="none" dirty="0">
                <a:latin typeface="Times New Roman" pitchFamily="18" charset="0"/>
                <a:cs typeface="Times New Roman" pitchFamily="18" charset="0"/>
              </a:rPr>
              <a:t>e)</a:t>
            </a:r>
            <a:r>
              <a:rPr lang="fr-FR" sz="1800" b="0" cap="none" dirty="0">
                <a:latin typeface="Times New Roman" pitchFamily="18" charset="0"/>
                <a:cs typeface="Times New Roman" pitchFamily="18" charset="0"/>
              </a:rPr>
              <a:t> en fonction du temps de traitement (</a:t>
            </a:r>
            <a:r>
              <a:rPr lang="fr-FR" sz="1800" b="0" i="1" cap="none" dirty="0">
                <a:latin typeface="Times New Roman" pitchFamily="18" charset="0"/>
                <a:cs typeface="Times New Roman" pitchFamily="18" charset="0"/>
              </a:rPr>
              <a:t>t)</a:t>
            </a:r>
            <a:r>
              <a:rPr lang="fr-FR" sz="1800" b="0" cap="none" dirty="0">
                <a:latin typeface="Times New Roman" pitchFamily="18" charset="0"/>
                <a:cs typeface="Times New Roman" pitchFamily="18" charset="0"/>
              </a:rPr>
              <a:t> est de la forme  (figure 8</a:t>
            </a:r>
            <a:r>
              <a:rPr lang="fr-FR" sz="1800" b="0" i="1" cap="none" dirty="0">
                <a:latin typeface="Times New Roman" pitchFamily="18" charset="0"/>
                <a:cs typeface="Times New Roman" pitchFamily="18" charset="0"/>
              </a:rPr>
              <a:t>b)</a:t>
            </a:r>
            <a:r>
              <a:rPr lang="fr-FR" sz="1800" b="0" cap="none" dirty="0">
                <a:latin typeface="Times New Roman" pitchFamily="18" charset="0"/>
                <a:cs typeface="Times New Roman" pitchFamily="18" charset="0"/>
              </a:rPr>
              <a:t>. La profondeur de diffusion est définie conventionnellement comme la distance entre la surface, et la couche ayant une dureté correspondant à celle du cœur (mesurée en HV) augmentée de 100 HV. </a:t>
            </a:r>
            <a:r>
              <a:rPr lang="fr-FR" sz="1800" b="0" cap="none" dirty="0" smtClean="0">
                <a:latin typeface="Times New Roman" pitchFamily="18" charset="0"/>
                <a:cs typeface="Times New Roman" pitchFamily="18" charset="0"/>
              </a:rPr>
              <a:t> </a:t>
            </a:r>
            <a:r>
              <a:rPr lang="fr-FR" b="0" cap="none" dirty="0">
                <a:latin typeface="Times New Roman" pitchFamily="18" charset="0"/>
                <a:cs typeface="Times New Roman" pitchFamily="18" charset="0"/>
              </a:rPr>
              <a:t/>
            </a:r>
            <a:br>
              <a:rPr lang="fr-FR" b="0" cap="none" dirty="0">
                <a:latin typeface="Times New Roman" pitchFamily="18" charset="0"/>
                <a:cs typeface="Times New Roman" pitchFamily="18" charset="0"/>
              </a:rPr>
            </a:br>
            <a:endParaRPr lang="fr-FR" b="0" cap="none"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285720" y="2428868"/>
            <a:ext cx="3400429" cy="3643338"/>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4929190" y="2143116"/>
            <a:ext cx="3624265"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643998" cy="6500858"/>
          </a:xfrm>
        </p:spPr>
        <p:style>
          <a:lnRef idx="2">
            <a:schemeClr val="accent2"/>
          </a:lnRef>
          <a:fillRef idx="1">
            <a:schemeClr val="lt1"/>
          </a:fillRef>
          <a:effectRef idx="0">
            <a:schemeClr val="accent2"/>
          </a:effectRef>
          <a:fontRef idx="minor">
            <a:schemeClr val="dk1"/>
          </a:fontRef>
        </p:style>
        <p:txBody>
          <a:bodyPr>
            <a:normAutofit/>
          </a:bodyPr>
          <a:lstStyle/>
          <a:p>
            <a:r>
              <a:rPr lang="fr-FR" sz="1600" b="0" cap="none" dirty="0" smtClean="0"/>
              <a:t> </a:t>
            </a:r>
            <a:r>
              <a:rPr lang="fr-FR" sz="1600" b="0" cap="none" dirty="0"/>
              <a:t>La zone de diffusion, </a:t>
            </a:r>
            <a:r>
              <a:rPr lang="fr-FR" sz="1600" b="0" cap="none" dirty="0" smtClean="0"/>
              <a:t/>
            </a:r>
            <a:br>
              <a:rPr lang="fr-FR" sz="1600" b="0" cap="none" dirty="0" smtClean="0"/>
            </a:br>
            <a:r>
              <a:rPr lang="fr-FR" sz="1600" b="0" cap="none" dirty="0" smtClean="0"/>
              <a:t>Par </a:t>
            </a:r>
            <a:r>
              <a:rPr lang="fr-FR" sz="1600" b="0" cap="none" dirty="0"/>
              <a:t>sa dureté, participe à la résistance à l’usure de la surface comme un soutien de la couche de combinaison</a:t>
            </a:r>
            <a:r>
              <a:rPr lang="fr-FR" sz="1600" b="0" cap="none" dirty="0" smtClean="0"/>
              <a:t>.</a:t>
            </a:r>
            <a:br>
              <a:rPr lang="fr-FR" sz="1600" b="0" cap="none" dirty="0" smtClean="0"/>
            </a:br>
            <a:r>
              <a:rPr lang="fr-FR" sz="1600" b="0" cap="none" dirty="0" smtClean="0"/>
              <a:t> </a:t>
            </a:r>
            <a:r>
              <a:rPr lang="fr-FR" sz="1600" b="0" cap="none" dirty="0"/>
              <a:t>Par sa profondeur et ses gradients de dureté et de contrainte, elle contribue à améliorer la tenue à la fatigue</a:t>
            </a:r>
            <a:r>
              <a:rPr lang="fr-FR" sz="1600" b="0" cap="none" dirty="0" smtClean="0"/>
              <a:t>.</a:t>
            </a:r>
            <a:br>
              <a:rPr lang="fr-FR" sz="1600" b="0" cap="none" dirty="0" smtClean="0"/>
            </a:br>
            <a:r>
              <a:rPr lang="fr-FR" sz="1600" b="0" cap="none" dirty="0" smtClean="0"/>
              <a:t> </a:t>
            </a:r>
            <a:r>
              <a:rPr lang="fr-FR" sz="1600" b="0" cap="none" dirty="0"/>
              <a:t>Les profondeurs les plus courantes se situent entre 100 et 500 </a:t>
            </a:r>
            <a:r>
              <a:rPr lang="fr-FR" sz="1600" b="0" cap="none" dirty="0" err="1"/>
              <a:t>μm</a:t>
            </a:r>
            <a:r>
              <a:rPr lang="fr-FR" sz="1600" b="0" cap="none" dirty="0"/>
              <a:t>, elles peuvent aller jusqu’à 1500 </a:t>
            </a:r>
            <a:r>
              <a:rPr lang="fr-FR" sz="1600" b="0" cap="none" dirty="0" smtClean="0"/>
              <a:t>mm </a:t>
            </a:r>
            <a:r>
              <a:rPr lang="fr-FR" sz="1600" b="0" cap="none" dirty="0"/>
              <a:t>moyennant des précautions particulières.</a:t>
            </a:r>
            <a:r>
              <a:rPr lang="fr-FR" sz="1600" dirty="0"/>
              <a:t/>
            </a:r>
            <a:br>
              <a:rPr lang="fr-FR" sz="1600" dirty="0"/>
            </a:br>
            <a:endParaRPr lang="fr-FR" sz="1600" dirty="0"/>
          </a:p>
        </p:txBody>
      </p:sp>
      <p:pic>
        <p:nvPicPr>
          <p:cNvPr id="4" name="Image 3"/>
          <p:cNvPicPr/>
          <p:nvPr/>
        </p:nvPicPr>
        <p:blipFill>
          <a:blip r:embed="rId2" cstate="print"/>
          <a:srcRect/>
          <a:stretch>
            <a:fillRect/>
          </a:stretch>
        </p:blipFill>
        <p:spPr bwMode="auto">
          <a:xfrm>
            <a:off x="500034" y="2428868"/>
            <a:ext cx="3143255" cy="2428892"/>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4500562" y="2357430"/>
            <a:ext cx="3500462" cy="2428892"/>
          </a:xfrm>
          <a:prstGeom prst="rect">
            <a:avLst/>
          </a:prstGeom>
          <a:noFill/>
          <a:ln w="9525">
            <a:noFill/>
            <a:miter lim="800000"/>
            <a:headEnd/>
            <a:tailEnd/>
          </a:ln>
        </p:spPr>
      </p:pic>
      <p:sp>
        <p:nvSpPr>
          <p:cNvPr id="1025" name="Rectangle 1"/>
          <p:cNvSpPr>
            <a:spLocks noChangeArrowheads="1"/>
          </p:cNvSpPr>
          <p:nvPr/>
        </p:nvSpPr>
        <p:spPr bwMode="auto">
          <a:xfrm>
            <a:off x="1785918" y="5286388"/>
            <a:ext cx="407196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Figure 9 – Profils de </a:t>
            </a:r>
            <a:r>
              <a:rPr kumimoji="0" lang="fr-FR"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microdureté</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possibles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643710"/>
          </a:xfrm>
        </p:spPr>
        <p:txBody>
          <a:bodyPr>
            <a:normAutofit/>
          </a:bodyPr>
          <a:lstStyle/>
          <a:p>
            <a:r>
              <a:rPr lang="fr-FR" sz="1800" dirty="0"/>
              <a:t>1.2 </a:t>
            </a:r>
            <a:r>
              <a:rPr lang="fr-FR" sz="1800" dirty="0" err="1"/>
              <a:t>Nitrocarburation</a:t>
            </a:r>
            <a:r>
              <a:rPr lang="fr-FR" sz="1800" dirty="0"/>
              <a:t> et autres </a:t>
            </a:r>
            <a:r>
              <a:rPr lang="fr-FR" sz="1800" dirty="0" smtClean="0"/>
              <a:t>traitements</a:t>
            </a:r>
            <a:br>
              <a:rPr lang="fr-FR" sz="1800" dirty="0" smtClean="0"/>
            </a:br>
            <a:r>
              <a:rPr lang="fr-FR" sz="1400" b="0" cap="none" dirty="0"/>
              <a:t>La présence de carbone (contenu dans l’acier) favorise la formation du nitrure ε dont le domaine d’existence est étendu, particulièrement aux températures voisines de 565</a:t>
            </a:r>
            <a:r>
              <a:rPr lang="fr-FR" sz="1400" b="0" cap="none" baseline="30000" dirty="0"/>
              <a:t>o</a:t>
            </a:r>
            <a:r>
              <a:rPr lang="fr-FR" sz="1400" b="0" cap="none" dirty="0"/>
              <a:t>C (figure 10), dans le système ternaire Fe-N-C. Ce phénomène est utilisé pour favoriser l’obtention de la phase ε par addition d’un élément carboné dans le milieu nitrurant (</a:t>
            </a:r>
            <a:r>
              <a:rPr lang="fr-FR" sz="1400" b="0" cap="none" dirty="0" err="1"/>
              <a:t>nitrocarburation</a:t>
            </a:r>
            <a:r>
              <a:rPr lang="fr-FR" sz="1400" b="0" cap="none" dirty="0"/>
              <a:t>).</a:t>
            </a:r>
            <a:br>
              <a:rPr lang="fr-FR" sz="1400" b="0" cap="none" dirty="0"/>
            </a:br>
            <a:r>
              <a:rPr lang="fr-FR" sz="1400" b="0" cap="none" dirty="0"/>
              <a:t>L’étude du diagramme ternaire permet de faire les constatations suivantes :</a:t>
            </a:r>
            <a:br>
              <a:rPr lang="fr-FR" sz="1400" b="0" cap="none" dirty="0"/>
            </a:br>
            <a:r>
              <a:rPr lang="fr-FR" sz="1400" b="0" cap="none" dirty="0"/>
              <a:t>— le carbone est très peu soluble dans le nitrure γ ’, sa solubilité maximale est inférieure à 0,2 % en masse ;</a:t>
            </a:r>
            <a:br>
              <a:rPr lang="fr-FR" sz="1400" b="0" cap="none" dirty="0"/>
            </a:br>
            <a:r>
              <a:rPr lang="fr-FR" sz="1400" b="0" cap="none" dirty="0"/>
              <a:t>— le nitrure ε quant à lui peut dissoudre jusqu’à 3,7 % en masse de carbone ; on a alors une phase de composition Fe</a:t>
            </a:r>
            <a:r>
              <a:rPr lang="fr-FR" sz="1400" b="0" cap="none" baseline="-25000" dirty="0"/>
              <a:t>2-3</a:t>
            </a:r>
            <a:r>
              <a:rPr lang="fr-FR" sz="1400" b="0" cap="none" dirty="0"/>
              <a:t>(C, N) parfois appelée carbonitrure ε. On utilise parfois l’appellation ε’ pour la forme la plus riche en azote ou azote et carbone ;</a:t>
            </a:r>
            <a:br>
              <a:rPr lang="fr-FR" sz="1400" b="0" cap="none" dirty="0"/>
            </a:br>
            <a:r>
              <a:rPr lang="fr-FR" sz="1400" b="0" cap="none" dirty="0"/>
              <a:t>— l’azote est très peu soluble dans le carbure de fer ;</a:t>
            </a:r>
            <a:br>
              <a:rPr lang="fr-FR" sz="1400" b="0" cap="none" dirty="0"/>
            </a:br>
            <a:r>
              <a:rPr lang="fr-FR" sz="1400" b="0" cap="none" dirty="0"/>
              <a:t>— une phase carbure peut apparaître conformément au diagramme d’équilibre, elle est souvent notée θ (Fe</a:t>
            </a:r>
            <a:r>
              <a:rPr lang="fr-FR" sz="1400" b="0" cap="none" baseline="-25000" dirty="0"/>
              <a:t>3</a:t>
            </a:r>
            <a:r>
              <a:rPr lang="fr-FR" sz="1400" b="0" cap="none" dirty="0"/>
              <a:t>C).</a:t>
            </a:r>
            <a:br>
              <a:rPr lang="fr-FR" sz="1400" b="0" cap="none" dirty="0"/>
            </a:br>
            <a:r>
              <a:rPr lang="fr-FR" sz="1400" b="0" cap="none" dirty="0"/>
              <a:t>La figure 11 montre, d’après la mesure de la concentration en carbone à travers la couche de combinaison et dans la zone de diffusion d’un acier type 2C45, le rôle de l’apport du carbone de l’acier pour </a:t>
            </a:r>
            <a:r>
              <a:rPr lang="fr-FR" sz="1400" b="0" i="1" cap="none" dirty="0"/>
              <a:t>nourrir </a:t>
            </a:r>
            <a:r>
              <a:rPr lang="fr-FR" sz="1400" b="0" cap="none" dirty="0"/>
              <a:t>la couche de combinaison</a:t>
            </a:r>
            <a:r>
              <a:rPr lang="fr-FR" sz="1400" b="0" dirty="0"/>
              <a:t>.</a:t>
            </a:r>
            <a:r>
              <a:rPr lang="fr-FR" sz="1200" b="0" dirty="0"/>
              <a:t/>
            </a:r>
            <a:br>
              <a:rPr lang="fr-FR" sz="1200" b="0" dirty="0"/>
            </a:br>
            <a:r>
              <a:rPr lang="fr-FR" sz="1800" dirty="0" smtClean="0"/>
              <a:t/>
            </a:r>
            <a:br>
              <a:rPr lang="fr-FR" sz="1800" dirty="0" smtClean="0"/>
            </a:br>
            <a:endParaRPr lang="fr-FR" sz="1800" dirty="0"/>
          </a:p>
        </p:txBody>
      </p:sp>
      <p:pic>
        <p:nvPicPr>
          <p:cNvPr id="4" name="Image 3"/>
          <p:cNvPicPr/>
          <p:nvPr/>
        </p:nvPicPr>
        <p:blipFill>
          <a:blip r:embed="rId2" cstate="print"/>
          <a:srcRect/>
          <a:stretch>
            <a:fillRect/>
          </a:stretch>
        </p:blipFill>
        <p:spPr bwMode="auto">
          <a:xfrm>
            <a:off x="1357290" y="3357562"/>
            <a:ext cx="4972050" cy="2923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654032"/>
          </a:xfrm>
        </p:spPr>
        <p:style>
          <a:lnRef idx="2">
            <a:schemeClr val="accent2"/>
          </a:lnRef>
          <a:fillRef idx="1">
            <a:schemeClr val="lt1"/>
          </a:fillRef>
          <a:effectRef idx="0">
            <a:schemeClr val="accent2"/>
          </a:effectRef>
          <a:fontRef idx="minor">
            <a:schemeClr val="dk1"/>
          </a:fontRef>
        </p:style>
        <p:txBody>
          <a:bodyPr>
            <a:noAutofit/>
          </a:bodyPr>
          <a:lstStyle/>
          <a:p>
            <a:r>
              <a:rPr lang="fr-FR" sz="2400" dirty="0" smtClean="0"/>
              <a:t>Traitements thermochimiques </a:t>
            </a:r>
            <a:br>
              <a:rPr lang="fr-FR" sz="2400" dirty="0" smtClean="0"/>
            </a:br>
            <a:r>
              <a:rPr lang="fr-FR" sz="2400" dirty="0" smtClean="0"/>
              <a:t>(Nitruration)</a:t>
            </a:r>
            <a:endParaRPr lang="fr-FR" sz="2400" dirty="0"/>
          </a:p>
        </p:txBody>
      </p:sp>
      <p:sp>
        <p:nvSpPr>
          <p:cNvPr id="3" name="Espace réservé du contenu 2"/>
          <p:cNvSpPr>
            <a:spLocks noGrp="1"/>
          </p:cNvSpPr>
          <p:nvPr>
            <p:ph idx="1"/>
          </p:nvPr>
        </p:nvSpPr>
        <p:spPr>
          <a:xfrm>
            <a:off x="214282" y="1142984"/>
            <a:ext cx="8715436" cy="5500726"/>
          </a:xfrm>
        </p:spPr>
        <p:style>
          <a:lnRef idx="2">
            <a:schemeClr val="accent2"/>
          </a:lnRef>
          <a:fillRef idx="1">
            <a:schemeClr val="lt1"/>
          </a:fillRef>
          <a:effectRef idx="0">
            <a:schemeClr val="accent2"/>
          </a:effectRef>
          <a:fontRef idx="minor">
            <a:schemeClr val="dk1"/>
          </a:fontRef>
        </p:style>
        <p:txBody>
          <a:bodyPr>
            <a:noAutofit/>
          </a:bodyPr>
          <a:lstStyle/>
          <a:p>
            <a:r>
              <a:rPr lang="fr-FR" sz="2400" dirty="0" smtClean="0">
                <a:latin typeface="Times New Roman" pitchFamily="18" charset="0"/>
                <a:cs typeface="Times New Roman" pitchFamily="18" charset="0"/>
              </a:rPr>
              <a:t>Tous ces traitements permettent de produire des structures dont l’archétype est le suivant (figure </a:t>
            </a:r>
            <a:r>
              <a:rPr lang="fr-FR" sz="2400" b="1" dirty="0" smtClean="0">
                <a:latin typeface="Times New Roman" pitchFamily="18" charset="0"/>
                <a:cs typeface="Times New Roman" pitchFamily="18" charset="0"/>
              </a:rPr>
              <a:t>1</a:t>
            </a:r>
            <a:r>
              <a:rPr lang="fr-FR" sz="2400" dirty="0" smtClean="0">
                <a:latin typeface="Times New Roman" pitchFamily="18" charset="0"/>
                <a:cs typeface="Times New Roman" pitchFamily="18" charset="0"/>
              </a:rPr>
              <a:t>)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une </a:t>
            </a:r>
            <a:r>
              <a:rPr lang="fr-FR" sz="2400" b="1" dirty="0" smtClean="0">
                <a:latin typeface="Times New Roman" pitchFamily="18" charset="0"/>
                <a:cs typeface="Times New Roman" pitchFamily="18" charset="0"/>
              </a:rPr>
              <a:t>couche de combinaison </a:t>
            </a:r>
            <a:r>
              <a:rPr lang="fr-FR" sz="2400" dirty="0" smtClean="0">
                <a:latin typeface="Times New Roman" pitchFamily="18" charset="0"/>
                <a:cs typeface="Times New Roman" pitchFamily="18" charset="0"/>
              </a:rPr>
              <a:t>composée de nitrures de fer en extrême surface dont l’épaisseur peut varier de </a:t>
            </a:r>
            <a:r>
              <a:rPr lang="fr-FR" sz="2400" dirty="0" smtClean="0">
                <a:solidFill>
                  <a:srgbClr val="FF0000"/>
                </a:solidFill>
                <a:latin typeface="Times New Roman" pitchFamily="18" charset="0"/>
                <a:cs typeface="Times New Roman" pitchFamily="18" charset="0"/>
              </a:rPr>
              <a:t>0 à 30 </a:t>
            </a:r>
            <a:r>
              <a:rPr lang="fr-FR" sz="2400" dirty="0" err="1" smtClean="0">
                <a:solidFill>
                  <a:srgbClr val="FF0000"/>
                </a:solidFill>
                <a:latin typeface="Times New Roman" pitchFamily="18" charset="0"/>
                <a:cs typeface="Times New Roman" pitchFamily="18" charset="0"/>
              </a:rPr>
              <a:t>μm</a:t>
            </a:r>
            <a:r>
              <a:rPr lang="fr-FR" sz="2400" dirty="0" smtClean="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une </a:t>
            </a:r>
            <a:r>
              <a:rPr lang="fr-FR" sz="2400" b="1" dirty="0" smtClean="0">
                <a:latin typeface="Times New Roman" pitchFamily="18" charset="0"/>
                <a:cs typeface="Times New Roman" pitchFamily="18" charset="0"/>
              </a:rPr>
              <a:t>couche de diffusion </a:t>
            </a:r>
            <a:r>
              <a:rPr lang="fr-FR" sz="2400" dirty="0" smtClean="0">
                <a:latin typeface="Times New Roman" pitchFamily="18" charset="0"/>
                <a:cs typeface="Times New Roman" pitchFamily="18" charset="0"/>
              </a:rPr>
              <a:t>dont l’épaisseur typique est de quelques dixièmes de millimètre, mais qui peut atteindre exceptionnellement des valeurs légèrement supérieures au millimètre, dans laquelle l’azote est en solution interstitielle ou combiné sous forme de nitrures qui peuvent conduire, selon les éléments d’alliage présents dans l’acier, à des durcissements importants.</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Les propriétés d’utilisation des pièces ayant subi ces types de traitement thermochimique sont étroitement liées la  structure réalisée.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3071802" y="357166"/>
            <a:ext cx="2447925" cy="1724025"/>
          </a:xfrm>
          <a:prstGeom prst="rect">
            <a:avLst/>
          </a:prstGeom>
          <a:noFill/>
          <a:ln w="9525">
            <a:noFill/>
            <a:miter lim="800000"/>
            <a:headEnd/>
            <a:tailEnd/>
          </a:ln>
        </p:spPr>
      </p:pic>
      <p:sp>
        <p:nvSpPr>
          <p:cNvPr id="25601" name="Rectangle 1"/>
          <p:cNvSpPr>
            <a:spLocks noChangeArrowheads="1"/>
          </p:cNvSpPr>
          <p:nvPr/>
        </p:nvSpPr>
        <p:spPr bwMode="auto">
          <a:xfrm>
            <a:off x="0" y="0"/>
            <a:ext cx="7388433"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Figure 11 – Concentration en carbone dans la couche de combinaison d’un acier </a:t>
            </a:r>
            <a:r>
              <a:rPr kumimoji="0" lang="fr-FR"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Ck</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45 (norme DIN)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0" y="357166"/>
            <a:ext cx="85725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dirty="0">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dirty="0">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dirty="0">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 ailleurs, à l’exception des procédés de nitruration ionique mis en œuvre sous pression réduite, les différents procédés de </a:t>
            </a:r>
            <a:r>
              <a:rPr kumimoji="0" lang="fr-FR"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nitrocarburation</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font intervenir l’oxygène. Dans les bains de sels, il est présent à partir de l’air introduit dans le bain et par décomposition des cyanates (CNO</a:t>
            </a:r>
            <a:r>
              <a:rPr kumimoji="0" lang="fr-FR"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dans les atmosphères gazeuses, il est présent dans les gaz additionnés à l’ammoniac (CO, CO</a:t>
            </a:r>
            <a:r>
              <a:rPr kumimoji="0" lang="fr-FR"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2</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H</a:t>
            </a:r>
            <a:r>
              <a:rPr kumimoji="0" lang="fr-FR"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2</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O</a:t>
            </a:r>
            <a:r>
              <a:rPr kumimoji="0" lang="fr-FR"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2</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N</a:t>
            </a:r>
            <a:r>
              <a:rPr kumimoji="0" lang="fr-FR"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2</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p:cNvPicPr/>
          <p:nvPr/>
        </p:nvPicPr>
        <p:blipFill>
          <a:blip r:embed="rId3" cstate="print"/>
          <a:srcRect/>
          <a:stretch>
            <a:fillRect/>
          </a:stretch>
        </p:blipFill>
        <p:spPr bwMode="auto">
          <a:xfrm>
            <a:off x="357158" y="3714752"/>
            <a:ext cx="2476500" cy="1962150"/>
          </a:xfrm>
          <a:prstGeom prst="rect">
            <a:avLst/>
          </a:prstGeom>
          <a:noFill/>
          <a:ln w="9525">
            <a:noFill/>
            <a:miter lim="800000"/>
            <a:headEnd/>
            <a:tailEnd/>
          </a:ln>
        </p:spPr>
      </p:pic>
      <p:pic>
        <p:nvPicPr>
          <p:cNvPr id="7" name="Image 6"/>
          <p:cNvPicPr/>
          <p:nvPr/>
        </p:nvPicPr>
        <p:blipFill>
          <a:blip r:embed="rId4" cstate="print"/>
          <a:srcRect/>
          <a:stretch>
            <a:fillRect/>
          </a:stretch>
        </p:blipFill>
        <p:spPr bwMode="auto">
          <a:xfrm>
            <a:off x="5572132" y="3429000"/>
            <a:ext cx="2705100" cy="2152650"/>
          </a:xfrm>
          <a:prstGeom prst="rect">
            <a:avLst/>
          </a:prstGeom>
          <a:noFill/>
          <a:ln w="9525">
            <a:noFill/>
            <a:miter lim="800000"/>
            <a:headEnd/>
            <a:tailEnd/>
          </a:ln>
        </p:spPr>
      </p:pic>
      <p:sp>
        <p:nvSpPr>
          <p:cNvPr id="25604" name="Rectangle 4"/>
          <p:cNvSpPr>
            <a:spLocks noChangeArrowheads="1"/>
          </p:cNvSpPr>
          <p:nvPr/>
        </p:nvSpPr>
        <p:spPr bwMode="auto">
          <a:xfrm>
            <a:off x="318186" y="6215082"/>
            <a:ext cx="882581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Figure 13 – Évolution des teneurs en azote, carbone et oxygène dans la couche de combinaison après </a:t>
            </a:r>
            <a:r>
              <a:rPr kumimoji="0" lang="fr-FR"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nitrocarburation</a:t>
            </a:r>
            <a:r>
              <a:rPr kumimoji="0" lang="fr-FR"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214282" y="285728"/>
            <a:ext cx="8715436"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2. Traitements en milieu liquide. Bains de sels</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alibri" pitchFamily="34" charset="0"/>
                <a:ea typeface="Calibri" pitchFamily="34" charset="0"/>
                <a:cs typeface="Univers-Black"/>
              </a:rPr>
              <a:t>2.1 Bains non activés</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Aux températures de nitruration 500-550</a:t>
            </a:r>
            <a:r>
              <a:rPr kumimoji="0" lang="fr-FR" sz="12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o</a:t>
            </a: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 il est possible d’obtenir une réaction de nitruration à partir de la décomposition thermique d’un cyanure alcalin (potassium ou sodium). Dans ce cas, la réaction de nitruration est très lente et ces bains ne sont utilisés</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que pour la nitruration des aciers à outils, aciers rapides ou autres nuances très alliées pour lesquels ils présentent l’avantage de produire des couches de diffusion très minces à des températures réduites en assurant une excellente propreté des surfaces. Leur utilisation tend toutefois à disparaître, étant donné leur forte toxicité et leur très faible réactivité.</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p:nvPr/>
        </p:nvPicPr>
        <p:blipFill>
          <a:blip r:embed="rId2" cstate="print"/>
          <a:srcRect/>
          <a:stretch>
            <a:fillRect/>
          </a:stretch>
        </p:blipFill>
        <p:spPr bwMode="auto">
          <a:xfrm>
            <a:off x="2428860" y="1785926"/>
            <a:ext cx="3038475" cy="762000"/>
          </a:xfrm>
          <a:prstGeom prst="rect">
            <a:avLst/>
          </a:prstGeom>
          <a:noFill/>
          <a:ln w="9525">
            <a:noFill/>
            <a:miter lim="800000"/>
            <a:headEnd/>
            <a:tailEnd/>
          </a:ln>
        </p:spPr>
      </p:pic>
      <p:sp>
        <p:nvSpPr>
          <p:cNvPr id="26632" name="Rectangle 8"/>
          <p:cNvSpPr>
            <a:spLocks noChangeArrowheads="1"/>
          </p:cNvSpPr>
          <p:nvPr/>
        </p:nvSpPr>
        <p:spPr bwMode="auto">
          <a:xfrm>
            <a:off x="285720" y="2571744"/>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2.2 Bains activés</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Les bains industriellement utilisés sont des bains à base de cyanates et de carbonates aérés par insufflation d’air. L’élément nitrurant est le cyanate CNO</a:t>
            </a:r>
            <a:r>
              <a:rPr kumimoji="0" lang="fr-FR" sz="12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a:t>
            </a: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qui se décompose suivant une double réaction de </a:t>
            </a:r>
            <a:r>
              <a:rPr kumimoji="0" lang="fr-FR" sz="12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dismutation</a:t>
            </a: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et d’oxydation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réaction de </a:t>
            </a:r>
            <a:r>
              <a:rPr kumimoji="0" lang="fr-FR" sz="12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dismutation</a:t>
            </a: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p:cNvPicPr/>
          <p:nvPr/>
        </p:nvPicPr>
        <p:blipFill>
          <a:blip r:embed="rId3" cstate="print"/>
          <a:srcRect/>
          <a:stretch>
            <a:fillRect/>
          </a:stretch>
        </p:blipFill>
        <p:spPr bwMode="auto">
          <a:xfrm>
            <a:off x="500034" y="3500438"/>
            <a:ext cx="2238375" cy="342900"/>
          </a:xfrm>
          <a:prstGeom prst="rect">
            <a:avLst/>
          </a:prstGeom>
          <a:noFill/>
          <a:ln w="9525">
            <a:noFill/>
            <a:miter lim="800000"/>
            <a:headEnd/>
            <a:tailEnd/>
          </a:ln>
        </p:spPr>
      </p:pic>
      <p:sp>
        <p:nvSpPr>
          <p:cNvPr id="26633" name="Rectangle 9"/>
          <p:cNvSpPr>
            <a:spLocks noChangeArrowheads="1"/>
          </p:cNvSpPr>
          <p:nvPr/>
        </p:nvSpPr>
        <p:spPr bwMode="auto">
          <a:xfrm>
            <a:off x="357158" y="3857628"/>
            <a:ext cx="18573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réaction d’oxydation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Image 12"/>
          <p:cNvPicPr/>
          <p:nvPr/>
        </p:nvPicPr>
        <p:blipFill>
          <a:blip r:embed="rId4" cstate="print"/>
          <a:srcRect/>
          <a:stretch>
            <a:fillRect/>
          </a:stretch>
        </p:blipFill>
        <p:spPr bwMode="auto">
          <a:xfrm>
            <a:off x="357158" y="4214818"/>
            <a:ext cx="2047875" cy="323850"/>
          </a:xfrm>
          <a:prstGeom prst="rect">
            <a:avLst/>
          </a:prstGeom>
          <a:noFill/>
          <a:ln w="9525">
            <a:noFill/>
            <a:miter lim="800000"/>
            <a:headEnd/>
            <a:tailEnd/>
          </a:ln>
        </p:spPr>
      </p:pic>
      <p:sp>
        <p:nvSpPr>
          <p:cNvPr id="26634" name="Rectangle 10"/>
          <p:cNvSpPr>
            <a:spLocks noChangeArrowheads="1"/>
          </p:cNvSpPr>
          <p:nvPr/>
        </p:nvSpPr>
        <p:spPr bwMode="auto">
          <a:xfrm>
            <a:off x="428596" y="4643446"/>
            <a:ext cx="607219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L’oxygène est apporté à la surface par l’air ambiant et par l’air comprimé introduit dans les bains.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Image 14"/>
          <p:cNvPicPr/>
          <p:nvPr/>
        </p:nvPicPr>
        <p:blipFill>
          <a:blip r:embed="rId5" cstate="print"/>
          <a:srcRect/>
          <a:stretch>
            <a:fillRect/>
          </a:stretch>
        </p:blipFill>
        <p:spPr bwMode="auto">
          <a:xfrm>
            <a:off x="428596" y="5429264"/>
            <a:ext cx="418147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 y="428604"/>
            <a:ext cx="78581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mj-lt"/>
                <a:ea typeface="Calibri" pitchFamily="34" charset="0"/>
                <a:cs typeface="Calibri" pitchFamily="34" charset="0"/>
              </a:rPr>
              <a:t>Traitements en milieu gazeux</a:t>
            </a:r>
            <a:endParaRPr kumimoji="0" lang="fr-FR" sz="1600" b="0" i="0" u="none" strike="noStrike" cap="none" normalizeH="0" baseline="0" dirty="0" smtClean="0">
              <a:ln>
                <a:noFill/>
              </a:ln>
              <a:solidFill>
                <a:srgbClr val="FF0000"/>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mj-lt"/>
                <a:ea typeface="Calibri" pitchFamily="34" charset="0"/>
                <a:cs typeface="Calibri" pitchFamily="34" charset="0"/>
              </a:rPr>
              <a:t>3.1 Nitruration à l’ammoniac</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mj-lt"/>
                <a:ea typeface="Calibri" pitchFamily="34" charset="0"/>
                <a:cs typeface="Calibri" pitchFamily="34" charset="0"/>
              </a:rPr>
              <a:t>3.1.1 Principe</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Du gaz ammoniac anhydre est injecté dans un four étanche à moufle métallique (four pot ou four cloche) doté d’un brassage parfait de l’atmosphère et d’une précision élevée de la température :± 3</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o</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C.</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L’atmosphère est en légère surpression et le débit du gaz dans le four (ou taux de renouvellement), à une température donnée et pour une charge de pièces déterminée, fixe le taux de dissociation de l’ammoniac selon la réaction : 2 NH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3</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 N</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+ 3 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Seule la fraction de gaz non dissociée aura une action </a:t>
            </a:r>
            <a:r>
              <a:rPr kumimoji="0" lang="fr-FR" sz="1600" b="0" i="0" u="none" strike="noStrike" cap="none" normalizeH="0" baseline="0" dirty="0" err="1" smtClean="0">
                <a:ln>
                  <a:noFill/>
                </a:ln>
                <a:solidFill>
                  <a:srgbClr val="000000"/>
                </a:solidFill>
                <a:effectLst/>
                <a:latin typeface="+mj-lt"/>
                <a:ea typeface="Calibri" pitchFamily="34" charset="0"/>
                <a:cs typeface="Calibri" pitchFamily="34" charset="0"/>
              </a:rPr>
              <a:t>nitrurante</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selon le mécanisme suivant.</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1FFFF"/>
                </a:solidFill>
                <a:effectLst/>
                <a:latin typeface="+mj-lt"/>
                <a:ea typeface="Calibri" pitchFamily="34" charset="0"/>
                <a:cs typeface="Calibri" pitchFamily="34" charset="0"/>
              </a:rPr>
              <a:t>_ </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Au contact de l’acier la molécule de NH3 subit un craquage catalytique en NH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NH, N et H :</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NH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3</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 NH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 H</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NH</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 NH + H</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NH → N + H</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Une partie de l’azote naissant produit diffuse à la surface de l’acier, tandis qu’une autre partie est </a:t>
            </a:r>
            <a:r>
              <a:rPr kumimoji="0" lang="fr-FR" sz="1600" b="0" i="0" u="none" strike="noStrike" cap="none" normalizeH="0" baseline="0" dirty="0" err="1" smtClean="0">
                <a:ln>
                  <a:noFill/>
                </a:ln>
                <a:solidFill>
                  <a:srgbClr val="000000"/>
                </a:solidFill>
                <a:effectLst/>
                <a:latin typeface="+mj-lt"/>
                <a:ea typeface="Calibri" pitchFamily="34" charset="0"/>
                <a:cs typeface="Calibri" pitchFamily="34" charset="0"/>
              </a:rPr>
              <a:t>désorbée</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pour reconduire à la formation de la molécule N</a:t>
            </a:r>
            <a:r>
              <a:rPr kumimoji="0" lang="fr-FR" sz="1600" b="0" i="0" u="none" strike="noStrike" cap="none" normalizeH="0" baseline="-30000" dirty="0" smtClean="0">
                <a:ln>
                  <a:noFill/>
                </a:ln>
                <a:solidFill>
                  <a:srgbClr val="000000"/>
                </a:solidFill>
                <a:effectLst/>
                <a:latin typeface="+mj-lt"/>
                <a:ea typeface="Calibri" pitchFamily="34" charset="0"/>
                <a:cs typeface="Calibri" pitchFamily="34" charset="0"/>
              </a:rPr>
              <a:t>2</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La diffusion d’azote dans le matériau dépend de la concentration locale en azote atomique.</a:t>
            </a:r>
            <a:r>
              <a:rPr kumimoji="0" lang="fr-FR" sz="1600" b="0" i="0" u="none" strike="noStrike" cap="none" normalizeH="0" baseline="0" dirty="0" smtClean="0">
                <a:ln>
                  <a:noFill/>
                </a:ln>
                <a:solidFill>
                  <a:srgbClr val="01FFFF"/>
                </a:solidFill>
                <a:effectLst/>
                <a:latin typeface="+mj-lt"/>
                <a:ea typeface="Calibri" pitchFamily="34" charset="0"/>
                <a:cs typeface="Calibri" pitchFamily="34" charset="0"/>
              </a:rPr>
              <a:t> </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La phase α étant très rapidement saturée en azote, les phases γ ’ ou ε apparaissent par nucléations localisées.</a:t>
            </a:r>
            <a:endParaRPr kumimoji="0" lang="fr-FR"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892971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mj-lt"/>
                <a:ea typeface="Calibri" pitchFamily="34" charset="0"/>
                <a:cs typeface="Calibri" pitchFamily="34" charset="0"/>
              </a:rPr>
              <a:t>4. Traitements assistés par plasma ou ioniques</a:t>
            </a:r>
            <a:endParaRPr kumimoji="0" lang="fr-FR" sz="1600" b="0" i="0" u="none" strike="noStrike" cap="none" normalizeH="0" baseline="0" dirty="0" smtClean="0">
              <a:ln>
                <a:noFill/>
              </a:ln>
              <a:solidFill>
                <a:srgbClr val="FF0000"/>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j-lt"/>
                <a:ea typeface="Calibri" pitchFamily="34" charset="0"/>
                <a:cs typeface="Calibri" pitchFamily="34" charset="0"/>
              </a:rPr>
              <a:t>4.1 Principe</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Lorsqu’une différence de potentiel est imposée entre une anode et une cathode dans une atmosphère gazeuse sous faible pression, il se produit des collisions ionisantes électron-molécule et, au-delà d’un certain potentiel (potentiel disruptif), un régime de décharge</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luminescente s’établit avec production d’espèces ionisées au voisinage de la cathode (figure </a:t>
            </a:r>
            <a:r>
              <a:rPr kumimoji="0" lang="fr-FR" sz="1600" b="1" i="0" u="none" strike="noStrike" cap="none" normalizeH="0" baseline="0" dirty="0" smtClean="0">
                <a:ln>
                  <a:noFill/>
                </a:ln>
                <a:solidFill>
                  <a:srgbClr val="000000"/>
                </a:solidFill>
                <a:effectLst/>
                <a:latin typeface="+mj-lt"/>
                <a:ea typeface="Calibri" pitchFamily="34" charset="0"/>
                <a:cs typeface="Calibri" pitchFamily="34" charset="0"/>
              </a:rPr>
              <a:t>14</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Les conditions d’établissement de cette décharge dépendent, entre autres facteurs, de la nature des gaz et de la pression dans l’enceinte. Pour les traitements thermiques par voie ionique, on utilise la zone dite de « décharge anormale ». Le plasma est constitué d’espèces : ions, neutres excités... dérivés du ou des gaz introduits ; il constitue un milieu actif fortement agité et doté d’une énergie importante. Il a pour effet de :</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créer à la surface des pièces, par </a:t>
            </a:r>
            <a:r>
              <a:rPr kumimoji="0" lang="fr-FR" sz="1600" b="0" i="1" u="none" strike="noStrike" cap="none" normalizeH="0" baseline="0" dirty="0" smtClean="0">
                <a:ln>
                  <a:noFill/>
                </a:ln>
                <a:solidFill>
                  <a:srgbClr val="000000"/>
                </a:solidFill>
                <a:effectLst/>
                <a:latin typeface="+mj-lt"/>
                <a:ea typeface="Calibri" pitchFamily="34" charset="0"/>
                <a:cs typeface="Calibri" pitchFamily="34" charset="0"/>
              </a:rPr>
              <a:t>circulation </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du plasma, un effet thermique par dissipation de l’énergie cinétique des ions en énergie thermique lors de leur collision à la surface des pièces ; selon l’énergie employée pour produire le plasma (puissance dissipée au générateur), celui-ci sera plus ou moins </a:t>
            </a:r>
            <a:r>
              <a:rPr kumimoji="0" lang="fr-FR" sz="1600" b="0" i="1" u="none" strike="noStrike" cap="none" normalizeH="0" baseline="0" dirty="0" smtClean="0">
                <a:ln>
                  <a:noFill/>
                </a:ln>
                <a:solidFill>
                  <a:srgbClr val="000000"/>
                </a:solidFill>
                <a:effectLst/>
                <a:latin typeface="+mj-lt"/>
                <a:ea typeface="Calibri" pitchFamily="34" charset="0"/>
                <a:cs typeface="Calibri" pitchFamily="34" charset="0"/>
              </a:rPr>
              <a:t>chaud </a:t>
            </a: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et pourra suffire à obtenir une température convenable pour le traitement à effectuer ;</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décaper par pulvérisation cathodique en arrachant, grâce à l’énergie cinétique des ions, des atomes superficiels du métal ; l’effet de ce décapage est de provoquer un nettoyage des surfaces les amenant à un état physiquement propre, notamment en éliminant la couche de passivation, et les rendant ainsi très réactives ;</a:t>
            </a:r>
            <a:endParaRPr kumimoji="0" lang="fr-FR" sz="1600"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mj-lt"/>
                <a:ea typeface="Calibri" pitchFamily="34" charset="0"/>
                <a:cs typeface="Calibri" pitchFamily="34" charset="0"/>
              </a:rPr>
              <a:t>— générer des espèces réactives vis-à-vis de la surface à traiter.</a:t>
            </a:r>
            <a:endParaRPr kumimoji="0" lang="fr-FR"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857356" y="1000108"/>
            <a:ext cx="5429288" cy="3786214"/>
          </a:xfrm>
          <a:prstGeom prst="rect">
            <a:avLst/>
          </a:prstGeom>
          <a:noFill/>
          <a:ln w="9525">
            <a:noFill/>
            <a:miter lim="800000"/>
            <a:headEnd/>
            <a:tailEnd/>
          </a:ln>
        </p:spPr>
      </p:pic>
      <p:sp>
        <p:nvSpPr>
          <p:cNvPr id="29697" name="Rectangle 1"/>
          <p:cNvSpPr>
            <a:spLocks noChangeArrowheads="1"/>
          </p:cNvSpPr>
          <p:nvPr/>
        </p:nvSpPr>
        <p:spPr bwMode="auto">
          <a:xfrm>
            <a:off x="1500166" y="5572140"/>
            <a:ext cx="548650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Figure 14. Schéma de principe d’un four de nitruration ionique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571472" y="428605"/>
            <a:ext cx="778674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571472" y="285728"/>
            <a:ext cx="8072494"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691640" y="-74842"/>
            <a:ext cx="5760720" cy="7007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511156"/>
          </a:xfrm>
        </p:spPr>
        <p:txBody>
          <a:bodyPr>
            <a:noAutofit/>
          </a:bodyPr>
          <a:lstStyle/>
          <a:p>
            <a:r>
              <a:rPr lang="fr-FR" sz="3200" dirty="0" smtClean="0">
                <a:solidFill>
                  <a:srgbClr val="FF0000"/>
                </a:solidFill>
              </a:rPr>
              <a:t>Cémentation</a:t>
            </a:r>
            <a:endParaRPr lang="fr-FR" sz="3200" dirty="0">
              <a:solidFill>
                <a:srgbClr val="FF0000"/>
              </a:solidFill>
            </a:endParaRPr>
          </a:p>
        </p:txBody>
      </p:sp>
      <p:sp>
        <p:nvSpPr>
          <p:cNvPr id="3" name="Espace réservé du contenu 2"/>
          <p:cNvSpPr>
            <a:spLocks noGrp="1"/>
          </p:cNvSpPr>
          <p:nvPr>
            <p:ph idx="1"/>
          </p:nvPr>
        </p:nvSpPr>
        <p:spPr>
          <a:xfrm>
            <a:off x="142844" y="357166"/>
            <a:ext cx="8786874" cy="6286544"/>
          </a:xfrm>
          <a:solidFill>
            <a:schemeClr val="bg2"/>
          </a:solidFill>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spcBef>
                <a:spcPts val="0"/>
              </a:spcBef>
              <a:buNone/>
            </a:pPr>
            <a:endParaRPr lang="fr-FR" sz="1200" dirty="0" smtClean="0"/>
          </a:p>
          <a:p>
            <a:pPr marL="0" indent="0">
              <a:spcBef>
                <a:spcPts val="0"/>
              </a:spcBef>
              <a:buNone/>
            </a:pPr>
            <a:r>
              <a:rPr lang="fr-FR" sz="1800" dirty="0" smtClean="0">
                <a:solidFill>
                  <a:schemeClr val="tx1"/>
                </a:solidFill>
              </a:rPr>
              <a:t> </a:t>
            </a:r>
            <a:r>
              <a:rPr lang="fr-FR" sz="2000" dirty="0" smtClean="0">
                <a:solidFill>
                  <a:schemeClr val="tx1"/>
                </a:solidFill>
              </a:rPr>
              <a:t>Le traitement de cémentation appliqué aux aciers est un traitement thermochimique superficiel d’enrichissement en carbone réalisé en phase austénitique (généralement 900 à 980°C). Il est destiné à obtenir après refroidissement un durcissement superficiel par Trempe (transformation martensitique). Le durcissement superficiel  d’un alliage fer-carbone est directement relié à sa teneur en carbone (fig.1).</a:t>
            </a:r>
            <a:r>
              <a:rPr lang="fr-FR" sz="2000" b="1" dirty="0" smtClean="0">
                <a:solidFill>
                  <a:schemeClr val="tx1"/>
                </a:solidFill>
              </a:rPr>
              <a:t> </a:t>
            </a:r>
            <a:r>
              <a:rPr lang="fr-FR" sz="2000" dirty="0" smtClean="0">
                <a:solidFill>
                  <a:schemeClr val="tx1"/>
                </a:solidFill>
              </a:rPr>
              <a:t>Les</a:t>
            </a:r>
            <a:r>
              <a:rPr lang="fr-FR" sz="2000" b="1" dirty="0" smtClean="0">
                <a:solidFill>
                  <a:schemeClr val="tx1"/>
                </a:solidFill>
              </a:rPr>
              <a:t> </a:t>
            </a:r>
            <a:r>
              <a:rPr lang="fr-FR" sz="2000" dirty="0" smtClean="0">
                <a:solidFill>
                  <a:schemeClr val="tx1"/>
                </a:solidFill>
              </a:rPr>
              <a:t>teneurs superficielles en carbone comprises entre 0,7 et 0,9 % de carbone.</a:t>
            </a:r>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lgn="ctr">
              <a:spcBef>
                <a:spcPts val="0"/>
              </a:spcBef>
              <a:buNone/>
            </a:pPr>
            <a:endParaRPr lang="fr-FR" sz="1400" dirty="0" smtClean="0">
              <a:solidFill>
                <a:schemeClr val="bg1"/>
              </a:solidFill>
            </a:endParaRPr>
          </a:p>
          <a:p>
            <a:pPr marL="0" indent="0" algn="ctr">
              <a:spcBef>
                <a:spcPts val="0"/>
              </a:spcBef>
              <a:buNone/>
            </a:pPr>
            <a:endParaRPr lang="fr-FR" sz="1400" dirty="0" smtClean="0">
              <a:solidFill>
                <a:schemeClr val="bg1"/>
              </a:solidFill>
            </a:endParaRPr>
          </a:p>
          <a:p>
            <a:pPr marL="0" indent="0" algn="ctr">
              <a:spcBef>
                <a:spcPts val="0"/>
              </a:spcBef>
              <a:buNone/>
            </a:pPr>
            <a:endParaRPr lang="fr-FR" sz="1400" dirty="0" smtClean="0">
              <a:solidFill>
                <a:schemeClr val="bg1"/>
              </a:solidFill>
            </a:endParaRPr>
          </a:p>
          <a:p>
            <a:pPr marL="0" indent="0" algn="ctr">
              <a:spcBef>
                <a:spcPts val="0"/>
              </a:spcBef>
              <a:buNone/>
            </a:pPr>
            <a:endParaRPr lang="fr-FR" sz="1400" dirty="0" smtClean="0">
              <a:solidFill>
                <a:schemeClr val="bg1"/>
              </a:solidFill>
            </a:endParaRPr>
          </a:p>
          <a:p>
            <a:pPr marL="0" indent="0" algn="ctr">
              <a:spcBef>
                <a:spcPts val="0"/>
              </a:spcBef>
              <a:buNone/>
            </a:pPr>
            <a:endParaRPr lang="fr-FR" sz="1400" dirty="0" smtClean="0">
              <a:solidFill>
                <a:schemeClr val="bg1"/>
              </a:solidFill>
            </a:endParaRPr>
          </a:p>
          <a:p>
            <a:pPr marL="0" indent="0" algn="ctr">
              <a:spcBef>
                <a:spcPts val="0"/>
              </a:spcBef>
              <a:buNone/>
            </a:pPr>
            <a:r>
              <a:rPr lang="fr-FR" sz="1700" b="1" dirty="0" smtClean="0">
                <a:solidFill>
                  <a:schemeClr val="tx1"/>
                </a:solidFill>
              </a:rPr>
              <a:t>Fig.1. Evolution de la dureté en fonction de la teneur en carbone pour divers taux de martensite</a:t>
            </a:r>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smtClean="0"/>
          </a:p>
          <a:p>
            <a:pPr marL="0" indent="0">
              <a:spcBef>
                <a:spcPts val="0"/>
              </a:spcBef>
              <a:buNone/>
            </a:pPr>
            <a:endParaRPr lang="fr-FR" sz="1200" dirty="0"/>
          </a:p>
        </p:txBody>
      </p:sp>
      <p:pic>
        <p:nvPicPr>
          <p:cNvPr id="1029" name="Picture 5"/>
          <p:cNvPicPr>
            <a:picLocks noChangeAspect="1" noChangeArrowheads="1"/>
          </p:cNvPicPr>
          <p:nvPr/>
        </p:nvPicPr>
        <p:blipFill>
          <a:blip r:embed="rId2"/>
          <a:srcRect/>
          <a:stretch>
            <a:fillRect/>
          </a:stretch>
        </p:blipFill>
        <p:spPr bwMode="auto">
          <a:xfrm>
            <a:off x="2000232" y="3214686"/>
            <a:ext cx="4581525" cy="280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290"/>
            <a:ext cx="8501090" cy="61247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1400" dirty="0" smtClean="0"/>
              <a:t>_ </a:t>
            </a:r>
            <a:r>
              <a:rPr lang="fr-FR" sz="1400" b="1" dirty="0" smtClean="0">
                <a:solidFill>
                  <a:srgbClr val="002060"/>
                </a:solidFill>
              </a:rPr>
              <a:t>Appliquée sur un acier à faible teneur en carbone</a:t>
            </a:r>
            <a:r>
              <a:rPr lang="fr-FR" sz="1400" dirty="0" smtClean="0"/>
              <a:t>, </a:t>
            </a:r>
          </a:p>
          <a:p>
            <a:r>
              <a:rPr lang="fr-FR" sz="1400" dirty="0" smtClean="0">
                <a:solidFill>
                  <a:srgbClr val="002060"/>
                </a:solidFill>
              </a:rPr>
              <a:t>_ </a:t>
            </a:r>
            <a:r>
              <a:rPr lang="fr-FR" sz="1400" b="1" dirty="0" smtClean="0">
                <a:solidFill>
                  <a:srgbClr val="002060"/>
                </a:solidFill>
              </a:rPr>
              <a:t>la cémentation </a:t>
            </a:r>
            <a:r>
              <a:rPr lang="fr-FR" sz="1400" dirty="0" smtClean="0"/>
              <a:t>est un moyen de durcissement superficiel permettant d’assurer une forte mise en précontrainte de compression de la surface et une bonne résistance à l’usure grâce à l’obtention d’une martensite à haute teneur en carbone, tout en garantissant à cœur une bonne ductilité grâce à l’obtention d’une martensite à bas carbone (la transformation du cœur sera, selon la trempabilité de l’alliage et la section de la pièce à traiter, totale ou partielle). </a:t>
            </a:r>
          </a:p>
          <a:p>
            <a:r>
              <a:rPr lang="fr-FR" sz="1400" b="1" dirty="0" smtClean="0">
                <a:solidFill>
                  <a:srgbClr val="002060"/>
                </a:solidFill>
              </a:rPr>
              <a:t>_ Les profondeurs </a:t>
            </a:r>
            <a:r>
              <a:rPr lang="fr-FR" sz="1400" dirty="0" smtClean="0"/>
              <a:t>de diffusion du carbone seront pratiquement limitées à 4 mm pour des raisons économiques évidentes. Les fortes profondeurs seront réservées aux pièces de mécanique lourde, les profondeurs les plus courantes variant de 0,3 à 2,5 mm.</a:t>
            </a:r>
          </a:p>
          <a:p>
            <a:r>
              <a:rPr lang="fr-FR" b="1" dirty="0" smtClean="0"/>
              <a:t>Traitement en milieu solide : cémentation solide ou cémentation en caisse</a:t>
            </a:r>
          </a:p>
          <a:p>
            <a:r>
              <a:rPr lang="fr-FR" sz="1400" dirty="0" smtClean="0"/>
              <a:t>Le principe est de noyer les pièces à traiter dans un cément solide à base de charbon de bois, le tout étant maintenu dans une caisse fermée portée à la température de cémentation (900 à 950°C).</a:t>
            </a:r>
          </a:p>
          <a:p>
            <a:r>
              <a:rPr lang="fr-FR" sz="1400" dirty="0" smtClean="0"/>
              <a:t>Le cément est constitué de carbone amorphe, généralement du charbon de bois (provenant de bois sélectionnés, exempts d’écorces) additionné d’un activateur, le carbonate de baryum </a:t>
            </a:r>
            <a:r>
              <a:rPr lang="fr-FR" sz="1400" b="1" dirty="0" smtClean="0">
                <a:solidFill>
                  <a:srgbClr val="002060"/>
                </a:solidFill>
              </a:rPr>
              <a:t>BaCO3 </a:t>
            </a:r>
            <a:r>
              <a:rPr lang="fr-FR" sz="1400" dirty="0" smtClean="0"/>
              <a:t>. Il se présente soit sous forme de granulés reconstitués à partir d’un mélange de charbon de bois (60 à 75 %) et de carbonate de baryum</a:t>
            </a:r>
          </a:p>
          <a:p>
            <a:r>
              <a:rPr lang="fr-FR" sz="1400" dirty="0" smtClean="0"/>
              <a:t>(25 à 40 %) en poudre, soit sous forme de morceaux de charbon de bois finement concassés enrobés de carbonate de baryum en présence d’un lait de chaux comme fixateur.</a:t>
            </a:r>
          </a:p>
          <a:p>
            <a:r>
              <a:rPr lang="fr-FR" sz="1400" dirty="0" smtClean="0"/>
              <a:t>Le principe de la cémentation se ramène en fait à une cémentation gazeuse par suite des réactions de décomposition suivantes :</a:t>
            </a:r>
          </a:p>
          <a:p>
            <a:r>
              <a:rPr lang="fr-FR" sz="1400" dirty="0" smtClean="0"/>
              <a:t>                                                            </a:t>
            </a:r>
            <a:r>
              <a:rPr lang="fr-FR" sz="1400" b="1" dirty="0" smtClean="0">
                <a:solidFill>
                  <a:srgbClr val="002060"/>
                </a:solidFill>
              </a:rPr>
              <a:t>BaCO</a:t>
            </a:r>
            <a:r>
              <a:rPr lang="fr-FR" sz="1000" b="1" dirty="0" smtClean="0">
                <a:solidFill>
                  <a:srgbClr val="002060"/>
                </a:solidFill>
              </a:rPr>
              <a:t>3</a:t>
            </a:r>
            <a:r>
              <a:rPr lang="fr-FR" sz="1400" b="1" dirty="0" smtClean="0">
                <a:solidFill>
                  <a:srgbClr val="002060"/>
                </a:solidFill>
              </a:rPr>
              <a:t> → </a:t>
            </a:r>
            <a:r>
              <a:rPr lang="fr-FR" sz="1400" b="1" dirty="0" err="1" smtClean="0">
                <a:solidFill>
                  <a:srgbClr val="002060"/>
                </a:solidFill>
              </a:rPr>
              <a:t>BaO</a:t>
            </a:r>
            <a:r>
              <a:rPr lang="fr-FR" sz="1400" b="1" dirty="0" smtClean="0">
                <a:solidFill>
                  <a:srgbClr val="002060"/>
                </a:solidFill>
              </a:rPr>
              <a:t> + CO</a:t>
            </a:r>
            <a:r>
              <a:rPr lang="fr-FR" sz="1200" b="1" dirty="0" smtClean="0">
                <a:solidFill>
                  <a:srgbClr val="002060"/>
                </a:solidFill>
              </a:rPr>
              <a:t>2</a:t>
            </a:r>
          </a:p>
          <a:p>
            <a:r>
              <a:rPr lang="fr-FR" sz="1400" b="1" dirty="0" smtClean="0">
                <a:solidFill>
                  <a:srgbClr val="002060"/>
                </a:solidFill>
              </a:rPr>
              <a:t>                                                                CO</a:t>
            </a:r>
            <a:r>
              <a:rPr lang="fr-FR" sz="1000" b="1" dirty="0" smtClean="0">
                <a:solidFill>
                  <a:srgbClr val="002060"/>
                </a:solidFill>
              </a:rPr>
              <a:t>2 </a:t>
            </a:r>
            <a:r>
              <a:rPr lang="fr-FR" sz="1400" b="1" dirty="0" smtClean="0">
                <a:solidFill>
                  <a:srgbClr val="002060"/>
                </a:solidFill>
              </a:rPr>
              <a:t>+ C → 2 CO</a:t>
            </a:r>
          </a:p>
          <a:p>
            <a:r>
              <a:rPr lang="fr-FR" sz="1400" dirty="0" smtClean="0"/>
              <a:t>dans le sens (1) formation de CO, la réaction se fait avec le carbone amorphe contenu dans le cément ; dans le sens (2) de décomposition du CO, on obtient la réaction de cémentation, le carbone diffuse dans</a:t>
            </a:r>
          </a:p>
          <a:p>
            <a:r>
              <a:rPr lang="fr-FR" sz="1400" dirty="0" smtClean="0"/>
              <a:t>le fer. Dans le cas du cément enrobé, il s’ajoute un dégagement de vapeur d’eau dû au lait de chaux utilisé pour fixer le carbonate conduisant aux réactions d’équilibre du gaz à l’eau </a:t>
            </a:r>
            <a:r>
              <a:rPr lang="fr-FR" sz="1400" b="1" dirty="0" smtClean="0">
                <a:solidFill>
                  <a:srgbClr val="002060"/>
                </a:solidFill>
              </a:rPr>
              <a:t>:</a:t>
            </a:r>
          </a:p>
          <a:p>
            <a:r>
              <a:rPr lang="fr-FR" sz="1400" b="1" dirty="0" smtClean="0">
                <a:solidFill>
                  <a:srgbClr val="002060"/>
                </a:solidFill>
              </a:rPr>
              <a:t>                                                          H</a:t>
            </a:r>
            <a:r>
              <a:rPr lang="fr-FR" sz="1000" b="1" dirty="0" smtClean="0">
                <a:solidFill>
                  <a:srgbClr val="002060"/>
                </a:solidFill>
              </a:rPr>
              <a:t>2</a:t>
            </a:r>
            <a:r>
              <a:rPr lang="fr-FR" sz="1400" b="1" dirty="0" smtClean="0">
                <a:solidFill>
                  <a:srgbClr val="002060"/>
                </a:solidFill>
              </a:rPr>
              <a:t>O+C →  H</a:t>
            </a:r>
            <a:r>
              <a:rPr lang="fr-FR" sz="1000" b="1" dirty="0" smtClean="0">
                <a:solidFill>
                  <a:srgbClr val="002060"/>
                </a:solidFill>
              </a:rPr>
              <a:t>2</a:t>
            </a:r>
            <a:r>
              <a:rPr lang="fr-FR" sz="1400" b="1" dirty="0" smtClean="0">
                <a:solidFill>
                  <a:srgbClr val="002060"/>
                </a:solidFill>
              </a:rPr>
              <a:t> + CO, </a:t>
            </a:r>
          </a:p>
          <a:p>
            <a:r>
              <a:rPr lang="fr-FR" sz="1400" b="1" dirty="0" smtClean="0">
                <a:solidFill>
                  <a:srgbClr val="002060"/>
                </a:solidFill>
              </a:rPr>
              <a:t>                                                       </a:t>
            </a:r>
            <a:r>
              <a:rPr lang="pt-BR" sz="1400" b="1" dirty="0" smtClean="0">
                <a:solidFill>
                  <a:srgbClr val="002060"/>
                </a:solidFill>
              </a:rPr>
              <a:t>2 H</a:t>
            </a:r>
            <a:r>
              <a:rPr lang="pt-BR" sz="1000" b="1" dirty="0" smtClean="0">
                <a:solidFill>
                  <a:srgbClr val="002060"/>
                </a:solidFill>
              </a:rPr>
              <a:t>2</a:t>
            </a:r>
            <a:r>
              <a:rPr lang="pt-BR" sz="1400" b="1" dirty="0" smtClean="0">
                <a:solidFill>
                  <a:srgbClr val="002060"/>
                </a:solidFill>
              </a:rPr>
              <a:t>O+C</a:t>
            </a:r>
            <a:r>
              <a:rPr lang="fr-FR" sz="1400" b="1" dirty="0" smtClean="0">
                <a:solidFill>
                  <a:srgbClr val="002060"/>
                </a:solidFill>
              </a:rPr>
              <a:t> →</a:t>
            </a:r>
            <a:r>
              <a:rPr lang="pt-BR" sz="1400" b="1" dirty="0" smtClean="0">
                <a:solidFill>
                  <a:srgbClr val="002060"/>
                </a:solidFill>
              </a:rPr>
              <a:t> 2 H</a:t>
            </a:r>
            <a:r>
              <a:rPr lang="pt-BR" sz="1000" b="1" dirty="0" smtClean="0">
                <a:solidFill>
                  <a:srgbClr val="002060"/>
                </a:solidFill>
              </a:rPr>
              <a:t>2</a:t>
            </a:r>
            <a:r>
              <a:rPr lang="pt-BR" sz="1400" b="1" dirty="0" smtClean="0">
                <a:solidFill>
                  <a:srgbClr val="002060"/>
                </a:solidFill>
              </a:rPr>
              <a:t> + CO</a:t>
            </a:r>
            <a:r>
              <a:rPr lang="pt-BR" sz="1000" b="1" dirty="0" smtClean="0">
                <a:solidFill>
                  <a:srgbClr val="002060"/>
                </a:solidFill>
              </a:rPr>
              <a:t>2</a:t>
            </a:r>
          </a:p>
          <a:p>
            <a:endParaRPr lang="pt-BR" sz="1000" b="1" dirty="0" smtClean="0">
              <a:solidFill>
                <a:srgbClr val="002060"/>
              </a:solidFill>
            </a:endParaRPr>
          </a:p>
          <a:p>
            <a:r>
              <a:rPr lang="fr-FR" sz="1400" dirty="0" smtClean="0"/>
              <a:t>Le dégagement d’hydrogène est favorable à la réaction de carburation.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429420"/>
          </a:xfrm>
        </p:spPr>
        <p:style>
          <a:lnRef idx="2">
            <a:schemeClr val="accent2"/>
          </a:lnRef>
          <a:fillRef idx="1">
            <a:schemeClr val="lt1"/>
          </a:fillRef>
          <a:effectRef idx="0">
            <a:schemeClr val="accent2"/>
          </a:effectRef>
          <a:fontRef idx="minor">
            <a:schemeClr val="dk1"/>
          </a:fontRef>
        </p:style>
        <p:txBody>
          <a:bodyPr>
            <a:normAutofit/>
          </a:bodyPr>
          <a:lstStyle/>
          <a:p>
            <a:r>
              <a:rPr lang="fr-FR" sz="2600" dirty="0" smtClean="0">
                <a:latin typeface="Times New Roman" pitchFamily="18" charset="0"/>
                <a:cs typeface="Times New Roman" pitchFamily="18" charset="0"/>
              </a:rPr>
              <a:t>Sur le produit traité, les traitements de </a:t>
            </a:r>
            <a:r>
              <a:rPr lang="fr-FR" sz="2600" b="1" dirty="0" smtClean="0">
                <a:latin typeface="Times New Roman" pitchFamily="18" charset="0"/>
                <a:cs typeface="Times New Roman" pitchFamily="18" charset="0"/>
              </a:rPr>
              <a:t>nitrurations </a:t>
            </a:r>
            <a:r>
              <a:rPr lang="fr-FR" sz="2600" dirty="0" smtClean="0">
                <a:latin typeface="Times New Roman" pitchFamily="18" charset="0"/>
                <a:cs typeface="Times New Roman" pitchFamily="18" charset="0"/>
              </a:rPr>
              <a:t>seront contrôlés par :</a:t>
            </a:r>
          </a:p>
          <a:p>
            <a:r>
              <a:rPr lang="fr-FR" sz="2600" dirty="0" smtClean="0">
                <a:latin typeface="Times New Roman" pitchFamily="18" charset="0"/>
                <a:cs typeface="Times New Roman" pitchFamily="18" charset="0"/>
              </a:rPr>
              <a:t> </a:t>
            </a:r>
            <a:r>
              <a:rPr lang="fr-FR" sz="2600" dirty="0" smtClean="0">
                <a:solidFill>
                  <a:srgbClr val="FF0000"/>
                </a:solidFill>
                <a:latin typeface="Times New Roman" pitchFamily="18" charset="0"/>
                <a:cs typeface="Times New Roman" pitchFamily="18" charset="0"/>
              </a:rPr>
              <a:t>la </a:t>
            </a:r>
            <a:r>
              <a:rPr lang="fr-FR" sz="2600" b="1" dirty="0" smtClean="0">
                <a:solidFill>
                  <a:srgbClr val="FF0000"/>
                </a:solidFill>
                <a:latin typeface="Times New Roman" pitchFamily="18" charset="0"/>
                <a:cs typeface="Times New Roman" pitchFamily="18" charset="0"/>
              </a:rPr>
              <a:t>dureté Vickers superficielle </a:t>
            </a:r>
            <a:r>
              <a:rPr lang="fr-FR" sz="2600" dirty="0" smtClean="0">
                <a:latin typeface="Times New Roman" pitchFamily="18" charset="0"/>
                <a:cs typeface="Times New Roman" pitchFamily="18" charset="0"/>
              </a:rPr>
              <a:t>qui, selon les charges d’essai employées, est représentative à la fois des caractéristiques de la couche de combinaison et de la zone de diffusion ;</a:t>
            </a:r>
          </a:p>
          <a:p>
            <a:r>
              <a:rPr lang="fr-FR" sz="2600" dirty="0" smtClean="0">
                <a:latin typeface="Times New Roman" pitchFamily="18" charset="0"/>
                <a:cs typeface="Times New Roman" pitchFamily="18" charset="0"/>
              </a:rPr>
              <a:t>— </a:t>
            </a:r>
            <a:r>
              <a:rPr lang="fr-FR" sz="2600" dirty="0" smtClean="0">
                <a:solidFill>
                  <a:srgbClr val="FF0000"/>
                </a:solidFill>
                <a:latin typeface="Times New Roman" pitchFamily="18" charset="0"/>
                <a:cs typeface="Times New Roman" pitchFamily="18" charset="0"/>
              </a:rPr>
              <a:t>les </a:t>
            </a:r>
            <a:r>
              <a:rPr lang="fr-FR" sz="2600" b="1" dirty="0" smtClean="0">
                <a:solidFill>
                  <a:srgbClr val="FF0000"/>
                </a:solidFill>
                <a:latin typeface="Times New Roman" pitchFamily="18" charset="0"/>
                <a:cs typeface="Times New Roman" pitchFamily="18" charset="0"/>
              </a:rPr>
              <a:t>caractéristiques de la couche de combinaison </a:t>
            </a:r>
            <a:r>
              <a:rPr lang="fr-FR" sz="2600" dirty="0" smtClean="0">
                <a:latin typeface="Times New Roman" pitchFamily="18" charset="0"/>
                <a:cs typeface="Times New Roman" pitchFamily="18" charset="0"/>
              </a:rPr>
              <a:t>:</a:t>
            </a:r>
          </a:p>
          <a:p>
            <a:r>
              <a:rPr lang="fr-FR" sz="2600" dirty="0" smtClean="0">
                <a:latin typeface="Times New Roman" pitchFamily="18" charset="0"/>
                <a:cs typeface="Times New Roman" pitchFamily="18" charset="0"/>
              </a:rPr>
              <a:t>composition : teneur en azote et autres éléments éventuels,</a:t>
            </a:r>
          </a:p>
          <a:p>
            <a:r>
              <a:rPr lang="fr-FR" sz="2600" dirty="0" smtClean="0">
                <a:latin typeface="Times New Roman" pitchFamily="18" charset="0"/>
                <a:cs typeface="Times New Roman" pitchFamily="18" charset="0"/>
              </a:rPr>
              <a:t>structure cristalline (nature du ou des nitrures formés),</a:t>
            </a:r>
          </a:p>
          <a:p>
            <a:r>
              <a:rPr lang="fr-FR" sz="2600" dirty="0" smtClean="0">
                <a:latin typeface="Times New Roman" pitchFamily="18" charset="0"/>
                <a:cs typeface="Times New Roman" pitchFamily="18" charset="0"/>
              </a:rPr>
              <a:t>dureté,</a:t>
            </a:r>
          </a:p>
          <a:p>
            <a:r>
              <a:rPr lang="fr-FR" sz="2600" dirty="0" smtClean="0">
                <a:latin typeface="Times New Roman" pitchFamily="18" charset="0"/>
                <a:cs typeface="Times New Roman" pitchFamily="18" charset="0"/>
              </a:rPr>
              <a:t> morphologie, taux de porosité,</a:t>
            </a:r>
          </a:p>
          <a:p>
            <a:r>
              <a:rPr lang="fr-FR" sz="2600" dirty="0" smtClean="0">
                <a:latin typeface="Times New Roman" pitchFamily="18" charset="0"/>
                <a:cs typeface="Times New Roman" pitchFamily="18" charset="0"/>
              </a:rPr>
              <a:t> épaisseur ;</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357166"/>
            <a:ext cx="8643998" cy="6215106"/>
          </a:xfrm>
        </p:spPr>
        <p:style>
          <a:lnRef idx="2">
            <a:schemeClr val="accent2">
              <a:shade val="50000"/>
            </a:schemeClr>
          </a:lnRef>
          <a:fillRef idx="1">
            <a:schemeClr val="accent2"/>
          </a:fillRef>
          <a:effectRef idx="0">
            <a:schemeClr val="accent2"/>
          </a:effectRef>
          <a:fontRef idx="minor">
            <a:schemeClr val="lt1"/>
          </a:fontRef>
        </p:style>
        <p:txBody>
          <a:bodyPr/>
          <a:lstStyle/>
          <a:p>
            <a:pPr>
              <a:spcBef>
                <a:spcPts val="0"/>
              </a:spcBef>
            </a:pPr>
            <a:endParaRPr lang="fr-FR" sz="1600" dirty="0" smtClean="0"/>
          </a:p>
          <a:p>
            <a:pPr>
              <a:spcBef>
                <a:spcPts val="0"/>
              </a:spcBef>
            </a:pPr>
            <a:r>
              <a:rPr lang="fr-FR" sz="1600" u="sng" dirty="0" smtClean="0">
                <a:solidFill>
                  <a:srgbClr val="002060"/>
                </a:solidFill>
              </a:rPr>
              <a:t>Disposition des pièces dans la caisse d’enfournement</a:t>
            </a:r>
          </a:p>
          <a:p>
            <a:r>
              <a:rPr lang="fr-FR" sz="1600" dirty="0" smtClean="0"/>
              <a:t>D’une manière pratique, les pièces sont placées dans des caisses en acier réfractaire au chrome sur un lit de cément, convenablement espacées les unes des autres et recouvertes d’une couche de cément de 2 à 3 mm d’épaisseur, avant de disposer un second étage de pièces et ainsi de suite. </a:t>
            </a:r>
            <a:r>
              <a:rPr lang="fr-FR" sz="1600" b="1" u="sng" dirty="0" smtClean="0">
                <a:solidFill>
                  <a:srgbClr val="92D050"/>
                </a:solidFill>
              </a:rPr>
              <a:t>Avantages du procédé</a:t>
            </a:r>
          </a:p>
          <a:p>
            <a:r>
              <a:rPr lang="fr-FR" sz="1600" dirty="0" smtClean="0">
                <a:solidFill>
                  <a:srgbClr val="002060"/>
                </a:solidFill>
              </a:rPr>
              <a:t>La maîtrise de la profondeur </a:t>
            </a:r>
            <a:r>
              <a:rPr lang="fr-FR" sz="1600" dirty="0" smtClean="0"/>
              <a:t>de cémentation est en effet assez difficile car la richesse du cément peut être mal connue et surtout le temps réel de cémentation n’est pas bien déterminé car le temps de montée en température est imprécis.</a:t>
            </a:r>
          </a:p>
          <a:p>
            <a:endParaRPr lang="fr-FR" sz="1600" dirty="0" smtClean="0"/>
          </a:p>
          <a:p>
            <a:pPr>
              <a:buNone/>
            </a:pPr>
            <a:r>
              <a:rPr lang="fr-FR" sz="1600" dirty="0" smtClean="0"/>
              <a:t>        Aujourd’hui ce procédé est encore intéressant pour </a:t>
            </a:r>
            <a:r>
              <a:rPr lang="fr-FR" sz="1600" dirty="0" smtClean="0">
                <a:solidFill>
                  <a:srgbClr val="002060"/>
                </a:solidFill>
              </a:rPr>
              <a:t>réaliser des cémentations sur des pièces unitaires ou en faible quantité </a:t>
            </a:r>
            <a:r>
              <a:rPr lang="fr-FR" sz="1600" dirty="0" smtClean="0"/>
              <a:t>dont les dimensions sont supérieures à celles des fours de cémentation gazeuse.</a:t>
            </a:r>
          </a:p>
          <a:p>
            <a:r>
              <a:rPr lang="fr-FR" sz="1600" dirty="0" smtClean="0"/>
              <a:t>Cette technique a été toutefois très largement utilisée </a:t>
            </a:r>
            <a:r>
              <a:rPr lang="fr-FR" sz="1600" b="1" dirty="0" smtClean="0">
                <a:solidFill>
                  <a:srgbClr val="002060"/>
                </a:solidFill>
              </a:rPr>
              <a:t>dans l’industrie de série</a:t>
            </a:r>
            <a:r>
              <a:rPr lang="fr-FR" sz="1600" dirty="0" smtClean="0"/>
              <a:t>, notamment l’industrie automobile </a:t>
            </a:r>
          </a:p>
          <a:p>
            <a:endParaRPr lang="fr-FR" sz="1600" dirty="0" smtClean="0"/>
          </a:p>
          <a:p>
            <a:r>
              <a:rPr lang="fr-FR" sz="1600" b="1" u="sng" dirty="0" smtClean="0">
                <a:solidFill>
                  <a:srgbClr val="92D050"/>
                </a:solidFill>
              </a:rPr>
              <a:t>Inconvénient</a:t>
            </a:r>
            <a:r>
              <a:rPr lang="fr-FR" sz="1600" u="sng" dirty="0" smtClean="0"/>
              <a:t> </a:t>
            </a:r>
            <a:r>
              <a:rPr lang="fr-FR" sz="1600" dirty="0" smtClean="0"/>
              <a:t>: </a:t>
            </a:r>
          </a:p>
          <a:p>
            <a:r>
              <a:rPr lang="fr-FR" sz="1600" dirty="0" smtClean="0"/>
              <a:t>Elle a été </a:t>
            </a:r>
            <a:r>
              <a:rPr lang="fr-FR" sz="1600" dirty="0" smtClean="0">
                <a:solidFill>
                  <a:srgbClr val="002060"/>
                </a:solidFill>
              </a:rPr>
              <a:t>abandonnée</a:t>
            </a:r>
            <a:r>
              <a:rPr lang="fr-FR" sz="1600" dirty="0" smtClean="0"/>
              <a:t> après le développement de la cémentation gazeuse à partir des années 60.</a:t>
            </a:r>
          </a:p>
          <a:p>
            <a:r>
              <a:rPr lang="fr-FR" sz="1600" dirty="0" smtClean="0"/>
              <a:t>Après cémentation, refroidissement lent et enlèvement de l’enveloppe, les pièces </a:t>
            </a:r>
            <a:r>
              <a:rPr lang="fr-FR" sz="1600" b="1" dirty="0" smtClean="0">
                <a:solidFill>
                  <a:srgbClr val="002060"/>
                </a:solidFill>
              </a:rPr>
              <a:t>sont reprises </a:t>
            </a:r>
            <a:r>
              <a:rPr lang="fr-FR" sz="1600" dirty="0" smtClean="0"/>
              <a:t>en trempe après chauffage sous atmosphère contrôlée.</a:t>
            </a:r>
            <a:endParaRPr lang="fr-FR" sz="1600" dirty="0" smtClean="0">
              <a:solidFill>
                <a:srgbClr val="002060"/>
              </a:solidFill>
            </a:endParaRPr>
          </a:p>
          <a:p>
            <a:endParaRPr lang="fr-FR" sz="1600" dirty="0" smtClean="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526617" y="428604"/>
            <a:ext cx="4034367" cy="2643206"/>
          </a:xfrm>
          <a:prstGeom prst="rect">
            <a:avLst/>
          </a:prstGeom>
          <a:noFill/>
          <a:ln w="9525">
            <a:noFill/>
            <a:miter lim="800000"/>
            <a:headEnd/>
            <a:tailEnd/>
          </a:ln>
          <a:effectLst/>
        </p:spPr>
      </p:pic>
      <p:sp>
        <p:nvSpPr>
          <p:cNvPr id="5" name="Rectangle 4"/>
          <p:cNvSpPr/>
          <p:nvPr/>
        </p:nvSpPr>
        <p:spPr>
          <a:xfrm>
            <a:off x="2143108" y="3500438"/>
            <a:ext cx="5786478" cy="1200329"/>
          </a:xfrm>
          <a:prstGeom prst="rect">
            <a:avLst/>
          </a:prstGeom>
        </p:spPr>
        <p:txBody>
          <a:bodyPr wrap="square">
            <a:spAutoFit/>
          </a:bodyPr>
          <a:lstStyle/>
          <a:p>
            <a:pPr algn="just"/>
            <a:r>
              <a:rPr lang="fr-FR" dirty="0" smtClean="0"/>
              <a:t>Figure 2 – Relation entre la profondeur totale de cémentation et la durée totale de l’opération à température constante après cémentation en caisse</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style>
          <a:lnRef idx="3">
            <a:schemeClr val="lt1"/>
          </a:lnRef>
          <a:fillRef idx="1">
            <a:schemeClr val="accent2"/>
          </a:fillRef>
          <a:effectRef idx="1">
            <a:schemeClr val="accent2"/>
          </a:effectRef>
          <a:fontRef idx="minor">
            <a:schemeClr val="lt1"/>
          </a:fontRef>
        </p:style>
        <p:txBody>
          <a:bodyPr>
            <a:normAutofit lnSpcReduction="10000"/>
          </a:bodyPr>
          <a:lstStyle/>
          <a:p>
            <a:r>
              <a:rPr lang="fr-FR" sz="2000" b="1" u="sng" dirty="0" smtClean="0">
                <a:solidFill>
                  <a:srgbClr val="002060"/>
                </a:solidFill>
              </a:rPr>
              <a:t>Traitements thermiques après cémentation</a:t>
            </a:r>
          </a:p>
          <a:p>
            <a:pPr>
              <a:buNone/>
            </a:pPr>
            <a:r>
              <a:rPr lang="fr-FR" sz="2000" dirty="0" smtClean="0"/>
              <a:t>	-   Structure du cœur pour les aciers  à bas carbone: Structure ferrite et perlite</a:t>
            </a:r>
          </a:p>
          <a:p>
            <a:pPr algn="just">
              <a:buNone/>
            </a:pPr>
            <a:r>
              <a:rPr lang="fr-FR" sz="2000" dirty="0" smtClean="0"/>
              <a:t>	- Structure en surface et dans les sous couches: Structure d’acier  </a:t>
            </a:r>
            <a:r>
              <a:rPr lang="fr-FR" sz="2000" dirty="0" err="1" smtClean="0"/>
              <a:t>hypereutectoide</a:t>
            </a:r>
            <a:r>
              <a:rPr lang="fr-FR" sz="2000" dirty="0" smtClean="0"/>
              <a:t> et varie en fonction du profil de concentration en carbone (Perlite et cémentite sous forme de réseau).</a:t>
            </a:r>
          </a:p>
          <a:p>
            <a:pPr algn="just">
              <a:buNone/>
            </a:pPr>
            <a:endParaRPr lang="fr-FR" sz="2000" dirty="0" smtClean="0"/>
          </a:p>
          <a:p>
            <a:pPr algn="just">
              <a:buNone/>
            </a:pPr>
            <a:r>
              <a:rPr lang="fr-FR" sz="2000" dirty="0" smtClean="0"/>
              <a:t>      Choix de la température de trempe des aciers cémentés:</a:t>
            </a:r>
          </a:p>
          <a:p>
            <a:pPr algn="just">
              <a:buNone/>
            </a:pPr>
            <a:r>
              <a:rPr lang="fr-FR" sz="2000" dirty="0" smtClean="0"/>
              <a:t>       Chauffage AC3 + 30 - 50°C, maintien , refroidissement à l’huile</a:t>
            </a:r>
          </a:p>
          <a:p>
            <a:pPr algn="just">
              <a:buNone/>
            </a:pPr>
            <a:r>
              <a:rPr lang="fr-FR" sz="2000" dirty="0" smtClean="0"/>
              <a:t>	</a:t>
            </a:r>
            <a:r>
              <a:rPr lang="fr-FR" sz="2000" dirty="0" smtClean="0">
                <a:solidFill>
                  <a:srgbClr val="002060"/>
                </a:solidFill>
              </a:rPr>
              <a:t>Structure au cœur</a:t>
            </a:r>
            <a:r>
              <a:rPr lang="fr-FR" sz="2000" dirty="0" smtClean="0"/>
              <a:t>: Martensite en latte (faible teneur en carbone)</a:t>
            </a:r>
          </a:p>
          <a:p>
            <a:pPr algn="just">
              <a:buNone/>
            </a:pPr>
            <a:r>
              <a:rPr lang="fr-FR" sz="2000" dirty="0" smtClean="0"/>
              <a:t>	</a:t>
            </a:r>
            <a:r>
              <a:rPr lang="fr-FR" sz="2000" b="1" dirty="0" smtClean="0">
                <a:solidFill>
                  <a:srgbClr val="002060"/>
                </a:solidFill>
              </a:rPr>
              <a:t>Structure en surface et en sous couches</a:t>
            </a:r>
            <a:r>
              <a:rPr lang="fr-FR" sz="2000" dirty="0" smtClean="0"/>
              <a:t>: Couche de Martensite en aiguilles (aciculaires) en présence d’austénite résiduelle plus carbures </a:t>
            </a:r>
          </a:p>
          <a:p>
            <a:pPr algn="just">
              <a:buNone/>
            </a:pPr>
            <a:endParaRPr lang="fr-FR" sz="2000" dirty="0" smtClean="0"/>
          </a:p>
          <a:p>
            <a:pPr algn="just">
              <a:buNone/>
            </a:pPr>
            <a:r>
              <a:rPr lang="fr-FR" sz="2000" dirty="0" smtClean="0">
                <a:solidFill>
                  <a:srgbClr val="002060"/>
                </a:solidFill>
              </a:rPr>
              <a:t>      Revenu à basse température</a:t>
            </a:r>
            <a:r>
              <a:rPr lang="fr-FR" sz="2000" dirty="0" smtClean="0"/>
              <a:t>: 180°C/1h à 2h, Refroidissement à l’air</a:t>
            </a:r>
          </a:p>
          <a:p>
            <a:pPr algn="just">
              <a:buNone/>
            </a:pPr>
            <a:r>
              <a:rPr lang="fr-FR" sz="2000" dirty="0" smtClean="0"/>
              <a:t>	Structure: Décomposition de la martensite de trempe en martensite de revenu , suppression des contraintes résiduelles, formation des carbures de fer</a:t>
            </a:r>
          </a:p>
          <a:p>
            <a:pPr algn="just">
              <a:buNone/>
            </a:pPr>
            <a:endParaRPr lang="fr-FR" sz="2000" dirty="0" smtClean="0"/>
          </a:p>
          <a:p>
            <a:pPr algn="just">
              <a:buNone/>
            </a:pPr>
            <a:endParaRPr lang="fr-F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Traitement en milieu gazeux</a:t>
            </a:r>
            <a:endParaRPr lang="fr-FR" sz="2000" dirty="0"/>
          </a:p>
        </p:txBody>
      </p:sp>
      <p:pic>
        <p:nvPicPr>
          <p:cNvPr id="3074" name="Picture 2"/>
          <p:cNvPicPr>
            <a:picLocks noGrp="1" noChangeAspect="1" noChangeArrowheads="1"/>
          </p:cNvPicPr>
          <p:nvPr>
            <p:ph idx="1"/>
          </p:nvPr>
        </p:nvPicPr>
        <p:blipFill>
          <a:blip r:embed="rId2"/>
          <a:srcRect/>
          <a:stretch>
            <a:fillRect/>
          </a:stretch>
        </p:blipFill>
        <p:spPr bwMode="auto">
          <a:xfrm>
            <a:off x="1392723" y="1928802"/>
            <a:ext cx="5635821"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428860" y="2000240"/>
            <a:ext cx="3731005" cy="42044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0033" y="285728"/>
            <a:ext cx="1857389" cy="3148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57158" y="857232"/>
            <a:ext cx="3143272"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25602"/>
          </a:xfrm>
        </p:spPr>
        <p:txBody>
          <a:bodyPr>
            <a:normAutofit/>
          </a:bodyPr>
          <a:lstStyle/>
          <a:p>
            <a:endParaRPr lang="fr-FR" sz="2000" dirty="0"/>
          </a:p>
        </p:txBody>
      </p:sp>
      <p:pic>
        <p:nvPicPr>
          <p:cNvPr id="4098" name="Picture 2"/>
          <p:cNvPicPr>
            <a:picLocks noGrp="1" noChangeAspect="1" noChangeArrowheads="1"/>
          </p:cNvPicPr>
          <p:nvPr>
            <p:ph idx="1"/>
          </p:nvPr>
        </p:nvPicPr>
        <p:blipFill>
          <a:blip r:embed="rId2"/>
          <a:srcRect/>
          <a:stretch>
            <a:fillRect/>
          </a:stretch>
        </p:blipFill>
        <p:spPr bwMode="auto">
          <a:xfrm>
            <a:off x="2857488" y="214290"/>
            <a:ext cx="2659967" cy="1756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571504"/>
          </a:xfrm>
        </p:spPr>
        <p:txBody>
          <a:bodyPr>
            <a:normAutofit/>
          </a:bodyPr>
          <a:lstStyle/>
          <a:p>
            <a:r>
              <a:rPr lang="fr-FR" sz="2400" dirty="0" smtClean="0"/>
              <a:t>Carbonitruration gazeuse</a:t>
            </a:r>
            <a:endParaRPr lang="fr-FR" sz="2400" dirty="0"/>
          </a:p>
        </p:txBody>
      </p:sp>
      <p:pic>
        <p:nvPicPr>
          <p:cNvPr id="5122" name="Picture 2"/>
          <p:cNvPicPr>
            <a:picLocks noGrp="1" noChangeAspect="1" noChangeArrowheads="1"/>
          </p:cNvPicPr>
          <p:nvPr>
            <p:ph idx="1"/>
          </p:nvPr>
        </p:nvPicPr>
        <p:blipFill>
          <a:blip r:embed="rId2"/>
          <a:srcRect/>
          <a:stretch>
            <a:fillRect/>
          </a:stretch>
        </p:blipFill>
        <p:spPr bwMode="auto">
          <a:xfrm>
            <a:off x="1357290" y="785794"/>
            <a:ext cx="5756202" cy="297260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000099" y="4071942"/>
            <a:ext cx="7161263"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Traitements thermiques après cémentation ou carbonitruration</a:t>
            </a:r>
            <a:endParaRPr lang="fr-FR" sz="2000" dirty="0"/>
          </a:p>
        </p:txBody>
      </p:sp>
      <p:pic>
        <p:nvPicPr>
          <p:cNvPr id="6147" name="Picture 3"/>
          <p:cNvPicPr>
            <a:picLocks noGrp="1" noChangeAspect="1" noChangeArrowheads="1"/>
          </p:cNvPicPr>
          <p:nvPr>
            <p:ph idx="1"/>
          </p:nvPr>
        </p:nvPicPr>
        <p:blipFill>
          <a:blip r:embed="rId2"/>
          <a:srcRect/>
          <a:stretch>
            <a:fillRect/>
          </a:stretch>
        </p:blipFill>
        <p:spPr bwMode="auto">
          <a:xfrm>
            <a:off x="714348" y="1357298"/>
            <a:ext cx="7454030"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868346"/>
          </a:xfrm>
        </p:spPr>
        <p:txBody>
          <a:bodyPr>
            <a:normAutofit/>
          </a:bodyPr>
          <a:lstStyle/>
          <a:p>
            <a:r>
              <a:rPr lang="fr-FR" sz="2000" dirty="0" smtClean="0"/>
              <a:t>Structures après traitements thermiques</a:t>
            </a:r>
            <a:endParaRPr lang="fr-FR" sz="2000" dirty="0"/>
          </a:p>
        </p:txBody>
      </p:sp>
      <p:pic>
        <p:nvPicPr>
          <p:cNvPr id="7170" name="Picture 2"/>
          <p:cNvPicPr>
            <a:picLocks noGrp="1" noChangeAspect="1" noChangeArrowheads="1"/>
          </p:cNvPicPr>
          <p:nvPr>
            <p:ph idx="1"/>
          </p:nvPr>
        </p:nvPicPr>
        <p:blipFill>
          <a:blip r:embed="rId2"/>
          <a:srcRect/>
          <a:stretch>
            <a:fillRect/>
          </a:stretch>
        </p:blipFill>
        <p:spPr bwMode="auto">
          <a:xfrm>
            <a:off x="2928926" y="3357562"/>
            <a:ext cx="2443165" cy="17180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643306" y="6000768"/>
            <a:ext cx="1152527" cy="645922"/>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428860" y="5286388"/>
            <a:ext cx="4324380" cy="536080"/>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2285984" y="857232"/>
            <a:ext cx="4205291"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857488" y="928670"/>
            <a:ext cx="2884879" cy="185738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285984" y="3214686"/>
            <a:ext cx="4333905"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572560" cy="6000792"/>
          </a:xfrm>
        </p:spPr>
        <p:style>
          <a:lnRef idx="2">
            <a:schemeClr val="accent2"/>
          </a:lnRef>
          <a:fillRef idx="1">
            <a:schemeClr val="lt1"/>
          </a:fillRef>
          <a:effectRef idx="0">
            <a:schemeClr val="accent2"/>
          </a:effectRef>
          <a:fontRef idx="minor">
            <a:schemeClr val="dk1"/>
          </a:fontRef>
        </p:style>
        <p:txBody>
          <a:bodyPr>
            <a:noAutofit/>
          </a:bodyPr>
          <a:lstStyle/>
          <a:p>
            <a:r>
              <a:rPr lang="fr-FR" sz="1600" dirty="0" smtClean="0">
                <a:latin typeface="Times New Roman" pitchFamily="18" charset="0"/>
                <a:cs typeface="Times New Roman" pitchFamily="18" charset="0"/>
              </a:rPr>
              <a:t>— </a:t>
            </a:r>
            <a:r>
              <a:rPr lang="fr-FR" sz="1600" dirty="0">
                <a:solidFill>
                  <a:srgbClr val="FF0000"/>
                </a:solidFill>
                <a:latin typeface="Times New Roman" pitchFamily="18" charset="0"/>
                <a:cs typeface="Times New Roman" pitchFamily="18" charset="0"/>
              </a:rPr>
              <a:t>les </a:t>
            </a:r>
            <a:r>
              <a:rPr lang="fr-FR" sz="1600" b="1" dirty="0">
                <a:solidFill>
                  <a:srgbClr val="FF0000"/>
                </a:solidFill>
                <a:latin typeface="Times New Roman" pitchFamily="18" charset="0"/>
                <a:cs typeface="Times New Roman" pitchFamily="18" charset="0"/>
              </a:rPr>
              <a:t>caractéristiques de la zone de diffusion </a:t>
            </a:r>
            <a:r>
              <a:rPr lang="fr-FR" sz="1600" dirty="0">
                <a:latin typeface="Times New Roman" pitchFamily="18" charset="0"/>
                <a:cs typeface="Times New Roman" pitchFamily="18" charset="0"/>
              </a:rPr>
              <a:t>:</a:t>
            </a:r>
          </a:p>
          <a:p>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structure liée aux éléments d’alliage, à la teneur en azote contenu et aux paramètres de nitruration (taille et répartition des précipités),</a:t>
            </a:r>
          </a:p>
          <a:p>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gradient de dureté lié principalement au gradient de concentration en azote, aux paramètres de traitement et, à un degré moindre, au mode de refroidissement,</a:t>
            </a:r>
          </a:p>
          <a:p>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gradient de contraintes résiduelles orientées en compression à partir de la surface</a:t>
            </a:r>
            <a:r>
              <a:rPr lang="fr-FR" sz="1600" dirty="0" smtClean="0">
                <a:latin typeface="Times New Roman" pitchFamily="18" charset="0"/>
                <a:cs typeface="Times New Roman" pitchFamily="18" charset="0"/>
              </a:rPr>
              <a:t>.</a:t>
            </a:r>
          </a:p>
          <a:p>
            <a:endParaRPr lang="fr-FR" sz="1600" dirty="0" smtClean="0">
              <a:latin typeface="Times New Roman" pitchFamily="18" charset="0"/>
              <a:cs typeface="Times New Roman" pitchFamily="18" charset="0"/>
            </a:endParaRPr>
          </a:p>
          <a:p>
            <a:pPr>
              <a:buNone/>
            </a:pPr>
            <a:endParaRPr lang="fr-FR" sz="1600" dirty="0">
              <a:latin typeface="Times New Roman" pitchFamily="18" charset="0"/>
              <a:cs typeface="Times New Roman" pitchFamily="18" charset="0"/>
            </a:endParaRPr>
          </a:p>
          <a:p>
            <a:r>
              <a:rPr lang="fr-FR" sz="1600" dirty="0">
                <a:latin typeface="Times New Roman" pitchFamily="18" charset="0"/>
                <a:cs typeface="Times New Roman" pitchFamily="18" charset="0"/>
              </a:rPr>
              <a:t>L’examen du diagramme d’équilibre fer-azote (figure </a:t>
            </a:r>
            <a:r>
              <a:rPr lang="fr-FR" sz="1600" b="1" dirty="0">
                <a:latin typeface="Times New Roman" pitchFamily="18" charset="0"/>
                <a:cs typeface="Times New Roman" pitchFamily="18" charset="0"/>
              </a:rPr>
              <a:t>2</a:t>
            </a:r>
            <a:r>
              <a:rPr lang="fr-FR" sz="1600" dirty="0">
                <a:latin typeface="Times New Roman" pitchFamily="18" charset="0"/>
                <a:cs typeface="Times New Roman" pitchFamily="18" charset="0"/>
              </a:rPr>
              <a:t>) montre, aux températures de traitement utilisées, l’existence :</a:t>
            </a:r>
          </a:p>
          <a:p>
            <a:r>
              <a:rPr lang="fr-FR" sz="1600" dirty="0">
                <a:latin typeface="Times New Roman" pitchFamily="18" charset="0"/>
                <a:cs typeface="Times New Roman" pitchFamily="18" charset="0"/>
              </a:rPr>
              <a:t>— d’une </a:t>
            </a:r>
            <a:r>
              <a:rPr lang="fr-FR" sz="1600" b="1" dirty="0">
                <a:latin typeface="Times New Roman" pitchFamily="18" charset="0"/>
                <a:cs typeface="Times New Roman" pitchFamily="18" charset="0"/>
              </a:rPr>
              <a:t>solution solide </a:t>
            </a:r>
            <a:r>
              <a:rPr lang="fr-FR" sz="1600" dirty="0">
                <a:latin typeface="Times New Roman" pitchFamily="18" charset="0"/>
                <a:cs typeface="Times New Roman" pitchFamily="18" charset="0"/>
              </a:rPr>
              <a:t>d’azote dans le fer à très faible solubilité en azote ;</a:t>
            </a:r>
          </a:p>
          <a:p>
            <a:r>
              <a:rPr lang="fr-FR" sz="1600" dirty="0">
                <a:latin typeface="Times New Roman" pitchFamily="18" charset="0"/>
                <a:cs typeface="Times New Roman" pitchFamily="18" charset="0"/>
              </a:rPr>
              <a:t>— du </a:t>
            </a:r>
            <a:r>
              <a:rPr lang="fr-FR" sz="1600" b="1" dirty="0">
                <a:latin typeface="Times New Roman" pitchFamily="18" charset="0"/>
                <a:cs typeface="Times New Roman" pitchFamily="18" charset="0"/>
              </a:rPr>
              <a:t>nitrure </a:t>
            </a:r>
            <a:r>
              <a:rPr lang="fr-FR" sz="1600" dirty="0">
                <a:latin typeface="Times New Roman" pitchFamily="18" charset="0"/>
                <a:cs typeface="Times New Roman" pitchFamily="18" charset="0"/>
              </a:rPr>
              <a:t>de structure cubique à faces centrées (</a:t>
            </a:r>
            <a:r>
              <a:rPr lang="fr-FR" sz="1600" dirty="0" err="1">
                <a:latin typeface="Times New Roman" pitchFamily="18" charset="0"/>
                <a:cs typeface="Times New Roman" pitchFamily="18" charset="0"/>
              </a:rPr>
              <a:t>cfc</a:t>
            </a:r>
            <a:r>
              <a:rPr lang="fr-FR" sz="1600" dirty="0">
                <a:latin typeface="Times New Roman" pitchFamily="18" charset="0"/>
                <a:cs typeface="Times New Roman" pitchFamily="18" charset="0"/>
              </a:rPr>
              <a:t>) dans laquelle un atome d’azote occupe le site octaédrique situé au centre de la maille (figure </a:t>
            </a:r>
            <a:r>
              <a:rPr lang="fr-FR" sz="1600" b="1" dirty="0">
                <a:latin typeface="Times New Roman" pitchFamily="18" charset="0"/>
                <a:cs typeface="Times New Roman" pitchFamily="18" charset="0"/>
              </a:rPr>
              <a:t>3</a:t>
            </a:r>
            <a:r>
              <a:rPr lang="fr-FR" sz="1600" dirty="0">
                <a:latin typeface="Times New Roman" pitchFamily="18" charset="0"/>
                <a:cs typeface="Times New Roman" pitchFamily="18" charset="0"/>
              </a:rPr>
              <a:t>). Ce nitrure est stable dans un domaine de composition qui, à 590</a:t>
            </a:r>
            <a:r>
              <a:rPr lang="fr-FR" sz="1600" baseline="30000" dirty="0">
                <a:latin typeface="Times New Roman" pitchFamily="18" charset="0"/>
                <a:cs typeface="Times New Roman" pitchFamily="18" charset="0"/>
              </a:rPr>
              <a:t>o</a:t>
            </a:r>
            <a:r>
              <a:rPr lang="fr-FR" sz="1600" dirty="0">
                <a:latin typeface="Times New Roman" pitchFamily="18" charset="0"/>
                <a:cs typeface="Times New Roman" pitchFamily="18" charset="0"/>
              </a:rPr>
              <a:t>C, s’étend de 19 à 20,2 atomes % d’azote soit 5,5 à 5,75 % en masse. Sa dureté est d’environ 800 HV ;</a:t>
            </a:r>
          </a:p>
          <a:p>
            <a:r>
              <a:rPr lang="fr-FR" sz="1600" dirty="0">
                <a:latin typeface="Times New Roman" pitchFamily="18" charset="0"/>
                <a:cs typeface="Times New Roman" pitchFamily="18" charset="0"/>
              </a:rPr>
              <a:t>— du </a:t>
            </a:r>
            <a:r>
              <a:rPr lang="fr-FR" sz="1600" b="1" dirty="0">
                <a:latin typeface="Times New Roman" pitchFamily="18" charset="0"/>
                <a:cs typeface="Times New Roman" pitchFamily="18" charset="0"/>
              </a:rPr>
              <a:t>nitrure </a:t>
            </a:r>
            <a:r>
              <a:rPr lang="fr-FR" sz="1600" dirty="0">
                <a:latin typeface="Times New Roman" pitchFamily="18" charset="0"/>
                <a:cs typeface="Times New Roman" pitchFamily="18" charset="0"/>
              </a:rPr>
              <a:t>de structure hexagonale compacte (</a:t>
            </a:r>
            <a:r>
              <a:rPr lang="fr-FR" sz="1600" dirty="0" err="1">
                <a:latin typeface="Times New Roman" pitchFamily="18" charset="0"/>
                <a:cs typeface="Times New Roman" pitchFamily="18" charset="0"/>
              </a:rPr>
              <a:t>hc</a:t>
            </a:r>
            <a:r>
              <a:rPr lang="fr-FR" sz="1600" dirty="0">
                <a:latin typeface="Times New Roman" pitchFamily="18" charset="0"/>
                <a:cs typeface="Times New Roman" pitchFamily="18" charset="0"/>
              </a:rPr>
              <a:t>) dont les sites octaédriques sont occupés par des quantités d’atomes d’azote variables selon la composition du nitrure (figure </a:t>
            </a:r>
            <a:r>
              <a:rPr lang="fr-FR" sz="1600" b="1" dirty="0">
                <a:latin typeface="Times New Roman" pitchFamily="18" charset="0"/>
                <a:cs typeface="Times New Roman" pitchFamily="18" charset="0"/>
              </a:rPr>
              <a:t>4</a:t>
            </a:r>
            <a:r>
              <a:rPr lang="fr-FR" sz="1600" dirty="0">
                <a:latin typeface="Times New Roman" pitchFamily="18" charset="0"/>
                <a:cs typeface="Times New Roman" pitchFamily="18" charset="0"/>
              </a:rPr>
              <a:t>). Sa formule est du type Fe</a:t>
            </a:r>
            <a:r>
              <a:rPr lang="fr-FR" sz="1600" baseline="-25000" dirty="0">
                <a:latin typeface="Times New Roman" pitchFamily="18" charset="0"/>
                <a:cs typeface="Times New Roman" pitchFamily="18" charset="0"/>
              </a:rPr>
              <a:t>2-3</a:t>
            </a:r>
            <a:r>
              <a:rPr lang="fr-FR" sz="1600" dirty="0">
                <a:latin typeface="Times New Roman" pitchFamily="18" charset="0"/>
                <a:cs typeface="Times New Roman" pitchFamily="18" charset="0"/>
              </a:rPr>
              <a:t>N. Ce nitrure est stable à partir de 24 atomes % à 570</a:t>
            </a:r>
            <a:r>
              <a:rPr lang="fr-FR" sz="1600" baseline="30000" dirty="0">
                <a:latin typeface="Times New Roman" pitchFamily="18" charset="0"/>
                <a:cs typeface="Times New Roman" pitchFamily="18" charset="0"/>
              </a:rPr>
              <a:t>o</a:t>
            </a:r>
            <a:r>
              <a:rPr lang="fr-FR" sz="1600" dirty="0">
                <a:latin typeface="Times New Roman" pitchFamily="18" charset="0"/>
                <a:cs typeface="Times New Roman" pitchFamily="18" charset="0"/>
              </a:rPr>
              <a:t>C soit 7,35 % en masse. La limite d’existence du nitrure ε correspond à l’apparition du nitrure Fe</a:t>
            </a:r>
            <a:r>
              <a:rPr lang="fr-FR" sz="1600" baseline="-25000" dirty="0">
                <a:latin typeface="Times New Roman" pitchFamily="18" charset="0"/>
                <a:cs typeface="Times New Roman" pitchFamily="18" charset="0"/>
              </a:rPr>
              <a:t>2</a:t>
            </a:r>
            <a:r>
              <a:rPr lang="fr-FR" sz="1600" dirty="0">
                <a:latin typeface="Times New Roman" pitchFamily="18" charset="0"/>
                <a:cs typeface="Times New Roman" pitchFamily="18" charset="0"/>
              </a:rPr>
              <a:t>N orthorhombique. Par ailleurs, il se révèle thermiquement instable lorsque sa teneur </a:t>
            </a:r>
            <a:r>
              <a:rPr lang="fr-FR" sz="1600" dirty="0" err="1" smtClean="0">
                <a:latin typeface="Times New Roman" pitchFamily="18" charset="0"/>
                <a:cs typeface="Times New Roman" pitchFamily="18" charset="0"/>
              </a:rPr>
              <a:t>enazote</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dépasse 10 % en masse. La figure </a:t>
            </a:r>
            <a:r>
              <a:rPr lang="fr-FR" sz="1600" b="1" dirty="0">
                <a:latin typeface="Times New Roman" pitchFamily="18" charset="0"/>
                <a:cs typeface="Times New Roman" pitchFamily="18" charset="0"/>
              </a:rPr>
              <a:t>5 </a:t>
            </a:r>
            <a:r>
              <a:rPr lang="fr-FR" sz="1600" dirty="0">
                <a:latin typeface="Times New Roman" pitchFamily="18" charset="0"/>
                <a:cs typeface="Times New Roman" pitchFamily="18" charset="0"/>
              </a:rPr>
              <a:t>illustre la relation entre la courbe concentration pénétration de l’azote et le diagramme d’équilibre </a:t>
            </a:r>
            <a:r>
              <a:rPr lang="fr-FR" sz="1600" dirty="0" err="1">
                <a:latin typeface="Times New Roman" pitchFamily="18" charset="0"/>
                <a:cs typeface="Times New Roman" pitchFamily="18" charset="0"/>
              </a:rPr>
              <a:t>Fe-N</a:t>
            </a:r>
            <a:r>
              <a:rPr lang="fr-FR" sz="1600" dirty="0">
                <a:latin typeface="Times New Roman" pitchFamily="18" charset="0"/>
                <a:cs typeface="Times New Roman" pitchFamily="18" charset="0"/>
              </a:rPr>
              <a:t>. </a:t>
            </a:r>
          </a:p>
          <a:p>
            <a:endParaRPr lang="fr-FR"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654056"/>
          </a:xfrm>
        </p:spPr>
        <p:txBody>
          <a:bodyPr>
            <a:normAutofit/>
          </a:bodyPr>
          <a:lstStyle/>
          <a:p>
            <a:r>
              <a:rPr lang="fr-FR" sz="2000" dirty="0" smtClean="0"/>
              <a:t>Aciers de cémentation</a:t>
            </a:r>
            <a:endParaRPr lang="fr-FR" sz="2000" dirty="0"/>
          </a:p>
        </p:txBody>
      </p:sp>
      <p:pic>
        <p:nvPicPr>
          <p:cNvPr id="9218" name="Picture 2"/>
          <p:cNvPicPr>
            <a:picLocks noGrp="1" noChangeAspect="1" noChangeArrowheads="1"/>
          </p:cNvPicPr>
          <p:nvPr>
            <p:ph idx="1"/>
          </p:nvPr>
        </p:nvPicPr>
        <p:blipFill>
          <a:blip r:embed="rId2"/>
          <a:srcRect/>
          <a:stretch>
            <a:fillRect/>
          </a:stretch>
        </p:blipFill>
        <p:spPr bwMode="auto">
          <a:xfrm>
            <a:off x="714348" y="1214421"/>
            <a:ext cx="3370992" cy="4371053"/>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214942" y="928670"/>
            <a:ext cx="3324228" cy="4658294"/>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57158" y="6072206"/>
            <a:ext cx="3491244" cy="35719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5072066" y="5929330"/>
            <a:ext cx="3707386"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fr-FR" sz="2200" dirty="0" smtClean="0"/>
              <a:t> Micrographie optique de l’Acier </a:t>
            </a:r>
            <a:r>
              <a:rPr lang="fr-FR" sz="2200" dirty="0"/>
              <a:t>nitruré. Apparition des couches </a:t>
            </a:r>
            <a:r>
              <a:rPr lang="fr-FR" sz="2200" dirty="0" smtClean="0"/>
              <a:t>nitrurées (</a:t>
            </a:r>
            <a:r>
              <a:rPr lang="fr-FR" sz="2200" dirty="0"/>
              <a:t>Acier </a:t>
            </a:r>
            <a:r>
              <a:rPr lang="fr-FR" sz="2200" dirty="0" smtClean="0"/>
              <a:t>X70)-</a:t>
            </a:r>
            <a:r>
              <a:rPr lang="fr-FR" sz="2200" dirty="0"/>
              <a:t>580°C/6h</a:t>
            </a:r>
            <a:r>
              <a:rPr lang="fr-FR" sz="1200" dirty="0"/>
              <a:t/>
            </a:r>
            <a:br>
              <a:rPr lang="fr-FR" sz="1200" dirty="0"/>
            </a:br>
            <a:endParaRPr lang="fr-FR" sz="1200" dirty="0"/>
          </a:p>
        </p:txBody>
      </p:sp>
      <p:pic>
        <p:nvPicPr>
          <p:cNvPr id="4" name="Espace réservé du contenu 3" descr="x70 Nit 6h 582x"/>
          <p:cNvPicPr>
            <a:picLocks noGrp="1"/>
          </p:cNvPicPr>
          <p:nvPr>
            <p:ph idx="1"/>
          </p:nvPr>
        </p:nvPicPr>
        <p:blipFill>
          <a:blip r:embed="rId2"/>
          <a:srcRect/>
          <a:stretch>
            <a:fillRect/>
          </a:stretch>
        </p:blipFill>
        <p:spPr bwMode="auto">
          <a:xfrm>
            <a:off x="1670337" y="1600200"/>
            <a:ext cx="5803326" cy="4525963"/>
          </a:xfrm>
          <a:prstGeom prst="rect">
            <a:avLst/>
          </a:prstGeom>
          <a:noFill/>
          <a:ln w="9525">
            <a:noFill/>
            <a:miter lim="800000"/>
            <a:headEnd/>
            <a:tailEnd/>
          </a:ln>
        </p:spPr>
      </p:pic>
      <p:sp>
        <p:nvSpPr>
          <p:cNvPr id="5" name="ZoneTexte 4"/>
          <p:cNvSpPr txBox="1"/>
          <p:nvPr/>
        </p:nvSpPr>
        <p:spPr>
          <a:xfrm>
            <a:off x="2571736" y="6286520"/>
            <a:ext cx="2928958" cy="400110"/>
          </a:xfrm>
          <a:prstGeom prst="rect">
            <a:avLst/>
          </a:prstGeom>
          <a:noFill/>
        </p:spPr>
        <p:txBody>
          <a:bodyPr wrap="square" rtlCol="0">
            <a:spAutoFit/>
          </a:bodyPr>
          <a:lstStyle/>
          <a:p>
            <a:pPr algn="ctr"/>
            <a:r>
              <a:rPr lang="fr-FR" sz="2000" dirty="0" smtClean="0">
                <a:latin typeface="Times New Roman" pitchFamily="18" charset="0"/>
                <a:cs typeface="Times New Roman" pitchFamily="18" charset="0"/>
              </a:rPr>
              <a:t>Figure 1</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24" y="500042"/>
            <a:ext cx="7858180" cy="5715016"/>
          </a:xfrm>
        </p:spPr>
        <p:style>
          <a:lnRef idx="2">
            <a:schemeClr val="accent2"/>
          </a:lnRef>
          <a:fillRef idx="1">
            <a:schemeClr val="lt1"/>
          </a:fillRef>
          <a:effectRef idx="0">
            <a:schemeClr val="accent2"/>
          </a:effectRef>
          <a:fontRef idx="minor">
            <a:schemeClr val="dk1"/>
          </a:fontRef>
        </p:style>
        <p:txBody>
          <a:bodyPr>
            <a:normAutofit/>
          </a:bodyPr>
          <a:lstStyle/>
          <a:p>
            <a:r>
              <a:rPr lang="fr-FR" sz="2000" dirty="0" smtClean="0">
                <a:solidFill>
                  <a:schemeClr val="tx1"/>
                </a:solidFill>
                <a:latin typeface="Times New Roman" pitchFamily="18" charset="0"/>
                <a:cs typeface="Times New Roman" pitchFamily="18" charset="0"/>
              </a:rPr>
              <a:t>Figure  2.  Diagramme d’équilibre Fe-Azote</a:t>
            </a:r>
            <a:endParaRPr lang="fr-FR" sz="2000" dirty="0">
              <a:solidFill>
                <a:schemeClr val="tx1"/>
              </a:solidFill>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1500166" y="1500174"/>
            <a:ext cx="5572164"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654032"/>
          </a:xfrm>
        </p:spPr>
        <p:style>
          <a:lnRef idx="2">
            <a:schemeClr val="dk1"/>
          </a:lnRef>
          <a:fillRef idx="1">
            <a:schemeClr val="lt1"/>
          </a:fillRef>
          <a:effectRef idx="0">
            <a:schemeClr val="dk1"/>
          </a:effectRef>
          <a:fontRef idx="minor">
            <a:schemeClr val="dk1"/>
          </a:fontRef>
        </p:style>
        <p:txBody>
          <a:bodyPr>
            <a:noAutofit/>
          </a:bodyPr>
          <a:lstStyle/>
          <a:p>
            <a:r>
              <a:rPr lang="fr-FR" sz="2000" dirty="0" err="1" smtClean="0"/>
              <a:t>Nitrocarburation</a:t>
            </a:r>
            <a:r>
              <a:rPr lang="fr-FR" sz="2000" dirty="0" smtClean="0"/>
              <a:t> </a:t>
            </a:r>
            <a:r>
              <a:rPr lang="fr-FR" sz="2000" dirty="0" err="1" smtClean="0"/>
              <a:t>ferritique</a:t>
            </a:r>
            <a:r>
              <a:rPr lang="fr-FR" sz="2000" dirty="0" smtClean="0"/>
              <a:t> en bain de sels de </a:t>
            </a:r>
            <a:br>
              <a:rPr lang="fr-FR" sz="2000" dirty="0" smtClean="0"/>
            </a:br>
            <a:r>
              <a:rPr lang="fr-FR" sz="2000" dirty="0" smtClean="0"/>
              <a:t>l’acier à haute limite élastique de type X70</a:t>
            </a:r>
            <a:endParaRPr lang="fr-FR" sz="2000" dirty="0"/>
          </a:p>
        </p:txBody>
      </p:sp>
      <p:pic>
        <p:nvPicPr>
          <p:cNvPr id="4098" name="Picture 2" descr="C:\Users\mzina\Documents\X70 003.tif"/>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smtClean="0"/>
              <a:t> Couche </a:t>
            </a:r>
            <a:r>
              <a:rPr lang="fr-FR" dirty="0" err="1" smtClean="0"/>
              <a:t>nitrocarburée</a:t>
            </a:r>
            <a:r>
              <a:rPr lang="fr-FR" dirty="0" smtClean="0"/>
              <a:t>  (Acier X70)</a:t>
            </a:r>
            <a:endParaRPr lang="fr-FR" dirty="0"/>
          </a:p>
        </p:txBody>
      </p:sp>
      <p:pic>
        <p:nvPicPr>
          <p:cNvPr id="1026" name="Picture 2" descr="C:\Users\mzina\Documents\X70 001.tif"/>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2">
            <a:schemeClr val="accent2"/>
          </a:lnRef>
          <a:fillRef idx="1">
            <a:schemeClr val="lt1"/>
          </a:fillRef>
          <a:effectRef idx="0">
            <a:schemeClr val="accent2"/>
          </a:effectRef>
          <a:fontRef idx="minor">
            <a:schemeClr val="dk1"/>
          </a:fontRef>
        </p:style>
        <p:txBody>
          <a:bodyPr/>
          <a:lstStyle/>
          <a:p>
            <a:r>
              <a:rPr lang="fr-FR" dirty="0" smtClean="0"/>
              <a:t>Couche </a:t>
            </a:r>
            <a:r>
              <a:rPr lang="fr-FR" dirty="0" err="1" smtClean="0"/>
              <a:t>nitrocarburée</a:t>
            </a:r>
            <a:r>
              <a:rPr lang="fr-FR" dirty="0" smtClean="0"/>
              <a:t> (X70)</a:t>
            </a:r>
            <a:endParaRPr lang="fr-FR" dirty="0"/>
          </a:p>
        </p:txBody>
      </p:sp>
      <p:pic>
        <p:nvPicPr>
          <p:cNvPr id="2050" name="Picture 2" descr="C:\Users\mzina\Documents\X70 002.tif"/>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2210</Words>
  <Application>Microsoft Office PowerPoint</Application>
  <PresentationFormat>Affichage à l'écran (4:3)</PresentationFormat>
  <Paragraphs>159</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                                                                                                                                                                           Nitruration Définitions et principes  Nitruration, nitrocarburation, oxynitruration, oxynitrocarburation,  sulfonitruration, sulfonitrocarburation... sont des variantes d’une même famille de traitements que nous désignerons souvent dans la suite de ce texte sous le terme générique de « nitrurations ».  Ces nitrurations ont pour caractéristiques principales : - d’être réalisées en phase ferritique sur les alliages ferreux (entre 350 et 590oC selon les procédés)  - d’obtenir directement leurs propriétés d’emploi sans qu’il soit nécessaire, comme c’est le cas pour la cémentation ou la carbonitruration, de réaliser un durcissement subséquent par trempe.  </vt:lpstr>
      <vt:lpstr>Traitements thermochimiques  (Nitruration)</vt:lpstr>
      <vt:lpstr>Diapositive 3</vt:lpstr>
      <vt:lpstr>Diapositive 4</vt:lpstr>
      <vt:lpstr> Micrographie optique de l’Acier nitruré. Apparition des couches nitrurées (Acier X70)-580°C/6h </vt:lpstr>
      <vt:lpstr>Diapositive 6</vt:lpstr>
      <vt:lpstr>Nitrocarburation ferritique en bain de sels de  l’acier à haute limite élastique de type X70</vt:lpstr>
      <vt:lpstr> Couche nitrocarburée  (Acier X70)</vt:lpstr>
      <vt:lpstr>Couche nitrocarburée (X70)</vt:lpstr>
      <vt:lpstr>Couche nitrocarburée (X70)</vt:lpstr>
      <vt:lpstr>Spectre de diffraction  RX  réalisé dans les conditions d’incidence rasante de l’acier  nitrocarburé de type X70</vt:lpstr>
      <vt:lpstr>Diapositive 12</vt:lpstr>
      <vt:lpstr>  Figure 5.Relation entre le diagramme  d’équilibre Fe-N  et la courbe concentration-pénétration à 570oC. </vt:lpstr>
      <vt:lpstr>Diapositive 14</vt:lpstr>
      <vt:lpstr>  Si le métal contient des éléments d’alliage et si ceux-ci présentent une affinité de combinaison avec l’azote, il se forme des précipités de nitrures finement dispersés dans la zone de diffusion. Ces précipitations conduisent à un durcissement important avec apparition de contraintes de compression élevées (figure7).  Les niveaux de dureté obtenus sont généralement compris, suivant les compositions chimiques et, dans une moindre mesure, selon les procédés mis en œuvre, entre 400 et 1300 HV.                                                                                                  Figure 7. Exemples de gradients de contraintes résiduelles pour différents traitements de nitruration  de l’acier X100CrMoV5 </vt:lpstr>
      <vt:lpstr>Profil de microdureté en fonction de la distance</vt:lpstr>
      <vt:lpstr> La figure 8a donne des exemples de gradients de dureté obtenus après nitruration d’aciers à différentes teneurs en chrome. La loi d’obtention de la profondeur de nitruration (e) en fonction du temps de traitement (t) est de la forme  (figure 8b). La profondeur de diffusion est définie conventionnellement comme la distance entre la surface, et la couche ayant une dureté correspondant à celle du cœur (mesurée en HV) augmentée de 100 HV.   </vt:lpstr>
      <vt:lpstr> La zone de diffusion,  Par sa dureté, participe à la résistance à l’usure de la surface comme un soutien de la couche de combinaison.  Par sa profondeur et ses gradients de dureté et de contrainte, elle contribue à améliorer la tenue à la fatigue.  Les profondeurs les plus courantes se situent entre 100 et 500 μm, elles peuvent aller jusqu’à 1500 mm moyennant des précautions particulières. </vt:lpstr>
      <vt:lpstr>1.2 Nitrocarburation et autres traitements La présence de carbone (contenu dans l’acier) favorise la formation du nitrure ε dont le domaine d’existence est étendu, particulièrement aux températures voisines de 565oC (figure 10), dans le système ternaire Fe-N-C. Ce phénomène est utilisé pour favoriser l’obtention de la phase ε par addition d’un élément carboné dans le milieu nitrurant (nitrocarburation). L’étude du diagramme ternaire permet de faire les constatations suivantes : — le carbone est très peu soluble dans le nitrure γ ’, sa solubilité maximale est inférieure à 0,2 % en masse ; — le nitrure ε quant à lui peut dissoudre jusqu’à 3,7 % en masse de carbone ; on a alors une phase de composition Fe2-3(C, N) parfois appelée carbonitrure ε. On utilise parfois l’appellation ε’ pour la forme la plus riche en azote ou azote et carbone ; — l’azote est très peu soluble dans le carbure de fer ; — une phase carbure peut apparaître conformément au diagramme d’équilibre, elle est souvent notée θ (Fe3C). La figure 11 montre, d’après la mesure de la concentration en carbone à travers la couche de combinaison et dans la zone de diffusion d’un acier type 2C45, le rôle de l’apport du carbone de l’acier pour nourrir la couche de combinaison.  </vt:lpstr>
      <vt:lpstr>Diapositive 20</vt:lpstr>
      <vt:lpstr>Diapositive 21</vt:lpstr>
      <vt:lpstr>Diapositive 22</vt:lpstr>
      <vt:lpstr>Diapositive 23</vt:lpstr>
      <vt:lpstr>Diapositive 24</vt:lpstr>
      <vt:lpstr>Diapositive 25</vt:lpstr>
      <vt:lpstr>Diapositive 26</vt:lpstr>
      <vt:lpstr>Diapositive 27</vt:lpstr>
      <vt:lpstr>Cémentation</vt:lpstr>
      <vt:lpstr>Diapositive 29</vt:lpstr>
      <vt:lpstr>Diapositive 30</vt:lpstr>
      <vt:lpstr>Diapositive 31</vt:lpstr>
      <vt:lpstr>Diapositive 32</vt:lpstr>
      <vt:lpstr>Traitement en milieu gazeux</vt:lpstr>
      <vt:lpstr>Diapositive 34</vt:lpstr>
      <vt:lpstr>Diapositive 35</vt:lpstr>
      <vt:lpstr>Carbonitruration gazeuse</vt:lpstr>
      <vt:lpstr>Traitements thermiques après cémentation ou carbonitruration</vt:lpstr>
      <vt:lpstr>Structures après traitements thermiques</vt:lpstr>
      <vt:lpstr>Diapositive 39</vt:lpstr>
      <vt:lpstr>Aciers de cémentation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 sur la nitruration  Ingénieur-Master  Métallurgie  2014 ENSMMAnnaba1.  Définitions et principes  Nitruration, nitrocarburation, oxynitruration, oxynitrocarburation,  sulfonitruration, sulfonitrocarburation... sont des variantes d’une même famille de traitements que nous désignerons souvent dans la suite de ce texte sous le terme générique de « nitrurations ». Ces nitrurations ont pour caractéristiques principales : — d’être réalisées en phase ferritique sur les alliages ferreux (entre 350 et 590oC selon les procédés)  — d’obtenir directement leurs propriétés d’emploi sans qu’il soit nécessaire, comme c’est le cas pour la cémentation ou la carbonitruration, de réaliser un durcissement subséquent par trempe. Tous ces traitements permettent de produire des structures dont l’archétype est le suivant (figure 1)  — une couche de combinaison composée de nitrures de fer en extrême surface dont l’épaisseur peut varier de 0 à 30 μm ; — une couche de diffusion dont l’épaisseur typique est de quelques dixièmes de millimètre, mais qui peut atteindre exceptionnellement des valeurs légèrement supérieures au millimètre, dans laquelle l’azote est en solution interstitielle ou combiné sous forme de nitrures qui peuvent conduire, selon les éléments d’alliage présents dans l’acier, à des durcissements importants. Les propriétés d’utilisation des pièces ayant subi ces types de traitement thermochimique sont étroitement liées la  structure réalisée. </dc:title>
  <dc:creator>utilisateur</dc:creator>
  <cp:lastModifiedBy>mzina</cp:lastModifiedBy>
  <cp:revision>115</cp:revision>
  <dcterms:created xsi:type="dcterms:W3CDTF">2014-12-03T09:11:42Z</dcterms:created>
  <dcterms:modified xsi:type="dcterms:W3CDTF">2020-02-24T14:01:11Z</dcterms:modified>
</cp:coreProperties>
</file>