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9" r:id="rId3"/>
    <p:sldId id="260" r:id="rId4"/>
    <p:sldId id="261" r:id="rId5"/>
    <p:sldId id="264"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5CA80DA-3867-42AD-B53F-D6BCE5448FA1}"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99F1E4-F9A3-4126-AF1F-5936CD4AADF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A80DA-3867-42AD-B53F-D6BCE5448FA1}" type="datetimeFigureOut">
              <a:rPr lang="fr-FR" smtClean="0"/>
              <a:pPr/>
              <a:t>21/04/2020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9F1E4-F9A3-4126-AF1F-5936CD4AADF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8ZGQAB5I\&#217;&#8230;&#217;&#8218;&#216;&#175;&#217;&#8230;&#216;&#169;%5b1%5d.m4a"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ZW2SGBIK\&#216;&#170;&#216;&#185;&#216;&#177;&#217;&#352;&#217;&#129;%5b1%5d.m4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D1I0RB2F\&#216;&#170;&#216;&#185;&#217;&#8218;&#217;&#352;&#216;&#175;%5b1%5d.m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4RGOX9LD\&#216;&#175;&#217;&#352;&#217;&#8224;&#216;&#167;&#217;&#8230;&#217;&#352;&#217;&#402;&#217;&#352;&#216;&#169;%5b1%5d.m4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a.mecif@univ-annaba.dz" TargetMode="External"/><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8ZGQAB5I\&#216;&#174;&#216;&#167;&#216;&#170;&#217;&#8230;&#216;&#169;%5b1%5d.m4a" TargetMode="Externa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mailto:mecif.aicha@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4983179"/>
          </a:xfrm>
        </p:spPr>
        <p:txBody>
          <a:bodyPr>
            <a:normAutofit/>
          </a:bodyPr>
          <a:lstStyle/>
          <a:p>
            <a:pPr algn="ctr" rtl="1">
              <a:buNone/>
            </a:pPr>
            <a:r>
              <a:rPr lang="ar-DZ" sz="3600" b="1" dirty="0" smtClean="0">
                <a:latin typeface="Sakkal Majalla" pitchFamily="2" charset="-78"/>
                <a:cs typeface="Sakkal Majalla" pitchFamily="2" charset="-78"/>
              </a:rPr>
              <a:t>بسم الله الرحمن الرحيم </a:t>
            </a:r>
            <a:r>
              <a:rPr lang="ar-DZ" sz="3600" b="1" dirty="0" smtClean="0"/>
              <a:t/>
            </a:r>
            <a:br>
              <a:rPr lang="ar-DZ" sz="3600" b="1" dirty="0" smtClean="0"/>
            </a:br>
            <a:r>
              <a:rPr lang="ar-DZ" sz="3600" b="1" dirty="0" smtClean="0"/>
              <a:t/>
            </a:r>
            <a:br>
              <a:rPr lang="ar-DZ" sz="3600" b="1" dirty="0" smtClean="0"/>
            </a:br>
            <a:r>
              <a:rPr lang="ar-DZ" sz="3600" b="1" dirty="0" smtClean="0">
                <a:solidFill>
                  <a:schemeClr val="tx1"/>
                </a:solidFill>
                <a:latin typeface="Sakkal Majalla" pitchFamily="2" charset="-78"/>
                <a:cs typeface="Sakkal Majalla" pitchFamily="2" charset="-78"/>
              </a:rPr>
              <a:t>المحاضرة السابعة     في </a:t>
            </a:r>
            <a:r>
              <a:rPr lang="fr-FR" sz="3600" b="1" dirty="0" smtClean="0">
                <a:solidFill>
                  <a:schemeClr val="tx1"/>
                </a:solidFill>
                <a:latin typeface="Sakkal Majalla" pitchFamily="2" charset="-78"/>
                <a:cs typeface="Sakkal Majalla" pitchFamily="2" charset="-78"/>
              </a:rPr>
              <a:t/>
            </a:r>
            <a:br>
              <a:rPr lang="fr-FR" sz="3600" b="1" dirty="0" smtClean="0">
                <a:solidFill>
                  <a:schemeClr val="tx1"/>
                </a:solidFill>
                <a:latin typeface="Sakkal Majalla" pitchFamily="2" charset="-78"/>
                <a:cs typeface="Sakkal Majalla" pitchFamily="2" charset="-78"/>
              </a:rPr>
            </a:br>
            <a:r>
              <a:rPr lang="ar-SA" sz="3600" b="1" dirty="0" smtClean="0">
                <a:solidFill>
                  <a:srgbClr val="7030A0"/>
                </a:solidFill>
                <a:latin typeface="Sakkal Majalla" pitchFamily="2" charset="-78"/>
                <a:cs typeface="Sakkal Majalla" pitchFamily="2" charset="-78"/>
              </a:rPr>
              <a:t>مقياس منهجية وتقنيات البحث</a:t>
            </a:r>
            <a:r>
              <a:rPr lang="fr-FR" sz="3600" b="1" dirty="0" smtClean="0">
                <a:solidFill>
                  <a:srgbClr val="7030A0"/>
                </a:solidFill>
                <a:latin typeface="Sakkal Majalla" pitchFamily="2" charset="-78"/>
                <a:cs typeface="Sakkal Majalla" pitchFamily="2" charset="-78"/>
              </a:rPr>
              <a:t/>
            </a:r>
            <a:br>
              <a:rPr lang="fr-FR" sz="3600" b="1" dirty="0" smtClean="0">
                <a:solidFill>
                  <a:srgbClr val="7030A0"/>
                </a:solidFill>
                <a:latin typeface="Sakkal Majalla" pitchFamily="2" charset="-78"/>
                <a:cs typeface="Sakkal Majalla" pitchFamily="2" charset="-78"/>
              </a:rPr>
            </a:br>
            <a:r>
              <a:rPr lang="ar-SA" sz="3600" b="1" dirty="0" smtClean="0">
                <a:solidFill>
                  <a:srgbClr val="7030A0"/>
                </a:solidFill>
                <a:latin typeface="Sakkal Majalla" pitchFamily="2" charset="-78"/>
                <a:cs typeface="Sakkal Majalla" pitchFamily="2" charset="-78"/>
              </a:rPr>
              <a:t>خاص بطلبة السنة الأولى </a:t>
            </a:r>
            <a:r>
              <a:rPr lang="ar-SA" sz="3600" b="1" dirty="0" err="1" smtClean="0">
                <a:solidFill>
                  <a:srgbClr val="7030A0"/>
                </a:solidFill>
                <a:latin typeface="Sakkal Majalla" pitchFamily="2" charset="-78"/>
                <a:cs typeface="Sakkal Majalla" pitchFamily="2" charset="-78"/>
              </a:rPr>
              <a:t>ماستر</a:t>
            </a:r>
            <a:r>
              <a:rPr lang="fr-FR" sz="2800" b="1" dirty="0" smtClean="0">
                <a:solidFill>
                  <a:srgbClr val="7030A0"/>
                </a:solidFill>
                <a:latin typeface="Sakkal Majalla" pitchFamily="2" charset="-78"/>
                <a:cs typeface="Sakkal Majalla" pitchFamily="2" charset="-78"/>
              </a:rPr>
              <a:t/>
            </a:r>
            <a:br>
              <a:rPr lang="fr-FR" sz="2800" b="1" dirty="0" smtClean="0">
                <a:solidFill>
                  <a:srgbClr val="7030A0"/>
                </a:solidFill>
                <a:latin typeface="Sakkal Majalla" pitchFamily="2" charset="-78"/>
                <a:cs typeface="Sakkal Majalla" pitchFamily="2" charset="-78"/>
              </a:rPr>
            </a:br>
            <a:r>
              <a:rPr lang="ar-DZ" b="1" dirty="0" smtClean="0">
                <a:latin typeface="Sakkal Majalla" pitchFamily="2" charset="-78"/>
                <a:cs typeface="Sakkal Majalla" pitchFamily="2" charset="-78"/>
              </a:rPr>
              <a:t>ت</a:t>
            </a:r>
            <a:r>
              <a:rPr lang="ar-DZ" b="1" dirty="0" smtClean="0">
                <a:solidFill>
                  <a:schemeClr val="tx1"/>
                </a:solidFill>
                <a:latin typeface="Sakkal Majalla" pitchFamily="2" charset="-78"/>
                <a:cs typeface="Sakkal Majalla" pitchFamily="2" charset="-78"/>
              </a:rPr>
              <a:t>حت عنوان :</a:t>
            </a:r>
            <a:br>
              <a:rPr lang="ar-DZ" b="1" dirty="0" smtClean="0">
                <a:solidFill>
                  <a:schemeClr val="tx1"/>
                </a:solidFill>
                <a:latin typeface="Sakkal Majalla" pitchFamily="2" charset="-78"/>
                <a:cs typeface="Sakkal Majalla" pitchFamily="2" charset="-78"/>
              </a:rPr>
            </a:br>
            <a:r>
              <a:rPr lang="ar-DZ" sz="3600" b="1" dirty="0" smtClean="0">
                <a:solidFill>
                  <a:srgbClr val="7030A0"/>
                </a:solidFill>
                <a:latin typeface="Sakkal Majalla" pitchFamily="2" charset="-78"/>
                <a:cs typeface="Sakkal Majalla" pitchFamily="2" charset="-78"/>
              </a:rPr>
              <a:t> المنهج العلمي </a:t>
            </a:r>
            <a:r>
              <a:rPr lang="fr-FR" sz="3600" dirty="0" smtClean="0">
                <a:solidFill>
                  <a:srgbClr val="7030A0"/>
                </a:solidFill>
                <a:latin typeface="Sakkal Majalla" pitchFamily="2" charset="-78"/>
                <a:cs typeface="Sakkal Majalla" pitchFamily="2" charset="-78"/>
              </a:rPr>
              <a:t/>
            </a:r>
            <a:br>
              <a:rPr lang="fr-FR" sz="3600" dirty="0" smtClean="0">
                <a:solidFill>
                  <a:srgbClr val="7030A0"/>
                </a:solidFill>
                <a:latin typeface="Sakkal Majalla" pitchFamily="2" charset="-78"/>
                <a:cs typeface="Sakkal Majalla" pitchFamily="2" charset="-78"/>
              </a:rPr>
            </a:br>
            <a:r>
              <a:rPr lang="ar-SA" sz="2800" b="1" dirty="0" smtClean="0">
                <a:solidFill>
                  <a:schemeClr val="tx1"/>
                </a:solidFill>
                <a:latin typeface="Sakkal Majalla" pitchFamily="2" charset="-78"/>
                <a:cs typeface="Sakkal Majalla" pitchFamily="2" charset="-78"/>
              </a:rPr>
              <a:t>من إعداد الدكتورة :مسيف عائشة</a:t>
            </a:r>
            <a:r>
              <a:rPr lang="fr-FR" sz="2800" dirty="0" smtClean="0">
                <a:solidFill>
                  <a:schemeClr val="tx1"/>
                </a:solidFill>
                <a:latin typeface="Sakkal Majalla" pitchFamily="2" charset="-78"/>
                <a:cs typeface="Sakkal Majalla" pitchFamily="2" charset="-78"/>
              </a:rPr>
              <a:t/>
            </a:r>
            <a:br>
              <a:rPr lang="fr-FR" sz="2800" dirty="0" smtClean="0">
                <a:solidFill>
                  <a:schemeClr val="tx1"/>
                </a:solidFill>
                <a:latin typeface="Sakkal Majalla" pitchFamily="2" charset="-78"/>
                <a:cs typeface="Sakkal Majalla" pitchFamily="2" charset="-78"/>
              </a:rPr>
            </a:br>
            <a:r>
              <a:rPr lang="ar-SA" sz="2800" b="1" dirty="0" smtClean="0">
                <a:solidFill>
                  <a:schemeClr val="tx1"/>
                </a:solidFill>
                <a:latin typeface="Sakkal Majalla" pitchFamily="2" charset="-78"/>
                <a:cs typeface="Sakkal Majalla" pitchFamily="2" charset="-78"/>
              </a:rPr>
              <a:t>السنة الجامعية 2019/2020</a:t>
            </a:r>
            <a:endParaRPr lang="fr-FR" sz="3600" dirty="0"/>
          </a:p>
        </p:txBody>
      </p:sp>
      <p:pic>
        <p:nvPicPr>
          <p:cNvPr id="4" name="Ù…Ù‚Ø¯Ù…Ø©[1].m4a">
            <a:hlinkClick r:id="" action="ppaction://media"/>
          </p:cNvPr>
          <p:cNvPicPr>
            <a:picLocks noRot="1" noChangeAspect="1"/>
          </p:cNvPicPr>
          <p:nvPr>
            <a:audioFile r:link="rId1"/>
          </p:nvPr>
        </p:nvPicPr>
        <p:blipFill>
          <a:blip r:embed="rId3" cstate="print"/>
          <a:stretch>
            <a:fillRect/>
          </a:stretch>
        </p:blipFill>
        <p:spPr>
          <a:xfrm>
            <a:off x="1285852" y="785794"/>
            <a:ext cx="804866" cy="804866"/>
          </a:xfrm>
          <a:prstGeom prst="rect">
            <a:avLst/>
          </a:prstGeom>
        </p:spPr>
      </p:pic>
      <p:pic>
        <p:nvPicPr>
          <p:cNvPr id="5" name="Picture 3" descr="C:\Users\Sky\Desktop\téléchargement.jpg"/>
          <p:cNvPicPr>
            <a:picLocks noChangeAspect="1" noChangeArrowheads="1"/>
          </p:cNvPicPr>
          <p:nvPr/>
        </p:nvPicPr>
        <p:blipFill>
          <a:blip r:embed="rId4" cstate="print"/>
          <a:srcRect/>
          <a:stretch>
            <a:fillRect/>
          </a:stretch>
        </p:blipFill>
        <p:spPr bwMode="auto">
          <a:xfrm>
            <a:off x="357158" y="1857364"/>
            <a:ext cx="1500198" cy="1785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smtClean="0"/>
              <a:t>: تعريف المنهج العلمي</a:t>
            </a:r>
            <a:endParaRPr lang="fr-FR" dirty="0"/>
          </a:p>
        </p:txBody>
      </p:sp>
      <p:sp>
        <p:nvSpPr>
          <p:cNvPr id="3" name="Espace réservé du contenu 2"/>
          <p:cNvSpPr>
            <a:spLocks noGrp="1"/>
          </p:cNvSpPr>
          <p:nvPr>
            <p:ph idx="1"/>
          </p:nvPr>
        </p:nvSpPr>
        <p:spPr/>
        <p:txBody>
          <a:bodyPr>
            <a:normAutofit fontScale="92500" lnSpcReduction="10000"/>
          </a:bodyPr>
          <a:lstStyle/>
          <a:p>
            <a:pPr lvl="0" algn="just" rtl="1"/>
            <a:r>
              <a:rPr lang="ar-SA" dirty="0" smtClean="0"/>
              <a:t>يعرف </a:t>
            </a:r>
            <a:r>
              <a:rPr lang="ar-SA" dirty="0"/>
              <a:t>المنهج العلمي "</a:t>
            </a:r>
            <a:r>
              <a:rPr lang="fr-FR" dirty="0" err="1"/>
              <a:t>Scientific</a:t>
            </a:r>
            <a:r>
              <a:rPr lang="fr-FR" dirty="0"/>
              <a:t> </a:t>
            </a:r>
            <a:r>
              <a:rPr lang="fr-FR" dirty="0" err="1"/>
              <a:t>Method</a:t>
            </a:r>
            <a:r>
              <a:rPr lang="ar-SA" dirty="0"/>
              <a:t>" على أنه: "مجموعة من الطرق والأساليب التي تساعد الباحث في تحليل وتنظيم وتنسيق المهام، والتوصل للنظريات والقواعد والقوانين على الوجه العام</a:t>
            </a:r>
            <a:r>
              <a:rPr lang="ar-SA" dirty="0" smtClean="0"/>
              <a:t>، أو </a:t>
            </a:r>
            <a:r>
              <a:rPr lang="ar-SA" dirty="0"/>
              <a:t>التعرف على حلول تتعلق بإشكالية علمية".</a:t>
            </a:r>
            <a:endParaRPr lang="fr-FR" dirty="0"/>
          </a:p>
          <a:p>
            <a:pPr lvl="0" algn="just" rtl="1"/>
            <a:r>
              <a:rPr lang="ar-SA" dirty="0"/>
              <a:t>تعريف آخر للمنهج العلمي: </a:t>
            </a:r>
            <a:r>
              <a:rPr lang="ar-DZ" dirty="0" smtClean="0"/>
              <a:t>يعتمد</a:t>
            </a:r>
            <a:r>
              <a:rPr lang="ar-SA" dirty="0" smtClean="0"/>
              <a:t> </a:t>
            </a:r>
            <a:r>
              <a:rPr lang="ar-DZ" dirty="0" smtClean="0"/>
              <a:t>على طرح</a:t>
            </a:r>
            <a:r>
              <a:rPr lang="ar-SA" dirty="0" smtClean="0"/>
              <a:t> </a:t>
            </a:r>
            <a:r>
              <a:rPr lang="ar-DZ" dirty="0" smtClean="0"/>
              <a:t>ا</a:t>
            </a:r>
            <a:r>
              <a:rPr lang="ar-SA" dirty="0" smtClean="0"/>
              <a:t>لأفكار </a:t>
            </a:r>
            <a:r>
              <a:rPr lang="ar-SA" dirty="0"/>
              <a:t>مع عدم اعتماد صحَّتها دون وجود الدليل، </a:t>
            </a:r>
            <a:r>
              <a:rPr lang="ar-SA" u="sng" dirty="0"/>
              <a:t>وعلى سبيل المثال</a:t>
            </a:r>
            <a:r>
              <a:rPr lang="ar-SA" dirty="0"/>
              <a:t> نجد أن الباحثين في علم الرياضيات يجب عليهم وضع استنتاجات مُبرهنة رقمية، وبالنسبة للباحثين في الكيمياء، يجب عليهم القيام بالتجربة والملاحظة، والباحثون في العلوم الإنسانية والاجتماعية يتوجَّب عليهم </a:t>
            </a:r>
            <a:r>
              <a:rPr lang="ar-SA" dirty="0" err="1"/>
              <a:t>اتباع</a:t>
            </a:r>
            <a:r>
              <a:rPr lang="ar-SA" dirty="0"/>
              <a:t> الاستدلال المنطقي والتدليل بما يقبله العقل.</a:t>
            </a:r>
            <a:endParaRPr lang="fr-FR" dirty="0"/>
          </a:p>
          <a:p>
            <a:pPr algn="just" rtl="1"/>
            <a:endParaRPr lang="fr-FR" dirty="0"/>
          </a:p>
        </p:txBody>
      </p:sp>
      <p:pic>
        <p:nvPicPr>
          <p:cNvPr id="4" name="ØªØ¹Ø±ÙŠÙ[1].m4a">
            <a:hlinkClick r:id="" action="ppaction://media"/>
          </p:cNvPr>
          <p:cNvPicPr>
            <a:picLocks noRot="1" noChangeAspect="1"/>
          </p:cNvPicPr>
          <p:nvPr>
            <a:audioFile r:link="rId1"/>
          </p:nvPr>
        </p:nvPicPr>
        <p:blipFill>
          <a:blip r:embed="rId3" cstate="print"/>
          <a:stretch>
            <a:fillRect/>
          </a:stretch>
        </p:blipFill>
        <p:spPr>
          <a:xfrm>
            <a:off x="928662" y="571480"/>
            <a:ext cx="804866" cy="804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b="1" dirty="0" smtClean="0"/>
              <a:t>مدى إمكانية إخضاع العلوم الإنسانية للمنهج العلمي</a:t>
            </a:r>
            <a:endParaRPr lang="fr-FR" dirty="0"/>
          </a:p>
        </p:txBody>
      </p:sp>
      <p:sp>
        <p:nvSpPr>
          <p:cNvPr id="3" name="Espace réservé du contenu 2"/>
          <p:cNvSpPr>
            <a:spLocks noGrp="1"/>
          </p:cNvSpPr>
          <p:nvPr>
            <p:ph idx="1"/>
          </p:nvPr>
        </p:nvSpPr>
        <p:spPr/>
        <p:txBody>
          <a:bodyPr>
            <a:normAutofit fontScale="85000" lnSpcReduction="10000"/>
          </a:bodyPr>
          <a:lstStyle/>
          <a:p>
            <a:pPr algn="just" rtl="1"/>
            <a:r>
              <a:rPr lang="ar-SA" b="1" dirty="0" smtClean="0"/>
              <a:t>تعقيد الظواهر الإنسانية</a:t>
            </a:r>
            <a:r>
              <a:rPr lang="fr-FR" dirty="0" smtClean="0"/>
              <a:t>: </a:t>
            </a:r>
            <a:r>
              <a:rPr lang="ar-SA" dirty="0" smtClean="0"/>
              <a:t>تتعلق الظاهرة الإنسانية بعناصر متعددة ومعقدة، مثل العناصر الجغرافية والاقتصادية والسياسية والثقافية بالإضـافة إلى المعتقـدات والعـادات والأعـراف مـن خـلال كـل ذلـك يجـد الباحـث نفـسه في مجـال الدراسـات الإنـسانية والاجتماعيـة أمـام تنوع كبير ومتغيرات كثيرة تتدخل الظاهرة الإنسانية ويزيدها تعقيدا</a:t>
            </a:r>
            <a:r>
              <a:rPr lang="fr-FR" dirty="0" smtClean="0"/>
              <a:t>.</a:t>
            </a:r>
            <a:endParaRPr lang="ar-DZ" dirty="0" smtClean="0"/>
          </a:p>
          <a:p>
            <a:pPr algn="just" rtl="1"/>
            <a:r>
              <a:rPr lang="ar-SA" b="1" dirty="0" smtClean="0"/>
              <a:t>عدم تجانس الظاهرة الإنسانية</a:t>
            </a:r>
            <a:r>
              <a:rPr lang="fr-FR" dirty="0" smtClean="0"/>
              <a:t>: </a:t>
            </a:r>
            <a:r>
              <a:rPr lang="ar-SA" dirty="0" smtClean="0"/>
              <a:t>يقـوم البحـث العلمـي علـى فرضـية التجـانس أو فرضـية وحـدة الطبيعـة، والظـواهر الطبيعيـة نتيجـة تـشابه بعـضها يمكـن تقــسيمها إلى فئــات متجانــسة واســتخراج القــوانين الــتي تحكــم كــل فئــة علــى حــدا. لكــن الظــواهر الــسلوكية ظــواهر فرديــة ويصعب تكرارها ومن ثم من الصعب أن نحصل على تعميمات</a:t>
            </a:r>
            <a:endParaRPr lang="ar-DZ" dirty="0" smtClean="0"/>
          </a:p>
          <a:p>
            <a:pPr algn="r" rtl="1"/>
            <a:endParaRPr lang="fr-FR" dirty="0"/>
          </a:p>
        </p:txBody>
      </p:sp>
      <p:pic>
        <p:nvPicPr>
          <p:cNvPr id="4" name="ØªØ¹Ù‚ÙŠØ¯[1].m4a">
            <a:hlinkClick r:id="" action="ppaction://media"/>
          </p:cNvPr>
          <p:cNvPicPr>
            <a:picLocks noRot="1" noChangeAspect="1"/>
          </p:cNvPicPr>
          <p:nvPr>
            <a:audioFile r:link="rId1"/>
          </p:nvPr>
        </p:nvPicPr>
        <p:blipFill>
          <a:blip r:embed="rId3" cstate="print"/>
          <a:stretch>
            <a:fillRect/>
          </a:stretch>
        </p:blipFill>
        <p:spPr>
          <a:xfrm>
            <a:off x="519082" y="928670"/>
            <a:ext cx="714380" cy="7143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77500" lnSpcReduction="20000"/>
          </a:bodyPr>
          <a:lstStyle/>
          <a:p>
            <a:pPr algn="just" rtl="1"/>
            <a:r>
              <a:rPr lang="fr-FR" b="1" dirty="0" smtClean="0"/>
              <a:t>-</a:t>
            </a:r>
            <a:r>
              <a:rPr lang="fr-FR" b="1" dirty="0"/>
              <a:t>3 </a:t>
            </a:r>
            <a:r>
              <a:rPr lang="ar-SA" b="1" dirty="0"/>
              <a:t>ديناميكية الظواهر السلوكية</a:t>
            </a:r>
            <a:r>
              <a:rPr lang="fr-FR" dirty="0"/>
              <a:t>: </a:t>
            </a:r>
            <a:r>
              <a:rPr lang="ar-SA" dirty="0"/>
              <a:t>نتيجـة لـسرعة تغـير الظـاهرة الإنـسانية والـسلوكية، فـإن الباحـث قـد يجـد نفـسه في الوقـت الـذي يـدرس فيـه الظـاهرة الـسلوكية الإنـسانية أنـه يـدرس الظـاهرة مـن الناحيـة التاريخيـة ولـيس دراسـتها في الوقـت الـراهن لأن ثمـة تغـير حـدث للظـاهرة المدروسة</a:t>
            </a:r>
            <a:r>
              <a:rPr lang="fr-FR" dirty="0" smtClean="0"/>
              <a:t>.</a:t>
            </a:r>
            <a:endParaRPr lang="ar-DZ" dirty="0" smtClean="0"/>
          </a:p>
          <a:p>
            <a:pPr algn="just" rtl="1"/>
            <a:r>
              <a:rPr lang="ar-SA" b="1" dirty="0"/>
              <a:t>عدم القدرة على استخدام التجريب في مجال الظاهرة الإنسانية</a:t>
            </a:r>
            <a:r>
              <a:rPr lang="fr-FR" dirty="0"/>
              <a:t>: </a:t>
            </a:r>
            <a:r>
              <a:rPr lang="ar-SA" dirty="0"/>
              <a:t>إذا كانـت التجربـة مـن ركـائز البحـث العلمـي، </a:t>
            </a:r>
            <a:r>
              <a:rPr lang="ar-SA" dirty="0" err="1"/>
              <a:t>فانها</a:t>
            </a:r>
            <a:r>
              <a:rPr lang="ar-SA" dirty="0"/>
              <a:t> في مجـال العلـوم الإنـسانية لا مكـان لهـا، فالظـاهرة الإنـسانية ظـاهرة سلوكية لا نستطيع إخـضاعها للتجريـب، فهـي ظـاهرة معنويـة غـير ملموسـة. وقـد بـدأ البـاحثون في مجـال علـم الـنفس محاولـة استخدام التجريب الدراسات النفسية إلا أن ذلك يبقى محدودا جدا</a:t>
            </a:r>
            <a:r>
              <a:rPr lang="fr-FR" dirty="0"/>
              <a:t>.</a:t>
            </a:r>
          </a:p>
          <a:p>
            <a:pPr algn="just" rtl="1"/>
            <a:r>
              <a:rPr lang="ar-SA" b="1" dirty="0"/>
              <a:t>صعوبة </a:t>
            </a:r>
            <a:r>
              <a:rPr lang="ar-SA" b="1" dirty="0" err="1"/>
              <a:t>التقيد</a:t>
            </a:r>
            <a:r>
              <a:rPr lang="ar-SA" b="1" dirty="0"/>
              <a:t> بضوابط الموضوعية في مجال الدراسات الإنسانية</a:t>
            </a:r>
            <a:r>
              <a:rPr lang="fr-FR" dirty="0"/>
              <a:t>: </a:t>
            </a:r>
            <a:r>
              <a:rPr lang="ar-SA" dirty="0"/>
              <a:t>إن الموضــوعية هــي مــن خــصائص العلــم والبحــث العلمــي وقــد يحــاول الباحــث في مجــال العلــوم الإنــسانية أن يتقيــد بضوابط الموضوعية، إلا أنه يجد نفسه أحيانا في اتجاه فكري معين، وقد تجعل الباحث يوصـف بأنـه متحيـز إلى تيـار معـين،  مثل الاتجاه الاشتراكي أو الاتجاه الليبرالي، أو غير ذلك.</a:t>
            </a:r>
            <a:endParaRPr lang="fr-FR" dirty="0"/>
          </a:p>
          <a:p>
            <a:pPr algn="r" rtl="1"/>
            <a:endParaRPr lang="ar-DZ" dirty="0" smtClean="0"/>
          </a:p>
          <a:p>
            <a:pPr algn="r" rtl="1"/>
            <a:endParaRPr lang="fr-FR" dirty="0"/>
          </a:p>
          <a:p>
            <a:pPr algn="r" rtl="1"/>
            <a:endParaRPr lang="fr-FR" dirty="0"/>
          </a:p>
        </p:txBody>
      </p:sp>
      <p:pic>
        <p:nvPicPr>
          <p:cNvPr id="4" name="Ø¯ÙŠÙ†Ø§Ù…ÙŠÙƒÙŠØ©[1].m4a">
            <a:hlinkClick r:id="" action="ppaction://media"/>
          </p:cNvPr>
          <p:cNvPicPr>
            <a:picLocks noRot="1" noChangeAspect="1"/>
          </p:cNvPicPr>
          <p:nvPr>
            <a:audioFile r:link="rId1"/>
          </p:nvPr>
        </p:nvPicPr>
        <p:blipFill>
          <a:blip r:embed="rId3" cstate="print"/>
          <a:stretch>
            <a:fillRect/>
          </a:stretch>
        </p:blipFill>
        <p:spPr>
          <a:xfrm>
            <a:off x="214282" y="214290"/>
            <a:ext cx="571504" cy="5715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1071546"/>
            <a:ext cx="8229600" cy="4525963"/>
          </a:xfrm>
        </p:spPr>
        <p:txBody>
          <a:bodyPr/>
          <a:lstStyle/>
          <a:p>
            <a:pPr algn="ctr" rtl="1"/>
            <a:r>
              <a:rPr lang="ar-DZ" dirty="0" smtClean="0">
                <a:latin typeface="Sakkal Majalla" pitchFamily="2" charset="-78"/>
                <a:cs typeface="Sakkal Majalla" pitchFamily="2" charset="-78"/>
              </a:rPr>
              <a:t>ولمزيد من المعلومات أو الاستفسار حول المحاضرة بالإمكان الدخول  إلى الرابط التالي :</a:t>
            </a:r>
            <a:r>
              <a:rPr lang="en-US" dirty="0" smtClean="0">
                <a:latin typeface="Sakkal Majalla" pitchFamily="2" charset="-78"/>
                <a:cs typeface="Sakkal Majalla" pitchFamily="2" charset="-78"/>
              </a:rPr>
              <a:t/>
            </a:r>
            <a:br>
              <a:rPr lang="en-US" dirty="0" smtClean="0">
                <a:latin typeface="Sakkal Majalla" pitchFamily="2" charset="-78"/>
                <a:cs typeface="Sakkal Majalla" pitchFamily="2" charset="-78"/>
              </a:rPr>
            </a:br>
            <a:r>
              <a:rPr lang="fr-FR" dirty="0" smtClean="0">
                <a:latin typeface="Sakkal Majalla" pitchFamily="2" charset="-78"/>
                <a:cs typeface="Sakkal Majalla" pitchFamily="2" charset="-78"/>
                <a:hlinkClick r:id="rId3"/>
              </a:rPr>
              <a:t>a.mecif@univ-annaba.dz</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أو عبر البريد الالكتروني :</a:t>
            </a:r>
            <a:br>
              <a:rPr lang="ar-DZ" dirty="0" smtClean="0">
                <a:latin typeface="Sakkal Majalla" pitchFamily="2" charset="-78"/>
                <a:cs typeface="Sakkal Majalla" pitchFamily="2" charset="-78"/>
              </a:rPr>
            </a:br>
            <a:r>
              <a:rPr lang="fr-FR" dirty="0" smtClean="0">
                <a:latin typeface="Sakkal Majalla" pitchFamily="2" charset="-78"/>
                <a:cs typeface="Sakkal Majalla" pitchFamily="2" charset="-78"/>
                <a:hlinkClick r:id="rId4"/>
              </a:rPr>
              <a:t>mecif.aicha@gmail.com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 ترقبوا باقي المحاضرات مختصرة على هذا النحو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b="1" dirty="0" smtClean="0">
                <a:latin typeface="Sakkal Majalla" pitchFamily="2" charset="-78"/>
                <a:cs typeface="Sakkal Majalla" pitchFamily="2" charset="-78"/>
              </a:rPr>
              <a:t>تم بحمد الله</a:t>
            </a:r>
            <a:endParaRPr lang="fr-FR" dirty="0" smtClean="0">
              <a:latin typeface="Sakkal Majalla" pitchFamily="2" charset="-78"/>
              <a:cs typeface="Sakkal Majalla" pitchFamily="2" charset="-78"/>
            </a:endParaRPr>
          </a:p>
          <a:p>
            <a:pPr algn="r" rtl="1"/>
            <a:endParaRPr lang="fr-FR" dirty="0"/>
          </a:p>
        </p:txBody>
      </p:sp>
      <p:pic>
        <p:nvPicPr>
          <p:cNvPr id="4" name="Ø®Ø§ØªÙ…Ø©[1].m4a">
            <a:hlinkClick r:id="" action="ppaction://media"/>
          </p:cNvPr>
          <p:cNvPicPr>
            <a:picLocks noRot="1" noChangeAspect="1"/>
          </p:cNvPicPr>
          <p:nvPr>
            <a:audioFile r:link="rId1"/>
          </p:nvPr>
        </p:nvPicPr>
        <p:blipFill>
          <a:blip r:embed="rId5" cstate="print"/>
          <a:stretch>
            <a:fillRect/>
          </a:stretch>
        </p:blipFill>
        <p:spPr>
          <a:xfrm>
            <a:off x="357158" y="285728"/>
            <a:ext cx="857256" cy="857256"/>
          </a:xfrm>
          <a:prstGeom prst="rect">
            <a:avLst/>
          </a:prstGeom>
        </p:spPr>
      </p:pic>
      <p:pic>
        <p:nvPicPr>
          <p:cNvPr id="5" name="Picture 3" descr="C:\Users\Sky\Desktop\téléchargement.jpg"/>
          <p:cNvPicPr>
            <a:picLocks noChangeAspect="1" noChangeArrowheads="1"/>
          </p:cNvPicPr>
          <p:nvPr/>
        </p:nvPicPr>
        <p:blipFill>
          <a:blip r:embed="rId6" cstate="print"/>
          <a:srcRect/>
          <a:stretch>
            <a:fillRect/>
          </a:stretch>
        </p:blipFill>
        <p:spPr bwMode="auto">
          <a:xfrm>
            <a:off x="0" y="1571612"/>
            <a:ext cx="2647950" cy="1724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333</Words>
  <Application>Microsoft Office PowerPoint</Application>
  <PresentationFormat>Affichage à l'écran (4:3)</PresentationFormat>
  <Paragraphs>12</Paragraphs>
  <Slides>5</Slides>
  <Notes>0</Notes>
  <HiddenSlides>0</HiddenSlides>
  <MMClips>5</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 تعريف المنهج العلمي</vt:lpstr>
      <vt:lpstr>مدى إمكانية إخضاع العلوم الإنسانية للمنهج العلمي</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Sky</dc:creator>
  <cp:lastModifiedBy>Sky</cp:lastModifiedBy>
  <cp:revision>12</cp:revision>
  <dcterms:created xsi:type="dcterms:W3CDTF">2020-04-21T17:14:28Z</dcterms:created>
  <dcterms:modified xsi:type="dcterms:W3CDTF">2020-04-21T20:22:46Z</dcterms:modified>
</cp:coreProperties>
</file>