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p:cViewPr varScale="1">
        <p:scale>
          <a:sx n="68" d="100"/>
          <a:sy n="68"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7DEB346-99EB-48A7-8FF3-F389AA04A3FD}" type="datetimeFigureOut">
              <a:rPr lang="fr-FR" smtClean="0"/>
              <a:pPr/>
              <a:t>21/04/2020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686757-6279-4DFC-845A-E2D445BD1AB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EB346-99EB-48A7-8FF3-F389AA04A3FD}" type="datetimeFigureOut">
              <a:rPr lang="fr-FR" smtClean="0"/>
              <a:pPr/>
              <a:t>21/04/2020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86757-6279-4DFC-845A-E2D445BD1AB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4RGOX9LD\&#216;&#170;&#217;&#8218;&#216;&#175;&#217;&#352;&#217;&#8230;%5b2%5d.m4a"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8ZGQAB5I\&#216;&#167;&#217;&#8222;&#216;&#185;&#217;&#8224;&#217;&#710;&#216;&#167;&#217;&#8224;_&#217;&#710;&#216;&#167;&#217;&#8222;&#217;&#8230;&#217;&#8218;&#216;&#175;%5b1%5d.m4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ZW2SGBIK\&#216;&#181;&#217;&#352;&#216;&#167;&#216;&#186;&#216;&#169;_&#216;&#167;&#217;&#8222;&#216;&#165;&#216;&#180;&#217;&#402;&#216;&#167;&#217;&#8222;&#217;&#352;&#216;&#169;%5b1%5d.m4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D1I0RB2F\&#216;&#167;&#217;&#8222;&#216;&#165;&#216;&#183;&#216;&#167;&#216;&#177;%5b1%5d.m4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a.mecif@univ-annaba.dz" TargetMode="External"/><Relationship Id="rId2" Type="http://schemas.openxmlformats.org/officeDocument/2006/relationships/slideLayout" Target="../slideLayouts/slideLayout2.xml"/><Relationship Id="rId1" Type="http://schemas.openxmlformats.org/officeDocument/2006/relationships/audio" Target="file:///C:\Users\Sky\AppData\Local\Microsoft\Windows\Temporary%20Internet%20Files\Content.IE5\4RGOX9LD\&#216;&#174;&#216;&#167;&#216;&#170;&#217;&#8230;&#216;&#169;%5b1%5d.m4a" TargetMode="External"/><Relationship Id="rId6" Type="http://schemas.openxmlformats.org/officeDocument/2006/relationships/image" Target="../media/image2.jpeg"/><Relationship Id="rId5" Type="http://schemas.openxmlformats.org/officeDocument/2006/relationships/image" Target="../media/image4.png"/><Relationship Id="rId4" Type="http://schemas.openxmlformats.org/officeDocument/2006/relationships/hyperlink" Target="mailto:mecif.aicha@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بسم الله الرحمن الرحيم </a:t>
            </a:r>
            <a:endParaRPr lang="fr-FR" dirty="0"/>
          </a:p>
        </p:txBody>
      </p:sp>
      <p:sp>
        <p:nvSpPr>
          <p:cNvPr id="3" name="Espace réservé du contenu 2"/>
          <p:cNvSpPr>
            <a:spLocks noGrp="1"/>
          </p:cNvSpPr>
          <p:nvPr>
            <p:ph idx="1"/>
          </p:nvPr>
        </p:nvSpPr>
        <p:spPr/>
        <p:txBody>
          <a:bodyPr/>
          <a:lstStyle/>
          <a:p>
            <a:pPr algn="ctr" rtl="1">
              <a:buNone/>
            </a:pPr>
            <a:r>
              <a:rPr lang="ar-DZ" b="1" dirty="0" smtClean="0">
                <a:solidFill>
                  <a:schemeClr val="tx1"/>
                </a:solidFill>
              </a:rPr>
              <a:t>المحاضرة السادسة   في </a:t>
            </a:r>
            <a:endParaRPr lang="fr-FR" b="1" dirty="0" smtClean="0">
              <a:solidFill>
                <a:schemeClr val="tx1"/>
              </a:solidFill>
            </a:endParaRPr>
          </a:p>
          <a:p>
            <a:pPr algn="ctr" rtl="1">
              <a:buNone/>
            </a:pPr>
            <a:r>
              <a:rPr lang="ar-SA" b="1" dirty="0" smtClean="0">
                <a:solidFill>
                  <a:srgbClr val="7030A0"/>
                </a:solidFill>
              </a:rPr>
              <a:t>مقياس منهجية وتقنيات البحث</a:t>
            </a:r>
            <a:endParaRPr lang="fr-FR" b="1" dirty="0" smtClean="0">
              <a:solidFill>
                <a:srgbClr val="7030A0"/>
              </a:solidFill>
            </a:endParaRPr>
          </a:p>
          <a:p>
            <a:pPr algn="ctr" rtl="1">
              <a:buNone/>
            </a:pPr>
            <a:r>
              <a:rPr lang="ar-SA" b="1" dirty="0" smtClean="0">
                <a:solidFill>
                  <a:srgbClr val="7030A0"/>
                </a:solidFill>
              </a:rPr>
              <a:t>خاص بطلبة السنة الأولى </a:t>
            </a:r>
            <a:r>
              <a:rPr lang="ar-SA" b="1" dirty="0" err="1" smtClean="0">
                <a:solidFill>
                  <a:srgbClr val="7030A0"/>
                </a:solidFill>
              </a:rPr>
              <a:t>ماستر</a:t>
            </a:r>
            <a:endParaRPr lang="fr-FR" sz="2400" b="1" dirty="0" smtClean="0">
              <a:solidFill>
                <a:srgbClr val="7030A0"/>
              </a:solidFill>
            </a:endParaRPr>
          </a:p>
          <a:p>
            <a:pPr algn="ctr" rtl="1">
              <a:buNone/>
            </a:pPr>
            <a:r>
              <a:rPr lang="ar-DZ" sz="2800" b="1" dirty="0"/>
              <a:t>ت</a:t>
            </a:r>
            <a:r>
              <a:rPr lang="ar-DZ" sz="2800" b="1" dirty="0" smtClean="0">
                <a:solidFill>
                  <a:schemeClr val="tx1"/>
                </a:solidFill>
              </a:rPr>
              <a:t>حت عنوان :</a:t>
            </a:r>
          </a:p>
          <a:p>
            <a:pPr algn="ctr" rtl="1">
              <a:buNone/>
            </a:pPr>
            <a:r>
              <a:rPr lang="ar-DZ" b="1" dirty="0" smtClean="0">
                <a:solidFill>
                  <a:srgbClr val="7030A0"/>
                </a:solidFill>
              </a:rPr>
              <a:t>طرق إعداد البحث العلمي </a:t>
            </a:r>
          </a:p>
          <a:p>
            <a:pPr algn="ctr" rtl="1"/>
            <a:endParaRPr lang="fr-FR" dirty="0" smtClean="0">
              <a:solidFill>
                <a:srgbClr val="7030A0"/>
              </a:solidFill>
            </a:endParaRPr>
          </a:p>
          <a:p>
            <a:pPr algn="ctr" rtl="1">
              <a:buNone/>
            </a:pPr>
            <a:r>
              <a:rPr lang="ar-SA" sz="2400" b="1" dirty="0" smtClean="0">
                <a:solidFill>
                  <a:schemeClr val="tx1"/>
                </a:solidFill>
              </a:rPr>
              <a:t>من إعداد الدكتورة :مسيف عائشة</a:t>
            </a:r>
            <a:endParaRPr lang="fr-FR" sz="2400" dirty="0" smtClean="0">
              <a:solidFill>
                <a:schemeClr val="tx1"/>
              </a:solidFill>
            </a:endParaRPr>
          </a:p>
          <a:p>
            <a:pPr algn="ctr" rtl="1">
              <a:buNone/>
            </a:pPr>
            <a:r>
              <a:rPr lang="ar-SA" sz="2400" b="1" dirty="0" smtClean="0">
                <a:solidFill>
                  <a:schemeClr val="tx1"/>
                </a:solidFill>
              </a:rPr>
              <a:t>السنة الجامعية 2019/2020</a:t>
            </a:r>
            <a:endParaRPr lang="fr-FR" sz="2400" dirty="0" smtClean="0">
              <a:solidFill>
                <a:schemeClr val="tx1"/>
              </a:solidFill>
            </a:endParaRPr>
          </a:p>
          <a:p>
            <a:pPr algn="ctr" rtl="1"/>
            <a:endParaRPr lang="fr-FR" dirty="0"/>
          </a:p>
        </p:txBody>
      </p:sp>
      <p:pic>
        <p:nvPicPr>
          <p:cNvPr id="4" name="ØªÙ‚Ø¯ÙŠÙ…[2].m4a">
            <a:hlinkClick r:id="" action="ppaction://media"/>
          </p:cNvPr>
          <p:cNvPicPr>
            <a:picLocks noRot="1" noChangeAspect="1"/>
          </p:cNvPicPr>
          <p:nvPr>
            <a:audioFile r:link="rId1"/>
          </p:nvPr>
        </p:nvPicPr>
        <p:blipFill>
          <a:blip r:embed="rId3" cstate="print"/>
          <a:stretch>
            <a:fillRect/>
          </a:stretch>
        </p:blipFill>
        <p:spPr>
          <a:xfrm>
            <a:off x="857224" y="1285860"/>
            <a:ext cx="857256" cy="857256"/>
          </a:xfrm>
          <a:prstGeom prst="rect">
            <a:avLst/>
          </a:prstGeom>
        </p:spPr>
      </p:pic>
      <p:pic>
        <p:nvPicPr>
          <p:cNvPr id="5" name="Picture 3" descr="C:\Users\Sky\Desktop\téléchargement.jpg"/>
          <p:cNvPicPr>
            <a:picLocks noChangeAspect="1" noChangeArrowheads="1"/>
          </p:cNvPicPr>
          <p:nvPr/>
        </p:nvPicPr>
        <p:blipFill>
          <a:blip r:embed="rId4" cstate="print"/>
          <a:srcRect/>
          <a:stretch>
            <a:fillRect/>
          </a:stretch>
        </p:blipFill>
        <p:spPr bwMode="auto">
          <a:xfrm>
            <a:off x="0" y="2928934"/>
            <a:ext cx="2357422" cy="17240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SA" b="1" u="sng" dirty="0" smtClean="0">
                <a:latin typeface="Sakkal Majalla" pitchFamily="2" charset="-78"/>
                <a:cs typeface="Sakkal Majalla" pitchFamily="2" charset="-78"/>
              </a:rPr>
              <a:t>طرق إعداد البحث:</a:t>
            </a:r>
            <a:r>
              <a:rPr lang="fr-FR" dirty="0" smtClean="0">
                <a:latin typeface="Symbol" pitchFamily="18" charset="2"/>
              </a:rPr>
              <a:t/>
            </a:r>
            <a:br>
              <a:rPr lang="fr-FR" dirty="0" smtClean="0">
                <a:latin typeface="Symbol" pitchFamily="18" charset="2"/>
              </a:rPr>
            </a:br>
            <a:endParaRPr lang="fr-FR" dirty="0">
              <a:latin typeface="Symbol" pitchFamily="18" charset="2"/>
            </a:endParaRPr>
          </a:p>
        </p:txBody>
      </p:sp>
      <p:sp>
        <p:nvSpPr>
          <p:cNvPr id="3" name="Espace réservé du contenu 2"/>
          <p:cNvSpPr>
            <a:spLocks noGrp="1"/>
          </p:cNvSpPr>
          <p:nvPr>
            <p:ph idx="1"/>
          </p:nvPr>
        </p:nvSpPr>
        <p:spPr/>
        <p:txBody>
          <a:bodyPr>
            <a:normAutofit fontScale="92500" lnSpcReduction="10000"/>
          </a:bodyPr>
          <a:lstStyle/>
          <a:p>
            <a:pPr algn="just" rtl="1"/>
            <a:r>
              <a:rPr lang="ar-SA" b="1" u="sng" dirty="0" smtClean="0">
                <a:latin typeface="Sakkal Majalla" pitchFamily="2" charset="-78"/>
                <a:cs typeface="Sakkal Majalla" pitchFamily="2" charset="-78"/>
              </a:rPr>
              <a:t>العنوان</a:t>
            </a:r>
            <a:r>
              <a:rPr lang="ar-SA" b="1" u="sng" dirty="0">
                <a:latin typeface="Sakkal Majalla" pitchFamily="2" charset="-78"/>
                <a:cs typeface="Sakkal Majalla" pitchFamily="2" charset="-78"/>
              </a:rPr>
              <a:t>:</a:t>
            </a:r>
            <a:r>
              <a:rPr lang="ar-SA" dirty="0">
                <a:latin typeface="Sakkal Majalla" pitchFamily="2" charset="-78"/>
                <a:cs typeface="Sakkal Majalla" pitchFamily="2" charset="-78"/>
              </a:rPr>
              <a:t> عنوان البحث أو الرسالة بمثابة توضيح لما يحتوي عليه موضوع البحث، ويكتب في عدد قليل من الكلمات، لا تتجاوز ستين حرفًا، على أن تتضمن متغيرات الدراسة، وعلى الباحث أن يختار الألفاظ الواضحة، مع الابتعاد عن الغريب والمبهم، إلا إذا اقتضت الدراسة تضمين مفاهيم غير دارجة، وهنا يجب أن يضع الباحث تعريفًا إجرائيًّا لها</a:t>
            </a:r>
            <a:r>
              <a:rPr lang="ar-SA" dirty="0" smtClean="0">
                <a:latin typeface="Sakkal Majalla" pitchFamily="2" charset="-78"/>
                <a:cs typeface="Sakkal Majalla" pitchFamily="2" charset="-78"/>
              </a:rPr>
              <a:t>.</a:t>
            </a:r>
            <a:endParaRPr lang="ar-DZ" dirty="0" smtClean="0">
              <a:latin typeface="Sakkal Majalla" pitchFamily="2" charset="-78"/>
              <a:cs typeface="Sakkal Majalla" pitchFamily="2" charset="-78"/>
            </a:endParaRPr>
          </a:p>
          <a:p>
            <a:pPr lvl="0" algn="just" rtl="1"/>
            <a:r>
              <a:rPr lang="ar-SA" b="1" u="sng" dirty="0" smtClean="0">
                <a:latin typeface="Sakkal Majalla" pitchFamily="2" charset="-78"/>
                <a:cs typeface="Sakkal Majalla" pitchFamily="2" charset="-78"/>
              </a:rPr>
              <a:t>المقدمة: </a:t>
            </a:r>
            <a:r>
              <a:rPr lang="ar-SA" dirty="0" smtClean="0">
                <a:latin typeface="Sakkal Majalla" pitchFamily="2" charset="-78"/>
                <a:cs typeface="Sakkal Majalla" pitchFamily="2" charset="-78"/>
              </a:rPr>
              <a:t>والمقدمة البحثية توضيح لماهية موضوع البحث بصورة عمومية، وتكتب في فقرات، ودون أن يكون </a:t>
            </a:r>
            <a:r>
              <a:rPr lang="ar-SA" dirty="0" err="1" smtClean="0">
                <a:latin typeface="Sakkal Majalla" pitchFamily="2" charset="-78"/>
                <a:cs typeface="Sakkal Majalla" pitchFamily="2" charset="-78"/>
              </a:rPr>
              <a:t>بها</a:t>
            </a:r>
            <a:r>
              <a:rPr lang="ar-SA" dirty="0" smtClean="0">
                <a:latin typeface="Sakkal Majalla" pitchFamily="2" charset="-78"/>
                <a:cs typeface="Sakkal Majalla" pitchFamily="2" charset="-78"/>
              </a:rPr>
              <a:t> أي </a:t>
            </a:r>
            <a:r>
              <a:rPr lang="ar-SA" dirty="0" err="1" smtClean="0">
                <a:latin typeface="Sakkal Majalla" pitchFamily="2" charset="-78"/>
                <a:cs typeface="Sakkal Majalla" pitchFamily="2" charset="-78"/>
              </a:rPr>
              <a:t>توثيقات</a:t>
            </a:r>
            <a:r>
              <a:rPr lang="ar-SA" dirty="0" smtClean="0">
                <a:latin typeface="Sakkal Majalla" pitchFamily="2" charset="-78"/>
                <a:cs typeface="Sakkal Majalla" pitchFamily="2" charset="-78"/>
              </a:rPr>
              <a:t>، وحجم المقدمة لا يقل عن نصف صفحة، ولا يزيد على خمس صفحات، ويجب أن يكون هناك تناغم بين حجم البحث أو الرسالة، وحجم المقدمة العلمية.</a:t>
            </a:r>
            <a:endParaRPr lang="fr-FR" dirty="0" smtClean="0">
              <a:latin typeface="Sakkal Majalla" pitchFamily="2" charset="-78"/>
              <a:cs typeface="Sakkal Majalla" pitchFamily="2" charset="-78"/>
            </a:endParaRPr>
          </a:p>
          <a:p>
            <a:pPr algn="just" rtl="1"/>
            <a:endParaRPr lang="fr-FR" dirty="0">
              <a:latin typeface="Sakkal Majalla" pitchFamily="2" charset="-78"/>
              <a:cs typeface="Sakkal Majalla" pitchFamily="2" charset="-78"/>
            </a:endParaRPr>
          </a:p>
        </p:txBody>
      </p:sp>
      <p:pic>
        <p:nvPicPr>
          <p:cNvPr id="4" name="Ø§Ù„Ø¹Ù†ÙˆØ§Ù†_ÙˆØ§Ù„Ù…Ù‚Ø¯[1].m4a">
            <a:hlinkClick r:id="" action="ppaction://media"/>
          </p:cNvPr>
          <p:cNvPicPr>
            <a:picLocks noRot="1" noChangeAspect="1"/>
          </p:cNvPicPr>
          <p:nvPr>
            <a:audioFile r:link="rId1"/>
          </p:nvPr>
        </p:nvPicPr>
        <p:blipFill>
          <a:blip r:embed="rId3" cstate="print"/>
          <a:stretch>
            <a:fillRect/>
          </a:stretch>
        </p:blipFill>
        <p:spPr>
          <a:xfrm>
            <a:off x="857224" y="714356"/>
            <a:ext cx="804866" cy="8048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1156"/>
          </a:xfrm>
        </p:spPr>
        <p:txBody>
          <a:bodyPr>
            <a:normAutofit fontScale="90000"/>
          </a:bodyPr>
          <a:lstStyle/>
          <a:p>
            <a:r>
              <a:rPr lang="ar-DZ" dirty="0" smtClean="0">
                <a:latin typeface="Sakkal Majalla" pitchFamily="2" charset="-78"/>
                <a:cs typeface="Sakkal Majalla" pitchFamily="2" charset="-78"/>
              </a:rPr>
              <a:t>تابع طرق </a:t>
            </a:r>
            <a:r>
              <a:rPr lang="ar-DZ" dirty="0" err="1" smtClean="0">
                <a:latin typeface="Sakkal Majalla" pitchFamily="2" charset="-78"/>
                <a:cs typeface="Sakkal Majalla" pitchFamily="2" charset="-78"/>
              </a:rPr>
              <a:t>اعداد</a:t>
            </a:r>
            <a:r>
              <a:rPr lang="ar-DZ" dirty="0" smtClean="0">
                <a:latin typeface="Sakkal Majalla" pitchFamily="2" charset="-78"/>
                <a:cs typeface="Sakkal Majalla" pitchFamily="2" charset="-78"/>
              </a:rPr>
              <a:t> البحث العلمي </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a:xfrm>
            <a:off x="500034" y="1000108"/>
            <a:ext cx="8229600" cy="5072098"/>
          </a:xfrm>
        </p:spPr>
        <p:txBody>
          <a:bodyPr>
            <a:noAutofit/>
          </a:bodyPr>
          <a:lstStyle/>
          <a:p>
            <a:pPr lvl="0" algn="just" rtl="1"/>
            <a:r>
              <a:rPr lang="ar-SA" sz="2400" b="1" u="sng" dirty="0" smtClean="0">
                <a:latin typeface="Sakkal Majalla" pitchFamily="2" charset="-78"/>
                <a:cs typeface="Sakkal Majalla" pitchFamily="2" charset="-78"/>
              </a:rPr>
              <a:t>صياغة </a:t>
            </a:r>
            <a:r>
              <a:rPr lang="ar-SA" sz="2400" b="1" u="sng" dirty="0">
                <a:latin typeface="Sakkal Majalla" pitchFamily="2" charset="-78"/>
                <a:cs typeface="Sakkal Majalla" pitchFamily="2" charset="-78"/>
              </a:rPr>
              <a:t>الإشكالية:</a:t>
            </a:r>
            <a:r>
              <a:rPr lang="ar-SA" sz="2400" dirty="0">
                <a:latin typeface="Sakkal Majalla" pitchFamily="2" charset="-78"/>
                <a:cs typeface="Sakkal Majalla" pitchFamily="2" charset="-78"/>
              </a:rPr>
              <a:t> وهي عبارة عن فقرة أو </a:t>
            </a:r>
            <a:r>
              <a:rPr lang="ar-SA" sz="2400" dirty="0" err="1" smtClean="0">
                <a:latin typeface="Sakkal Majalla" pitchFamily="2" charset="-78"/>
                <a:cs typeface="Sakkal Majalla" pitchFamily="2" charset="-78"/>
              </a:rPr>
              <a:t>ا</a:t>
            </a:r>
            <a:r>
              <a:rPr lang="ar-DZ" sz="2400" dirty="0" smtClean="0">
                <a:latin typeface="Sakkal Majalla" pitchFamily="2" charset="-78"/>
                <a:cs typeface="Sakkal Majalla" pitchFamily="2" charset="-78"/>
              </a:rPr>
              <a:t>عدة فقرات</a:t>
            </a:r>
            <a:r>
              <a:rPr lang="ar-SA" sz="2400" dirty="0" smtClean="0">
                <a:latin typeface="Sakkal Majalla" pitchFamily="2" charset="-78"/>
                <a:cs typeface="Sakkal Majalla" pitchFamily="2" charset="-78"/>
              </a:rPr>
              <a:t> </a:t>
            </a:r>
            <a:r>
              <a:rPr lang="ar-SA" sz="2400" dirty="0">
                <a:latin typeface="Sakkal Majalla" pitchFamily="2" charset="-78"/>
                <a:cs typeface="Sakkal Majalla" pitchFamily="2" charset="-78"/>
              </a:rPr>
              <a:t>تتضمن جوانب المشكلة بشكل مختصر، </a:t>
            </a:r>
            <a:r>
              <a:rPr lang="ar-DZ" sz="2400" dirty="0" smtClean="0">
                <a:latin typeface="Sakkal Majalla" pitchFamily="2" charset="-78"/>
                <a:cs typeface="Sakkal Majalla" pitchFamily="2" charset="-78"/>
              </a:rPr>
              <a:t>يشير بدقة </a:t>
            </a:r>
            <a:r>
              <a:rPr lang="ar-DZ" sz="2400" dirty="0" err="1" smtClean="0">
                <a:latin typeface="Sakkal Majalla" pitchFamily="2" charset="-78"/>
                <a:cs typeface="Sakkal Majalla" pitchFamily="2" charset="-78"/>
              </a:rPr>
              <a:t>الى</a:t>
            </a:r>
            <a:r>
              <a:rPr lang="ar-DZ" sz="2400" dirty="0" smtClean="0">
                <a:latin typeface="Sakkal Majalla" pitchFamily="2" charset="-78"/>
                <a:cs typeface="Sakkal Majalla" pitchFamily="2" charset="-78"/>
              </a:rPr>
              <a:t> المشكلة المدروسة </a:t>
            </a:r>
            <a:r>
              <a:rPr lang="ar-SA" sz="2400" dirty="0" smtClean="0">
                <a:latin typeface="Sakkal Majalla" pitchFamily="2" charset="-78"/>
                <a:cs typeface="Sakkal Majalla" pitchFamily="2" charset="-78"/>
              </a:rPr>
              <a:t>كي </a:t>
            </a:r>
            <a:r>
              <a:rPr lang="ar-SA" sz="2400" dirty="0">
                <a:latin typeface="Sakkal Majalla" pitchFamily="2" charset="-78"/>
                <a:cs typeface="Sakkal Majalla" pitchFamily="2" charset="-78"/>
              </a:rPr>
              <a:t>يستطيع القراء فهم المحاور الأساسية لموضوع الدراسة.</a:t>
            </a:r>
            <a:endParaRPr lang="fr-FR" sz="2400" dirty="0">
              <a:latin typeface="Sakkal Majalla" pitchFamily="2" charset="-78"/>
              <a:cs typeface="Sakkal Majalla" pitchFamily="2" charset="-78"/>
            </a:endParaRPr>
          </a:p>
          <a:p>
            <a:pPr lvl="0" algn="just" rtl="1"/>
            <a:r>
              <a:rPr lang="ar-SA" sz="2400" b="1" u="sng" dirty="0">
                <a:latin typeface="Sakkal Majalla" pitchFamily="2" charset="-78"/>
                <a:cs typeface="Sakkal Majalla" pitchFamily="2" charset="-78"/>
              </a:rPr>
              <a:t>حدود الدراسة:</a:t>
            </a:r>
            <a:r>
              <a:rPr lang="ar-SA" sz="2400" dirty="0">
                <a:latin typeface="Sakkal Majalla" pitchFamily="2" charset="-78"/>
                <a:cs typeface="Sakkal Majalla" pitchFamily="2" charset="-78"/>
              </a:rPr>
              <a:t> وتنقسم إلى أربعة حدود، وهي: حدود الموضوع، وحدود الزمان، وحدود المكان، ومفردات عينة البحث.</a:t>
            </a:r>
            <a:endParaRPr lang="fr-FR" sz="2400" dirty="0">
              <a:latin typeface="Sakkal Majalla" pitchFamily="2" charset="-78"/>
              <a:cs typeface="Sakkal Majalla" pitchFamily="2" charset="-78"/>
            </a:endParaRPr>
          </a:p>
          <a:p>
            <a:pPr lvl="0" algn="just" rtl="1"/>
            <a:r>
              <a:rPr lang="ar-SA" sz="2400" b="1" u="sng" dirty="0">
                <a:latin typeface="Sakkal Majalla" pitchFamily="2" charset="-78"/>
                <a:cs typeface="Sakkal Majalla" pitchFamily="2" charset="-78"/>
              </a:rPr>
              <a:t>مصطلحات البحث: </a:t>
            </a:r>
            <a:r>
              <a:rPr lang="ar-SA" sz="2400" dirty="0">
                <a:latin typeface="Sakkal Majalla" pitchFamily="2" charset="-78"/>
                <a:cs typeface="Sakkal Majalla" pitchFamily="2" charset="-78"/>
              </a:rPr>
              <a:t>وفي ذلك الجزء يضع الباحث تعريفات واضحة لغوية أو إجرائية لمتغيرات أو كلمات البحث المتكررة في </a:t>
            </a:r>
            <a:r>
              <a:rPr lang="ar-SA" sz="2400" dirty="0" smtClean="0">
                <a:latin typeface="Sakkal Majalla" pitchFamily="2" charset="-78"/>
                <a:cs typeface="Sakkal Majalla" pitchFamily="2" charset="-78"/>
              </a:rPr>
              <a:t>المتن.</a:t>
            </a:r>
            <a:r>
              <a:rPr lang="ar-DZ" sz="2400" dirty="0" smtClean="0">
                <a:latin typeface="Sakkal Majalla" pitchFamily="2" charset="-78"/>
                <a:cs typeface="Sakkal Majalla" pitchFamily="2" charset="-78"/>
              </a:rPr>
              <a:t>أو التي يرى أنها مهمة وتلقى غموض لدى القارئ</a:t>
            </a:r>
            <a:endParaRPr lang="fr-FR" sz="2400" dirty="0">
              <a:latin typeface="Sakkal Majalla" pitchFamily="2" charset="-78"/>
              <a:cs typeface="Sakkal Majalla" pitchFamily="2" charset="-78"/>
            </a:endParaRPr>
          </a:p>
          <a:p>
            <a:pPr lvl="0" algn="just" rtl="1"/>
            <a:r>
              <a:rPr lang="ar-SA" sz="2400" b="1" u="sng" dirty="0">
                <a:latin typeface="Sakkal Majalla" pitchFamily="2" charset="-78"/>
                <a:cs typeface="Sakkal Majalla" pitchFamily="2" charset="-78"/>
              </a:rPr>
              <a:t>المنهج المستخدم:</a:t>
            </a:r>
            <a:r>
              <a:rPr lang="ar-SA" sz="2400" dirty="0">
                <a:latin typeface="Sakkal Majalla" pitchFamily="2" charset="-78"/>
                <a:cs typeface="Sakkal Majalla" pitchFamily="2" charset="-78"/>
              </a:rPr>
              <a:t> ويوضح الباحث في هذا الجزء ما يستخدمه من مناهج؛ مثل: الوصفي أو التجريبي، </a:t>
            </a:r>
            <a:r>
              <a:rPr lang="ar-SA" sz="2400" dirty="0" smtClean="0">
                <a:latin typeface="Sakkal Majalla" pitchFamily="2" charset="-78"/>
                <a:cs typeface="Sakkal Majalla" pitchFamily="2" charset="-78"/>
              </a:rPr>
              <a:t>أو</a:t>
            </a:r>
            <a:r>
              <a:rPr lang="ar-DZ" sz="2400" dirty="0" smtClean="0">
                <a:latin typeface="Sakkal Majalla" pitchFamily="2" charset="-78"/>
                <a:cs typeface="Sakkal Majalla" pitchFamily="2" charset="-78"/>
              </a:rPr>
              <a:t>...</a:t>
            </a:r>
            <a:r>
              <a:rPr lang="ar-SA" sz="2400" dirty="0" smtClean="0">
                <a:latin typeface="Sakkal Majalla" pitchFamily="2" charset="-78"/>
                <a:cs typeface="Sakkal Majalla" pitchFamily="2" charset="-78"/>
              </a:rPr>
              <a:t> </a:t>
            </a:r>
            <a:r>
              <a:rPr lang="ar-SA" sz="2400" dirty="0" err="1" smtClean="0">
                <a:latin typeface="Sakkal Majalla" pitchFamily="2" charset="-78"/>
                <a:cs typeface="Sakkal Majalla" pitchFamily="2" charset="-78"/>
              </a:rPr>
              <a:t>إلخ</a:t>
            </a:r>
            <a:r>
              <a:rPr lang="ar-SA" sz="2400" dirty="0">
                <a:latin typeface="Sakkal Majalla" pitchFamily="2" charset="-78"/>
                <a:cs typeface="Sakkal Majalla" pitchFamily="2" charset="-78"/>
              </a:rPr>
              <a:t>، مع توضيح سبب اختياره </a:t>
            </a:r>
            <a:r>
              <a:rPr lang="ar-SA" sz="2400" dirty="0" err="1" smtClean="0">
                <a:latin typeface="Sakkal Majalla" pitchFamily="2" charset="-78"/>
                <a:cs typeface="Sakkal Majalla" pitchFamily="2" charset="-78"/>
              </a:rPr>
              <a:t>ل</a:t>
            </a:r>
            <a:r>
              <a:rPr lang="ar-DZ" sz="2400" dirty="0" smtClean="0">
                <a:latin typeface="Sakkal Majalla" pitchFamily="2" charset="-78"/>
                <a:cs typeface="Sakkal Majalla" pitchFamily="2" charset="-78"/>
              </a:rPr>
              <a:t>هذه </a:t>
            </a:r>
            <a:r>
              <a:rPr lang="ar-DZ" sz="2400" dirty="0" err="1" smtClean="0">
                <a:latin typeface="Sakkal Majalla" pitchFamily="2" charset="-78"/>
                <a:cs typeface="Sakkal Majalla" pitchFamily="2" charset="-78"/>
              </a:rPr>
              <a:t>ا</a:t>
            </a:r>
            <a:r>
              <a:rPr lang="ar-SA" sz="2400" dirty="0" smtClean="0">
                <a:latin typeface="Sakkal Majalla" pitchFamily="2" charset="-78"/>
                <a:cs typeface="Sakkal Majalla" pitchFamily="2" charset="-78"/>
              </a:rPr>
              <a:t>مناهج </a:t>
            </a:r>
            <a:r>
              <a:rPr lang="ar-SA" sz="2400" dirty="0">
                <a:latin typeface="Sakkal Majalla" pitchFamily="2" charset="-78"/>
                <a:cs typeface="Sakkal Majalla" pitchFamily="2" charset="-78"/>
              </a:rPr>
              <a:t>معينة </a:t>
            </a:r>
            <a:r>
              <a:rPr lang="ar-SA" sz="2400" dirty="0" smtClean="0">
                <a:latin typeface="Sakkal Majalla" pitchFamily="2" charset="-78"/>
                <a:cs typeface="Sakkal Majalla" pitchFamily="2" charset="-78"/>
              </a:rPr>
              <a:t>دون </a:t>
            </a:r>
            <a:r>
              <a:rPr lang="ar-SA" sz="2400" dirty="0">
                <a:latin typeface="Sakkal Majalla" pitchFamily="2" charset="-78"/>
                <a:cs typeface="Sakkal Majalla" pitchFamily="2" charset="-78"/>
              </a:rPr>
              <a:t>غيرها.</a:t>
            </a:r>
            <a:endParaRPr lang="fr-FR" sz="2400" dirty="0">
              <a:latin typeface="Sakkal Majalla" pitchFamily="2" charset="-78"/>
              <a:cs typeface="Sakkal Majalla" pitchFamily="2" charset="-78"/>
            </a:endParaRPr>
          </a:p>
          <a:p>
            <a:pPr lvl="0" algn="just" rtl="1"/>
            <a:r>
              <a:rPr lang="ar-SA" sz="2400" b="1" u="sng" dirty="0">
                <a:latin typeface="Sakkal Majalla" pitchFamily="2" charset="-78"/>
                <a:cs typeface="Sakkal Majalla" pitchFamily="2" charset="-78"/>
              </a:rPr>
              <a:t>الأسئلة والفرضيات: </a:t>
            </a:r>
            <a:r>
              <a:rPr lang="ar-SA" sz="2400" dirty="0">
                <a:latin typeface="Sakkal Majalla" pitchFamily="2" charset="-78"/>
                <a:cs typeface="Sakkal Majalla" pitchFamily="2" charset="-78"/>
              </a:rPr>
              <a:t>تمثل الأسئلة والفرضيات عصب البحث العلمي، وجميع الأجزاء التي تليهما ترتبط </a:t>
            </a:r>
            <a:r>
              <a:rPr lang="ar-SA" sz="2400" dirty="0" err="1">
                <a:latin typeface="Sakkal Majalla" pitchFamily="2" charset="-78"/>
                <a:cs typeface="Sakkal Majalla" pitchFamily="2" charset="-78"/>
              </a:rPr>
              <a:t>بهما</a:t>
            </a:r>
            <a:r>
              <a:rPr lang="ar-SA" sz="2400" dirty="0">
                <a:latin typeface="Sakkal Majalla" pitchFamily="2" charset="-78"/>
                <a:cs typeface="Sakkal Majalla" pitchFamily="2" charset="-78"/>
              </a:rPr>
              <a:t> بصورة مباشرة، وهي تمثل التوقعات المحتملة؛ لمعالجة قضية أو موضوع البحث.</a:t>
            </a:r>
            <a:endParaRPr lang="fr-FR" sz="2400" dirty="0">
              <a:latin typeface="Sakkal Majalla" pitchFamily="2" charset="-78"/>
              <a:cs typeface="Sakkal Majalla" pitchFamily="2" charset="-78"/>
            </a:endParaRPr>
          </a:p>
          <a:p>
            <a:pPr algn="just" rtl="1"/>
            <a:endParaRPr lang="fr-FR" sz="2400" dirty="0">
              <a:latin typeface="Sakkal Majalla" pitchFamily="2" charset="-78"/>
              <a:cs typeface="Sakkal Majalla" pitchFamily="2" charset="-78"/>
            </a:endParaRPr>
          </a:p>
        </p:txBody>
      </p:sp>
      <p:pic>
        <p:nvPicPr>
          <p:cNvPr id="4" name="ØµÙŠØ§ØºØ©_Ø§Ù„Ø¥Ø´ÙƒØ§Ù„ÙŠØ©[1].m4a">
            <a:hlinkClick r:id="" action="ppaction://media"/>
          </p:cNvPr>
          <p:cNvPicPr>
            <a:picLocks noRot="1" noChangeAspect="1"/>
          </p:cNvPicPr>
          <p:nvPr>
            <a:audioFile r:link="rId1"/>
          </p:nvPr>
        </p:nvPicPr>
        <p:blipFill>
          <a:blip r:embed="rId3" cstate="print"/>
          <a:stretch>
            <a:fillRect/>
          </a:stretch>
        </p:blipFill>
        <p:spPr>
          <a:xfrm>
            <a:off x="1285852" y="285728"/>
            <a:ext cx="519114" cy="5191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11156"/>
          </a:xfrm>
        </p:spPr>
        <p:txBody>
          <a:bodyPr>
            <a:normAutofit fontScale="90000"/>
          </a:bodyPr>
          <a:lstStyle/>
          <a:p>
            <a:r>
              <a:rPr lang="ar-DZ" dirty="0" smtClean="0">
                <a:latin typeface="Sakkal Majalla" pitchFamily="2" charset="-78"/>
                <a:cs typeface="Sakkal Majalla" pitchFamily="2" charset="-78"/>
              </a:rPr>
              <a:t>تابع طرق إعداد البحث العلمي </a:t>
            </a:r>
            <a:endParaRPr lang="fr-FR" dirty="0">
              <a:latin typeface="Sakkal Majalla" pitchFamily="2" charset="-78"/>
              <a:cs typeface="Sakkal Majalla" pitchFamily="2" charset="-78"/>
            </a:endParaRPr>
          </a:p>
        </p:txBody>
      </p:sp>
      <p:sp>
        <p:nvSpPr>
          <p:cNvPr id="3" name="Espace réservé du contenu 2"/>
          <p:cNvSpPr>
            <a:spLocks noGrp="1"/>
          </p:cNvSpPr>
          <p:nvPr>
            <p:ph idx="1"/>
          </p:nvPr>
        </p:nvSpPr>
        <p:spPr>
          <a:xfrm>
            <a:off x="457200" y="1000108"/>
            <a:ext cx="8229600" cy="5126055"/>
          </a:xfrm>
        </p:spPr>
        <p:txBody>
          <a:bodyPr>
            <a:normAutofit fontScale="85000" lnSpcReduction="10000"/>
          </a:bodyPr>
          <a:lstStyle/>
          <a:p>
            <a:pPr lvl="0" algn="just" rtl="1"/>
            <a:r>
              <a:rPr lang="ar-SA" b="1" u="sng" dirty="0">
                <a:latin typeface="Sakkal Majalla" pitchFamily="2" charset="-78"/>
                <a:cs typeface="Sakkal Majalla" pitchFamily="2" charset="-78"/>
              </a:rPr>
              <a:t>الإطار النظري:</a:t>
            </a:r>
            <a:r>
              <a:rPr lang="ar-SA" b="1" dirty="0">
                <a:latin typeface="Sakkal Majalla" pitchFamily="2" charset="-78"/>
                <a:cs typeface="Sakkal Majalla" pitchFamily="2" charset="-78"/>
              </a:rPr>
              <a:t> </a:t>
            </a:r>
            <a:r>
              <a:rPr lang="ar-SA" dirty="0">
                <a:latin typeface="Sakkal Majalla" pitchFamily="2" charset="-78"/>
                <a:cs typeface="Sakkal Majalla" pitchFamily="2" charset="-78"/>
              </a:rPr>
              <a:t>يتألف الإطار النظري لأي بحث علمي من مجموعة الأبواب، وما يتفرع منها من فصول، وبالتبعية ما تنقسم إليه الفصول لمباحث، ثم بالمثل مطالب، ويمكن أن يضاف إلى ذلك جزء المؤلفات السابقة في فصل منفصل حال توافر ذلك.</a:t>
            </a:r>
            <a:endParaRPr lang="fr-FR" dirty="0">
              <a:latin typeface="Sakkal Majalla" pitchFamily="2" charset="-78"/>
              <a:cs typeface="Sakkal Majalla" pitchFamily="2" charset="-78"/>
            </a:endParaRPr>
          </a:p>
          <a:p>
            <a:pPr lvl="0" algn="just" rtl="1"/>
            <a:r>
              <a:rPr lang="ar-SA" b="1" u="sng" dirty="0">
                <a:latin typeface="Sakkal Majalla" pitchFamily="2" charset="-78"/>
                <a:cs typeface="Sakkal Majalla" pitchFamily="2" charset="-78"/>
              </a:rPr>
              <a:t>النتائج والتوصيات والمقترحات: </a:t>
            </a:r>
            <a:r>
              <a:rPr lang="ar-SA" dirty="0">
                <a:latin typeface="Sakkal Majalla" pitchFamily="2" charset="-78"/>
                <a:cs typeface="Sakkal Majalla" pitchFamily="2" charset="-78"/>
              </a:rPr>
              <a:t>بعد تدوين الإطار النظري، وما يتضمنه من شروح وتفصيلات، يستخلص الباحث نتائج البحث، ثم يلي ذلك وضع توصيات مثمرة، ثم مقترحات لموضوعات في نفس تخصص </a:t>
            </a:r>
            <a:r>
              <a:rPr lang="ar-SA" dirty="0" smtClean="0">
                <a:latin typeface="Sakkal Majalla" pitchFamily="2" charset="-78"/>
                <a:cs typeface="Sakkal Majalla" pitchFamily="2" charset="-78"/>
              </a:rPr>
              <a:t>البحث </a:t>
            </a:r>
            <a:r>
              <a:rPr lang="ar-SA" dirty="0">
                <a:latin typeface="Sakkal Majalla" pitchFamily="2" charset="-78"/>
                <a:cs typeface="Sakkal Majalla" pitchFamily="2" charset="-78"/>
              </a:rPr>
              <a:t>ويدعو الباحث غيره لتفصيلها.</a:t>
            </a:r>
            <a:endParaRPr lang="fr-FR" dirty="0">
              <a:latin typeface="Sakkal Majalla" pitchFamily="2" charset="-78"/>
              <a:cs typeface="Sakkal Majalla" pitchFamily="2" charset="-78"/>
            </a:endParaRPr>
          </a:p>
          <a:p>
            <a:pPr lvl="0" algn="just" rtl="1"/>
            <a:r>
              <a:rPr lang="ar-SA" b="1" u="sng" dirty="0">
                <a:latin typeface="Sakkal Majalla" pitchFamily="2" charset="-78"/>
                <a:cs typeface="Sakkal Majalla" pitchFamily="2" charset="-78"/>
              </a:rPr>
              <a:t>خاتمة البحث: </a:t>
            </a:r>
            <a:r>
              <a:rPr lang="ar-SA" dirty="0">
                <a:latin typeface="Sakkal Majalla" pitchFamily="2" charset="-78"/>
                <a:cs typeface="Sakkal Majalla" pitchFamily="2" charset="-78"/>
              </a:rPr>
              <a:t>ينهي الدارس أو الباحث رسالته بخاتمة البحث، والتي تشمل استعراضًا لمفهوم المشكلة بصورة عامة، وأبرز جهود الباحث، وخلاصة البحث.</a:t>
            </a:r>
            <a:endParaRPr lang="fr-FR" dirty="0">
              <a:latin typeface="Sakkal Majalla" pitchFamily="2" charset="-78"/>
              <a:cs typeface="Sakkal Majalla" pitchFamily="2" charset="-78"/>
            </a:endParaRPr>
          </a:p>
          <a:p>
            <a:pPr lvl="0" algn="just" rtl="1"/>
            <a:r>
              <a:rPr lang="ar-SA" b="1" u="sng" dirty="0">
                <a:latin typeface="Sakkal Majalla" pitchFamily="2" charset="-78"/>
                <a:cs typeface="Sakkal Majalla" pitchFamily="2" charset="-78"/>
              </a:rPr>
              <a:t>المراجع والمصادر البحثية:</a:t>
            </a:r>
            <a:r>
              <a:rPr lang="ar-SA" b="1" dirty="0">
                <a:latin typeface="Sakkal Majalla" pitchFamily="2" charset="-78"/>
                <a:cs typeface="Sakkal Majalla" pitchFamily="2" charset="-78"/>
              </a:rPr>
              <a:t> </a:t>
            </a:r>
            <a:r>
              <a:rPr lang="ar-SA" dirty="0">
                <a:latin typeface="Sakkal Majalla" pitchFamily="2" charset="-78"/>
                <a:cs typeface="Sakkal Majalla" pitchFamily="2" charset="-78"/>
              </a:rPr>
              <a:t>يرتب الباحث جميع أنواع المراجع والمصادر البحثية التي طالعها، واقتبس منها، ويكون ذلك في </a:t>
            </a:r>
            <a:r>
              <a:rPr lang="ar-SA" dirty="0" smtClean="0">
                <a:latin typeface="Sakkal Majalla" pitchFamily="2" charset="-78"/>
                <a:cs typeface="Sakkal Majalla" pitchFamily="2" charset="-78"/>
              </a:rPr>
              <a:t>قائمة</a:t>
            </a:r>
            <a:r>
              <a:rPr lang="ar-DZ" dirty="0" smtClean="0">
                <a:latin typeface="Sakkal Majalla" pitchFamily="2" charset="-78"/>
                <a:cs typeface="Sakkal Majalla" pitchFamily="2" charset="-78"/>
              </a:rPr>
              <a:t> هجائية مرتبة بدقة </a:t>
            </a:r>
            <a:r>
              <a:rPr lang="ar-SA" dirty="0" smtClean="0">
                <a:latin typeface="Sakkal Majalla" pitchFamily="2" charset="-78"/>
                <a:cs typeface="Sakkal Majalla" pitchFamily="2" charset="-78"/>
              </a:rPr>
              <a:t>.</a:t>
            </a:r>
            <a:endParaRPr lang="fr-FR" dirty="0">
              <a:latin typeface="Sakkal Majalla" pitchFamily="2" charset="-78"/>
              <a:cs typeface="Sakkal Majalla" pitchFamily="2" charset="-78"/>
            </a:endParaRPr>
          </a:p>
          <a:p>
            <a:pPr algn="r" rtl="1"/>
            <a:endParaRPr lang="fr-FR" dirty="0"/>
          </a:p>
        </p:txBody>
      </p:sp>
      <p:pic>
        <p:nvPicPr>
          <p:cNvPr id="4" name="Ø§Ù„Ø¥Ø·Ø§Ø±[1].m4a">
            <a:hlinkClick r:id="" action="ppaction://media"/>
          </p:cNvPr>
          <p:cNvPicPr>
            <a:picLocks noRot="1" noChangeAspect="1"/>
          </p:cNvPicPr>
          <p:nvPr>
            <a:audioFile r:link="rId1"/>
          </p:nvPr>
        </p:nvPicPr>
        <p:blipFill>
          <a:blip r:embed="rId3" cstate="print"/>
          <a:stretch>
            <a:fillRect/>
          </a:stretch>
        </p:blipFill>
        <p:spPr>
          <a:xfrm>
            <a:off x="590520" y="357166"/>
            <a:ext cx="642942" cy="64294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4525963"/>
          </a:xfrm>
        </p:spPr>
        <p:txBody>
          <a:bodyPr/>
          <a:lstStyle/>
          <a:p>
            <a:pPr algn="ctr" rtl="1"/>
            <a:r>
              <a:rPr lang="ar-DZ" dirty="0" smtClean="0">
                <a:latin typeface="Sakkal Majalla" pitchFamily="2" charset="-78"/>
                <a:cs typeface="Sakkal Majalla" pitchFamily="2" charset="-78"/>
              </a:rPr>
              <a:t>ولمزيد من المعلومات أو الاستفسار حول المحاضرة بالإمكان الدخول  إلى الرابط التالي :</a:t>
            </a:r>
            <a:r>
              <a:rPr lang="en-US" dirty="0" smtClean="0">
                <a:latin typeface="Sakkal Majalla" pitchFamily="2" charset="-78"/>
                <a:cs typeface="Sakkal Majalla" pitchFamily="2" charset="-78"/>
              </a:rPr>
              <a:t/>
            </a:r>
            <a:br>
              <a:rPr lang="en-US" dirty="0" smtClean="0">
                <a:latin typeface="Sakkal Majalla" pitchFamily="2" charset="-78"/>
                <a:cs typeface="Sakkal Majalla" pitchFamily="2" charset="-78"/>
              </a:rPr>
            </a:br>
            <a:r>
              <a:rPr lang="fr-FR" dirty="0" smtClean="0">
                <a:latin typeface="Sakkal Majalla" pitchFamily="2" charset="-78"/>
                <a:cs typeface="Sakkal Majalla" pitchFamily="2" charset="-78"/>
                <a:hlinkClick r:id="rId3"/>
              </a:rPr>
              <a:t>a.mecif@univ-annaba.dz</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r>
              <a:rPr lang="ar-DZ" dirty="0" smtClean="0">
                <a:latin typeface="Sakkal Majalla" pitchFamily="2" charset="-78"/>
                <a:cs typeface="Sakkal Majalla" pitchFamily="2" charset="-78"/>
              </a:rPr>
              <a:t>أو عبر البريد الالكتروني :</a:t>
            </a:r>
            <a:br>
              <a:rPr lang="ar-DZ" dirty="0" smtClean="0">
                <a:latin typeface="Sakkal Majalla" pitchFamily="2" charset="-78"/>
                <a:cs typeface="Sakkal Majalla" pitchFamily="2" charset="-78"/>
              </a:rPr>
            </a:br>
            <a:r>
              <a:rPr lang="fr-FR" dirty="0" smtClean="0">
                <a:latin typeface="Sakkal Majalla" pitchFamily="2" charset="-78"/>
                <a:cs typeface="Sakkal Majalla" pitchFamily="2" charset="-78"/>
                <a:hlinkClick r:id="rId4"/>
              </a:rPr>
              <a:t>mecif.aicha@gmail.com</a:t>
            </a: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r>
              <a:rPr lang="ar-DZ" dirty="0" smtClean="0">
                <a:latin typeface="Sakkal Majalla" pitchFamily="2" charset="-78"/>
                <a:cs typeface="Sakkal Majalla" pitchFamily="2" charset="-78"/>
              </a:rPr>
              <a:t> ترقبوا باقي المحاضرات مختصرة على هذا النحو </a:t>
            </a:r>
            <a:br>
              <a:rPr lang="ar-DZ" dirty="0" smtClean="0">
                <a:latin typeface="Sakkal Majalla" pitchFamily="2" charset="-78"/>
                <a:cs typeface="Sakkal Majalla" pitchFamily="2" charset="-78"/>
              </a:rPr>
            </a:br>
            <a:r>
              <a:rPr lang="ar-DZ" dirty="0" smtClean="0">
                <a:latin typeface="Sakkal Majalla" pitchFamily="2" charset="-78"/>
                <a:cs typeface="Sakkal Majalla" pitchFamily="2" charset="-78"/>
              </a:rPr>
              <a:t/>
            </a:r>
            <a:br>
              <a:rPr lang="ar-DZ" dirty="0" smtClean="0">
                <a:latin typeface="Sakkal Majalla" pitchFamily="2" charset="-78"/>
                <a:cs typeface="Sakkal Majalla" pitchFamily="2" charset="-78"/>
              </a:rPr>
            </a:br>
            <a:r>
              <a:rPr lang="ar-DZ" b="1" dirty="0" smtClean="0">
                <a:latin typeface="Sakkal Majalla" pitchFamily="2" charset="-78"/>
                <a:cs typeface="Sakkal Majalla" pitchFamily="2" charset="-78"/>
              </a:rPr>
              <a:t>تم بحمد الله</a:t>
            </a:r>
            <a:endParaRPr lang="fr-FR" dirty="0" smtClean="0">
              <a:latin typeface="Sakkal Majalla" pitchFamily="2" charset="-78"/>
              <a:cs typeface="Sakkal Majalla" pitchFamily="2" charset="-78"/>
            </a:endParaRPr>
          </a:p>
          <a:p>
            <a:pPr algn="r" rtl="1"/>
            <a:endParaRPr lang="fr-FR" dirty="0"/>
          </a:p>
        </p:txBody>
      </p:sp>
      <p:pic>
        <p:nvPicPr>
          <p:cNvPr id="4" name="Ø®Ø§ØªÙ…Ø©[1].m4a">
            <a:hlinkClick r:id="" action="ppaction://media"/>
          </p:cNvPr>
          <p:cNvPicPr>
            <a:picLocks noRot="1" noChangeAspect="1"/>
          </p:cNvPicPr>
          <p:nvPr>
            <a:audioFile r:link="rId1"/>
          </p:nvPr>
        </p:nvPicPr>
        <p:blipFill>
          <a:blip r:embed="rId5" cstate="print"/>
          <a:stretch>
            <a:fillRect/>
          </a:stretch>
        </p:blipFill>
        <p:spPr>
          <a:xfrm>
            <a:off x="785786" y="357166"/>
            <a:ext cx="714380" cy="714380"/>
          </a:xfrm>
          <a:prstGeom prst="rect">
            <a:avLst/>
          </a:prstGeom>
        </p:spPr>
      </p:pic>
      <p:pic>
        <p:nvPicPr>
          <p:cNvPr id="5" name="Picture 3" descr="C:\Users\Sky\Desktop\téléchargement.jpg"/>
          <p:cNvPicPr>
            <a:picLocks noChangeAspect="1" noChangeArrowheads="1"/>
          </p:cNvPicPr>
          <p:nvPr/>
        </p:nvPicPr>
        <p:blipFill>
          <a:blip r:embed="rId6" cstate="print"/>
          <a:srcRect/>
          <a:stretch>
            <a:fillRect/>
          </a:stretch>
        </p:blipFill>
        <p:spPr bwMode="auto">
          <a:xfrm>
            <a:off x="0" y="1643050"/>
            <a:ext cx="1928794" cy="17240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67</Words>
  <Application>Microsoft Office PowerPoint</Application>
  <PresentationFormat>Affichage à l'écran (4:3)</PresentationFormat>
  <Paragraphs>24</Paragraphs>
  <Slides>5</Slides>
  <Notes>0</Notes>
  <HiddenSlides>0</HiddenSlides>
  <MMClips>5</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بسم الله الرحمن الرحيم </vt:lpstr>
      <vt:lpstr>طرق إعداد البحث: </vt:lpstr>
      <vt:lpstr>تابع طرق اعداد البحث العلمي </vt:lpstr>
      <vt:lpstr>تابع طرق إعداد البحث العلمي </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Sky</dc:creator>
  <cp:lastModifiedBy>Sky</cp:lastModifiedBy>
  <cp:revision>9</cp:revision>
  <dcterms:created xsi:type="dcterms:W3CDTF">2020-04-19T21:03:51Z</dcterms:created>
  <dcterms:modified xsi:type="dcterms:W3CDTF">2020-04-21T20:22:09Z</dcterms:modified>
</cp:coreProperties>
</file>