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C303308-6082-4E11-9039-68BBFE23F802}"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2A8F2A-A270-4107-877C-74F79EFF92A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303308-6082-4E11-9039-68BBFE23F802}"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2A8F2A-A270-4107-877C-74F79EFF92A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303308-6082-4E11-9039-68BBFE23F802}"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2A8F2A-A270-4107-877C-74F79EFF92A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303308-6082-4E11-9039-68BBFE23F802}"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2A8F2A-A270-4107-877C-74F79EFF92A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C303308-6082-4E11-9039-68BBFE23F802}"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2A8F2A-A270-4107-877C-74F79EFF92A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C303308-6082-4E11-9039-68BBFE23F802}"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2A8F2A-A270-4107-877C-74F79EFF92A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C303308-6082-4E11-9039-68BBFE23F802}" type="datetimeFigureOut">
              <a:rPr lang="fr-FR" smtClean="0"/>
              <a:pPr/>
              <a:t>20/04/2020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E2A8F2A-A270-4107-877C-74F79EFF92A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C303308-6082-4E11-9039-68BBFE23F802}" type="datetimeFigureOut">
              <a:rPr lang="fr-FR" smtClean="0"/>
              <a:pPr/>
              <a:t>20/04/2020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E2A8F2A-A270-4107-877C-74F79EFF92A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C303308-6082-4E11-9039-68BBFE23F802}" type="datetimeFigureOut">
              <a:rPr lang="fr-FR" smtClean="0"/>
              <a:pPr/>
              <a:t>20/04/2020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E2A8F2A-A270-4107-877C-74F79EFF92A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C303308-6082-4E11-9039-68BBFE23F802}"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2A8F2A-A270-4107-877C-74F79EFF92A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C303308-6082-4E11-9039-68BBFE23F802}"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2A8F2A-A270-4107-877C-74F79EFF92A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03308-6082-4E11-9039-68BBFE23F802}" type="datetimeFigureOut">
              <a:rPr lang="fr-FR" smtClean="0"/>
              <a:pPr/>
              <a:t>20/04/2020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2A8F2A-A270-4107-877C-74F79EFF92A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C:\Users\Sky\AppData\Local\Microsoft\Windows\Temporary%20Internet%20Files\Content.IE5\ZW2SGBIK\&#216;&#170;&#217;&#8218;&#216;&#175;&#217;&#352;&#217;&#8230;%5b1%5d.m4a"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D1I0RB2F\&#217;&#402;&#217;&#352;&#217;&#129;&#217;&#352;&#216;&#169;_1%5b1%5d.m4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4RGOX9LD\&#216;&#167;&#217;&#8222;&#216;&#181;&#217;&#129;&#216;&#173;&#216;&#169;_2%5b1%5d.m4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8ZGQAB5I\&#216;&#167;&#216;&#179;&#216;&#179;_&#217;&#402;&#216;&#170;&#216;&#167;&#216;&#168;&#216;&#169;%5b1%5d.m4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9.xml"/><Relationship Id="rId1" Type="http://schemas.openxmlformats.org/officeDocument/2006/relationships/audio" Target="file:///C:\Users\Sky\AppData\Local\Microsoft\Windows\Temporary%20Internet%20Files\Content.IE5\ZW2SGBIK\&#217;&#8230;&#216;&#174;&#216;&#183;&#216;&#183;%5b1%5d.m4a" TargetMode="Externa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hyperlink" Target="mailto:a.mecif@univ-annaba.dz" TargetMode="External"/><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D1I0RB2F\&#216;&#167;&#217;&#8222;&#216;&#174;&#216;&#170;&#216;&#167;&#217;&#8230;%5b1%5d.m4a" TargetMode="External"/><Relationship Id="rId6" Type="http://schemas.openxmlformats.org/officeDocument/2006/relationships/image" Target="../media/image2.jpeg"/><Relationship Id="rId5" Type="http://schemas.openxmlformats.org/officeDocument/2006/relationships/image" Target="../media/image6.png"/><Relationship Id="rId4" Type="http://schemas.openxmlformats.org/officeDocument/2006/relationships/hyperlink" Target="mailto:mecif.aicha@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8596" y="714356"/>
            <a:ext cx="7772400" cy="612769"/>
          </a:xfrm>
        </p:spPr>
        <p:txBody>
          <a:bodyPr>
            <a:normAutofit fontScale="90000"/>
          </a:bodyPr>
          <a:lstStyle/>
          <a:p>
            <a:pPr rtl="1"/>
            <a:r>
              <a:rPr lang="ar-DZ" b="1" dirty="0" smtClean="0">
                <a:solidFill>
                  <a:schemeClr val="tx1"/>
                </a:solidFill>
              </a:rPr>
              <a:t/>
            </a:r>
            <a:br>
              <a:rPr lang="ar-DZ" b="1" dirty="0" smtClean="0">
                <a:solidFill>
                  <a:schemeClr val="tx1"/>
                </a:solidFill>
              </a:rPr>
            </a:br>
            <a:r>
              <a:rPr lang="ar-DZ" b="1" dirty="0"/>
              <a:t/>
            </a:r>
            <a:br>
              <a:rPr lang="ar-DZ" b="1" dirty="0"/>
            </a:br>
            <a:r>
              <a:rPr lang="ar-DZ" b="1" dirty="0" smtClean="0"/>
              <a:t/>
            </a:r>
            <a:br>
              <a:rPr lang="ar-DZ" b="1" dirty="0" smtClean="0"/>
            </a:br>
            <a:r>
              <a:rPr lang="ar-DZ" b="1" dirty="0"/>
              <a:t/>
            </a:r>
            <a:br>
              <a:rPr lang="ar-DZ" b="1" dirty="0"/>
            </a:br>
            <a:r>
              <a:rPr lang="ar-DZ" b="1" dirty="0" smtClean="0"/>
              <a:t/>
            </a:r>
            <a:br>
              <a:rPr lang="ar-DZ" b="1" dirty="0" smtClean="0"/>
            </a:br>
            <a:r>
              <a:rPr lang="ar-DZ" b="1" dirty="0"/>
              <a:t/>
            </a:r>
            <a:br>
              <a:rPr lang="ar-DZ" b="1" dirty="0"/>
            </a:br>
            <a:r>
              <a:rPr lang="ar-DZ" b="1" dirty="0" smtClean="0"/>
              <a:t/>
            </a:r>
            <a:br>
              <a:rPr lang="ar-DZ" b="1" dirty="0" smtClean="0"/>
            </a:br>
            <a:r>
              <a:rPr lang="ar-DZ" b="1" dirty="0"/>
              <a:t/>
            </a:r>
            <a:br>
              <a:rPr lang="ar-DZ" b="1" dirty="0"/>
            </a:br>
            <a:r>
              <a:rPr lang="ar-DZ" b="1" dirty="0" smtClean="0"/>
              <a:t/>
            </a:r>
            <a:br>
              <a:rPr lang="ar-DZ" b="1" dirty="0" smtClean="0"/>
            </a:br>
            <a:r>
              <a:rPr lang="ar-DZ" b="1" dirty="0" smtClean="0">
                <a:latin typeface="Sakkal Majalla" pitchFamily="2" charset="-78"/>
                <a:cs typeface="Sakkal Majalla" pitchFamily="2" charset="-78"/>
              </a:rPr>
              <a:t>بسم الله الرحمن الرحيم </a:t>
            </a:r>
            <a:r>
              <a:rPr lang="ar-DZ" b="1" dirty="0"/>
              <a:t/>
            </a:r>
            <a:br>
              <a:rPr lang="ar-DZ" b="1" dirty="0"/>
            </a:br>
            <a:r>
              <a:rPr lang="ar-DZ" b="1" dirty="0" smtClean="0"/>
              <a:t/>
            </a:r>
            <a:br>
              <a:rPr lang="ar-DZ" b="1" dirty="0" smtClean="0"/>
            </a:br>
            <a:r>
              <a:rPr lang="ar-DZ" b="1" dirty="0" smtClean="0">
                <a:solidFill>
                  <a:schemeClr val="tx1"/>
                </a:solidFill>
                <a:latin typeface="Sakkal Majalla" pitchFamily="2" charset="-78"/>
                <a:cs typeface="Sakkal Majalla" pitchFamily="2" charset="-78"/>
              </a:rPr>
              <a:t>المحاضرة الخامسة    في </a:t>
            </a:r>
            <a:r>
              <a:rPr lang="fr-FR" b="1" dirty="0" smtClean="0">
                <a:solidFill>
                  <a:schemeClr val="tx1"/>
                </a:solidFill>
                <a:latin typeface="Sakkal Majalla" pitchFamily="2" charset="-78"/>
                <a:cs typeface="Sakkal Majalla" pitchFamily="2" charset="-78"/>
              </a:rPr>
              <a:t/>
            </a:r>
            <a:br>
              <a:rPr lang="fr-FR" b="1" dirty="0" smtClean="0">
                <a:solidFill>
                  <a:schemeClr val="tx1"/>
                </a:solidFill>
                <a:latin typeface="Sakkal Majalla" pitchFamily="2" charset="-78"/>
                <a:cs typeface="Sakkal Majalla" pitchFamily="2" charset="-78"/>
              </a:rPr>
            </a:br>
            <a:r>
              <a:rPr lang="ar-SA" b="1" dirty="0" smtClean="0">
                <a:solidFill>
                  <a:srgbClr val="7030A0"/>
                </a:solidFill>
                <a:latin typeface="Sakkal Majalla" pitchFamily="2" charset="-78"/>
                <a:cs typeface="Sakkal Majalla" pitchFamily="2" charset="-78"/>
              </a:rPr>
              <a:t>مقياس منهجية وتقنيات البحث</a:t>
            </a:r>
            <a:r>
              <a:rPr lang="fr-FR" b="1" dirty="0" smtClean="0">
                <a:solidFill>
                  <a:srgbClr val="7030A0"/>
                </a:solidFill>
                <a:latin typeface="Sakkal Majalla" pitchFamily="2" charset="-78"/>
                <a:cs typeface="Sakkal Majalla" pitchFamily="2" charset="-78"/>
              </a:rPr>
              <a:t/>
            </a:r>
            <a:br>
              <a:rPr lang="fr-FR" b="1" dirty="0" smtClean="0">
                <a:solidFill>
                  <a:srgbClr val="7030A0"/>
                </a:solidFill>
                <a:latin typeface="Sakkal Majalla" pitchFamily="2" charset="-78"/>
                <a:cs typeface="Sakkal Majalla" pitchFamily="2" charset="-78"/>
              </a:rPr>
            </a:br>
            <a:r>
              <a:rPr lang="ar-SA" b="1" dirty="0" smtClean="0">
                <a:solidFill>
                  <a:srgbClr val="7030A0"/>
                </a:solidFill>
                <a:latin typeface="Sakkal Majalla" pitchFamily="2" charset="-78"/>
                <a:cs typeface="Sakkal Majalla" pitchFamily="2" charset="-78"/>
              </a:rPr>
              <a:t>خاص بطلبة السنة الأولى </a:t>
            </a:r>
            <a:r>
              <a:rPr lang="ar-SA" b="1" dirty="0" err="1" smtClean="0">
                <a:solidFill>
                  <a:srgbClr val="7030A0"/>
                </a:solidFill>
                <a:latin typeface="Sakkal Majalla" pitchFamily="2" charset="-78"/>
                <a:cs typeface="Sakkal Majalla" pitchFamily="2" charset="-78"/>
              </a:rPr>
              <a:t>ماستر</a:t>
            </a:r>
            <a:r>
              <a:rPr lang="fr-FR" sz="3600" b="1" dirty="0" smtClean="0">
                <a:solidFill>
                  <a:srgbClr val="7030A0"/>
                </a:solidFill>
                <a:latin typeface="Sakkal Majalla" pitchFamily="2" charset="-78"/>
                <a:cs typeface="Sakkal Majalla" pitchFamily="2" charset="-78"/>
              </a:rPr>
              <a:t/>
            </a:r>
            <a:br>
              <a:rPr lang="fr-FR" sz="3600" b="1" dirty="0" smtClean="0">
                <a:solidFill>
                  <a:srgbClr val="7030A0"/>
                </a:solidFill>
                <a:latin typeface="Sakkal Majalla" pitchFamily="2" charset="-78"/>
                <a:cs typeface="Sakkal Majalla" pitchFamily="2" charset="-78"/>
              </a:rPr>
            </a:br>
            <a:r>
              <a:rPr lang="ar-DZ" sz="4000" b="1" dirty="0" smtClean="0">
                <a:latin typeface="Sakkal Majalla" pitchFamily="2" charset="-78"/>
                <a:cs typeface="Sakkal Majalla" pitchFamily="2" charset="-78"/>
              </a:rPr>
              <a:t>ت</a:t>
            </a:r>
            <a:r>
              <a:rPr lang="ar-DZ" sz="4000" b="1" dirty="0" smtClean="0">
                <a:solidFill>
                  <a:schemeClr val="tx1"/>
                </a:solidFill>
                <a:latin typeface="Sakkal Majalla" pitchFamily="2" charset="-78"/>
                <a:cs typeface="Sakkal Majalla" pitchFamily="2" charset="-78"/>
              </a:rPr>
              <a:t>حت عنوان :</a:t>
            </a:r>
            <a:br>
              <a:rPr lang="ar-DZ" sz="4000" b="1" dirty="0" smtClean="0">
                <a:solidFill>
                  <a:schemeClr val="tx1"/>
                </a:solidFill>
                <a:latin typeface="Sakkal Majalla" pitchFamily="2" charset="-78"/>
                <a:cs typeface="Sakkal Majalla" pitchFamily="2" charset="-78"/>
              </a:rPr>
            </a:br>
            <a:r>
              <a:rPr lang="ar-DZ" b="1" dirty="0" smtClean="0">
                <a:solidFill>
                  <a:srgbClr val="7030A0"/>
                </a:solidFill>
                <a:latin typeface="Sakkal Majalla" pitchFamily="2" charset="-78"/>
                <a:cs typeface="Sakkal Majalla" pitchFamily="2" charset="-78"/>
              </a:rPr>
              <a:t> توثيق وترتيب المصادر داخل البحث العلمي </a:t>
            </a:r>
            <a:br>
              <a:rPr lang="ar-DZ" b="1" dirty="0" smtClean="0">
                <a:solidFill>
                  <a:srgbClr val="7030A0"/>
                </a:solidFill>
                <a:latin typeface="Sakkal Majalla" pitchFamily="2" charset="-78"/>
                <a:cs typeface="Sakkal Majalla" pitchFamily="2" charset="-78"/>
              </a:rPr>
            </a:br>
            <a:r>
              <a:rPr lang="fr-FR" dirty="0" smtClean="0">
                <a:solidFill>
                  <a:srgbClr val="7030A0"/>
                </a:solidFill>
                <a:latin typeface="Sakkal Majalla" pitchFamily="2" charset="-78"/>
                <a:cs typeface="Sakkal Majalla" pitchFamily="2" charset="-78"/>
              </a:rPr>
              <a:t/>
            </a:r>
            <a:br>
              <a:rPr lang="fr-FR" dirty="0" smtClean="0">
                <a:solidFill>
                  <a:srgbClr val="7030A0"/>
                </a:solidFill>
                <a:latin typeface="Sakkal Majalla" pitchFamily="2" charset="-78"/>
                <a:cs typeface="Sakkal Majalla" pitchFamily="2" charset="-78"/>
              </a:rPr>
            </a:br>
            <a:r>
              <a:rPr lang="ar-SA" sz="3600" b="1" dirty="0" smtClean="0">
                <a:solidFill>
                  <a:schemeClr val="tx1"/>
                </a:solidFill>
                <a:latin typeface="Sakkal Majalla" pitchFamily="2" charset="-78"/>
                <a:cs typeface="Sakkal Majalla" pitchFamily="2" charset="-78"/>
              </a:rPr>
              <a:t>من إعداد الدكتورة :مسيف عائشة</a:t>
            </a:r>
            <a:r>
              <a:rPr lang="fr-FR" sz="3600" dirty="0" smtClean="0">
                <a:solidFill>
                  <a:schemeClr val="tx1"/>
                </a:solidFill>
                <a:latin typeface="Sakkal Majalla" pitchFamily="2" charset="-78"/>
                <a:cs typeface="Sakkal Majalla" pitchFamily="2" charset="-78"/>
              </a:rPr>
              <a:t/>
            </a:r>
            <a:br>
              <a:rPr lang="fr-FR" sz="3600" dirty="0" smtClean="0">
                <a:solidFill>
                  <a:schemeClr val="tx1"/>
                </a:solidFill>
                <a:latin typeface="Sakkal Majalla" pitchFamily="2" charset="-78"/>
                <a:cs typeface="Sakkal Majalla" pitchFamily="2" charset="-78"/>
              </a:rPr>
            </a:br>
            <a:r>
              <a:rPr lang="ar-SA" sz="3600" b="1" dirty="0" smtClean="0">
                <a:solidFill>
                  <a:schemeClr val="tx1"/>
                </a:solidFill>
                <a:latin typeface="Sakkal Majalla" pitchFamily="2" charset="-78"/>
                <a:cs typeface="Sakkal Majalla" pitchFamily="2" charset="-78"/>
              </a:rPr>
              <a:t>السنة الجامعية 2019/2020</a:t>
            </a:r>
            <a:r>
              <a:rPr lang="fr-FR" sz="3600" dirty="0" smtClean="0">
                <a:solidFill>
                  <a:schemeClr val="tx1"/>
                </a:solidFill>
                <a:latin typeface="Sakkal Majalla" pitchFamily="2" charset="-78"/>
                <a:cs typeface="Sakkal Majalla" pitchFamily="2" charset="-78"/>
              </a:rPr>
              <a:t/>
            </a:r>
            <a:br>
              <a:rPr lang="fr-FR" sz="3600" dirty="0" smtClean="0">
                <a:solidFill>
                  <a:schemeClr val="tx1"/>
                </a:solidFill>
                <a:latin typeface="Sakkal Majalla" pitchFamily="2" charset="-78"/>
                <a:cs typeface="Sakkal Majalla" pitchFamily="2" charset="-78"/>
              </a:rPr>
            </a:br>
            <a:endParaRPr lang="fr-FR" dirty="0">
              <a:latin typeface="Sakkal Majalla" pitchFamily="2" charset="-78"/>
              <a:cs typeface="Sakkal Majalla" pitchFamily="2" charset="-78"/>
            </a:endParaRPr>
          </a:p>
        </p:txBody>
      </p:sp>
      <p:pic>
        <p:nvPicPr>
          <p:cNvPr id="3" name="ØªÙ‚Ø¯ÙŠÙ…[1].m4a">
            <a:hlinkClick r:id="" action="ppaction://media"/>
          </p:cNvPr>
          <p:cNvPicPr>
            <a:picLocks noRot="1" noChangeAspect="1"/>
          </p:cNvPicPr>
          <p:nvPr>
            <a:audioFile r:link="rId1"/>
          </p:nvPr>
        </p:nvPicPr>
        <p:blipFill>
          <a:blip r:embed="rId3" cstate="print"/>
          <a:stretch>
            <a:fillRect/>
          </a:stretch>
        </p:blipFill>
        <p:spPr>
          <a:xfrm flipH="1" flipV="1">
            <a:off x="571472" y="5214950"/>
            <a:ext cx="633418" cy="633418"/>
          </a:xfrm>
          <a:prstGeom prst="rect">
            <a:avLst/>
          </a:prstGeom>
        </p:spPr>
      </p:pic>
      <p:pic>
        <p:nvPicPr>
          <p:cNvPr id="4" name="Picture 3" descr="C:\Users\Sky\Desktop\téléchargement.jpg"/>
          <p:cNvPicPr>
            <a:picLocks noChangeAspect="1" noChangeArrowheads="1"/>
          </p:cNvPicPr>
          <p:nvPr/>
        </p:nvPicPr>
        <p:blipFill>
          <a:blip r:embed="rId4" cstate="print"/>
          <a:srcRect/>
          <a:stretch>
            <a:fillRect/>
          </a:stretch>
        </p:blipFill>
        <p:spPr bwMode="auto">
          <a:xfrm>
            <a:off x="214282" y="214290"/>
            <a:ext cx="1857356" cy="186690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714380"/>
          </a:xfrm>
        </p:spPr>
        <p:txBody>
          <a:bodyPr>
            <a:normAutofit fontScale="90000"/>
          </a:bodyPr>
          <a:lstStyle/>
          <a:p>
            <a:r>
              <a:rPr lang="ar-DZ" b="1" dirty="0" smtClean="0">
                <a:latin typeface="Sakkal Majalla" pitchFamily="2" charset="-78"/>
                <a:cs typeface="Sakkal Majalla" pitchFamily="2" charset="-78"/>
              </a:rPr>
              <a:t/>
            </a:r>
            <a:br>
              <a:rPr lang="ar-DZ" b="1" dirty="0" smtClean="0">
                <a:latin typeface="Sakkal Majalla" pitchFamily="2" charset="-78"/>
                <a:cs typeface="Sakkal Majalla" pitchFamily="2" charset="-78"/>
              </a:rPr>
            </a:br>
            <a:r>
              <a:rPr lang="ar-DZ" b="1" dirty="0">
                <a:latin typeface="Sakkal Majalla" pitchFamily="2" charset="-78"/>
                <a:cs typeface="Sakkal Majalla" pitchFamily="2" charset="-78"/>
              </a:rPr>
              <a:t/>
            </a:r>
            <a:br>
              <a:rPr lang="ar-DZ" b="1" dirty="0">
                <a:latin typeface="Sakkal Majalla" pitchFamily="2" charset="-78"/>
                <a:cs typeface="Sakkal Majalla" pitchFamily="2" charset="-78"/>
              </a:rPr>
            </a:br>
            <a:r>
              <a:rPr lang="ar-SA" b="1" dirty="0" smtClean="0">
                <a:latin typeface="Sakkal Majalla" pitchFamily="2" charset="-78"/>
                <a:cs typeface="Sakkal Majalla" pitchFamily="2" charset="-78"/>
              </a:rPr>
              <a:t>كيفية  كتابة وترتيب المصادر في البحث العلم</a:t>
            </a:r>
            <a:r>
              <a:rPr lang="ar-DZ" b="1" dirty="0">
                <a:latin typeface="Sakkal Majalla" pitchFamily="2" charset="-78"/>
                <a:cs typeface="Sakkal Majalla" pitchFamily="2" charset="-78"/>
              </a:rPr>
              <a:t>ي</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fontScale="85000" lnSpcReduction="10000"/>
          </a:bodyPr>
          <a:lstStyle/>
          <a:p>
            <a:pPr algn="just" rtl="1"/>
            <a:r>
              <a:rPr lang="ar-SA" b="1" dirty="0" err="1" smtClean="0">
                <a:latin typeface="Sakkal Majalla" pitchFamily="2" charset="-78"/>
                <a:cs typeface="Sakkal Majalla" pitchFamily="2" charset="-78"/>
              </a:rPr>
              <a:t>حتي</a:t>
            </a:r>
            <a:r>
              <a:rPr lang="ar-SA" b="1" dirty="0" smtClean="0">
                <a:latin typeface="Sakkal Majalla" pitchFamily="2" charset="-78"/>
                <a:cs typeface="Sakkal Majalla" pitchFamily="2" charset="-78"/>
              </a:rPr>
              <a:t> </a:t>
            </a:r>
            <a:r>
              <a:rPr lang="ar-SA" b="1" dirty="0">
                <a:latin typeface="Sakkal Majalla" pitchFamily="2" charset="-78"/>
                <a:cs typeface="Sakkal Majalla" pitchFamily="2" charset="-78"/>
              </a:rPr>
              <a:t>يقوم الباحث بترتيب المصادر والمراجع في بحثه العلمي يجب أن يقوم </a:t>
            </a:r>
            <a:r>
              <a:rPr lang="ar-SA" b="1" dirty="0" err="1">
                <a:latin typeface="Sakkal Majalla" pitchFamily="2" charset="-78"/>
                <a:cs typeface="Sakkal Majalla" pitchFamily="2" charset="-78"/>
              </a:rPr>
              <a:t>بالاطلاع</a:t>
            </a:r>
            <a:r>
              <a:rPr lang="ar-SA" b="1" dirty="0">
                <a:latin typeface="Sakkal Majalla" pitchFamily="2" charset="-78"/>
                <a:cs typeface="Sakkal Majalla" pitchFamily="2" charset="-78"/>
              </a:rPr>
              <a:t> على كيفية ترتيب المصادر والمراجع والتي سنتحدث عنها فيما يلي:</a:t>
            </a:r>
            <a:endParaRPr lang="fr-FR" dirty="0">
              <a:latin typeface="Sakkal Majalla" pitchFamily="2" charset="-78"/>
              <a:cs typeface="Sakkal Majalla" pitchFamily="2" charset="-78"/>
            </a:endParaRPr>
          </a:p>
          <a:p>
            <a:pPr lvl="0" algn="just" rtl="1"/>
            <a:r>
              <a:rPr lang="ar-SA" b="1" dirty="0">
                <a:latin typeface="Sakkal Majalla" pitchFamily="2" charset="-78"/>
                <a:cs typeface="Sakkal Majalla" pitchFamily="2" charset="-78"/>
              </a:rPr>
              <a:t>إذا كان الكتاب لمؤلف واحد فقط فإن الترتيب يكون بذكر اسم عائلة المؤلف الأول، ثم اسم المؤلف، ثم عنوان الكتاب، فمكان النشر، وسنة النشر، وأخيرا رقم الصفحة.</a:t>
            </a:r>
            <a:endParaRPr lang="fr-FR" dirty="0">
              <a:latin typeface="Sakkal Majalla" pitchFamily="2" charset="-78"/>
              <a:cs typeface="Sakkal Majalla" pitchFamily="2" charset="-78"/>
            </a:endParaRPr>
          </a:p>
          <a:p>
            <a:pPr lvl="0" algn="just" rtl="1"/>
            <a:r>
              <a:rPr lang="ar-SA" b="1" dirty="0">
                <a:latin typeface="Sakkal Majalla" pitchFamily="2" charset="-78"/>
                <a:cs typeface="Sakkal Majalla" pitchFamily="2" charset="-78"/>
              </a:rPr>
              <a:t>أما إذا كان الكتاب لمؤلفين يذكر الباحث اسم عائلة المؤلف الأول، ثم اسمه، ثم اسم عائلة المؤلف الثاني ثم اسمه، ثم عنوان الكتاب فمكان النشر، وسنة النشر، ورقم الصفحة.</a:t>
            </a:r>
            <a:endParaRPr lang="fr-FR" dirty="0">
              <a:latin typeface="Sakkal Majalla" pitchFamily="2" charset="-78"/>
              <a:cs typeface="Sakkal Majalla" pitchFamily="2" charset="-78"/>
            </a:endParaRPr>
          </a:p>
          <a:p>
            <a:pPr lvl="0" algn="just" rtl="1"/>
            <a:r>
              <a:rPr lang="ar-SA" b="1" dirty="0">
                <a:latin typeface="Sakkal Majalla" pitchFamily="2" charset="-78"/>
                <a:cs typeface="Sakkal Majalla" pitchFamily="2" charset="-78"/>
              </a:rPr>
              <a:t>في حال كان المرجع إحدى المجلات المتخصصة فيتم التوثيق وفق الطريقة الآتية: اسم عائلة المؤلف، ثم اسم المؤلف الأول ثم تاريخ النشر باليوم والشهر والسنة، ثم عنوان البحث، فاسم المجلة، ورقم المجلد ورقم الصفحة.</a:t>
            </a:r>
            <a:endParaRPr lang="fr-FR" dirty="0">
              <a:latin typeface="Sakkal Majalla" pitchFamily="2" charset="-78"/>
              <a:cs typeface="Sakkal Majalla" pitchFamily="2" charset="-78"/>
            </a:endParaRPr>
          </a:p>
          <a:p>
            <a:pPr algn="just" rtl="1"/>
            <a:endParaRPr lang="fr-FR" dirty="0">
              <a:latin typeface="Sakkal Majalla" pitchFamily="2" charset="-78"/>
              <a:cs typeface="Sakkal Majalla" pitchFamily="2" charset="-78"/>
            </a:endParaRPr>
          </a:p>
        </p:txBody>
      </p:sp>
      <p:pic>
        <p:nvPicPr>
          <p:cNvPr id="4" name="ÙƒÙŠÙÙŠØ©_1[1].m4a">
            <a:hlinkClick r:id="" action="ppaction://media"/>
          </p:cNvPr>
          <p:cNvPicPr>
            <a:picLocks noRot="1" noChangeAspect="1"/>
          </p:cNvPicPr>
          <p:nvPr>
            <a:audioFile r:link="rId1"/>
          </p:nvPr>
        </p:nvPicPr>
        <p:blipFill>
          <a:blip r:embed="rId3" cstate="print"/>
          <a:stretch>
            <a:fillRect/>
          </a:stretch>
        </p:blipFill>
        <p:spPr>
          <a:xfrm flipH="1" flipV="1">
            <a:off x="285720" y="214290"/>
            <a:ext cx="1000132" cy="85725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92500" lnSpcReduction="20000"/>
          </a:bodyPr>
          <a:lstStyle/>
          <a:p>
            <a:pPr lvl="0" algn="just" rtl="1"/>
            <a:r>
              <a:rPr lang="ar-SA" dirty="0">
                <a:latin typeface="Sakkal Majalla" pitchFamily="2" charset="-78"/>
                <a:cs typeface="Sakkal Majalla" pitchFamily="2" charset="-78"/>
              </a:rPr>
              <a:t>إذا كان المصدر إحدى الصحف والمجلات فإن الباحث يجب أن يوثق وفق الطريقة التالية: اسم عائلة المؤلف، اسم المؤلف الأول، ثم تاريخ النشر بالشهر واليوم والسنة،ثم عنوان البحث، فاسم الصحيفة، رقم الصفحة ورقم العمود في حال وجوده.</a:t>
            </a:r>
            <a:endParaRPr lang="fr-FR" dirty="0">
              <a:latin typeface="Sakkal Majalla" pitchFamily="2" charset="-78"/>
              <a:cs typeface="Sakkal Majalla" pitchFamily="2" charset="-78"/>
            </a:endParaRPr>
          </a:p>
          <a:p>
            <a:pPr lvl="0" algn="just" rtl="1"/>
            <a:r>
              <a:rPr lang="ar-SA" dirty="0">
                <a:latin typeface="Sakkal Majalla" pitchFamily="2" charset="-78"/>
                <a:cs typeface="Sakkal Majalla" pitchFamily="2" charset="-78"/>
              </a:rPr>
              <a:t>إذا كانت المصادر والمراجع أوراق علمية أو ملخصات فيتم التوثيق وفق الطريقة التالية: اسم عائلة المؤلف، اسم المؤلف،  سنة النشر، وصف الملخصات وعنوان النشر،  تاريخ النشر باليوم والشهر والسنة،  مكان النشر،  الناشر، رقم الصفحة.</a:t>
            </a:r>
            <a:endParaRPr lang="fr-FR" dirty="0">
              <a:latin typeface="Sakkal Majalla" pitchFamily="2" charset="-78"/>
              <a:cs typeface="Sakkal Majalla" pitchFamily="2" charset="-78"/>
            </a:endParaRPr>
          </a:p>
          <a:p>
            <a:pPr lvl="0" algn="just" rtl="1"/>
            <a:r>
              <a:rPr lang="ar-SA" dirty="0">
                <a:latin typeface="Sakkal Majalla" pitchFamily="2" charset="-78"/>
                <a:cs typeface="Sakkal Majalla" pitchFamily="2" charset="-78"/>
              </a:rPr>
              <a:t>إذا كانت الرسائل الجامعية فيتم التوثيق وفق الآتي: اسم عائلة المؤلف، فاسم المؤلف، عنوان الأطروحة، مكان المؤسسة المنتجة، اسم المؤسسة المانحة، تاريخ الشهادة، رقم الصفحة.</a:t>
            </a:r>
            <a:endParaRPr lang="fr-FR" dirty="0">
              <a:latin typeface="Sakkal Majalla" pitchFamily="2" charset="-78"/>
              <a:cs typeface="Sakkal Majalla" pitchFamily="2" charset="-78"/>
            </a:endParaRPr>
          </a:p>
          <a:p>
            <a:pPr lvl="0" algn="just" rtl="1"/>
            <a:r>
              <a:rPr lang="ar-SA" dirty="0">
                <a:latin typeface="Sakkal Majalla" pitchFamily="2" charset="-78"/>
                <a:cs typeface="Sakkal Majalla" pitchFamily="2" charset="-78"/>
              </a:rPr>
              <a:t>إذا كانت المراجع مخطوطات ووثائق فيجب على الباحث أن يقوم بتوثيقها وفق الطريقة التالية: عنوان الوثيقة، وصف وتاريخ الوثيقة، وفي النهاية يقوم بذكر مكان الإيداع والدولة</a:t>
            </a:r>
            <a:r>
              <a:rPr lang="ar-SA" b="1" dirty="0">
                <a:latin typeface="Sakkal Majalla" pitchFamily="2" charset="-78"/>
                <a:cs typeface="Sakkal Majalla" pitchFamily="2" charset="-78"/>
              </a:rPr>
              <a:t>.</a:t>
            </a:r>
            <a:endParaRPr lang="fr-FR" dirty="0">
              <a:latin typeface="Sakkal Majalla" pitchFamily="2" charset="-78"/>
              <a:cs typeface="Sakkal Majalla" pitchFamily="2" charset="-78"/>
            </a:endParaRPr>
          </a:p>
          <a:p>
            <a:pPr algn="r" rtl="1"/>
            <a:endParaRPr lang="fr-FR" dirty="0"/>
          </a:p>
        </p:txBody>
      </p:sp>
      <p:pic>
        <p:nvPicPr>
          <p:cNvPr id="4" name="Ø§Ù„ØµÙØ­Ø©_2[1].m4a">
            <a:hlinkClick r:id="" action="ppaction://media"/>
          </p:cNvPr>
          <p:cNvPicPr>
            <a:picLocks noRot="1" noChangeAspect="1"/>
          </p:cNvPicPr>
          <p:nvPr>
            <a:audioFile r:link="rId1"/>
          </p:nvPr>
        </p:nvPicPr>
        <p:blipFill>
          <a:blip r:embed="rId3" cstate="print"/>
          <a:stretch>
            <a:fillRect/>
          </a:stretch>
        </p:blipFill>
        <p:spPr>
          <a:xfrm>
            <a:off x="642910" y="5786454"/>
            <a:ext cx="785818" cy="5715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SA" sz="4000" b="1" dirty="0" smtClean="0">
                <a:latin typeface="Sakkal Majalla" pitchFamily="2" charset="-78"/>
                <a:cs typeface="Sakkal Majalla" pitchFamily="2" charset="-78"/>
              </a:rPr>
              <a:t>أسس كتابة المصادر والمراجع في البحث العلمي</a:t>
            </a:r>
            <a:endParaRPr lang="fr-FR" sz="4000" dirty="0">
              <a:latin typeface="Sakkal Majalla" pitchFamily="2" charset="-78"/>
              <a:cs typeface="Sakkal Majalla" pitchFamily="2" charset="-78"/>
            </a:endParaRPr>
          </a:p>
        </p:txBody>
      </p:sp>
      <p:sp>
        <p:nvSpPr>
          <p:cNvPr id="3" name="Espace réservé du contenu 2"/>
          <p:cNvSpPr>
            <a:spLocks noGrp="1"/>
          </p:cNvSpPr>
          <p:nvPr>
            <p:ph idx="1"/>
          </p:nvPr>
        </p:nvSpPr>
        <p:spPr>
          <a:xfrm>
            <a:off x="428596" y="1571612"/>
            <a:ext cx="8229600" cy="4525963"/>
          </a:xfrm>
        </p:spPr>
        <p:txBody>
          <a:bodyPr>
            <a:normAutofit fontScale="77500" lnSpcReduction="20000"/>
          </a:bodyPr>
          <a:lstStyle/>
          <a:p>
            <a:pPr lvl="0" algn="just" rtl="1"/>
            <a:r>
              <a:rPr lang="ar-SA" dirty="0" smtClean="0">
                <a:latin typeface="Sakkal Majalla" pitchFamily="2" charset="-78"/>
                <a:cs typeface="Sakkal Majalla" pitchFamily="2" charset="-78"/>
              </a:rPr>
              <a:t>توحيد </a:t>
            </a:r>
            <a:r>
              <a:rPr lang="ar-SA" dirty="0">
                <a:latin typeface="Sakkal Majalla" pitchFamily="2" charset="-78"/>
                <a:cs typeface="Sakkal Majalla" pitchFamily="2" charset="-78"/>
              </a:rPr>
              <a:t>نمط المراجع وانسجامها: يعد توحيد نمط المراجع من أهم الأمور التي يجب أن يسعى الباحث للقيام </a:t>
            </a:r>
            <a:r>
              <a:rPr lang="ar-SA" dirty="0" err="1">
                <a:latin typeface="Sakkal Majalla" pitchFamily="2" charset="-78"/>
                <a:cs typeface="Sakkal Majalla" pitchFamily="2" charset="-78"/>
              </a:rPr>
              <a:t>بها</a:t>
            </a:r>
            <a:r>
              <a:rPr lang="ar-SA" dirty="0">
                <a:latin typeface="Sakkal Majalla" pitchFamily="2" charset="-78"/>
                <a:cs typeface="Sakkal Majalla" pitchFamily="2" charset="-78"/>
              </a:rPr>
              <a:t> أثناء ترتيبه للمصادر والمراجع في بحثه العلمي، حيث يجب أن يختار المصادر والمراجع المنسجمة مع بعضها البعض، ويسهل هذا الأمر من مهمته في البحث العلمي.</a:t>
            </a:r>
            <a:endParaRPr lang="fr-FR" dirty="0">
              <a:latin typeface="Sakkal Majalla" pitchFamily="2" charset="-78"/>
              <a:cs typeface="Sakkal Majalla" pitchFamily="2" charset="-78"/>
            </a:endParaRPr>
          </a:p>
          <a:p>
            <a:pPr lvl="0" algn="just" rtl="1"/>
            <a:r>
              <a:rPr lang="ar-SA" dirty="0">
                <a:latin typeface="Sakkal Majalla" pitchFamily="2" charset="-78"/>
                <a:cs typeface="Sakkal Majalla" pitchFamily="2" charset="-78"/>
              </a:rPr>
              <a:t>التزام الباحث بنمط المصادر والمراجع الذي يشير إليه دليل الجامعة: يجب على الباحث أن يطلع على النموذج الذي تضعه الجامعة لترتيب المصادر والمراجع في البحث العلمي، حيث أن لكل جامعة نموذجا خاصا </a:t>
            </a:r>
            <a:r>
              <a:rPr lang="ar-SA" dirty="0" err="1">
                <a:latin typeface="Sakkal Majalla" pitchFamily="2" charset="-78"/>
                <a:cs typeface="Sakkal Majalla" pitchFamily="2" charset="-78"/>
              </a:rPr>
              <a:t>بها</a:t>
            </a:r>
            <a:r>
              <a:rPr lang="ar-SA" dirty="0">
                <a:latin typeface="Sakkal Majalla" pitchFamily="2" charset="-78"/>
                <a:cs typeface="Sakkal Majalla" pitchFamily="2" charset="-78"/>
              </a:rPr>
              <a:t> لترتيب المصادر والمراجع وعلى الطالب الالتزام </a:t>
            </a:r>
            <a:r>
              <a:rPr lang="ar-SA" dirty="0" err="1">
                <a:latin typeface="Sakkal Majalla" pitchFamily="2" charset="-78"/>
                <a:cs typeface="Sakkal Majalla" pitchFamily="2" charset="-78"/>
              </a:rPr>
              <a:t>به</a:t>
            </a:r>
            <a:r>
              <a:rPr lang="ar-SA" dirty="0">
                <a:latin typeface="Sakkal Majalla" pitchFamily="2" charset="-78"/>
                <a:cs typeface="Sakkal Majalla" pitchFamily="2" charset="-78"/>
              </a:rPr>
              <a:t>.</a:t>
            </a:r>
            <a:endParaRPr lang="fr-FR" dirty="0">
              <a:latin typeface="Sakkal Majalla" pitchFamily="2" charset="-78"/>
              <a:cs typeface="Sakkal Majalla" pitchFamily="2" charset="-78"/>
            </a:endParaRPr>
          </a:p>
          <a:p>
            <a:pPr lvl="0" algn="just" rtl="1"/>
            <a:r>
              <a:rPr lang="ar-SA" dirty="0">
                <a:latin typeface="Sakkal Majalla" pitchFamily="2" charset="-78"/>
                <a:cs typeface="Sakkal Majalla" pitchFamily="2" charset="-78"/>
              </a:rPr>
              <a:t>الفصل بين المصادر العربية والمصادر الأجنبية: لا يجوز أن يقوم الباحث بترتيب المصادر العربية والأجنبية بشكل مختلط في بحثه العلمي، لذلك يجب أن يقوم بالفصل بين هذه المصادر، حيث يجب على الباحث أن يقوم بإنشاء قائمة للمصادر والمراجع العربية، وقائمة للمصادر والمراجع الأجنبية.وإذا كان الطالب في بلد عربي فيتم الترتيب بدءا من المراجع باللغة العربية ثم باللغات الأجنبية.</a:t>
            </a:r>
            <a:endParaRPr lang="fr-FR" dirty="0">
              <a:latin typeface="Sakkal Majalla" pitchFamily="2" charset="-78"/>
              <a:cs typeface="Sakkal Majalla" pitchFamily="2" charset="-78"/>
            </a:endParaRPr>
          </a:p>
          <a:p>
            <a:pPr algn="just"/>
            <a:endParaRPr lang="fr-FR" dirty="0"/>
          </a:p>
        </p:txBody>
      </p:sp>
      <p:pic>
        <p:nvPicPr>
          <p:cNvPr id="4" name="Ø§Ø³Ø³_ÙƒØªØ§Ø¨Ø©[1].m4a">
            <a:hlinkClick r:id="" action="ppaction://media"/>
          </p:cNvPr>
          <p:cNvPicPr>
            <a:picLocks noRot="1" noChangeAspect="1"/>
          </p:cNvPicPr>
          <p:nvPr>
            <a:audioFile r:link="rId1"/>
          </p:nvPr>
        </p:nvPicPr>
        <p:blipFill>
          <a:blip r:embed="rId3" cstate="print"/>
          <a:stretch>
            <a:fillRect/>
          </a:stretch>
        </p:blipFill>
        <p:spPr>
          <a:xfrm>
            <a:off x="1000100" y="5643578"/>
            <a:ext cx="714380" cy="50006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p:txBody>
          <a:bodyPr/>
          <a:lstStyle/>
          <a:p>
            <a:pPr algn="ctr"/>
            <a:r>
              <a:rPr lang="ar-DZ" sz="1600" b="1" dirty="0">
                <a:latin typeface="Sakkal Majalla" pitchFamily="2" charset="-78"/>
                <a:cs typeface="Sakkal Majalla" pitchFamily="2" charset="-78"/>
              </a:rPr>
              <a:t>وهذا الشكل الموالي يبين بدقة كيفية جمع المعلومات وتحليلها وصياغتها بالاعتماد على مصادر المعلومات :</a:t>
            </a:r>
            <a:endParaRPr lang="fr-FR" sz="1600" b="1" dirty="0">
              <a:latin typeface="Sakkal Majalla" pitchFamily="2" charset="-78"/>
              <a:cs typeface="Sakkal Majalla" pitchFamily="2" charset="-78"/>
            </a:endParaRPr>
          </a:p>
          <a:p>
            <a:endParaRPr lang="fr-FR" dirty="0"/>
          </a:p>
        </p:txBody>
      </p:sp>
      <p:pic>
        <p:nvPicPr>
          <p:cNvPr id="5" name="Espace réservé pour une image  4" descr="C:\Users\Sky\Desktop\مهارة التعامل مع المعلومات.jpg"/>
          <p:cNvPicPr>
            <a:picLocks noGrp="1"/>
          </p:cNvPicPr>
          <p:nvPr>
            <p:ph type="pic" idx="1"/>
          </p:nvPr>
        </p:nvPicPr>
        <p:blipFill>
          <a:blip r:embed="rId3" cstate="print"/>
          <a:srcRect t="5401" b="5401"/>
          <a:stretch>
            <a:fillRect/>
          </a:stretch>
        </p:blipFill>
        <p:spPr bwMode="auto">
          <a:xfrm>
            <a:off x="1285852" y="612774"/>
            <a:ext cx="6429420" cy="4602175"/>
          </a:xfrm>
          <a:prstGeom prst="rect">
            <a:avLst/>
          </a:prstGeom>
          <a:noFill/>
          <a:ln w="9525">
            <a:solidFill>
              <a:schemeClr val="accent1"/>
            </a:solidFill>
            <a:miter lim="800000"/>
            <a:headEnd/>
            <a:tailEnd/>
          </a:ln>
        </p:spPr>
      </p:pic>
      <p:pic>
        <p:nvPicPr>
          <p:cNvPr id="6" name="Ù…Ø®Ø·Ø·[1].m4a">
            <a:hlinkClick r:id="" action="ppaction://media"/>
          </p:cNvPr>
          <p:cNvPicPr>
            <a:picLocks noRot="1" noChangeAspect="1"/>
          </p:cNvPicPr>
          <p:nvPr>
            <a:audioFile r:link="rId1"/>
          </p:nvPr>
        </p:nvPicPr>
        <p:blipFill>
          <a:blip r:embed="rId4" cstate="print"/>
          <a:stretch>
            <a:fillRect/>
          </a:stretch>
        </p:blipFill>
        <p:spPr>
          <a:xfrm>
            <a:off x="785786" y="5643578"/>
            <a:ext cx="928694" cy="59055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rtl="1"/>
            <a:r>
              <a:rPr lang="ar-DZ" dirty="0" smtClean="0">
                <a:latin typeface="Sakkal Majalla" pitchFamily="2" charset="-78"/>
                <a:cs typeface="Sakkal Majalla" pitchFamily="2" charset="-78"/>
              </a:rPr>
              <a:t>ولمزيد من المعلومات أو الاستفسار حول المحاضرة بالإمكان الدخول  إلى الرابط التالي :</a:t>
            </a:r>
            <a:r>
              <a:rPr lang="en-US" dirty="0" smtClean="0">
                <a:latin typeface="Sakkal Majalla" pitchFamily="2" charset="-78"/>
                <a:cs typeface="Sakkal Majalla" pitchFamily="2" charset="-78"/>
              </a:rPr>
              <a:t/>
            </a:r>
            <a:br>
              <a:rPr lang="en-US" dirty="0" smtClean="0">
                <a:latin typeface="Sakkal Majalla" pitchFamily="2" charset="-78"/>
                <a:cs typeface="Sakkal Majalla" pitchFamily="2" charset="-78"/>
              </a:rPr>
            </a:br>
            <a:r>
              <a:rPr lang="fr-FR" dirty="0" smtClean="0">
                <a:latin typeface="Sakkal Majalla" pitchFamily="2" charset="-78"/>
                <a:cs typeface="Sakkal Majalla" pitchFamily="2" charset="-78"/>
                <a:hlinkClick r:id="rId3"/>
              </a:rPr>
              <a:t>a.mecif@univ-annaba.dz</a:t>
            </a: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r>
              <a:rPr lang="ar-DZ" dirty="0" smtClean="0">
                <a:latin typeface="Sakkal Majalla" pitchFamily="2" charset="-78"/>
                <a:cs typeface="Sakkal Majalla" pitchFamily="2" charset="-78"/>
              </a:rPr>
              <a:t>أو عبر البريد الالكتروني :</a:t>
            </a:r>
            <a:br>
              <a:rPr lang="ar-DZ" dirty="0" smtClean="0">
                <a:latin typeface="Sakkal Majalla" pitchFamily="2" charset="-78"/>
                <a:cs typeface="Sakkal Majalla" pitchFamily="2" charset="-78"/>
              </a:rPr>
            </a:br>
            <a:r>
              <a:rPr lang="fr-FR" dirty="0" smtClean="0">
                <a:latin typeface="Sakkal Majalla" pitchFamily="2" charset="-78"/>
                <a:cs typeface="Sakkal Majalla" pitchFamily="2" charset="-78"/>
                <a:hlinkClick r:id="rId4"/>
              </a:rPr>
              <a:t>mecif.aicha@gmail.com</a:t>
            </a: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r>
              <a:rPr lang="ar-DZ" dirty="0" smtClean="0">
                <a:latin typeface="Sakkal Majalla" pitchFamily="2" charset="-78"/>
                <a:cs typeface="Sakkal Majalla" pitchFamily="2" charset="-78"/>
              </a:rPr>
              <a:t> ترقبوا باقي المحاضرات مختصرة على هذا النحو </a:t>
            </a:r>
            <a:br>
              <a:rPr lang="ar-DZ" dirty="0" smtClean="0">
                <a:latin typeface="Sakkal Majalla" pitchFamily="2" charset="-78"/>
                <a:cs typeface="Sakkal Majalla" pitchFamily="2" charset="-78"/>
              </a:rPr>
            </a:b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r>
              <a:rPr lang="ar-DZ" b="1" dirty="0" smtClean="0">
                <a:latin typeface="Sakkal Majalla" pitchFamily="2" charset="-78"/>
                <a:cs typeface="Sakkal Majalla" pitchFamily="2" charset="-78"/>
              </a:rPr>
              <a:t>تم بحمد الله</a:t>
            </a:r>
            <a:endParaRPr lang="fr-FR" dirty="0" smtClean="0">
              <a:latin typeface="Sakkal Majalla" pitchFamily="2" charset="-78"/>
              <a:cs typeface="Sakkal Majalla" pitchFamily="2" charset="-78"/>
            </a:endParaRPr>
          </a:p>
        </p:txBody>
      </p:sp>
      <p:pic>
        <p:nvPicPr>
          <p:cNvPr id="4" name="Ø§Ù„Ø®ØªØ§Ù…[1].m4a">
            <a:hlinkClick r:id="" action="ppaction://media"/>
          </p:cNvPr>
          <p:cNvPicPr>
            <a:picLocks noRot="1" noChangeAspect="1"/>
          </p:cNvPicPr>
          <p:nvPr>
            <a:audioFile r:link="rId1"/>
          </p:nvPr>
        </p:nvPicPr>
        <p:blipFill>
          <a:blip r:embed="rId5" cstate="print"/>
          <a:stretch>
            <a:fillRect/>
          </a:stretch>
        </p:blipFill>
        <p:spPr>
          <a:xfrm>
            <a:off x="1071538" y="4929198"/>
            <a:ext cx="1000132" cy="642942"/>
          </a:xfrm>
          <a:prstGeom prst="rect">
            <a:avLst/>
          </a:prstGeom>
        </p:spPr>
      </p:pic>
      <p:pic>
        <p:nvPicPr>
          <p:cNvPr id="5" name="Picture 3" descr="C:\Users\Sky\Desktop\téléchargement.jpg"/>
          <p:cNvPicPr>
            <a:picLocks noChangeAspect="1" noChangeArrowheads="1"/>
          </p:cNvPicPr>
          <p:nvPr/>
        </p:nvPicPr>
        <p:blipFill>
          <a:blip r:embed="rId6" cstate="print"/>
          <a:srcRect/>
          <a:stretch>
            <a:fillRect/>
          </a:stretch>
        </p:blipFill>
        <p:spPr bwMode="auto">
          <a:xfrm>
            <a:off x="0" y="0"/>
            <a:ext cx="2647950" cy="135729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469</Words>
  <Application>Microsoft Office PowerPoint</Application>
  <PresentationFormat>Affichage à l'écran (4:3)</PresentationFormat>
  <Paragraphs>16</Paragraphs>
  <Slides>6</Slides>
  <Notes>0</Notes>
  <HiddenSlides>0</HiddenSlides>
  <MMClips>6</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         بسم الله الرحمن الرحيم   المحاضرة الخامسة    في  مقياس منهجية وتقنيات البحث خاص بطلبة السنة الأولى ماستر تحت عنوان :  توثيق وترتيب المصادر داخل البحث العلمي   من إعداد الدكتورة :مسيف عائشة السنة الجامعية 2019/2020 </vt:lpstr>
      <vt:lpstr>  كيفية  كتابة وترتيب المصادر في البحث العلمي </vt:lpstr>
      <vt:lpstr>Diapositive 3</vt:lpstr>
      <vt:lpstr>أسس كتابة المصادر والمراجع في البحث العلمي</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   المحاضرة الخامسة    في  مقياس منهجية وتقنيات البحث خاص بطلبة السنة الأولى ماستر تحت عنوان :  توثيق وترتيب المصادر داخل البحث العلمي   من إعداد الدكتورة :مسيف عائشة السنة الجامعية 2019/2020</dc:title>
  <dc:creator>Sky</dc:creator>
  <cp:lastModifiedBy>Sky</cp:lastModifiedBy>
  <cp:revision>11</cp:revision>
  <dcterms:created xsi:type="dcterms:W3CDTF">2020-04-19T21:22:39Z</dcterms:created>
  <dcterms:modified xsi:type="dcterms:W3CDTF">2020-04-20T20:01:54Z</dcterms:modified>
</cp:coreProperties>
</file>