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6" r:id="rId3"/>
    <p:sldId id="259" r:id="rId4"/>
    <p:sldId id="260" r:id="rId5"/>
    <p:sldId id="262" r:id="rId6"/>
    <p:sldId id="261" r:id="rId7"/>
    <p:sldId id="263" r:id="rId8"/>
    <p:sldId id="265" r:id="rId9"/>
    <p:sldId id="267" r:id="rId10"/>
    <p:sldId id="264"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3" d="100"/>
          <a:sy n="53" d="100"/>
        </p:scale>
        <p:origin x="-1308" y="-4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1C9026A3-5E1C-4993-BC0D-68BDEB9EA9EA}" type="datetimeFigureOut">
              <a:rPr lang="fr-FR" smtClean="0"/>
              <a:pPr/>
              <a:t>10/04/2020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B5792D2-41EC-4CD4-99B9-369CA1F7EEA9}"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C9026A3-5E1C-4993-BC0D-68BDEB9EA9EA}" type="datetimeFigureOut">
              <a:rPr lang="fr-FR" smtClean="0"/>
              <a:pPr/>
              <a:t>10/04/2020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B5792D2-41EC-4CD4-99B9-369CA1F7EEA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C9026A3-5E1C-4993-BC0D-68BDEB9EA9EA}" type="datetimeFigureOut">
              <a:rPr lang="fr-FR" smtClean="0"/>
              <a:pPr/>
              <a:t>10/04/2020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B5792D2-41EC-4CD4-99B9-369CA1F7EEA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C9026A3-5E1C-4993-BC0D-68BDEB9EA9EA}" type="datetimeFigureOut">
              <a:rPr lang="fr-FR" smtClean="0"/>
              <a:pPr/>
              <a:t>10/04/2020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B5792D2-41EC-4CD4-99B9-369CA1F7EEA9}"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1C9026A3-5E1C-4993-BC0D-68BDEB9EA9EA}" type="datetimeFigureOut">
              <a:rPr lang="fr-FR" smtClean="0"/>
              <a:pPr/>
              <a:t>10/04/2020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B5792D2-41EC-4CD4-99B9-369CA1F7EEA9}"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C9026A3-5E1C-4993-BC0D-68BDEB9EA9EA}" type="datetimeFigureOut">
              <a:rPr lang="fr-FR" smtClean="0"/>
              <a:pPr/>
              <a:t>10/04/2020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B5792D2-41EC-4CD4-99B9-369CA1F7EEA9}"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C9026A3-5E1C-4993-BC0D-68BDEB9EA9EA}" type="datetimeFigureOut">
              <a:rPr lang="fr-FR" smtClean="0"/>
              <a:pPr/>
              <a:t>10/04/2020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B5792D2-41EC-4CD4-99B9-369CA1F7EEA9}"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1C9026A3-5E1C-4993-BC0D-68BDEB9EA9EA}" type="datetimeFigureOut">
              <a:rPr lang="fr-FR" smtClean="0"/>
              <a:pPr/>
              <a:t>10/04/2020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B5792D2-41EC-4CD4-99B9-369CA1F7EEA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C9026A3-5E1C-4993-BC0D-68BDEB9EA9EA}" type="datetimeFigureOut">
              <a:rPr lang="fr-FR" smtClean="0"/>
              <a:pPr/>
              <a:t>10/04/2020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B5792D2-41EC-4CD4-99B9-369CA1F7EEA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C9026A3-5E1C-4993-BC0D-68BDEB9EA9EA}" type="datetimeFigureOut">
              <a:rPr lang="fr-FR" smtClean="0"/>
              <a:pPr/>
              <a:t>10/04/2020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B5792D2-41EC-4CD4-99B9-369CA1F7EEA9}"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C9026A3-5E1C-4993-BC0D-68BDEB9EA9EA}" type="datetimeFigureOut">
              <a:rPr lang="fr-FR" smtClean="0"/>
              <a:pPr/>
              <a:t>10/04/2020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B5792D2-41EC-4CD4-99B9-369CA1F7EEA9}"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9026A3-5E1C-4993-BC0D-68BDEB9EA9EA}" type="datetimeFigureOut">
              <a:rPr lang="fr-FR" smtClean="0"/>
              <a:pPr/>
              <a:t>10/04/2020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5792D2-41EC-4CD4-99B9-369CA1F7EEA9}"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mailto:a.mecif@univ-annaba.dz" TargetMode="External"/><Relationship Id="rId2" Type="http://schemas.openxmlformats.org/officeDocument/2006/relationships/slideLayout" Target="../slideLayouts/slideLayout1.xml"/><Relationship Id="rId1" Type="http://schemas.openxmlformats.org/officeDocument/2006/relationships/audio" Target="file:///C:\Users\Sky\AppData\Local\Microsoft\Windows\Temporary%20Internet%20Files\Content.IE5\8ZGQAB5I\&#216;&#174;&#216;&#170;&#216;&#167;&#217;&#8230;%5b1%5d.m4a" TargetMode="External"/><Relationship Id="rId5" Type="http://schemas.openxmlformats.org/officeDocument/2006/relationships/image" Target="../media/image14.png"/><Relationship Id="rId4" Type="http://schemas.openxmlformats.org/officeDocument/2006/relationships/hyperlink" Target="mailto:mecif.aicha@gmail.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audio" Target="file:///C:\Users\Sky\AppData\Local\Microsoft\Windows\Temporary%20Internet%20Files\Content.IE5\8ZGQAB5I\&#216;&#167;&#217;&#8222;&#216;&#168;&#216;&#179;&#217;&#8230;&#217;&#8222;&#216;&#169;%5b1%5d.m4a" TargetMode="Externa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8.xml"/><Relationship Id="rId1" Type="http://schemas.openxmlformats.org/officeDocument/2006/relationships/audio" Target="file:///C:\Users\Sky\AppData\Local\Microsoft\Windows\Temporary%20Internet%20Files\Content.IE5\ZW2SGBIK\&#216;&#170;&#217;&#8218;&#216;&#175;&#217;&#352;&#217;&#8230;1%5b1%5d.m4a" TargetMode="Externa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5.xml"/><Relationship Id="rId1" Type="http://schemas.openxmlformats.org/officeDocument/2006/relationships/audio" Target="file:///C:\Users\Sky\AppData\Local\Microsoft\Windows\Temporary%20Internet%20Files\Content.IE5\D1I0RB2F\&#216;&#163;&#217;&#8224;&#217;&#710;&#216;&#167;&#216;&#185;_&#217;&#8230;&#216;&#181;&#216;&#167;&#216;&#175;&#216;&#177;_&#216;&#167;&#217;&#8222;&#217;&#8230;&#216;&#185;&#217;&#8222;&#217;&#710;&#217;&#8230;&#216;&#167;&#216;&#170;%5b1%5d.m4a"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4.xml"/><Relationship Id="rId1" Type="http://schemas.openxmlformats.org/officeDocument/2006/relationships/audio" Target="file:///C:\Users\Sky\AppData\Local\Microsoft\Windows\Temporary%20Internet%20Files\Content.IE5\4RGOX9LD\&#216;&#170;&#216;&#167;&#216;&#168;&#216;&#185;_&#217;&#8222;&#217;&#8230;&#216;&#181;&#216;&#167;&#216;&#175;&#216;&#177;_&#216;&#167;&#217;&#8222;&#217;&#8230;&#216;&#185;&#217;&#8222;&#217;&#710;&#217;&#8230;&#216;&#167;&#216;&#170;%5b1%5d.m4a" TargetMode="Externa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audio" Target="file:///C:\Users\Sky\AppData\Local\Microsoft\Windows\Temporary%20Internet%20Files\Content.IE5\8ZGQAB5I\&#217;&#8230;&#217;&#8222;&#216;&#167;&#216;&#173;&#216;&#184;&#216;&#169;_&#216;&#167;&#217;&#8222;&#217;&#8230;&#217;&#710;&#216;&#167;&#216;&#181;&#217;&#129;&#216;&#167;&#216;&#170;%5b1%5d.m4a"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audio" Target="file:///C:\Users\Sky\AppData\Local\Microsoft\Windows\Temporary%20Internet%20Files\Content.IE5\ZW2SGBIK\&#217;&#8230;&#217;&#8222;&#216;&#167;&#216;&#173;&#216;&#184;&#216;&#167;&#216;&#170;%5b1%5d.m4a"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audio" Target="file:///C:\Users\Sky\AppData\Local\Microsoft\Windows\Temporary%20Internet%20Files\Content.IE5\D1I0RB2F\&#216;&#163;&#217;&#8225;&#217;&#8230;&#217;&#352;&#216;&#169;_&#216;&#167;&#217;&#8222;&#217;&#8230;&#216;&#181;&#216;&#167;&#216;&#175;&#216;&#177;%5b1%5d.m4a"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audio" Target="file:///C:\Users\Sky\AppData\Local\Microsoft\Windows\Temporary%20Internet%20Files\Content.IE5\4RGOX9LD\&#216;&#167;&#217;&#8222;&#216;&#163;&#216;&#174;&#217;&#352;&#216;&#177;%5b1%5d.m4a" TargetMode="External"/><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C:\Users\Sky\Desktop\التعليم-الالكتروني-و-سماته.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1506"/>
                                        </p:tgtEl>
                                        <p:attrNameLst>
                                          <p:attrName>style.visibility</p:attrName>
                                        </p:attrNameLst>
                                      </p:cBhvr>
                                      <p:to>
                                        <p:strVal val="visible"/>
                                      </p:to>
                                    </p:set>
                                    <p:anim calcmode="lin" valueType="num">
                                      <p:cBhvr>
                                        <p:cTn id="7" dur="500" fill="hold"/>
                                        <p:tgtEl>
                                          <p:spTgt spid="21506"/>
                                        </p:tgtEl>
                                        <p:attrNameLst>
                                          <p:attrName>ppt_w</p:attrName>
                                        </p:attrNameLst>
                                      </p:cBhvr>
                                      <p:tavLst>
                                        <p:tav tm="0">
                                          <p:val>
                                            <p:fltVal val="0"/>
                                          </p:val>
                                        </p:tav>
                                        <p:tav tm="100000">
                                          <p:val>
                                            <p:strVal val="#ppt_w"/>
                                          </p:val>
                                        </p:tav>
                                      </p:tavLst>
                                    </p:anim>
                                    <p:anim calcmode="lin" valueType="num">
                                      <p:cBhvr>
                                        <p:cTn id="8" dur="500" fill="hold"/>
                                        <p:tgtEl>
                                          <p:spTgt spid="2150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ar-DZ" dirty="0" smtClean="0"/>
              <a:t/>
            </a:r>
            <a:br>
              <a:rPr lang="ar-DZ" dirty="0" smtClean="0"/>
            </a:br>
            <a:r>
              <a:rPr lang="ar-DZ" dirty="0" smtClean="0"/>
              <a:t/>
            </a:r>
            <a:br>
              <a:rPr lang="ar-DZ" dirty="0" smtClean="0"/>
            </a:br>
            <a:r>
              <a:rPr lang="ar-DZ" dirty="0" smtClean="0"/>
              <a:t>ولمزيد </a:t>
            </a:r>
            <a:r>
              <a:rPr lang="ar-DZ" dirty="0" smtClean="0"/>
              <a:t>من المعلومات أو الاستفسار حول المحاضرة بالإمكان الدخول  إلى الرابط التالي :</a:t>
            </a:r>
            <a:r>
              <a:rPr lang="en-US" dirty="0" smtClean="0"/>
              <a:t/>
            </a:r>
            <a:br>
              <a:rPr lang="en-US" dirty="0" smtClean="0"/>
            </a:br>
            <a:r>
              <a:rPr lang="fr-FR" dirty="0" smtClean="0">
                <a:hlinkClick r:id="rId3"/>
              </a:rPr>
              <a:t>a.mecif@univ-annaba.dz</a:t>
            </a:r>
            <a:r>
              <a:rPr lang="ar-DZ" dirty="0" smtClean="0"/>
              <a:t/>
            </a:r>
            <a:br>
              <a:rPr lang="ar-DZ" dirty="0" smtClean="0"/>
            </a:br>
            <a:r>
              <a:rPr lang="ar-DZ" dirty="0" smtClean="0"/>
              <a:t>أو عبر البريد الالكتروني :</a:t>
            </a:r>
            <a:br>
              <a:rPr lang="ar-DZ" dirty="0" smtClean="0"/>
            </a:br>
            <a:r>
              <a:rPr lang="fr-FR" dirty="0" smtClean="0">
                <a:hlinkClick r:id="rId4"/>
              </a:rPr>
              <a:t>mecif.aicha@gmail.com</a:t>
            </a:r>
            <a:r>
              <a:rPr lang="ar-DZ" dirty="0" smtClean="0"/>
              <a:t/>
            </a:r>
            <a:br>
              <a:rPr lang="ar-DZ" dirty="0" smtClean="0"/>
            </a:br>
            <a:r>
              <a:rPr lang="ar-DZ" dirty="0"/>
              <a:t> </a:t>
            </a:r>
            <a:r>
              <a:rPr lang="ar-DZ" dirty="0" smtClean="0"/>
              <a:t>ترقبوا باقي المحاضرات </a:t>
            </a:r>
            <a:r>
              <a:rPr lang="ar-DZ" dirty="0" smtClean="0"/>
              <a:t>مختصرة على هذا النحو </a:t>
            </a:r>
            <a:r>
              <a:rPr lang="ar-DZ" dirty="0" smtClean="0"/>
              <a:t/>
            </a:r>
            <a:br>
              <a:rPr lang="ar-DZ" dirty="0" smtClean="0"/>
            </a:br>
            <a:r>
              <a:rPr lang="ar-DZ" dirty="0"/>
              <a:t/>
            </a:r>
            <a:br>
              <a:rPr lang="ar-DZ" dirty="0"/>
            </a:br>
            <a:r>
              <a:rPr lang="ar-DZ" b="1" dirty="0" smtClean="0"/>
              <a:t>تم بحمد الله</a:t>
            </a:r>
            <a:r>
              <a:rPr lang="ar-DZ" dirty="0" smtClean="0"/>
              <a:t>.</a:t>
            </a:r>
            <a:r>
              <a:rPr lang="fr-FR" dirty="0" smtClean="0"/>
              <a:t> </a:t>
            </a:r>
            <a:endParaRPr lang="fr-FR" dirty="0"/>
          </a:p>
        </p:txBody>
      </p:sp>
      <p:pic>
        <p:nvPicPr>
          <p:cNvPr id="3" name="Ø®ØªØ§Ù…[1].m4a">
            <a:hlinkClick r:id="" action="ppaction://media"/>
          </p:cNvPr>
          <p:cNvPicPr>
            <a:picLocks noRot="1" noChangeAspect="1"/>
          </p:cNvPicPr>
          <p:nvPr>
            <a:audioFile r:link="rId1"/>
          </p:nvPr>
        </p:nvPicPr>
        <p:blipFill>
          <a:blip r:embed="rId5" cstate="print"/>
          <a:stretch>
            <a:fillRect/>
          </a:stretch>
        </p:blipFill>
        <p:spPr>
          <a:xfrm>
            <a:off x="857224" y="4786322"/>
            <a:ext cx="2071702" cy="144780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mph" presetSubtype="0" fill="hold" grpId="0" nodeType="clickEffect">
                                  <p:stCondLst>
                                    <p:cond delay="0"/>
                                  </p:stCondLst>
                                  <p:childTnLst>
                                    <p:anim calcmode="discrete" valueType="str">
                                      <p:cBhvr override="childStyle">
                                        <p:cTn id="6" dur="2000" fill="hold"/>
                                        <p:tgtEl>
                                          <p:spTgt spid="2"/>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par>
                          <p:cTn id="7" fill="hold">
                            <p:stCondLst>
                              <p:cond delay="2000"/>
                            </p:stCondLst>
                            <p:childTnLst>
                              <p:par>
                                <p:cTn id="8" presetID="1" presetClass="mediacall" presetSubtype="0" fill="hold" nodeType="afterEffect">
                                  <p:stCondLst>
                                    <p:cond delay="0"/>
                                  </p:stCondLst>
                                  <p:childTnLst>
                                    <p:cmd type="call" cmd="playFrom(0.0)">
                                      <p:cBhvr>
                                        <p:cTn id="9"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0" fill="hold" display="0">
                  <p:stCondLst>
                    <p:cond delay="indefinite"/>
                  </p:stCondLst>
                  <p:endCondLst>
                    <p:cond evt="onNext" delay="0">
                      <p:tgtEl>
                        <p:sldTgt/>
                      </p:tgtEl>
                    </p:cond>
                    <p:cond evt="onPrev" delay="0">
                      <p:tgtEl>
                        <p:sldTgt/>
                      </p:tgtEl>
                    </p:cond>
                    <p:cond evt="onStopAudio" delay="0">
                      <p:tgtEl>
                        <p:sldTgt/>
                      </p:tgtEl>
                    </p:cond>
                  </p:endCondLst>
                </p:cTn>
                <p:tgtEl>
                  <p:spTgt spid="3"/>
                </p:tgtEl>
              </p:cMediaNode>
            </p:audio>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428604"/>
            <a:ext cx="7772400" cy="2243152"/>
          </a:xfrm>
        </p:spPr>
        <p:txBody>
          <a:bodyPr>
            <a:noAutofit/>
          </a:bodyPr>
          <a:lstStyle/>
          <a:p>
            <a:r>
              <a:rPr lang="ar-DZ" sz="3600" b="1" dirty="0" smtClean="0">
                <a:latin typeface="Harlow Solid Italic" pitchFamily="82" charset="0"/>
              </a:rPr>
              <a:t>بسم </a:t>
            </a:r>
            <a:r>
              <a:rPr lang="ar-DZ" sz="3600" b="1" dirty="0" smtClean="0">
                <a:latin typeface="Harlow Solid Italic" pitchFamily="82" charset="0"/>
              </a:rPr>
              <a:t>الله الرحمن الرحيم</a:t>
            </a:r>
            <a:r>
              <a:rPr lang="ar-DZ" sz="3600" b="1" dirty="0" smtClean="0">
                <a:latin typeface="AngsanaUPC" pitchFamily="18" charset="-34"/>
              </a:rPr>
              <a:t> </a:t>
            </a:r>
            <a:r>
              <a:rPr lang="ar-DZ" sz="2400" b="1" dirty="0" smtClean="0"/>
              <a:t/>
            </a:r>
            <a:br>
              <a:rPr lang="ar-DZ" sz="2400" b="1" dirty="0" smtClean="0"/>
            </a:br>
            <a:endParaRPr lang="fr-FR" sz="2400" b="1" dirty="0"/>
          </a:p>
        </p:txBody>
      </p:sp>
      <p:sp>
        <p:nvSpPr>
          <p:cNvPr id="3" name="Sous-titre 2"/>
          <p:cNvSpPr>
            <a:spLocks noGrp="1"/>
          </p:cNvSpPr>
          <p:nvPr>
            <p:ph type="subTitle" idx="1"/>
          </p:nvPr>
        </p:nvSpPr>
        <p:spPr>
          <a:xfrm>
            <a:off x="1214414" y="2285992"/>
            <a:ext cx="6400800" cy="3786214"/>
          </a:xfrm>
        </p:spPr>
        <p:txBody>
          <a:bodyPr>
            <a:noAutofit/>
          </a:bodyPr>
          <a:lstStyle/>
          <a:p>
            <a:pPr rtl="1"/>
            <a:r>
              <a:rPr lang="ar-DZ" sz="2800" b="1" dirty="0" smtClean="0">
                <a:solidFill>
                  <a:schemeClr val="tx1"/>
                </a:solidFill>
              </a:rPr>
              <a:t>المحاضرة الرابعة  في </a:t>
            </a:r>
            <a:endParaRPr lang="fr-FR" sz="2800" b="1" dirty="0">
              <a:solidFill>
                <a:schemeClr val="tx1"/>
              </a:solidFill>
            </a:endParaRPr>
          </a:p>
          <a:p>
            <a:pPr rtl="1"/>
            <a:r>
              <a:rPr lang="ar-SA" sz="2800" b="1" dirty="0" smtClean="0">
                <a:solidFill>
                  <a:srgbClr val="7030A0"/>
                </a:solidFill>
              </a:rPr>
              <a:t>مقياس </a:t>
            </a:r>
            <a:r>
              <a:rPr lang="ar-SA" sz="2800" b="1" dirty="0">
                <a:solidFill>
                  <a:srgbClr val="7030A0"/>
                </a:solidFill>
              </a:rPr>
              <a:t>منهجية وتقنيات البحث</a:t>
            </a:r>
            <a:endParaRPr lang="fr-FR" sz="2800" b="1" dirty="0">
              <a:solidFill>
                <a:srgbClr val="7030A0"/>
              </a:solidFill>
            </a:endParaRPr>
          </a:p>
          <a:p>
            <a:pPr rtl="1"/>
            <a:r>
              <a:rPr lang="ar-SA" sz="2800" b="1" dirty="0">
                <a:solidFill>
                  <a:srgbClr val="7030A0"/>
                </a:solidFill>
              </a:rPr>
              <a:t>خاص بطلبة السنة الأولى </a:t>
            </a:r>
            <a:r>
              <a:rPr lang="ar-SA" sz="2800" b="1" dirty="0" err="1">
                <a:solidFill>
                  <a:srgbClr val="7030A0"/>
                </a:solidFill>
              </a:rPr>
              <a:t>ماستر</a:t>
            </a:r>
            <a:endParaRPr lang="fr-FR" sz="2000" b="1" dirty="0">
              <a:solidFill>
                <a:srgbClr val="7030A0"/>
              </a:solidFill>
            </a:endParaRPr>
          </a:p>
          <a:p>
            <a:pPr rtl="1"/>
            <a:r>
              <a:rPr lang="ar-SA" sz="2400" b="1" dirty="0">
                <a:solidFill>
                  <a:srgbClr val="7030A0"/>
                </a:solidFill>
              </a:rPr>
              <a:t> </a:t>
            </a:r>
            <a:r>
              <a:rPr lang="ar-DZ" sz="2400" b="1" dirty="0" smtClean="0">
                <a:solidFill>
                  <a:schemeClr val="tx1"/>
                </a:solidFill>
              </a:rPr>
              <a:t>تحت عنوان :</a:t>
            </a:r>
          </a:p>
          <a:p>
            <a:pPr rtl="1"/>
            <a:r>
              <a:rPr lang="ar-DZ" sz="2800" b="1" dirty="0" smtClean="0">
                <a:solidFill>
                  <a:srgbClr val="7030A0"/>
                </a:solidFill>
              </a:rPr>
              <a:t>مصادر المعلومات </a:t>
            </a:r>
          </a:p>
          <a:p>
            <a:pPr rtl="1"/>
            <a:endParaRPr lang="fr-FR" sz="2800" dirty="0">
              <a:solidFill>
                <a:srgbClr val="7030A0"/>
              </a:solidFill>
            </a:endParaRPr>
          </a:p>
          <a:p>
            <a:pPr rtl="1"/>
            <a:r>
              <a:rPr lang="ar-SA" sz="2000" b="1" dirty="0">
                <a:solidFill>
                  <a:schemeClr val="tx1"/>
                </a:solidFill>
              </a:rPr>
              <a:t>من إعداد الدكتورة :مسيف عائشة</a:t>
            </a:r>
            <a:endParaRPr lang="fr-FR" sz="2000" dirty="0">
              <a:solidFill>
                <a:schemeClr val="tx1"/>
              </a:solidFill>
            </a:endParaRPr>
          </a:p>
          <a:p>
            <a:r>
              <a:rPr lang="ar-SA" sz="2000" b="1" dirty="0">
                <a:solidFill>
                  <a:schemeClr val="tx1"/>
                </a:solidFill>
              </a:rPr>
              <a:t>السنة الجامعية 2019/2020</a:t>
            </a:r>
            <a:endParaRPr lang="fr-FR" sz="2000" dirty="0">
              <a:solidFill>
                <a:schemeClr val="tx1"/>
              </a:solidFill>
            </a:endParaRPr>
          </a:p>
        </p:txBody>
      </p:sp>
      <p:sp>
        <p:nvSpPr>
          <p:cNvPr id="8194" name="AutoShape 2" descr="أهم 20 حقيقة حول واقع التعليم الإلكتروني ! - كل شيء عن المدارس"/>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8195" name="Picture 3" descr="C:\Users\Sky\Desktop\téléchargement.jpg"/>
          <p:cNvPicPr>
            <a:picLocks noChangeAspect="1" noChangeArrowheads="1"/>
          </p:cNvPicPr>
          <p:nvPr/>
        </p:nvPicPr>
        <p:blipFill>
          <a:blip r:embed="rId3" cstate="print"/>
          <a:srcRect/>
          <a:stretch>
            <a:fillRect/>
          </a:stretch>
        </p:blipFill>
        <p:spPr bwMode="auto">
          <a:xfrm>
            <a:off x="0" y="428604"/>
            <a:ext cx="2647950" cy="1724025"/>
          </a:xfrm>
          <a:prstGeom prst="rect">
            <a:avLst/>
          </a:prstGeom>
          <a:noFill/>
        </p:spPr>
      </p:pic>
      <p:pic>
        <p:nvPicPr>
          <p:cNvPr id="12" name="Ø§Ù„Ø¨Ø³Ù…Ù„Ø©[1].m4a">
            <a:hlinkClick r:id="" action="ppaction://media"/>
          </p:cNvPr>
          <p:cNvPicPr>
            <a:picLocks noRot="1" noChangeAspect="1"/>
          </p:cNvPicPr>
          <p:nvPr>
            <a:audioFile r:link="rId1"/>
          </p:nvPr>
        </p:nvPicPr>
        <p:blipFill>
          <a:blip r:embed="rId4" cstate="print"/>
          <a:stretch>
            <a:fillRect/>
          </a:stretch>
        </p:blipFill>
        <p:spPr>
          <a:xfrm flipH="1">
            <a:off x="6429388" y="4786322"/>
            <a:ext cx="2081226" cy="115253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xit" presetSubtype="0" fill="hold" grpId="0" nodeType="clickEffect">
                                  <p:stCondLst>
                                    <p:cond delay="0"/>
                                  </p:stCondLst>
                                  <p:childTnLst>
                                    <p:anim calcmode="lin" valueType="num">
                                      <p:cBhvr>
                                        <p:cTn id="11" dur="1000"/>
                                        <p:tgtEl>
                                          <p:spTgt spid="3">
                                            <p:txEl>
                                              <p:pRg st="0" end="0"/>
                                            </p:txEl>
                                          </p:spTgt>
                                        </p:tgtEl>
                                        <p:attrNameLst>
                                          <p:attrName>ppt_w</p:attrName>
                                        </p:attrNameLst>
                                      </p:cBhvr>
                                      <p:tavLst>
                                        <p:tav tm="0">
                                          <p:val>
                                            <p:strVal val="ppt_w"/>
                                          </p:val>
                                        </p:tav>
                                        <p:tav tm="100000">
                                          <p:val>
                                            <p:strVal val="ppt_w*0.70"/>
                                          </p:val>
                                        </p:tav>
                                      </p:tavLst>
                                    </p:anim>
                                    <p:anim calcmode="lin" valueType="num">
                                      <p:cBhvr>
                                        <p:cTn id="12" dur="1000"/>
                                        <p:tgtEl>
                                          <p:spTgt spid="3">
                                            <p:txEl>
                                              <p:pRg st="0" end="0"/>
                                            </p:txEl>
                                          </p:spTgt>
                                        </p:tgtEl>
                                        <p:attrNameLst>
                                          <p:attrName>ppt_h</p:attrName>
                                        </p:attrNameLst>
                                      </p:cBhvr>
                                      <p:tavLst>
                                        <p:tav tm="0">
                                          <p:val>
                                            <p:strVal val="ppt_h"/>
                                          </p:val>
                                        </p:tav>
                                        <p:tav tm="100000">
                                          <p:val>
                                            <p:strVal val="ppt_h"/>
                                          </p:val>
                                        </p:tav>
                                      </p:tavLst>
                                    </p:anim>
                                    <p:animEffect transition="out" filter="fade">
                                      <p:cBhvr>
                                        <p:cTn id="13" dur="1000"/>
                                        <p:tgtEl>
                                          <p:spTgt spid="3">
                                            <p:txEl>
                                              <p:pRg st="0" end="0"/>
                                            </p:txEl>
                                          </p:spTgt>
                                        </p:tgtEl>
                                      </p:cBhvr>
                                    </p:animEffect>
                                    <p:set>
                                      <p:cBhvr>
                                        <p:cTn id="14" dur="1" fill="hold">
                                          <p:stCondLst>
                                            <p:cond delay="999"/>
                                          </p:stCondLst>
                                        </p:cTn>
                                        <p:tgtEl>
                                          <p:spTgt spid="3">
                                            <p:txEl>
                                              <p:pRg st="0" end="0"/>
                                            </p:txEl>
                                          </p:spTgt>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55" presetClass="exit" presetSubtype="0" fill="hold" grpId="0" nodeType="clickEffect">
                                  <p:stCondLst>
                                    <p:cond delay="0"/>
                                  </p:stCondLst>
                                  <p:childTnLst>
                                    <p:anim calcmode="lin" valueType="num">
                                      <p:cBhvr>
                                        <p:cTn id="18" dur="1000"/>
                                        <p:tgtEl>
                                          <p:spTgt spid="3">
                                            <p:txEl>
                                              <p:pRg st="1" end="1"/>
                                            </p:txEl>
                                          </p:spTgt>
                                        </p:tgtEl>
                                        <p:attrNameLst>
                                          <p:attrName>ppt_w</p:attrName>
                                        </p:attrNameLst>
                                      </p:cBhvr>
                                      <p:tavLst>
                                        <p:tav tm="0">
                                          <p:val>
                                            <p:strVal val="ppt_w"/>
                                          </p:val>
                                        </p:tav>
                                        <p:tav tm="100000">
                                          <p:val>
                                            <p:strVal val="ppt_w*0.70"/>
                                          </p:val>
                                        </p:tav>
                                      </p:tavLst>
                                    </p:anim>
                                    <p:anim calcmode="lin" valueType="num">
                                      <p:cBhvr>
                                        <p:cTn id="19" dur="1000"/>
                                        <p:tgtEl>
                                          <p:spTgt spid="3">
                                            <p:txEl>
                                              <p:pRg st="1" end="1"/>
                                            </p:txEl>
                                          </p:spTgt>
                                        </p:tgtEl>
                                        <p:attrNameLst>
                                          <p:attrName>ppt_h</p:attrName>
                                        </p:attrNameLst>
                                      </p:cBhvr>
                                      <p:tavLst>
                                        <p:tav tm="0">
                                          <p:val>
                                            <p:strVal val="ppt_h"/>
                                          </p:val>
                                        </p:tav>
                                        <p:tav tm="100000">
                                          <p:val>
                                            <p:strVal val="ppt_h"/>
                                          </p:val>
                                        </p:tav>
                                      </p:tavLst>
                                    </p:anim>
                                    <p:animEffect transition="out" filter="fade">
                                      <p:cBhvr>
                                        <p:cTn id="20" dur="1000"/>
                                        <p:tgtEl>
                                          <p:spTgt spid="3">
                                            <p:txEl>
                                              <p:pRg st="1" end="1"/>
                                            </p:txEl>
                                          </p:spTgt>
                                        </p:tgtEl>
                                      </p:cBhvr>
                                    </p:animEffect>
                                    <p:set>
                                      <p:cBhvr>
                                        <p:cTn id="21" dur="1" fill="hold">
                                          <p:stCondLst>
                                            <p:cond delay="999"/>
                                          </p:stCondLst>
                                        </p:cTn>
                                        <p:tgtEl>
                                          <p:spTgt spid="3">
                                            <p:txEl>
                                              <p:pRg st="1" end="1"/>
                                            </p:txEl>
                                          </p:spTgt>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55" presetClass="exit" presetSubtype="0" fill="hold" grpId="0" nodeType="clickEffect">
                                  <p:stCondLst>
                                    <p:cond delay="0"/>
                                  </p:stCondLst>
                                  <p:childTnLst>
                                    <p:anim calcmode="lin" valueType="num">
                                      <p:cBhvr>
                                        <p:cTn id="25" dur="1000"/>
                                        <p:tgtEl>
                                          <p:spTgt spid="3">
                                            <p:txEl>
                                              <p:pRg st="2" end="2"/>
                                            </p:txEl>
                                          </p:spTgt>
                                        </p:tgtEl>
                                        <p:attrNameLst>
                                          <p:attrName>ppt_w</p:attrName>
                                        </p:attrNameLst>
                                      </p:cBhvr>
                                      <p:tavLst>
                                        <p:tav tm="0">
                                          <p:val>
                                            <p:strVal val="ppt_w"/>
                                          </p:val>
                                        </p:tav>
                                        <p:tav tm="100000">
                                          <p:val>
                                            <p:strVal val="ppt_w*0.70"/>
                                          </p:val>
                                        </p:tav>
                                      </p:tavLst>
                                    </p:anim>
                                    <p:anim calcmode="lin" valueType="num">
                                      <p:cBhvr>
                                        <p:cTn id="26" dur="1000"/>
                                        <p:tgtEl>
                                          <p:spTgt spid="3">
                                            <p:txEl>
                                              <p:pRg st="2" end="2"/>
                                            </p:txEl>
                                          </p:spTgt>
                                        </p:tgtEl>
                                        <p:attrNameLst>
                                          <p:attrName>ppt_h</p:attrName>
                                        </p:attrNameLst>
                                      </p:cBhvr>
                                      <p:tavLst>
                                        <p:tav tm="0">
                                          <p:val>
                                            <p:strVal val="ppt_h"/>
                                          </p:val>
                                        </p:tav>
                                        <p:tav tm="100000">
                                          <p:val>
                                            <p:strVal val="ppt_h"/>
                                          </p:val>
                                        </p:tav>
                                      </p:tavLst>
                                    </p:anim>
                                    <p:animEffect transition="out" filter="fade">
                                      <p:cBhvr>
                                        <p:cTn id="27" dur="1000"/>
                                        <p:tgtEl>
                                          <p:spTgt spid="3">
                                            <p:txEl>
                                              <p:pRg st="2" end="2"/>
                                            </p:txEl>
                                          </p:spTgt>
                                        </p:tgtEl>
                                      </p:cBhvr>
                                    </p:animEffect>
                                    <p:set>
                                      <p:cBhvr>
                                        <p:cTn id="28" dur="1" fill="hold">
                                          <p:stCondLst>
                                            <p:cond delay="999"/>
                                          </p:stCondLst>
                                        </p:cTn>
                                        <p:tgtEl>
                                          <p:spTgt spid="3">
                                            <p:txEl>
                                              <p:pRg st="2" end="2"/>
                                            </p:txEl>
                                          </p:spTgt>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55" presetClass="exit" presetSubtype="0" fill="hold" grpId="0" nodeType="clickEffect">
                                  <p:stCondLst>
                                    <p:cond delay="0"/>
                                  </p:stCondLst>
                                  <p:childTnLst>
                                    <p:anim calcmode="lin" valueType="num">
                                      <p:cBhvr>
                                        <p:cTn id="32" dur="1000"/>
                                        <p:tgtEl>
                                          <p:spTgt spid="3">
                                            <p:txEl>
                                              <p:pRg st="3" end="3"/>
                                            </p:txEl>
                                          </p:spTgt>
                                        </p:tgtEl>
                                        <p:attrNameLst>
                                          <p:attrName>ppt_w</p:attrName>
                                        </p:attrNameLst>
                                      </p:cBhvr>
                                      <p:tavLst>
                                        <p:tav tm="0">
                                          <p:val>
                                            <p:strVal val="ppt_w"/>
                                          </p:val>
                                        </p:tav>
                                        <p:tav tm="100000">
                                          <p:val>
                                            <p:strVal val="ppt_w*0.70"/>
                                          </p:val>
                                        </p:tav>
                                      </p:tavLst>
                                    </p:anim>
                                    <p:anim calcmode="lin" valueType="num">
                                      <p:cBhvr>
                                        <p:cTn id="33" dur="1000"/>
                                        <p:tgtEl>
                                          <p:spTgt spid="3">
                                            <p:txEl>
                                              <p:pRg st="3" end="3"/>
                                            </p:txEl>
                                          </p:spTgt>
                                        </p:tgtEl>
                                        <p:attrNameLst>
                                          <p:attrName>ppt_h</p:attrName>
                                        </p:attrNameLst>
                                      </p:cBhvr>
                                      <p:tavLst>
                                        <p:tav tm="0">
                                          <p:val>
                                            <p:strVal val="ppt_h"/>
                                          </p:val>
                                        </p:tav>
                                        <p:tav tm="100000">
                                          <p:val>
                                            <p:strVal val="ppt_h"/>
                                          </p:val>
                                        </p:tav>
                                      </p:tavLst>
                                    </p:anim>
                                    <p:animEffect transition="out" filter="fade">
                                      <p:cBhvr>
                                        <p:cTn id="34" dur="1000"/>
                                        <p:tgtEl>
                                          <p:spTgt spid="3">
                                            <p:txEl>
                                              <p:pRg st="3" end="3"/>
                                            </p:txEl>
                                          </p:spTgt>
                                        </p:tgtEl>
                                      </p:cBhvr>
                                    </p:animEffect>
                                    <p:set>
                                      <p:cBhvr>
                                        <p:cTn id="35" dur="1" fill="hold">
                                          <p:stCondLst>
                                            <p:cond delay="999"/>
                                          </p:stCondLst>
                                        </p:cTn>
                                        <p:tgtEl>
                                          <p:spTgt spid="3">
                                            <p:txEl>
                                              <p:pRg st="3" end="3"/>
                                            </p:txEl>
                                          </p:spTgt>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55" presetClass="exit" presetSubtype="0" fill="hold" grpId="0" nodeType="clickEffect">
                                  <p:stCondLst>
                                    <p:cond delay="0"/>
                                  </p:stCondLst>
                                  <p:childTnLst>
                                    <p:anim calcmode="lin" valueType="num">
                                      <p:cBhvr>
                                        <p:cTn id="39" dur="1000"/>
                                        <p:tgtEl>
                                          <p:spTgt spid="3">
                                            <p:txEl>
                                              <p:pRg st="4" end="4"/>
                                            </p:txEl>
                                          </p:spTgt>
                                        </p:tgtEl>
                                        <p:attrNameLst>
                                          <p:attrName>ppt_w</p:attrName>
                                        </p:attrNameLst>
                                      </p:cBhvr>
                                      <p:tavLst>
                                        <p:tav tm="0">
                                          <p:val>
                                            <p:strVal val="ppt_w"/>
                                          </p:val>
                                        </p:tav>
                                        <p:tav tm="100000">
                                          <p:val>
                                            <p:strVal val="ppt_w*0.70"/>
                                          </p:val>
                                        </p:tav>
                                      </p:tavLst>
                                    </p:anim>
                                    <p:anim calcmode="lin" valueType="num">
                                      <p:cBhvr>
                                        <p:cTn id="40" dur="1000"/>
                                        <p:tgtEl>
                                          <p:spTgt spid="3">
                                            <p:txEl>
                                              <p:pRg st="4" end="4"/>
                                            </p:txEl>
                                          </p:spTgt>
                                        </p:tgtEl>
                                        <p:attrNameLst>
                                          <p:attrName>ppt_h</p:attrName>
                                        </p:attrNameLst>
                                      </p:cBhvr>
                                      <p:tavLst>
                                        <p:tav tm="0">
                                          <p:val>
                                            <p:strVal val="ppt_h"/>
                                          </p:val>
                                        </p:tav>
                                        <p:tav tm="100000">
                                          <p:val>
                                            <p:strVal val="ppt_h"/>
                                          </p:val>
                                        </p:tav>
                                      </p:tavLst>
                                    </p:anim>
                                    <p:animEffect transition="out" filter="fade">
                                      <p:cBhvr>
                                        <p:cTn id="41" dur="1000"/>
                                        <p:tgtEl>
                                          <p:spTgt spid="3">
                                            <p:txEl>
                                              <p:pRg st="4" end="4"/>
                                            </p:txEl>
                                          </p:spTgt>
                                        </p:tgtEl>
                                      </p:cBhvr>
                                    </p:animEffect>
                                    <p:set>
                                      <p:cBhvr>
                                        <p:cTn id="42" dur="1" fill="hold">
                                          <p:stCondLst>
                                            <p:cond delay="999"/>
                                          </p:stCondLst>
                                        </p:cTn>
                                        <p:tgtEl>
                                          <p:spTgt spid="3">
                                            <p:txEl>
                                              <p:pRg st="4" end="4"/>
                                            </p:txEl>
                                          </p:spTgt>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55" presetClass="exit" presetSubtype="0" fill="hold" grpId="0" nodeType="clickEffect">
                                  <p:stCondLst>
                                    <p:cond delay="0"/>
                                  </p:stCondLst>
                                  <p:childTnLst>
                                    <p:anim calcmode="lin" valueType="num">
                                      <p:cBhvr>
                                        <p:cTn id="46" dur="1000"/>
                                        <p:tgtEl>
                                          <p:spTgt spid="3">
                                            <p:txEl>
                                              <p:pRg st="6" end="6"/>
                                            </p:txEl>
                                          </p:spTgt>
                                        </p:tgtEl>
                                        <p:attrNameLst>
                                          <p:attrName>ppt_w</p:attrName>
                                        </p:attrNameLst>
                                      </p:cBhvr>
                                      <p:tavLst>
                                        <p:tav tm="0">
                                          <p:val>
                                            <p:strVal val="ppt_w"/>
                                          </p:val>
                                        </p:tav>
                                        <p:tav tm="100000">
                                          <p:val>
                                            <p:strVal val="ppt_w*0.70"/>
                                          </p:val>
                                        </p:tav>
                                      </p:tavLst>
                                    </p:anim>
                                    <p:anim calcmode="lin" valueType="num">
                                      <p:cBhvr>
                                        <p:cTn id="47" dur="1000"/>
                                        <p:tgtEl>
                                          <p:spTgt spid="3">
                                            <p:txEl>
                                              <p:pRg st="6" end="6"/>
                                            </p:txEl>
                                          </p:spTgt>
                                        </p:tgtEl>
                                        <p:attrNameLst>
                                          <p:attrName>ppt_h</p:attrName>
                                        </p:attrNameLst>
                                      </p:cBhvr>
                                      <p:tavLst>
                                        <p:tav tm="0">
                                          <p:val>
                                            <p:strVal val="ppt_h"/>
                                          </p:val>
                                        </p:tav>
                                        <p:tav tm="100000">
                                          <p:val>
                                            <p:strVal val="ppt_h"/>
                                          </p:val>
                                        </p:tav>
                                      </p:tavLst>
                                    </p:anim>
                                    <p:animEffect transition="out" filter="fade">
                                      <p:cBhvr>
                                        <p:cTn id="48" dur="1000"/>
                                        <p:tgtEl>
                                          <p:spTgt spid="3">
                                            <p:txEl>
                                              <p:pRg st="6" end="6"/>
                                            </p:txEl>
                                          </p:spTgt>
                                        </p:tgtEl>
                                      </p:cBhvr>
                                    </p:animEffect>
                                    <p:set>
                                      <p:cBhvr>
                                        <p:cTn id="49" dur="1" fill="hold">
                                          <p:stCondLst>
                                            <p:cond delay="999"/>
                                          </p:stCondLst>
                                        </p:cTn>
                                        <p:tgtEl>
                                          <p:spTgt spid="3">
                                            <p:txEl>
                                              <p:pRg st="6" end="6"/>
                                            </p:txEl>
                                          </p:spTgt>
                                        </p:tgtEl>
                                        <p:attrNameLst>
                                          <p:attrName>style.visibility</p:attrName>
                                        </p:attrNameLst>
                                      </p:cBhvr>
                                      <p:to>
                                        <p:strVal val="hidden"/>
                                      </p:to>
                                    </p:set>
                                  </p:childTnLst>
                                </p:cTn>
                              </p:par>
                            </p:childTnLst>
                          </p:cTn>
                        </p:par>
                      </p:childTnLst>
                    </p:cTn>
                  </p:par>
                  <p:par>
                    <p:cTn id="50" fill="hold">
                      <p:stCondLst>
                        <p:cond delay="indefinite"/>
                      </p:stCondLst>
                      <p:childTnLst>
                        <p:par>
                          <p:cTn id="51" fill="hold">
                            <p:stCondLst>
                              <p:cond delay="0"/>
                            </p:stCondLst>
                            <p:childTnLst>
                              <p:par>
                                <p:cTn id="52" presetID="55" presetClass="exit" presetSubtype="0" fill="hold" grpId="0" nodeType="clickEffect">
                                  <p:stCondLst>
                                    <p:cond delay="0"/>
                                  </p:stCondLst>
                                  <p:childTnLst>
                                    <p:anim calcmode="lin" valueType="num">
                                      <p:cBhvr>
                                        <p:cTn id="53" dur="1000"/>
                                        <p:tgtEl>
                                          <p:spTgt spid="3">
                                            <p:txEl>
                                              <p:pRg st="7" end="7"/>
                                            </p:txEl>
                                          </p:spTgt>
                                        </p:tgtEl>
                                        <p:attrNameLst>
                                          <p:attrName>ppt_w</p:attrName>
                                        </p:attrNameLst>
                                      </p:cBhvr>
                                      <p:tavLst>
                                        <p:tav tm="0">
                                          <p:val>
                                            <p:strVal val="ppt_w"/>
                                          </p:val>
                                        </p:tav>
                                        <p:tav tm="100000">
                                          <p:val>
                                            <p:strVal val="ppt_w*0.70"/>
                                          </p:val>
                                        </p:tav>
                                      </p:tavLst>
                                    </p:anim>
                                    <p:anim calcmode="lin" valueType="num">
                                      <p:cBhvr>
                                        <p:cTn id="54" dur="1000"/>
                                        <p:tgtEl>
                                          <p:spTgt spid="3">
                                            <p:txEl>
                                              <p:pRg st="7" end="7"/>
                                            </p:txEl>
                                          </p:spTgt>
                                        </p:tgtEl>
                                        <p:attrNameLst>
                                          <p:attrName>ppt_h</p:attrName>
                                        </p:attrNameLst>
                                      </p:cBhvr>
                                      <p:tavLst>
                                        <p:tav tm="0">
                                          <p:val>
                                            <p:strVal val="ppt_h"/>
                                          </p:val>
                                        </p:tav>
                                        <p:tav tm="100000">
                                          <p:val>
                                            <p:strVal val="ppt_h"/>
                                          </p:val>
                                        </p:tav>
                                      </p:tavLst>
                                    </p:anim>
                                    <p:animEffect transition="out" filter="fade">
                                      <p:cBhvr>
                                        <p:cTn id="55" dur="1000"/>
                                        <p:tgtEl>
                                          <p:spTgt spid="3">
                                            <p:txEl>
                                              <p:pRg st="7" end="7"/>
                                            </p:txEl>
                                          </p:spTgt>
                                        </p:tgtEl>
                                      </p:cBhvr>
                                    </p:animEffect>
                                    <p:set>
                                      <p:cBhvr>
                                        <p:cTn id="56" dur="1" fill="hold">
                                          <p:stCondLst>
                                            <p:cond delay="999"/>
                                          </p:stCondLst>
                                        </p:cTn>
                                        <p:tgtEl>
                                          <p:spTgt spid="3">
                                            <p:txEl>
                                              <p:pRg st="7" end="7"/>
                                            </p:txEl>
                                          </p:spTgt>
                                        </p:tgtEl>
                                        <p:attrNameLst>
                                          <p:attrName>style.visibility</p:attrName>
                                        </p:attrNameLst>
                                      </p:cBhvr>
                                      <p:to>
                                        <p:strVal val="hidden"/>
                                      </p:to>
                                    </p:set>
                                  </p:childTnLst>
                                </p:cTn>
                              </p:par>
                            </p:childTnLst>
                          </p:cTn>
                        </p:par>
                        <p:par>
                          <p:cTn id="57" fill="hold">
                            <p:stCondLst>
                              <p:cond delay="1000"/>
                            </p:stCondLst>
                            <p:childTnLst>
                              <p:par>
                                <p:cTn id="58" presetID="1" presetClass="mediacall" presetSubtype="0" fill="hold" nodeType="afterEffect">
                                  <p:stCondLst>
                                    <p:cond delay="0"/>
                                  </p:stCondLst>
                                  <p:childTnLst>
                                    <p:cmd type="call" cmd="playFrom(0.0)">
                                      <p:cBhvr>
                                        <p:cTn id="59" dur="1" fill="hold"/>
                                        <p:tgtEl>
                                          <p:spTgt spid="12"/>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60" fill="hold" display="0">
                  <p:stCondLst>
                    <p:cond delay="indefinite"/>
                  </p:stCondLst>
                  <p:endCondLst>
                    <p:cond evt="onNext" delay="0">
                      <p:tgtEl>
                        <p:sldTgt/>
                      </p:tgtEl>
                    </p:cond>
                    <p:cond evt="onPrev" delay="0">
                      <p:tgtEl>
                        <p:sldTgt/>
                      </p:tgtEl>
                    </p:cond>
                    <p:cond evt="onStopAudio" delay="0">
                      <p:tgtEl>
                        <p:sldTgt/>
                      </p:tgtEl>
                    </p:cond>
                  </p:endCondLst>
                </p:cTn>
                <p:tgtEl>
                  <p:spTgt spid="12"/>
                </p:tgtEl>
              </p:cMediaNode>
            </p:audio>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86446" y="285728"/>
            <a:ext cx="3008313" cy="1162050"/>
          </a:xfrm>
        </p:spPr>
        <p:txBody>
          <a:bodyPr>
            <a:normAutofit/>
          </a:bodyPr>
          <a:lstStyle/>
          <a:p>
            <a:pPr algn="r"/>
            <a:r>
              <a:rPr lang="ar-DZ" sz="2800" dirty="0" smtClean="0">
                <a:solidFill>
                  <a:srgbClr val="C00000"/>
                </a:solidFill>
              </a:rPr>
              <a:t>المحاضرة الرابعة  </a:t>
            </a:r>
            <a:endParaRPr lang="fr-FR" sz="2800" dirty="0">
              <a:solidFill>
                <a:srgbClr val="C00000"/>
              </a:solidFill>
            </a:endParaRPr>
          </a:p>
        </p:txBody>
      </p:sp>
      <p:sp>
        <p:nvSpPr>
          <p:cNvPr id="3" name="Espace réservé du contenu 2"/>
          <p:cNvSpPr>
            <a:spLocks noGrp="1"/>
          </p:cNvSpPr>
          <p:nvPr>
            <p:ph idx="1"/>
          </p:nvPr>
        </p:nvSpPr>
        <p:spPr>
          <a:xfrm>
            <a:off x="500034" y="428604"/>
            <a:ext cx="5111750" cy="5853113"/>
          </a:xfrm>
        </p:spPr>
        <p:txBody>
          <a:bodyPr>
            <a:normAutofit/>
          </a:bodyPr>
          <a:lstStyle/>
          <a:p>
            <a:pPr algn="just" rtl="1"/>
            <a:r>
              <a:rPr lang="ar-DZ" sz="2400" dirty="0" smtClean="0"/>
              <a:t>حتى يتم إعداد البحث العلمي إعدادا جيدا يجب أن يكون مشتملا على جميع عناصره،بشرط الاعتماد على مجموعة من المصادر والمراجع الهامة التي تثري البحث . </a:t>
            </a:r>
          </a:p>
          <a:p>
            <a:pPr algn="just" rtl="1"/>
            <a:r>
              <a:rPr lang="ar-DZ" sz="2400" dirty="0" smtClean="0"/>
              <a:t>وبطبيعة الحال فمجال المكتبات والمعلومات مثله مثل باقي المجالات الأخرى يتمتع برصيد علمي هائل،ويحتاج إلى كم هائل من مصادر المعلومات لتنمية الأبحاث  </a:t>
            </a:r>
          </a:p>
          <a:p>
            <a:pPr algn="just" rtl="1"/>
            <a:r>
              <a:rPr lang="ar-SA" sz="2400" b="1" dirty="0" smtClean="0"/>
              <a:t>لكن </a:t>
            </a:r>
            <a:r>
              <a:rPr lang="ar-SA" sz="2400" b="1" dirty="0"/>
              <a:t>السؤال الذي يطرح نفسه ،كيف يمكن توظيف هذه المصادر والمراجع داخل البحث العلمي ؟ ونظرا لأهمية المصادر ودورها الكبير في البحث العلمي سوف نقوم في رحاب هذه المحاضرة  بالتعرف على مصادر البحث العلمي وأنواعها، وكيفية كتابتها؟ </a:t>
            </a:r>
            <a:endParaRPr lang="fr-FR" sz="2400" dirty="0"/>
          </a:p>
          <a:p>
            <a:pPr algn="just" rtl="1"/>
            <a:endParaRPr lang="fr-FR" sz="2400" dirty="0"/>
          </a:p>
        </p:txBody>
      </p:sp>
      <p:sp>
        <p:nvSpPr>
          <p:cNvPr id="4" name="Espace réservé du texte 3"/>
          <p:cNvSpPr>
            <a:spLocks noGrp="1"/>
          </p:cNvSpPr>
          <p:nvPr>
            <p:ph type="body" sz="half" idx="2"/>
          </p:nvPr>
        </p:nvSpPr>
        <p:spPr>
          <a:xfrm>
            <a:off x="5786446" y="1500174"/>
            <a:ext cx="3008313" cy="4691063"/>
          </a:xfrm>
        </p:spPr>
        <p:txBody>
          <a:bodyPr>
            <a:normAutofit/>
          </a:bodyPr>
          <a:lstStyle/>
          <a:p>
            <a:r>
              <a:rPr lang="ar-DZ" sz="3600" dirty="0" smtClean="0"/>
              <a:t>مصادر </a:t>
            </a:r>
            <a:r>
              <a:rPr lang="ar-DZ" sz="3600" dirty="0" smtClean="0"/>
              <a:t>المعلومات</a:t>
            </a:r>
          </a:p>
          <a:p>
            <a:r>
              <a:rPr lang="ar-DZ" sz="3600" dirty="0" smtClean="0"/>
              <a:t> </a:t>
            </a:r>
            <a:endParaRPr lang="fr-FR" sz="3600" dirty="0"/>
          </a:p>
        </p:txBody>
      </p:sp>
      <p:pic>
        <p:nvPicPr>
          <p:cNvPr id="7169" name="Picture 1" descr="C:\Users\Sky\Desktop\images.jpg"/>
          <p:cNvPicPr>
            <a:picLocks noChangeAspect="1" noChangeArrowheads="1"/>
          </p:cNvPicPr>
          <p:nvPr/>
        </p:nvPicPr>
        <p:blipFill>
          <a:blip r:embed="rId3" cstate="print"/>
          <a:srcRect/>
          <a:stretch>
            <a:fillRect/>
          </a:stretch>
        </p:blipFill>
        <p:spPr bwMode="auto">
          <a:xfrm>
            <a:off x="6143636" y="2571744"/>
            <a:ext cx="2647950" cy="1724025"/>
          </a:xfrm>
          <a:prstGeom prst="rect">
            <a:avLst/>
          </a:prstGeom>
          <a:noFill/>
        </p:spPr>
      </p:pic>
      <p:pic>
        <p:nvPicPr>
          <p:cNvPr id="7" name="ØªÙ‚Ø¯ÙŠÙ…1[1].m4a">
            <a:hlinkClick r:id="" action="ppaction://media"/>
          </p:cNvPr>
          <p:cNvPicPr>
            <a:picLocks noRot="1" noChangeAspect="1"/>
          </p:cNvPicPr>
          <p:nvPr>
            <a:audioFile r:link="rId1"/>
          </p:nvPr>
        </p:nvPicPr>
        <p:blipFill>
          <a:blip r:embed="rId4" cstate="print"/>
          <a:stretch>
            <a:fillRect/>
          </a:stretch>
        </p:blipFill>
        <p:spPr>
          <a:xfrm>
            <a:off x="6286512" y="4786322"/>
            <a:ext cx="1876436" cy="1233494"/>
          </a:xfrm>
          <a:prstGeom prst="rect">
            <a:avLst/>
          </a:prstGeom>
        </p:spPr>
      </p:pic>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5" presetClass="emph" presetSubtype="1" grpId="0" nodeType="clickEffect">
                                  <p:stCondLst>
                                    <p:cond delay="0"/>
                                  </p:stCondLst>
                                  <p:childTnLst>
                                    <p:set>
                                      <p:cBhvr override="childStyle">
                                        <p:cTn id="10" dur="indefinite"/>
                                        <p:tgtEl>
                                          <p:spTgt spid="4">
                                            <p:txEl>
                                              <p:pRg st="0" end="0"/>
                                            </p:txEl>
                                          </p:spTgt>
                                        </p:tgtEl>
                                        <p:attrNameLst>
                                          <p:attrName>style.fontStyle</p:attrName>
                                        </p:attrNameLst>
                                      </p:cBhvr>
                                      <p:to>
                                        <p:strVal val="normal"/>
                                      </p:to>
                                    </p:set>
                                    <p:set>
                                      <p:cBhvr override="childStyle">
                                        <p:cTn id="11" dur="indefinite"/>
                                        <p:tgtEl>
                                          <p:spTgt spid="4">
                                            <p:txEl>
                                              <p:pRg st="0" end="0"/>
                                            </p:txEl>
                                          </p:spTgt>
                                        </p:tgtEl>
                                        <p:attrNameLst>
                                          <p:attrName>style.fontWeight</p:attrName>
                                        </p:attrNameLst>
                                      </p:cBhvr>
                                      <p:to>
                                        <p:strVal val="bold"/>
                                      </p:to>
                                    </p:set>
                                    <p:set>
                                      <p:cBhvr override="childStyle">
                                        <p:cTn id="12" dur="indefinite"/>
                                        <p:tgtEl>
                                          <p:spTgt spid="4">
                                            <p:txEl>
                                              <p:pRg st="0" end="0"/>
                                            </p:txEl>
                                          </p:spTgt>
                                        </p:tgtEl>
                                        <p:attrNameLst>
                                          <p:attrName>style.textDecorationUnderline</p:attrName>
                                        </p:attrNameLst>
                                      </p:cBhvr>
                                      <p:to>
                                        <p:strVal val="false"/>
                                      </p:to>
                                    </p:set>
                                  </p:childTnLst>
                                </p:cTn>
                              </p:par>
                            </p:childTnLst>
                          </p:cTn>
                        </p:par>
                      </p:childTnLst>
                    </p:cTn>
                  </p:par>
                  <p:par>
                    <p:cTn id="13" fill="hold">
                      <p:stCondLst>
                        <p:cond delay="indefinite"/>
                      </p:stCondLst>
                      <p:childTnLst>
                        <p:par>
                          <p:cTn id="14" fill="hold">
                            <p:stCondLst>
                              <p:cond delay="0"/>
                            </p:stCondLst>
                            <p:childTnLst>
                              <p:par>
                                <p:cTn id="15" presetID="5" presetClass="emph" presetSubtype="1" grpId="0" nodeType="clickEffect">
                                  <p:stCondLst>
                                    <p:cond delay="0"/>
                                  </p:stCondLst>
                                  <p:childTnLst>
                                    <p:set>
                                      <p:cBhvr override="childStyle">
                                        <p:cTn id="16" dur="indefinite"/>
                                        <p:tgtEl>
                                          <p:spTgt spid="4">
                                            <p:txEl>
                                              <p:pRg st="1" end="1"/>
                                            </p:txEl>
                                          </p:spTgt>
                                        </p:tgtEl>
                                        <p:attrNameLst>
                                          <p:attrName>style.fontStyle</p:attrName>
                                        </p:attrNameLst>
                                      </p:cBhvr>
                                      <p:to>
                                        <p:strVal val="normal"/>
                                      </p:to>
                                    </p:set>
                                    <p:set>
                                      <p:cBhvr override="childStyle">
                                        <p:cTn id="17" dur="indefinite"/>
                                        <p:tgtEl>
                                          <p:spTgt spid="4">
                                            <p:txEl>
                                              <p:pRg st="1" end="1"/>
                                            </p:txEl>
                                          </p:spTgt>
                                        </p:tgtEl>
                                        <p:attrNameLst>
                                          <p:attrName>style.fontWeight</p:attrName>
                                        </p:attrNameLst>
                                      </p:cBhvr>
                                      <p:to>
                                        <p:strVal val="bold"/>
                                      </p:to>
                                    </p:set>
                                    <p:set>
                                      <p:cBhvr override="childStyle">
                                        <p:cTn id="18" dur="indefinite"/>
                                        <p:tgtEl>
                                          <p:spTgt spid="4">
                                            <p:txEl>
                                              <p:pRg st="1" end="1"/>
                                            </p:txEl>
                                          </p:spTgt>
                                        </p:tgtEl>
                                        <p:attrNameLst>
                                          <p:attrName>style.textDecorationUnderline</p:attrName>
                                        </p:attrNameLst>
                                      </p:cBhvr>
                                      <p:to>
                                        <p:strVal val="false"/>
                                      </p:to>
                                    </p:set>
                                  </p:childTnLst>
                                </p:cTn>
                              </p:par>
                            </p:childTnLst>
                          </p:cTn>
                        </p:par>
                      </p:childTnLst>
                    </p:cTn>
                  </p:par>
                  <p:par>
                    <p:cTn id="19" fill="hold">
                      <p:stCondLst>
                        <p:cond delay="indefinite"/>
                      </p:stCondLst>
                      <p:childTnLst>
                        <p:par>
                          <p:cTn id="20" fill="hold">
                            <p:stCondLst>
                              <p:cond delay="0"/>
                            </p:stCondLst>
                            <p:childTnLst>
                              <p:par>
                                <p:cTn id="21" presetID="8" presetClass="emph" presetSubtype="0" fill="hold" grpId="0" nodeType="clickEffect">
                                  <p:stCondLst>
                                    <p:cond delay="0"/>
                                  </p:stCondLst>
                                  <p:childTnLst>
                                    <p:animRot by="21600000">
                                      <p:cBhvr>
                                        <p:cTn id="22" dur="2000" fill="hold"/>
                                        <p:tgtEl>
                                          <p:spTgt spid="3">
                                            <p:txEl>
                                              <p:pRg st="0" end="0"/>
                                            </p:txEl>
                                          </p:spTgt>
                                        </p:tgtEl>
                                        <p:attrNameLst>
                                          <p:attrName>r</p:attrName>
                                        </p:attrNameLst>
                                      </p:cBhvr>
                                    </p:animRot>
                                  </p:childTnLst>
                                </p:cTn>
                              </p:par>
                            </p:childTnLst>
                          </p:cTn>
                        </p:par>
                      </p:childTnLst>
                    </p:cTn>
                  </p:par>
                  <p:par>
                    <p:cTn id="23" fill="hold">
                      <p:stCondLst>
                        <p:cond delay="indefinite"/>
                      </p:stCondLst>
                      <p:childTnLst>
                        <p:par>
                          <p:cTn id="24" fill="hold">
                            <p:stCondLst>
                              <p:cond delay="0"/>
                            </p:stCondLst>
                            <p:childTnLst>
                              <p:par>
                                <p:cTn id="25" presetID="8" presetClass="emph" presetSubtype="0" fill="hold" grpId="0" nodeType="clickEffect">
                                  <p:stCondLst>
                                    <p:cond delay="0"/>
                                  </p:stCondLst>
                                  <p:childTnLst>
                                    <p:animRot by="21600000">
                                      <p:cBhvr>
                                        <p:cTn id="26" dur="2000" fill="hold"/>
                                        <p:tgtEl>
                                          <p:spTgt spid="3">
                                            <p:txEl>
                                              <p:pRg st="1" end="1"/>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8" presetClass="emph" presetSubtype="0" fill="hold" grpId="0" nodeType="clickEffect">
                                  <p:stCondLst>
                                    <p:cond delay="0"/>
                                  </p:stCondLst>
                                  <p:childTnLst>
                                    <p:animRot by="21600000">
                                      <p:cBhvr>
                                        <p:cTn id="30" dur="2000" fill="hold"/>
                                        <p:tgtEl>
                                          <p:spTgt spid="3">
                                            <p:txEl>
                                              <p:pRg st="2" end="2"/>
                                            </p:txEl>
                                          </p:spTgt>
                                        </p:tgtEl>
                                        <p:attrNameLst>
                                          <p:attrName>r</p:attrName>
                                        </p:attrNameLst>
                                      </p:cBhvr>
                                    </p:animRot>
                                  </p:childTnLst>
                                </p:cTn>
                              </p:par>
                            </p:childTnLst>
                          </p:cTn>
                        </p:par>
                        <p:par>
                          <p:cTn id="31" fill="hold">
                            <p:stCondLst>
                              <p:cond delay="2000"/>
                            </p:stCondLst>
                            <p:childTnLst>
                              <p:par>
                                <p:cTn id="32" presetID="1" presetClass="mediacall" presetSubtype="0" fill="hold" nodeType="afterEffect">
                                  <p:stCondLst>
                                    <p:cond delay="0"/>
                                  </p:stCondLst>
                                  <p:childTnLst>
                                    <p:cmd type="call" cmd="playFrom(0.0)">
                                      <p:cBhvr>
                                        <p:cTn id="33"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34"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childTnLst>
        </p:cTn>
      </p:par>
    </p:tnLst>
    <p:bldLst>
      <p:bldP spid="2" grpId="0"/>
      <p:bldP spid="3" grpId="0" build="p"/>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54032"/>
          </a:xfrm>
        </p:spPr>
        <p:txBody>
          <a:bodyPr>
            <a:normAutofit fontScale="90000"/>
          </a:bodyPr>
          <a:lstStyle/>
          <a:p>
            <a:r>
              <a:rPr lang="ar-DZ" dirty="0" smtClean="0"/>
              <a:t>أنواع مصادر البحث العلمي </a:t>
            </a:r>
            <a:endParaRPr lang="fr-FR" dirty="0"/>
          </a:p>
        </p:txBody>
      </p:sp>
      <p:sp>
        <p:nvSpPr>
          <p:cNvPr id="3" name="Espace réservé du texte 2"/>
          <p:cNvSpPr>
            <a:spLocks noGrp="1"/>
          </p:cNvSpPr>
          <p:nvPr>
            <p:ph type="body" idx="1"/>
          </p:nvPr>
        </p:nvSpPr>
        <p:spPr>
          <a:xfrm>
            <a:off x="428596" y="1000108"/>
            <a:ext cx="4040188" cy="639762"/>
          </a:xfrm>
        </p:spPr>
        <p:txBody>
          <a:bodyPr>
            <a:normAutofit/>
          </a:bodyPr>
          <a:lstStyle/>
          <a:p>
            <a:pPr algn="r" rtl="1"/>
            <a:r>
              <a:rPr lang="ar-DZ" dirty="0" err="1" smtClean="0"/>
              <a:t>مصادرمعلومات</a:t>
            </a:r>
            <a:r>
              <a:rPr lang="ar-DZ" dirty="0" smtClean="0"/>
              <a:t> حديثة :وتنقسم إلى: </a:t>
            </a:r>
          </a:p>
        </p:txBody>
      </p:sp>
      <p:sp>
        <p:nvSpPr>
          <p:cNvPr id="4" name="Espace réservé du contenu 3"/>
          <p:cNvSpPr>
            <a:spLocks noGrp="1"/>
          </p:cNvSpPr>
          <p:nvPr>
            <p:ph sz="half" idx="2"/>
          </p:nvPr>
        </p:nvSpPr>
        <p:spPr>
          <a:xfrm>
            <a:off x="457200" y="1643050"/>
            <a:ext cx="4040188" cy="4483113"/>
          </a:xfrm>
        </p:spPr>
        <p:txBody>
          <a:bodyPr>
            <a:normAutofit fontScale="92500" lnSpcReduction="10000"/>
          </a:bodyPr>
          <a:lstStyle/>
          <a:p>
            <a:pPr algn="just" rtl="1"/>
            <a:r>
              <a:rPr lang="ar-SA" b="1" dirty="0"/>
              <a:t>مصادر المعلومات حسب الوسط </a:t>
            </a:r>
            <a:r>
              <a:rPr lang="ar-SA" b="1" dirty="0" smtClean="0"/>
              <a:t>المستخدم</a:t>
            </a:r>
            <a:r>
              <a:rPr lang="ar-DZ" b="1" dirty="0" smtClean="0"/>
              <a:t>:وتشمل (</a:t>
            </a:r>
            <a:r>
              <a:rPr lang="ar-SA" dirty="0"/>
              <a:t>أقراص </a:t>
            </a:r>
            <a:r>
              <a:rPr lang="ar-SA" dirty="0" smtClean="0"/>
              <a:t>مرنة</a:t>
            </a:r>
            <a:r>
              <a:rPr lang="ar-DZ" dirty="0" smtClean="0"/>
              <a:t> </a:t>
            </a:r>
            <a:r>
              <a:rPr lang="ar-SA" dirty="0" smtClean="0"/>
              <a:t>أقراص صلبة</a:t>
            </a:r>
            <a:r>
              <a:rPr lang="ar-DZ" dirty="0" smtClean="0"/>
              <a:t>،</a:t>
            </a:r>
            <a:r>
              <a:rPr lang="ar-SA" dirty="0" smtClean="0"/>
              <a:t>وسائط </a:t>
            </a:r>
            <a:r>
              <a:rPr lang="ar-SA" dirty="0"/>
              <a:t>ممغنطة </a:t>
            </a:r>
            <a:r>
              <a:rPr lang="ar-DZ" dirty="0" smtClean="0"/>
              <a:t>أقراص </a:t>
            </a:r>
            <a:r>
              <a:rPr lang="ar-SA" dirty="0" smtClean="0"/>
              <a:t>مكتنزة </a:t>
            </a:r>
            <a:r>
              <a:rPr lang="en-US" dirty="0" smtClean="0"/>
              <a:t>CD-ROOM</a:t>
            </a:r>
            <a:r>
              <a:rPr lang="ar-DZ" dirty="0" smtClean="0"/>
              <a:t>،أ</a:t>
            </a:r>
            <a:r>
              <a:rPr lang="ar-SA" dirty="0" err="1" smtClean="0"/>
              <a:t>قراص</a:t>
            </a:r>
            <a:r>
              <a:rPr lang="ar-SA" dirty="0" smtClean="0"/>
              <a:t> ووسائط </a:t>
            </a:r>
            <a:r>
              <a:rPr lang="ar-SA" dirty="0"/>
              <a:t>متعددة </a:t>
            </a:r>
            <a:r>
              <a:rPr lang="ar-SA" dirty="0" err="1" smtClean="0"/>
              <a:t>الأغرا</a:t>
            </a:r>
            <a:r>
              <a:rPr lang="ar-DZ" dirty="0" smtClean="0"/>
              <a:t>ض،</a:t>
            </a:r>
            <a:r>
              <a:rPr lang="ar-SA" dirty="0" smtClean="0"/>
              <a:t> الأقراص </a:t>
            </a:r>
            <a:r>
              <a:rPr lang="ar-SA" dirty="0" err="1"/>
              <a:t>الليزرية</a:t>
            </a:r>
            <a:r>
              <a:rPr lang="ar-SA" dirty="0"/>
              <a:t> المكتنزة </a:t>
            </a:r>
            <a:r>
              <a:rPr lang="en-US" dirty="0" smtClean="0"/>
              <a:t>DVD</a:t>
            </a:r>
            <a:r>
              <a:rPr lang="ar-DZ" dirty="0" smtClean="0"/>
              <a:t>.</a:t>
            </a:r>
          </a:p>
          <a:p>
            <a:pPr algn="just" rtl="1"/>
            <a:r>
              <a:rPr lang="ar-SA" b="1" dirty="0"/>
              <a:t>حسب التغطية الموضوعية </a:t>
            </a:r>
            <a:r>
              <a:rPr lang="ar-SA" b="1" dirty="0" smtClean="0"/>
              <a:t>وتشتمل</a:t>
            </a:r>
            <a:r>
              <a:rPr lang="ar-DZ" b="1" dirty="0" smtClean="0"/>
              <a:t>(</a:t>
            </a:r>
            <a:r>
              <a:rPr lang="ar-DZ" dirty="0" smtClean="0"/>
              <a:t>مصادر</a:t>
            </a:r>
            <a:r>
              <a:rPr lang="ar-SA" dirty="0" smtClean="0"/>
              <a:t>عامة </a:t>
            </a:r>
            <a:r>
              <a:rPr lang="ar-SA" dirty="0"/>
              <a:t>شاملة لمختلف أنواع </a:t>
            </a:r>
            <a:r>
              <a:rPr lang="ar-SA" dirty="0" smtClean="0"/>
              <a:t>الموضوعات</a:t>
            </a:r>
            <a:r>
              <a:rPr lang="ar-DZ" dirty="0" smtClean="0"/>
              <a:t>،</a:t>
            </a:r>
            <a:r>
              <a:rPr lang="ar-SA" dirty="0" smtClean="0"/>
              <a:t>متخصصة </a:t>
            </a:r>
            <a:r>
              <a:rPr lang="ar-SA" dirty="0"/>
              <a:t>دون الخوض في التفاصيل كالمصادر الاقتصادية والطبية </a:t>
            </a:r>
            <a:r>
              <a:rPr lang="ar-DZ" dirty="0" smtClean="0"/>
              <a:t>،</a:t>
            </a:r>
            <a:r>
              <a:rPr lang="ar-SA" dirty="0" smtClean="0"/>
              <a:t>متخصصة </a:t>
            </a:r>
            <a:r>
              <a:rPr lang="ar-SA" dirty="0"/>
              <a:t>دقيقة والتي تعالج موضوعا متخصصا محددا </a:t>
            </a:r>
            <a:r>
              <a:rPr lang="ar-SA" dirty="0" smtClean="0"/>
              <a:t>بعمق</a:t>
            </a:r>
            <a:r>
              <a:rPr lang="ar-DZ" dirty="0" smtClean="0"/>
              <a:t>).</a:t>
            </a:r>
          </a:p>
          <a:p>
            <a:pPr algn="just" rtl="1"/>
            <a:r>
              <a:rPr lang="ar-SA" dirty="0" smtClean="0"/>
              <a:t> </a:t>
            </a:r>
            <a:endParaRPr lang="fr-FR" dirty="0"/>
          </a:p>
          <a:p>
            <a:pPr algn="just" rtl="1"/>
            <a:endParaRPr lang="fr-FR" dirty="0"/>
          </a:p>
          <a:p>
            <a:pPr algn="r" rtl="1"/>
            <a:endParaRPr lang="ar-DZ" b="1" i="1" dirty="0" smtClean="0"/>
          </a:p>
          <a:p>
            <a:pPr algn="r" rtl="1"/>
            <a:endParaRPr lang="fr-FR" dirty="0"/>
          </a:p>
        </p:txBody>
      </p:sp>
      <p:sp>
        <p:nvSpPr>
          <p:cNvPr id="5" name="Espace réservé du texte 4"/>
          <p:cNvSpPr>
            <a:spLocks noGrp="1"/>
          </p:cNvSpPr>
          <p:nvPr>
            <p:ph type="body" sz="quarter" idx="3"/>
          </p:nvPr>
        </p:nvSpPr>
        <p:spPr>
          <a:xfrm>
            <a:off x="4572000" y="928670"/>
            <a:ext cx="4041775" cy="639762"/>
          </a:xfrm>
        </p:spPr>
        <p:txBody>
          <a:bodyPr/>
          <a:lstStyle/>
          <a:p>
            <a:pPr algn="r" rtl="1"/>
            <a:r>
              <a:rPr lang="ar-DZ" dirty="0" smtClean="0"/>
              <a:t>مصادر معلومات تقليدية :وتنقسم إلى </a:t>
            </a:r>
            <a:endParaRPr lang="fr-FR" dirty="0"/>
          </a:p>
        </p:txBody>
      </p:sp>
      <p:sp>
        <p:nvSpPr>
          <p:cNvPr id="6" name="Espace réservé du contenu 5"/>
          <p:cNvSpPr>
            <a:spLocks noGrp="1"/>
          </p:cNvSpPr>
          <p:nvPr>
            <p:ph sz="quarter" idx="4"/>
          </p:nvPr>
        </p:nvSpPr>
        <p:spPr>
          <a:xfrm>
            <a:off x="4500562" y="1643050"/>
            <a:ext cx="4184651" cy="4429156"/>
          </a:xfrm>
        </p:spPr>
        <p:txBody>
          <a:bodyPr>
            <a:normAutofit fontScale="70000" lnSpcReduction="20000"/>
          </a:bodyPr>
          <a:lstStyle/>
          <a:p>
            <a:pPr algn="just" rtl="1"/>
            <a:r>
              <a:rPr lang="ar-DZ" sz="2900" b="1" dirty="0" smtClean="0"/>
              <a:t>مصادر أولية </a:t>
            </a:r>
            <a:r>
              <a:rPr lang="ar-SA" sz="2600" dirty="0"/>
              <a:t>هي التي تتضمن معلومات تنشر لأول مرة وتعتبر معلومات المصادر الأولية أقرب ما تكون للحقيقة </a:t>
            </a:r>
            <a:r>
              <a:rPr lang="ar-DZ" sz="2600" dirty="0" smtClean="0"/>
              <a:t>وتشمل</a:t>
            </a:r>
            <a:r>
              <a:rPr lang="ar-DZ" sz="2600" b="1" dirty="0" smtClean="0"/>
              <a:t>(</a:t>
            </a:r>
            <a:r>
              <a:rPr lang="ar-SA" sz="2600" b="1" dirty="0"/>
              <a:t>التراجم والسير الشخصية </a:t>
            </a:r>
            <a:r>
              <a:rPr lang="ar-DZ" sz="2600" b="1" dirty="0"/>
              <a:t>،</a:t>
            </a:r>
            <a:r>
              <a:rPr lang="ar-SA" sz="2600" b="1" dirty="0" smtClean="0"/>
              <a:t>براءات الاختراع</a:t>
            </a:r>
            <a:r>
              <a:rPr lang="ar-DZ" sz="2600" b="1" dirty="0" smtClean="0"/>
              <a:t>،</a:t>
            </a:r>
            <a:r>
              <a:rPr lang="ar-SA" sz="2600" b="1" dirty="0" smtClean="0"/>
              <a:t>الوثائق </a:t>
            </a:r>
            <a:r>
              <a:rPr lang="ar-SA" sz="2600" b="1" dirty="0"/>
              <a:t>الرسمية الجارية </a:t>
            </a:r>
            <a:r>
              <a:rPr lang="ar-DZ" sz="2600" b="1" dirty="0" smtClean="0"/>
              <a:t>،</a:t>
            </a:r>
            <a:r>
              <a:rPr lang="ar-SA" sz="2600" b="1" dirty="0" smtClean="0"/>
              <a:t>الوثائق </a:t>
            </a:r>
            <a:r>
              <a:rPr lang="ar-SA" sz="2600" b="1" dirty="0"/>
              <a:t>التاريخية المحفوظة :كالمعاهدات والاتفاقيات وما شابه </a:t>
            </a:r>
            <a:r>
              <a:rPr lang="ar-SA" sz="2600" b="1" dirty="0" smtClean="0"/>
              <a:t>ذلك</a:t>
            </a:r>
            <a:r>
              <a:rPr lang="ar-DZ" sz="2600" b="1" dirty="0" smtClean="0"/>
              <a:t>،ا</a:t>
            </a:r>
            <a:r>
              <a:rPr lang="ar-SA" sz="2600" b="1" dirty="0" smtClean="0"/>
              <a:t>لمخطوطات </a:t>
            </a:r>
            <a:r>
              <a:rPr lang="ar-DZ" sz="2600" b="1" dirty="0" smtClean="0"/>
              <a:t>،</a:t>
            </a:r>
            <a:r>
              <a:rPr lang="ar-SA" sz="2600" b="1" dirty="0" smtClean="0"/>
              <a:t>الكتب والتقارير السنوية والدورية المختلفة</a:t>
            </a:r>
            <a:r>
              <a:rPr lang="ar-DZ" sz="2600" b="1" dirty="0" smtClean="0"/>
              <a:t>،</a:t>
            </a:r>
            <a:r>
              <a:rPr lang="ar-SA" sz="2600" b="1" dirty="0" smtClean="0"/>
              <a:t>المطبوعات </a:t>
            </a:r>
            <a:r>
              <a:rPr lang="ar-SA" sz="2600" b="1" dirty="0"/>
              <a:t>الرسمية </a:t>
            </a:r>
            <a:r>
              <a:rPr lang="ar-SA" sz="2600" b="1" dirty="0" smtClean="0"/>
              <a:t>الحكومية</a:t>
            </a:r>
            <a:r>
              <a:rPr lang="ar-DZ" sz="2600" b="1" dirty="0" smtClean="0"/>
              <a:t>،ا</a:t>
            </a:r>
            <a:r>
              <a:rPr lang="ar-SA" sz="2600" b="1" dirty="0" smtClean="0"/>
              <a:t>لمراجع الإحصائية</a:t>
            </a:r>
            <a:r>
              <a:rPr lang="ar-DZ" sz="2600" b="1" dirty="0" smtClean="0"/>
              <a:t>،</a:t>
            </a:r>
            <a:r>
              <a:rPr lang="ar-SA" sz="2600" b="1" dirty="0" smtClean="0"/>
              <a:t>المعاجم والقواميس</a:t>
            </a:r>
            <a:r>
              <a:rPr lang="ar-DZ" sz="2600" b="1" dirty="0" smtClean="0"/>
              <a:t>،</a:t>
            </a:r>
            <a:r>
              <a:rPr lang="ar-SA" sz="2600" b="1" dirty="0" smtClean="0"/>
              <a:t>الأطالس</a:t>
            </a:r>
            <a:r>
              <a:rPr lang="ar-DZ" sz="2600" b="1" dirty="0" smtClean="0"/>
              <a:t>،</a:t>
            </a:r>
            <a:r>
              <a:rPr lang="ar-SA" sz="2600" b="1" dirty="0" smtClean="0"/>
              <a:t> المواصفات والمقاييس</a:t>
            </a:r>
            <a:r>
              <a:rPr lang="ar-DZ" sz="2600" b="1" dirty="0" smtClean="0"/>
              <a:t>)</a:t>
            </a:r>
          </a:p>
          <a:p>
            <a:pPr algn="just" rtl="1"/>
            <a:r>
              <a:rPr lang="ar-DZ" sz="2900" b="1" dirty="0" smtClean="0"/>
              <a:t>مصادر ثانوية </a:t>
            </a:r>
            <a:r>
              <a:rPr lang="ar-SA" sz="2900" dirty="0"/>
              <a:t>وهي المصادر التي تحتوي على معلومات منقولة عن المصادر الأولية بشكل مباشر أو غير مباشر فالمعلومات في المصادر الثانوية قد تكون منقولة أو مترجمة لذلك فهي أقل دقة من المعلومات في المصادر الأولية </a:t>
            </a:r>
            <a:r>
              <a:rPr lang="ar-DZ" sz="2900" dirty="0" smtClean="0"/>
              <a:t> وتشمل (</a:t>
            </a:r>
            <a:r>
              <a:rPr lang="ar-SA" sz="2900" b="1" dirty="0"/>
              <a:t>الكتب </a:t>
            </a:r>
            <a:r>
              <a:rPr lang="ar-SA" sz="2900" b="1" dirty="0" smtClean="0"/>
              <a:t>:الدوريات :الموسوعات </a:t>
            </a:r>
            <a:r>
              <a:rPr lang="ar-SA" sz="2900" b="1" dirty="0"/>
              <a:t>ودوائر المعارف </a:t>
            </a:r>
            <a:r>
              <a:rPr lang="ar-DZ" sz="2900" b="1" dirty="0" smtClean="0"/>
              <a:t>،</a:t>
            </a:r>
            <a:r>
              <a:rPr lang="ar-SA" sz="2900" b="1" dirty="0" smtClean="0"/>
              <a:t>لكتيبات </a:t>
            </a:r>
            <a:r>
              <a:rPr lang="ar-DZ" sz="2900" b="1" dirty="0" smtClean="0"/>
              <a:t>و</a:t>
            </a:r>
            <a:r>
              <a:rPr lang="ar-SA" sz="2900" b="1" dirty="0" smtClean="0"/>
              <a:t>النشرات</a:t>
            </a:r>
            <a:r>
              <a:rPr lang="ar-DZ" sz="2900" b="1" dirty="0" smtClean="0"/>
              <a:t> ،</a:t>
            </a:r>
            <a:r>
              <a:rPr lang="ar-DZ" sz="2900" b="1" dirty="0" err="1" smtClean="0"/>
              <a:t>الادلة</a:t>
            </a:r>
            <a:r>
              <a:rPr lang="ar-DZ" sz="2900" b="1" dirty="0" smtClean="0"/>
              <a:t> )</a:t>
            </a:r>
            <a:endParaRPr lang="fr-FR" sz="2900" b="1" dirty="0"/>
          </a:p>
          <a:p>
            <a:pPr algn="r" rtl="1"/>
            <a:endParaRPr lang="fr-FR" dirty="0"/>
          </a:p>
        </p:txBody>
      </p:sp>
      <p:pic>
        <p:nvPicPr>
          <p:cNvPr id="8" name="Ø£Ù†ÙˆØ§Ø¹_Ù…ØµØ§Ø¯Ø±_Ø§Ù„Ù…Ø¹Ù„ÙˆÙ…Ø§Øª[1].m4a">
            <a:hlinkClick r:id="" action="ppaction://media"/>
          </p:cNvPr>
          <p:cNvPicPr>
            <a:picLocks noRot="1" noChangeAspect="1"/>
          </p:cNvPicPr>
          <p:nvPr>
            <a:audioFile r:link="rId1"/>
          </p:nvPr>
        </p:nvPicPr>
        <p:blipFill>
          <a:blip r:embed="rId3" cstate="print"/>
          <a:stretch>
            <a:fillRect/>
          </a:stretch>
        </p:blipFill>
        <p:spPr>
          <a:xfrm>
            <a:off x="4286248" y="5643578"/>
            <a:ext cx="2162188" cy="94774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grpId="0" nodeType="clickEffect">
                                  <p:stCondLst>
                                    <p:cond delay="0"/>
                                  </p:stCondLst>
                                  <p:iterate type="lt">
                                    <p:tmPct val="4000"/>
                                  </p:iterate>
                                  <p:childTnLst>
                                    <p:set>
                                      <p:cBhvr override="childStyle">
                                        <p:cTn id="6" dur="500" fill="hold"/>
                                        <p:tgtEl>
                                          <p:spTgt spid="2"/>
                                        </p:tgtEl>
                                        <p:attrNameLst>
                                          <p:attrName>style.textDecorationUnderline</p:attrName>
                                        </p:attrNameLst>
                                      </p:cBhvr>
                                      <p:to>
                                        <p:strVal val="true"/>
                                      </p:to>
                                    </p:set>
                                  </p:childTnLst>
                                </p:cTn>
                              </p:par>
                            </p:childTnLst>
                          </p:cTn>
                        </p:par>
                      </p:childTnLst>
                    </p:cTn>
                  </p:par>
                  <p:par>
                    <p:cTn id="7" fill="hold">
                      <p:stCondLst>
                        <p:cond delay="indefinite"/>
                      </p:stCondLst>
                      <p:childTnLst>
                        <p:par>
                          <p:cTn id="8" fill="hold">
                            <p:stCondLst>
                              <p:cond delay="0"/>
                            </p:stCondLst>
                            <p:childTnLst>
                              <p:par>
                                <p:cTn id="9" presetID="18" presetClass="emph" presetSubtype="0" fill="hold" grpId="0" nodeType="clickEffect">
                                  <p:stCondLst>
                                    <p:cond delay="0"/>
                                  </p:stCondLst>
                                  <p:iterate type="lt">
                                    <p:tmPct val="4000"/>
                                  </p:iterate>
                                  <p:childTnLst>
                                    <p:set>
                                      <p:cBhvr override="childStyle">
                                        <p:cTn id="10" dur="500" fill="hold"/>
                                        <p:tgtEl>
                                          <p:spTgt spid="5">
                                            <p:txEl>
                                              <p:pRg st="0" end="0"/>
                                            </p:txEl>
                                          </p:spTgt>
                                        </p:tgtEl>
                                        <p:attrNameLst>
                                          <p:attrName>style.textDecorationUnderline</p:attrName>
                                        </p:attrNameLst>
                                      </p:cBhvr>
                                      <p:to>
                                        <p:strVal val="true"/>
                                      </p:to>
                                    </p:set>
                                  </p:childTnLst>
                                </p:cTn>
                              </p:par>
                            </p:childTnLst>
                          </p:cTn>
                        </p:par>
                      </p:childTnLst>
                    </p:cTn>
                  </p:par>
                  <p:par>
                    <p:cTn id="11" fill="hold">
                      <p:stCondLst>
                        <p:cond delay="indefinite"/>
                      </p:stCondLst>
                      <p:childTnLst>
                        <p:par>
                          <p:cTn id="12" fill="hold">
                            <p:stCondLst>
                              <p:cond delay="0"/>
                            </p:stCondLst>
                            <p:childTnLst>
                              <p:par>
                                <p:cTn id="13" presetID="18" presetClass="emph" presetSubtype="0" fill="hold" grpId="0" nodeType="clickEffect">
                                  <p:stCondLst>
                                    <p:cond delay="0"/>
                                  </p:stCondLst>
                                  <p:iterate type="lt">
                                    <p:tmPct val="4000"/>
                                  </p:iterate>
                                  <p:childTnLst>
                                    <p:set>
                                      <p:cBhvr override="childStyle">
                                        <p:cTn id="14" dur="500" fill="hold"/>
                                        <p:tgtEl>
                                          <p:spTgt spid="3">
                                            <p:txEl>
                                              <p:pRg st="0" end="0"/>
                                            </p:txEl>
                                          </p:spTgt>
                                        </p:tgtEl>
                                        <p:attrNameLst>
                                          <p:attrName>style.textDecorationUnderline</p:attrName>
                                        </p:attrNameLst>
                                      </p:cBhvr>
                                      <p:to>
                                        <p:strVal val="true"/>
                                      </p:to>
                                    </p:set>
                                  </p:childTnLst>
                                </p:cTn>
                              </p:par>
                            </p:childTnLst>
                          </p:cTn>
                        </p:par>
                      </p:childTnLst>
                    </p:cTn>
                  </p:par>
                  <p:par>
                    <p:cTn id="15" fill="hold">
                      <p:stCondLst>
                        <p:cond delay="indefinite"/>
                      </p:stCondLst>
                      <p:childTnLst>
                        <p:par>
                          <p:cTn id="16" fill="hold">
                            <p:stCondLst>
                              <p:cond delay="0"/>
                            </p:stCondLst>
                            <p:childTnLst>
                              <p:par>
                                <p:cTn id="17" presetID="13" presetClass="entr" presetSubtype="16"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plus(in)">
                                      <p:cBhvr>
                                        <p:cTn id="19" dur="2000"/>
                                        <p:tgtEl>
                                          <p:spTgt spid="6">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3" presetClass="entr" presetSubtype="16" fill="hold" grpId="0" nodeType="clickEffect">
                                  <p:stCondLst>
                                    <p:cond delay="0"/>
                                  </p:stCondLst>
                                  <p:childTnLst>
                                    <p:set>
                                      <p:cBhvr>
                                        <p:cTn id="23" dur="1" fill="hold">
                                          <p:stCondLst>
                                            <p:cond delay="0"/>
                                          </p:stCondLst>
                                        </p:cTn>
                                        <p:tgtEl>
                                          <p:spTgt spid="6">
                                            <p:txEl>
                                              <p:pRg st="1" end="1"/>
                                            </p:txEl>
                                          </p:spTgt>
                                        </p:tgtEl>
                                        <p:attrNameLst>
                                          <p:attrName>style.visibility</p:attrName>
                                        </p:attrNameLst>
                                      </p:cBhvr>
                                      <p:to>
                                        <p:strVal val="visible"/>
                                      </p:to>
                                    </p:set>
                                    <p:animEffect transition="in" filter="plus(in)">
                                      <p:cBhvr>
                                        <p:cTn id="24" dur="2000"/>
                                        <p:tgtEl>
                                          <p:spTgt spid="6">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3" presetClass="entr" presetSubtype="16" fill="hold" grpId="0" nodeType="clickEffect">
                                  <p:stCondLst>
                                    <p:cond delay="0"/>
                                  </p:stCondLst>
                                  <p:childTnLst>
                                    <p:set>
                                      <p:cBhvr>
                                        <p:cTn id="28" dur="1" fill="hold">
                                          <p:stCondLst>
                                            <p:cond delay="0"/>
                                          </p:stCondLst>
                                        </p:cTn>
                                        <p:tgtEl>
                                          <p:spTgt spid="4">
                                            <p:txEl>
                                              <p:pRg st="0" end="0"/>
                                            </p:txEl>
                                          </p:spTgt>
                                        </p:tgtEl>
                                        <p:attrNameLst>
                                          <p:attrName>style.visibility</p:attrName>
                                        </p:attrNameLst>
                                      </p:cBhvr>
                                      <p:to>
                                        <p:strVal val="visible"/>
                                      </p:to>
                                    </p:set>
                                    <p:animEffect transition="in" filter="plus(in)">
                                      <p:cBhvr>
                                        <p:cTn id="29" dur="2000"/>
                                        <p:tgtEl>
                                          <p:spTgt spid="4">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3" presetClass="entr" presetSubtype="16" fill="hold" grpId="0" nodeType="clickEffect">
                                  <p:stCondLst>
                                    <p:cond delay="0"/>
                                  </p:stCondLst>
                                  <p:childTnLst>
                                    <p:set>
                                      <p:cBhvr>
                                        <p:cTn id="33" dur="1" fill="hold">
                                          <p:stCondLst>
                                            <p:cond delay="0"/>
                                          </p:stCondLst>
                                        </p:cTn>
                                        <p:tgtEl>
                                          <p:spTgt spid="4">
                                            <p:txEl>
                                              <p:pRg st="1" end="1"/>
                                            </p:txEl>
                                          </p:spTgt>
                                        </p:tgtEl>
                                        <p:attrNameLst>
                                          <p:attrName>style.visibility</p:attrName>
                                        </p:attrNameLst>
                                      </p:cBhvr>
                                      <p:to>
                                        <p:strVal val="visible"/>
                                      </p:to>
                                    </p:set>
                                    <p:animEffect transition="in" filter="plus(in)">
                                      <p:cBhvr>
                                        <p:cTn id="34" dur="2000"/>
                                        <p:tgtEl>
                                          <p:spTgt spid="4">
                                            <p:txEl>
                                              <p:pRg st="1" end="1"/>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3" presetClass="entr" presetSubtype="16" fill="hold" grpId="0" nodeType="clickEffect">
                                  <p:stCondLst>
                                    <p:cond delay="0"/>
                                  </p:stCondLst>
                                  <p:childTnLst>
                                    <p:set>
                                      <p:cBhvr>
                                        <p:cTn id="38" dur="1" fill="hold">
                                          <p:stCondLst>
                                            <p:cond delay="0"/>
                                          </p:stCondLst>
                                        </p:cTn>
                                        <p:tgtEl>
                                          <p:spTgt spid="4">
                                            <p:txEl>
                                              <p:pRg st="2" end="2"/>
                                            </p:txEl>
                                          </p:spTgt>
                                        </p:tgtEl>
                                        <p:attrNameLst>
                                          <p:attrName>style.visibility</p:attrName>
                                        </p:attrNameLst>
                                      </p:cBhvr>
                                      <p:to>
                                        <p:strVal val="visible"/>
                                      </p:to>
                                    </p:set>
                                    <p:animEffect transition="in" filter="plus(in)">
                                      <p:cBhvr>
                                        <p:cTn id="39" dur="2000"/>
                                        <p:tgtEl>
                                          <p:spTgt spid="4">
                                            <p:txEl>
                                              <p:pRg st="2" end="2"/>
                                            </p:txEl>
                                          </p:spTgt>
                                        </p:tgtEl>
                                      </p:cBhvr>
                                    </p:animEffect>
                                  </p:childTnLst>
                                </p:cTn>
                              </p:par>
                            </p:childTnLst>
                          </p:cTn>
                        </p:par>
                        <p:par>
                          <p:cTn id="40" fill="hold">
                            <p:stCondLst>
                              <p:cond delay="2000"/>
                            </p:stCondLst>
                            <p:childTnLst>
                              <p:par>
                                <p:cTn id="41" presetID="1" presetClass="mediacall" presetSubtype="0" fill="hold" nodeType="afterEffect">
                                  <p:stCondLst>
                                    <p:cond delay="0"/>
                                  </p:stCondLst>
                                  <p:childTnLst>
                                    <p:cmd type="call" cmd="playFrom(0.0)">
                                      <p:cBhvr>
                                        <p:cTn id="42" dur="1"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43" fill="hold" display="0">
                  <p:stCondLst>
                    <p:cond delay="indefinite"/>
                  </p:stCondLst>
                  <p:endCondLst>
                    <p:cond evt="onNext" delay="0">
                      <p:tgtEl>
                        <p:sldTgt/>
                      </p:tgtEl>
                    </p:cond>
                    <p:cond evt="onPrev" delay="0">
                      <p:tgtEl>
                        <p:sldTgt/>
                      </p:tgtEl>
                    </p:cond>
                    <p:cond evt="onStopAudio" delay="0">
                      <p:tgtEl>
                        <p:sldTgt/>
                      </p:tgtEl>
                    </p:cond>
                  </p:endCondLst>
                </p:cTn>
                <p:tgtEl>
                  <p:spTgt spid="8"/>
                </p:tgtEl>
              </p:cMediaNode>
            </p:audio>
          </p:childTnLst>
        </p:cTn>
      </p:par>
    </p:tnLst>
    <p:bldLst>
      <p:bldP spid="2" grpId="0"/>
      <p:bldP spid="3" grpId="0" build="p"/>
      <p:bldP spid="4" grpId="0" build="p"/>
      <p:bldP spid="5" grpId="0" build="p"/>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أنواع مصادر المعلومات –تابع -</a:t>
            </a:r>
            <a:endParaRPr lang="fr-FR" dirty="0"/>
          </a:p>
        </p:txBody>
      </p:sp>
      <p:sp>
        <p:nvSpPr>
          <p:cNvPr id="3" name="Espace réservé du contenu 2"/>
          <p:cNvSpPr>
            <a:spLocks noGrp="1"/>
          </p:cNvSpPr>
          <p:nvPr>
            <p:ph sz="half" idx="1"/>
          </p:nvPr>
        </p:nvSpPr>
        <p:spPr/>
        <p:txBody>
          <a:bodyPr>
            <a:normAutofit fontScale="70000" lnSpcReduction="20000"/>
          </a:bodyPr>
          <a:lstStyle/>
          <a:p>
            <a:pPr algn="just" rtl="1"/>
            <a:r>
              <a:rPr lang="ar-SA" b="1" dirty="0"/>
              <a:t>حسب نقاط الإتاحة وطرق الوصول إلى </a:t>
            </a:r>
            <a:r>
              <a:rPr lang="ar-SA" b="1" dirty="0" smtClean="0"/>
              <a:t>المعلومات:</a:t>
            </a:r>
            <a:r>
              <a:rPr lang="ar-DZ" b="1" dirty="0" smtClean="0"/>
              <a:t>وتشمل( </a:t>
            </a:r>
            <a:r>
              <a:rPr lang="ar-SA" dirty="0" smtClean="0"/>
              <a:t>قواعد </a:t>
            </a:r>
            <a:r>
              <a:rPr lang="ar-SA" dirty="0"/>
              <a:t>البيانات الداخلية أو </a:t>
            </a:r>
            <a:r>
              <a:rPr lang="ar-SA" dirty="0" smtClean="0"/>
              <a:t>المحلية</a:t>
            </a:r>
            <a:r>
              <a:rPr lang="ar-DZ" dirty="0" smtClean="0"/>
              <a:t>،</a:t>
            </a:r>
            <a:r>
              <a:rPr lang="ar-SA" dirty="0" smtClean="0"/>
              <a:t>الشبكات </a:t>
            </a:r>
            <a:r>
              <a:rPr lang="ar-SA" dirty="0"/>
              <a:t>المحلية والقطاعية المتخصصة </a:t>
            </a:r>
            <a:r>
              <a:rPr lang="ar-DZ" dirty="0" smtClean="0"/>
              <a:t>،</a:t>
            </a:r>
            <a:r>
              <a:rPr lang="ar-SA" dirty="0" smtClean="0"/>
              <a:t>الشبكات </a:t>
            </a:r>
            <a:r>
              <a:rPr lang="ar-SA" dirty="0"/>
              <a:t>الإقليمية الواسعة </a:t>
            </a:r>
            <a:r>
              <a:rPr lang="ar-DZ" dirty="0"/>
              <a:t>)</a:t>
            </a:r>
            <a:endParaRPr lang="fr-FR" dirty="0"/>
          </a:p>
          <a:p>
            <a:pPr algn="just" rtl="1"/>
            <a:r>
              <a:rPr lang="ar-SA" b="1" i="1" dirty="0"/>
              <a:t> </a:t>
            </a:r>
            <a:r>
              <a:rPr lang="ar-SA" b="1" dirty="0"/>
              <a:t> شبكة الانترنت </a:t>
            </a:r>
            <a:r>
              <a:rPr lang="ar-SA" b="1" dirty="0" smtClean="0"/>
              <a:t>:</a:t>
            </a:r>
            <a:r>
              <a:rPr lang="ar-SA" dirty="0" smtClean="0"/>
              <a:t>و </a:t>
            </a:r>
            <a:r>
              <a:rPr lang="ar-SA" dirty="0"/>
              <a:t>تضم عددا كبيرا من شبكات المعلومات على مستويات محلية وإقليمية </a:t>
            </a:r>
            <a:r>
              <a:rPr lang="ar-SA" dirty="0" smtClean="0"/>
              <a:t>وعالمية</a:t>
            </a:r>
            <a:r>
              <a:rPr lang="ar-DZ" dirty="0" smtClean="0"/>
              <a:t>.</a:t>
            </a:r>
          </a:p>
          <a:p>
            <a:pPr algn="just" rtl="1"/>
            <a:r>
              <a:rPr lang="ar-DZ" b="1" dirty="0" smtClean="0"/>
              <a:t>حسب جهات التجهيز </a:t>
            </a:r>
            <a:r>
              <a:rPr lang="ar-DZ" dirty="0" smtClean="0"/>
              <a:t>:</a:t>
            </a:r>
            <a:r>
              <a:rPr lang="ar-SA" dirty="0" smtClean="0"/>
              <a:t>مصادر </a:t>
            </a:r>
            <a:r>
              <a:rPr lang="ar-SA" dirty="0"/>
              <a:t>تجارية كالمؤسسات والشركات </a:t>
            </a:r>
            <a:r>
              <a:rPr lang="ar-SA" dirty="0" smtClean="0"/>
              <a:t>التجارية</a:t>
            </a:r>
            <a:r>
              <a:rPr lang="ar-DZ" dirty="0" smtClean="0"/>
              <a:t>،</a:t>
            </a:r>
            <a:r>
              <a:rPr lang="ar-SA" dirty="0" smtClean="0"/>
              <a:t>مصادر </a:t>
            </a:r>
            <a:r>
              <a:rPr lang="ar-SA" dirty="0"/>
              <a:t>مؤسسية غير ربحية كالجامعات ومؤسسات </a:t>
            </a:r>
            <a:r>
              <a:rPr lang="ar-SA" dirty="0" smtClean="0"/>
              <a:t>البحوث</a:t>
            </a:r>
            <a:r>
              <a:rPr lang="ar-DZ" dirty="0" smtClean="0"/>
              <a:t>.</a:t>
            </a:r>
          </a:p>
          <a:p>
            <a:pPr algn="just" rtl="1"/>
            <a:r>
              <a:rPr lang="ar-SA" b="1" dirty="0"/>
              <a:t>حسب نوع قواعد البيانات </a:t>
            </a:r>
            <a:r>
              <a:rPr lang="ar-DZ" b="1" dirty="0" smtClean="0"/>
              <a:t>وتشمل( </a:t>
            </a:r>
            <a:r>
              <a:rPr lang="ar-SA" b="1" dirty="0" smtClean="0"/>
              <a:t> </a:t>
            </a:r>
            <a:r>
              <a:rPr lang="ar-DZ" dirty="0" smtClean="0"/>
              <a:t>ق</a:t>
            </a:r>
            <a:r>
              <a:rPr lang="ar-SA" dirty="0" smtClean="0"/>
              <a:t>واعد </a:t>
            </a:r>
            <a:r>
              <a:rPr lang="ar-SA" dirty="0" err="1"/>
              <a:t>ببليوغرافية</a:t>
            </a:r>
            <a:r>
              <a:rPr lang="ar-SA" dirty="0"/>
              <a:t>: </a:t>
            </a:r>
            <a:r>
              <a:rPr lang="ar-SA" dirty="0" smtClean="0"/>
              <a:t>قواعد </a:t>
            </a:r>
            <a:r>
              <a:rPr lang="ar-SA" dirty="0"/>
              <a:t>النصوص </a:t>
            </a:r>
            <a:r>
              <a:rPr lang="ar-SA" dirty="0" smtClean="0"/>
              <a:t>الكاملة</a:t>
            </a:r>
            <a:r>
              <a:rPr lang="ar-DZ" dirty="0" smtClean="0"/>
              <a:t>،</a:t>
            </a:r>
            <a:r>
              <a:rPr lang="ar-SA" dirty="0" smtClean="0"/>
              <a:t>القواعد </a:t>
            </a:r>
            <a:r>
              <a:rPr lang="ar-SA" dirty="0"/>
              <a:t>المرجعية </a:t>
            </a:r>
            <a:r>
              <a:rPr lang="ar-DZ" dirty="0"/>
              <a:t>،</a:t>
            </a:r>
            <a:r>
              <a:rPr lang="ar-SA" dirty="0" smtClean="0"/>
              <a:t>القواعد </a:t>
            </a:r>
            <a:r>
              <a:rPr lang="ar-SA" dirty="0"/>
              <a:t>الإحصائية </a:t>
            </a:r>
            <a:r>
              <a:rPr lang="ar-DZ" dirty="0"/>
              <a:t>،</a:t>
            </a:r>
            <a:r>
              <a:rPr lang="ar-SA" dirty="0" smtClean="0"/>
              <a:t>قواعد </a:t>
            </a:r>
            <a:r>
              <a:rPr lang="ar-SA" dirty="0"/>
              <a:t>الأقراص والنظم متعددة </a:t>
            </a:r>
            <a:r>
              <a:rPr lang="ar-SA" dirty="0" smtClean="0"/>
              <a:t>الوسائط</a:t>
            </a:r>
            <a:r>
              <a:rPr lang="ar-DZ" dirty="0" smtClean="0"/>
              <a:t>)</a:t>
            </a:r>
          </a:p>
          <a:p>
            <a:pPr algn="r" rtl="1"/>
            <a:endParaRPr lang="fr-FR" dirty="0"/>
          </a:p>
          <a:p>
            <a:pPr algn="r" rtl="1"/>
            <a:endParaRPr lang="fr-FR" dirty="0"/>
          </a:p>
        </p:txBody>
      </p:sp>
      <p:sp>
        <p:nvSpPr>
          <p:cNvPr id="4" name="Espace réservé du contenu 3"/>
          <p:cNvSpPr>
            <a:spLocks noGrp="1"/>
          </p:cNvSpPr>
          <p:nvPr>
            <p:ph sz="half" idx="2"/>
          </p:nvPr>
        </p:nvSpPr>
        <p:spPr/>
        <p:txBody>
          <a:bodyPr>
            <a:normAutofit fontScale="70000" lnSpcReduction="20000"/>
          </a:bodyPr>
          <a:lstStyle/>
          <a:p>
            <a:pPr algn="just" rtl="1"/>
            <a:r>
              <a:rPr lang="ar-DZ" sz="4000" b="1" dirty="0" smtClean="0"/>
              <a:t>مصادر </a:t>
            </a:r>
            <a:r>
              <a:rPr lang="ar-DZ" sz="4000" b="1" dirty="0" smtClean="0"/>
              <a:t>فرعية:</a:t>
            </a:r>
            <a:r>
              <a:rPr lang="ar-DZ" sz="2900" dirty="0" smtClean="0"/>
              <a:t>وهي</a:t>
            </a:r>
            <a:r>
              <a:rPr lang="ar-DZ" sz="4000" b="1" dirty="0" smtClean="0"/>
              <a:t> </a:t>
            </a:r>
            <a:r>
              <a:rPr lang="ar-DZ" sz="2900" dirty="0" smtClean="0"/>
              <a:t>أبحاث كتبت حديثا واعتمدت على جمع المعلومات من المصادر الأولية الأصلية ،فهي تقوم بنقل المعلومة وشرحها وتفسيرها .</a:t>
            </a:r>
            <a:endParaRPr lang="ar-DZ" sz="4000" dirty="0" smtClean="0"/>
          </a:p>
          <a:p>
            <a:pPr algn="just" rtl="1"/>
            <a:r>
              <a:rPr lang="ar-DZ" dirty="0" smtClean="0"/>
              <a:t>وقد تضم مصادر مطبوعة أو ورقية أو مواد سمعية أو بصرية  </a:t>
            </a:r>
            <a:r>
              <a:rPr lang="ar-DZ" dirty="0" smtClean="0"/>
              <a:t>.</a:t>
            </a:r>
          </a:p>
          <a:p>
            <a:pPr algn="just" rtl="1"/>
            <a:endParaRPr lang="ar-DZ" dirty="0" smtClean="0"/>
          </a:p>
          <a:p>
            <a:pPr algn="just"/>
            <a:endParaRPr lang="fr-FR" dirty="0"/>
          </a:p>
        </p:txBody>
      </p:sp>
      <p:pic>
        <p:nvPicPr>
          <p:cNvPr id="5121" name="Picture 1" descr="C:\Users\Sky\Desktop\images (1).jpg"/>
          <p:cNvPicPr>
            <a:picLocks noChangeAspect="1" noChangeArrowheads="1"/>
          </p:cNvPicPr>
          <p:nvPr/>
        </p:nvPicPr>
        <p:blipFill>
          <a:blip r:embed="rId3" cstate="print"/>
          <a:srcRect/>
          <a:stretch>
            <a:fillRect/>
          </a:stretch>
        </p:blipFill>
        <p:spPr bwMode="auto">
          <a:xfrm>
            <a:off x="4929190" y="3571876"/>
            <a:ext cx="3633793" cy="1600200"/>
          </a:xfrm>
          <a:prstGeom prst="rect">
            <a:avLst/>
          </a:prstGeom>
          <a:noFill/>
        </p:spPr>
      </p:pic>
      <p:pic>
        <p:nvPicPr>
          <p:cNvPr id="6" name="ØªØ§Ø¨Ø¹_Ù„Ù…ØµØ§Ø¯Ø±_Ø§Ù„Ù…Ø¹Ù„ÙˆÙ…Ø§Øª[1].m4a">
            <a:hlinkClick r:id="" action="ppaction://media"/>
          </p:cNvPr>
          <p:cNvPicPr>
            <a:picLocks noRot="1" noChangeAspect="1"/>
          </p:cNvPicPr>
          <p:nvPr>
            <a:audioFile r:link="rId1"/>
          </p:nvPr>
        </p:nvPicPr>
        <p:blipFill>
          <a:blip r:embed="rId4" cstate="print"/>
          <a:stretch>
            <a:fillRect/>
          </a:stretch>
        </p:blipFill>
        <p:spPr>
          <a:xfrm>
            <a:off x="4000496" y="5500678"/>
            <a:ext cx="2162188" cy="135732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plus(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ox(in)">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box(in)">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box(in)">
                                      <p:cBhvr>
                                        <p:cTn id="22" dur="500"/>
                                        <p:tgtEl>
                                          <p:spTgt spid="3">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box(in)">
                                      <p:cBhvr>
                                        <p:cTn id="27" dur="500"/>
                                        <p:tgtEl>
                                          <p:spTgt spid="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box(in)">
                                      <p:cBhvr>
                                        <p:cTn id="32" dur="500"/>
                                        <p:tgtEl>
                                          <p:spTgt spid="3">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box(in)">
                                      <p:cBhvr>
                                        <p:cTn id="37" dur="500"/>
                                        <p:tgtEl>
                                          <p:spTgt spid="3">
                                            <p:txEl>
                                              <p:pRg st="3" end="3"/>
                                            </p:txEl>
                                          </p:spTgt>
                                        </p:tgtEl>
                                      </p:cBhvr>
                                    </p:animEffect>
                                  </p:childTnLst>
                                </p:cTn>
                              </p:par>
                            </p:childTnLst>
                          </p:cTn>
                        </p:par>
                        <p:par>
                          <p:cTn id="38" fill="hold">
                            <p:stCondLst>
                              <p:cond delay="500"/>
                            </p:stCondLst>
                            <p:childTnLst>
                              <p:par>
                                <p:cTn id="39" presetID="1" presetClass="mediacall" presetSubtype="0" fill="hold" nodeType="afterEffect">
                                  <p:stCondLst>
                                    <p:cond delay="0"/>
                                  </p:stCondLst>
                                  <p:childTnLst>
                                    <p:cmd type="call" cmd="playFrom(0.0)">
                                      <p:cBhvr>
                                        <p:cTn id="40"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41"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bldLst>
      <p:bldP spid="2" grpId="0"/>
      <p:bldP spid="3" grpId="0" build="p"/>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dirty="0" smtClean="0"/>
              <a:t>ملاحظات </a:t>
            </a:r>
            <a:r>
              <a:rPr lang="ar-DZ" b="1" dirty="0" smtClean="0"/>
              <a:t>:يقصد</a:t>
            </a:r>
            <a:r>
              <a:rPr lang="ar-SA" b="1" dirty="0" smtClean="0"/>
              <a:t> </a:t>
            </a:r>
            <a:r>
              <a:rPr lang="ar-DZ" b="1" dirty="0" smtClean="0"/>
              <a:t>ب</a:t>
            </a:r>
            <a:r>
              <a:rPr lang="ar-SA" b="1" dirty="0" smtClean="0"/>
              <a:t>المواصفات </a:t>
            </a:r>
            <a:r>
              <a:rPr lang="ar-SA" b="1" dirty="0" smtClean="0"/>
              <a:t>والمقاييس</a:t>
            </a:r>
            <a:r>
              <a:rPr lang="ar-DZ" b="1" dirty="0" smtClean="0"/>
              <a:t>:</a:t>
            </a:r>
            <a:endParaRPr lang="fr-FR" dirty="0"/>
          </a:p>
        </p:txBody>
      </p:sp>
      <p:sp>
        <p:nvSpPr>
          <p:cNvPr id="3" name="Espace réservé du contenu 2"/>
          <p:cNvSpPr>
            <a:spLocks noGrp="1"/>
          </p:cNvSpPr>
          <p:nvPr>
            <p:ph idx="1"/>
          </p:nvPr>
        </p:nvSpPr>
        <p:spPr/>
        <p:txBody>
          <a:bodyPr/>
          <a:lstStyle/>
          <a:p>
            <a:pPr algn="just" rtl="1"/>
            <a:r>
              <a:rPr lang="ar-SA" dirty="0" smtClean="0"/>
              <a:t>وثائق </a:t>
            </a:r>
            <a:r>
              <a:rPr lang="ar-SA" dirty="0"/>
              <a:t>فنية ذات محتوى علمي تحدد الأنواع والنماذج الخاصة بالمنتجات مع بيان مواصفاتها وطرق فحصها ونقلها وتخزينها</a:t>
            </a:r>
            <a:endParaRPr lang="fr-FR" dirty="0"/>
          </a:p>
          <a:p>
            <a:pPr lvl="0" algn="just" rtl="1"/>
            <a:r>
              <a:rPr lang="ar-SA" dirty="0"/>
              <a:t>وهي تنتشر ما اتفقت عليه المنظمات الدولية والإقليمية لتوحيد المواصفات والمقاييس في المجالات المتعددة الصناعة-التجارة-الاقتصاد- وتتولى المنظمة الدولية للتوحيد والقياس مسؤولية إصدار هذه المواصفات </a:t>
            </a:r>
            <a:r>
              <a:rPr lang="en-US" dirty="0" err="1"/>
              <a:t>iso</a:t>
            </a:r>
            <a:r>
              <a:rPr lang="ar-SA" dirty="0"/>
              <a:t>.</a:t>
            </a:r>
            <a:endParaRPr lang="fr-FR" dirty="0"/>
          </a:p>
          <a:p>
            <a:pPr algn="r" rtl="1"/>
            <a:endParaRPr lang="fr-FR" dirty="0"/>
          </a:p>
        </p:txBody>
      </p:sp>
      <p:pic>
        <p:nvPicPr>
          <p:cNvPr id="4" name="Ù…Ù„Ø§Ø­Ø¸Ø©_Ø§Ù„Ù…ÙˆØ§ØµÙØ§Øª[1].m4a">
            <a:hlinkClick r:id="" action="ppaction://media"/>
          </p:cNvPr>
          <p:cNvPicPr>
            <a:picLocks noRot="1" noChangeAspect="1"/>
          </p:cNvPicPr>
          <p:nvPr>
            <a:audioFile r:link="rId1"/>
          </p:nvPr>
        </p:nvPicPr>
        <p:blipFill>
          <a:blip r:embed="rId3" cstate="print"/>
          <a:stretch>
            <a:fillRect/>
          </a:stretch>
        </p:blipFill>
        <p:spPr>
          <a:xfrm>
            <a:off x="285720" y="5143512"/>
            <a:ext cx="2143140" cy="144780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xit" presetSubtype="4" fill="hold" grpId="0" nodeType="clickEffect">
                                  <p:stCondLst>
                                    <p:cond delay="0"/>
                                  </p:stCondLst>
                                  <p:childTnLst>
                                    <p:animEffect transition="out" filter="wheel(4)">
                                      <p:cBhvr>
                                        <p:cTn id="6" dur="2000"/>
                                        <p:tgtEl>
                                          <p:spTgt spid="2"/>
                                        </p:tgtEl>
                                      </p:cBhvr>
                                    </p:animEffect>
                                    <p:set>
                                      <p:cBhvr>
                                        <p:cTn id="7" dur="1" fill="hold">
                                          <p:stCondLst>
                                            <p:cond delay="1999"/>
                                          </p:stCondLst>
                                        </p:cTn>
                                        <p:tgtEl>
                                          <p:spTgt spid="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3">
                                            <p:txEl>
                                              <p:pRg st="0" end="0"/>
                                            </p:txEl>
                                          </p:spTgt>
                                        </p:tgtEl>
                                      </p:cBhvr>
                                    </p:animEffect>
                                    <p:animScale>
                                      <p:cBhvr>
                                        <p:cTn id="12" dur="250" autoRev="1" fill="hold"/>
                                        <p:tgtEl>
                                          <p:spTgt spid="3">
                                            <p:txEl>
                                              <p:pRg st="0" end="0"/>
                                            </p:txEl>
                                          </p:spTgt>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3">
                                            <p:txEl>
                                              <p:pRg st="1" end="1"/>
                                            </p:txEl>
                                          </p:spTgt>
                                        </p:tgtEl>
                                      </p:cBhvr>
                                    </p:animEffect>
                                    <p:animScale>
                                      <p:cBhvr>
                                        <p:cTn id="17" dur="250" autoRev="1" fill="hold"/>
                                        <p:tgtEl>
                                          <p:spTgt spid="3">
                                            <p:txEl>
                                              <p:pRg st="1" end="1"/>
                                            </p:txEl>
                                          </p:spTgt>
                                        </p:tgtEl>
                                      </p:cBhvr>
                                      <p:by x="105000" y="105000"/>
                                    </p:animScale>
                                  </p:childTnLst>
                                </p:cTn>
                              </p:par>
                            </p:childTnLst>
                          </p:cTn>
                        </p:par>
                        <p:par>
                          <p:cTn id="18" fill="hold">
                            <p:stCondLst>
                              <p:cond delay="500"/>
                            </p:stCondLst>
                            <p:childTnLst>
                              <p:par>
                                <p:cTn id="19" presetID="1" presetClass="mediacall" presetSubtype="0" fill="hold" nodeType="afterEffect">
                                  <p:stCondLst>
                                    <p:cond delay="0"/>
                                  </p:stCondLst>
                                  <p:childTnLst>
                                    <p:cmd type="call" cmd="playFrom(0.0)">
                                      <p:cBhvr>
                                        <p:cTn id="20"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21"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b="1" dirty="0" smtClean="0"/>
              <a:t>ملاحظات:</a:t>
            </a:r>
            <a:endParaRPr lang="fr-FR" b="1" dirty="0"/>
          </a:p>
        </p:txBody>
      </p:sp>
      <p:sp>
        <p:nvSpPr>
          <p:cNvPr id="3" name="Espace réservé du contenu 2"/>
          <p:cNvSpPr>
            <a:spLocks noGrp="1"/>
          </p:cNvSpPr>
          <p:nvPr>
            <p:ph idx="1"/>
          </p:nvPr>
        </p:nvSpPr>
        <p:spPr/>
        <p:txBody>
          <a:bodyPr>
            <a:normAutofit lnSpcReduction="10000"/>
          </a:bodyPr>
          <a:lstStyle/>
          <a:p>
            <a:pPr marL="342900" lvl="2" indent="-342900" algn="just" rtl="1"/>
            <a:r>
              <a:rPr lang="ar-DZ" sz="2800" b="1" dirty="0" smtClean="0"/>
              <a:t>يقصد بالقواعد </a:t>
            </a:r>
            <a:r>
              <a:rPr lang="ar-DZ" sz="2800" b="1" dirty="0" err="1" smtClean="0"/>
              <a:t>البيبليوغرافية</a:t>
            </a:r>
            <a:r>
              <a:rPr lang="ar-DZ" sz="2800" b="1" dirty="0" smtClean="0"/>
              <a:t> </a:t>
            </a:r>
            <a:r>
              <a:rPr lang="ar-DZ" b="1" dirty="0" smtClean="0"/>
              <a:t>: </a:t>
            </a:r>
            <a:r>
              <a:rPr lang="ar-DZ" sz="2800" dirty="0" smtClean="0"/>
              <a:t>تلك التي </a:t>
            </a:r>
            <a:r>
              <a:rPr lang="ar-SA" sz="2800" dirty="0" smtClean="0"/>
              <a:t>تشتمل </a:t>
            </a:r>
            <a:r>
              <a:rPr lang="ar-SA" sz="2800" dirty="0"/>
              <a:t>على بيانات الإحالة إلى مصادر المعلومات حيث تشتمل على بيانات وصفية أساسية لمصادر المعلومات النصية مثل : المصدر- المؤلف – الجهة المسؤولة عن محتواه ورؤوس الموضوعات التي وردت محتوياتها وتاريخ ومكان النشر وأية بيانات أخرى لتسهل للمستفيد تحديد مدى حاجته </a:t>
            </a:r>
            <a:r>
              <a:rPr lang="ar-DZ" sz="2800" dirty="0" smtClean="0"/>
              <a:t>.</a:t>
            </a:r>
          </a:p>
          <a:p>
            <a:pPr marL="342900" lvl="2" indent="-342900" algn="just" rtl="1"/>
            <a:r>
              <a:rPr lang="ar-SA" sz="2800" b="1" dirty="0" smtClean="0"/>
              <a:t>قواعد </a:t>
            </a:r>
            <a:r>
              <a:rPr lang="ar-SA" sz="2800" b="1" dirty="0"/>
              <a:t>النصوص الكاملة </a:t>
            </a:r>
            <a:r>
              <a:rPr lang="ar-SA" sz="2800" dirty="0"/>
              <a:t>: كقواعد الصحف والمجلات </a:t>
            </a:r>
            <a:r>
              <a:rPr lang="ar-SA" sz="2800" dirty="0" smtClean="0"/>
              <a:t>والكت</a:t>
            </a:r>
            <a:r>
              <a:rPr lang="ar-DZ" sz="2800" dirty="0" smtClean="0"/>
              <a:t>ب</a:t>
            </a:r>
          </a:p>
          <a:p>
            <a:pPr marL="342900" lvl="2" indent="-342900" algn="just" rtl="1"/>
            <a:r>
              <a:rPr lang="ar-SA" sz="2800" b="1" dirty="0" smtClean="0"/>
              <a:t>القواعد </a:t>
            </a:r>
            <a:r>
              <a:rPr lang="ar-SA" sz="2800" b="1" dirty="0"/>
              <a:t>المرجعية </a:t>
            </a:r>
            <a:r>
              <a:rPr lang="ar-SA" sz="2800" dirty="0"/>
              <a:t>: وهي التي يحتاجها المستفيد في الوصول إلى معلومات محددة تجيبه عن تساؤلات مثل القواميس والمعاجم وقواعد الأدلة المهنية وأدلة الجامعات والمؤسسات</a:t>
            </a:r>
            <a:endParaRPr lang="fr-FR" sz="2800" dirty="0"/>
          </a:p>
          <a:p>
            <a:pPr marL="342900" lvl="2" indent="-342900" algn="just" rtl="1"/>
            <a:endParaRPr lang="fr-FR" dirty="0"/>
          </a:p>
          <a:p>
            <a:endParaRPr lang="ar-DZ" dirty="0" smtClean="0"/>
          </a:p>
          <a:p>
            <a:endParaRPr lang="fr-FR" dirty="0"/>
          </a:p>
        </p:txBody>
      </p:sp>
      <p:pic>
        <p:nvPicPr>
          <p:cNvPr id="4" name="Ù…Ù„Ø§Ø­Ø¸Ø§Øª[1].m4a">
            <a:hlinkClick r:id="" action="ppaction://media"/>
          </p:cNvPr>
          <p:cNvPicPr>
            <a:picLocks noRot="1" noChangeAspect="1"/>
          </p:cNvPicPr>
          <p:nvPr>
            <a:audioFile r:link="rId1"/>
          </p:nvPr>
        </p:nvPicPr>
        <p:blipFill>
          <a:blip r:embed="rId3" cstate="print"/>
          <a:stretch>
            <a:fillRect/>
          </a:stretch>
        </p:blipFill>
        <p:spPr>
          <a:xfrm>
            <a:off x="519106" y="5357826"/>
            <a:ext cx="2624134" cy="150017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6" presetClass="emph" presetSubtype="0" fill="hold" grpId="0" nodeType="clickEffect">
                                  <p:stCondLst>
                                    <p:cond delay="0"/>
                                  </p:stCondLst>
                                  <p:iterate type="lt">
                                    <p:tmPct val="10000"/>
                                  </p:iterate>
                                  <p:childTnLst>
                                    <p:animScale>
                                      <p:cBhvr>
                                        <p:cTn id="6" dur="250" autoRev="1" fill="hold">
                                          <p:stCondLst>
                                            <p:cond delay="0"/>
                                          </p:stCondLst>
                                        </p:cTn>
                                        <p:tgtEl>
                                          <p:spTgt spid="2"/>
                                        </p:tgtEl>
                                      </p:cBhvr>
                                      <p:to x="80000" y="100000"/>
                                    </p:animScale>
                                    <p:anim by="(#ppt_w*0.10)" calcmode="lin" valueType="num">
                                      <p:cBhvr>
                                        <p:cTn id="7" dur="250" autoRev="1" fill="hold">
                                          <p:stCondLst>
                                            <p:cond delay="0"/>
                                          </p:stCondLst>
                                        </p:cTn>
                                        <p:tgtEl>
                                          <p:spTgt spid="2"/>
                                        </p:tgtEl>
                                        <p:attrNameLst>
                                          <p:attrName>ppt_x</p:attrName>
                                        </p:attrNameLst>
                                      </p:cBhvr>
                                    </p:anim>
                                    <p:anim by="(-#ppt_w*0.10)" calcmode="lin" valueType="num">
                                      <p:cBhvr>
                                        <p:cTn id="8" dur="250" autoRev="1" fill="hold">
                                          <p:stCondLst>
                                            <p:cond delay="0"/>
                                          </p:stCondLst>
                                        </p:cTn>
                                        <p:tgtEl>
                                          <p:spTgt spid="2"/>
                                        </p:tgtEl>
                                        <p:attrNameLst>
                                          <p:attrName>ppt_y</p:attrName>
                                        </p:attrNameLst>
                                      </p:cBhvr>
                                    </p:anim>
                                    <p:animRot by="-480000">
                                      <p:cBhvr>
                                        <p:cTn id="9" dur="250" autoRev="1" fill="hold">
                                          <p:stCondLst>
                                            <p:cond delay="0"/>
                                          </p:stCondLst>
                                        </p:cTn>
                                        <p:tgtEl>
                                          <p:spTgt spid="2"/>
                                        </p:tgtEl>
                                        <p:attrNameLst>
                                          <p:attrName>r</p:attrName>
                                        </p:attrNameLst>
                                      </p:cBhvr>
                                    </p:animRot>
                                  </p:childTnLst>
                                </p:cTn>
                              </p:par>
                            </p:childTnLst>
                          </p:cTn>
                        </p:par>
                      </p:childTnLst>
                    </p:cTn>
                  </p:par>
                  <p:par>
                    <p:cTn id="10" fill="hold">
                      <p:stCondLst>
                        <p:cond delay="indefinite"/>
                      </p:stCondLst>
                      <p:childTnLst>
                        <p:par>
                          <p:cTn id="11" fill="hold">
                            <p:stCondLst>
                              <p:cond delay="0"/>
                            </p:stCondLst>
                            <p:childTnLst>
                              <p:par>
                                <p:cTn id="12" presetID="28"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5000" fill="hold"/>
                                        <p:tgtEl>
                                          <p:spTgt spid="3">
                                            <p:txEl>
                                              <p:pRg st="0" end="0"/>
                                            </p:txEl>
                                          </p:spTgt>
                                        </p:tgtEl>
                                        <p:attrNameLst>
                                          <p:attrName>ppt_y</p:attrName>
                                        </p:attrNameLst>
                                      </p:cBhvr>
                                      <p:tavLst>
                                        <p:tav tm="0">
                                          <p:val>
                                            <p:strVal val="#ppt_y+1"/>
                                          </p:val>
                                        </p:tav>
                                        <p:tav tm="100000">
                                          <p:val>
                                            <p:strVal val="#ppt_y-1"/>
                                          </p:val>
                                        </p:tav>
                                      </p:tavLst>
                                    </p:anim>
                                  </p:childTnLst>
                                </p:cTn>
                              </p:par>
                              <p:par>
                                <p:cTn id="16" presetID="28" presetClass="entr" presetSubtype="0" fill="hold" grpId="0"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p:cTn id="18" dur="15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5000" fill="hold"/>
                                        <p:tgtEl>
                                          <p:spTgt spid="3">
                                            <p:txEl>
                                              <p:pRg st="1" end="1"/>
                                            </p:txEl>
                                          </p:spTgt>
                                        </p:tgtEl>
                                        <p:attrNameLst>
                                          <p:attrName>ppt_y</p:attrName>
                                        </p:attrNameLst>
                                      </p:cBhvr>
                                      <p:tavLst>
                                        <p:tav tm="0">
                                          <p:val>
                                            <p:strVal val="#ppt_y+1"/>
                                          </p:val>
                                        </p:tav>
                                        <p:tav tm="100000">
                                          <p:val>
                                            <p:strVal val="#ppt_y-1"/>
                                          </p:val>
                                        </p:tav>
                                      </p:tavLst>
                                    </p:anim>
                                  </p:childTnLst>
                                </p:cTn>
                              </p:par>
                              <p:par>
                                <p:cTn id="20" presetID="28" presetClass="entr" presetSubtype="0" fill="hold" grpId="0"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p:cTn id="22" dur="15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5000" fill="hold"/>
                                        <p:tgtEl>
                                          <p:spTgt spid="3">
                                            <p:txEl>
                                              <p:pRg st="2" end="2"/>
                                            </p:txEl>
                                          </p:spTgt>
                                        </p:tgtEl>
                                        <p:attrNameLst>
                                          <p:attrName>ppt_y</p:attrName>
                                        </p:attrNameLst>
                                      </p:cBhvr>
                                      <p:tavLst>
                                        <p:tav tm="0">
                                          <p:val>
                                            <p:strVal val="#ppt_y+1"/>
                                          </p:val>
                                        </p:tav>
                                        <p:tav tm="100000">
                                          <p:val>
                                            <p:strVal val="#ppt_y-1"/>
                                          </p:val>
                                        </p:tav>
                                      </p:tavLst>
                                    </p:anim>
                                  </p:childTnLst>
                                </p:cTn>
                              </p:par>
                            </p:childTnLst>
                          </p:cTn>
                        </p:par>
                        <p:par>
                          <p:cTn id="24" fill="hold">
                            <p:stCondLst>
                              <p:cond delay="15000"/>
                            </p:stCondLst>
                            <p:childTnLst>
                              <p:par>
                                <p:cTn id="25" presetID="1" presetClass="mediacall" presetSubtype="0" fill="hold" nodeType="afterEffect">
                                  <p:stCondLst>
                                    <p:cond delay="0"/>
                                  </p:stCondLst>
                                  <p:childTnLst>
                                    <p:cmd type="call" cmd="playFrom(0.0)">
                                      <p:cBhvr>
                                        <p:cTn id="2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2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bldLst>
      <p:bldP spid="2" grpId="0"/>
      <p:bldP spid="3" grpId="0"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96908"/>
          </a:xfrm>
        </p:spPr>
        <p:txBody>
          <a:bodyPr>
            <a:normAutofit fontScale="90000"/>
          </a:bodyPr>
          <a:lstStyle/>
          <a:p>
            <a:r>
              <a:rPr lang="ar-SA" b="1" dirty="0" smtClean="0"/>
              <a:t>أهمية المصادر والمراجع في البحث </a:t>
            </a:r>
            <a:r>
              <a:rPr lang="ar-SA" b="1" dirty="0" err="1" smtClean="0"/>
              <a:t>الع</a:t>
            </a:r>
            <a:r>
              <a:rPr lang="ar-DZ" b="1" dirty="0" smtClean="0"/>
              <a:t>لمي</a:t>
            </a:r>
            <a:r>
              <a:rPr lang="ar-SA" b="1" dirty="0" smtClean="0"/>
              <a:t>:</a:t>
            </a:r>
            <a:r>
              <a:rPr lang="fr-FR" dirty="0" smtClean="0"/>
              <a:t/>
            </a:r>
            <a:br>
              <a:rPr lang="fr-FR" dirty="0" smtClean="0"/>
            </a:br>
            <a:endParaRPr lang="fr-FR" dirty="0"/>
          </a:p>
        </p:txBody>
      </p:sp>
      <p:sp>
        <p:nvSpPr>
          <p:cNvPr id="3" name="Espace réservé du contenu 2"/>
          <p:cNvSpPr>
            <a:spLocks noGrp="1"/>
          </p:cNvSpPr>
          <p:nvPr>
            <p:ph idx="1"/>
          </p:nvPr>
        </p:nvSpPr>
        <p:spPr>
          <a:xfrm>
            <a:off x="457200" y="1071546"/>
            <a:ext cx="8229600" cy="5054617"/>
          </a:xfrm>
        </p:spPr>
        <p:txBody>
          <a:bodyPr>
            <a:normAutofit fontScale="77500" lnSpcReduction="20000"/>
          </a:bodyPr>
          <a:lstStyle/>
          <a:p>
            <a:pPr lvl="0" algn="just" rtl="1"/>
            <a:r>
              <a:rPr lang="ar-SA" dirty="0" smtClean="0"/>
              <a:t>تكمن </a:t>
            </a:r>
            <a:r>
              <a:rPr lang="ar-SA" dirty="0" smtClean="0"/>
              <a:t>أهمية المصادر والمراجع في قيام الباحث بنسب المصادر والمراجع إلى أصحابها، ويعد هذا الأمر بمثابة التكريم للباحثين الأوائل والذين قاموا بكتابة هذا البحث العلمي.</a:t>
            </a:r>
            <a:endParaRPr lang="fr-FR" dirty="0" smtClean="0"/>
          </a:p>
          <a:p>
            <a:pPr lvl="0" algn="just" rtl="1"/>
            <a:r>
              <a:rPr lang="ar-SA" dirty="0" smtClean="0"/>
              <a:t>تقدم </a:t>
            </a:r>
            <a:r>
              <a:rPr lang="ar-SA" dirty="0" smtClean="0"/>
              <a:t>معلومات </a:t>
            </a:r>
            <a:r>
              <a:rPr lang="ar-SA" dirty="0" smtClean="0"/>
              <a:t>كبيرة تساهم في </a:t>
            </a:r>
            <a:r>
              <a:rPr lang="ar-SA" dirty="0" err="1" smtClean="0"/>
              <a:t>إغناء</a:t>
            </a:r>
            <a:r>
              <a:rPr lang="ar-SA" dirty="0" smtClean="0"/>
              <a:t> البحث العلمي بشكل كبير،لذلك يجب على الباحث أن يعود لأكبر عدد ممكن من المصادر والمراجع .</a:t>
            </a:r>
            <a:endParaRPr lang="fr-FR" dirty="0" smtClean="0"/>
          </a:p>
          <a:p>
            <a:pPr algn="just" rtl="1"/>
            <a:r>
              <a:rPr lang="ar-SA" dirty="0" smtClean="0"/>
              <a:t>يحصل </a:t>
            </a:r>
            <a:r>
              <a:rPr lang="ar-SA" dirty="0" smtClean="0"/>
              <a:t>الباحث على كافة المعلومات التي ترتبط وتتعلق بالبحث العلمي الذي يقوم </a:t>
            </a:r>
            <a:r>
              <a:rPr lang="ar-SA" dirty="0" err="1" smtClean="0"/>
              <a:t>به</a:t>
            </a:r>
            <a:r>
              <a:rPr lang="ar-SA" dirty="0" smtClean="0"/>
              <a:t>، وتختلف هذه المعلومات الموجودة في الصحف </a:t>
            </a:r>
            <a:r>
              <a:rPr lang="ar-SA" dirty="0" smtClean="0"/>
              <a:t>والمجلات </a:t>
            </a:r>
            <a:r>
              <a:rPr lang="ar-SA" dirty="0" smtClean="0"/>
              <a:t>والتي </a:t>
            </a:r>
            <a:r>
              <a:rPr lang="ar-SA" dirty="0" smtClean="0"/>
              <a:t>تعب</a:t>
            </a:r>
            <a:r>
              <a:rPr lang="ar-DZ" dirty="0" smtClean="0"/>
              <a:t>ر</a:t>
            </a:r>
            <a:r>
              <a:rPr lang="ar-SA" dirty="0" smtClean="0"/>
              <a:t> </a:t>
            </a:r>
            <a:r>
              <a:rPr lang="ar-SA" dirty="0" smtClean="0"/>
              <a:t>عن رأي صاحبها، بينما الآراء الموجودة في المصادر والمراجع تعبر عن رأي العلم.</a:t>
            </a:r>
            <a:endParaRPr lang="fr-FR" dirty="0" smtClean="0"/>
          </a:p>
          <a:p>
            <a:pPr lvl="0" algn="just" rtl="1"/>
            <a:r>
              <a:rPr lang="ar-SA" dirty="0" smtClean="0"/>
              <a:t>يعد توثيق المصادر والمراجع من أهم الأمور التي يجب على الباحث أن يقوم </a:t>
            </a:r>
            <a:r>
              <a:rPr lang="ar-SA" dirty="0" err="1" smtClean="0"/>
              <a:t>بها</a:t>
            </a:r>
            <a:r>
              <a:rPr lang="ar-SA" dirty="0" smtClean="0"/>
              <a:t> وذلك وفق أسس التوثيق المتبعة، وفي حال لم يقوم الباحث بتوثيق البحث العلمي،فهذا يعني تعرضه لتهمة السرقة الأدبية والانتحال.</a:t>
            </a:r>
            <a:endParaRPr lang="fr-FR" dirty="0" smtClean="0"/>
          </a:p>
          <a:p>
            <a:pPr lvl="0" algn="just" rtl="1"/>
            <a:r>
              <a:rPr lang="ar-SA" dirty="0" smtClean="0"/>
              <a:t>كما أن توثيق المصادر والمراجع من الأمور المهمة للباحثين الآخرين، حيث يقوم الباحثون الآخرين بالاستفادة من هذه المصادر التي يقوم الباحث بذكرها، ومن ثم يعودون إليها خلال بحثهم العلمي.</a:t>
            </a:r>
            <a:endParaRPr lang="fr-FR" dirty="0" smtClean="0"/>
          </a:p>
          <a:p>
            <a:pPr algn="just" rtl="1"/>
            <a:endParaRPr lang="fr-FR" dirty="0"/>
          </a:p>
        </p:txBody>
      </p:sp>
      <p:pic>
        <p:nvPicPr>
          <p:cNvPr id="4" name="Ø£Ù‡Ù…ÙŠØ©_Ø§Ù„Ù…ØµØ§Ø¯Ø±[1].m4a">
            <a:hlinkClick r:id="" action="ppaction://media"/>
          </p:cNvPr>
          <p:cNvPicPr>
            <a:picLocks noRot="1" noChangeAspect="1"/>
          </p:cNvPicPr>
          <p:nvPr>
            <a:audioFile r:link="rId1"/>
          </p:nvPr>
        </p:nvPicPr>
        <p:blipFill>
          <a:blip r:embed="rId3" cstate="print"/>
          <a:stretch>
            <a:fillRect/>
          </a:stretch>
        </p:blipFill>
        <p:spPr>
          <a:xfrm>
            <a:off x="500034" y="5643578"/>
            <a:ext cx="2428892" cy="121442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6" presetClass="emph" presetSubtype="0" fill="hold" grpId="0" nodeType="clickEffect">
                                  <p:stCondLst>
                                    <p:cond delay="0"/>
                                  </p:stCondLst>
                                  <p:iterate type="lt">
                                    <p:tmPct val="10000"/>
                                  </p:iterate>
                                  <p:childTnLst>
                                    <p:animScale>
                                      <p:cBhvr>
                                        <p:cTn id="6" dur="250" autoRev="1" fill="hold">
                                          <p:stCondLst>
                                            <p:cond delay="0"/>
                                          </p:stCondLst>
                                        </p:cTn>
                                        <p:tgtEl>
                                          <p:spTgt spid="2"/>
                                        </p:tgtEl>
                                      </p:cBhvr>
                                      <p:to x="80000" y="100000"/>
                                    </p:animScale>
                                    <p:anim by="(#ppt_w*0.10)" calcmode="lin" valueType="num">
                                      <p:cBhvr>
                                        <p:cTn id="7" dur="250" autoRev="1" fill="hold">
                                          <p:stCondLst>
                                            <p:cond delay="0"/>
                                          </p:stCondLst>
                                        </p:cTn>
                                        <p:tgtEl>
                                          <p:spTgt spid="2"/>
                                        </p:tgtEl>
                                        <p:attrNameLst>
                                          <p:attrName>ppt_x</p:attrName>
                                        </p:attrNameLst>
                                      </p:cBhvr>
                                    </p:anim>
                                    <p:anim by="(-#ppt_w*0.10)" calcmode="lin" valueType="num">
                                      <p:cBhvr>
                                        <p:cTn id="8" dur="250" autoRev="1" fill="hold">
                                          <p:stCondLst>
                                            <p:cond delay="0"/>
                                          </p:stCondLst>
                                        </p:cTn>
                                        <p:tgtEl>
                                          <p:spTgt spid="2"/>
                                        </p:tgtEl>
                                        <p:attrNameLst>
                                          <p:attrName>ppt_y</p:attrName>
                                        </p:attrNameLst>
                                      </p:cBhvr>
                                    </p:anim>
                                    <p:animRot by="-480000">
                                      <p:cBhvr>
                                        <p:cTn id="9" dur="250" autoRev="1" fill="hold">
                                          <p:stCondLst>
                                            <p:cond delay="0"/>
                                          </p:stCondLst>
                                        </p:cTn>
                                        <p:tgtEl>
                                          <p:spTgt spid="2"/>
                                        </p:tgtEl>
                                        <p:attrNameLst>
                                          <p:attrName>r</p:attrName>
                                        </p:attrNameLst>
                                      </p:cBhvr>
                                    </p:animRo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linds(horizont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blinds(horizontal)">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blinds(horizontal)">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blinds(horizontal)">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blinds(horizontal)">
                                      <p:cBhvr>
                                        <p:cTn id="34" dur="500"/>
                                        <p:tgtEl>
                                          <p:spTgt spid="3">
                                            <p:txEl>
                                              <p:pRg st="4" end="4"/>
                                            </p:txEl>
                                          </p:spTgt>
                                        </p:tgtEl>
                                      </p:cBhvr>
                                    </p:animEffect>
                                  </p:childTnLst>
                                </p:cTn>
                              </p:par>
                            </p:childTnLst>
                          </p:cTn>
                        </p:par>
                        <p:par>
                          <p:cTn id="35" fill="hold">
                            <p:stCondLst>
                              <p:cond delay="500"/>
                            </p:stCondLst>
                            <p:childTnLst>
                              <p:par>
                                <p:cTn id="36" presetID="1" presetClass="mediacall" presetSubtype="0" fill="hold" nodeType="afterEffect">
                                  <p:stCondLst>
                                    <p:cond delay="0"/>
                                  </p:stCondLst>
                                  <p:childTnLst>
                                    <p:cmd type="call" cmd="playFrom(0.0)">
                                      <p:cBhvr>
                                        <p:cTn id="37"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38"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C:\Users\Sky\Desktop\images (2).jpg"/>
          <p:cNvPicPr>
            <a:picLocks noChangeAspect="1" noChangeArrowheads="1"/>
          </p:cNvPicPr>
          <p:nvPr/>
        </p:nvPicPr>
        <p:blipFill>
          <a:blip r:embed="rId3" cstate="print"/>
          <a:srcRect/>
          <a:stretch>
            <a:fillRect/>
          </a:stretch>
        </p:blipFill>
        <p:spPr bwMode="auto">
          <a:xfrm>
            <a:off x="357158" y="2500306"/>
            <a:ext cx="8286808" cy="3571900"/>
          </a:xfrm>
          <a:prstGeom prst="rect">
            <a:avLst/>
          </a:prstGeom>
          <a:noFill/>
        </p:spPr>
      </p:pic>
      <p:sp>
        <p:nvSpPr>
          <p:cNvPr id="3" name="ZoneTexte 2"/>
          <p:cNvSpPr txBox="1"/>
          <p:nvPr/>
        </p:nvSpPr>
        <p:spPr>
          <a:xfrm>
            <a:off x="785786" y="857232"/>
            <a:ext cx="7215238" cy="1569660"/>
          </a:xfrm>
          <a:prstGeom prst="rect">
            <a:avLst/>
          </a:prstGeom>
          <a:noFill/>
        </p:spPr>
        <p:txBody>
          <a:bodyPr wrap="square" rtlCol="0">
            <a:spAutoFit/>
          </a:bodyPr>
          <a:lstStyle/>
          <a:p>
            <a:pPr algn="ctr" rtl="1"/>
            <a:r>
              <a:rPr lang="ar-DZ" sz="3200" b="1" dirty="0" smtClean="0">
                <a:solidFill>
                  <a:srgbClr val="00B050"/>
                </a:solidFill>
              </a:rPr>
              <a:t>وفي الأخير مهما اختلفت وتنوعت  المعلومات  ومصادرها تبقى المكتبات المصدر الآمن لمختلف مصادر المعلومات بالرغم من التطورات الحاصلة</a:t>
            </a:r>
            <a:r>
              <a:rPr lang="ar-DZ" sz="2400" b="1" dirty="0" smtClean="0"/>
              <a:t> </a:t>
            </a:r>
            <a:endParaRPr lang="fr-FR" sz="2400" b="1" dirty="0"/>
          </a:p>
        </p:txBody>
      </p:sp>
      <p:pic>
        <p:nvPicPr>
          <p:cNvPr id="4" name="Ø§Ù„Ø£Ø®ÙŠØ±[1].m4a">
            <a:hlinkClick r:id="" action="ppaction://media"/>
          </p:cNvPr>
          <p:cNvPicPr>
            <a:picLocks noRot="1" noChangeAspect="1"/>
          </p:cNvPicPr>
          <p:nvPr>
            <a:audioFile r:link="rId1"/>
          </p:nvPr>
        </p:nvPicPr>
        <p:blipFill>
          <a:blip r:embed="rId4" cstate="print"/>
          <a:stretch>
            <a:fillRect/>
          </a:stretch>
        </p:blipFill>
        <p:spPr>
          <a:xfrm>
            <a:off x="642910" y="4643446"/>
            <a:ext cx="2071702" cy="130493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xit" presetSubtype="10" fill="hold" grpId="0" nodeType="clickEffect">
                                  <p:stCondLst>
                                    <p:cond delay="0"/>
                                  </p:stCondLst>
                                  <p:childTnLst>
                                    <p:anim calcmode="lin" valueType="num">
                                      <p:cBhvr>
                                        <p:cTn id="6" dur="500"/>
                                        <p:tgtEl>
                                          <p:spTgt spid="3"/>
                                        </p:tgtEl>
                                        <p:attrNameLst>
                                          <p:attrName>ppt_w</p:attrName>
                                        </p:attrNameLst>
                                      </p:cBhvr>
                                      <p:tavLst>
                                        <p:tav tm="0">
                                          <p:val>
                                            <p:strVal val="ppt_w"/>
                                          </p:val>
                                        </p:tav>
                                        <p:tav tm="100000">
                                          <p:val>
                                            <p:fltVal val="0"/>
                                          </p:val>
                                        </p:tav>
                                      </p:tavLst>
                                    </p:anim>
                                    <p:anim calcmode="lin" valueType="num">
                                      <p:cBhvr>
                                        <p:cTn id="7" dur="500"/>
                                        <p:tgtEl>
                                          <p:spTgt spid="3"/>
                                        </p:tgtEl>
                                        <p:attrNameLst>
                                          <p:attrName>ppt_h</p:attrName>
                                        </p:attrNameLst>
                                      </p:cBhvr>
                                      <p:tavLst>
                                        <p:tav tm="0">
                                          <p:val>
                                            <p:strVal val="ppt_h"/>
                                          </p:val>
                                        </p:tav>
                                        <p:tav tm="100000">
                                          <p:val>
                                            <p:strVal val="ppt_h"/>
                                          </p:val>
                                        </p:tav>
                                      </p:tavLst>
                                    </p:anim>
                                    <p:set>
                                      <p:cBhvr>
                                        <p:cTn id="8" dur="1" fill="hold">
                                          <p:stCondLst>
                                            <p:cond delay="499"/>
                                          </p:stCondLst>
                                        </p:cTn>
                                        <p:tgtEl>
                                          <p:spTgt spid="3"/>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54" presetClass="entr" presetSubtype="0" accel="100000" fill="hold" nodeType="clickEffect">
                                  <p:stCondLst>
                                    <p:cond delay="0"/>
                                  </p:stCondLst>
                                  <p:childTnLst>
                                    <p:set>
                                      <p:cBhvr>
                                        <p:cTn id="12" dur="1" fill="hold">
                                          <p:stCondLst>
                                            <p:cond delay="0"/>
                                          </p:stCondLst>
                                        </p:cTn>
                                        <p:tgtEl>
                                          <p:spTgt spid="22530"/>
                                        </p:tgtEl>
                                        <p:attrNameLst>
                                          <p:attrName>style.visibility</p:attrName>
                                        </p:attrNameLst>
                                      </p:cBhvr>
                                      <p:to>
                                        <p:strVal val="visible"/>
                                      </p:to>
                                    </p:set>
                                    <p:anim calcmode="lin" valueType="num">
                                      <p:cBhvr>
                                        <p:cTn id="13" dur="500" fill="hold"/>
                                        <p:tgtEl>
                                          <p:spTgt spid="22530"/>
                                        </p:tgtEl>
                                        <p:attrNameLst>
                                          <p:attrName>ppt_w</p:attrName>
                                        </p:attrNameLst>
                                      </p:cBhvr>
                                      <p:tavLst>
                                        <p:tav tm="0">
                                          <p:val>
                                            <p:strVal val="#ppt_w*0.05"/>
                                          </p:val>
                                        </p:tav>
                                        <p:tav tm="100000">
                                          <p:val>
                                            <p:strVal val="#ppt_w"/>
                                          </p:val>
                                        </p:tav>
                                      </p:tavLst>
                                    </p:anim>
                                    <p:anim calcmode="lin" valueType="num">
                                      <p:cBhvr>
                                        <p:cTn id="14" dur="500" fill="hold"/>
                                        <p:tgtEl>
                                          <p:spTgt spid="22530"/>
                                        </p:tgtEl>
                                        <p:attrNameLst>
                                          <p:attrName>ppt_h</p:attrName>
                                        </p:attrNameLst>
                                      </p:cBhvr>
                                      <p:tavLst>
                                        <p:tav tm="0">
                                          <p:val>
                                            <p:strVal val="#ppt_h"/>
                                          </p:val>
                                        </p:tav>
                                        <p:tav tm="100000">
                                          <p:val>
                                            <p:strVal val="#ppt_h"/>
                                          </p:val>
                                        </p:tav>
                                      </p:tavLst>
                                    </p:anim>
                                    <p:anim calcmode="lin" valueType="num">
                                      <p:cBhvr>
                                        <p:cTn id="15" dur="500" fill="hold"/>
                                        <p:tgtEl>
                                          <p:spTgt spid="22530"/>
                                        </p:tgtEl>
                                        <p:attrNameLst>
                                          <p:attrName>ppt_x</p:attrName>
                                        </p:attrNameLst>
                                      </p:cBhvr>
                                      <p:tavLst>
                                        <p:tav tm="0">
                                          <p:val>
                                            <p:strVal val="#ppt_x-.2"/>
                                          </p:val>
                                        </p:tav>
                                        <p:tav tm="100000">
                                          <p:val>
                                            <p:strVal val="#ppt_x"/>
                                          </p:val>
                                        </p:tav>
                                      </p:tavLst>
                                    </p:anim>
                                    <p:anim calcmode="lin" valueType="num">
                                      <p:cBhvr>
                                        <p:cTn id="16" dur="500" fill="hold"/>
                                        <p:tgtEl>
                                          <p:spTgt spid="22530"/>
                                        </p:tgtEl>
                                        <p:attrNameLst>
                                          <p:attrName>ppt_y</p:attrName>
                                        </p:attrNameLst>
                                      </p:cBhvr>
                                      <p:tavLst>
                                        <p:tav tm="0">
                                          <p:val>
                                            <p:strVal val="#ppt_y"/>
                                          </p:val>
                                        </p:tav>
                                        <p:tav tm="100000">
                                          <p:val>
                                            <p:strVal val="#ppt_y"/>
                                          </p:val>
                                        </p:tav>
                                      </p:tavLst>
                                    </p:anim>
                                    <p:animEffect transition="in" filter="fade">
                                      <p:cBhvr>
                                        <p:cTn id="17" dur="500"/>
                                        <p:tgtEl>
                                          <p:spTgt spid="22530"/>
                                        </p:tgtEl>
                                      </p:cBhvr>
                                    </p:animEffect>
                                  </p:childTnLst>
                                </p:cTn>
                              </p:par>
                            </p:childTnLst>
                          </p:cTn>
                        </p:par>
                        <p:par>
                          <p:cTn id="18" fill="hold">
                            <p:stCondLst>
                              <p:cond delay="500"/>
                            </p:stCondLst>
                            <p:childTnLst>
                              <p:par>
                                <p:cTn id="19" presetID="1" presetClass="mediacall" presetSubtype="0" fill="hold" nodeType="afterEffect">
                                  <p:stCondLst>
                                    <p:cond delay="0"/>
                                  </p:stCondLst>
                                  <p:childTnLst>
                                    <p:cmd type="call" cmd="playFrom(0.0)">
                                      <p:cBhvr>
                                        <p:cTn id="20"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21"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bldLst>
      <p:bldP spid="3"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389</TotalTime>
  <Words>673</Words>
  <Application>Microsoft Office PowerPoint</Application>
  <PresentationFormat>Affichage à l'écran (4:3)</PresentationFormat>
  <Paragraphs>47</Paragraphs>
  <Slides>10</Slides>
  <Notes>0</Notes>
  <HiddenSlides>0</HiddenSlides>
  <MMClips>9</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Thème Office</vt:lpstr>
      <vt:lpstr>Diapositive 1</vt:lpstr>
      <vt:lpstr>بسم الله الرحمن الرحيم  </vt:lpstr>
      <vt:lpstr>المحاضرة الرابعة  </vt:lpstr>
      <vt:lpstr>أنواع مصادر البحث العلمي </vt:lpstr>
      <vt:lpstr>أنواع مصادر المعلومات –تابع -</vt:lpstr>
      <vt:lpstr>ملاحظات :يقصد بالمواصفات والمقاييس:</vt:lpstr>
      <vt:lpstr>ملاحظات:</vt:lpstr>
      <vt:lpstr>أهمية المصادر والمراجع في البحث العلمي: </vt:lpstr>
      <vt:lpstr>Diapositive 9</vt:lpstr>
      <vt:lpstr>  ولمزيد من المعلومات أو الاستفسار حول المحاضرة بالإمكان الدخول  إلى الرابط التالي : a.mecif@univ-annaba.dz أو عبر البريد الالكتروني : mecif.aicha@gmail.com  ترقبوا باقي المحاضرات مختصرة على هذا النحو   تم بحمد الله.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الرحيم</dc:title>
  <dc:creator>Sky</dc:creator>
  <cp:lastModifiedBy>Sky</cp:lastModifiedBy>
  <cp:revision>35</cp:revision>
  <dcterms:created xsi:type="dcterms:W3CDTF">2020-04-09T16:53:00Z</dcterms:created>
  <dcterms:modified xsi:type="dcterms:W3CDTF">2020-04-10T20:49:26Z</dcterms:modified>
</cp:coreProperties>
</file>