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78" r:id="rId2"/>
    <p:sldId id="334" r:id="rId3"/>
    <p:sldId id="335" r:id="rId4"/>
    <p:sldId id="336" r:id="rId5"/>
    <p:sldId id="337" r:id="rId6"/>
    <p:sldId id="338" r:id="rId7"/>
    <p:sldId id="339" r:id="rId8"/>
    <p:sldId id="340" r:id="rId9"/>
    <p:sldId id="342" r:id="rId10"/>
    <p:sldId id="343" r:id="rId11"/>
    <p:sldId id="344" r:id="rId12"/>
    <p:sldId id="345" r:id="rId13"/>
    <p:sldId id="350" r:id="rId14"/>
    <p:sldId id="348" r:id="rId15"/>
    <p:sldId id="346" r:id="rId16"/>
    <p:sldId id="347" r:id="rId17"/>
    <p:sldId id="281" r:id="rId18"/>
    <p:sldId id="282" r:id="rId19"/>
    <p:sldId id="283" r:id="rId20"/>
    <p:sldId id="349" r:id="rId21"/>
    <p:sldId id="352" r:id="rId22"/>
    <p:sldId id="351" r:id="rId23"/>
    <p:sldId id="400" r:id="rId24"/>
    <p:sldId id="405" r:id="rId25"/>
    <p:sldId id="401" r:id="rId26"/>
    <p:sldId id="404" r:id="rId27"/>
    <p:sldId id="403" r:id="rId28"/>
    <p:sldId id="402" r:id="rId29"/>
    <p:sldId id="406" r:id="rId30"/>
    <p:sldId id="275" r:id="rId31"/>
    <p:sldId id="261" r:id="rId32"/>
    <p:sldId id="262" r:id="rId33"/>
    <p:sldId id="263" r:id="rId34"/>
    <p:sldId id="264" r:id="rId35"/>
    <p:sldId id="265" r:id="rId36"/>
    <p:sldId id="260" r:id="rId37"/>
    <p:sldId id="259" r:id="rId38"/>
    <p:sldId id="394" r:id="rId39"/>
    <p:sldId id="267" r:id="rId40"/>
    <p:sldId id="268" r:id="rId41"/>
    <p:sldId id="269" r:id="rId42"/>
    <p:sldId id="270" r:id="rId43"/>
    <p:sldId id="271" r:id="rId44"/>
    <p:sldId id="395" r:id="rId45"/>
    <p:sldId id="396" r:id="rId46"/>
    <p:sldId id="398" r:id="rId47"/>
    <p:sldId id="392" r:id="rId48"/>
    <p:sldId id="365" r:id="rId49"/>
    <p:sldId id="370" r:id="rId50"/>
    <p:sldId id="399" r:id="rId51"/>
    <p:sldId id="372" r:id="rId52"/>
    <p:sldId id="388" r:id="rId53"/>
    <p:sldId id="389" r:id="rId54"/>
    <p:sldId id="390" r:id="rId55"/>
    <p:sldId id="367" r:id="rId56"/>
    <p:sldId id="391" r:id="rId57"/>
    <p:sldId id="354" r:id="rId58"/>
    <p:sldId id="393" r:id="rId59"/>
    <p:sldId id="355" r:id="rId60"/>
    <p:sldId id="356" r:id="rId61"/>
    <p:sldId id="357" r:id="rId62"/>
    <p:sldId id="358" r:id="rId63"/>
    <p:sldId id="359" r:id="rId64"/>
    <p:sldId id="360" r:id="rId65"/>
    <p:sldId id="361" r:id="rId66"/>
    <p:sldId id="362" r:id="rId67"/>
    <p:sldId id="363" r:id="rId68"/>
    <p:sldId id="364" r:id="rId69"/>
  </p:sldIdLst>
  <p:sldSz cx="9144000" cy="6858000" type="screen4x3"/>
  <p:notesSz cx="6858000" cy="9144000"/>
  <p:defaultTextStyle>
    <a:defPPr>
      <a:defRPr lang="fr-FR"/>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4300"/>
    <a:srgbClr val="26262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53661F35-9E60-454A-8321-C25DC6F920A4}"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99796CF1-4E27-4635-ADDE-92AE7A89EE30}"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82E16FFC-E5A1-4311-B592-EC0C8236364D}"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8D8FED92-E2E8-498C-8E07-795C507C4FED}"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A4874241-6B2F-407F-BC18-B8EB685CE6F2}"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24BA3A5A-1052-49E5-9819-CA96841021BD}"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A533A978-9416-400F-8932-B34EF2E03800}"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A5CE5FB4-E888-42CA-BA25-C9D341DB2AE7}"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329F1DA3-4657-4890-9C57-919B5B339FE2}"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5EB6C502-856D-4C39-8BC7-C42ED2F2FEE0}"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BFCDFBFC-D37C-4EBC-B9D5-4BA889C1E7AE}"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pour modifier le style du titre du masque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EC1F9DA-FAB8-4995-B87D-50103E0B404F}"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png"/><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8.wmf"/><Relationship Id="rId5" Type="http://schemas.openxmlformats.org/officeDocument/2006/relationships/oleObject" Target="../embeddings/oleObject10.bin"/><Relationship Id="rId4" Type="http://schemas.openxmlformats.org/officeDocument/2006/relationships/image" Target="../media/image1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9.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3.wmf"/><Relationship Id="rId5" Type="http://schemas.openxmlformats.org/officeDocument/2006/relationships/oleObject" Target="../embeddings/oleObject13.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15.bin"/></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7.wmf"/><Relationship Id="rId5" Type="http://schemas.openxmlformats.org/officeDocument/2006/relationships/oleObject" Target="../embeddings/oleObject17.bin"/><Relationship Id="rId10" Type="http://schemas.openxmlformats.org/officeDocument/2006/relationships/image" Target="../media/image28.wmf"/><Relationship Id="rId4" Type="http://schemas.openxmlformats.org/officeDocument/2006/relationships/image" Target="../media/image26.wmf"/><Relationship Id="rId9" Type="http://schemas.openxmlformats.org/officeDocument/2006/relationships/oleObject" Target="../embeddings/oleObject19.bin"/></Relationships>
</file>

<file path=ppt/slides/_rels/slide56.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30.wmf"/><Relationship Id="rId5" Type="http://schemas.openxmlformats.org/officeDocument/2006/relationships/oleObject" Target="../embeddings/oleObject21.bin"/><Relationship Id="rId4" Type="http://schemas.openxmlformats.org/officeDocument/2006/relationships/image" Target="../media/image29.wmf"/></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681583"/>
            <a:ext cx="8786842" cy="646331"/>
          </a:xfrm>
          <a:prstGeom prst="rect">
            <a:avLst/>
          </a:prstGeom>
          <a:noFill/>
        </p:spPr>
        <p:txBody>
          <a:bodyPr wrap="square" rtlCol="0">
            <a:spAutoFit/>
          </a:bodyPr>
          <a:lstStyle/>
          <a:p>
            <a:pPr algn="ctr"/>
            <a:r>
              <a:rPr lang="fr-FR" sz="3600" b="1" dirty="0">
                <a:solidFill>
                  <a:srgbClr val="FF0000"/>
                </a:solidFill>
              </a:rPr>
              <a:t>CODAGES ENTROPIQUES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D’UNE SOURCE</a:t>
            </a:r>
          </a:p>
        </p:txBody>
      </p:sp>
      <p:sp>
        <p:nvSpPr>
          <p:cNvPr id="3" name="ZoneTexte 2"/>
          <p:cNvSpPr txBox="1"/>
          <p:nvPr/>
        </p:nvSpPr>
        <p:spPr>
          <a:xfrm>
            <a:off x="0" y="1000108"/>
            <a:ext cx="9144000" cy="5232202"/>
          </a:xfrm>
          <a:prstGeom prst="rect">
            <a:avLst/>
          </a:prstGeom>
          <a:noFill/>
        </p:spPr>
        <p:txBody>
          <a:bodyPr wrap="square" rtlCol="0">
            <a:spAutoFit/>
          </a:bodyPr>
          <a:lstStyle/>
          <a:p>
            <a:pPr algn="just">
              <a:buFont typeface="Wingdings" pitchFamily="2" charset="2"/>
              <a:buChar char="q"/>
            </a:pPr>
            <a:r>
              <a:rPr lang="fr-FR" sz="2200" dirty="0"/>
              <a:t>  </a:t>
            </a:r>
            <a:r>
              <a:rPr lang="fr-FR" sz="2200" dirty="0">
                <a:solidFill>
                  <a:srgbClr val="002060"/>
                </a:solidFill>
              </a:rPr>
              <a:t>L’entropie, qui représentée la quantité d’information moyenne, d’une source M est donnée par:</a:t>
            </a:r>
          </a:p>
          <a:p>
            <a:pPr algn="just">
              <a:buFont typeface="Wingdings" pitchFamily="2" charset="2"/>
              <a:buChar char="q"/>
            </a:pPr>
            <a:endParaRPr lang="fr-FR" sz="2200" dirty="0">
              <a:solidFill>
                <a:srgbClr val="002060"/>
              </a:solidFill>
            </a:endParaRPr>
          </a:p>
          <a:p>
            <a:pPr algn="just">
              <a:buFont typeface="Wingdings" pitchFamily="2" charset="2"/>
              <a:buChar char="q"/>
            </a:pPr>
            <a:endParaRPr lang="fr-FR" sz="2200" dirty="0">
              <a:solidFill>
                <a:srgbClr val="002060"/>
              </a:solidFill>
            </a:endParaRPr>
          </a:p>
          <a:p>
            <a:pPr algn="just">
              <a:buFont typeface="Wingdings" pitchFamily="2" charset="2"/>
              <a:buChar char="q"/>
            </a:pPr>
            <a:endParaRPr lang="fr-FR" sz="2200" dirty="0">
              <a:solidFill>
                <a:srgbClr val="002060"/>
              </a:solidFill>
            </a:endParaRPr>
          </a:p>
          <a:p>
            <a:pPr algn="just"/>
            <a:r>
              <a:rPr lang="fr-FR" sz="2000" dirty="0">
                <a:solidFill>
                  <a:srgbClr val="00B0F0"/>
                </a:solidFill>
              </a:rPr>
              <a:t>L’entropie d’une source représente donc la quantité d'information moyenne par symbole de l’alphabet délivrée par cette source.  Elle représente aussi une incertitude moyenne par symbole. Elle peut exprimée en bit par symbole, c’est le cas de l’expression ci-dessus, si nous travaillons en base 2 (log</a:t>
            </a:r>
            <a:r>
              <a:rPr lang="fr-FR" sz="2000" baseline="-25000" dirty="0">
                <a:solidFill>
                  <a:srgbClr val="00B0F0"/>
                </a:solidFill>
              </a:rPr>
              <a:t>2</a:t>
            </a:r>
            <a:r>
              <a:rPr lang="fr-FR" sz="2000" dirty="0">
                <a:solidFill>
                  <a:srgbClr val="00B0F0"/>
                </a:solidFill>
              </a:rPr>
              <a:t>). </a:t>
            </a:r>
          </a:p>
          <a:p>
            <a:pPr algn="just"/>
            <a:endParaRPr lang="fr-FR" sz="2000" dirty="0"/>
          </a:p>
          <a:p>
            <a:pPr algn="just"/>
            <a:r>
              <a:rPr lang="fr-FR" sz="2000" dirty="0">
                <a:solidFill>
                  <a:srgbClr val="00B050"/>
                </a:solidFill>
              </a:rPr>
              <a:t>Plus l'entropie de la source est grande, plus il y’a de l’information délivrée par la source et bien entendu l'incertitude est plus élevée. </a:t>
            </a:r>
          </a:p>
          <a:p>
            <a:pPr algn="just"/>
            <a:endParaRPr lang="fr-FR" sz="2000" dirty="0"/>
          </a:p>
          <a:p>
            <a:pPr algn="just"/>
            <a:r>
              <a:rPr lang="fr-FR" sz="2000" dirty="0">
                <a:solidFill>
                  <a:srgbClr val="7030A0"/>
                </a:solidFill>
              </a:rPr>
              <a:t>On montre que pour une loi de probabilité équiprobable (</a:t>
            </a:r>
            <a:r>
              <a:rPr lang="fr-FR" sz="2000" dirty="0">
                <a:solidFill>
                  <a:srgbClr val="7030A0"/>
                </a:solidFill>
                <a:sym typeface="Symbol"/>
              </a:rPr>
              <a:t>m, P(</a:t>
            </a:r>
            <a:r>
              <a:rPr lang="fr-FR" sz="2000" dirty="0" err="1">
                <a:solidFill>
                  <a:srgbClr val="7030A0"/>
                </a:solidFill>
                <a:sym typeface="Symbol"/>
              </a:rPr>
              <a:t>m</a:t>
            </a:r>
            <a:r>
              <a:rPr lang="fr-FR" sz="2000" baseline="-25000" dirty="0" err="1">
                <a:solidFill>
                  <a:srgbClr val="7030A0"/>
                </a:solidFill>
                <a:sym typeface="Symbol"/>
              </a:rPr>
              <a:t>k</a:t>
            </a:r>
            <a:r>
              <a:rPr lang="fr-FR" sz="2000" dirty="0">
                <a:solidFill>
                  <a:srgbClr val="7030A0"/>
                </a:solidFill>
                <a:sym typeface="Symbol"/>
              </a:rPr>
              <a:t>)=p, et p=1) </a:t>
            </a:r>
            <a:r>
              <a:rPr lang="fr-FR" sz="2000" dirty="0">
                <a:solidFill>
                  <a:srgbClr val="7030A0"/>
                </a:solidFill>
              </a:rPr>
              <a:t>nous aurons une entropie maximale égale à :</a:t>
            </a:r>
            <a:endParaRPr lang="fr-FR" sz="2200" dirty="0">
              <a:solidFill>
                <a:srgbClr val="7030A0"/>
              </a:solidFill>
            </a:endParaRPr>
          </a:p>
          <a:p>
            <a:endParaRPr lang="fr-FR" dirty="0"/>
          </a:p>
        </p:txBody>
      </p:sp>
      <p:graphicFrame>
        <p:nvGraphicFramePr>
          <p:cNvPr id="5" name="Objet 4"/>
          <p:cNvGraphicFramePr>
            <a:graphicFrameLocks noChangeAspect="1"/>
          </p:cNvGraphicFramePr>
          <p:nvPr/>
        </p:nvGraphicFramePr>
        <p:xfrm>
          <a:off x="2857488" y="1785926"/>
          <a:ext cx="3571900" cy="595317"/>
        </p:xfrm>
        <a:graphic>
          <a:graphicData uri="http://schemas.openxmlformats.org/presentationml/2006/ole">
            <mc:AlternateContent xmlns:mc="http://schemas.openxmlformats.org/markup-compatibility/2006">
              <mc:Choice xmlns:v="urn:schemas-microsoft-com:vml" Requires="v">
                <p:oleObj spid="_x0000_s2087" name="Équation" r:id="rId3" imgW="2057400" imgH="342720" progId="Equation.3">
                  <p:embed/>
                </p:oleObj>
              </mc:Choice>
              <mc:Fallback>
                <p:oleObj name="Équation" r:id="rId3" imgW="2057400" imgH="34272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488" y="1785926"/>
                        <a:ext cx="3571900" cy="595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4"/>
          <p:cNvGraphicFramePr>
            <a:graphicFrameLocks noChangeAspect="1"/>
          </p:cNvGraphicFramePr>
          <p:nvPr/>
        </p:nvGraphicFramePr>
        <p:xfrm>
          <a:off x="2947988" y="6027738"/>
          <a:ext cx="3679825" cy="396875"/>
        </p:xfrm>
        <a:graphic>
          <a:graphicData uri="http://schemas.openxmlformats.org/presentationml/2006/ole">
            <mc:AlternateContent xmlns:mc="http://schemas.openxmlformats.org/markup-compatibility/2006">
              <mc:Choice xmlns:v="urn:schemas-microsoft-com:vml" Requires="v">
                <p:oleObj spid="_x0000_s2088" name="Équation" r:id="rId5" imgW="2120760" imgH="228600" progId="Equation.3">
                  <p:embed/>
                </p:oleObj>
              </mc:Choice>
              <mc:Fallback>
                <p:oleObj name="Équation" r:id="rId5" imgW="2120760" imgH="2286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7988" y="6027738"/>
                        <a:ext cx="3679825"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D’UNE SOURCE</a:t>
            </a:r>
          </a:p>
        </p:txBody>
      </p:sp>
      <p:sp>
        <p:nvSpPr>
          <p:cNvPr id="3" name="ZoneTexte 2"/>
          <p:cNvSpPr txBox="1"/>
          <p:nvPr/>
        </p:nvSpPr>
        <p:spPr>
          <a:xfrm>
            <a:off x="0" y="1000108"/>
            <a:ext cx="9144000" cy="769441"/>
          </a:xfrm>
          <a:prstGeom prst="rect">
            <a:avLst/>
          </a:prstGeom>
          <a:noFill/>
        </p:spPr>
        <p:txBody>
          <a:bodyPr wrap="square" rtlCol="0">
            <a:spAutoFit/>
          </a:bodyPr>
          <a:lstStyle/>
          <a:p>
            <a:r>
              <a:rPr lang="fr-FR" sz="2200" b="1" u="sng" dirty="0">
                <a:solidFill>
                  <a:srgbClr val="FF0000"/>
                </a:solidFill>
              </a:rPr>
              <a:t>Exemple 1 </a:t>
            </a:r>
            <a:r>
              <a:rPr lang="fr-FR" sz="2200" dirty="0">
                <a:solidFill>
                  <a:srgbClr val="7030A0"/>
                </a:solidFill>
              </a:rPr>
              <a:t>: Cas d’une source binaire (alphabet = 0 ou 1) avec :</a:t>
            </a:r>
          </a:p>
          <a:p>
            <a:r>
              <a:rPr lang="fr-FR" sz="2200" dirty="0">
                <a:solidFill>
                  <a:srgbClr val="7030A0"/>
                </a:solidFill>
              </a:rPr>
              <a:t> (P(0)=p et P(1)=1-p), alors cette entropie sera:</a:t>
            </a:r>
          </a:p>
        </p:txBody>
      </p:sp>
      <p:graphicFrame>
        <p:nvGraphicFramePr>
          <p:cNvPr id="2052" name="Object 4"/>
          <p:cNvGraphicFramePr>
            <a:graphicFrameLocks noChangeAspect="1"/>
          </p:cNvGraphicFramePr>
          <p:nvPr/>
        </p:nvGraphicFramePr>
        <p:xfrm>
          <a:off x="2071670" y="1857364"/>
          <a:ext cx="4186238" cy="374650"/>
        </p:xfrm>
        <a:graphic>
          <a:graphicData uri="http://schemas.openxmlformats.org/presentationml/2006/ole">
            <mc:AlternateContent xmlns:mc="http://schemas.openxmlformats.org/markup-compatibility/2006">
              <mc:Choice xmlns:v="urn:schemas-microsoft-com:vml" Requires="v">
                <p:oleObj spid="_x0000_s3093" name="Équation" r:id="rId3" imgW="2412720" imgH="215640" progId="Equation.3">
                  <p:embed/>
                </p:oleObj>
              </mc:Choice>
              <mc:Fallback>
                <p:oleObj name="Équation" r:id="rId3" imgW="2412720" imgH="215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1670" y="1857364"/>
                        <a:ext cx="4186238"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ZoneTexte 5"/>
          <p:cNvSpPr txBox="1"/>
          <p:nvPr/>
        </p:nvSpPr>
        <p:spPr>
          <a:xfrm>
            <a:off x="0" y="2357430"/>
            <a:ext cx="9144000" cy="769441"/>
          </a:xfrm>
          <a:prstGeom prst="rect">
            <a:avLst/>
          </a:prstGeom>
          <a:noFill/>
        </p:spPr>
        <p:txBody>
          <a:bodyPr wrap="square" rtlCol="0">
            <a:spAutoFit/>
          </a:bodyPr>
          <a:lstStyle/>
          <a:p>
            <a:r>
              <a:rPr lang="fr-FR" sz="2200" dirty="0">
                <a:solidFill>
                  <a:srgbClr val="00B0F0"/>
                </a:solidFill>
              </a:rPr>
              <a:t>Si maintenant, nous allons représenter graphiquement cette entropie en fonction de p, nous aurons:</a:t>
            </a:r>
          </a:p>
        </p:txBody>
      </p:sp>
      <p:pic>
        <p:nvPicPr>
          <p:cNvPr id="3076" name="Picture 4"/>
          <p:cNvPicPr>
            <a:picLocks noChangeAspect="1" noChangeArrowheads="1"/>
          </p:cNvPicPr>
          <p:nvPr/>
        </p:nvPicPr>
        <p:blipFill>
          <a:blip r:embed="rId5"/>
          <a:srcRect/>
          <a:stretch>
            <a:fillRect/>
          </a:stretch>
        </p:blipFill>
        <p:spPr bwMode="auto">
          <a:xfrm>
            <a:off x="4314825" y="3067050"/>
            <a:ext cx="4829175" cy="3790950"/>
          </a:xfrm>
          <a:prstGeom prst="rect">
            <a:avLst/>
          </a:prstGeom>
          <a:noFill/>
          <a:ln w="9525">
            <a:noFill/>
            <a:miter lim="800000"/>
            <a:headEnd/>
            <a:tailEnd/>
          </a:ln>
          <a:effectLst/>
        </p:spPr>
      </p:pic>
      <p:sp>
        <p:nvSpPr>
          <p:cNvPr id="8" name="ZoneTexte 7"/>
          <p:cNvSpPr txBox="1"/>
          <p:nvPr/>
        </p:nvSpPr>
        <p:spPr>
          <a:xfrm>
            <a:off x="3643306" y="3000372"/>
            <a:ext cx="857256" cy="430887"/>
          </a:xfrm>
          <a:prstGeom prst="rect">
            <a:avLst/>
          </a:prstGeom>
          <a:noFill/>
        </p:spPr>
        <p:txBody>
          <a:bodyPr wrap="square" rtlCol="0">
            <a:spAutoFit/>
          </a:bodyPr>
          <a:lstStyle/>
          <a:p>
            <a:r>
              <a:rPr lang="fr-FR" sz="2200" b="1" dirty="0">
                <a:solidFill>
                  <a:srgbClr val="0070C0"/>
                </a:solidFill>
              </a:rPr>
              <a:t>H(M)</a:t>
            </a:r>
          </a:p>
        </p:txBody>
      </p:sp>
      <p:sp>
        <p:nvSpPr>
          <p:cNvPr id="9" name="ZoneTexte 8"/>
          <p:cNvSpPr txBox="1"/>
          <p:nvPr/>
        </p:nvSpPr>
        <p:spPr>
          <a:xfrm>
            <a:off x="0" y="3500438"/>
            <a:ext cx="4429124" cy="3308598"/>
          </a:xfrm>
          <a:prstGeom prst="rect">
            <a:avLst/>
          </a:prstGeom>
          <a:noFill/>
        </p:spPr>
        <p:txBody>
          <a:bodyPr wrap="square" rtlCol="0">
            <a:spAutoFit/>
          </a:bodyPr>
          <a:lstStyle/>
          <a:p>
            <a:pPr algn="just"/>
            <a:r>
              <a:rPr lang="fr-FR" sz="1900" i="1" dirty="0">
                <a:solidFill>
                  <a:srgbClr val="002060"/>
                </a:solidFill>
              </a:rPr>
              <a:t>Comme nous l’avons énoncé plus haut, cette entropie est maximale quand la loi de probabilité est équiprobable, ici p=0.5 (P(0)=P(1)=0.5.</a:t>
            </a:r>
          </a:p>
          <a:p>
            <a:pPr algn="just"/>
            <a:endParaRPr lang="fr-FR" sz="1900" dirty="0">
              <a:solidFill>
                <a:srgbClr val="00B050"/>
              </a:solidFill>
            </a:endParaRPr>
          </a:p>
          <a:p>
            <a:pPr algn="just"/>
            <a:r>
              <a:rPr lang="fr-FR" sz="1900" i="1" dirty="0">
                <a:solidFill>
                  <a:srgbClr val="0070C0"/>
                </a:solidFill>
              </a:rPr>
              <a:t>On remarque aussi que cette entropie est nulle pour p=0 et pour p=1 représentant respectivement une certitude que la source n’émet que des 0 ou que des 1 (pas d’incertitude donc pas d’information et l’entropie est donc nulle)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D’UNE SOURCE</a:t>
            </a:r>
          </a:p>
        </p:txBody>
      </p:sp>
      <p:sp>
        <p:nvSpPr>
          <p:cNvPr id="3" name="ZoneTexte 2"/>
          <p:cNvSpPr txBox="1"/>
          <p:nvPr/>
        </p:nvSpPr>
        <p:spPr>
          <a:xfrm>
            <a:off x="0" y="1000108"/>
            <a:ext cx="9144000" cy="769441"/>
          </a:xfrm>
          <a:prstGeom prst="rect">
            <a:avLst/>
          </a:prstGeom>
          <a:noFill/>
        </p:spPr>
        <p:txBody>
          <a:bodyPr wrap="square" rtlCol="0">
            <a:spAutoFit/>
          </a:bodyPr>
          <a:lstStyle/>
          <a:p>
            <a:r>
              <a:rPr lang="fr-FR" sz="2200" b="1" u="sng" dirty="0">
                <a:solidFill>
                  <a:srgbClr val="FF0000"/>
                </a:solidFill>
              </a:rPr>
              <a:t>Exemple 2 </a:t>
            </a:r>
            <a:r>
              <a:rPr lang="fr-FR" sz="2200" dirty="0">
                <a:solidFill>
                  <a:srgbClr val="7030A0"/>
                </a:solidFill>
              </a:rPr>
              <a:t>: </a:t>
            </a:r>
            <a:r>
              <a:rPr lang="fr-FR" sz="2200" dirty="0">
                <a:solidFill>
                  <a:srgbClr val="0070C0"/>
                </a:solidFill>
              </a:rPr>
              <a:t>Cas d’une source de k symboles {m</a:t>
            </a:r>
            <a:r>
              <a:rPr lang="fr-FR" sz="2200" baseline="-25000" dirty="0">
                <a:solidFill>
                  <a:srgbClr val="0070C0"/>
                </a:solidFill>
              </a:rPr>
              <a:t>1</a:t>
            </a:r>
            <a:r>
              <a:rPr lang="fr-FR" sz="2200" dirty="0">
                <a:solidFill>
                  <a:srgbClr val="0070C0"/>
                </a:solidFill>
              </a:rPr>
              <a:t>, m</a:t>
            </a:r>
            <a:r>
              <a:rPr lang="fr-FR" sz="2200" baseline="-25000" dirty="0">
                <a:solidFill>
                  <a:srgbClr val="0070C0"/>
                </a:solidFill>
              </a:rPr>
              <a:t>2</a:t>
            </a:r>
            <a:r>
              <a:rPr lang="fr-FR" sz="2200" dirty="0">
                <a:solidFill>
                  <a:srgbClr val="0070C0"/>
                </a:solidFill>
              </a:rPr>
              <a:t>,........, </a:t>
            </a:r>
            <a:r>
              <a:rPr lang="fr-FR" sz="2200" dirty="0" err="1">
                <a:solidFill>
                  <a:srgbClr val="0070C0"/>
                </a:solidFill>
              </a:rPr>
              <a:t>m</a:t>
            </a:r>
            <a:r>
              <a:rPr lang="fr-FR" sz="2200" baseline="-25000" dirty="0" err="1">
                <a:solidFill>
                  <a:srgbClr val="0070C0"/>
                </a:solidFill>
              </a:rPr>
              <a:t>K</a:t>
            </a:r>
            <a:r>
              <a:rPr lang="fr-FR" sz="2200" dirty="0">
                <a:solidFill>
                  <a:srgbClr val="0070C0"/>
                </a:solidFill>
              </a:rPr>
              <a:t>} équiprobables</a:t>
            </a:r>
          </a:p>
          <a:p>
            <a:r>
              <a:rPr lang="fr-FR" sz="2200" dirty="0">
                <a:solidFill>
                  <a:srgbClr val="0070C0"/>
                </a:solidFill>
              </a:rPr>
              <a:t> {P(m</a:t>
            </a:r>
            <a:r>
              <a:rPr lang="fr-FR" sz="2200" baseline="-25000" dirty="0">
                <a:solidFill>
                  <a:srgbClr val="0070C0"/>
                </a:solidFill>
              </a:rPr>
              <a:t>1</a:t>
            </a:r>
            <a:r>
              <a:rPr lang="fr-FR" sz="2200" dirty="0">
                <a:solidFill>
                  <a:srgbClr val="0070C0"/>
                </a:solidFill>
              </a:rPr>
              <a:t>) = P(m</a:t>
            </a:r>
            <a:r>
              <a:rPr lang="fr-FR" sz="2200" baseline="-25000" dirty="0">
                <a:solidFill>
                  <a:srgbClr val="0070C0"/>
                </a:solidFill>
              </a:rPr>
              <a:t>2</a:t>
            </a:r>
            <a:r>
              <a:rPr lang="fr-FR" sz="2200" dirty="0">
                <a:solidFill>
                  <a:srgbClr val="0070C0"/>
                </a:solidFill>
              </a:rPr>
              <a:t>) = ,........, = P(</a:t>
            </a:r>
            <a:r>
              <a:rPr lang="fr-FR" sz="2200" dirty="0" err="1">
                <a:solidFill>
                  <a:srgbClr val="0070C0"/>
                </a:solidFill>
              </a:rPr>
              <a:t>m</a:t>
            </a:r>
            <a:r>
              <a:rPr lang="fr-FR" sz="2200" baseline="-25000" dirty="0" err="1">
                <a:solidFill>
                  <a:srgbClr val="0070C0"/>
                </a:solidFill>
              </a:rPr>
              <a:t>K</a:t>
            </a:r>
            <a:r>
              <a:rPr lang="fr-FR" sz="2200" dirty="0">
                <a:solidFill>
                  <a:srgbClr val="0070C0"/>
                </a:solidFill>
              </a:rPr>
              <a:t>) =1/K}, alors cette entropie sera:</a:t>
            </a:r>
          </a:p>
        </p:txBody>
      </p:sp>
      <p:graphicFrame>
        <p:nvGraphicFramePr>
          <p:cNvPr id="10" name="Objet 9"/>
          <p:cNvGraphicFramePr>
            <a:graphicFrameLocks noChangeAspect="1"/>
          </p:cNvGraphicFramePr>
          <p:nvPr/>
        </p:nvGraphicFramePr>
        <p:xfrm>
          <a:off x="2857488" y="2000240"/>
          <a:ext cx="3154637" cy="2071702"/>
        </p:xfrm>
        <a:graphic>
          <a:graphicData uri="http://schemas.openxmlformats.org/presentationml/2006/ole">
            <mc:AlternateContent xmlns:mc="http://schemas.openxmlformats.org/markup-compatibility/2006">
              <mc:Choice xmlns:v="urn:schemas-microsoft-com:vml" Requires="v">
                <p:oleObj spid="_x0000_s4136" name="Équation" r:id="rId3" imgW="1701720" imgH="1117440" progId="Equation.3">
                  <p:embed/>
                </p:oleObj>
              </mc:Choice>
              <mc:Fallback>
                <p:oleObj name="Équation" r:id="rId3" imgW="1701720" imgH="11174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488" y="2000240"/>
                        <a:ext cx="3154637" cy="20717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0" y="4143380"/>
            <a:ext cx="9144000" cy="2123658"/>
          </a:xfrm>
          <a:prstGeom prst="rect">
            <a:avLst/>
          </a:prstGeom>
          <a:noFill/>
        </p:spPr>
        <p:txBody>
          <a:bodyPr wrap="square" rtlCol="0">
            <a:spAutoFit/>
          </a:bodyPr>
          <a:lstStyle/>
          <a:p>
            <a:r>
              <a:rPr lang="fr-FR" sz="2200" dirty="0">
                <a:solidFill>
                  <a:srgbClr val="7030A0"/>
                </a:solidFill>
              </a:rPr>
              <a:t>Evidemment, cette entropie est maximale pour cette source compte tenu que la loi de probabilité qui la régie est équiprobable.</a:t>
            </a:r>
          </a:p>
          <a:p>
            <a:endParaRPr lang="fr-FR" sz="2200" dirty="0">
              <a:solidFill>
                <a:srgbClr val="7030A0"/>
              </a:solidFill>
            </a:endParaRPr>
          </a:p>
          <a:p>
            <a:pPr algn="just"/>
            <a:endParaRPr lang="fr-FR" sz="2200" dirty="0">
              <a:solidFill>
                <a:srgbClr val="C00000"/>
              </a:solidFill>
            </a:endParaRPr>
          </a:p>
          <a:p>
            <a:pPr algn="just"/>
            <a:r>
              <a:rPr lang="fr-FR" sz="2200" dirty="0">
                <a:solidFill>
                  <a:srgbClr val="C00000"/>
                </a:solidFill>
              </a:rPr>
              <a:t>Dans le cas d’une loi quelconque régissant une source de K éléments nous avons: </a:t>
            </a:r>
          </a:p>
        </p:txBody>
      </p:sp>
      <p:graphicFrame>
        <p:nvGraphicFramePr>
          <p:cNvPr id="4101" name="Object 5"/>
          <p:cNvGraphicFramePr>
            <a:graphicFrameLocks noChangeAspect="1"/>
          </p:cNvGraphicFramePr>
          <p:nvPr/>
        </p:nvGraphicFramePr>
        <p:xfrm>
          <a:off x="2894013" y="6143625"/>
          <a:ext cx="3930650" cy="500063"/>
        </p:xfrm>
        <a:graphic>
          <a:graphicData uri="http://schemas.openxmlformats.org/presentationml/2006/ole">
            <mc:AlternateContent xmlns:mc="http://schemas.openxmlformats.org/markup-compatibility/2006">
              <mc:Choice xmlns:v="urn:schemas-microsoft-com:vml" Requires="v">
                <p:oleObj spid="_x0000_s4137" name="Équation" r:id="rId5" imgW="1701720" imgH="215640" progId="Equation.3">
                  <p:embed/>
                </p:oleObj>
              </mc:Choice>
              <mc:Fallback>
                <p:oleObj name="Équation" r:id="rId5" imgW="1701720" imgH="21564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4013" y="6143625"/>
                        <a:ext cx="3930650" cy="500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REDONDANCE D’UNE SOURCE</a:t>
            </a:r>
          </a:p>
        </p:txBody>
      </p:sp>
      <p:sp>
        <p:nvSpPr>
          <p:cNvPr id="11" name="ZoneTexte 10"/>
          <p:cNvSpPr txBox="1"/>
          <p:nvPr/>
        </p:nvSpPr>
        <p:spPr>
          <a:xfrm>
            <a:off x="0" y="1125194"/>
            <a:ext cx="9144000" cy="1446550"/>
          </a:xfrm>
          <a:prstGeom prst="rect">
            <a:avLst/>
          </a:prstGeom>
          <a:noFill/>
        </p:spPr>
        <p:txBody>
          <a:bodyPr wrap="square" rtlCol="0">
            <a:spAutoFit/>
          </a:bodyPr>
          <a:lstStyle/>
          <a:p>
            <a:pPr algn="just"/>
            <a:r>
              <a:rPr lang="fr-FR" sz="2200" dirty="0">
                <a:solidFill>
                  <a:srgbClr val="002060"/>
                </a:solidFill>
              </a:rPr>
              <a:t>Comme nous venons de le voir pour une source M de longueur K, l’entropie où quantité d’information moyenne délivrée par cette source est notée H(M). </a:t>
            </a:r>
          </a:p>
          <a:p>
            <a:pPr algn="just"/>
            <a:endParaRPr lang="fr-FR" sz="2200" dirty="0">
              <a:solidFill>
                <a:srgbClr val="002060"/>
              </a:solidFill>
            </a:endParaRPr>
          </a:p>
          <a:p>
            <a:pPr algn="just"/>
            <a:r>
              <a:rPr lang="fr-FR" sz="2200" dirty="0">
                <a:solidFill>
                  <a:srgbClr val="002060"/>
                </a:solidFill>
              </a:rPr>
              <a:t>Elle est maximale pour une loi de probabilité équiprobable  : </a:t>
            </a:r>
          </a:p>
        </p:txBody>
      </p:sp>
      <p:graphicFrame>
        <p:nvGraphicFramePr>
          <p:cNvPr id="4101" name="Object 5"/>
          <p:cNvGraphicFramePr>
            <a:graphicFrameLocks noChangeAspect="1"/>
          </p:cNvGraphicFramePr>
          <p:nvPr/>
        </p:nvGraphicFramePr>
        <p:xfrm>
          <a:off x="3238500" y="2828924"/>
          <a:ext cx="2668588" cy="528638"/>
        </p:xfrm>
        <a:graphic>
          <a:graphicData uri="http://schemas.openxmlformats.org/presentationml/2006/ole">
            <mc:AlternateContent xmlns:mc="http://schemas.openxmlformats.org/markup-compatibility/2006">
              <mc:Choice xmlns:v="urn:schemas-microsoft-com:vml" Requires="v">
                <p:oleObj spid="_x0000_s26665" name="Équation" r:id="rId3" imgW="1155600" imgH="228600" progId="Equation.3">
                  <p:embed/>
                </p:oleObj>
              </mc:Choice>
              <mc:Fallback>
                <p:oleObj name="Équation" r:id="rId3" imgW="1155600" imgH="2286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0" y="2828924"/>
                        <a:ext cx="2668588" cy="528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ZoneTexte 6"/>
          <p:cNvSpPr txBox="1"/>
          <p:nvPr/>
        </p:nvSpPr>
        <p:spPr>
          <a:xfrm>
            <a:off x="0" y="3464012"/>
            <a:ext cx="9144000" cy="1107996"/>
          </a:xfrm>
          <a:prstGeom prst="rect">
            <a:avLst/>
          </a:prstGeom>
          <a:noFill/>
        </p:spPr>
        <p:txBody>
          <a:bodyPr wrap="square" rtlCol="0">
            <a:spAutoFit/>
          </a:bodyPr>
          <a:lstStyle/>
          <a:p>
            <a:pPr algn="just"/>
            <a:r>
              <a:rPr lang="fr-FR" sz="2200" dirty="0">
                <a:solidFill>
                  <a:srgbClr val="7030A0"/>
                </a:solidFill>
              </a:rPr>
              <a:t>On définit la redondance de la source comme étant l'écart ou la différence entre  la valeur maximale possible (lorsque tous les symboles sont équiprobables) de son entropie et son entropie réelle. </a:t>
            </a:r>
          </a:p>
        </p:txBody>
      </p:sp>
      <p:graphicFrame>
        <p:nvGraphicFramePr>
          <p:cNvPr id="8" name="Objet 7"/>
          <p:cNvGraphicFramePr>
            <a:graphicFrameLocks noChangeAspect="1"/>
          </p:cNvGraphicFramePr>
          <p:nvPr/>
        </p:nvGraphicFramePr>
        <p:xfrm>
          <a:off x="1857356" y="4772036"/>
          <a:ext cx="6102371" cy="442914"/>
        </p:xfrm>
        <a:graphic>
          <a:graphicData uri="http://schemas.openxmlformats.org/presentationml/2006/ole">
            <mc:AlternateContent xmlns:mc="http://schemas.openxmlformats.org/markup-compatibility/2006">
              <mc:Choice xmlns:v="urn:schemas-microsoft-com:vml" Requires="v">
                <p:oleObj spid="_x0000_s26666" name="Équation" r:id="rId5" imgW="3149280" imgH="228600" progId="Equation.3">
                  <p:embed/>
                </p:oleObj>
              </mc:Choice>
              <mc:Fallback>
                <p:oleObj name="Équation" r:id="rId5" imgW="3149280" imgH="2286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7356" y="4772036"/>
                        <a:ext cx="6102371" cy="4429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ZoneTexte 8"/>
          <p:cNvSpPr txBox="1"/>
          <p:nvPr/>
        </p:nvSpPr>
        <p:spPr>
          <a:xfrm>
            <a:off x="0" y="5535714"/>
            <a:ext cx="9144000" cy="1107996"/>
          </a:xfrm>
          <a:prstGeom prst="rect">
            <a:avLst/>
          </a:prstGeom>
          <a:noFill/>
        </p:spPr>
        <p:txBody>
          <a:bodyPr wrap="square" rtlCol="0">
            <a:spAutoFit/>
          </a:bodyPr>
          <a:lstStyle/>
          <a:p>
            <a:pPr algn="just"/>
            <a:r>
              <a:rPr lang="fr-FR" sz="2200" dirty="0">
                <a:solidFill>
                  <a:srgbClr val="FF0000"/>
                </a:solidFill>
              </a:rPr>
              <a:t>Une source dont l’entropie est faible est plus redondante. Autrement dit, il y’a moins d’incertitude et donc moins d’information délivrée par la source et par conséquence trop de redondance.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MUTUELLE</a:t>
            </a:r>
          </a:p>
        </p:txBody>
      </p:sp>
      <p:sp>
        <p:nvSpPr>
          <p:cNvPr id="3" name="ZoneTexte 2"/>
          <p:cNvSpPr txBox="1"/>
          <p:nvPr/>
        </p:nvSpPr>
        <p:spPr>
          <a:xfrm>
            <a:off x="0" y="714356"/>
            <a:ext cx="9144000" cy="6186309"/>
          </a:xfrm>
          <a:prstGeom prst="rect">
            <a:avLst/>
          </a:prstGeom>
          <a:noFill/>
        </p:spPr>
        <p:txBody>
          <a:bodyPr wrap="square" rtlCol="0">
            <a:spAutoFit/>
          </a:bodyPr>
          <a:lstStyle/>
          <a:p>
            <a:pPr algn="just"/>
            <a:r>
              <a:rPr lang="fr-FR" sz="2200" dirty="0">
                <a:solidFill>
                  <a:srgbClr val="7030A0"/>
                </a:solidFill>
              </a:rPr>
              <a:t>Supposons maintenant que nous avons deux sources d’informations X et Y. Chacune possède alors une entropie que l’on définit par H(X) et H(Y). On définit :</a:t>
            </a:r>
          </a:p>
          <a:p>
            <a:pPr algn="just"/>
            <a:endParaRPr lang="fr-FR" sz="2200" b="1" dirty="0">
              <a:solidFill>
                <a:srgbClr val="00B050"/>
              </a:solidFill>
            </a:endParaRPr>
          </a:p>
          <a:p>
            <a:pPr algn="just">
              <a:buFont typeface="Wingdings" pitchFamily="2" charset="2"/>
              <a:buChar char="q"/>
            </a:pPr>
            <a:r>
              <a:rPr lang="fr-FR" sz="2200" b="1" dirty="0">
                <a:solidFill>
                  <a:srgbClr val="00B050"/>
                </a:solidFill>
              </a:rPr>
              <a:t> </a:t>
            </a:r>
            <a:r>
              <a:rPr lang="fr-FR" sz="2200" dirty="0">
                <a:solidFill>
                  <a:srgbClr val="00B050"/>
                </a:solidFill>
              </a:rPr>
              <a:t>I(X) et I(Y) : Information propre de X et de Y respectivement</a:t>
            </a:r>
          </a:p>
          <a:p>
            <a:pPr algn="just">
              <a:buFont typeface="Wingdings" pitchFamily="2" charset="2"/>
              <a:buChar char="q"/>
            </a:pPr>
            <a:endParaRPr lang="fr-FR" sz="2200" dirty="0">
              <a:solidFill>
                <a:srgbClr val="00B050"/>
              </a:solidFill>
            </a:endParaRPr>
          </a:p>
          <a:p>
            <a:pPr algn="just">
              <a:buFont typeface="Wingdings" pitchFamily="2" charset="2"/>
              <a:buChar char="q"/>
            </a:pPr>
            <a:r>
              <a:rPr lang="fr-FR" sz="2200" dirty="0">
                <a:solidFill>
                  <a:srgbClr val="0070C0"/>
                </a:solidFill>
              </a:rPr>
              <a:t>H(X,Y) : Information conjointe ou entropie mutuelle</a:t>
            </a:r>
          </a:p>
          <a:p>
            <a:pPr algn="just">
              <a:buFont typeface="Wingdings" pitchFamily="2" charset="2"/>
              <a:buChar char="q"/>
            </a:pPr>
            <a:endParaRPr lang="fr-FR" sz="2200" dirty="0">
              <a:solidFill>
                <a:srgbClr val="0070C0"/>
              </a:solidFill>
            </a:endParaRPr>
          </a:p>
          <a:p>
            <a:pPr algn="just">
              <a:buFont typeface="Wingdings" pitchFamily="2" charset="2"/>
              <a:buChar char="q"/>
            </a:pPr>
            <a:r>
              <a:rPr lang="fr-FR" sz="2200" dirty="0">
                <a:solidFill>
                  <a:srgbClr val="7030A0"/>
                </a:solidFill>
              </a:rPr>
              <a:t>H(X/Y) : Informations partielle ou conditionnel de X sachant Y. Elle représente l’ambigüité ou l’incertitude qui reste sur X pour Y connu.</a:t>
            </a:r>
          </a:p>
          <a:p>
            <a:pPr algn="just">
              <a:buFont typeface="Wingdings" pitchFamily="2" charset="2"/>
              <a:buChar char="q"/>
            </a:pPr>
            <a:endParaRPr lang="fr-FR" sz="2200" dirty="0">
              <a:solidFill>
                <a:srgbClr val="7030A0"/>
              </a:solidFill>
            </a:endParaRPr>
          </a:p>
          <a:p>
            <a:pPr algn="just">
              <a:buFont typeface="Wingdings" pitchFamily="2" charset="2"/>
              <a:buChar char="q"/>
            </a:pPr>
            <a:r>
              <a:rPr lang="fr-FR" sz="2200" dirty="0">
                <a:solidFill>
                  <a:srgbClr val="C00000"/>
                </a:solidFill>
              </a:rPr>
              <a:t>H(Y/X) : Informations partielle ou conditionnel de Y sachant X. Elle représente l’ambigüité ou l’incertitude qui reste sur Y pour X connu</a:t>
            </a:r>
            <a:r>
              <a:rPr lang="fr-FR" sz="2200" dirty="0">
                <a:solidFill>
                  <a:srgbClr val="7030A0"/>
                </a:solidFill>
              </a:rPr>
              <a:t>.</a:t>
            </a:r>
          </a:p>
          <a:p>
            <a:pPr algn="just">
              <a:buFont typeface="Wingdings" pitchFamily="2" charset="2"/>
              <a:buChar char="q"/>
            </a:pPr>
            <a:endParaRPr lang="fr-FR" sz="2200" dirty="0">
              <a:solidFill>
                <a:srgbClr val="7030A0"/>
              </a:solidFill>
            </a:endParaRPr>
          </a:p>
          <a:p>
            <a:pPr algn="just">
              <a:buFont typeface="Wingdings" pitchFamily="2" charset="2"/>
              <a:buChar char="q"/>
            </a:pPr>
            <a:r>
              <a:rPr lang="fr-FR" sz="2200" dirty="0">
                <a:solidFill>
                  <a:srgbClr val="00B050"/>
                </a:solidFill>
              </a:rPr>
              <a:t>I(X,Y) : Information mutuelle ou quantité d’information de X réellement apportée par Y  </a:t>
            </a:r>
          </a:p>
          <a:p>
            <a:pPr algn="just">
              <a:buFont typeface="Wingdings" pitchFamily="2" charset="2"/>
              <a:buChar char="q"/>
            </a:pPr>
            <a:endParaRPr lang="fr-FR" sz="2200" dirty="0">
              <a:solidFill>
                <a:srgbClr val="00B050"/>
              </a:solidFill>
            </a:endParaRPr>
          </a:p>
          <a:p>
            <a:pPr algn="just">
              <a:buFont typeface="Wingdings" pitchFamily="2" charset="2"/>
              <a:buChar char="q"/>
            </a:pPr>
            <a:r>
              <a:rPr lang="fr-FR" sz="2200" dirty="0">
                <a:solidFill>
                  <a:srgbClr val="00B050"/>
                </a:solidFill>
              </a:rPr>
              <a:t> I(X/Y) et I(Y/X) : Informations conditionnelles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MUTUELLE</a:t>
            </a:r>
          </a:p>
        </p:txBody>
      </p:sp>
      <p:sp>
        <p:nvSpPr>
          <p:cNvPr id="3" name="ZoneTexte 2"/>
          <p:cNvSpPr txBox="1"/>
          <p:nvPr/>
        </p:nvSpPr>
        <p:spPr>
          <a:xfrm>
            <a:off x="0" y="976387"/>
            <a:ext cx="9144000" cy="5509200"/>
          </a:xfrm>
          <a:prstGeom prst="rect">
            <a:avLst/>
          </a:prstGeom>
          <a:noFill/>
        </p:spPr>
        <p:txBody>
          <a:bodyPr wrap="square" rtlCol="0">
            <a:spAutoFit/>
          </a:bodyPr>
          <a:lstStyle/>
          <a:p>
            <a:endParaRPr lang="fr-FR" sz="2200" dirty="0">
              <a:solidFill>
                <a:srgbClr val="7030A0"/>
              </a:solidFill>
            </a:endParaRPr>
          </a:p>
          <a:p>
            <a:pPr>
              <a:buFont typeface="Wingdings" pitchFamily="2" charset="2"/>
              <a:buChar char="q"/>
            </a:pPr>
            <a:r>
              <a:rPr lang="fr-FR" sz="2200" dirty="0">
                <a:solidFill>
                  <a:srgbClr val="7030A0"/>
                </a:solidFill>
              </a:rPr>
              <a:t> </a:t>
            </a:r>
            <a:r>
              <a:rPr lang="fr-FR" sz="2200" dirty="0">
                <a:solidFill>
                  <a:srgbClr val="002060"/>
                </a:solidFill>
              </a:rPr>
              <a:t>si </a:t>
            </a:r>
            <a:r>
              <a:rPr lang="fr-FR" sz="2200" i="1" dirty="0">
                <a:solidFill>
                  <a:srgbClr val="002060"/>
                </a:solidFill>
              </a:rPr>
              <a:t>X</a:t>
            </a:r>
            <a:r>
              <a:rPr lang="fr-FR" sz="2200" dirty="0">
                <a:solidFill>
                  <a:srgbClr val="002060"/>
                </a:solidFill>
              </a:rPr>
              <a:t> et </a:t>
            </a:r>
            <a:r>
              <a:rPr lang="fr-FR" sz="2200" i="1" dirty="0">
                <a:solidFill>
                  <a:srgbClr val="002060"/>
                </a:solidFill>
              </a:rPr>
              <a:t>Y</a:t>
            </a:r>
            <a:r>
              <a:rPr lang="fr-FR" sz="2200" dirty="0">
                <a:solidFill>
                  <a:srgbClr val="002060"/>
                </a:solidFill>
              </a:rPr>
              <a:t> sont deux variables aléatoires indépendantes, on a :</a:t>
            </a:r>
          </a:p>
          <a:p>
            <a:endParaRPr lang="fr-FR" sz="2200" dirty="0">
              <a:solidFill>
                <a:srgbClr val="002060"/>
              </a:solidFill>
            </a:endParaRPr>
          </a:p>
          <a:p>
            <a:pPr algn="ctr"/>
            <a:r>
              <a:rPr lang="fr-FR" sz="2200" b="1" dirty="0">
                <a:solidFill>
                  <a:srgbClr val="002060"/>
                </a:solidFill>
              </a:rPr>
              <a:t>H(X,Y) =  H(X) + H(Y</a:t>
            </a:r>
          </a:p>
          <a:p>
            <a:pPr algn="ctr"/>
            <a:r>
              <a:rPr lang="fr-FR" sz="2200" b="1" dirty="0">
                <a:solidFill>
                  <a:srgbClr val="002060"/>
                </a:solidFill>
              </a:rPr>
              <a:t>H(X/Y) = H(X)</a:t>
            </a:r>
          </a:p>
          <a:p>
            <a:pPr algn="ctr"/>
            <a:r>
              <a:rPr lang="fr-FR" sz="2200" b="1" dirty="0">
                <a:solidFill>
                  <a:srgbClr val="002060"/>
                </a:solidFill>
              </a:rPr>
              <a:t>H(Y/X) = H(Y)</a:t>
            </a:r>
          </a:p>
          <a:p>
            <a:pPr algn="ctr"/>
            <a:r>
              <a:rPr lang="fr-FR" sz="2200" b="1" dirty="0">
                <a:solidFill>
                  <a:srgbClr val="002060"/>
                </a:solidFill>
              </a:rPr>
              <a:t>I(X,Y) = I(X)-I(X/Y)=0</a:t>
            </a:r>
          </a:p>
          <a:p>
            <a:pPr algn="ctr"/>
            <a:endParaRPr lang="fr-FR" sz="2200" b="1" dirty="0">
              <a:solidFill>
                <a:srgbClr val="002060"/>
              </a:solidFill>
            </a:endParaRPr>
          </a:p>
          <a:p>
            <a:pPr algn="ctr"/>
            <a:endParaRPr lang="fr-FR" sz="2200" b="1" dirty="0">
              <a:solidFill>
                <a:srgbClr val="002060"/>
              </a:solidFill>
            </a:endParaRPr>
          </a:p>
          <a:p>
            <a:pPr algn="just">
              <a:buFont typeface="Wingdings" pitchFamily="2" charset="2"/>
              <a:buChar char="q"/>
            </a:pPr>
            <a:r>
              <a:rPr lang="fr-FR" sz="2200" dirty="0">
                <a:solidFill>
                  <a:srgbClr val="7030A0"/>
                </a:solidFill>
              </a:rPr>
              <a:t> </a:t>
            </a:r>
            <a:r>
              <a:rPr lang="fr-FR" sz="2200" dirty="0">
                <a:solidFill>
                  <a:srgbClr val="00B050"/>
                </a:solidFill>
              </a:rPr>
              <a:t>Sinon, une certaine dépendance entre X et Y :</a:t>
            </a:r>
          </a:p>
          <a:p>
            <a:pPr algn="just"/>
            <a:endParaRPr lang="fr-FR" sz="2200" dirty="0">
              <a:solidFill>
                <a:srgbClr val="00B050"/>
              </a:solidFill>
            </a:endParaRPr>
          </a:p>
          <a:p>
            <a:pPr algn="ctr"/>
            <a:r>
              <a:rPr lang="fr-FR" sz="2200" dirty="0">
                <a:solidFill>
                  <a:srgbClr val="00B050"/>
                </a:solidFill>
              </a:rPr>
              <a:t> </a:t>
            </a:r>
            <a:r>
              <a:rPr lang="fr-FR" sz="2200" b="1" dirty="0">
                <a:solidFill>
                  <a:srgbClr val="00B050"/>
                </a:solidFill>
              </a:rPr>
              <a:t>H(X,Y) </a:t>
            </a:r>
            <a:r>
              <a:rPr lang="fr-FR" sz="2200" b="1" dirty="0">
                <a:solidFill>
                  <a:srgbClr val="00B050"/>
                </a:solidFill>
                <a:sym typeface="Symbol"/>
              </a:rPr>
              <a:t>&lt;</a:t>
            </a:r>
            <a:r>
              <a:rPr lang="fr-FR" sz="2200" b="1" dirty="0">
                <a:solidFill>
                  <a:srgbClr val="00B050"/>
                </a:solidFill>
              </a:rPr>
              <a:t>  H(X) + H(Y) </a:t>
            </a:r>
            <a:r>
              <a:rPr lang="fr-FR" sz="2200" b="1" dirty="0">
                <a:solidFill>
                  <a:srgbClr val="00B050"/>
                </a:solidFill>
                <a:sym typeface="Symbol"/>
              </a:rPr>
              <a:t>&lt; 2</a:t>
            </a:r>
            <a:r>
              <a:rPr lang="fr-FR" sz="2200" b="1" dirty="0">
                <a:solidFill>
                  <a:srgbClr val="00B050"/>
                </a:solidFill>
              </a:rPr>
              <a:t> H(X,Y)</a:t>
            </a:r>
          </a:p>
          <a:p>
            <a:pPr algn="ctr"/>
            <a:r>
              <a:rPr lang="fr-FR" sz="2200" b="1" dirty="0">
                <a:solidFill>
                  <a:srgbClr val="00B050"/>
                </a:solidFill>
              </a:rPr>
              <a:t>H(X,Y) = H(X) + H(Y/X)</a:t>
            </a:r>
          </a:p>
          <a:p>
            <a:pPr algn="ctr"/>
            <a:r>
              <a:rPr lang="fr-FR" sz="2200" b="1" dirty="0">
                <a:solidFill>
                  <a:srgbClr val="00B050"/>
                </a:solidFill>
              </a:rPr>
              <a:t>H(X,Y) = H(Y) + H(X/Y)</a:t>
            </a:r>
          </a:p>
          <a:p>
            <a:pPr algn="ctr"/>
            <a:r>
              <a:rPr lang="fr-FR" sz="2200" b="1" dirty="0">
                <a:solidFill>
                  <a:srgbClr val="00B050"/>
                </a:solidFill>
              </a:rPr>
              <a:t>I(X,Y) = H(X) – H(X/Y) = H(Y) – H(Y/X) = H(X) + H(Y) – H(X,Y) &gt; 0</a:t>
            </a:r>
          </a:p>
          <a:p>
            <a:pPr algn="ctr"/>
            <a:r>
              <a:rPr lang="fr-FR" sz="2200" b="1" dirty="0">
                <a:solidFill>
                  <a:srgbClr val="00B050"/>
                </a:solidFill>
              </a:rPr>
              <a:t>I(X,Y) = I(X) – I(X/Y) &gt; 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MUTUELLE</a:t>
            </a:r>
          </a:p>
        </p:txBody>
      </p:sp>
      <p:pic>
        <p:nvPicPr>
          <p:cNvPr id="4" name="Picture 6"/>
          <p:cNvPicPr>
            <a:picLocks noChangeAspect="1" noChangeArrowheads="1"/>
          </p:cNvPicPr>
          <p:nvPr/>
        </p:nvPicPr>
        <p:blipFill>
          <a:blip r:embed="rId2"/>
          <a:srcRect/>
          <a:stretch>
            <a:fillRect/>
          </a:stretch>
        </p:blipFill>
        <p:spPr bwMode="auto">
          <a:xfrm>
            <a:off x="1928794" y="642917"/>
            <a:ext cx="4587422" cy="2884073"/>
          </a:xfrm>
          <a:prstGeom prst="rect">
            <a:avLst/>
          </a:prstGeom>
          <a:noFill/>
          <a:ln w="9525">
            <a:noFill/>
            <a:miter lim="800000"/>
            <a:headEnd/>
            <a:tailEnd/>
          </a:ln>
          <a:effectLst/>
        </p:spPr>
      </p:pic>
      <p:sp>
        <p:nvSpPr>
          <p:cNvPr id="24" name="ZoneTexte 23"/>
          <p:cNvSpPr txBox="1"/>
          <p:nvPr/>
        </p:nvSpPr>
        <p:spPr>
          <a:xfrm>
            <a:off x="0" y="3445377"/>
            <a:ext cx="9144000" cy="769441"/>
          </a:xfrm>
          <a:prstGeom prst="rect">
            <a:avLst/>
          </a:prstGeom>
          <a:noFill/>
        </p:spPr>
        <p:txBody>
          <a:bodyPr wrap="square" rtlCol="0">
            <a:spAutoFit/>
          </a:bodyPr>
          <a:lstStyle/>
          <a:p>
            <a:pPr algn="just"/>
            <a:r>
              <a:rPr lang="fr-FR" sz="2200" dirty="0">
                <a:solidFill>
                  <a:srgbClr val="002060"/>
                </a:solidFill>
              </a:rPr>
              <a:t>Pour mieux comprendre ces définitions et cette figure prenons le cas d’un système de transmission sous sa forme la plus simple</a:t>
            </a:r>
          </a:p>
        </p:txBody>
      </p:sp>
      <p:sp>
        <p:nvSpPr>
          <p:cNvPr id="25" name="Rectangle 24"/>
          <p:cNvSpPr/>
          <p:nvPr/>
        </p:nvSpPr>
        <p:spPr bwMode="auto">
          <a:xfrm>
            <a:off x="2000232" y="4286256"/>
            <a:ext cx="1000132" cy="571504"/>
          </a:xfrm>
          <a:prstGeom prst="rect">
            <a:avLst/>
          </a:prstGeom>
          <a:noFill/>
          <a:ln w="19050" cap="flat" cmpd="sng" algn="ctr">
            <a:solidFill>
              <a:srgbClr val="00206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26" name="Rectangle 25"/>
          <p:cNvSpPr/>
          <p:nvPr/>
        </p:nvSpPr>
        <p:spPr bwMode="auto">
          <a:xfrm>
            <a:off x="4000496" y="4286256"/>
            <a:ext cx="1000132" cy="571504"/>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27" name="Rectangle 26"/>
          <p:cNvSpPr/>
          <p:nvPr/>
        </p:nvSpPr>
        <p:spPr bwMode="auto">
          <a:xfrm>
            <a:off x="6000760" y="4286256"/>
            <a:ext cx="1285884" cy="571504"/>
          </a:xfrm>
          <a:prstGeom prst="rect">
            <a:avLst/>
          </a:prstGeom>
          <a:noFill/>
          <a:ln w="1905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cxnSp>
        <p:nvCxnSpPr>
          <p:cNvPr id="29" name="Connecteur droit avec flèche 28"/>
          <p:cNvCxnSpPr>
            <a:stCxn id="25" idx="3"/>
            <a:endCxn id="26" idx="1"/>
          </p:cNvCxnSpPr>
          <p:nvPr/>
        </p:nvCxnSpPr>
        <p:spPr bwMode="auto">
          <a:xfrm>
            <a:off x="3000364" y="4572008"/>
            <a:ext cx="1000132" cy="1588"/>
          </a:xfrm>
          <a:prstGeom prst="straightConnector1">
            <a:avLst/>
          </a:prstGeom>
          <a:solidFill>
            <a:schemeClr val="accent1"/>
          </a:solidFill>
          <a:ln w="38100" cap="flat" cmpd="sng" algn="ctr">
            <a:solidFill>
              <a:srgbClr val="7030A0"/>
            </a:solidFill>
            <a:prstDash val="solid"/>
            <a:round/>
            <a:headEnd type="none" w="med" len="med"/>
            <a:tailEnd type="arrow"/>
          </a:ln>
          <a:effectLst/>
        </p:spPr>
      </p:cxnSp>
      <p:cxnSp>
        <p:nvCxnSpPr>
          <p:cNvPr id="30" name="Connecteur droit avec flèche 29"/>
          <p:cNvCxnSpPr/>
          <p:nvPr/>
        </p:nvCxnSpPr>
        <p:spPr bwMode="auto">
          <a:xfrm>
            <a:off x="5000628" y="4572008"/>
            <a:ext cx="1000132" cy="1588"/>
          </a:xfrm>
          <a:prstGeom prst="straightConnector1">
            <a:avLst/>
          </a:prstGeom>
          <a:solidFill>
            <a:schemeClr val="accent1"/>
          </a:solidFill>
          <a:ln w="38100" cap="flat" cmpd="sng" algn="ctr">
            <a:solidFill>
              <a:srgbClr val="00B0F0"/>
            </a:solidFill>
            <a:prstDash val="solid"/>
            <a:round/>
            <a:headEnd type="none" w="med" len="med"/>
            <a:tailEnd type="arrow"/>
          </a:ln>
          <a:effectLst/>
        </p:spPr>
      </p:cxnSp>
      <p:sp>
        <p:nvSpPr>
          <p:cNvPr id="31" name="ZoneTexte 30"/>
          <p:cNvSpPr txBox="1"/>
          <p:nvPr/>
        </p:nvSpPr>
        <p:spPr>
          <a:xfrm>
            <a:off x="2000232" y="4311957"/>
            <a:ext cx="1071570" cy="461665"/>
          </a:xfrm>
          <a:prstGeom prst="rect">
            <a:avLst/>
          </a:prstGeom>
          <a:noFill/>
        </p:spPr>
        <p:txBody>
          <a:bodyPr wrap="square" rtlCol="0">
            <a:spAutoFit/>
          </a:bodyPr>
          <a:lstStyle/>
          <a:p>
            <a:r>
              <a:rPr lang="fr-FR" b="1" dirty="0">
                <a:solidFill>
                  <a:srgbClr val="002060"/>
                </a:solidFill>
              </a:rPr>
              <a:t>source</a:t>
            </a:r>
          </a:p>
        </p:txBody>
      </p:sp>
      <p:sp>
        <p:nvSpPr>
          <p:cNvPr id="32" name="ZoneTexte 31"/>
          <p:cNvSpPr txBox="1"/>
          <p:nvPr/>
        </p:nvSpPr>
        <p:spPr>
          <a:xfrm>
            <a:off x="4071934" y="4324657"/>
            <a:ext cx="1071570" cy="461665"/>
          </a:xfrm>
          <a:prstGeom prst="rect">
            <a:avLst/>
          </a:prstGeom>
          <a:noFill/>
        </p:spPr>
        <p:txBody>
          <a:bodyPr wrap="square" rtlCol="0">
            <a:spAutoFit/>
          </a:bodyPr>
          <a:lstStyle/>
          <a:p>
            <a:r>
              <a:rPr lang="fr-FR" b="1" dirty="0">
                <a:solidFill>
                  <a:srgbClr val="002060"/>
                </a:solidFill>
              </a:rPr>
              <a:t>canal</a:t>
            </a:r>
          </a:p>
        </p:txBody>
      </p:sp>
      <p:sp>
        <p:nvSpPr>
          <p:cNvPr id="33" name="ZoneTexte 32"/>
          <p:cNvSpPr txBox="1"/>
          <p:nvPr/>
        </p:nvSpPr>
        <p:spPr>
          <a:xfrm>
            <a:off x="6000760" y="4319594"/>
            <a:ext cx="1500198" cy="400110"/>
          </a:xfrm>
          <a:prstGeom prst="rect">
            <a:avLst/>
          </a:prstGeom>
          <a:noFill/>
        </p:spPr>
        <p:txBody>
          <a:bodyPr wrap="square" rtlCol="0">
            <a:spAutoFit/>
          </a:bodyPr>
          <a:lstStyle/>
          <a:p>
            <a:r>
              <a:rPr lang="fr-FR" sz="2000" b="1" dirty="0">
                <a:solidFill>
                  <a:srgbClr val="002060"/>
                </a:solidFill>
              </a:rPr>
              <a:t>Récepteur</a:t>
            </a:r>
          </a:p>
        </p:txBody>
      </p:sp>
      <p:sp>
        <p:nvSpPr>
          <p:cNvPr id="34" name="ZoneTexte 33"/>
          <p:cNvSpPr txBox="1"/>
          <p:nvPr/>
        </p:nvSpPr>
        <p:spPr>
          <a:xfrm>
            <a:off x="1857356" y="4857760"/>
            <a:ext cx="2214578" cy="400110"/>
          </a:xfrm>
          <a:prstGeom prst="rect">
            <a:avLst/>
          </a:prstGeom>
          <a:noFill/>
        </p:spPr>
        <p:txBody>
          <a:bodyPr wrap="square" rtlCol="0">
            <a:spAutoFit/>
          </a:bodyPr>
          <a:lstStyle/>
          <a:p>
            <a:r>
              <a:rPr lang="fr-FR" sz="2000" b="1" dirty="0">
                <a:solidFill>
                  <a:srgbClr val="FF3300"/>
                </a:solidFill>
              </a:rPr>
              <a:t>X={x</a:t>
            </a:r>
            <a:r>
              <a:rPr lang="fr-FR" sz="2000" b="1" baseline="-25000" dirty="0">
                <a:solidFill>
                  <a:srgbClr val="FF3300"/>
                </a:solidFill>
              </a:rPr>
              <a:t>1</a:t>
            </a:r>
            <a:r>
              <a:rPr lang="fr-FR" sz="2000" b="1" dirty="0">
                <a:solidFill>
                  <a:srgbClr val="FF3300"/>
                </a:solidFill>
              </a:rPr>
              <a:t>, x</a:t>
            </a:r>
            <a:r>
              <a:rPr lang="fr-FR" sz="2000" b="1" baseline="-25000" dirty="0">
                <a:solidFill>
                  <a:srgbClr val="FF3300"/>
                </a:solidFill>
              </a:rPr>
              <a:t>2</a:t>
            </a:r>
            <a:r>
              <a:rPr lang="fr-FR" sz="2000" b="1" dirty="0">
                <a:solidFill>
                  <a:srgbClr val="FF3300"/>
                </a:solidFill>
              </a:rPr>
              <a:t>, …, </a:t>
            </a:r>
            <a:r>
              <a:rPr lang="fr-FR" sz="2000" b="1" dirty="0" err="1">
                <a:solidFill>
                  <a:srgbClr val="FF3300"/>
                </a:solidFill>
              </a:rPr>
              <a:t>x</a:t>
            </a:r>
            <a:r>
              <a:rPr lang="fr-FR" sz="2000" b="1" baseline="-25000" dirty="0" err="1">
                <a:solidFill>
                  <a:srgbClr val="FF3300"/>
                </a:solidFill>
              </a:rPr>
              <a:t>K</a:t>
            </a:r>
            <a:r>
              <a:rPr lang="fr-FR" sz="2000" b="1" dirty="0">
                <a:solidFill>
                  <a:srgbClr val="FF3300"/>
                </a:solidFill>
              </a:rPr>
              <a:t>}</a:t>
            </a:r>
            <a:endParaRPr lang="fr-FR" sz="2000" b="1" baseline="-25000" dirty="0">
              <a:solidFill>
                <a:srgbClr val="FF3300"/>
              </a:solidFill>
            </a:endParaRPr>
          </a:p>
        </p:txBody>
      </p:sp>
      <p:sp>
        <p:nvSpPr>
          <p:cNvPr id="35" name="ZoneTexte 34"/>
          <p:cNvSpPr txBox="1"/>
          <p:nvPr/>
        </p:nvSpPr>
        <p:spPr>
          <a:xfrm>
            <a:off x="5429256" y="4857760"/>
            <a:ext cx="2214578" cy="400110"/>
          </a:xfrm>
          <a:prstGeom prst="rect">
            <a:avLst/>
          </a:prstGeom>
          <a:noFill/>
        </p:spPr>
        <p:txBody>
          <a:bodyPr wrap="square" rtlCol="0">
            <a:spAutoFit/>
          </a:bodyPr>
          <a:lstStyle/>
          <a:p>
            <a:r>
              <a:rPr lang="fr-FR" sz="2000" b="1" dirty="0">
                <a:solidFill>
                  <a:srgbClr val="00B050"/>
                </a:solidFill>
              </a:rPr>
              <a:t>Y={y</a:t>
            </a:r>
            <a:r>
              <a:rPr lang="fr-FR" sz="2000" b="1" baseline="-25000" dirty="0">
                <a:solidFill>
                  <a:srgbClr val="00B050"/>
                </a:solidFill>
              </a:rPr>
              <a:t>1</a:t>
            </a:r>
            <a:r>
              <a:rPr lang="fr-FR" sz="2000" b="1" dirty="0">
                <a:solidFill>
                  <a:srgbClr val="00B050"/>
                </a:solidFill>
              </a:rPr>
              <a:t>, y</a:t>
            </a:r>
            <a:r>
              <a:rPr lang="fr-FR" sz="2000" b="1" baseline="-25000" dirty="0">
                <a:solidFill>
                  <a:srgbClr val="00B050"/>
                </a:solidFill>
              </a:rPr>
              <a:t>2</a:t>
            </a:r>
            <a:r>
              <a:rPr lang="fr-FR" sz="2000" b="1" dirty="0">
                <a:solidFill>
                  <a:srgbClr val="00B050"/>
                </a:solidFill>
              </a:rPr>
              <a:t>, …, </a:t>
            </a:r>
            <a:r>
              <a:rPr lang="fr-FR" sz="2000" b="1" dirty="0" err="1">
                <a:solidFill>
                  <a:srgbClr val="00B050"/>
                </a:solidFill>
              </a:rPr>
              <a:t>y</a:t>
            </a:r>
            <a:r>
              <a:rPr lang="fr-FR" sz="2000" b="1" baseline="-25000" dirty="0" err="1">
                <a:solidFill>
                  <a:srgbClr val="00B050"/>
                </a:solidFill>
              </a:rPr>
              <a:t>K</a:t>
            </a:r>
            <a:r>
              <a:rPr lang="fr-FR" sz="2000" b="1" dirty="0">
                <a:solidFill>
                  <a:srgbClr val="00B050"/>
                </a:solidFill>
              </a:rPr>
              <a:t>}</a:t>
            </a:r>
            <a:endParaRPr lang="fr-FR" sz="2000" b="1" baseline="-25000" dirty="0">
              <a:solidFill>
                <a:srgbClr val="00B050"/>
              </a:solidFill>
            </a:endParaRPr>
          </a:p>
        </p:txBody>
      </p:sp>
      <p:sp>
        <p:nvSpPr>
          <p:cNvPr id="36" name="ZoneTexte 35"/>
          <p:cNvSpPr txBox="1"/>
          <p:nvPr/>
        </p:nvSpPr>
        <p:spPr>
          <a:xfrm>
            <a:off x="0" y="5286388"/>
            <a:ext cx="9144000" cy="1554272"/>
          </a:xfrm>
          <a:prstGeom prst="rect">
            <a:avLst/>
          </a:prstGeom>
          <a:noFill/>
        </p:spPr>
        <p:txBody>
          <a:bodyPr wrap="square" rtlCol="0">
            <a:spAutoFit/>
          </a:bodyPr>
          <a:lstStyle/>
          <a:p>
            <a:pPr algn="just"/>
            <a:r>
              <a:rPr lang="fr-FR" sz="2000" b="1" dirty="0">
                <a:solidFill>
                  <a:srgbClr val="7030A0"/>
                </a:solidFill>
              </a:rPr>
              <a:t>Si X et Y son complètement indépendantes alors la quantité d’information de X réellement apportée par Y de X ou I(X,Y) = 0 </a:t>
            </a:r>
          </a:p>
          <a:p>
            <a:pPr algn="just"/>
            <a:endParaRPr lang="fr-FR" sz="1800" dirty="0"/>
          </a:p>
          <a:p>
            <a:pPr algn="just"/>
            <a:r>
              <a:rPr lang="fr-FR" sz="1800" b="1" dirty="0">
                <a:solidFill>
                  <a:srgbClr val="00B0F0"/>
                </a:solidFill>
              </a:rPr>
              <a:t>Dans le cas plus réaliste cette quantité d’information dite mutuelle est égale à </a:t>
            </a:r>
            <a:r>
              <a:rPr lang="fr-FR" sz="1800" b="1" dirty="0">
                <a:solidFill>
                  <a:srgbClr val="FF0000"/>
                </a:solidFill>
              </a:rPr>
              <a:t>H(X)–H(X/Y). </a:t>
            </a:r>
          </a:p>
          <a:p>
            <a:pPr algn="just"/>
            <a:r>
              <a:rPr lang="fr-FR" sz="1900" b="1" dirty="0">
                <a:solidFill>
                  <a:srgbClr val="0070C0"/>
                </a:solidFill>
              </a:rPr>
              <a:t>Donc H(X/Y) est l’incertitude ou erreurs dus aux imperfections du canal.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srcRect/>
          <a:stretch>
            <a:fillRect/>
          </a:stretch>
        </p:blipFill>
        <p:spPr bwMode="auto">
          <a:xfrm>
            <a:off x="755576" y="1652588"/>
            <a:ext cx="7560839" cy="2278292"/>
          </a:xfrm>
          <a:prstGeom prst="rect">
            <a:avLst/>
          </a:prstGeom>
          <a:noFill/>
          <a:ln w="9525">
            <a:noFill/>
            <a:miter lim="800000"/>
            <a:headEnd/>
            <a:tailEnd/>
          </a:ln>
          <a:effectLst/>
        </p:spPr>
      </p:pic>
      <p:pic>
        <p:nvPicPr>
          <p:cNvPr id="27651" name="Picture 3"/>
          <p:cNvPicPr>
            <a:picLocks noChangeAspect="1" noChangeArrowheads="1"/>
          </p:cNvPicPr>
          <p:nvPr/>
        </p:nvPicPr>
        <p:blipFill>
          <a:blip r:embed="rId3"/>
          <a:srcRect/>
          <a:stretch>
            <a:fillRect/>
          </a:stretch>
        </p:blipFill>
        <p:spPr bwMode="auto">
          <a:xfrm>
            <a:off x="309879" y="4062429"/>
            <a:ext cx="8193083" cy="2246891"/>
          </a:xfrm>
          <a:prstGeom prst="rect">
            <a:avLst/>
          </a:prstGeom>
          <a:noFill/>
          <a:ln w="9525">
            <a:noFill/>
            <a:miter lim="800000"/>
            <a:headEnd/>
            <a:tailEnd/>
          </a:ln>
          <a:effectLst/>
        </p:spPr>
      </p:pic>
      <p:pic>
        <p:nvPicPr>
          <p:cNvPr id="27652" name="Picture 4"/>
          <p:cNvPicPr>
            <a:picLocks noChangeAspect="1" noChangeArrowheads="1"/>
          </p:cNvPicPr>
          <p:nvPr/>
        </p:nvPicPr>
        <p:blipFill>
          <a:blip r:embed="rId4"/>
          <a:srcRect/>
          <a:stretch>
            <a:fillRect/>
          </a:stretch>
        </p:blipFill>
        <p:spPr bwMode="auto">
          <a:xfrm>
            <a:off x="1793421" y="836712"/>
            <a:ext cx="5226851" cy="646331"/>
          </a:xfrm>
          <a:prstGeom prst="rect">
            <a:avLst/>
          </a:prstGeom>
          <a:noFill/>
          <a:ln w="9525">
            <a:noFill/>
            <a:miter lim="800000"/>
            <a:headEnd/>
            <a:tailEnd/>
          </a:ln>
          <a:effectLst/>
        </p:spPr>
      </p:pic>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MUTUELLE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662833" y="1021569"/>
            <a:ext cx="8106525" cy="4927711"/>
          </a:xfrm>
          <a:prstGeom prst="rect">
            <a:avLst/>
          </a:prstGeom>
          <a:noFill/>
          <a:ln w="9525">
            <a:noFill/>
            <a:miter lim="800000"/>
            <a:headEnd/>
            <a:tailEnd/>
          </a:ln>
          <a:effectLst/>
        </p:spPr>
      </p:pic>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MUTUELLE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a:srcRect/>
          <a:stretch>
            <a:fillRect/>
          </a:stretch>
        </p:blipFill>
        <p:spPr bwMode="auto">
          <a:xfrm>
            <a:off x="157127" y="1376363"/>
            <a:ext cx="9019676" cy="5148981"/>
          </a:xfrm>
          <a:prstGeom prst="rect">
            <a:avLst/>
          </a:prstGeom>
          <a:noFill/>
          <a:ln w="9525">
            <a:noFill/>
            <a:miter lim="800000"/>
            <a:headEnd/>
            <a:tailEnd/>
          </a:ln>
          <a:effectLst/>
        </p:spPr>
      </p:pic>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MUTUELLE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2</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5" name="ZoneTexte 4"/>
          <p:cNvSpPr txBox="1"/>
          <p:nvPr/>
        </p:nvSpPr>
        <p:spPr>
          <a:xfrm>
            <a:off x="0" y="928670"/>
            <a:ext cx="9144000" cy="6340197"/>
          </a:xfrm>
          <a:prstGeom prst="rect">
            <a:avLst/>
          </a:prstGeom>
          <a:noFill/>
        </p:spPr>
        <p:txBody>
          <a:bodyPr wrap="square" rtlCol="0">
            <a:spAutoFit/>
          </a:bodyPr>
          <a:lstStyle/>
          <a:p>
            <a:pPr algn="just"/>
            <a:r>
              <a:rPr lang="fr-FR" sz="2400" dirty="0">
                <a:solidFill>
                  <a:srgbClr val="002060"/>
                </a:solidFill>
                <a:latin typeface="Times New Roman" pitchFamily="18" charset="0"/>
                <a:cs typeface="Times New Roman" pitchFamily="18" charset="0"/>
              </a:rPr>
              <a:t>Dans le chapitre précédent nous avons expliqué les deux principaux types de codage utilisés à savoir :</a:t>
            </a:r>
          </a:p>
          <a:p>
            <a:pPr marL="514350" indent="-514350"/>
            <a:endParaRPr lang="fr-FR" sz="2400" dirty="0">
              <a:solidFill>
                <a:srgbClr val="002060"/>
              </a:solidFill>
              <a:latin typeface="Times New Roman" pitchFamily="18" charset="0"/>
              <a:cs typeface="Times New Roman" pitchFamily="18" charset="0"/>
            </a:endParaRPr>
          </a:p>
          <a:p>
            <a:pPr marL="514350" indent="-514350"/>
            <a:r>
              <a:rPr lang="fr-FR" sz="2400" b="1" u="sng" dirty="0">
                <a:solidFill>
                  <a:srgbClr val="C00000"/>
                </a:solidFill>
                <a:latin typeface="Times New Roman" pitchFamily="18" charset="0"/>
                <a:cs typeface="Times New Roman" pitchFamily="18" charset="0"/>
              </a:rPr>
              <a:t>Codage Source: </a:t>
            </a:r>
            <a:r>
              <a:rPr lang="fr-FR" b="1" dirty="0">
                <a:solidFill>
                  <a:srgbClr val="002060"/>
                </a:solidFill>
              </a:rPr>
              <a:t>pour  améliorer l</a:t>
            </a:r>
            <a:r>
              <a:rPr lang="fr-FR" b="1" dirty="0">
                <a:solidFill>
                  <a:srgbClr val="00B0F0"/>
                </a:solidFill>
              </a:rPr>
              <a:t>’ efficacité</a:t>
            </a:r>
            <a:endParaRPr lang="fr-FR" sz="2400" b="1" u="sng" dirty="0">
              <a:solidFill>
                <a:srgbClr val="00B0F0"/>
              </a:solidFill>
              <a:latin typeface="Times New Roman" pitchFamily="18" charset="0"/>
              <a:cs typeface="Times New Roman" pitchFamily="18" charset="0"/>
            </a:endParaRPr>
          </a:p>
          <a:p>
            <a:pPr marL="514350" indent="-514350"/>
            <a:r>
              <a:rPr lang="fr-FR" b="1" u="sng" dirty="0">
                <a:solidFill>
                  <a:srgbClr val="C00000"/>
                </a:solidFill>
                <a:cs typeface="Times New Roman" pitchFamily="18" charset="0"/>
              </a:rPr>
              <a:t>Codage Canal : </a:t>
            </a:r>
            <a:r>
              <a:rPr lang="fr-FR" b="1" dirty="0">
                <a:solidFill>
                  <a:srgbClr val="002060"/>
                </a:solidFill>
              </a:rPr>
              <a:t>pour  améliorer la </a:t>
            </a:r>
            <a:r>
              <a:rPr lang="fr-FR" b="1" u="sng" dirty="0">
                <a:solidFill>
                  <a:srgbClr val="00B0F0"/>
                </a:solidFill>
              </a:rPr>
              <a:t>fiabilité</a:t>
            </a:r>
            <a:r>
              <a:rPr lang="fr-FR" b="1" dirty="0">
                <a:solidFill>
                  <a:srgbClr val="002060"/>
                </a:solidFill>
              </a:rPr>
              <a:t> </a:t>
            </a:r>
            <a:endParaRPr lang="fr-FR" sz="2400" b="1" u="sng" dirty="0">
              <a:solidFill>
                <a:srgbClr val="C00000"/>
              </a:solidFill>
              <a:latin typeface="Times New Roman" pitchFamily="18" charset="0"/>
              <a:cs typeface="Times New Roman" pitchFamily="18" charset="0"/>
            </a:endParaRPr>
          </a:p>
          <a:p>
            <a:endParaRPr lang="fr-FR" sz="2200" dirty="0">
              <a:solidFill>
                <a:srgbClr val="C0000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En ce qui concerne le codage source, sa tâche principale est de représenter un signal avec le nombre minimum de symboles (binaires) sans dépasser un "niveau de distorsion acceptable", qui est déterminé par l'application. </a:t>
            </a: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C00000"/>
                </a:solidFill>
                <a:latin typeface="Times New Roman" pitchFamily="18" charset="0"/>
                <a:cs typeface="Times New Roman" pitchFamily="18" charset="0"/>
              </a:rPr>
              <a:t>Deux types de techniques de codage source sont utilisés:</a:t>
            </a:r>
          </a:p>
          <a:p>
            <a:pPr algn="just"/>
            <a:endParaRPr lang="fr-FR" sz="2200" b="1" dirty="0">
              <a:solidFill>
                <a:srgbClr val="C00000"/>
              </a:solidFill>
              <a:latin typeface="Times New Roman" pitchFamily="18" charset="0"/>
              <a:cs typeface="Times New Roman" pitchFamily="18" charset="0"/>
            </a:endParaRPr>
          </a:p>
          <a:p>
            <a:pPr algn="just">
              <a:buFont typeface="Wingdings" pitchFamily="2" charset="2"/>
              <a:buChar char="q"/>
            </a:pPr>
            <a:r>
              <a:rPr lang="fr-FR" sz="22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2200" b="1" u="sng" dirty="0">
                <a:solidFill>
                  <a:srgbClr val="00B0F0"/>
                </a:solidFill>
                <a:latin typeface="Times New Roman" pitchFamily="18" charset="0"/>
                <a:cs typeface="Times New Roman" pitchFamily="18" charset="0"/>
              </a:rPr>
              <a:t>Codage sans perte: </a:t>
            </a:r>
            <a:r>
              <a:rPr lang="fr-FR" sz="2200" dirty="0">
                <a:solidFill>
                  <a:srgbClr val="7030A0"/>
                </a:solidFill>
                <a:latin typeface="Times New Roman" pitchFamily="18" charset="0"/>
                <a:cs typeface="Times New Roman" pitchFamily="18" charset="0"/>
              </a:rPr>
              <a:t>C’est un codage réversible, souvent de type entropique. Mais avec des taux de compression relativement faibles</a:t>
            </a:r>
            <a:endParaRPr lang="fr-FR" sz="2200" u="sng" dirty="0">
              <a:solidFill>
                <a:srgbClr val="00B0F0"/>
              </a:solidFill>
              <a:latin typeface="Times New Roman" pitchFamily="18" charset="0"/>
              <a:cs typeface="Times New Roman" pitchFamily="18" charset="0"/>
            </a:endParaRPr>
          </a:p>
          <a:p>
            <a:pPr algn="just"/>
            <a:endParaRPr lang="fr-FR" sz="2200" b="1"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b="1" u="sng" dirty="0">
                <a:solidFill>
                  <a:srgbClr val="002060"/>
                </a:solidFill>
                <a:latin typeface="Times New Roman" pitchFamily="18" charset="0"/>
                <a:cs typeface="Times New Roman" pitchFamily="18" charset="0"/>
              </a:rPr>
              <a:t>Codage avec perte: </a:t>
            </a:r>
            <a:r>
              <a:rPr lang="fr-FR" sz="2200" dirty="0">
                <a:solidFill>
                  <a:srgbClr val="00B050"/>
                </a:solidFill>
                <a:latin typeface="Times New Roman" pitchFamily="18" charset="0"/>
                <a:cs typeface="Times New Roman" pitchFamily="18" charset="0"/>
              </a:rPr>
              <a:t>C’est un codage irréversible, mais qui peut assurer des taux de compression très élevés au détriment d’une certaine perte.</a:t>
            </a:r>
          </a:p>
          <a:p>
            <a:pPr algn="just"/>
            <a:endParaRPr lang="fr-FR" sz="2200" b="1" u="sng" dirty="0">
              <a:solidFill>
                <a:srgbClr val="002060"/>
              </a:solidFill>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DEBIT D’UNE SOURCE</a:t>
            </a:r>
          </a:p>
        </p:txBody>
      </p:sp>
      <p:sp>
        <p:nvSpPr>
          <p:cNvPr id="3" name="ZoneTexte 2"/>
          <p:cNvSpPr txBox="1"/>
          <p:nvPr/>
        </p:nvSpPr>
        <p:spPr>
          <a:xfrm>
            <a:off x="0" y="1000108"/>
            <a:ext cx="9144000" cy="4493538"/>
          </a:xfrm>
          <a:prstGeom prst="rect">
            <a:avLst/>
          </a:prstGeom>
          <a:noFill/>
        </p:spPr>
        <p:txBody>
          <a:bodyPr wrap="square" rtlCol="0">
            <a:spAutoFit/>
          </a:bodyPr>
          <a:lstStyle/>
          <a:p>
            <a:pPr algn="just"/>
            <a:r>
              <a:rPr lang="fr-FR" sz="2200" dirty="0">
                <a:solidFill>
                  <a:srgbClr val="0070C0"/>
                </a:solidFill>
              </a:rPr>
              <a:t>Le débit d'information d'une source  X dépend bien sur de la quantité d’information délivrée par cette source H(X) (l’entropie) et la durée moyenne d’un symbole de cette source que l’on notera </a:t>
            </a:r>
            <a:r>
              <a:rPr lang="fr-FR" sz="2200" dirty="0">
                <a:solidFill>
                  <a:srgbClr val="0070C0"/>
                </a:solidFill>
                <a:sym typeface="Symbol"/>
              </a:rPr>
              <a:t></a:t>
            </a:r>
            <a:r>
              <a:rPr lang="fr-FR" sz="2200" dirty="0">
                <a:solidFill>
                  <a:srgbClr val="0070C0"/>
                </a:solidFill>
              </a:rPr>
              <a:t>.</a:t>
            </a:r>
          </a:p>
          <a:p>
            <a:pPr algn="just"/>
            <a:endParaRPr lang="fr-FR" sz="2200" dirty="0"/>
          </a:p>
          <a:p>
            <a:pPr algn="just"/>
            <a:r>
              <a:rPr lang="fr-FR" sz="2200" dirty="0">
                <a:solidFill>
                  <a:srgbClr val="7030A0"/>
                </a:solidFill>
              </a:rPr>
              <a:t>En effet, si un symbole dure en moyenne </a:t>
            </a:r>
            <a:r>
              <a:rPr lang="fr-FR" sz="2200" dirty="0">
                <a:solidFill>
                  <a:srgbClr val="7030A0"/>
                </a:solidFill>
                <a:sym typeface="Symbol"/>
              </a:rPr>
              <a:t> secondes alors le nombre moyen </a:t>
            </a:r>
            <a:r>
              <a:rPr lang="fr-FR" sz="2200" dirty="0" err="1">
                <a:solidFill>
                  <a:srgbClr val="7030A0"/>
                </a:solidFill>
                <a:sym typeface="Symbol"/>
              </a:rPr>
              <a:t>N</a:t>
            </a:r>
            <a:r>
              <a:rPr lang="fr-FR" sz="2200" baseline="-25000" dirty="0" err="1">
                <a:solidFill>
                  <a:srgbClr val="7030A0"/>
                </a:solidFill>
                <a:sym typeface="Symbol"/>
              </a:rPr>
              <a:t>moyen</a:t>
            </a:r>
            <a:r>
              <a:rPr lang="fr-FR" sz="2200" dirty="0">
                <a:solidFill>
                  <a:srgbClr val="7030A0"/>
                </a:solidFill>
                <a:sym typeface="Symbol"/>
              </a:rPr>
              <a:t> de symboles délivré par cette source en une seconde (une sorte de fréquence)  est:</a:t>
            </a:r>
          </a:p>
          <a:p>
            <a:pPr algn="just"/>
            <a:endParaRPr lang="fr-FR" sz="2200" dirty="0">
              <a:solidFill>
                <a:srgbClr val="7030A0"/>
              </a:solidFill>
            </a:endParaRPr>
          </a:p>
          <a:p>
            <a:pPr algn="just"/>
            <a:endParaRPr lang="fr-FR" sz="2200" dirty="0"/>
          </a:p>
          <a:p>
            <a:pPr algn="just"/>
            <a:endParaRPr lang="fr-FR" sz="2200" dirty="0"/>
          </a:p>
          <a:p>
            <a:pPr algn="just"/>
            <a:r>
              <a:rPr lang="fr-FR" sz="2200" dirty="0">
                <a:solidFill>
                  <a:srgbClr val="002060"/>
                </a:solidFill>
              </a:rPr>
              <a:t>Maintenant, comme chaque symbole contient en moyenne un information représentée par l’entropie de la source H(X) alors, on déduit le débit d’information comme étant:</a:t>
            </a:r>
          </a:p>
        </p:txBody>
      </p:sp>
      <p:graphicFrame>
        <p:nvGraphicFramePr>
          <p:cNvPr id="4" name="Objet 3"/>
          <p:cNvGraphicFramePr>
            <a:graphicFrameLocks noChangeAspect="1"/>
          </p:cNvGraphicFramePr>
          <p:nvPr/>
        </p:nvGraphicFramePr>
        <p:xfrm>
          <a:off x="3714744" y="3214686"/>
          <a:ext cx="1343496" cy="785818"/>
        </p:xfrm>
        <a:graphic>
          <a:graphicData uri="http://schemas.openxmlformats.org/presentationml/2006/ole">
            <mc:AlternateContent xmlns:mc="http://schemas.openxmlformats.org/markup-compatibility/2006">
              <mc:Choice xmlns:v="urn:schemas-microsoft-com:vml" Requires="v">
                <p:oleObj spid="_x0000_s25640" name="Équation" r:id="rId3" imgW="672840" imgH="393480" progId="Equation.3">
                  <p:embed/>
                </p:oleObj>
              </mc:Choice>
              <mc:Fallback>
                <p:oleObj name="Équation" r:id="rId3" imgW="67284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4744" y="3214686"/>
                        <a:ext cx="1343496" cy="7858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t 4"/>
          <p:cNvGraphicFramePr>
            <a:graphicFrameLocks noChangeAspect="1"/>
          </p:cNvGraphicFramePr>
          <p:nvPr>
            <p:extLst>
              <p:ext uri="{D42A27DB-BD31-4B8C-83A1-F6EECF244321}">
                <p14:modId xmlns:p14="http://schemas.microsoft.com/office/powerpoint/2010/main" val="1584953851"/>
              </p:ext>
            </p:extLst>
          </p:nvPr>
        </p:nvGraphicFramePr>
        <p:xfrm>
          <a:off x="2410089" y="5500702"/>
          <a:ext cx="4147465" cy="880626"/>
        </p:xfrm>
        <a:graphic>
          <a:graphicData uri="http://schemas.openxmlformats.org/presentationml/2006/ole">
            <mc:AlternateContent xmlns:mc="http://schemas.openxmlformats.org/markup-compatibility/2006">
              <mc:Choice xmlns:v="urn:schemas-microsoft-com:vml" Requires="v">
                <p:oleObj spid="_x0000_s25641" name="Équation" r:id="rId5" imgW="1854000" imgH="393480" progId="Equation.3">
                  <p:embed/>
                </p:oleObj>
              </mc:Choice>
              <mc:Fallback>
                <p:oleObj name="Équation" r:id="rId5" imgW="185400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0089" y="5500702"/>
                        <a:ext cx="4147465" cy="880626"/>
                      </a:xfrm>
                      <a:prstGeom prst="rect">
                        <a:avLst/>
                      </a:prstGeom>
                      <a:noFill/>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150040"/>
            <a:ext cx="9144000" cy="4493538"/>
          </a:xfrm>
          <a:prstGeom prst="rect">
            <a:avLst/>
          </a:prstGeom>
          <a:noFill/>
        </p:spPr>
        <p:txBody>
          <a:bodyPr wrap="square" rtlCol="0">
            <a:spAutoFit/>
          </a:bodyPr>
          <a:lstStyle/>
          <a:p>
            <a:pPr algn="just"/>
            <a:r>
              <a:rPr lang="fr-FR" sz="2200" dirty="0">
                <a:solidFill>
                  <a:srgbClr val="7030A0"/>
                </a:solidFill>
              </a:rPr>
              <a:t>Comme nous l’avons déjà énoncé plus haut chaque symbole de l’alphabet délivré par une source peut être codé en vue de le transmettre ou de le stocker.</a:t>
            </a:r>
          </a:p>
          <a:p>
            <a:pPr algn="just"/>
            <a:r>
              <a:rPr lang="fr-FR" sz="2200" dirty="0"/>
              <a:t> </a:t>
            </a:r>
          </a:p>
          <a:p>
            <a:pPr algn="just">
              <a:buFont typeface="Wingdings" pitchFamily="2" charset="2"/>
              <a:buChar char="q"/>
            </a:pPr>
            <a:r>
              <a:rPr lang="fr-FR" sz="2200" dirty="0">
                <a:solidFill>
                  <a:srgbClr val="0070C0"/>
                </a:solidFill>
              </a:rPr>
              <a:t> Ce codage peut être de longueur fixe,  où chaque symbole se voit attribuer un mot de code de même taille, comme par exemple le codage ASCII pour les caractère alphanumérique utilisé entre autres avec les imprimantes et les transmissions séries asynchrones ou encore le codage des niveaux de gris des pixels d’une image numérique.</a:t>
            </a:r>
          </a:p>
          <a:p>
            <a:pPr algn="just"/>
            <a:endParaRPr lang="fr-FR" sz="2200" dirty="0"/>
          </a:p>
          <a:p>
            <a:pPr algn="just">
              <a:buFont typeface="Wingdings" pitchFamily="2" charset="2"/>
              <a:buChar char="q"/>
            </a:pPr>
            <a:r>
              <a:rPr lang="fr-FR" sz="2200" dirty="0"/>
              <a:t> </a:t>
            </a:r>
            <a:r>
              <a:rPr lang="fr-FR" sz="2200" dirty="0">
                <a:solidFill>
                  <a:srgbClr val="002060"/>
                </a:solidFill>
              </a:rPr>
              <a:t>Mais on peut aussi opter pour un codage de longueur variable où chaque symbole prendra un code dont la longueur va dépendre de la quantité d’information qu’il contient (un symbole moins probable, contient plus d’information donc il sera codé avec une longueur plus grande…</a:t>
            </a:r>
            <a:r>
              <a:rPr lang="fr-FR" sz="2200" dirty="0" err="1">
                <a:solidFill>
                  <a:srgbClr val="002060"/>
                </a:solidFill>
              </a:rPr>
              <a:t>etc</a:t>
            </a:r>
            <a:r>
              <a:rPr lang="fr-FR" sz="2200" dirty="0">
                <a:solidFill>
                  <a:srgbClr val="002060"/>
                </a:solidFill>
              </a:rPr>
              <a:t>).</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THEOREME DE SHANNON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THEOREME DE SHANNON</a:t>
            </a:r>
          </a:p>
        </p:txBody>
      </p:sp>
      <p:sp>
        <p:nvSpPr>
          <p:cNvPr id="3" name="ZoneTexte 2"/>
          <p:cNvSpPr txBox="1"/>
          <p:nvPr/>
        </p:nvSpPr>
        <p:spPr>
          <a:xfrm>
            <a:off x="0" y="1150040"/>
            <a:ext cx="9144000" cy="5078313"/>
          </a:xfrm>
          <a:prstGeom prst="rect">
            <a:avLst/>
          </a:prstGeom>
          <a:noFill/>
        </p:spPr>
        <p:txBody>
          <a:bodyPr wrap="square" rtlCol="0">
            <a:spAutoFit/>
          </a:bodyPr>
          <a:lstStyle/>
          <a:p>
            <a:pPr algn="just"/>
            <a:r>
              <a:rPr lang="fr-FR" sz="2200" dirty="0">
                <a:solidFill>
                  <a:srgbClr val="C00000"/>
                </a:solidFill>
              </a:rPr>
              <a:t>Le théorème fondamental de Shannon dit que quel que soit le code utilisé pour représenter les symboles d’une source M la longueur moyenne </a:t>
            </a:r>
            <a:r>
              <a:rPr lang="fr-FR" sz="2200" dirty="0" err="1">
                <a:solidFill>
                  <a:srgbClr val="C00000"/>
                </a:solidFill>
              </a:rPr>
              <a:t>N</a:t>
            </a:r>
            <a:r>
              <a:rPr lang="fr-FR" sz="2200" baseline="-25000" dirty="0" err="1">
                <a:solidFill>
                  <a:srgbClr val="C00000"/>
                </a:solidFill>
              </a:rPr>
              <a:t>moyen</a:t>
            </a:r>
            <a:r>
              <a:rPr lang="fr-FR" sz="2200" dirty="0">
                <a:solidFill>
                  <a:srgbClr val="C00000"/>
                </a:solidFill>
              </a:rPr>
              <a:t> des symboles de cette source est toujours supérieure ou égale à l’entropie de la source. </a:t>
            </a:r>
          </a:p>
          <a:p>
            <a:pPr algn="just"/>
            <a:br>
              <a:rPr lang="fr-FR" sz="2000" dirty="0"/>
            </a:br>
            <a:endParaRPr lang="fr-FR" sz="2000" dirty="0"/>
          </a:p>
          <a:p>
            <a:pPr algn="just"/>
            <a:endParaRPr lang="fr-FR" sz="2000" dirty="0"/>
          </a:p>
          <a:p>
            <a:pPr algn="just"/>
            <a:endParaRPr lang="fr-FR" sz="2200" dirty="0"/>
          </a:p>
          <a:p>
            <a:pPr algn="just"/>
            <a:r>
              <a:rPr lang="fr-FR" sz="2200" dirty="0">
                <a:solidFill>
                  <a:srgbClr val="7030A0"/>
                </a:solidFill>
              </a:rPr>
              <a:t>L'entropie de la source représente donc une limite inférieure du nombre de bits nécessaires pour coder les symboles de cette source. </a:t>
            </a:r>
          </a:p>
          <a:p>
            <a:endParaRPr lang="fr-FR" sz="2200" dirty="0"/>
          </a:p>
          <a:p>
            <a:endParaRPr lang="fr-FR" sz="2200" dirty="0"/>
          </a:p>
          <a:p>
            <a:pPr algn="just"/>
            <a:r>
              <a:rPr lang="fr-FR" sz="2200" dirty="0">
                <a:solidFill>
                  <a:srgbClr val="00B0F0"/>
                </a:solidFill>
              </a:rPr>
              <a:t>Dans les codages entropiques, l’idée est de réaliser un code dont la longueur moyenne est la proche possible  de </a:t>
            </a:r>
            <a:r>
              <a:rPr lang="fr-FR" sz="2200" i="1" dirty="0">
                <a:solidFill>
                  <a:srgbClr val="00B0F0"/>
                </a:solidFill>
              </a:rPr>
              <a:t>H</a:t>
            </a:r>
            <a:r>
              <a:rPr lang="fr-FR" sz="2200" dirty="0">
                <a:solidFill>
                  <a:srgbClr val="00B0F0"/>
                </a:solidFill>
              </a:rPr>
              <a:t>(</a:t>
            </a:r>
            <a:r>
              <a:rPr lang="fr-FR" sz="2200" i="1" dirty="0">
                <a:solidFill>
                  <a:srgbClr val="00B0F0"/>
                </a:solidFill>
              </a:rPr>
              <a:t>M</a:t>
            </a:r>
            <a:r>
              <a:rPr lang="fr-FR" sz="2200" dirty="0">
                <a:solidFill>
                  <a:srgbClr val="00B0F0"/>
                </a:solidFill>
              </a:rPr>
              <a:t>). L’exemple typique d’un tel codeur est celui de  </a:t>
            </a:r>
            <a:r>
              <a:rPr lang="fr-FR" sz="2200" dirty="0" err="1">
                <a:solidFill>
                  <a:srgbClr val="00B0F0"/>
                </a:solidFill>
              </a:rPr>
              <a:t>Huffman</a:t>
            </a:r>
            <a:r>
              <a:rPr lang="fr-FR" sz="2200" dirty="0">
                <a:solidFill>
                  <a:srgbClr val="00B0F0"/>
                </a:solidFill>
              </a:rPr>
              <a:t>. </a:t>
            </a:r>
          </a:p>
        </p:txBody>
      </p:sp>
      <p:graphicFrame>
        <p:nvGraphicFramePr>
          <p:cNvPr id="4" name="Objet 3"/>
          <p:cNvGraphicFramePr>
            <a:graphicFrameLocks noChangeAspect="1"/>
          </p:cNvGraphicFramePr>
          <p:nvPr/>
        </p:nvGraphicFramePr>
        <p:xfrm>
          <a:off x="3214678" y="2786058"/>
          <a:ext cx="2000264" cy="500066"/>
        </p:xfrm>
        <a:graphic>
          <a:graphicData uri="http://schemas.openxmlformats.org/presentationml/2006/ole">
            <mc:AlternateContent xmlns:mc="http://schemas.openxmlformats.org/markup-compatibility/2006">
              <mc:Choice xmlns:v="urn:schemas-microsoft-com:vml" Requires="v">
                <p:oleObj spid="_x0000_s27669" name="Équation" r:id="rId3" imgW="965160" imgH="241200" progId="Equation.3">
                  <p:embed/>
                </p:oleObj>
              </mc:Choice>
              <mc:Fallback>
                <p:oleObj name="Équation" r:id="rId3" imgW="96516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4678" y="2786058"/>
                        <a:ext cx="2000264"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D431C6B-2460-4C3F-A438-2094D2B94329}"/>
              </a:ext>
            </a:extLst>
          </p:cNvPr>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PROPRIETES DES CODES SOURCES</a:t>
            </a:r>
          </a:p>
        </p:txBody>
      </p:sp>
      <p:sp>
        <p:nvSpPr>
          <p:cNvPr id="3" name="ZoneTexte 2">
            <a:extLst>
              <a:ext uri="{FF2B5EF4-FFF2-40B4-BE49-F238E27FC236}">
                <a16:creationId xmlns:a16="http://schemas.microsoft.com/office/drawing/2014/main" id="{31DD6E79-2D0E-4805-BE62-C99C505534FE}"/>
              </a:ext>
            </a:extLst>
          </p:cNvPr>
          <p:cNvSpPr txBox="1"/>
          <p:nvPr/>
        </p:nvSpPr>
        <p:spPr>
          <a:xfrm>
            <a:off x="0" y="1075383"/>
            <a:ext cx="9144000" cy="769441"/>
          </a:xfrm>
          <a:prstGeom prst="rect">
            <a:avLst/>
          </a:prstGeom>
          <a:noFill/>
        </p:spPr>
        <p:txBody>
          <a:bodyPr wrap="square" rtlCol="0">
            <a:spAutoFit/>
          </a:bodyPr>
          <a:lstStyle/>
          <a:p>
            <a:r>
              <a:rPr lang="fr-FR" b="1" u="sng" dirty="0">
                <a:solidFill>
                  <a:srgbClr val="C00000"/>
                </a:solidFill>
              </a:rPr>
              <a:t>Code régulier</a:t>
            </a:r>
          </a:p>
          <a:p>
            <a:r>
              <a:rPr lang="fr-FR" sz="2000" dirty="0">
                <a:solidFill>
                  <a:srgbClr val="002060"/>
                </a:solidFill>
              </a:rPr>
              <a:t>Un code est dit régulier ou non-singulier si tous les mots de code sont distincts.</a:t>
            </a:r>
          </a:p>
        </p:txBody>
      </p:sp>
      <p:sp>
        <p:nvSpPr>
          <p:cNvPr id="4" name="ZoneTexte 3">
            <a:extLst>
              <a:ext uri="{FF2B5EF4-FFF2-40B4-BE49-F238E27FC236}">
                <a16:creationId xmlns:a16="http://schemas.microsoft.com/office/drawing/2014/main" id="{7CEFC6F3-BC28-4064-9B63-2A823CB37078}"/>
              </a:ext>
            </a:extLst>
          </p:cNvPr>
          <p:cNvSpPr txBox="1"/>
          <p:nvPr/>
        </p:nvSpPr>
        <p:spPr>
          <a:xfrm>
            <a:off x="8376" y="2420888"/>
            <a:ext cx="9144000" cy="2308324"/>
          </a:xfrm>
          <a:prstGeom prst="rect">
            <a:avLst/>
          </a:prstGeom>
          <a:noFill/>
        </p:spPr>
        <p:txBody>
          <a:bodyPr wrap="square" rtlCol="0">
            <a:spAutoFit/>
          </a:bodyPr>
          <a:lstStyle/>
          <a:p>
            <a:r>
              <a:rPr lang="fr-FR" b="1" u="sng" dirty="0">
                <a:solidFill>
                  <a:srgbClr val="7030A0"/>
                </a:solidFill>
              </a:rPr>
              <a:t>Code déchiffrable</a:t>
            </a:r>
          </a:p>
          <a:p>
            <a:pPr algn="just"/>
            <a:r>
              <a:rPr lang="fr-FR" sz="2000" dirty="0">
                <a:solidFill>
                  <a:srgbClr val="00B0F0"/>
                </a:solidFill>
              </a:rPr>
              <a:t>Un code régulier est déchiffrable ou à décodage unique (ou tout simplement décodable) si pour deux données différentes nous aurons deux codes différents. Autrement dit, toute séquence codée est décodable par une unique séquence de symbole de source.</a:t>
            </a:r>
          </a:p>
          <a:p>
            <a:pPr algn="just"/>
            <a:endParaRPr lang="fr-FR" sz="2000" dirty="0">
              <a:solidFill>
                <a:srgbClr val="00B0F0"/>
              </a:solidFill>
            </a:endParaRPr>
          </a:p>
          <a:p>
            <a:pPr algn="just"/>
            <a:r>
              <a:rPr lang="fr-FR" sz="2000" dirty="0">
                <a:solidFill>
                  <a:schemeClr val="accent1">
                    <a:lumMod val="50000"/>
                  </a:schemeClr>
                </a:solidFill>
              </a:rPr>
              <a:t>Pour les codes de longueur variable, cette propriété est satisfaite pour les codes dits sans préfixes, obtenus en évitant qu'un mot du code ne soit identique au début d'un autre.</a:t>
            </a:r>
          </a:p>
        </p:txBody>
      </p:sp>
      <p:sp>
        <p:nvSpPr>
          <p:cNvPr id="9" name="ZoneTexte 8">
            <a:extLst>
              <a:ext uri="{FF2B5EF4-FFF2-40B4-BE49-F238E27FC236}">
                <a16:creationId xmlns:a16="http://schemas.microsoft.com/office/drawing/2014/main" id="{65DA80D3-A2EA-45E0-9DC5-BD4DC6DF7278}"/>
              </a:ext>
            </a:extLst>
          </p:cNvPr>
          <p:cNvSpPr txBox="1"/>
          <p:nvPr/>
        </p:nvSpPr>
        <p:spPr>
          <a:xfrm>
            <a:off x="36512" y="4869160"/>
            <a:ext cx="9144000" cy="2031325"/>
          </a:xfrm>
          <a:prstGeom prst="rect">
            <a:avLst/>
          </a:prstGeom>
          <a:noFill/>
        </p:spPr>
        <p:txBody>
          <a:bodyPr wrap="square" rtlCol="0">
            <a:spAutoFit/>
          </a:bodyPr>
          <a:lstStyle/>
          <a:p>
            <a:r>
              <a:rPr lang="fr-FR" b="1" u="sng" dirty="0">
                <a:solidFill>
                  <a:schemeClr val="accent5">
                    <a:lumMod val="50000"/>
                  </a:schemeClr>
                </a:solidFill>
              </a:rPr>
              <a:t>Code </a:t>
            </a:r>
            <a:r>
              <a:rPr lang="fr-FR" b="1" u="sng" dirty="0" err="1">
                <a:solidFill>
                  <a:schemeClr val="accent5">
                    <a:lumMod val="50000"/>
                  </a:schemeClr>
                </a:solidFill>
              </a:rPr>
              <a:t>prefixe</a:t>
            </a:r>
            <a:endParaRPr lang="fr-FR" b="1" u="sng" dirty="0">
              <a:solidFill>
                <a:schemeClr val="accent5">
                  <a:lumMod val="50000"/>
                </a:schemeClr>
              </a:solidFill>
            </a:endParaRPr>
          </a:p>
          <a:p>
            <a:pPr algn="just"/>
            <a:r>
              <a:rPr lang="fr-FR" sz="2000" dirty="0">
                <a:solidFill>
                  <a:srgbClr val="002060"/>
                </a:solidFill>
              </a:rPr>
              <a:t>Un code est dit préfixe (ou sans préfixe), il s’agit surtout de code à longueur variable,  si aucun mot de code n’est le début d’un autre mot de code. </a:t>
            </a:r>
          </a:p>
          <a:p>
            <a:pPr algn="just"/>
            <a:r>
              <a:rPr lang="fr-FR" sz="2000" dirty="0">
                <a:solidFill>
                  <a:schemeClr val="accent2">
                    <a:lumMod val="75000"/>
                  </a:schemeClr>
                </a:solidFill>
              </a:rPr>
              <a:t>Un code de </a:t>
            </a:r>
            <a:r>
              <a:rPr lang="fr-FR" sz="2000" dirty="0" err="1">
                <a:solidFill>
                  <a:schemeClr val="accent2">
                    <a:lumMod val="75000"/>
                  </a:schemeClr>
                </a:solidFill>
              </a:rPr>
              <a:t>Prefixe</a:t>
            </a:r>
            <a:r>
              <a:rPr lang="fr-FR" sz="2000" dirty="0">
                <a:solidFill>
                  <a:schemeClr val="accent2">
                    <a:lumMod val="75000"/>
                  </a:schemeClr>
                </a:solidFill>
              </a:rPr>
              <a:t> est un code déchiffrable (ou décodable),</a:t>
            </a:r>
          </a:p>
          <a:p>
            <a:pPr algn="just"/>
            <a:endParaRPr lang="fr-FR" sz="2000" dirty="0">
              <a:solidFill>
                <a:schemeClr val="accent2">
                  <a:lumMod val="75000"/>
                </a:schemeClr>
              </a:solidFill>
            </a:endParaRPr>
          </a:p>
          <a:p>
            <a:pPr algn="ctr"/>
            <a:r>
              <a:rPr lang="fr-FR" sz="2200" dirty="0">
                <a:solidFill>
                  <a:srgbClr val="7030A0"/>
                </a:solidFill>
              </a:rPr>
              <a:t>Par exemple, l’ensemble {0, 100, 101, 111, 1100, 1101} est un code préfixe.</a:t>
            </a:r>
          </a:p>
        </p:txBody>
      </p:sp>
    </p:spTree>
    <p:extLst>
      <p:ext uri="{BB962C8B-B14F-4D97-AF65-F5344CB8AC3E}">
        <p14:creationId xmlns:p14="http://schemas.microsoft.com/office/powerpoint/2010/main" val="588627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D431C6B-2460-4C3F-A438-2094D2B94329}"/>
              </a:ext>
            </a:extLst>
          </p:cNvPr>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PROPRIETES DES CODES SOURCES</a:t>
            </a:r>
          </a:p>
        </p:txBody>
      </p:sp>
      <p:sp>
        <p:nvSpPr>
          <p:cNvPr id="5" name="ZoneTexte 4">
            <a:extLst>
              <a:ext uri="{FF2B5EF4-FFF2-40B4-BE49-F238E27FC236}">
                <a16:creationId xmlns:a16="http://schemas.microsoft.com/office/drawing/2014/main" id="{559C568A-46F5-4E20-85FB-3737EEC05D47}"/>
              </a:ext>
            </a:extLst>
          </p:cNvPr>
          <p:cNvSpPr txBox="1"/>
          <p:nvPr/>
        </p:nvSpPr>
        <p:spPr>
          <a:xfrm>
            <a:off x="36512" y="1340768"/>
            <a:ext cx="9144000" cy="1384995"/>
          </a:xfrm>
          <a:prstGeom prst="rect">
            <a:avLst/>
          </a:prstGeom>
          <a:noFill/>
        </p:spPr>
        <p:txBody>
          <a:bodyPr wrap="square" rtlCol="0">
            <a:spAutoFit/>
          </a:bodyPr>
          <a:lstStyle/>
          <a:p>
            <a:r>
              <a:rPr lang="fr-FR" b="1" u="sng" dirty="0">
                <a:solidFill>
                  <a:schemeClr val="accent2">
                    <a:lumMod val="50000"/>
                  </a:schemeClr>
                </a:solidFill>
              </a:rPr>
              <a:t>Code instantané </a:t>
            </a:r>
          </a:p>
          <a:p>
            <a:pPr algn="just"/>
            <a:r>
              <a:rPr lang="fr-FR" sz="2000" dirty="0">
                <a:solidFill>
                  <a:srgbClr val="0070C0"/>
                </a:solidFill>
              </a:rPr>
              <a:t>On dit d'un code qu'il est à décodage instantané s'il est possible de décoder les mots de code dès lors que tous les symboles qui en font partie ont été reçus. Un code Instantané est un code sans préfixe (ou code Préfixe).</a:t>
            </a:r>
          </a:p>
        </p:txBody>
      </p:sp>
      <p:sp>
        <p:nvSpPr>
          <p:cNvPr id="7" name="ZoneTexte 6">
            <a:extLst>
              <a:ext uri="{FF2B5EF4-FFF2-40B4-BE49-F238E27FC236}">
                <a16:creationId xmlns:a16="http://schemas.microsoft.com/office/drawing/2014/main" id="{AB1EA104-7569-455B-B39D-559EBC5E034E}"/>
              </a:ext>
            </a:extLst>
          </p:cNvPr>
          <p:cNvSpPr txBox="1"/>
          <p:nvPr/>
        </p:nvSpPr>
        <p:spPr>
          <a:xfrm>
            <a:off x="35496" y="3412157"/>
            <a:ext cx="9144000" cy="1138773"/>
          </a:xfrm>
          <a:prstGeom prst="rect">
            <a:avLst/>
          </a:prstGeom>
          <a:noFill/>
        </p:spPr>
        <p:txBody>
          <a:bodyPr wrap="square" rtlCol="0">
            <a:spAutoFit/>
          </a:bodyPr>
          <a:lstStyle/>
          <a:p>
            <a:r>
              <a:rPr lang="fr-FR" b="1" u="sng" dirty="0">
                <a:solidFill>
                  <a:schemeClr val="accent2">
                    <a:lumMod val="50000"/>
                  </a:schemeClr>
                </a:solidFill>
              </a:rPr>
              <a:t>Code avec Séparateur</a:t>
            </a:r>
          </a:p>
          <a:p>
            <a:pPr algn="just"/>
            <a:r>
              <a:rPr lang="fr-FR" sz="2200" dirty="0">
                <a:solidFill>
                  <a:schemeClr val="accent1">
                    <a:lumMod val="50000"/>
                  </a:schemeClr>
                </a:solidFill>
              </a:rPr>
              <a:t>On consacre un symbole de l’alphabet de destination comme séparateur de mot de code.</a:t>
            </a:r>
          </a:p>
        </p:txBody>
      </p:sp>
    </p:spTree>
    <p:extLst>
      <p:ext uri="{BB962C8B-B14F-4D97-AF65-F5344CB8AC3E}">
        <p14:creationId xmlns:p14="http://schemas.microsoft.com/office/powerpoint/2010/main" val="602260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D431C6B-2460-4C3F-A438-2094D2B94329}"/>
              </a:ext>
            </a:extLst>
          </p:cNvPr>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PROPRIETES DES CODES SOURCES</a:t>
            </a:r>
          </a:p>
        </p:txBody>
      </p:sp>
      <p:sp>
        <p:nvSpPr>
          <p:cNvPr id="6" name="ZoneTexte 5">
            <a:extLst>
              <a:ext uri="{FF2B5EF4-FFF2-40B4-BE49-F238E27FC236}">
                <a16:creationId xmlns:a16="http://schemas.microsoft.com/office/drawing/2014/main" id="{CFBB1858-1483-4F8A-A6C6-9F4097C839DC}"/>
              </a:ext>
            </a:extLst>
          </p:cNvPr>
          <p:cNvSpPr txBox="1"/>
          <p:nvPr/>
        </p:nvSpPr>
        <p:spPr>
          <a:xfrm>
            <a:off x="35496" y="822186"/>
            <a:ext cx="9144000" cy="6063198"/>
          </a:xfrm>
          <a:prstGeom prst="rect">
            <a:avLst/>
          </a:prstGeom>
          <a:noFill/>
        </p:spPr>
        <p:txBody>
          <a:bodyPr wrap="square" rtlCol="0">
            <a:spAutoFit/>
          </a:bodyPr>
          <a:lstStyle/>
          <a:p>
            <a:r>
              <a:rPr lang="fr-FR" b="1" u="sng" dirty="0">
                <a:solidFill>
                  <a:srgbClr val="C00000"/>
                </a:solidFill>
              </a:rPr>
              <a:t>Exemples</a:t>
            </a:r>
          </a:p>
          <a:p>
            <a:endParaRPr lang="fr-FR" b="1" u="sng" dirty="0">
              <a:solidFill>
                <a:srgbClr val="C00000"/>
              </a:solidFill>
            </a:endParaRPr>
          </a:p>
          <a:p>
            <a:pPr algn="just"/>
            <a:r>
              <a:rPr lang="fr-FR" sz="2000" dirty="0">
                <a:solidFill>
                  <a:srgbClr val="7030A0"/>
                </a:solidFill>
              </a:rPr>
              <a:t>On code les trois caractères a, b et c respectivement par 0, 01 et 10. S’agit il d’un code déchiffrable?</a:t>
            </a:r>
          </a:p>
          <a:p>
            <a:pPr algn="just"/>
            <a:endParaRPr lang="fr-FR" sz="2000" b="1" u="sng" dirty="0">
              <a:solidFill>
                <a:srgbClr val="C00000"/>
              </a:solidFill>
            </a:endParaRPr>
          </a:p>
          <a:p>
            <a:pPr algn="just"/>
            <a:r>
              <a:rPr lang="fr-FR" sz="2000" dirty="0">
                <a:solidFill>
                  <a:srgbClr val="00B0F0"/>
                </a:solidFill>
              </a:rPr>
              <a:t>On remarque bien que si nous aurons la séquence de code suivante : 010, nous aurons une ambiguïté pour son décodage, En effet, il peut s’agir de </a:t>
            </a:r>
            <a:r>
              <a:rPr lang="fr-FR" sz="2000" dirty="0" err="1">
                <a:solidFill>
                  <a:srgbClr val="00B0F0"/>
                </a:solidFill>
              </a:rPr>
              <a:t>ac</a:t>
            </a:r>
            <a:r>
              <a:rPr lang="fr-FR" sz="2000" dirty="0">
                <a:solidFill>
                  <a:srgbClr val="00B0F0"/>
                </a:solidFill>
              </a:rPr>
              <a:t> comme il peut s’agir de </a:t>
            </a:r>
            <a:r>
              <a:rPr lang="fr-FR" sz="2000" dirty="0" err="1">
                <a:solidFill>
                  <a:srgbClr val="00B0F0"/>
                </a:solidFill>
              </a:rPr>
              <a:t>ba</a:t>
            </a:r>
            <a:r>
              <a:rPr lang="fr-FR" sz="2000" dirty="0">
                <a:solidFill>
                  <a:srgbClr val="00B0F0"/>
                </a:solidFill>
              </a:rPr>
              <a:t>,</a:t>
            </a:r>
          </a:p>
          <a:p>
            <a:pPr algn="just"/>
            <a:endParaRPr lang="fr-FR" sz="2000" dirty="0">
              <a:solidFill>
                <a:srgbClr val="002060"/>
              </a:solidFill>
            </a:endParaRPr>
          </a:p>
          <a:p>
            <a:pPr algn="just"/>
            <a:r>
              <a:rPr lang="fr-FR" sz="2000" dirty="0">
                <a:solidFill>
                  <a:srgbClr val="00B050"/>
                </a:solidFill>
              </a:rPr>
              <a:t>Par contre si ces trois lettres sont codées respectivement par 0, 10 et 11 nous aurons un code Préfixe qui par définition il est déchiffrable,</a:t>
            </a:r>
          </a:p>
          <a:p>
            <a:pPr algn="just"/>
            <a:endParaRPr lang="fr-FR" sz="2000" dirty="0">
              <a:solidFill>
                <a:srgbClr val="00B050"/>
              </a:solidFill>
            </a:endParaRPr>
          </a:p>
          <a:p>
            <a:pPr algn="just"/>
            <a:r>
              <a:rPr lang="fr-FR" sz="2000" dirty="0">
                <a:solidFill>
                  <a:schemeClr val="accent2">
                    <a:lumMod val="75000"/>
                  </a:schemeClr>
                </a:solidFill>
              </a:rPr>
              <a:t>Alors que si ces trois lettres sont codées respectivement par 0, 01 et 11 le code est déchiffrable mais il n’est pas Préfixe,</a:t>
            </a:r>
          </a:p>
          <a:p>
            <a:pPr algn="just"/>
            <a:endParaRPr lang="fr-FR" sz="2000" dirty="0">
              <a:solidFill>
                <a:schemeClr val="accent2">
                  <a:lumMod val="75000"/>
                </a:schemeClr>
              </a:solidFill>
            </a:endParaRPr>
          </a:p>
          <a:p>
            <a:pPr marL="342900" indent="-342900" algn="just">
              <a:buFont typeface="Arial" panose="020B0604020202020204" pitchFamily="34" charset="0"/>
              <a:buChar char="•"/>
            </a:pPr>
            <a:r>
              <a:rPr lang="fr-FR" sz="2000" b="1" dirty="0">
                <a:solidFill>
                  <a:srgbClr val="FF0000"/>
                </a:solidFill>
              </a:rPr>
              <a:t>Un code Préfixe est une condition suffisante mais pas nécessaire pour que ce code soit déchiffrable.</a:t>
            </a:r>
          </a:p>
          <a:p>
            <a:pPr algn="just"/>
            <a:endParaRPr lang="fr-FR" sz="2000" b="1" dirty="0">
              <a:solidFill>
                <a:schemeClr val="accent5">
                  <a:lumMod val="50000"/>
                </a:schemeClr>
              </a:solidFill>
            </a:endParaRPr>
          </a:p>
          <a:p>
            <a:pPr marL="342900" indent="-342900" algn="just">
              <a:buFont typeface="Arial" panose="020B0604020202020204" pitchFamily="34" charset="0"/>
              <a:buChar char="•"/>
            </a:pPr>
            <a:r>
              <a:rPr lang="fr-FR" sz="2000" b="1" dirty="0">
                <a:solidFill>
                  <a:srgbClr val="C00000"/>
                </a:solidFill>
              </a:rPr>
              <a:t>Tout code déchiffrable de longueur fixe est Préfixe.</a:t>
            </a:r>
            <a:endParaRPr lang="fr-FR" sz="2000" dirty="0">
              <a:solidFill>
                <a:srgbClr val="C00000"/>
              </a:solidFill>
            </a:endParaRPr>
          </a:p>
        </p:txBody>
      </p:sp>
    </p:spTree>
    <p:extLst>
      <p:ext uri="{BB962C8B-B14F-4D97-AF65-F5344CB8AC3E}">
        <p14:creationId xmlns:p14="http://schemas.microsoft.com/office/powerpoint/2010/main" val="3136683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D431C6B-2460-4C3F-A438-2094D2B94329}"/>
              </a:ext>
            </a:extLst>
          </p:cNvPr>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PROPRIETES DES CODES SOURCES</a:t>
            </a:r>
          </a:p>
        </p:txBody>
      </p:sp>
      <p:sp>
        <p:nvSpPr>
          <p:cNvPr id="6" name="ZoneTexte 5">
            <a:extLst>
              <a:ext uri="{FF2B5EF4-FFF2-40B4-BE49-F238E27FC236}">
                <a16:creationId xmlns:a16="http://schemas.microsoft.com/office/drawing/2014/main" id="{CFBB1858-1483-4F8A-A6C6-9F4097C839DC}"/>
              </a:ext>
            </a:extLst>
          </p:cNvPr>
          <p:cNvSpPr txBox="1"/>
          <p:nvPr/>
        </p:nvSpPr>
        <p:spPr>
          <a:xfrm>
            <a:off x="35496" y="1196752"/>
            <a:ext cx="9144000" cy="5232202"/>
          </a:xfrm>
          <a:prstGeom prst="rect">
            <a:avLst/>
          </a:prstGeom>
          <a:noFill/>
        </p:spPr>
        <p:txBody>
          <a:bodyPr wrap="square" rtlCol="0">
            <a:spAutoFit/>
          </a:bodyPr>
          <a:lstStyle/>
          <a:p>
            <a:r>
              <a:rPr lang="fr-FR" b="1" u="sng" dirty="0">
                <a:solidFill>
                  <a:srgbClr val="C00000"/>
                </a:solidFill>
              </a:rPr>
              <a:t>Exemples</a:t>
            </a:r>
          </a:p>
          <a:p>
            <a:endParaRPr lang="fr-FR" b="1" u="sng" dirty="0">
              <a:solidFill>
                <a:srgbClr val="C00000"/>
              </a:solidFill>
            </a:endParaRPr>
          </a:p>
          <a:p>
            <a:pPr algn="just"/>
            <a:r>
              <a:rPr lang="fr-FR" sz="2200" dirty="0">
                <a:solidFill>
                  <a:srgbClr val="7030A0"/>
                </a:solidFill>
              </a:rPr>
              <a:t>Que peut on dire des codes suivantes?</a:t>
            </a:r>
          </a:p>
          <a:p>
            <a:pPr algn="just"/>
            <a:r>
              <a:rPr lang="fr-FR" sz="2200" dirty="0"/>
              <a:t> </a:t>
            </a:r>
          </a:p>
          <a:p>
            <a:pPr marL="342900" indent="-342900" algn="just">
              <a:buFont typeface="Arial" panose="020B0604020202020204" pitchFamily="34" charset="0"/>
              <a:buChar char="•"/>
            </a:pPr>
            <a:r>
              <a:rPr lang="fr-FR" sz="2200" dirty="0">
                <a:solidFill>
                  <a:srgbClr val="002060"/>
                </a:solidFill>
              </a:rPr>
              <a:t>C</a:t>
            </a:r>
            <a:r>
              <a:rPr lang="fr-FR" sz="2200" baseline="-25000" dirty="0">
                <a:solidFill>
                  <a:srgbClr val="002060"/>
                </a:solidFill>
              </a:rPr>
              <a:t>1</a:t>
            </a:r>
            <a:r>
              <a:rPr lang="fr-FR" sz="2200" dirty="0">
                <a:solidFill>
                  <a:srgbClr val="002060"/>
                </a:solidFill>
              </a:rPr>
              <a:t>={0; 11; 101}</a:t>
            </a:r>
          </a:p>
          <a:p>
            <a:pPr marL="342900" indent="-342900" algn="just">
              <a:buFont typeface="Arial" panose="020B0604020202020204" pitchFamily="34" charset="0"/>
              <a:buChar char="•"/>
            </a:pPr>
            <a:r>
              <a:rPr lang="fr-FR" sz="2200" dirty="0">
                <a:solidFill>
                  <a:srgbClr val="0070C0"/>
                </a:solidFill>
              </a:rPr>
              <a:t>C</a:t>
            </a:r>
            <a:r>
              <a:rPr lang="fr-FR" sz="2200" baseline="-25000" dirty="0">
                <a:solidFill>
                  <a:srgbClr val="0070C0"/>
                </a:solidFill>
              </a:rPr>
              <a:t>2</a:t>
            </a:r>
            <a:r>
              <a:rPr lang="fr-FR" sz="2200" dirty="0">
                <a:solidFill>
                  <a:srgbClr val="0070C0"/>
                </a:solidFill>
              </a:rPr>
              <a:t>={00; 01; 001}</a:t>
            </a:r>
          </a:p>
          <a:p>
            <a:pPr marL="342900" indent="-342900" algn="just">
              <a:buFont typeface="Arial" panose="020B0604020202020204" pitchFamily="34" charset="0"/>
              <a:buChar char="•"/>
            </a:pPr>
            <a:r>
              <a:rPr lang="fr-FR" sz="2200" dirty="0">
                <a:solidFill>
                  <a:srgbClr val="00B0F0"/>
                </a:solidFill>
              </a:rPr>
              <a:t>C</a:t>
            </a:r>
            <a:r>
              <a:rPr lang="fr-FR" sz="2200" baseline="-25000" dirty="0">
                <a:solidFill>
                  <a:srgbClr val="00B0F0"/>
                </a:solidFill>
              </a:rPr>
              <a:t>3</a:t>
            </a:r>
            <a:r>
              <a:rPr lang="fr-FR" sz="2200" dirty="0">
                <a:solidFill>
                  <a:srgbClr val="00B0F0"/>
                </a:solidFill>
              </a:rPr>
              <a:t>={0; 01; 10}</a:t>
            </a:r>
          </a:p>
          <a:p>
            <a:pPr marL="342900" indent="-342900" algn="just">
              <a:buFont typeface="Arial" panose="020B0604020202020204" pitchFamily="34" charset="0"/>
              <a:buChar char="•"/>
            </a:pPr>
            <a:r>
              <a:rPr lang="fr-FR" sz="2200" dirty="0">
                <a:solidFill>
                  <a:srgbClr val="00B050"/>
                </a:solidFill>
              </a:rPr>
              <a:t>C</a:t>
            </a:r>
            <a:r>
              <a:rPr lang="fr-FR" sz="2200" baseline="-25000" dirty="0">
                <a:solidFill>
                  <a:srgbClr val="00B050"/>
                </a:solidFill>
              </a:rPr>
              <a:t>4</a:t>
            </a:r>
            <a:r>
              <a:rPr lang="fr-FR" sz="2200" dirty="0">
                <a:solidFill>
                  <a:srgbClr val="00B050"/>
                </a:solidFill>
              </a:rPr>
              <a:t>={000; 001; 01; 1}</a:t>
            </a:r>
          </a:p>
          <a:p>
            <a:pPr marL="342900" indent="-342900" algn="just">
              <a:buFont typeface="Arial" panose="020B0604020202020204" pitchFamily="34" charset="0"/>
              <a:buChar char="•"/>
            </a:pPr>
            <a:r>
              <a:rPr lang="fr-FR" sz="2200" dirty="0">
                <a:solidFill>
                  <a:schemeClr val="accent1">
                    <a:lumMod val="50000"/>
                  </a:schemeClr>
                </a:solidFill>
              </a:rPr>
              <a:t>C</a:t>
            </a:r>
            <a:r>
              <a:rPr lang="fr-FR" sz="2200" baseline="-25000" dirty="0">
                <a:solidFill>
                  <a:schemeClr val="accent1">
                    <a:lumMod val="50000"/>
                  </a:schemeClr>
                </a:solidFill>
              </a:rPr>
              <a:t>5</a:t>
            </a:r>
            <a:r>
              <a:rPr lang="fr-FR" sz="2200" dirty="0">
                <a:solidFill>
                  <a:schemeClr val="accent1">
                    <a:lumMod val="50000"/>
                  </a:schemeClr>
                </a:solidFill>
              </a:rPr>
              <a:t>={000100; 100101; 010101; 111000}</a:t>
            </a:r>
          </a:p>
          <a:p>
            <a:pPr marL="342900" indent="-342900" algn="just">
              <a:buFont typeface="Arial" panose="020B0604020202020204" pitchFamily="34" charset="0"/>
              <a:buChar char="•"/>
            </a:pPr>
            <a:r>
              <a:rPr lang="fr-FR" sz="2200" dirty="0">
                <a:solidFill>
                  <a:schemeClr val="accent6">
                    <a:lumMod val="75000"/>
                  </a:schemeClr>
                </a:solidFill>
              </a:rPr>
              <a:t>C</a:t>
            </a:r>
            <a:r>
              <a:rPr lang="fr-FR" sz="2200" baseline="-25000" dirty="0">
                <a:solidFill>
                  <a:schemeClr val="accent6">
                    <a:lumMod val="75000"/>
                  </a:schemeClr>
                </a:solidFill>
              </a:rPr>
              <a:t>6</a:t>
            </a:r>
            <a:r>
              <a:rPr lang="fr-FR" sz="2200" dirty="0">
                <a:solidFill>
                  <a:schemeClr val="accent6">
                    <a:lumMod val="75000"/>
                  </a:schemeClr>
                </a:solidFill>
              </a:rPr>
              <a:t>={0; 01; 11}.</a:t>
            </a:r>
          </a:p>
          <a:p>
            <a:pPr marL="342900" indent="-342900" algn="just">
              <a:buFont typeface="Arial" panose="020B0604020202020204" pitchFamily="34" charset="0"/>
              <a:buChar char="•"/>
            </a:pPr>
            <a:r>
              <a:rPr lang="fr-FR" sz="2200" dirty="0">
                <a:solidFill>
                  <a:srgbClr val="C00000"/>
                </a:solidFill>
              </a:rPr>
              <a:t>C</a:t>
            </a:r>
            <a:r>
              <a:rPr lang="fr-FR" sz="2200" baseline="-25000" dirty="0">
                <a:solidFill>
                  <a:srgbClr val="C00000"/>
                </a:solidFill>
              </a:rPr>
              <a:t>7</a:t>
            </a:r>
            <a:r>
              <a:rPr lang="fr-FR" sz="2200" dirty="0">
                <a:solidFill>
                  <a:srgbClr val="C00000"/>
                </a:solidFill>
              </a:rPr>
              <a:t>={0; 10; 110; 1110}.</a:t>
            </a:r>
          </a:p>
          <a:p>
            <a:pPr marL="342900" indent="-342900" algn="just">
              <a:buFont typeface="Arial" panose="020B0604020202020204" pitchFamily="34" charset="0"/>
              <a:buChar char="•"/>
            </a:pPr>
            <a:r>
              <a:rPr lang="fr-FR" sz="2200" dirty="0">
                <a:solidFill>
                  <a:srgbClr val="002060"/>
                </a:solidFill>
              </a:rPr>
              <a:t>C</a:t>
            </a:r>
            <a:r>
              <a:rPr lang="fr-FR" sz="2200" baseline="-25000" dirty="0">
                <a:solidFill>
                  <a:srgbClr val="002060"/>
                </a:solidFill>
              </a:rPr>
              <a:t>8</a:t>
            </a:r>
            <a:r>
              <a:rPr lang="fr-FR" sz="2200" dirty="0">
                <a:solidFill>
                  <a:srgbClr val="002060"/>
                </a:solidFill>
              </a:rPr>
              <a:t>={0; 10; 110; 1111}.</a:t>
            </a:r>
          </a:p>
          <a:p>
            <a:pPr marL="342900" indent="-342900" algn="just">
              <a:buFont typeface="Arial" panose="020B0604020202020204" pitchFamily="34" charset="0"/>
              <a:buChar char="•"/>
            </a:pPr>
            <a:r>
              <a:rPr lang="fr-FR" sz="2200" dirty="0">
                <a:solidFill>
                  <a:srgbClr val="0070C0"/>
                </a:solidFill>
              </a:rPr>
              <a:t>C</a:t>
            </a:r>
            <a:r>
              <a:rPr lang="fr-FR" sz="2200" baseline="-25000" dirty="0">
                <a:solidFill>
                  <a:srgbClr val="0070C0"/>
                </a:solidFill>
              </a:rPr>
              <a:t>9</a:t>
            </a:r>
            <a:r>
              <a:rPr lang="fr-FR" sz="2200" dirty="0">
                <a:solidFill>
                  <a:srgbClr val="0070C0"/>
                </a:solidFill>
              </a:rPr>
              <a:t>={0; 01; 011; 0111}.</a:t>
            </a:r>
          </a:p>
          <a:p>
            <a:pPr marL="342900" indent="-342900" algn="just">
              <a:buFont typeface="Arial" panose="020B0604020202020204" pitchFamily="34" charset="0"/>
              <a:buChar char="•"/>
            </a:pPr>
            <a:r>
              <a:rPr lang="fr-FR" sz="2200" dirty="0">
                <a:solidFill>
                  <a:srgbClr val="00B050"/>
                </a:solidFill>
              </a:rPr>
              <a:t>C</a:t>
            </a:r>
            <a:r>
              <a:rPr lang="fr-FR" sz="2200" baseline="-25000" dirty="0">
                <a:solidFill>
                  <a:srgbClr val="00B050"/>
                </a:solidFill>
              </a:rPr>
              <a:t>10</a:t>
            </a:r>
            <a:r>
              <a:rPr lang="fr-FR" sz="2200" dirty="0">
                <a:solidFill>
                  <a:srgbClr val="00B050"/>
                </a:solidFill>
              </a:rPr>
              <a:t>={0,10,101,0101}. </a:t>
            </a:r>
          </a:p>
          <a:p>
            <a:pPr marL="342900" indent="-342900" algn="just">
              <a:buFont typeface="Arial" panose="020B0604020202020204" pitchFamily="34" charset="0"/>
              <a:buChar char="•"/>
            </a:pPr>
            <a:r>
              <a:rPr lang="fr-FR" sz="2200" dirty="0">
                <a:solidFill>
                  <a:srgbClr val="584300"/>
                </a:solidFill>
              </a:rPr>
              <a:t>C</a:t>
            </a:r>
            <a:r>
              <a:rPr lang="fr-FR" sz="2200" baseline="-25000" dirty="0">
                <a:solidFill>
                  <a:srgbClr val="584300"/>
                </a:solidFill>
              </a:rPr>
              <a:t>11</a:t>
            </a:r>
            <a:r>
              <a:rPr lang="fr-FR" sz="2200" dirty="0">
                <a:solidFill>
                  <a:srgbClr val="584300"/>
                </a:solidFill>
              </a:rPr>
              <a:t>={0,10,110,111}. </a:t>
            </a:r>
          </a:p>
        </p:txBody>
      </p:sp>
    </p:spTree>
    <p:extLst>
      <p:ext uri="{BB962C8B-B14F-4D97-AF65-F5344CB8AC3E}">
        <p14:creationId xmlns:p14="http://schemas.microsoft.com/office/powerpoint/2010/main" val="1017141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D431C6B-2460-4C3F-A438-2094D2B94329}"/>
              </a:ext>
            </a:extLst>
          </p:cNvPr>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PROPRIETES DES CODES SOURCES</a:t>
            </a:r>
          </a:p>
        </p:txBody>
      </p:sp>
      <p:sp>
        <p:nvSpPr>
          <p:cNvPr id="6" name="ZoneTexte 5">
            <a:extLst>
              <a:ext uri="{FF2B5EF4-FFF2-40B4-BE49-F238E27FC236}">
                <a16:creationId xmlns:a16="http://schemas.microsoft.com/office/drawing/2014/main" id="{CFBB1858-1483-4F8A-A6C6-9F4097C839DC}"/>
              </a:ext>
            </a:extLst>
          </p:cNvPr>
          <p:cNvSpPr txBox="1"/>
          <p:nvPr/>
        </p:nvSpPr>
        <p:spPr>
          <a:xfrm>
            <a:off x="35496" y="1196752"/>
            <a:ext cx="9144000" cy="1077218"/>
          </a:xfrm>
          <a:prstGeom prst="rect">
            <a:avLst/>
          </a:prstGeom>
          <a:noFill/>
        </p:spPr>
        <p:txBody>
          <a:bodyPr wrap="square" rtlCol="0">
            <a:spAutoFit/>
          </a:bodyPr>
          <a:lstStyle/>
          <a:p>
            <a:r>
              <a:rPr lang="fr-FR" b="1" u="sng" dirty="0">
                <a:solidFill>
                  <a:srgbClr val="C00000"/>
                </a:solidFill>
              </a:rPr>
              <a:t>Condition nécessaire et suffisante de </a:t>
            </a:r>
            <a:r>
              <a:rPr lang="fr-FR" b="1" u="sng" dirty="0" err="1">
                <a:solidFill>
                  <a:srgbClr val="C00000"/>
                </a:solidFill>
              </a:rPr>
              <a:t>déchiffrabilité</a:t>
            </a:r>
            <a:endParaRPr lang="fr-FR" b="1" u="sng" dirty="0">
              <a:solidFill>
                <a:srgbClr val="C00000"/>
              </a:solidFill>
            </a:endParaRPr>
          </a:p>
          <a:p>
            <a:r>
              <a:rPr lang="fr-FR" sz="2000" dirty="0">
                <a:solidFill>
                  <a:schemeClr val="accent6">
                    <a:lumMod val="75000"/>
                  </a:schemeClr>
                </a:solidFill>
              </a:rPr>
              <a:t>L'extension d'ordre n d'un code est le code formé par les séquences de n mots du code initial.</a:t>
            </a:r>
          </a:p>
        </p:txBody>
      </p:sp>
      <p:sp>
        <p:nvSpPr>
          <p:cNvPr id="7" name="ZoneTexte 6">
            <a:extLst>
              <a:ext uri="{FF2B5EF4-FFF2-40B4-BE49-F238E27FC236}">
                <a16:creationId xmlns:a16="http://schemas.microsoft.com/office/drawing/2014/main" id="{CBA6CFEA-293F-4854-9C2A-9B5BBBCA0155}"/>
              </a:ext>
            </a:extLst>
          </p:cNvPr>
          <p:cNvSpPr txBox="1"/>
          <p:nvPr/>
        </p:nvSpPr>
        <p:spPr>
          <a:xfrm>
            <a:off x="36512" y="2492896"/>
            <a:ext cx="9144000" cy="1077218"/>
          </a:xfrm>
          <a:prstGeom prst="rect">
            <a:avLst/>
          </a:prstGeom>
          <a:noFill/>
        </p:spPr>
        <p:txBody>
          <a:bodyPr wrap="square" rtlCol="0">
            <a:spAutoFit/>
          </a:bodyPr>
          <a:lstStyle/>
          <a:p>
            <a:r>
              <a:rPr lang="fr-FR" b="1" u="sng" dirty="0">
                <a:solidFill>
                  <a:schemeClr val="accent2">
                    <a:lumMod val="75000"/>
                  </a:schemeClr>
                </a:solidFill>
              </a:rPr>
              <a:t>Extension d’un code</a:t>
            </a:r>
          </a:p>
          <a:p>
            <a:pPr algn="just"/>
            <a:r>
              <a:rPr lang="fr-FR" sz="2000" dirty="0">
                <a:solidFill>
                  <a:srgbClr val="00B0F0"/>
                </a:solidFill>
              </a:rPr>
              <a:t>Pour qu'un code soit déchiffrable il faut et il suffit que toutes ses extensions soient régulières.</a:t>
            </a:r>
          </a:p>
        </p:txBody>
      </p:sp>
      <p:sp>
        <p:nvSpPr>
          <p:cNvPr id="8" name="ZoneTexte 7">
            <a:extLst>
              <a:ext uri="{FF2B5EF4-FFF2-40B4-BE49-F238E27FC236}">
                <a16:creationId xmlns:a16="http://schemas.microsoft.com/office/drawing/2014/main" id="{89EC38FF-1B53-4233-89EA-1E613B3F84E4}"/>
              </a:ext>
            </a:extLst>
          </p:cNvPr>
          <p:cNvSpPr txBox="1"/>
          <p:nvPr/>
        </p:nvSpPr>
        <p:spPr>
          <a:xfrm>
            <a:off x="35496" y="3863950"/>
            <a:ext cx="9144000" cy="1692771"/>
          </a:xfrm>
          <a:prstGeom prst="rect">
            <a:avLst/>
          </a:prstGeom>
          <a:noFill/>
        </p:spPr>
        <p:txBody>
          <a:bodyPr wrap="square" rtlCol="0">
            <a:spAutoFit/>
          </a:bodyPr>
          <a:lstStyle/>
          <a:p>
            <a:r>
              <a:rPr lang="fr-FR" b="1" u="sng" dirty="0">
                <a:solidFill>
                  <a:srgbClr val="00B050"/>
                </a:solidFill>
              </a:rPr>
              <a:t>Codes et arbres</a:t>
            </a:r>
          </a:p>
          <a:p>
            <a:pPr algn="just"/>
            <a:r>
              <a:rPr lang="fr-FR" sz="2000" dirty="0">
                <a:solidFill>
                  <a:srgbClr val="0070C0"/>
                </a:solidFill>
              </a:rPr>
              <a:t>À un code (binaire) Préfixe nous pouvons toujours associer un arbre binaire, où tous les mots de code se situent sur les feuilles de l’arbre.</a:t>
            </a:r>
          </a:p>
          <a:p>
            <a:pPr algn="just"/>
            <a:r>
              <a:rPr lang="fr-FR" sz="2000" dirty="0">
                <a:solidFill>
                  <a:srgbClr val="C00000"/>
                </a:solidFill>
              </a:rPr>
              <a:t>Exemple le code suivant: C1={0, 11, 101, 100}: </a:t>
            </a:r>
            <a:r>
              <a:rPr lang="fr-FR" sz="2000" dirty="0">
                <a:solidFill>
                  <a:srgbClr val="002060"/>
                </a:solidFill>
              </a:rPr>
              <a:t>C’est un code binaire Préfixe déchiffrable. Dès lors nous pouvons lui associer un arbre binaire,</a:t>
            </a:r>
            <a:endParaRPr lang="fr-FR" sz="2000" dirty="0">
              <a:solidFill>
                <a:srgbClr val="C00000"/>
              </a:solidFill>
            </a:endParaRPr>
          </a:p>
        </p:txBody>
      </p:sp>
      <p:cxnSp>
        <p:nvCxnSpPr>
          <p:cNvPr id="5" name="Connecteur droit 4">
            <a:extLst>
              <a:ext uri="{FF2B5EF4-FFF2-40B4-BE49-F238E27FC236}">
                <a16:creationId xmlns:a16="http://schemas.microsoft.com/office/drawing/2014/main" id="{64BD2850-C14B-4008-9625-EB88656DD4BD}"/>
              </a:ext>
            </a:extLst>
          </p:cNvPr>
          <p:cNvCxnSpPr>
            <a:cxnSpLocks/>
          </p:cNvCxnSpPr>
          <p:nvPr/>
        </p:nvCxnSpPr>
        <p:spPr bwMode="auto">
          <a:xfrm flipV="1">
            <a:off x="653764" y="5979190"/>
            <a:ext cx="946649" cy="323001"/>
          </a:xfrm>
          <a:prstGeom prst="line">
            <a:avLst/>
          </a:prstGeom>
          <a:solidFill>
            <a:schemeClr val="accent1"/>
          </a:solidFill>
          <a:ln w="28575" cap="flat" cmpd="sng" algn="ctr">
            <a:solidFill>
              <a:srgbClr val="002060"/>
            </a:solidFill>
            <a:prstDash val="solid"/>
            <a:round/>
            <a:headEnd type="none" w="med" len="med"/>
            <a:tailEnd type="none" w="med" len="med"/>
          </a:ln>
          <a:effectLst/>
        </p:spPr>
      </p:cxnSp>
      <p:cxnSp>
        <p:nvCxnSpPr>
          <p:cNvPr id="10" name="Connecteur droit 9">
            <a:extLst>
              <a:ext uri="{FF2B5EF4-FFF2-40B4-BE49-F238E27FC236}">
                <a16:creationId xmlns:a16="http://schemas.microsoft.com/office/drawing/2014/main" id="{C11A068C-3EF6-456B-95A9-08DE02BAF08F}"/>
              </a:ext>
            </a:extLst>
          </p:cNvPr>
          <p:cNvCxnSpPr/>
          <p:nvPr/>
        </p:nvCxnSpPr>
        <p:spPr bwMode="auto">
          <a:xfrm>
            <a:off x="683568" y="6309320"/>
            <a:ext cx="916845" cy="432048"/>
          </a:xfrm>
          <a:prstGeom prst="line">
            <a:avLst/>
          </a:prstGeom>
          <a:solidFill>
            <a:schemeClr val="accent1"/>
          </a:solidFill>
          <a:ln w="28575" cap="flat" cmpd="sng" algn="ctr">
            <a:solidFill>
              <a:srgbClr val="00B050"/>
            </a:solidFill>
            <a:prstDash val="solid"/>
            <a:round/>
            <a:headEnd type="none" w="med" len="med"/>
            <a:tailEnd type="none" w="med" len="med"/>
          </a:ln>
          <a:effectLst/>
        </p:spPr>
      </p:cxnSp>
      <p:cxnSp>
        <p:nvCxnSpPr>
          <p:cNvPr id="11" name="Connecteur droit 10">
            <a:extLst>
              <a:ext uri="{FF2B5EF4-FFF2-40B4-BE49-F238E27FC236}">
                <a16:creationId xmlns:a16="http://schemas.microsoft.com/office/drawing/2014/main" id="{01B3E37F-95CE-4941-84B0-68F2C0FA9951}"/>
              </a:ext>
            </a:extLst>
          </p:cNvPr>
          <p:cNvCxnSpPr>
            <a:cxnSpLocks/>
          </p:cNvCxnSpPr>
          <p:nvPr/>
        </p:nvCxnSpPr>
        <p:spPr bwMode="auto">
          <a:xfrm flipV="1">
            <a:off x="1619672" y="5626279"/>
            <a:ext cx="946649" cy="323001"/>
          </a:xfrm>
          <a:prstGeom prst="line">
            <a:avLst/>
          </a:prstGeom>
          <a:solidFill>
            <a:schemeClr val="accent1"/>
          </a:solidFill>
          <a:ln w="28575" cap="flat" cmpd="sng" algn="ctr">
            <a:solidFill>
              <a:srgbClr val="002060"/>
            </a:solidFill>
            <a:prstDash val="solid"/>
            <a:round/>
            <a:headEnd type="none" w="med" len="med"/>
            <a:tailEnd type="none" w="med" len="med"/>
          </a:ln>
          <a:effectLst/>
        </p:spPr>
      </p:cxnSp>
      <p:cxnSp>
        <p:nvCxnSpPr>
          <p:cNvPr id="12" name="Connecteur droit 11">
            <a:extLst>
              <a:ext uri="{FF2B5EF4-FFF2-40B4-BE49-F238E27FC236}">
                <a16:creationId xmlns:a16="http://schemas.microsoft.com/office/drawing/2014/main" id="{FE1FAB8F-C1B4-4497-92A8-786494CA9151}"/>
              </a:ext>
            </a:extLst>
          </p:cNvPr>
          <p:cNvCxnSpPr/>
          <p:nvPr/>
        </p:nvCxnSpPr>
        <p:spPr bwMode="auto">
          <a:xfrm>
            <a:off x="1619672" y="5949280"/>
            <a:ext cx="916845" cy="432048"/>
          </a:xfrm>
          <a:prstGeom prst="line">
            <a:avLst/>
          </a:prstGeom>
          <a:solidFill>
            <a:schemeClr val="accent1"/>
          </a:solidFill>
          <a:ln w="28575" cap="flat" cmpd="sng" algn="ctr">
            <a:solidFill>
              <a:srgbClr val="00B050"/>
            </a:solidFill>
            <a:prstDash val="solid"/>
            <a:round/>
            <a:headEnd type="none" w="med" len="med"/>
            <a:tailEnd type="none" w="med" len="med"/>
          </a:ln>
          <a:effectLst/>
        </p:spPr>
      </p:cxnSp>
      <p:cxnSp>
        <p:nvCxnSpPr>
          <p:cNvPr id="13" name="Connecteur droit 12">
            <a:extLst>
              <a:ext uri="{FF2B5EF4-FFF2-40B4-BE49-F238E27FC236}">
                <a16:creationId xmlns:a16="http://schemas.microsoft.com/office/drawing/2014/main" id="{60AFB743-4E4F-428A-A82B-772C1F25A857}"/>
              </a:ext>
            </a:extLst>
          </p:cNvPr>
          <p:cNvCxnSpPr/>
          <p:nvPr/>
        </p:nvCxnSpPr>
        <p:spPr bwMode="auto">
          <a:xfrm>
            <a:off x="2575035" y="6381328"/>
            <a:ext cx="916845" cy="432048"/>
          </a:xfrm>
          <a:prstGeom prst="line">
            <a:avLst/>
          </a:prstGeom>
          <a:solidFill>
            <a:schemeClr val="accent1"/>
          </a:solidFill>
          <a:ln w="28575" cap="flat" cmpd="sng" algn="ctr">
            <a:solidFill>
              <a:srgbClr val="00B050"/>
            </a:solidFill>
            <a:prstDash val="solid"/>
            <a:round/>
            <a:headEnd type="none" w="med" len="med"/>
            <a:tailEnd type="none" w="med" len="med"/>
          </a:ln>
          <a:effectLst/>
        </p:spPr>
      </p:cxnSp>
      <p:cxnSp>
        <p:nvCxnSpPr>
          <p:cNvPr id="14" name="Connecteur droit 13">
            <a:extLst>
              <a:ext uri="{FF2B5EF4-FFF2-40B4-BE49-F238E27FC236}">
                <a16:creationId xmlns:a16="http://schemas.microsoft.com/office/drawing/2014/main" id="{9A2BE439-15C1-47F2-B6DD-B3F3EFA1F228}"/>
              </a:ext>
            </a:extLst>
          </p:cNvPr>
          <p:cNvCxnSpPr>
            <a:cxnSpLocks/>
          </p:cNvCxnSpPr>
          <p:nvPr/>
        </p:nvCxnSpPr>
        <p:spPr bwMode="auto">
          <a:xfrm flipV="1">
            <a:off x="2559299" y="6044259"/>
            <a:ext cx="946649" cy="323001"/>
          </a:xfrm>
          <a:prstGeom prst="line">
            <a:avLst/>
          </a:prstGeom>
          <a:solidFill>
            <a:schemeClr val="accent1"/>
          </a:solidFill>
          <a:ln w="28575" cap="flat" cmpd="sng" algn="ctr">
            <a:solidFill>
              <a:srgbClr val="002060"/>
            </a:solidFill>
            <a:prstDash val="solid"/>
            <a:round/>
            <a:headEnd type="none" w="med" len="med"/>
            <a:tailEnd type="none" w="med" len="med"/>
          </a:ln>
          <a:effectLst/>
        </p:spPr>
      </p:cxnSp>
      <p:sp>
        <p:nvSpPr>
          <p:cNvPr id="15" name="Organigramme : Connecteur 14">
            <a:extLst>
              <a:ext uri="{FF2B5EF4-FFF2-40B4-BE49-F238E27FC236}">
                <a16:creationId xmlns:a16="http://schemas.microsoft.com/office/drawing/2014/main" id="{E1412028-1BE3-49F3-8438-5ED42ADEA1A8}"/>
              </a:ext>
            </a:extLst>
          </p:cNvPr>
          <p:cNvSpPr/>
          <p:nvPr/>
        </p:nvSpPr>
        <p:spPr bwMode="auto">
          <a:xfrm>
            <a:off x="611560" y="6223244"/>
            <a:ext cx="72008" cy="144016"/>
          </a:xfrm>
          <a:prstGeom prst="flowChartConnector">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6" name="Organigramme : Connecteur 15">
            <a:extLst>
              <a:ext uri="{FF2B5EF4-FFF2-40B4-BE49-F238E27FC236}">
                <a16:creationId xmlns:a16="http://schemas.microsoft.com/office/drawing/2014/main" id="{68BD4B23-B4DA-49B6-A8D4-3AA2C227C171}"/>
              </a:ext>
            </a:extLst>
          </p:cNvPr>
          <p:cNvSpPr/>
          <p:nvPr/>
        </p:nvSpPr>
        <p:spPr bwMode="auto">
          <a:xfrm>
            <a:off x="1575800" y="5877272"/>
            <a:ext cx="72008" cy="144016"/>
          </a:xfrm>
          <a:prstGeom prst="flowChartConnector">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7" name="Organigramme : Connecteur 16">
            <a:extLst>
              <a:ext uri="{FF2B5EF4-FFF2-40B4-BE49-F238E27FC236}">
                <a16:creationId xmlns:a16="http://schemas.microsoft.com/office/drawing/2014/main" id="{5CD4B6B4-B635-44DF-8770-DAA2374E9D90}"/>
              </a:ext>
            </a:extLst>
          </p:cNvPr>
          <p:cNvSpPr/>
          <p:nvPr/>
        </p:nvSpPr>
        <p:spPr bwMode="auto">
          <a:xfrm>
            <a:off x="2525972" y="6293584"/>
            <a:ext cx="72008" cy="144016"/>
          </a:xfrm>
          <a:prstGeom prst="flowChartConnector">
            <a:avLst/>
          </a:prstGeom>
          <a:solidFill>
            <a:srgbClr val="C00000"/>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8" name="ZoneTexte 17">
            <a:extLst>
              <a:ext uri="{FF2B5EF4-FFF2-40B4-BE49-F238E27FC236}">
                <a16:creationId xmlns:a16="http://schemas.microsoft.com/office/drawing/2014/main" id="{FC50F153-7918-4385-BA19-538906DD3A94}"/>
              </a:ext>
            </a:extLst>
          </p:cNvPr>
          <p:cNvSpPr txBox="1"/>
          <p:nvPr/>
        </p:nvSpPr>
        <p:spPr>
          <a:xfrm>
            <a:off x="1619672" y="6437600"/>
            <a:ext cx="360040" cy="461665"/>
          </a:xfrm>
          <a:prstGeom prst="rect">
            <a:avLst/>
          </a:prstGeom>
          <a:noFill/>
        </p:spPr>
        <p:txBody>
          <a:bodyPr wrap="square" rtlCol="0">
            <a:spAutoFit/>
          </a:bodyPr>
          <a:lstStyle/>
          <a:p>
            <a:r>
              <a:rPr lang="fr-FR" b="1" dirty="0">
                <a:solidFill>
                  <a:srgbClr val="00B050"/>
                </a:solidFill>
              </a:rPr>
              <a:t>0</a:t>
            </a:r>
          </a:p>
        </p:txBody>
      </p:sp>
      <p:sp>
        <p:nvSpPr>
          <p:cNvPr id="19" name="ZoneTexte 18">
            <a:extLst>
              <a:ext uri="{FF2B5EF4-FFF2-40B4-BE49-F238E27FC236}">
                <a16:creationId xmlns:a16="http://schemas.microsoft.com/office/drawing/2014/main" id="{329C67C2-2F2C-4FDF-9CE8-8670EADF3A19}"/>
              </a:ext>
            </a:extLst>
          </p:cNvPr>
          <p:cNvSpPr txBox="1"/>
          <p:nvPr/>
        </p:nvSpPr>
        <p:spPr>
          <a:xfrm>
            <a:off x="2555776" y="5445224"/>
            <a:ext cx="360040" cy="461665"/>
          </a:xfrm>
          <a:prstGeom prst="rect">
            <a:avLst/>
          </a:prstGeom>
          <a:noFill/>
        </p:spPr>
        <p:txBody>
          <a:bodyPr wrap="square" rtlCol="0">
            <a:spAutoFit/>
          </a:bodyPr>
          <a:lstStyle/>
          <a:p>
            <a:r>
              <a:rPr lang="fr-FR" b="1" dirty="0">
                <a:solidFill>
                  <a:srgbClr val="002060"/>
                </a:solidFill>
              </a:rPr>
              <a:t>1</a:t>
            </a:r>
          </a:p>
        </p:txBody>
      </p:sp>
      <p:sp>
        <p:nvSpPr>
          <p:cNvPr id="20" name="ZoneTexte 19">
            <a:extLst>
              <a:ext uri="{FF2B5EF4-FFF2-40B4-BE49-F238E27FC236}">
                <a16:creationId xmlns:a16="http://schemas.microsoft.com/office/drawing/2014/main" id="{ACD292DB-214C-45BA-B9E8-DEE91D5442AA}"/>
              </a:ext>
            </a:extLst>
          </p:cNvPr>
          <p:cNvSpPr txBox="1"/>
          <p:nvPr/>
        </p:nvSpPr>
        <p:spPr>
          <a:xfrm>
            <a:off x="2195736" y="6309320"/>
            <a:ext cx="648072" cy="461665"/>
          </a:xfrm>
          <a:prstGeom prst="rect">
            <a:avLst/>
          </a:prstGeom>
          <a:noFill/>
        </p:spPr>
        <p:txBody>
          <a:bodyPr wrap="square" rtlCol="0">
            <a:spAutoFit/>
          </a:bodyPr>
          <a:lstStyle/>
          <a:p>
            <a:r>
              <a:rPr lang="fr-FR" b="1" dirty="0">
                <a:solidFill>
                  <a:srgbClr val="002060"/>
                </a:solidFill>
              </a:rPr>
              <a:t>1</a:t>
            </a:r>
            <a:r>
              <a:rPr lang="fr-FR" b="1" dirty="0">
                <a:solidFill>
                  <a:srgbClr val="00B050"/>
                </a:solidFill>
              </a:rPr>
              <a:t>0</a:t>
            </a:r>
          </a:p>
        </p:txBody>
      </p:sp>
      <p:sp>
        <p:nvSpPr>
          <p:cNvPr id="21" name="ZoneTexte 20">
            <a:extLst>
              <a:ext uri="{FF2B5EF4-FFF2-40B4-BE49-F238E27FC236}">
                <a16:creationId xmlns:a16="http://schemas.microsoft.com/office/drawing/2014/main" id="{EE1A56EF-2CE4-4842-98E6-9ABE425E6528}"/>
              </a:ext>
            </a:extLst>
          </p:cNvPr>
          <p:cNvSpPr txBox="1"/>
          <p:nvPr/>
        </p:nvSpPr>
        <p:spPr>
          <a:xfrm>
            <a:off x="3491880" y="6453336"/>
            <a:ext cx="916844" cy="461665"/>
          </a:xfrm>
          <a:prstGeom prst="rect">
            <a:avLst/>
          </a:prstGeom>
          <a:noFill/>
        </p:spPr>
        <p:txBody>
          <a:bodyPr wrap="square" rtlCol="0">
            <a:spAutoFit/>
          </a:bodyPr>
          <a:lstStyle/>
          <a:p>
            <a:r>
              <a:rPr lang="fr-FR" b="1" dirty="0">
                <a:solidFill>
                  <a:srgbClr val="002060"/>
                </a:solidFill>
              </a:rPr>
              <a:t>1</a:t>
            </a:r>
            <a:r>
              <a:rPr lang="fr-FR" b="1" dirty="0">
                <a:solidFill>
                  <a:srgbClr val="00B050"/>
                </a:solidFill>
              </a:rPr>
              <a:t>00</a:t>
            </a:r>
          </a:p>
        </p:txBody>
      </p:sp>
      <p:sp>
        <p:nvSpPr>
          <p:cNvPr id="22" name="ZoneTexte 21">
            <a:extLst>
              <a:ext uri="{FF2B5EF4-FFF2-40B4-BE49-F238E27FC236}">
                <a16:creationId xmlns:a16="http://schemas.microsoft.com/office/drawing/2014/main" id="{04D501AF-AB80-427D-9C7A-55A3681197E1}"/>
              </a:ext>
            </a:extLst>
          </p:cNvPr>
          <p:cNvSpPr txBox="1"/>
          <p:nvPr/>
        </p:nvSpPr>
        <p:spPr>
          <a:xfrm>
            <a:off x="3439132" y="5805264"/>
            <a:ext cx="916844" cy="461665"/>
          </a:xfrm>
          <a:prstGeom prst="rect">
            <a:avLst/>
          </a:prstGeom>
          <a:noFill/>
        </p:spPr>
        <p:txBody>
          <a:bodyPr wrap="square" rtlCol="0">
            <a:spAutoFit/>
          </a:bodyPr>
          <a:lstStyle/>
          <a:p>
            <a:r>
              <a:rPr lang="fr-FR" b="1" dirty="0">
                <a:solidFill>
                  <a:srgbClr val="002060"/>
                </a:solidFill>
              </a:rPr>
              <a:t>1</a:t>
            </a:r>
            <a:r>
              <a:rPr lang="fr-FR" b="1" dirty="0">
                <a:solidFill>
                  <a:srgbClr val="00B050"/>
                </a:solidFill>
              </a:rPr>
              <a:t>0</a:t>
            </a:r>
            <a:r>
              <a:rPr lang="fr-FR" b="1" dirty="0">
                <a:solidFill>
                  <a:srgbClr val="002060"/>
                </a:solidFill>
              </a:rPr>
              <a:t>1</a:t>
            </a:r>
          </a:p>
        </p:txBody>
      </p:sp>
    </p:spTree>
    <p:extLst>
      <p:ext uri="{BB962C8B-B14F-4D97-AF65-F5344CB8AC3E}">
        <p14:creationId xmlns:p14="http://schemas.microsoft.com/office/powerpoint/2010/main" val="3134497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D431C6B-2460-4C3F-A438-2094D2B94329}"/>
              </a:ext>
            </a:extLst>
          </p:cNvPr>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INEGALITE DE KRAFT</a:t>
            </a:r>
          </a:p>
        </p:txBody>
      </p:sp>
      <p:sp>
        <p:nvSpPr>
          <p:cNvPr id="3" name="ZoneTexte 2">
            <a:extLst>
              <a:ext uri="{FF2B5EF4-FFF2-40B4-BE49-F238E27FC236}">
                <a16:creationId xmlns:a16="http://schemas.microsoft.com/office/drawing/2014/main" id="{1A531DB0-AC70-49F9-95CE-B3C87D25B95B}"/>
              </a:ext>
            </a:extLst>
          </p:cNvPr>
          <p:cNvSpPr txBox="1"/>
          <p:nvPr/>
        </p:nvSpPr>
        <p:spPr>
          <a:xfrm>
            <a:off x="0" y="980728"/>
            <a:ext cx="9144000" cy="4606389"/>
          </a:xfrm>
          <a:prstGeom prst="rect">
            <a:avLst/>
          </a:prstGeom>
          <a:noFill/>
        </p:spPr>
        <p:txBody>
          <a:bodyPr wrap="square" rtlCol="0">
            <a:spAutoFit/>
          </a:bodyPr>
          <a:lstStyle/>
          <a:p>
            <a:pPr algn="just"/>
            <a:r>
              <a:rPr lang="fr-FR" sz="2200" dirty="0">
                <a:solidFill>
                  <a:srgbClr val="002060"/>
                </a:solidFill>
              </a:rPr>
              <a:t>L’inégalité de Kraft est la plus importante propriété des codes déchiffrables et plus précisément les codes Préfixes : </a:t>
            </a:r>
          </a:p>
          <a:p>
            <a:pPr algn="just"/>
            <a:endParaRPr lang="fr-FR" sz="2200" dirty="0"/>
          </a:p>
          <a:p>
            <a:pPr algn="just"/>
            <a:r>
              <a:rPr lang="fr-FR" sz="2200" dirty="0">
                <a:solidFill>
                  <a:srgbClr val="C00000"/>
                </a:solidFill>
              </a:rPr>
              <a:t>Théorème : Pour qu’un code Préfixe (code instantané ou encore code déchiffrable), correspondant à la source d’alphabets M={m</a:t>
            </a:r>
            <a:r>
              <a:rPr lang="fr-FR" sz="2200" baseline="-25000" dirty="0">
                <a:solidFill>
                  <a:srgbClr val="C00000"/>
                </a:solidFill>
              </a:rPr>
              <a:t>1</a:t>
            </a:r>
            <a:r>
              <a:rPr lang="fr-FR" sz="2200" dirty="0">
                <a:solidFill>
                  <a:srgbClr val="C00000"/>
                </a:solidFill>
              </a:rPr>
              <a:t>, m</a:t>
            </a:r>
            <a:r>
              <a:rPr lang="fr-FR" sz="2200" baseline="-25000" dirty="0">
                <a:solidFill>
                  <a:srgbClr val="C00000"/>
                </a:solidFill>
              </a:rPr>
              <a:t>2</a:t>
            </a:r>
            <a:r>
              <a:rPr lang="fr-FR" sz="2200" dirty="0">
                <a:solidFill>
                  <a:srgbClr val="C00000"/>
                </a:solidFill>
              </a:rPr>
              <a:t>, ,…, </a:t>
            </a:r>
            <a:r>
              <a:rPr lang="fr-FR" sz="2200" dirty="0" err="1">
                <a:solidFill>
                  <a:srgbClr val="C00000"/>
                </a:solidFill>
              </a:rPr>
              <a:t>m</a:t>
            </a:r>
            <a:r>
              <a:rPr lang="fr-FR" sz="2200" baseline="-25000" dirty="0" err="1">
                <a:solidFill>
                  <a:srgbClr val="C00000"/>
                </a:solidFill>
              </a:rPr>
              <a:t>K</a:t>
            </a:r>
            <a:r>
              <a:rPr lang="fr-FR" sz="2200" dirty="0">
                <a:solidFill>
                  <a:srgbClr val="C00000"/>
                </a:solidFill>
              </a:rPr>
              <a:t>} existe il faut et il suffit que ses longueurs de mots, notées </a:t>
            </a:r>
            <a:r>
              <a:rPr lang="fr-FR" sz="2200" dirty="0" err="1">
                <a:solidFill>
                  <a:srgbClr val="C00000"/>
                </a:solidFill>
              </a:rPr>
              <a:t>l</a:t>
            </a:r>
            <a:r>
              <a:rPr lang="fr-FR" sz="2200" baseline="-25000" dirty="0" err="1">
                <a:solidFill>
                  <a:srgbClr val="C00000"/>
                </a:solidFill>
              </a:rPr>
              <a:t>k</a:t>
            </a:r>
            <a:r>
              <a:rPr lang="fr-FR" sz="2200" baseline="-25000" dirty="0">
                <a:solidFill>
                  <a:srgbClr val="C00000"/>
                </a:solidFill>
              </a:rPr>
              <a:t> </a:t>
            </a:r>
            <a:r>
              <a:rPr lang="fr-FR" sz="2200" dirty="0">
                <a:solidFill>
                  <a:srgbClr val="C00000"/>
                </a:solidFill>
              </a:rPr>
              <a:t>où k={1, 2,…, K}, vérifient l’inéquation suivante:</a:t>
            </a:r>
          </a:p>
          <a:p>
            <a:pPr algn="just"/>
            <a:endParaRPr lang="fr-FR" sz="2200" baseline="-25000" dirty="0"/>
          </a:p>
          <a:p>
            <a:pPr algn="ctr"/>
            <a:endParaRPr lang="fr-FR" sz="2200" baseline="-25000" dirty="0"/>
          </a:p>
          <a:p>
            <a:pPr algn="just"/>
            <a:endParaRPr lang="fr-FR" sz="2200" dirty="0"/>
          </a:p>
          <a:p>
            <a:pPr algn="just"/>
            <a:endParaRPr lang="fr-FR" sz="2200" dirty="0"/>
          </a:p>
          <a:p>
            <a:pPr algn="just"/>
            <a:r>
              <a:rPr lang="fr-FR" sz="2200" dirty="0">
                <a:solidFill>
                  <a:srgbClr val="7030A0"/>
                </a:solidFill>
              </a:rPr>
              <a:t>Cette même condition a été aussi établie par M</a:t>
            </a:r>
            <a:r>
              <a:rPr lang="fr-FR" sz="2200" baseline="-25000" dirty="0">
                <a:solidFill>
                  <a:srgbClr val="7030A0"/>
                </a:solidFill>
              </a:rPr>
              <a:t>c</a:t>
            </a:r>
            <a:r>
              <a:rPr lang="fr-FR" sz="2200" dirty="0">
                <a:solidFill>
                  <a:srgbClr val="7030A0"/>
                </a:solidFill>
              </a:rPr>
              <a:t>Millan pour les codes uniquement déchiffrables, A cette effet, on l’appelle souvent l’inégalité de Kraft-M</a:t>
            </a:r>
            <a:r>
              <a:rPr lang="fr-FR" sz="2200" baseline="-25000" dirty="0">
                <a:solidFill>
                  <a:srgbClr val="7030A0"/>
                </a:solidFill>
              </a:rPr>
              <a:t>c</a:t>
            </a:r>
            <a:r>
              <a:rPr lang="fr-FR" sz="2200" dirty="0">
                <a:solidFill>
                  <a:srgbClr val="7030A0"/>
                </a:solidFill>
              </a:rPr>
              <a:t>Millan.</a:t>
            </a:r>
          </a:p>
        </p:txBody>
      </p:sp>
      <mc:AlternateContent xmlns:mc="http://schemas.openxmlformats.org/markup-compatibility/2006">
        <mc:Choice xmlns:a14="http://schemas.microsoft.com/office/drawing/2010/main" Requires="a14">
          <p:sp>
            <p:nvSpPr>
              <p:cNvPr id="4" name="ZoneTexte 3">
                <a:extLst>
                  <a:ext uri="{FF2B5EF4-FFF2-40B4-BE49-F238E27FC236}">
                    <a16:creationId xmlns:a16="http://schemas.microsoft.com/office/drawing/2014/main" id="{19014721-DBB1-4742-80BA-1EDA55ADA1BB}"/>
                  </a:ext>
                </a:extLst>
              </p:cNvPr>
              <p:cNvSpPr txBox="1"/>
              <p:nvPr/>
            </p:nvSpPr>
            <p:spPr>
              <a:xfrm>
                <a:off x="4114800" y="3470631"/>
                <a:ext cx="1658852" cy="103848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nary>
                        <m:naryPr>
                          <m:chr m:val="∑"/>
                          <m:ctrlPr>
                            <a:rPr lang="fr-FR" i="1" smtClean="0">
                              <a:latin typeface="Cambria Math" panose="02040503050406030204" pitchFamily="18" charset="0"/>
                            </a:rPr>
                          </m:ctrlPr>
                        </m:naryPr>
                        <m:sub>
                          <m:r>
                            <m:rPr>
                              <m:brk m:alnAt="23"/>
                            </m:rPr>
                            <a:rPr lang="fr-FR" b="0" i="1" smtClean="0">
                              <a:latin typeface="Cambria Math" panose="02040503050406030204" pitchFamily="18" charset="0"/>
                            </a:rPr>
                            <m:t>𝑘</m:t>
                          </m:r>
                          <m:r>
                            <a:rPr lang="fr-FR" b="0" i="1" smtClean="0">
                              <a:latin typeface="Cambria Math" panose="02040503050406030204" pitchFamily="18" charset="0"/>
                            </a:rPr>
                            <m:t>=1</m:t>
                          </m:r>
                        </m:sub>
                        <m:sup>
                          <m:r>
                            <a:rPr lang="fr-FR" b="0" i="1" smtClean="0">
                              <a:latin typeface="Cambria Math" panose="02040503050406030204" pitchFamily="18" charset="0"/>
                            </a:rPr>
                            <m:t>𝐾</m:t>
                          </m:r>
                        </m:sup>
                        <m:e>
                          <m:sSup>
                            <m:sSupPr>
                              <m:ctrlPr>
                                <a:rPr lang="fr-FR" b="0" i="1" smtClean="0">
                                  <a:latin typeface="Cambria Math" panose="02040503050406030204" pitchFamily="18" charset="0"/>
                                </a:rPr>
                              </m:ctrlPr>
                            </m:sSupPr>
                            <m:e>
                              <m:r>
                                <a:rPr lang="fr-FR" b="0" i="1" smtClean="0">
                                  <a:latin typeface="Cambria Math" panose="02040503050406030204" pitchFamily="18" charset="0"/>
                                </a:rPr>
                                <m:t>2</m:t>
                              </m:r>
                            </m:e>
                            <m:sup>
                              <m:r>
                                <a:rPr lang="fr-FR" b="0" i="1" smtClean="0">
                                  <a:latin typeface="Cambria Math" panose="02040503050406030204" pitchFamily="18" charset="0"/>
                                </a:rPr>
                                <m:t>−</m:t>
                              </m:r>
                              <m:r>
                                <a:rPr lang="fr-FR" b="0" i="1" smtClean="0">
                                  <a:latin typeface="Cambria Math" panose="02040503050406030204" pitchFamily="18" charset="0"/>
                                </a:rPr>
                                <m:t>𝑙𝑘</m:t>
                              </m:r>
                            </m:sup>
                          </m:sSup>
                        </m:e>
                      </m:nary>
                      <m:r>
                        <a:rPr lang="fr-FR" i="1" smtClean="0">
                          <a:latin typeface="Cambria Math" panose="02040503050406030204" pitchFamily="18" charset="0"/>
                          <a:ea typeface="Cambria Math" panose="02040503050406030204" pitchFamily="18" charset="0"/>
                        </a:rPr>
                        <m:t>≤</m:t>
                      </m:r>
                      <m:r>
                        <a:rPr lang="fr-FR" b="0" i="1" smtClean="0">
                          <a:latin typeface="Cambria Math" panose="02040503050406030204" pitchFamily="18" charset="0"/>
                          <a:ea typeface="Cambria Math" panose="02040503050406030204" pitchFamily="18" charset="0"/>
                        </a:rPr>
                        <m:t>1</m:t>
                      </m:r>
                    </m:oMath>
                  </m:oMathPara>
                </a14:m>
                <a:endParaRPr lang="fr-FR" dirty="0"/>
              </a:p>
            </p:txBody>
          </p:sp>
        </mc:Choice>
        <mc:Fallback>
          <p:sp>
            <p:nvSpPr>
              <p:cNvPr id="4" name="ZoneTexte 3">
                <a:extLst>
                  <a:ext uri="{FF2B5EF4-FFF2-40B4-BE49-F238E27FC236}">
                    <a16:creationId xmlns:a16="http://schemas.microsoft.com/office/drawing/2014/main" id="{19014721-DBB1-4742-80BA-1EDA55ADA1BB}"/>
                  </a:ext>
                </a:extLst>
              </p:cNvPr>
              <p:cNvSpPr txBox="1">
                <a:spLocks noRot="1" noChangeAspect="1" noMove="1" noResize="1" noEditPoints="1" noAdjustHandles="1" noChangeArrowheads="1" noChangeShapeType="1" noTextEdit="1"/>
              </p:cNvSpPr>
              <p:nvPr/>
            </p:nvSpPr>
            <p:spPr>
              <a:xfrm>
                <a:off x="4114800" y="3470631"/>
                <a:ext cx="1658852" cy="1038489"/>
              </a:xfrm>
              <a:prstGeom prst="rect">
                <a:avLst/>
              </a:prstGeom>
              <a:blipFill>
                <a:blip r:embed="rId2"/>
                <a:stretch>
                  <a:fillRect/>
                </a:stretch>
              </a:blipFill>
            </p:spPr>
            <p:txBody>
              <a:bodyPr/>
              <a:lstStyle/>
              <a:p>
                <a:r>
                  <a:rPr lang="fr-FR">
                    <a:noFill/>
                  </a:rPr>
                  <a:t> </a:t>
                </a:r>
              </a:p>
            </p:txBody>
          </p:sp>
        </mc:Fallback>
      </mc:AlternateContent>
      <p:sp>
        <p:nvSpPr>
          <p:cNvPr id="9" name="ZoneTexte 8">
            <a:extLst>
              <a:ext uri="{FF2B5EF4-FFF2-40B4-BE49-F238E27FC236}">
                <a16:creationId xmlns:a16="http://schemas.microsoft.com/office/drawing/2014/main" id="{37C86E59-7CE4-4374-8A59-DC0FE141D4DF}"/>
              </a:ext>
            </a:extLst>
          </p:cNvPr>
          <p:cNvSpPr txBox="1"/>
          <p:nvPr/>
        </p:nvSpPr>
        <p:spPr>
          <a:xfrm>
            <a:off x="0" y="5877272"/>
            <a:ext cx="9144000" cy="769441"/>
          </a:xfrm>
          <a:prstGeom prst="rect">
            <a:avLst/>
          </a:prstGeom>
          <a:noFill/>
        </p:spPr>
        <p:txBody>
          <a:bodyPr wrap="square" rtlCol="0">
            <a:spAutoFit/>
          </a:bodyPr>
          <a:lstStyle/>
          <a:p>
            <a:r>
              <a:rPr lang="fr-FR" b="1" u="sng" dirty="0">
                <a:solidFill>
                  <a:srgbClr val="C00000"/>
                </a:solidFill>
              </a:rPr>
              <a:t>Code complet</a:t>
            </a:r>
          </a:p>
          <a:p>
            <a:r>
              <a:rPr lang="fr-FR" sz="2000" dirty="0">
                <a:solidFill>
                  <a:srgbClr val="002060"/>
                </a:solidFill>
              </a:rPr>
              <a:t>Un code est dit complet s’il vérifie l’égalité :</a:t>
            </a:r>
          </a:p>
        </p:txBody>
      </p:sp>
      <mc:AlternateContent xmlns:mc="http://schemas.openxmlformats.org/markup-compatibility/2006">
        <mc:Choice xmlns:a14="http://schemas.microsoft.com/office/drawing/2010/main" Requires="a14">
          <p:sp>
            <p:nvSpPr>
              <p:cNvPr id="10" name="ZoneTexte 9">
                <a:extLst>
                  <a:ext uri="{FF2B5EF4-FFF2-40B4-BE49-F238E27FC236}">
                    <a16:creationId xmlns:a16="http://schemas.microsoft.com/office/drawing/2014/main" id="{6CC391D4-E439-4983-BD30-6B97FEFE7C7A}"/>
                  </a:ext>
                </a:extLst>
              </p:cNvPr>
              <p:cNvSpPr txBox="1"/>
              <p:nvPr/>
            </p:nvSpPr>
            <p:spPr>
              <a:xfrm>
                <a:off x="5433428" y="5846895"/>
                <a:ext cx="1657249" cy="103848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nary>
                        <m:naryPr>
                          <m:chr m:val="∑"/>
                          <m:ctrlPr>
                            <a:rPr lang="fr-FR" i="1" smtClean="0">
                              <a:latin typeface="Cambria Math" panose="02040503050406030204" pitchFamily="18" charset="0"/>
                            </a:rPr>
                          </m:ctrlPr>
                        </m:naryPr>
                        <m:sub>
                          <m:r>
                            <m:rPr>
                              <m:brk m:alnAt="23"/>
                            </m:rPr>
                            <a:rPr lang="fr-FR" b="0" i="1" smtClean="0">
                              <a:latin typeface="Cambria Math" panose="02040503050406030204" pitchFamily="18" charset="0"/>
                            </a:rPr>
                            <m:t>𝑘</m:t>
                          </m:r>
                          <m:r>
                            <a:rPr lang="fr-FR" b="0" i="1" smtClean="0">
                              <a:latin typeface="Cambria Math" panose="02040503050406030204" pitchFamily="18" charset="0"/>
                            </a:rPr>
                            <m:t>=1</m:t>
                          </m:r>
                        </m:sub>
                        <m:sup>
                          <m:r>
                            <a:rPr lang="fr-FR" b="0" i="1" smtClean="0">
                              <a:latin typeface="Cambria Math" panose="02040503050406030204" pitchFamily="18" charset="0"/>
                            </a:rPr>
                            <m:t>𝐾</m:t>
                          </m:r>
                        </m:sup>
                        <m:e>
                          <m:sSup>
                            <m:sSupPr>
                              <m:ctrlPr>
                                <a:rPr lang="fr-FR" b="0" i="1" smtClean="0">
                                  <a:latin typeface="Cambria Math" panose="02040503050406030204" pitchFamily="18" charset="0"/>
                                </a:rPr>
                              </m:ctrlPr>
                            </m:sSupPr>
                            <m:e>
                              <m:r>
                                <a:rPr lang="fr-FR" b="0" i="1" smtClean="0">
                                  <a:latin typeface="Cambria Math" panose="02040503050406030204" pitchFamily="18" charset="0"/>
                                </a:rPr>
                                <m:t>2</m:t>
                              </m:r>
                            </m:e>
                            <m:sup>
                              <m:r>
                                <a:rPr lang="fr-FR" b="0" i="1" smtClean="0">
                                  <a:latin typeface="Cambria Math" panose="02040503050406030204" pitchFamily="18" charset="0"/>
                                </a:rPr>
                                <m:t>−</m:t>
                              </m:r>
                              <m:r>
                                <a:rPr lang="fr-FR" b="0" i="1" smtClean="0">
                                  <a:latin typeface="Cambria Math" panose="02040503050406030204" pitchFamily="18" charset="0"/>
                                </a:rPr>
                                <m:t>𝑙𝑘</m:t>
                              </m:r>
                            </m:sup>
                          </m:sSup>
                        </m:e>
                      </m:nary>
                      <m:r>
                        <a:rPr lang="fr-FR" b="0" i="1" smtClean="0">
                          <a:latin typeface="Cambria Math" panose="02040503050406030204" pitchFamily="18" charset="0"/>
                        </a:rPr>
                        <m:t>=</m:t>
                      </m:r>
                      <m:r>
                        <a:rPr lang="fr-FR" b="0" i="1" smtClean="0">
                          <a:latin typeface="Cambria Math" panose="02040503050406030204" pitchFamily="18" charset="0"/>
                          <a:ea typeface="Cambria Math" panose="02040503050406030204" pitchFamily="18" charset="0"/>
                        </a:rPr>
                        <m:t>1</m:t>
                      </m:r>
                    </m:oMath>
                  </m:oMathPara>
                </a14:m>
                <a:endParaRPr lang="fr-FR" dirty="0"/>
              </a:p>
            </p:txBody>
          </p:sp>
        </mc:Choice>
        <mc:Fallback>
          <p:sp>
            <p:nvSpPr>
              <p:cNvPr id="10" name="ZoneTexte 9">
                <a:extLst>
                  <a:ext uri="{FF2B5EF4-FFF2-40B4-BE49-F238E27FC236}">
                    <a16:creationId xmlns:a16="http://schemas.microsoft.com/office/drawing/2014/main" id="{6CC391D4-E439-4983-BD30-6B97FEFE7C7A}"/>
                  </a:ext>
                </a:extLst>
              </p:cNvPr>
              <p:cNvSpPr txBox="1">
                <a:spLocks noRot="1" noChangeAspect="1" noMove="1" noResize="1" noEditPoints="1" noAdjustHandles="1" noChangeArrowheads="1" noChangeShapeType="1" noTextEdit="1"/>
              </p:cNvSpPr>
              <p:nvPr/>
            </p:nvSpPr>
            <p:spPr>
              <a:xfrm>
                <a:off x="5433428" y="5846895"/>
                <a:ext cx="1657249" cy="1038489"/>
              </a:xfrm>
              <a:prstGeom prst="rect">
                <a:avLst/>
              </a:prstGeom>
              <a:blipFill>
                <a:blip r:embed="rId3"/>
                <a:stretch>
                  <a:fillRect/>
                </a:stretch>
              </a:blipFill>
            </p:spPr>
            <p:txBody>
              <a:bodyPr/>
              <a:lstStyle/>
              <a:p>
                <a:r>
                  <a:rPr lang="fr-FR">
                    <a:noFill/>
                  </a:rPr>
                  <a:t> </a:t>
                </a:r>
              </a:p>
            </p:txBody>
          </p:sp>
        </mc:Fallback>
      </mc:AlternateContent>
    </p:spTree>
    <p:extLst>
      <p:ext uri="{BB962C8B-B14F-4D97-AF65-F5344CB8AC3E}">
        <p14:creationId xmlns:p14="http://schemas.microsoft.com/office/powerpoint/2010/main" val="147081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D431C6B-2460-4C3F-A438-2094D2B94329}"/>
              </a:ext>
            </a:extLst>
          </p:cNvPr>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INEGALITE DE KRAFT</a:t>
            </a:r>
          </a:p>
        </p:txBody>
      </p:sp>
      <p:sp>
        <p:nvSpPr>
          <p:cNvPr id="3" name="ZoneTexte 2">
            <a:extLst>
              <a:ext uri="{FF2B5EF4-FFF2-40B4-BE49-F238E27FC236}">
                <a16:creationId xmlns:a16="http://schemas.microsoft.com/office/drawing/2014/main" id="{1A531DB0-AC70-49F9-95CE-B3C87D25B95B}"/>
              </a:ext>
            </a:extLst>
          </p:cNvPr>
          <p:cNvSpPr txBox="1"/>
          <p:nvPr/>
        </p:nvSpPr>
        <p:spPr>
          <a:xfrm>
            <a:off x="0" y="980728"/>
            <a:ext cx="9144000" cy="3477875"/>
          </a:xfrm>
          <a:prstGeom prst="rect">
            <a:avLst/>
          </a:prstGeom>
          <a:noFill/>
        </p:spPr>
        <p:txBody>
          <a:bodyPr wrap="square" rtlCol="0">
            <a:spAutoFit/>
          </a:bodyPr>
          <a:lstStyle/>
          <a:p>
            <a:pPr algn="just"/>
            <a:r>
              <a:rPr lang="fr-FR" sz="2200" b="1" u="sng" dirty="0">
                <a:solidFill>
                  <a:srgbClr val="C00000"/>
                </a:solidFill>
              </a:rPr>
              <a:t>Exemples:</a:t>
            </a:r>
          </a:p>
          <a:p>
            <a:pPr algn="just"/>
            <a:endParaRPr lang="fr-FR" sz="2200" b="1" u="sng" dirty="0">
              <a:solidFill>
                <a:srgbClr val="C00000"/>
              </a:solidFill>
            </a:endParaRPr>
          </a:p>
          <a:p>
            <a:pPr algn="just"/>
            <a:r>
              <a:rPr lang="fr-FR" sz="2200" dirty="0">
                <a:solidFill>
                  <a:srgbClr val="002060"/>
                </a:solidFill>
              </a:rPr>
              <a:t>A partir de l’inégalité de Kraft, que pouvez vous dire à propos des codes suivants:</a:t>
            </a:r>
          </a:p>
          <a:p>
            <a:pPr algn="just"/>
            <a:endParaRPr lang="fr-FR" sz="2200" dirty="0">
              <a:solidFill>
                <a:srgbClr val="002060"/>
              </a:solidFill>
            </a:endParaRPr>
          </a:p>
          <a:p>
            <a:pPr algn="just"/>
            <a:endParaRPr lang="fr-FR" sz="2200" dirty="0">
              <a:solidFill>
                <a:srgbClr val="002060"/>
              </a:solidFill>
            </a:endParaRPr>
          </a:p>
          <a:p>
            <a:pPr marL="342900" indent="-342900" algn="just">
              <a:buFont typeface="Arial" panose="020B0604020202020204" pitchFamily="34" charset="0"/>
              <a:buChar char="•"/>
            </a:pPr>
            <a:r>
              <a:rPr lang="fr-FR" sz="2200" dirty="0">
                <a:solidFill>
                  <a:srgbClr val="002060"/>
                </a:solidFill>
              </a:rPr>
              <a:t>C1 = {00, 01, 10, 11}.</a:t>
            </a:r>
          </a:p>
          <a:p>
            <a:pPr marL="342900" indent="-342900" algn="just">
              <a:buFont typeface="Arial" panose="020B0604020202020204" pitchFamily="34" charset="0"/>
              <a:buChar char="•"/>
            </a:pPr>
            <a:r>
              <a:rPr lang="fr-FR" sz="2200" dirty="0">
                <a:solidFill>
                  <a:srgbClr val="002060"/>
                </a:solidFill>
              </a:rPr>
              <a:t>C2 = {0, 100, 110, 111}.</a:t>
            </a:r>
          </a:p>
          <a:p>
            <a:pPr marL="342900" indent="-342900" algn="just">
              <a:buFont typeface="Arial" panose="020B0604020202020204" pitchFamily="34" charset="0"/>
              <a:buChar char="•"/>
            </a:pPr>
            <a:r>
              <a:rPr lang="fr-FR" sz="2200" dirty="0">
                <a:solidFill>
                  <a:srgbClr val="002060"/>
                </a:solidFill>
              </a:rPr>
              <a:t>C3 = {0, 10, 110, 11}.</a:t>
            </a:r>
          </a:p>
          <a:p>
            <a:pPr marL="342900" indent="-342900" algn="just">
              <a:buFont typeface="Arial" panose="020B0604020202020204" pitchFamily="34" charset="0"/>
              <a:buChar char="•"/>
            </a:pPr>
            <a:endParaRPr lang="fr-FR" sz="2200" dirty="0">
              <a:solidFill>
                <a:srgbClr val="7030A0"/>
              </a:solidFill>
            </a:endParaRPr>
          </a:p>
        </p:txBody>
      </p:sp>
    </p:spTree>
    <p:extLst>
      <p:ext uri="{BB962C8B-B14F-4D97-AF65-F5344CB8AC3E}">
        <p14:creationId xmlns:p14="http://schemas.microsoft.com/office/powerpoint/2010/main" val="3392929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3</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5" name="ZoneTexte 4"/>
          <p:cNvSpPr txBox="1"/>
          <p:nvPr/>
        </p:nvSpPr>
        <p:spPr>
          <a:xfrm>
            <a:off x="0" y="928670"/>
            <a:ext cx="9144000" cy="5909310"/>
          </a:xfrm>
          <a:prstGeom prst="rect">
            <a:avLst/>
          </a:prstGeom>
          <a:noFill/>
        </p:spPr>
        <p:txBody>
          <a:bodyPr wrap="square" rtlCol="0">
            <a:spAutoFit/>
          </a:bodyPr>
          <a:lstStyle/>
          <a:p>
            <a:pPr marL="514350" indent="-514350"/>
            <a:r>
              <a:rPr lang="fr-FR" sz="2400" dirty="0">
                <a:solidFill>
                  <a:srgbClr val="002060"/>
                </a:solidFill>
                <a:latin typeface="Times New Roman" pitchFamily="18" charset="0"/>
                <a:cs typeface="Times New Roman" pitchFamily="18" charset="0"/>
              </a:rPr>
              <a:t>Dans ce chapitre nus allons donc nous intéresser au:</a:t>
            </a:r>
          </a:p>
          <a:p>
            <a:pPr marL="514350" indent="-514350"/>
            <a:endParaRPr lang="fr-FR" dirty="0">
              <a:solidFill>
                <a:srgbClr val="002060"/>
              </a:solidFill>
              <a:cs typeface="Times New Roman" pitchFamily="18" charset="0"/>
            </a:endParaRPr>
          </a:p>
          <a:p>
            <a:pPr algn="just"/>
            <a:r>
              <a:rPr lang="fr-FR" sz="2200" b="1" u="sng" dirty="0">
                <a:solidFill>
                  <a:srgbClr val="0070C0"/>
                </a:solidFill>
                <a:latin typeface="Times New Roman" pitchFamily="18" charset="0"/>
                <a:cs typeface="Times New Roman" pitchFamily="18" charset="0"/>
              </a:rPr>
              <a:t>Codage entropique : </a:t>
            </a:r>
            <a:r>
              <a:rPr lang="fr-FR" sz="2200" dirty="0">
                <a:solidFill>
                  <a:srgbClr val="0070C0"/>
                </a:solidFill>
                <a:latin typeface="Times New Roman" pitchFamily="18" charset="0"/>
                <a:cs typeface="Times New Roman" pitchFamily="18" charset="0"/>
              </a:rPr>
              <a:t>appelé également</a:t>
            </a:r>
            <a:r>
              <a:rPr lang="fr-FR" sz="2200" dirty="0">
                <a:solidFill>
                  <a:srgbClr val="0070C0"/>
                </a:solidFill>
              </a:rPr>
              <a:t> codage statistique à longueur variable,  fait partie des méthodes de codage de source sans pertes.</a:t>
            </a:r>
          </a:p>
          <a:p>
            <a:pPr algn="just"/>
            <a:endParaRPr lang="fr-FR" sz="2200" dirty="0"/>
          </a:p>
          <a:p>
            <a:pPr algn="just"/>
            <a:r>
              <a:rPr lang="fr-FR" sz="2200" dirty="0">
                <a:solidFill>
                  <a:srgbClr val="002060"/>
                </a:solidFill>
              </a:rPr>
              <a:t>Son objectif principal, comme toutes les techniques de compression avec/sans pertes, est de modifier les données issues d'une source (capteur) pour réduire leurs taille en vue d’une transmission sur un canal de communication ou tout simplement un stockage sur une unité de mémoire (disque dur, DVD, mémoires EEPROM …</a:t>
            </a:r>
            <a:r>
              <a:rPr lang="fr-FR" sz="2200" dirty="0" err="1">
                <a:solidFill>
                  <a:srgbClr val="002060"/>
                </a:solidFill>
              </a:rPr>
              <a:t>etc</a:t>
            </a:r>
            <a:r>
              <a:rPr lang="fr-FR" sz="2200" dirty="0">
                <a:solidFill>
                  <a:srgbClr val="002060"/>
                </a:solidFill>
              </a:rPr>
              <a:t>).</a:t>
            </a:r>
          </a:p>
          <a:p>
            <a:pPr algn="just"/>
            <a:endParaRPr lang="fr-FR" sz="2200" dirty="0"/>
          </a:p>
          <a:p>
            <a:pPr algn="just"/>
            <a:r>
              <a:rPr lang="fr-FR" sz="2200" dirty="0">
                <a:solidFill>
                  <a:srgbClr val="C00000"/>
                </a:solidFill>
              </a:rPr>
              <a:t>Les principaux types de codage entropique sont :</a:t>
            </a:r>
          </a:p>
          <a:p>
            <a:pPr algn="just"/>
            <a:endParaRPr lang="fr-FR" sz="2200" dirty="0"/>
          </a:p>
          <a:p>
            <a:pPr algn="just">
              <a:buFont typeface="Wingdings" pitchFamily="2" charset="2"/>
              <a:buChar char="q"/>
            </a:pPr>
            <a:r>
              <a:rPr lang="fr-FR" sz="2200" dirty="0">
                <a:solidFill>
                  <a:srgbClr val="7030A0"/>
                </a:solidFill>
              </a:rPr>
              <a:t> le codage de </a:t>
            </a:r>
            <a:r>
              <a:rPr lang="fr-FR" sz="2200" dirty="0" err="1">
                <a:solidFill>
                  <a:srgbClr val="7030A0"/>
                </a:solidFill>
              </a:rPr>
              <a:t>Huffman</a:t>
            </a:r>
            <a:r>
              <a:rPr lang="fr-FR" sz="2200" dirty="0">
                <a:solidFill>
                  <a:srgbClr val="7030A0"/>
                </a:solidFill>
              </a:rPr>
              <a:t> </a:t>
            </a:r>
          </a:p>
          <a:p>
            <a:pPr algn="just">
              <a:buFont typeface="Wingdings" pitchFamily="2" charset="2"/>
              <a:buChar char="q"/>
            </a:pPr>
            <a:r>
              <a:rPr lang="fr-FR" sz="2200" dirty="0">
                <a:solidFill>
                  <a:srgbClr val="00B050"/>
                </a:solidFill>
              </a:rPr>
              <a:t> le codage arithmétique.</a:t>
            </a:r>
          </a:p>
          <a:p>
            <a:pPr algn="just">
              <a:buFont typeface="Wingdings" pitchFamily="2" charset="2"/>
              <a:buChar char="q"/>
            </a:pPr>
            <a:r>
              <a:rPr lang="fr-FR" sz="2200" dirty="0">
                <a:solidFill>
                  <a:srgbClr val="00B0F0"/>
                </a:solidFill>
              </a:rPr>
              <a:t> le codage </a:t>
            </a:r>
            <a:r>
              <a:rPr lang="fr-FR" sz="2000" dirty="0" err="1">
                <a:solidFill>
                  <a:srgbClr val="00B0F0"/>
                </a:solidFill>
              </a:rPr>
              <a:t>Lempel</a:t>
            </a:r>
            <a:r>
              <a:rPr lang="fr-FR" sz="2000" dirty="0">
                <a:solidFill>
                  <a:srgbClr val="00B0F0"/>
                </a:solidFill>
              </a:rPr>
              <a:t>-</a:t>
            </a:r>
            <a:r>
              <a:rPr lang="fr-FR" sz="2000" dirty="0" err="1">
                <a:solidFill>
                  <a:srgbClr val="00B0F0"/>
                </a:solidFill>
              </a:rPr>
              <a:t>Ziv</a:t>
            </a:r>
            <a:endParaRPr lang="fr-FR" sz="2200" dirty="0">
              <a:solidFill>
                <a:srgbClr val="00B0F0"/>
              </a:solidFill>
              <a:latin typeface="Times New Roman" pitchFamily="18" charset="0"/>
              <a:cs typeface="Times New Roman" pitchFamily="18" charset="0"/>
            </a:endParaRPr>
          </a:p>
          <a:p>
            <a:pPr algn="just"/>
            <a:endParaRPr lang="fr-FR" sz="2200" b="1" u="sng" dirty="0">
              <a:solidFill>
                <a:srgbClr val="002060"/>
              </a:solidFill>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0" y="764704"/>
            <a:ext cx="9144000" cy="4114800"/>
          </a:xfrm>
        </p:spPr>
        <p:txBody>
          <a:bodyPr/>
          <a:lstStyle/>
          <a:p>
            <a:pPr marL="0" indent="0" algn="just">
              <a:spcBef>
                <a:spcPts val="0"/>
              </a:spcBef>
              <a:buFontTx/>
              <a:buNone/>
            </a:pPr>
            <a:r>
              <a:rPr lang="fr-BE" sz="2200" dirty="0">
                <a:solidFill>
                  <a:srgbClr val="00B0F0"/>
                </a:solidFill>
                <a:latin typeface="+mj-lt"/>
              </a:rPr>
              <a:t>Cet algorithme, proposé par David </a:t>
            </a:r>
            <a:r>
              <a:rPr lang="fr-BE" sz="2200" dirty="0" err="1">
                <a:solidFill>
                  <a:srgbClr val="00B0F0"/>
                </a:solidFill>
                <a:latin typeface="+mj-lt"/>
              </a:rPr>
              <a:t>Huffman</a:t>
            </a:r>
            <a:r>
              <a:rPr lang="fr-BE" sz="2200" dirty="0">
                <a:solidFill>
                  <a:srgbClr val="00B0F0"/>
                </a:solidFill>
                <a:latin typeface="+mj-lt"/>
              </a:rPr>
              <a:t> en 1952, est un codeur entropique de type statistique. </a:t>
            </a:r>
          </a:p>
          <a:p>
            <a:pPr marL="0" indent="0" algn="just">
              <a:spcBef>
                <a:spcPts val="0"/>
              </a:spcBef>
              <a:buFontTx/>
              <a:buNone/>
            </a:pPr>
            <a:endParaRPr lang="fr-BE" sz="2200" dirty="0">
              <a:solidFill>
                <a:srgbClr val="00B0F0"/>
              </a:solidFill>
              <a:latin typeface="+mj-lt"/>
            </a:endParaRPr>
          </a:p>
          <a:p>
            <a:pPr marL="0" indent="0" algn="just">
              <a:spcBef>
                <a:spcPts val="0"/>
              </a:spcBef>
              <a:buFontTx/>
              <a:buNone/>
            </a:pPr>
            <a:r>
              <a:rPr lang="fr-BE" sz="2200" b="1" u="sng" dirty="0">
                <a:solidFill>
                  <a:schemeClr val="accent1">
                    <a:lumMod val="50000"/>
                  </a:schemeClr>
                </a:solidFill>
                <a:latin typeface="+mj-lt"/>
              </a:rPr>
              <a:t>C’est un code optimal: </a:t>
            </a:r>
            <a:r>
              <a:rPr lang="fr-FR" sz="2200" dirty="0">
                <a:solidFill>
                  <a:schemeClr val="accent1">
                    <a:lumMod val="50000"/>
                  </a:schemeClr>
                </a:solidFill>
              </a:rPr>
              <a:t>Un code optimal est un code préfixe de longueur moyenne minimale.</a:t>
            </a:r>
            <a:endParaRPr lang="fr-BE" sz="2200" dirty="0">
              <a:solidFill>
                <a:schemeClr val="accent1">
                  <a:lumMod val="50000"/>
                </a:schemeClr>
              </a:solidFill>
              <a:latin typeface="+mj-lt"/>
            </a:endParaRPr>
          </a:p>
          <a:p>
            <a:pPr marL="0" indent="0" algn="just">
              <a:spcBef>
                <a:spcPts val="0"/>
              </a:spcBef>
              <a:buFontTx/>
              <a:buNone/>
            </a:pPr>
            <a:endParaRPr lang="fr-BE" sz="2200" dirty="0">
              <a:latin typeface="+mj-lt"/>
            </a:endParaRPr>
          </a:p>
          <a:p>
            <a:pPr marL="0" indent="0" algn="just">
              <a:spcBef>
                <a:spcPts val="0"/>
              </a:spcBef>
              <a:buFontTx/>
              <a:buNone/>
            </a:pPr>
            <a:r>
              <a:rPr lang="fr-FR" sz="2200" dirty="0">
                <a:solidFill>
                  <a:srgbClr val="0070C0"/>
                </a:solidFill>
              </a:rPr>
              <a:t>Dans ce cas la compression est d'autant plus importante que la longueur moyenne des mots de code est faible.</a:t>
            </a:r>
            <a:endParaRPr lang="fr-BE" sz="2200" dirty="0">
              <a:solidFill>
                <a:srgbClr val="0070C0"/>
              </a:solidFill>
            </a:endParaRPr>
          </a:p>
          <a:p>
            <a:pPr marL="0" indent="0" algn="just">
              <a:spcBef>
                <a:spcPts val="0"/>
              </a:spcBef>
              <a:buFontTx/>
              <a:buNone/>
            </a:pPr>
            <a:endParaRPr lang="fr-BE" sz="2200" dirty="0">
              <a:solidFill>
                <a:srgbClr val="002060"/>
              </a:solidFill>
              <a:latin typeface="+mj-lt"/>
            </a:endParaRPr>
          </a:p>
          <a:p>
            <a:pPr marL="0" indent="0" algn="just">
              <a:spcBef>
                <a:spcPts val="0"/>
              </a:spcBef>
              <a:buFontTx/>
              <a:buNone/>
            </a:pPr>
            <a:r>
              <a:rPr lang="fr-BE" sz="2200" dirty="0">
                <a:solidFill>
                  <a:srgbClr val="002060"/>
                </a:solidFill>
                <a:latin typeface="+mj-lt"/>
              </a:rPr>
              <a:t>Le principe ressemble au code morse. </a:t>
            </a:r>
          </a:p>
          <a:p>
            <a:pPr marL="0" indent="0" algn="just">
              <a:spcBef>
                <a:spcPts val="0"/>
              </a:spcBef>
              <a:buFontTx/>
              <a:buNone/>
            </a:pPr>
            <a:endParaRPr lang="fr-BE" sz="2200" dirty="0">
              <a:latin typeface="+mj-lt"/>
            </a:endParaRPr>
          </a:p>
          <a:p>
            <a:pPr marL="0" indent="0" algn="just">
              <a:spcBef>
                <a:spcPts val="0"/>
              </a:spcBef>
              <a:buFontTx/>
              <a:buNone/>
            </a:pPr>
            <a:r>
              <a:rPr lang="fr-BE" sz="2200" dirty="0">
                <a:solidFill>
                  <a:srgbClr val="C00000"/>
                </a:solidFill>
                <a:latin typeface="+mj-lt"/>
              </a:rPr>
              <a:t>En effet, l’idée adoptée dans ce codeur, comme pour tous les codeurs statistiques, est d’affecter :</a:t>
            </a:r>
          </a:p>
          <a:p>
            <a:pPr marL="0" indent="0" algn="just">
              <a:spcBef>
                <a:spcPts val="0"/>
              </a:spcBef>
              <a:buFontTx/>
              <a:buNone/>
            </a:pPr>
            <a:endParaRPr lang="fr-BE" sz="2200" dirty="0">
              <a:latin typeface="+mj-lt"/>
            </a:endParaRPr>
          </a:p>
          <a:p>
            <a:pPr marL="0" indent="0" algn="just">
              <a:spcBef>
                <a:spcPts val="0"/>
              </a:spcBef>
              <a:buFont typeface="Wingdings" pitchFamily="2" charset="2"/>
              <a:buChar char="q"/>
            </a:pPr>
            <a:r>
              <a:rPr lang="fr-BE" sz="2200" dirty="0">
                <a:solidFill>
                  <a:srgbClr val="00B050"/>
                </a:solidFill>
                <a:latin typeface="+mj-lt"/>
              </a:rPr>
              <a:t> une longueur faible pour les symboles fréquents (probables),</a:t>
            </a:r>
          </a:p>
          <a:p>
            <a:pPr marL="0" indent="0" algn="just">
              <a:spcBef>
                <a:spcPts val="0"/>
              </a:spcBef>
              <a:buFontTx/>
              <a:buNone/>
            </a:pPr>
            <a:endParaRPr lang="fr-BE" sz="2200" dirty="0">
              <a:solidFill>
                <a:srgbClr val="7030A0"/>
              </a:solidFill>
              <a:latin typeface="+mj-lt"/>
            </a:endParaRPr>
          </a:p>
          <a:p>
            <a:pPr marL="0" indent="0" algn="just">
              <a:spcBef>
                <a:spcPts val="0"/>
              </a:spcBef>
              <a:buFont typeface="Wingdings" pitchFamily="2" charset="2"/>
              <a:buChar char="q"/>
            </a:pPr>
            <a:r>
              <a:rPr lang="fr-BE" sz="2200" dirty="0">
                <a:solidFill>
                  <a:srgbClr val="7030A0"/>
                </a:solidFill>
                <a:latin typeface="+mj-lt"/>
              </a:rPr>
              <a:t> un code plus long pour les symboles improbables ou rares.</a:t>
            </a:r>
          </a:p>
          <a:p>
            <a:pPr algn="just">
              <a:buFontTx/>
              <a:buNone/>
            </a:pPr>
            <a:endParaRPr lang="fr-BE" sz="2600" dirty="0">
              <a:latin typeface="Garamond" pitchFamily="18" charset="0"/>
            </a:endParaRP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DE HUFFMAN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8195"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8196"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8197"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8198"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8199"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8200"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8201"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8202"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8203"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8204"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8205"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8206"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8207"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t> 0.05</a:t>
            </a:r>
          </a:p>
        </p:txBody>
      </p:sp>
      <p:sp>
        <p:nvSpPr>
          <p:cNvPr id="8208"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8209"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t>0.04</a:t>
            </a:r>
          </a:p>
        </p:txBody>
      </p:sp>
      <p:sp>
        <p:nvSpPr>
          <p:cNvPr id="8219" name="Oval 27"/>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0" name="Oval 28"/>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1" name="Oval 29"/>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2" name="Oval 30"/>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3" name="Oval 31"/>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4" name="Oval 32"/>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5" name="Oval 33"/>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6" name="Oval 34"/>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47" name="Text Box 55"/>
          <p:cNvSpPr txBox="1">
            <a:spLocks noChangeArrowheads="1"/>
          </p:cNvSpPr>
          <p:nvPr/>
        </p:nvSpPr>
        <p:spPr bwMode="auto">
          <a:xfrm>
            <a:off x="2928926" y="228600"/>
            <a:ext cx="6215074" cy="461665"/>
          </a:xfrm>
          <a:prstGeom prst="rect">
            <a:avLst/>
          </a:prstGeom>
          <a:noFill/>
          <a:ln w="9525">
            <a:noFill/>
            <a:miter lim="800000"/>
            <a:headEnd/>
            <a:tailEnd/>
          </a:ln>
          <a:effectLst/>
        </p:spPr>
        <p:txBody>
          <a:bodyPr wrap="square">
            <a:spAutoFit/>
          </a:bodyPr>
          <a:lstStyle/>
          <a:p>
            <a:r>
              <a:rPr lang="fr-FR" b="1" dirty="0">
                <a:solidFill>
                  <a:srgbClr val="7030A0"/>
                </a:solidFill>
              </a:rPr>
              <a:t>EXEMPLE D’UN CODAGE DE HUFFMAN</a:t>
            </a:r>
          </a:p>
        </p:txBody>
      </p:sp>
      <p:sp>
        <p:nvSpPr>
          <p:cNvPr id="30" name="Rectangle 29"/>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31" name="Text Box 56"/>
          <p:cNvSpPr txBox="1">
            <a:spLocks noChangeArrowheads="1"/>
          </p:cNvSpPr>
          <p:nvPr/>
        </p:nvSpPr>
        <p:spPr bwMode="auto">
          <a:xfrm>
            <a:off x="1142976" y="2819400"/>
            <a:ext cx="8001024" cy="830997"/>
          </a:xfrm>
          <a:prstGeom prst="rect">
            <a:avLst/>
          </a:prstGeom>
          <a:noFill/>
          <a:ln w="9525">
            <a:noFill/>
            <a:miter lim="800000"/>
            <a:headEnd/>
            <a:tailEnd/>
          </a:ln>
          <a:effectLst/>
        </p:spPr>
        <p:txBody>
          <a:bodyPr wrap="square">
            <a:spAutoFit/>
          </a:bodyPr>
          <a:lstStyle/>
          <a:p>
            <a:r>
              <a:rPr lang="fr-FR" dirty="0">
                <a:solidFill>
                  <a:srgbClr val="00B0F0"/>
                </a:solidFill>
              </a:rPr>
              <a:t>CLASSEMENT DES PROBABILITES D ’APPARITION PAR ORDRE DECROISSANT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9219"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9220"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9221"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9222"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9223"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9224" name="Rectangle 8"/>
          <p:cNvSpPr>
            <a:spLocks noChangeArrowheads="1"/>
          </p:cNvSpPr>
          <p:nvPr/>
        </p:nvSpPr>
        <p:spPr bwMode="auto">
          <a:xfrm>
            <a:off x="268288" y="5102225"/>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g</a:t>
            </a:r>
          </a:p>
        </p:txBody>
      </p:sp>
      <p:sp>
        <p:nvSpPr>
          <p:cNvPr id="9225"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9226"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9227"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8"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9"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9230"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9231" name="Rectangle 15"/>
          <p:cNvSpPr>
            <a:spLocks noChangeArrowheads="1"/>
          </p:cNvSpPr>
          <p:nvPr/>
        </p:nvSpPr>
        <p:spPr bwMode="auto">
          <a:xfrm>
            <a:off x="1588" y="5559425"/>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 0.05</a:t>
            </a:r>
          </a:p>
        </p:txBody>
      </p:sp>
      <p:sp>
        <p:nvSpPr>
          <p:cNvPr id="9232" name="Rectangle 16"/>
          <p:cNvSpPr>
            <a:spLocks noChangeArrowheads="1"/>
          </p:cNvSpPr>
          <p:nvPr/>
        </p:nvSpPr>
        <p:spPr bwMode="auto">
          <a:xfrm>
            <a:off x="271463" y="5973763"/>
            <a:ext cx="357470"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3300"/>
                </a:solidFill>
              </a:rPr>
              <a:t>h</a:t>
            </a:r>
          </a:p>
        </p:txBody>
      </p:sp>
      <p:sp>
        <p:nvSpPr>
          <p:cNvPr id="9233" name="Rectangle 17"/>
          <p:cNvSpPr>
            <a:spLocks noChangeArrowheads="1"/>
          </p:cNvSpPr>
          <p:nvPr/>
        </p:nvSpPr>
        <p:spPr bwMode="auto">
          <a:xfrm>
            <a:off x="119063" y="6335713"/>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0.04</a:t>
            </a:r>
          </a:p>
        </p:txBody>
      </p:sp>
      <p:sp>
        <p:nvSpPr>
          <p:cNvPr id="9234" name="Line 18"/>
          <p:cNvSpPr>
            <a:spLocks noChangeShapeType="1"/>
          </p:cNvSpPr>
          <p:nvPr/>
        </p:nvSpPr>
        <p:spPr bwMode="auto">
          <a:xfrm>
            <a:off x="611188" y="5346700"/>
            <a:ext cx="1598612" cy="3651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9235" name="Line 19"/>
          <p:cNvSpPr>
            <a:spLocks noChangeShapeType="1"/>
          </p:cNvSpPr>
          <p:nvPr/>
        </p:nvSpPr>
        <p:spPr bwMode="auto">
          <a:xfrm flipV="1">
            <a:off x="687388" y="5711825"/>
            <a:ext cx="1522412" cy="6254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9237" name="Rectangle 21"/>
          <p:cNvSpPr>
            <a:spLocks noChangeArrowheads="1"/>
          </p:cNvSpPr>
          <p:nvPr/>
        </p:nvSpPr>
        <p:spPr bwMode="auto">
          <a:xfrm>
            <a:off x="1857356" y="5867400"/>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0.09</a:t>
            </a:r>
          </a:p>
        </p:txBody>
      </p:sp>
      <p:sp>
        <p:nvSpPr>
          <p:cNvPr id="9238" name="Line 22"/>
          <p:cNvSpPr>
            <a:spLocks noChangeShapeType="1"/>
          </p:cNvSpPr>
          <p:nvPr/>
        </p:nvSpPr>
        <p:spPr bwMode="auto">
          <a:xfrm flipV="1">
            <a:off x="611188" y="3746500"/>
            <a:ext cx="1600200" cy="1588"/>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239" name="Line 23"/>
          <p:cNvSpPr>
            <a:spLocks noChangeShapeType="1"/>
          </p:cNvSpPr>
          <p:nvPr/>
        </p:nvSpPr>
        <p:spPr bwMode="auto">
          <a:xfrm>
            <a:off x="687388" y="4583113"/>
            <a:ext cx="1524000" cy="1587"/>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240" name="Line 24"/>
          <p:cNvSpPr>
            <a:spLocks noChangeShapeType="1"/>
          </p:cNvSpPr>
          <p:nvPr/>
        </p:nvSpPr>
        <p:spPr bwMode="auto">
          <a:xfrm flipV="1">
            <a:off x="763588" y="387350"/>
            <a:ext cx="1452562" cy="635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241" name="Line 25"/>
          <p:cNvSpPr>
            <a:spLocks noChangeShapeType="1"/>
          </p:cNvSpPr>
          <p:nvPr/>
        </p:nvSpPr>
        <p:spPr bwMode="auto">
          <a:xfrm>
            <a:off x="763588" y="1231900"/>
            <a:ext cx="15160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242" name="Line 26"/>
          <p:cNvSpPr>
            <a:spLocks noChangeShapeType="1"/>
          </p:cNvSpPr>
          <p:nvPr/>
        </p:nvSpPr>
        <p:spPr bwMode="auto">
          <a:xfrm>
            <a:off x="611188" y="2070100"/>
            <a:ext cx="16684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259" name="Oval 43"/>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0" name="Oval 44"/>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1" name="Oval 45"/>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2" name="Oval 46"/>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3" name="Oval 47"/>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4" name="Oval 48"/>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5" name="Oval 49"/>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6" name="Oval 50"/>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7" name="Oval 51"/>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8" name="Oval 52"/>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9" name="Oval 53"/>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0" name="Oval 54"/>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1" name="Oval 55"/>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2" name="Oval 56"/>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3" name="Oval 57"/>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80" name="Line 64"/>
          <p:cNvSpPr>
            <a:spLocks noChangeShapeType="1"/>
          </p:cNvSpPr>
          <p:nvPr/>
        </p:nvSpPr>
        <p:spPr bwMode="auto">
          <a:xfrm flipV="1">
            <a:off x="609600" y="2968625"/>
            <a:ext cx="1600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294" name="Text Box 78"/>
          <p:cNvSpPr txBox="1">
            <a:spLocks noChangeArrowheads="1"/>
          </p:cNvSpPr>
          <p:nvPr/>
        </p:nvSpPr>
        <p:spPr bwMode="auto">
          <a:xfrm>
            <a:off x="3352800" y="5105400"/>
            <a:ext cx="4437063" cy="1552575"/>
          </a:xfrm>
          <a:prstGeom prst="rect">
            <a:avLst/>
          </a:prstGeom>
          <a:noFill/>
          <a:ln w="9525">
            <a:noFill/>
            <a:miter lim="800000"/>
            <a:headEnd/>
            <a:tailEnd/>
          </a:ln>
          <a:effectLst/>
        </p:spPr>
        <p:txBody>
          <a:bodyPr wrap="none">
            <a:spAutoFit/>
          </a:bodyPr>
          <a:lstStyle/>
          <a:p>
            <a:r>
              <a:rPr lang="fr-FR"/>
              <a:t>Regroupement des deux lettres</a:t>
            </a:r>
          </a:p>
          <a:p>
            <a:r>
              <a:rPr lang="fr-FR"/>
              <a:t>de plus faible probabilité</a:t>
            </a:r>
          </a:p>
          <a:p>
            <a:r>
              <a:rPr lang="fr-FR"/>
              <a:t>la probabilité du regroupement</a:t>
            </a:r>
          </a:p>
          <a:p>
            <a:r>
              <a:rPr lang="fr-FR"/>
              <a:t>est la somme des deux probabilités</a:t>
            </a:r>
          </a:p>
        </p:txBody>
      </p:sp>
      <p:sp>
        <p:nvSpPr>
          <p:cNvPr id="9297" name="Text Box 81"/>
          <p:cNvSpPr txBox="1">
            <a:spLocks noChangeArrowheads="1"/>
          </p:cNvSpPr>
          <p:nvPr/>
        </p:nvSpPr>
        <p:spPr bwMode="auto">
          <a:xfrm>
            <a:off x="7143676" y="117475"/>
            <a:ext cx="2000356" cy="430887"/>
          </a:xfrm>
          <a:prstGeom prst="rect">
            <a:avLst/>
          </a:prstGeom>
          <a:noFill/>
          <a:ln w="9525">
            <a:noFill/>
            <a:miter lim="800000"/>
            <a:headEnd/>
            <a:tailEnd/>
          </a:ln>
          <a:effectLst/>
        </p:spPr>
        <p:txBody>
          <a:bodyPr wrap="none">
            <a:spAutoFit/>
          </a:bodyPr>
          <a:lstStyle/>
          <a:p>
            <a:r>
              <a:rPr lang="fr-FR" sz="2200" b="1" u="sng" dirty="0">
                <a:solidFill>
                  <a:srgbClr val="FF0000"/>
                </a:solidFill>
              </a:rPr>
              <a:t>Première étape</a:t>
            </a:r>
          </a:p>
        </p:txBody>
      </p:sp>
      <p:sp>
        <p:nvSpPr>
          <p:cNvPr id="59" name="Rectangle 58"/>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61" name="Rectangle 60"/>
          <p:cNvSpPr/>
          <p:nvPr/>
        </p:nvSpPr>
        <p:spPr bwMode="auto">
          <a:xfrm>
            <a:off x="192879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0243"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0244"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0245"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0246" name="Rectangle 6"/>
          <p:cNvSpPr>
            <a:spLocks noChangeArrowheads="1"/>
          </p:cNvSpPr>
          <p:nvPr/>
        </p:nvSpPr>
        <p:spPr bwMode="auto">
          <a:xfrm>
            <a:off x="290513" y="3502025"/>
            <a:ext cx="322204" cy="462307"/>
          </a:xfrm>
          <a:prstGeom prst="rect">
            <a:avLst/>
          </a:prstGeom>
          <a:noFill/>
          <a:ln w="9525">
            <a:noFill/>
            <a:miter lim="800000"/>
            <a:headEnd/>
            <a:tailEnd/>
          </a:ln>
          <a:effectLst/>
        </p:spPr>
        <p:txBody>
          <a:bodyPr wrap="none" lIns="92075" tIns="46038" rIns="92075" bIns="46038">
            <a:spAutoFit/>
          </a:bodyPr>
          <a:lstStyle/>
          <a:p>
            <a:pPr marL="133350" indent="-133350"/>
            <a:r>
              <a:rPr lang="fr-FR" b="1" dirty="0">
                <a:solidFill>
                  <a:srgbClr val="FF0000"/>
                </a:solidFill>
              </a:rPr>
              <a:t>e</a:t>
            </a:r>
          </a:p>
        </p:txBody>
      </p:sp>
      <p:sp>
        <p:nvSpPr>
          <p:cNvPr id="10247" name="Rectangle 7"/>
          <p:cNvSpPr>
            <a:spLocks noChangeArrowheads="1"/>
          </p:cNvSpPr>
          <p:nvPr/>
        </p:nvSpPr>
        <p:spPr bwMode="auto">
          <a:xfrm>
            <a:off x="290513" y="4416425"/>
            <a:ext cx="28854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f</a:t>
            </a:r>
          </a:p>
        </p:txBody>
      </p:sp>
      <p:sp>
        <p:nvSpPr>
          <p:cNvPr id="10248"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0249"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10250"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10251"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10252"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10253" name="Rectangle 13"/>
          <p:cNvSpPr>
            <a:spLocks noChangeArrowheads="1"/>
          </p:cNvSpPr>
          <p:nvPr/>
        </p:nvSpPr>
        <p:spPr bwMode="auto">
          <a:xfrm>
            <a:off x="38100" y="388302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0.07</a:t>
            </a:r>
          </a:p>
        </p:txBody>
      </p:sp>
      <p:sp>
        <p:nvSpPr>
          <p:cNvPr id="10254" name="Rectangle 14"/>
          <p:cNvSpPr>
            <a:spLocks noChangeArrowheads="1"/>
          </p:cNvSpPr>
          <p:nvPr/>
        </p:nvSpPr>
        <p:spPr bwMode="auto">
          <a:xfrm>
            <a:off x="0" y="477837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0.06</a:t>
            </a:r>
          </a:p>
        </p:txBody>
      </p:sp>
      <p:sp>
        <p:nvSpPr>
          <p:cNvPr id="10255"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t> 0.05</a:t>
            </a:r>
          </a:p>
        </p:txBody>
      </p:sp>
      <p:sp>
        <p:nvSpPr>
          <p:cNvPr id="10256"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0257"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t>0.04</a:t>
            </a:r>
          </a:p>
        </p:txBody>
      </p:sp>
      <p:sp>
        <p:nvSpPr>
          <p:cNvPr id="10261" name="Rectangle 21"/>
          <p:cNvSpPr>
            <a:spLocks noChangeArrowheads="1"/>
          </p:cNvSpPr>
          <p:nvPr/>
        </p:nvSpPr>
        <p:spPr bwMode="auto">
          <a:xfrm>
            <a:off x="1857356" y="601662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0.09</a:t>
            </a:r>
          </a:p>
        </p:txBody>
      </p:sp>
      <p:sp>
        <p:nvSpPr>
          <p:cNvPr id="10267" name="Line 27"/>
          <p:cNvSpPr>
            <a:spLocks noChangeShapeType="1"/>
          </p:cNvSpPr>
          <p:nvPr/>
        </p:nvSpPr>
        <p:spPr bwMode="auto">
          <a:xfrm>
            <a:off x="2211388" y="3746500"/>
            <a:ext cx="677862" cy="3810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0268" name="Line 28"/>
          <p:cNvSpPr>
            <a:spLocks noChangeShapeType="1"/>
          </p:cNvSpPr>
          <p:nvPr/>
        </p:nvSpPr>
        <p:spPr bwMode="auto">
          <a:xfrm flipV="1">
            <a:off x="2211388" y="4127500"/>
            <a:ext cx="677862" cy="4572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0269" name="Line 29"/>
          <p:cNvSpPr>
            <a:spLocks noChangeShapeType="1"/>
          </p:cNvSpPr>
          <p:nvPr/>
        </p:nvSpPr>
        <p:spPr bwMode="auto">
          <a:xfrm>
            <a:off x="2279650" y="20701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270" name="Line 30"/>
          <p:cNvSpPr>
            <a:spLocks noChangeShapeType="1"/>
          </p:cNvSpPr>
          <p:nvPr/>
        </p:nvSpPr>
        <p:spPr bwMode="auto">
          <a:xfrm>
            <a:off x="2203450" y="29845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271" name="Line 31"/>
          <p:cNvSpPr>
            <a:spLocks noChangeShapeType="1"/>
          </p:cNvSpPr>
          <p:nvPr/>
        </p:nvSpPr>
        <p:spPr bwMode="auto">
          <a:xfrm>
            <a:off x="2279650" y="12319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272" name="Line 32"/>
          <p:cNvSpPr>
            <a:spLocks noChangeShapeType="1"/>
          </p:cNvSpPr>
          <p:nvPr/>
        </p:nvSpPr>
        <p:spPr bwMode="auto">
          <a:xfrm>
            <a:off x="2279650" y="3937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274" name="Rectangle 34"/>
          <p:cNvSpPr>
            <a:spLocks noChangeArrowheads="1"/>
          </p:cNvSpPr>
          <p:nvPr/>
        </p:nvSpPr>
        <p:spPr bwMode="auto">
          <a:xfrm>
            <a:off x="2568575" y="4492625"/>
            <a:ext cx="717550" cy="462307"/>
          </a:xfrm>
          <a:prstGeom prst="rect">
            <a:avLst/>
          </a:prstGeom>
          <a:noFill/>
          <a:ln w="9525">
            <a:noFill/>
            <a:miter lim="800000"/>
            <a:headEnd/>
            <a:tailEnd/>
          </a:ln>
          <a:effectLst/>
        </p:spPr>
        <p:txBody>
          <a:bodyPr lIns="92075" tIns="46038" rIns="92075" bIns="46038">
            <a:spAutoFit/>
          </a:bodyPr>
          <a:lstStyle/>
          <a:p>
            <a:r>
              <a:rPr lang="fr-FR" b="1" dirty="0">
                <a:solidFill>
                  <a:srgbClr val="FF0000"/>
                </a:solidFill>
              </a:rPr>
              <a:t>0.13</a:t>
            </a:r>
          </a:p>
        </p:txBody>
      </p:sp>
      <p:sp>
        <p:nvSpPr>
          <p:cNvPr id="10275" name="Line 35"/>
          <p:cNvSpPr>
            <a:spLocks noChangeShapeType="1"/>
          </p:cNvSpPr>
          <p:nvPr/>
        </p:nvSpPr>
        <p:spPr bwMode="auto">
          <a:xfrm>
            <a:off x="2286000" y="5711825"/>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290" name="Oval 50"/>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291" name="Oval 51"/>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292" name="Oval 52"/>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293" name="Oval 53"/>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294" name="Oval 54"/>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295" name="Oval 55"/>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296" name="Oval 56"/>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297" name="Oval 57"/>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298" name="Oval 58"/>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299" name="Oval 59"/>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0" name="Oval 60"/>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1" name="Oval 61"/>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2" name="Oval 62"/>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3" name="Oval 63"/>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4" name="Oval 64"/>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5" name="Oval 65"/>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6" name="Oval 66"/>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7" name="Oval 67"/>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8" name="Oval 68"/>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09" name="Oval 69"/>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10" name="Oval 70"/>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18" name="Rectangle 78"/>
          <p:cNvSpPr>
            <a:spLocks noChangeArrowheads="1"/>
          </p:cNvSpPr>
          <p:nvPr/>
        </p:nvSpPr>
        <p:spPr bwMode="auto">
          <a:xfrm>
            <a:off x="3657600" y="3733800"/>
            <a:ext cx="3946525" cy="1187450"/>
          </a:xfrm>
          <a:prstGeom prst="rect">
            <a:avLst/>
          </a:prstGeom>
          <a:noFill/>
          <a:ln w="9525">
            <a:noFill/>
            <a:miter lim="800000"/>
            <a:headEnd/>
            <a:tailEnd/>
          </a:ln>
          <a:effectLst/>
        </p:spPr>
        <p:txBody>
          <a:bodyPr wrap="none">
            <a:spAutoFit/>
          </a:bodyPr>
          <a:lstStyle/>
          <a:p>
            <a:r>
              <a:rPr lang="fr-FR"/>
              <a:t>Regroupement des deux lettres</a:t>
            </a:r>
          </a:p>
          <a:p>
            <a:r>
              <a:rPr lang="fr-FR"/>
              <a:t>ou groupements de lettres</a:t>
            </a:r>
          </a:p>
          <a:p>
            <a:r>
              <a:rPr lang="fr-FR"/>
              <a:t>de plus faible probabilité</a:t>
            </a:r>
          </a:p>
        </p:txBody>
      </p:sp>
      <p:sp>
        <p:nvSpPr>
          <p:cNvPr id="68" name="Rectangle 67"/>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77" name="Line 18"/>
          <p:cNvSpPr>
            <a:spLocks noChangeShapeType="1"/>
          </p:cNvSpPr>
          <p:nvPr/>
        </p:nvSpPr>
        <p:spPr bwMode="auto">
          <a:xfrm>
            <a:off x="611188" y="5346700"/>
            <a:ext cx="1598612" cy="3651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78" name="Line 19"/>
          <p:cNvSpPr>
            <a:spLocks noChangeShapeType="1"/>
          </p:cNvSpPr>
          <p:nvPr/>
        </p:nvSpPr>
        <p:spPr bwMode="auto">
          <a:xfrm flipV="1">
            <a:off x="687388" y="5711825"/>
            <a:ext cx="1522412" cy="6254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79" name="Line 22"/>
          <p:cNvSpPr>
            <a:spLocks noChangeShapeType="1"/>
          </p:cNvSpPr>
          <p:nvPr/>
        </p:nvSpPr>
        <p:spPr bwMode="auto">
          <a:xfrm flipV="1">
            <a:off x="611188" y="3746500"/>
            <a:ext cx="1600200" cy="1588"/>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0" name="Line 23"/>
          <p:cNvSpPr>
            <a:spLocks noChangeShapeType="1"/>
          </p:cNvSpPr>
          <p:nvPr/>
        </p:nvSpPr>
        <p:spPr bwMode="auto">
          <a:xfrm>
            <a:off x="687388" y="4583113"/>
            <a:ext cx="1524000" cy="1587"/>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1" name="Line 24"/>
          <p:cNvSpPr>
            <a:spLocks noChangeShapeType="1"/>
          </p:cNvSpPr>
          <p:nvPr/>
        </p:nvSpPr>
        <p:spPr bwMode="auto">
          <a:xfrm flipV="1">
            <a:off x="763588" y="387350"/>
            <a:ext cx="1452562" cy="635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2" name="Line 25"/>
          <p:cNvSpPr>
            <a:spLocks noChangeShapeType="1"/>
          </p:cNvSpPr>
          <p:nvPr/>
        </p:nvSpPr>
        <p:spPr bwMode="auto">
          <a:xfrm>
            <a:off x="763588" y="1231900"/>
            <a:ext cx="15160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3" name="Line 26"/>
          <p:cNvSpPr>
            <a:spLocks noChangeShapeType="1"/>
          </p:cNvSpPr>
          <p:nvPr/>
        </p:nvSpPr>
        <p:spPr bwMode="auto">
          <a:xfrm>
            <a:off x="611188" y="2070100"/>
            <a:ext cx="16684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4" name="Line 64"/>
          <p:cNvSpPr>
            <a:spLocks noChangeShapeType="1"/>
          </p:cNvSpPr>
          <p:nvPr/>
        </p:nvSpPr>
        <p:spPr bwMode="auto">
          <a:xfrm flipV="1">
            <a:off x="609600" y="2968625"/>
            <a:ext cx="1600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5" name="Rectangle 84"/>
          <p:cNvSpPr/>
          <p:nvPr/>
        </p:nvSpPr>
        <p:spPr bwMode="auto">
          <a:xfrm>
            <a:off x="192879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86" name="Rectangle 85"/>
          <p:cNvSpPr/>
          <p:nvPr/>
        </p:nvSpPr>
        <p:spPr bwMode="auto">
          <a:xfrm>
            <a:off x="264317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87" name="Text Box 81"/>
          <p:cNvSpPr txBox="1">
            <a:spLocks noChangeArrowheads="1"/>
          </p:cNvSpPr>
          <p:nvPr/>
        </p:nvSpPr>
        <p:spPr bwMode="auto">
          <a:xfrm>
            <a:off x="7054999" y="117475"/>
            <a:ext cx="2089033" cy="430887"/>
          </a:xfrm>
          <a:prstGeom prst="rect">
            <a:avLst/>
          </a:prstGeom>
          <a:noFill/>
          <a:ln w="9525">
            <a:noFill/>
            <a:miter lim="800000"/>
            <a:headEnd/>
            <a:tailEnd/>
          </a:ln>
          <a:effectLst/>
        </p:spPr>
        <p:txBody>
          <a:bodyPr wrap="none">
            <a:spAutoFit/>
          </a:bodyPr>
          <a:lstStyle/>
          <a:p>
            <a:r>
              <a:rPr lang="fr-FR" sz="2200" b="1" u="sng" dirty="0">
                <a:solidFill>
                  <a:srgbClr val="FF0000"/>
                </a:solidFill>
              </a:rPr>
              <a:t>Deuxième étape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1267"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1268"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1269" name="Rectangle 5"/>
          <p:cNvSpPr>
            <a:spLocks noChangeArrowheads="1"/>
          </p:cNvSpPr>
          <p:nvPr/>
        </p:nvSpPr>
        <p:spPr bwMode="auto">
          <a:xfrm>
            <a:off x="153988" y="2816225"/>
            <a:ext cx="357470" cy="462307"/>
          </a:xfrm>
          <a:prstGeom prst="rect">
            <a:avLst/>
          </a:prstGeom>
          <a:noFill/>
          <a:ln w="9525">
            <a:noFill/>
            <a:miter lim="800000"/>
            <a:headEnd/>
            <a:tailEnd/>
          </a:ln>
          <a:effectLst/>
        </p:spPr>
        <p:txBody>
          <a:bodyPr wrap="none" lIns="92075" tIns="46038" rIns="92075" bIns="46038">
            <a:spAutoFit/>
          </a:bodyPr>
          <a:lstStyle/>
          <a:p>
            <a:pPr marL="95250" indent="-95250"/>
            <a:r>
              <a:rPr lang="fr-FR" b="1" dirty="0">
                <a:solidFill>
                  <a:srgbClr val="FF0000"/>
                </a:solidFill>
              </a:rPr>
              <a:t>d</a:t>
            </a:r>
          </a:p>
        </p:txBody>
      </p:sp>
      <p:sp>
        <p:nvSpPr>
          <p:cNvPr id="11270"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1271"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1272"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1273"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11274"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11275"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11276" name="Rectangle 12"/>
          <p:cNvSpPr>
            <a:spLocks noChangeArrowheads="1"/>
          </p:cNvSpPr>
          <p:nvPr/>
        </p:nvSpPr>
        <p:spPr bwMode="auto">
          <a:xfrm>
            <a:off x="0" y="3048000"/>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a:t>
            </a:r>
          </a:p>
        </p:txBody>
      </p:sp>
      <p:sp>
        <p:nvSpPr>
          <p:cNvPr id="11277"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11278"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11279"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t> 0.05</a:t>
            </a:r>
          </a:p>
        </p:txBody>
      </p:sp>
      <p:sp>
        <p:nvSpPr>
          <p:cNvPr id="11280"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1281"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t>0.04</a:t>
            </a:r>
          </a:p>
        </p:txBody>
      </p:sp>
      <p:sp>
        <p:nvSpPr>
          <p:cNvPr id="11300" name="Line 36"/>
          <p:cNvSpPr>
            <a:spLocks noChangeShapeType="1"/>
          </p:cNvSpPr>
          <p:nvPr/>
        </p:nvSpPr>
        <p:spPr bwMode="auto">
          <a:xfrm>
            <a:off x="2895600" y="2968625"/>
            <a:ext cx="984250" cy="18446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1301" name="Line 37"/>
          <p:cNvSpPr>
            <a:spLocks noChangeShapeType="1"/>
          </p:cNvSpPr>
          <p:nvPr/>
        </p:nvSpPr>
        <p:spPr bwMode="auto">
          <a:xfrm flipV="1">
            <a:off x="2895600" y="4813300"/>
            <a:ext cx="984250" cy="8985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1304" name="Line 40"/>
          <p:cNvSpPr>
            <a:spLocks noChangeShapeType="1"/>
          </p:cNvSpPr>
          <p:nvPr/>
        </p:nvSpPr>
        <p:spPr bwMode="auto">
          <a:xfrm>
            <a:off x="2889250" y="41275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305" name="Line 41"/>
          <p:cNvSpPr>
            <a:spLocks noChangeShapeType="1"/>
          </p:cNvSpPr>
          <p:nvPr/>
        </p:nvSpPr>
        <p:spPr bwMode="auto">
          <a:xfrm>
            <a:off x="2889250" y="20701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306" name="Line 42"/>
          <p:cNvSpPr>
            <a:spLocks noChangeShapeType="1"/>
          </p:cNvSpPr>
          <p:nvPr/>
        </p:nvSpPr>
        <p:spPr bwMode="auto">
          <a:xfrm>
            <a:off x="2889250" y="12319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307" name="Line 43"/>
          <p:cNvSpPr>
            <a:spLocks noChangeShapeType="1"/>
          </p:cNvSpPr>
          <p:nvPr/>
        </p:nvSpPr>
        <p:spPr bwMode="auto">
          <a:xfrm>
            <a:off x="2889250" y="3937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323" name="Oval 59"/>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24" name="Oval 60"/>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25" name="Oval 61"/>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26" name="Oval 62"/>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27" name="Oval 63"/>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28" name="Oval 64"/>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29" name="Oval 65"/>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0" name="Oval 66"/>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1" name="Oval 67"/>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2" name="Oval 68"/>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3" name="Oval 69"/>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4" name="Oval 70"/>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5" name="Oval 71"/>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6" name="Oval 72"/>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7" name="Oval 73"/>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8" name="Oval 74"/>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39" name="Oval 75"/>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40" name="Oval 76"/>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41" name="Oval 77"/>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42" name="Oval 78"/>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43" name="Oval 79"/>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44" name="Oval 80"/>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45" name="Oval 81"/>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46" name="Oval 82"/>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47" name="Oval 83"/>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48" name="Oval 84"/>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55" name="Rectangle 91"/>
          <p:cNvSpPr>
            <a:spLocks noChangeArrowheads="1"/>
          </p:cNvSpPr>
          <p:nvPr/>
        </p:nvSpPr>
        <p:spPr bwMode="auto">
          <a:xfrm>
            <a:off x="3546468" y="5102225"/>
            <a:ext cx="724557" cy="462307"/>
          </a:xfrm>
          <a:prstGeom prst="rect">
            <a:avLst/>
          </a:prstGeom>
          <a:noFill/>
          <a:ln w="9525">
            <a:solidFill>
              <a:schemeClr val="bg1"/>
            </a:solidFill>
            <a:miter lim="800000"/>
            <a:headEnd/>
            <a:tailEnd/>
          </a:ln>
          <a:effectLst/>
        </p:spPr>
        <p:txBody>
          <a:bodyPr wrap="none" lIns="92075" tIns="46038" rIns="92075" bIns="46038">
            <a:spAutoFit/>
          </a:bodyPr>
          <a:lstStyle/>
          <a:p>
            <a:r>
              <a:rPr lang="fr-FR" b="1" dirty="0">
                <a:solidFill>
                  <a:srgbClr val="FF0000"/>
                </a:solidFill>
              </a:rPr>
              <a:t>0.19</a:t>
            </a:r>
          </a:p>
        </p:txBody>
      </p:sp>
      <p:sp>
        <p:nvSpPr>
          <p:cNvPr id="79" name="Rectangle 78"/>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80" name="Rectangle 79"/>
          <p:cNvSpPr/>
          <p:nvPr/>
        </p:nvSpPr>
        <p:spPr bwMode="auto">
          <a:xfrm>
            <a:off x="192879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81" name="Rectangle 80"/>
          <p:cNvSpPr/>
          <p:nvPr/>
        </p:nvSpPr>
        <p:spPr bwMode="auto">
          <a:xfrm>
            <a:off x="264317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82" name="Line 18"/>
          <p:cNvSpPr>
            <a:spLocks noChangeShapeType="1"/>
          </p:cNvSpPr>
          <p:nvPr/>
        </p:nvSpPr>
        <p:spPr bwMode="auto">
          <a:xfrm>
            <a:off x="611188" y="5346700"/>
            <a:ext cx="1598612" cy="3651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83" name="Line 19"/>
          <p:cNvSpPr>
            <a:spLocks noChangeShapeType="1"/>
          </p:cNvSpPr>
          <p:nvPr/>
        </p:nvSpPr>
        <p:spPr bwMode="auto">
          <a:xfrm flipV="1">
            <a:off x="687388" y="5711825"/>
            <a:ext cx="1522412" cy="6254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84" name="Line 22"/>
          <p:cNvSpPr>
            <a:spLocks noChangeShapeType="1"/>
          </p:cNvSpPr>
          <p:nvPr/>
        </p:nvSpPr>
        <p:spPr bwMode="auto">
          <a:xfrm flipV="1">
            <a:off x="611188" y="3746500"/>
            <a:ext cx="1600200" cy="1588"/>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5" name="Line 23"/>
          <p:cNvSpPr>
            <a:spLocks noChangeShapeType="1"/>
          </p:cNvSpPr>
          <p:nvPr/>
        </p:nvSpPr>
        <p:spPr bwMode="auto">
          <a:xfrm>
            <a:off x="687388" y="4583113"/>
            <a:ext cx="1524000" cy="1587"/>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6" name="Line 24"/>
          <p:cNvSpPr>
            <a:spLocks noChangeShapeType="1"/>
          </p:cNvSpPr>
          <p:nvPr/>
        </p:nvSpPr>
        <p:spPr bwMode="auto">
          <a:xfrm flipV="1">
            <a:off x="763588" y="387350"/>
            <a:ext cx="1452562" cy="635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7" name="Line 25"/>
          <p:cNvSpPr>
            <a:spLocks noChangeShapeType="1"/>
          </p:cNvSpPr>
          <p:nvPr/>
        </p:nvSpPr>
        <p:spPr bwMode="auto">
          <a:xfrm>
            <a:off x="763588" y="1231900"/>
            <a:ext cx="15160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8" name="Line 26"/>
          <p:cNvSpPr>
            <a:spLocks noChangeShapeType="1"/>
          </p:cNvSpPr>
          <p:nvPr/>
        </p:nvSpPr>
        <p:spPr bwMode="auto">
          <a:xfrm>
            <a:off x="611188" y="2070100"/>
            <a:ext cx="16684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89" name="Line 64"/>
          <p:cNvSpPr>
            <a:spLocks noChangeShapeType="1"/>
          </p:cNvSpPr>
          <p:nvPr/>
        </p:nvSpPr>
        <p:spPr bwMode="auto">
          <a:xfrm flipV="1">
            <a:off x="609600" y="2968625"/>
            <a:ext cx="1600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0" name="Line 27"/>
          <p:cNvSpPr>
            <a:spLocks noChangeShapeType="1"/>
          </p:cNvSpPr>
          <p:nvPr/>
        </p:nvSpPr>
        <p:spPr bwMode="auto">
          <a:xfrm>
            <a:off x="2211388" y="3746500"/>
            <a:ext cx="677862" cy="3810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91" name="Line 28"/>
          <p:cNvSpPr>
            <a:spLocks noChangeShapeType="1"/>
          </p:cNvSpPr>
          <p:nvPr/>
        </p:nvSpPr>
        <p:spPr bwMode="auto">
          <a:xfrm flipV="1">
            <a:off x="2211388" y="4127500"/>
            <a:ext cx="677862" cy="4572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92" name="Line 29"/>
          <p:cNvSpPr>
            <a:spLocks noChangeShapeType="1"/>
          </p:cNvSpPr>
          <p:nvPr/>
        </p:nvSpPr>
        <p:spPr bwMode="auto">
          <a:xfrm>
            <a:off x="2279650" y="20701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3" name="Line 30"/>
          <p:cNvSpPr>
            <a:spLocks noChangeShapeType="1"/>
          </p:cNvSpPr>
          <p:nvPr/>
        </p:nvSpPr>
        <p:spPr bwMode="auto">
          <a:xfrm>
            <a:off x="2203450" y="29845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4" name="Line 31"/>
          <p:cNvSpPr>
            <a:spLocks noChangeShapeType="1"/>
          </p:cNvSpPr>
          <p:nvPr/>
        </p:nvSpPr>
        <p:spPr bwMode="auto">
          <a:xfrm>
            <a:off x="2279650" y="12319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5" name="Line 32"/>
          <p:cNvSpPr>
            <a:spLocks noChangeShapeType="1"/>
          </p:cNvSpPr>
          <p:nvPr/>
        </p:nvSpPr>
        <p:spPr bwMode="auto">
          <a:xfrm>
            <a:off x="2279650" y="3937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6" name="Line 35"/>
          <p:cNvSpPr>
            <a:spLocks noChangeShapeType="1"/>
          </p:cNvSpPr>
          <p:nvPr/>
        </p:nvSpPr>
        <p:spPr bwMode="auto">
          <a:xfrm>
            <a:off x="2286000" y="5711825"/>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7" name="Rectangle 21"/>
          <p:cNvSpPr>
            <a:spLocks noChangeArrowheads="1"/>
          </p:cNvSpPr>
          <p:nvPr/>
        </p:nvSpPr>
        <p:spPr bwMode="auto">
          <a:xfrm>
            <a:off x="1857356" y="601662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0.09</a:t>
            </a:r>
          </a:p>
        </p:txBody>
      </p:sp>
      <p:sp>
        <p:nvSpPr>
          <p:cNvPr id="98" name="Rectangle 34"/>
          <p:cNvSpPr>
            <a:spLocks noChangeArrowheads="1"/>
          </p:cNvSpPr>
          <p:nvPr/>
        </p:nvSpPr>
        <p:spPr bwMode="auto">
          <a:xfrm>
            <a:off x="2568575" y="4492625"/>
            <a:ext cx="717550" cy="462307"/>
          </a:xfrm>
          <a:prstGeom prst="rect">
            <a:avLst/>
          </a:prstGeom>
          <a:noFill/>
          <a:ln w="9525">
            <a:noFill/>
            <a:miter lim="800000"/>
            <a:headEnd/>
            <a:tailEnd/>
          </a:ln>
          <a:effectLst/>
        </p:spPr>
        <p:txBody>
          <a:bodyPr lIns="92075" tIns="46038" rIns="92075" bIns="46038">
            <a:spAutoFit/>
          </a:bodyPr>
          <a:lstStyle/>
          <a:p>
            <a:r>
              <a:rPr lang="fr-FR" b="1" dirty="0">
                <a:solidFill>
                  <a:srgbClr val="FF0000"/>
                </a:solidFill>
              </a:rPr>
              <a:t>0.13</a:t>
            </a:r>
          </a:p>
        </p:txBody>
      </p:sp>
      <p:sp>
        <p:nvSpPr>
          <p:cNvPr id="99" name="Rectangle 98"/>
          <p:cNvSpPr/>
          <p:nvPr/>
        </p:nvSpPr>
        <p:spPr bwMode="auto">
          <a:xfrm>
            <a:off x="3630606"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0" name="Text Box 81"/>
          <p:cNvSpPr txBox="1">
            <a:spLocks noChangeArrowheads="1"/>
          </p:cNvSpPr>
          <p:nvPr/>
        </p:nvSpPr>
        <p:spPr bwMode="auto">
          <a:xfrm>
            <a:off x="7066604" y="117475"/>
            <a:ext cx="2077428" cy="430887"/>
          </a:xfrm>
          <a:prstGeom prst="rect">
            <a:avLst/>
          </a:prstGeom>
          <a:noFill/>
          <a:ln w="9525">
            <a:noFill/>
            <a:miter lim="800000"/>
            <a:headEnd/>
            <a:tailEnd/>
          </a:ln>
          <a:effectLst/>
        </p:spPr>
        <p:txBody>
          <a:bodyPr wrap="none">
            <a:spAutoFit/>
          </a:bodyPr>
          <a:lstStyle/>
          <a:p>
            <a:r>
              <a:rPr lang="fr-FR" sz="2200" b="1" u="sng" dirty="0">
                <a:solidFill>
                  <a:srgbClr val="FF0000"/>
                </a:solidFill>
              </a:rPr>
              <a:t>Troisième étape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2291"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2292" name="Rectangle 4"/>
          <p:cNvSpPr>
            <a:spLocks noChangeArrowheads="1"/>
          </p:cNvSpPr>
          <p:nvPr/>
        </p:nvSpPr>
        <p:spPr bwMode="auto">
          <a:xfrm>
            <a:off x="230188" y="1901825"/>
            <a:ext cx="322204"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c</a:t>
            </a:r>
          </a:p>
        </p:txBody>
      </p:sp>
      <p:sp>
        <p:nvSpPr>
          <p:cNvPr id="12293"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2294"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2295"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2296"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2297"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12298"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12299" name="Rectangle 11"/>
          <p:cNvSpPr>
            <a:spLocks noChangeArrowheads="1"/>
          </p:cNvSpPr>
          <p:nvPr/>
        </p:nvSpPr>
        <p:spPr bwMode="auto">
          <a:xfrm>
            <a:off x="1588" y="228282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a:t>
            </a:r>
          </a:p>
        </p:txBody>
      </p:sp>
      <p:sp>
        <p:nvSpPr>
          <p:cNvPr id="12300"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12301"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12302"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12303"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t> 0.05</a:t>
            </a:r>
          </a:p>
        </p:txBody>
      </p:sp>
      <p:sp>
        <p:nvSpPr>
          <p:cNvPr id="12304"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2305"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t>0.04</a:t>
            </a:r>
          </a:p>
        </p:txBody>
      </p:sp>
      <p:sp>
        <p:nvSpPr>
          <p:cNvPr id="12332" name="Line 44"/>
          <p:cNvSpPr>
            <a:spLocks noChangeShapeType="1"/>
          </p:cNvSpPr>
          <p:nvPr/>
        </p:nvSpPr>
        <p:spPr bwMode="auto">
          <a:xfrm>
            <a:off x="3886200" y="2054225"/>
            <a:ext cx="763588" cy="70167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2333" name="Line 45"/>
          <p:cNvSpPr>
            <a:spLocks noChangeShapeType="1"/>
          </p:cNvSpPr>
          <p:nvPr/>
        </p:nvSpPr>
        <p:spPr bwMode="auto">
          <a:xfrm flipV="1">
            <a:off x="3886200" y="2755900"/>
            <a:ext cx="763588" cy="135572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2335" name="Rectangle 47"/>
          <p:cNvSpPr>
            <a:spLocks noChangeArrowheads="1"/>
          </p:cNvSpPr>
          <p:nvPr/>
        </p:nvSpPr>
        <p:spPr bwMode="auto">
          <a:xfrm>
            <a:off x="4324348" y="3109569"/>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0.23</a:t>
            </a:r>
          </a:p>
        </p:txBody>
      </p:sp>
      <p:sp>
        <p:nvSpPr>
          <p:cNvPr id="12336" name="Line 48"/>
          <p:cNvSpPr>
            <a:spLocks noChangeShapeType="1"/>
          </p:cNvSpPr>
          <p:nvPr/>
        </p:nvSpPr>
        <p:spPr bwMode="auto">
          <a:xfrm>
            <a:off x="3879850" y="4813300"/>
            <a:ext cx="762000"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2337" name="Line 49"/>
          <p:cNvSpPr>
            <a:spLocks noChangeShapeType="1"/>
          </p:cNvSpPr>
          <p:nvPr/>
        </p:nvSpPr>
        <p:spPr bwMode="auto">
          <a:xfrm>
            <a:off x="3727450" y="12319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338" name="Line 50"/>
          <p:cNvSpPr>
            <a:spLocks noChangeShapeType="1"/>
          </p:cNvSpPr>
          <p:nvPr/>
        </p:nvSpPr>
        <p:spPr bwMode="auto">
          <a:xfrm>
            <a:off x="3779838" y="407988"/>
            <a:ext cx="838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351" name="Oval 63"/>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52" name="Oval 64"/>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53" name="Oval 65"/>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54" name="Oval 66"/>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55" name="Oval 67"/>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56" name="Oval 68"/>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57" name="Oval 69"/>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58" name="Oval 70"/>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59" name="Oval 71"/>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0" name="Oval 72"/>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1" name="Oval 73"/>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2" name="Oval 74"/>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3" name="Oval 75"/>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4" name="Oval 76"/>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5" name="Oval 77"/>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6" name="Oval 78"/>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7" name="Oval 79"/>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8" name="Oval 80"/>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69" name="Oval 81"/>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0" name="Oval 82"/>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1" name="Oval 83"/>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2" name="Oval 84"/>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3" name="Oval 85"/>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4" name="Oval 86"/>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5" name="Oval 87"/>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6" name="Oval 88"/>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7" name="Oval 89"/>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8" name="Oval 90"/>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79" name="Oval 91"/>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380" name="Oval 92"/>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8" name="Rectangle 87"/>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89" name="Text Box 81"/>
          <p:cNvSpPr txBox="1">
            <a:spLocks noChangeArrowheads="1"/>
          </p:cNvSpPr>
          <p:nvPr/>
        </p:nvSpPr>
        <p:spPr bwMode="auto">
          <a:xfrm>
            <a:off x="6944391" y="117475"/>
            <a:ext cx="2199641" cy="430887"/>
          </a:xfrm>
          <a:prstGeom prst="rect">
            <a:avLst/>
          </a:prstGeom>
          <a:noFill/>
          <a:ln w="9525">
            <a:noFill/>
            <a:miter lim="800000"/>
            <a:headEnd/>
            <a:tailEnd/>
          </a:ln>
          <a:effectLst/>
        </p:spPr>
        <p:txBody>
          <a:bodyPr wrap="none">
            <a:spAutoFit/>
          </a:bodyPr>
          <a:lstStyle/>
          <a:p>
            <a:r>
              <a:rPr lang="fr-FR" sz="2200" b="1" u="sng" dirty="0">
                <a:solidFill>
                  <a:srgbClr val="FF0000"/>
                </a:solidFill>
              </a:rPr>
              <a:t>Quatrième étape</a:t>
            </a:r>
          </a:p>
        </p:txBody>
      </p:sp>
      <p:sp>
        <p:nvSpPr>
          <p:cNvPr id="90" name="Rectangle 89"/>
          <p:cNvSpPr/>
          <p:nvPr/>
        </p:nvSpPr>
        <p:spPr bwMode="auto">
          <a:xfrm>
            <a:off x="192879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91" name="Rectangle 90"/>
          <p:cNvSpPr/>
          <p:nvPr/>
        </p:nvSpPr>
        <p:spPr bwMode="auto">
          <a:xfrm>
            <a:off x="264317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92" name="Rectangle 91"/>
          <p:cNvSpPr/>
          <p:nvPr/>
        </p:nvSpPr>
        <p:spPr bwMode="auto">
          <a:xfrm>
            <a:off x="3630606"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93" name="Line 36"/>
          <p:cNvSpPr>
            <a:spLocks noChangeShapeType="1"/>
          </p:cNvSpPr>
          <p:nvPr/>
        </p:nvSpPr>
        <p:spPr bwMode="auto">
          <a:xfrm>
            <a:off x="2895600" y="2968625"/>
            <a:ext cx="984250" cy="18446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94" name="Line 37"/>
          <p:cNvSpPr>
            <a:spLocks noChangeShapeType="1"/>
          </p:cNvSpPr>
          <p:nvPr/>
        </p:nvSpPr>
        <p:spPr bwMode="auto">
          <a:xfrm flipV="1">
            <a:off x="2895600" y="4813300"/>
            <a:ext cx="984250" cy="8985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95" name="Line 40"/>
          <p:cNvSpPr>
            <a:spLocks noChangeShapeType="1"/>
          </p:cNvSpPr>
          <p:nvPr/>
        </p:nvSpPr>
        <p:spPr bwMode="auto">
          <a:xfrm>
            <a:off x="2889250" y="41275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6" name="Line 41"/>
          <p:cNvSpPr>
            <a:spLocks noChangeShapeType="1"/>
          </p:cNvSpPr>
          <p:nvPr/>
        </p:nvSpPr>
        <p:spPr bwMode="auto">
          <a:xfrm>
            <a:off x="2889250" y="20701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7" name="Line 42"/>
          <p:cNvSpPr>
            <a:spLocks noChangeShapeType="1"/>
          </p:cNvSpPr>
          <p:nvPr/>
        </p:nvSpPr>
        <p:spPr bwMode="auto">
          <a:xfrm>
            <a:off x="2889250" y="12319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8" name="Line 43"/>
          <p:cNvSpPr>
            <a:spLocks noChangeShapeType="1"/>
          </p:cNvSpPr>
          <p:nvPr/>
        </p:nvSpPr>
        <p:spPr bwMode="auto">
          <a:xfrm>
            <a:off x="2889250" y="3937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99" name="Line 18"/>
          <p:cNvSpPr>
            <a:spLocks noChangeShapeType="1"/>
          </p:cNvSpPr>
          <p:nvPr/>
        </p:nvSpPr>
        <p:spPr bwMode="auto">
          <a:xfrm>
            <a:off x="611188" y="5346700"/>
            <a:ext cx="1598612" cy="3651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00" name="Line 19"/>
          <p:cNvSpPr>
            <a:spLocks noChangeShapeType="1"/>
          </p:cNvSpPr>
          <p:nvPr/>
        </p:nvSpPr>
        <p:spPr bwMode="auto">
          <a:xfrm flipV="1">
            <a:off x="687388" y="5711825"/>
            <a:ext cx="1522412" cy="6254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01" name="Line 22"/>
          <p:cNvSpPr>
            <a:spLocks noChangeShapeType="1"/>
          </p:cNvSpPr>
          <p:nvPr/>
        </p:nvSpPr>
        <p:spPr bwMode="auto">
          <a:xfrm flipV="1">
            <a:off x="611188" y="3746500"/>
            <a:ext cx="1600200" cy="1588"/>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2" name="Line 23"/>
          <p:cNvSpPr>
            <a:spLocks noChangeShapeType="1"/>
          </p:cNvSpPr>
          <p:nvPr/>
        </p:nvSpPr>
        <p:spPr bwMode="auto">
          <a:xfrm>
            <a:off x="687388" y="4583113"/>
            <a:ext cx="1524000" cy="1587"/>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3" name="Line 24"/>
          <p:cNvSpPr>
            <a:spLocks noChangeShapeType="1"/>
          </p:cNvSpPr>
          <p:nvPr/>
        </p:nvSpPr>
        <p:spPr bwMode="auto">
          <a:xfrm flipV="1">
            <a:off x="763588" y="387350"/>
            <a:ext cx="1452562" cy="635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4" name="Line 25"/>
          <p:cNvSpPr>
            <a:spLocks noChangeShapeType="1"/>
          </p:cNvSpPr>
          <p:nvPr/>
        </p:nvSpPr>
        <p:spPr bwMode="auto">
          <a:xfrm>
            <a:off x="763588" y="1231900"/>
            <a:ext cx="15160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5" name="Line 26"/>
          <p:cNvSpPr>
            <a:spLocks noChangeShapeType="1"/>
          </p:cNvSpPr>
          <p:nvPr/>
        </p:nvSpPr>
        <p:spPr bwMode="auto">
          <a:xfrm>
            <a:off x="611188" y="2070100"/>
            <a:ext cx="16684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6" name="Line 64"/>
          <p:cNvSpPr>
            <a:spLocks noChangeShapeType="1"/>
          </p:cNvSpPr>
          <p:nvPr/>
        </p:nvSpPr>
        <p:spPr bwMode="auto">
          <a:xfrm flipV="1">
            <a:off x="609600" y="2968625"/>
            <a:ext cx="1600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07" name="Line 27"/>
          <p:cNvSpPr>
            <a:spLocks noChangeShapeType="1"/>
          </p:cNvSpPr>
          <p:nvPr/>
        </p:nvSpPr>
        <p:spPr bwMode="auto">
          <a:xfrm>
            <a:off x="2211388" y="3746500"/>
            <a:ext cx="677862" cy="3810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08" name="Line 28"/>
          <p:cNvSpPr>
            <a:spLocks noChangeShapeType="1"/>
          </p:cNvSpPr>
          <p:nvPr/>
        </p:nvSpPr>
        <p:spPr bwMode="auto">
          <a:xfrm flipV="1">
            <a:off x="2211388" y="4127500"/>
            <a:ext cx="677862" cy="4572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09" name="Line 29"/>
          <p:cNvSpPr>
            <a:spLocks noChangeShapeType="1"/>
          </p:cNvSpPr>
          <p:nvPr/>
        </p:nvSpPr>
        <p:spPr bwMode="auto">
          <a:xfrm>
            <a:off x="2279650" y="20701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0" name="Line 30"/>
          <p:cNvSpPr>
            <a:spLocks noChangeShapeType="1"/>
          </p:cNvSpPr>
          <p:nvPr/>
        </p:nvSpPr>
        <p:spPr bwMode="auto">
          <a:xfrm>
            <a:off x="2203450" y="29845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1" name="Line 31"/>
          <p:cNvSpPr>
            <a:spLocks noChangeShapeType="1"/>
          </p:cNvSpPr>
          <p:nvPr/>
        </p:nvSpPr>
        <p:spPr bwMode="auto">
          <a:xfrm>
            <a:off x="2279650" y="12319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2" name="Line 32"/>
          <p:cNvSpPr>
            <a:spLocks noChangeShapeType="1"/>
          </p:cNvSpPr>
          <p:nvPr/>
        </p:nvSpPr>
        <p:spPr bwMode="auto">
          <a:xfrm>
            <a:off x="2279650" y="3937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3" name="Line 35"/>
          <p:cNvSpPr>
            <a:spLocks noChangeShapeType="1"/>
          </p:cNvSpPr>
          <p:nvPr/>
        </p:nvSpPr>
        <p:spPr bwMode="auto">
          <a:xfrm>
            <a:off x="2286000" y="5711825"/>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4" name="Rectangle 91"/>
          <p:cNvSpPr>
            <a:spLocks noChangeArrowheads="1"/>
          </p:cNvSpPr>
          <p:nvPr/>
        </p:nvSpPr>
        <p:spPr bwMode="auto">
          <a:xfrm>
            <a:off x="3546468" y="5102225"/>
            <a:ext cx="724557" cy="462307"/>
          </a:xfrm>
          <a:prstGeom prst="rect">
            <a:avLst/>
          </a:prstGeom>
          <a:noFill/>
          <a:ln w="9525">
            <a:solidFill>
              <a:schemeClr val="bg1"/>
            </a:solidFill>
            <a:miter lim="800000"/>
            <a:headEnd/>
            <a:tailEnd/>
          </a:ln>
          <a:effectLst/>
        </p:spPr>
        <p:txBody>
          <a:bodyPr wrap="none" lIns="92075" tIns="46038" rIns="92075" bIns="46038">
            <a:spAutoFit/>
          </a:bodyPr>
          <a:lstStyle/>
          <a:p>
            <a:r>
              <a:rPr lang="fr-FR" b="1" dirty="0">
                <a:solidFill>
                  <a:srgbClr val="FF0000"/>
                </a:solidFill>
              </a:rPr>
              <a:t>0.19</a:t>
            </a:r>
          </a:p>
        </p:txBody>
      </p:sp>
      <p:sp>
        <p:nvSpPr>
          <p:cNvPr id="115" name="Rectangle 21"/>
          <p:cNvSpPr>
            <a:spLocks noChangeArrowheads="1"/>
          </p:cNvSpPr>
          <p:nvPr/>
        </p:nvSpPr>
        <p:spPr bwMode="auto">
          <a:xfrm>
            <a:off x="1857356" y="601662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0.09</a:t>
            </a:r>
          </a:p>
        </p:txBody>
      </p:sp>
      <p:sp>
        <p:nvSpPr>
          <p:cNvPr id="116" name="Rectangle 34"/>
          <p:cNvSpPr>
            <a:spLocks noChangeArrowheads="1"/>
          </p:cNvSpPr>
          <p:nvPr/>
        </p:nvSpPr>
        <p:spPr bwMode="auto">
          <a:xfrm>
            <a:off x="2568575" y="4492625"/>
            <a:ext cx="717550" cy="462307"/>
          </a:xfrm>
          <a:prstGeom prst="rect">
            <a:avLst/>
          </a:prstGeom>
          <a:noFill/>
          <a:ln w="9525">
            <a:noFill/>
            <a:miter lim="800000"/>
            <a:headEnd/>
            <a:tailEnd/>
          </a:ln>
          <a:effectLst/>
        </p:spPr>
        <p:txBody>
          <a:bodyPr lIns="92075" tIns="46038" rIns="92075" bIns="46038">
            <a:spAutoFit/>
          </a:bodyPr>
          <a:lstStyle/>
          <a:p>
            <a:r>
              <a:rPr lang="fr-FR" b="1" dirty="0">
                <a:solidFill>
                  <a:srgbClr val="FF0000"/>
                </a:solidFill>
              </a:rPr>
              <a:t>0.13</a:t>
            </a:r>
          </a:p>
        </p:txBody>
      </p:sp>
      <p:sp>
        <p:nvSpPr>
          <p:cNvPr id="117" name="Rectangle 116"/>
          <p:cNvSpPr/>
          <p:nvPr/>
        </p:nvSpPr>
        <p:spPr bwMode="auto">
          <a:xfrm>
            <a:off x="440372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7171" name="Rectangle 3"/>
          <p:cNvSpPr>
            <a:spLocks noChangeArrowheads="1"/>
          </p:cNvSpPr>
          <p:nvPr/>
        </p:nvSpPr>
        <p:spPr bwMode="auto">
          <a:xfrm>
            <a:off x="290513" y="1063625"/>
            <a:ext cx="357470"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b</a:t>
            </a:r>
          </a:p>
        </p:txBody>
      </p:sp>
      <p:sp>
        <p:nvSpPr>
          <p:cNvPr id="7172"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7173"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7174"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7175"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7176"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7177"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7178" name="Rectangle 10"/>
          <p:cNvSpPr>
            <a:spLocks noChangeArrowheads="1"/>
          </p:cNvSpPr>
          <p:nvPr/>
        </p:nvSpPr>
        <p:spPr bwMode="auto">
          <a:xfrm>
            <a:off x="119063" y="146367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0.18</a:t>
            </a:r>
          </a:p>
        </p:txBody>
      </p:sp>
      <p:sp>
        <p:nvSpPr>
          <p:cNvPr id="7179"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7180"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7181"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7182"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7183"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t> 0.05</a:t>
            </a:r>
          </a:p>
        </p:txBody>
      </p:sp>
      <p:sp>
        <p:nvSpPr>
          <p:cNvPr id="7184"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7185"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t>0.04</a:t>
            </a:r>
          </a:p>
        </p:txBody>
      </p:sp>
      <p:sp>
        <p:nvSpPr>
          <p:cNvPr id="7219" name="Line 51"/>
          <p:cNvSpPr>
            <a:spLocks noChangeShapeType="1"/>
          </p:cNvSpPr>
          <p:nvPr/>
        </p:nvSpPr>
        <p:spPr bwMode="auto">
          <a:xfrm>
            <a:off x="4641850" y="1231900"/>
            <a:ext cx="996950" cy="227012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7220" name="Line 52"/>
          <p:cNvSpPr>
            <a:spLocks noChangeShapeType="1"/>
          </p:cNvSpPr>
          <p:nvPr/>
        </p:nvSpPr>
        <p:spPr bwMode="auto">
          <a:xfrm flipV="1">
            <a:off x="4725988" y="3502025"/>
            <a:ext cx="912812" cy="131127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7224" name="Rectangle 56"/>
          <p:cNvSpPr>
            <a:spLocks noChangeArrowheads="1"/>
          </p:cNvSpPr>
          <p:nvPr/>
        </p:nvSpPr>
        <p:spPr bwMode="auto">
          <a:xfrm>
            <a:off x="5240342" y="3895387"/>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0.37</a:t>
            </a:r>
          </a:p>
        </p:txBody>
      </p:sp>
      <p:sp>
        <p:nvSpPr>
          <p:cNvPr id="7239" name="Oval 71"/>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0" name="Oval 72"/>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1" name="Oval 73"/>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2" name="Oval 74"/>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3" name="Oval 75"/>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4" name="Oval 76"/>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5" name="Oval 77"/>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6" name="Oval 78"/>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7" name="Oval 79"/>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8" name="Oval 80"/>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49" name="Oval 81"/>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0" name="Oval 82"/>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1" name="Oval 83"/>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2" name="Oval 84"/>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3" name="Oval 85"/>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4" name="Oval 86"/>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5" name="Oval 87"/>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6" name="Oval 88"/>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7" name="Oval 89"/>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8" name="Oval 90"/>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59" name="Oval 91"/>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60" name="Oval 92"/>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61" name="Oval 93"/>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62" name="Oval 94"/>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63" name="Oval 95"/>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64" name="Oval 96"/>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65" name="Oval 97"/>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66" name="Oval 98"/>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67" name="Oval 99"/>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68" name="Oval 100"/>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70" name="Oval 102"/>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78" name="Line 110"/>
          <p:cNvSpPr>
            <a:spLocks noChangeShapeType="1"/>
          </p:cNvSpPr>
          <p:nvPr/>
        </p:nvSpPr>
        <p:spPr bwMode="auto">
          <a:xfrm>
            <a:off x="4641850" y="2755900"/>
            <a:ext cx="1074738"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7279" name="Oval 111"/>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80" name="Line 112"/>
          <p:cNvSpPr>
            <a:spLocks noChangeShapeType="1"/>
          </p:cNvSpPr>
          <p:nvPr/>
        </p:nvSpPr>
        <p:spPr bwMode="auto">
          <a:xfrm>
            <a:off x="4497388" y="393700"/>
            <a:ext cx="11430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7281" name="Oval 113"/>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5" name="Rectangle 94"/>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96" name="Text Box 81"/>
          <p:cNvSpPr txBox="1">
            <a:spLocks noChangeArrowheads="1"/>
          </p:cNvSpPr>
          <p:nvPr/>
        </p:nvSpPr>
        <p:spPr bwMode="auto">
          <a:xfrm>
            <a:off x="6928361" y="117475"/>
            <a:ext cx="2215671" cy="430887"/>
          </a:xfrm>
          <a:prstGeom prst="rect">
            <a:avLst/>
          </a:prstGeom>
          <a:noFill/>
          <a:ln w="9525">
            <a:noFill/>
            <a:miter lim="800000"/>
            <a:headEnd/>
            <a:tailEnd/>
          </a:ln>
          <a:effectLst/>
        </p:spPr>
        <p:txBody>
          <a:bodyPr wrap="none">
            <a:spAutoFit/>
          </a:bodyPr>
          <a:lstStyle/>
          <a:p>
            <a:r>
              <a:rPr lang="fr-FR" sz="2200" b="1" u="sng" dirty="0">
                <a:solidFill>
                  <a:srgbClr val="FF0000"/>
                </a:solidFill>
              </a:rPr>
              <a:t>Cinquième étape</a:t>
            </a:r>
          </a:p>
        </p:txBody>
      </p:sp>
      <p:sp>
        <p:nvSpPr>
          <p:cNvPr id="109" name="Line 44"/>
          <p:cNvSpPr>
            <a:spLocks noChangeShapeType="1"/>
          </p:cNvSpPr>
          <p:nvPr/>
        </p:nvSpPr>
        <p:spPr bwMode="auto">
          <a:xfrm>
            <a:off x="3886200" y="2054225"/>
            <a:ext cx="763588" cy="70167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11" name="Line 48"/>
          <p:cNvSpPr>
            <a:spLocks noChangeShapeType="1"/>
          </p:cNvSpPr>
          <p:nvPr/>
        </p:nvSpPr>
        <p:spPr bwMode="auto">
          <a:xfrm>
            <a:off x="3879850" y="4813300"/>
            <a:ext cx="7620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2" name="Line 49"/>
          <p:cNvSpPr>
            <a:spLocks noChangeShapeType="1"/>
          </p:cNvSpPr>
          <p:nvPr/>
        </p:nvSpPr>
        <p:spPr bwMode="auto">
          <a:xfrm>
            <a:off x="3727450" y="12319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3" name="Line 50"/>
          <p:cNvSpPr>
            <a:spLocks noChangeShapeType="1"/>
          </p:cNvSpPr>
          <p:nvPr/>
        </p:nvSpPr>
        <p:spPr bwMode="auto">
          <a:xfrm>
            <a:off x="3779838" y="407988"/>
            <a:ext cx="838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4" name="Rectangle 113"/>
          <p:cNvSpPr/>
          <p:nvPr/>
        </p:nvSpPr>
        <p:spPr bwMode="auto">
          <a:xfrm>
            <a:off x="192879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15" name="Rectangle 114"/>
          <p:cNvSpPr/>
          <p:nvPr/>
        </p:nvSpPr>
        <p:spPr bwMode="auto">
          <a:xfrm>
            <a:off x="264317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16" name="Rectangle 115"/>
          <p:cNvSpPr/>
          <p:nvPr/>
        </p:nvSpPr>
        <p:spPr bwMode="auto">
          <a:xfrm>
            <a:off x="3630606"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17" name="Line 36"/>
          <p:cNvSpPr>
            <a:spLocks noChangeShapeType="1"/>
          </p:cNvSpPr>
          <p:nvPr/>
        </p:nvSpPr>
        <p:spPr bwMode="auto">
          <a:xfrm>
            <a:off x="2895600" y="2968625"/>
            <a:ext cx="984250" cy="18446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18" name="Line 37"/>
          <p:cNvSpPr>
            <a:spLocks noChangeShapeType="1"/>
          </p:cNvSpPr>
          <p:nvPr/>
        </p:nvSpPr>
        <p:spPr bwMode="auto">
          <a:xfrm flipV="1">
            <a:off x="2895600" y="4813300"/>
            <a:ext cx="984250" cy="8985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19" name="Line 40"/>
          <p:cNvSpPr>
            <a:spLocks noChangeShapeType="1"/>
          </p:cNvSpPr>
          <p:nvPr/>
        </p:nvSpPr>
        <p:spPr bwMode="auto">
          <a:xfrm>
            <a:off x="2889250" y="41275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0" name="Line 41"/>
          <p:cNvSpPr>
            <a:spLocks noChangeShapeType="1"/>
          </p:cNvSpPr>
          <p:nvPr/>
        </p:nvSpPr>
        <p:spPr bwMode="auto">
          <a:xfrm>
            <a:off x="2889250" y="20701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1" name="Line 42"/>
          <p:cNvSpPr>
            <a:spLocks noChangeShapeType="1"/>
          </p:cNvSpPr>
          <p:nvPr/>
        </p:nvSpPr>
        <p:spPr bwMode="auto">
          <a:xfrm>
            <a:off x="2889250" y="12319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2" name="Line 43"/>
          <p:cNvSpPr>
            <a:spLocks noChangeShapeType="1"/>
          </p:cNvSpPr>
          <p:nvPr/>
        </p:nvSpPr>
        <p:spPr bwMode="auto">
          <a:xfrm>
            <a:off x="2889250" y="3937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3" name="Line 18"/>
          <p:cNvSpPr>
            <a:spLocks noChangeShapeType="1"/>
          </p:cNvSpPr>
          <p:nvPr/>
        </p:nvSpPr>
        <p:spPr bwMode="auto">
          <a:xfrm>
            <a:off x="611188" y="5346700"/>
            <a:ext cx="1598612" cy="3651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24" name="Line 19"/>
          <p:cNvSpPr>
            <a:spLocks noChangeShapeType="1"/>
          </p:cNvSpPr>
          <p:nvPr/>
        </p:nvSpPr>
        <p:spPr bwMode="auto">
          <a:xfrm flipV="1">
            <a:off x="687388" y="5711825"/>
            <a:ext cx="1522412" cy="6254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25" name="Line 22"/>
          <p:cNvSpPr>
            <a:spLocks noChangeShapeType="1"/>
          </p:cNvSpPr>
          <p:nvPr/>
        </p:nvSpPr>
        <p:spPr bwMode="auto">
          <a:xfrm flipV="1">
            <a:off x="611188" y="3746500"/>
            <a:ext cx="1600200" cy="1588"/>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6" name="Line 23"/>
          <p:cNvSpPr>
            <a:spLocks noChangeShapeType="1"/>
          </p:cNvSpPr>
          <p:nvPr/>
        </p:nvSpPr>
        <p:spPr bwMode="auto">
          <a:xfrm>
            <a:off x="687388" y="4583113"/>
            <a:ext cx="1524000" cy="1587"/>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7" name="Line 24"/>
          <p:cNvSpPr>
            <a:spLocks noChangeShapeType="1"/>
          </p:cNvSpPr>
          <p:nvPr/>
        </p:nvSpPr>
        <p:spPr bwMode="auto">
          <a:xfrm flipV="1">
            <a:off x="763588" y="387350"/>
            <a:ext cx="1452562" cy="635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8" name="Line 25"/>
          <p:cNvSpPr>
            <a:spLocks noChangeShapeType="1"/>
          </p:cNvSpPr>
          <p:nvPr/>
        </p:nvSpPr>
        <p:spPr bwMode="auto">
          <a:xfrm>
            <a:off x="763588" y="1231900"/>
            <a:ext cx="15160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9" name="Line 26"/>
          <p:cNvSpPr>
            <a:spLocks noChangeShapeType="1"/>
          </p:cNvSpPr>
          <p:nvPr/>
        </p:nvSpPr>
        <p:spPr bwMode="auto">
          <a:xfrm>
            <a:off x="611188" y="2070100"/>
            <a:ext cx="16684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0" name="Line 64"/>
          <p:cNvSpPr>
            <a:spLocks noChangeShapeType="1"/>
          </p:cNvSpPr>
          <p:nvPr/>
        </p:nvSpPr>
        <p:spPr bwMode="auto">
          <a:xfrm flipV="1">
            <a:off x="609600" y="2968625"/>
            <a:ext cx="1600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1" name="Line 27"/>
          <p:cNvSpPr>
            <a:spLocks noChangeShapeType="1"/>
          </p:cNvSpPr>
          <p:nvPr/>
        </p:nvSpPr>
        <p:spPr bwMode="auto">
          <a:xfrm>
            <a:off x="2211388" y="3746500"/>
            <a:ext cx="677862" cy="3810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32" name="Line 28"/>
          <p:cNvSpPr>
            <a:spLocks noChangeShapeType="1"/>
          </p:cNvSpPr>
          <p:nvPr/>
        </p:nvSpPr>
        <p:spPr bwMode="auto">
          <a:xfrm flipV="1">
            <a:off x="2211388" y="4127500"/>
            <a:ext cx="677862" cy="4572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33" name="Line 29"/>
          <p:cNvSpPr>
            <a:spLocks noChangeShapeType="1"/>
          </p:cNvSpPr>
          <p:nvPr/>
        </p:nvSpPr>
        <p:spPr bwMode="auto">
          <a:xfrm>
            <a:off x="2279650" y="20701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4" name="Line 30"/>
          <p:cNvSpPr>
            <a:spLocks noChangeShapeType="1"/>
          </p:cNvSpPr>
          <p:nvPr/>
        </p:nvSpPr>
        <p:spPr bwMode="auto">
          <a:xfrm>
            <a:off x="2203450" y="29845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5" name="Line 31"/>
          <p:cNvSpPr>
            <a:spLocks noChangeShapeType="1"/>
          </p:cNvSpPr>
          <p:nvPr/>
        </p:nvSpPr>
        <p:spPr bwMode="auto">
          <a:xfrm>
            <a:off x="2279650" y="12319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6" name="Line 32"/>
          <p:cNvSpPr>
            <a:spLocks noChangeShapeType="1"/>
          </p:cNvSpPr>
          <p:nvPr/>
        </p:nvSpPr>
        <p:spPr bwMode="auto">
          <a:xfrm>
            <a:off x="2279650" y="3937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7" name="Line 35"/>
          <p:cNvSpPr>
            <a:spLocks noChangeShapeType="1"/>
          </p:cNvSpPr>
          <p:nvPr/>
        </p:nvSpPr>
        <p:spPr bwMode="auto">
          <a:xfrm>
            <a:off x="2286000" y="5711825"/>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8" name="Line 45"/>
          <p:cNvSpPr>
            <a:spLocks noChangeShapeType="1"/>
          </p:cNvSpPr>
          <p:nvPr/>
        </p:nvSpPr>
        <p:spPr bwMode="auto">
          <a:xfrm flipV="1">
            <a:off x="3886200" y="2755900"/>
            <a:ext cx="763588" cy="135572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39" name="Rectangle 138"/>
          <p:cNvSpPr/>
          <p:nvPr/>
        </p:nvSpPr>
        <p:spPr bwMode="auto">
          <a:xfrm>
            <a:off x="440372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40" name="Rectangle 91"/>
          <p:cNvSpPr>
            <a:spLocks noChangeArrowheads="1"/>
          </p:cNvSpPr>
          <p:nvPr/>
        </p:nvSpPr>
        <p:spPr bwMode="auto">
          <a:xfrm>
            <a:off x="3546468" y="5102225"/>
            <a:ext cx="724557" cy="462307"/>
          </a:xfrm>
          <a:prstGeom prst="rect">
            <a:avLst/>
          </a:prstGeom>
          <a:noFill/>
          <a:ln w="9525">
            <a:solidFill>
              <a:schemeClr val="bg1"/>
            </a:solidFill>
            <a:miter lim="800000"/>
            <a:headEnd/>
            <a:tailEnd/>
          </a:ln>
          <a:effectLst/>
        </p:spPr>
        <p:txBody>
          <a:bodyPr wrap="none" lIns="92075" tIns="46038" rIns="92075" bIns="46038">
            <a:spAutoFit/>
          </a:bodyPr>
          <a:lstStyle/>
          <a:p>
            <a:r>
              <a:rPr lang="fr-FR" b="1" dirty="0">
                <a:solidFill>
                  <a:srgbClr val="FF0000"/>
                </a:solidFill>
              </a:rPr>
              <a:t>0.19</a:t>
            </a:r>
          </a:p>
        </p:txBody>
      </p:sp>
      <p:sp>
        <p:nvSpPr>
          <p:cNvPr id="141" name="Rectangle 21"/>
          <p:cNvSpPr>
            <a:spLocks noChangeArrowheads="1"/>
          </p:cNvSpPr>
          <p:nvPr/>
        </p:nvSpPr>
        <p:spPr bwMode="auto">
          <a:xfrm>
            <a:off x="1857356" y="601662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0.09</a:t>
            </a:r>
          </a:p>
        </p:txBody>
      </p:sp>
      <p:sp>
        <p:nvSpPr>
          <p:cNvPr id="142" name="Rectangle 34"/>
          <p:cNvSpPr>
            <a:spLocks noChangeArrowheads="1"/>
          </p:cNvSpPr>
          <p:nvPr/>
        </p:nvSpPr>
        <p:spPr bwMode="auto">
          <a:xfrm>
            <a:off x="2568575" y="4492625"/>
            <a:ext cx="717550" cy="462307"/>
          </a:xfrm>
          <a:prstGeom prst="rect">
            <a:avLst/>
          </a:prstGeom>
          <a:noFill/>
          <a:ln w="9525">
            <a:noFill/>
            <a:miter lim="800000"/>
            <a:headEnd/>
            <a:tailEnd/>
          </a:ln>
          <a:effectLst/>
        </p:spPr>
        <p:txBody>
          <a:bodyPr lIns="92075" tIns="46038" rIns="92075" bIns="46038">
            <a:spAutoFit/>
          </a:bodyPr>
          <a:lstStyle/>
          <a:p>
            <a:r>
              <a:rPr lang="fr-FR" b="1" dirty="0">
                <a:solidFill>
                  <a:srgbClr val="FF0000"/>
                </a:solidFill>
              </a:rPr>
              <a:t>0.13</a:t>
            </a:r>
          </a:p>
        </p:txBody>
      </p:sp>
      <p:sp>
        <p:nvSpPr>
          <p:cNvPr id="143" name="Rectangle 47"/>
          <p:cNvSpPr>
            <a:spLocks noChangeArrowheads="1"/>
          </p:cNvSpPr>
          <p:nvPr/>
        </p:nvSpPr>
        <p:spPr bwMode="auto">
          <a:xfrm>
            <a:off x="4324348" y="3109569"/>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0.23</a:t>
            </a:r>
          </a:p>
        </p:txBody>
      </p:sp>
      <p:sp>
        <p:nvSpPr>
          <p:cNvPr id="144" name="Rectangle 143"/>
          <p:cNvSpPr/>
          <p:nvPr/>
        </p:nvSpPr>
        <p:spPr bwMode="auto">
          <a:xfrm>
            <a:off x="5324480"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6147"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6148"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6149"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6150"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6151"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6152"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6153"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6154" name="Rectangle 10"/>
          <p:cNvSpPr>
            <a:spLocks noChangeArrowheads="1"/>
          </p:cNvSpPr>
          <p:nvPr/>
        </p:nvSpPr>
        <p:spPr bwMode="auto">
          <a:xfrm>
            <a:off x="119063" y="1463675"/>
            <a:ext cx="724557" cy="462307"/>
          </a:xfrm>
          <a:prstGeom prst="rect">
            <a:avLst/>
          </a:prstGeom>
          <a:noFill/>
          <a:ln w="9525">
            <a:noFill/>
            <a:miter lim="800000"/>
            <a:headEnd/>
            <a:tailEnd/>
          </a:ln>
          <a:effectLst/>
        </p:spPr>
        <p:txBody>
          <a:bodyPr wrap="none" lIns="92075" tIns="46038" rIns="92075" bIns="46038">
            <a:spAutoFit/>
          </a:bodyPr>
          <a:lstStyle/>
          <a:p>
            <a:r>
              <a:rPr lang="fr-FR" dirty="0">
                <a:solidFill>
                  <a:schemeClr val="tx1">
                    <a:lumMod val="95000"/>
                    <a:lumOff val="5000"/>
                  </a:schemeClr>
                </a:solidFill>
              </a:rPr>
              <a:t>0.18</a:t>
            </a:r>
          </a:p>
        </p:txBody>
      </p:sp>
      <p:sp>
        <p:nvSpPr>
          <p:cNvPr id="6155"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6156"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6157"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6158"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6159"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t> 0.05</a:t>
            </a:r>
          </a:p>
        </p:txBody>
      </p:sp>
      <p:sp>
        <p:nvSpPr>
          <p:cNvPr id="6160"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6161"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t>0.04</a:t>
            </a:r>
          </a:p>
        </p:txBody>
      </p:sp>
      <p:sp>
        <p:nvSpPr>
          <p:cNvPr id="6201" name="Line 57"/>
          <p:cNvSpPr>
            <a:spLocks noChangeShapeType="1"/>
          </p:cNvSpPr>
          <p:nvPr/>
        </p:nvSpPr>
        <p:spPr bwMode="auto">
          <a:xfrm flipV="1">
            <a:off x="5638800" y="3197225"/>
            <a:ext cx="1066800" cy="304800"/>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6203" name="Rectangle 59"/>
          <p:cNvSpPr>
            <a:spLocks noChangeArrowheads="1"/>
          </p:cNvSpPr>
          <p:nvPr/>
        </p:nvSpPr>
        <p:spPr bwMode="auto">
          <a:xfrm>
            <a:off x="6347773" y="325244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0.60</a:t>
            </a:r>
          </a:p>
        </p:txBody>
      </p:sp>
      <p:sp>
        <p:nvSpPr>
          <p:cNvPr id="6207" name="Line 63"/>
          <p:cNvSpPr>
            <a:spLocks noChangeShapeType="1"/>
          </p:cNvSpPr>
          <p:nvPr/>
        </p:nvSpPr>
        <p:spPr bwMode="auto">
          <a:xfrm>
            <a:off x="5716588" y="2755900"/>
            <a:ext cx="989012" cy="44132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6216" name="Oval 72"/>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17" name="Oval 73"/>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18" name="Oval 74"/>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19" name="Oval 75"/>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0" name="Oval 76"/>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1" name="Oval 77"/>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2" name="Oval 78"/>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3" name="Oval 79"/>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4" name="Oval 80"/>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5" name="Oval 81"/>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6" name="Oval 82"/>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7" name="Oval 83"/>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8" name="Oval 84"/>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9" name="Oval 85"/>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0" name="Oval 86"/>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1" name="Oval 87"/>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2" name="Oval 88"/>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3" name="Oval 89"/>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4" name="Oval 90"/>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5" name="Oval 91"/>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6" name="Oval 92"/>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7" name="Oval 93"/>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8" name="Oval 94"/>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9" name="Oval 95"/>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0" name="Oval 96"/>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1" name="Oval 97"/>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2" name="Oval 98"/>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3" name="Oval 99"/>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4" name="Oval 100"/>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5" name="Oval 101"/>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6" name="Oval 102"/>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8" name="Oval 104"/>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9" name="Oval 105"/>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50" name="Oval 106"/>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58" name="Oval 114"/>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1" name="Rectangle 100"/>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3" name="Text Box 81"/>
          <p:cNvSpPr txBox="1">
            <a:spLocks noChangeArrowheads="1"/>
          </p:cNvSpPr>
          <p:nvPr/>
        </p:nvSpPr>
        <p:spPr bwMode="auto">
          <a:xfrm>
            <a:off x="7305067" y="117475"/>
            <a:ext cx="1838965" cy="430887"/>
          </a:xfrm>
          <a:prstGeom prst="rect">
            <a:avLst/>
          </a:prstGeom>
          <a:noFill/>
          <a:ln w="9525">
            <a:noFill/>
            <a:miter lim="800000"/>
            <a:headEnd/>
            <a:tailEnd/>
          </a:ln>
          <a:effectLst/>
        </p:spPr>
        <p:txBody>
          <a:bodyPr wrap="none">
            <a:spAutoFit/>
          </a:bodyPr>
          <a:lstStyle/>
          <a:p>
            <a:r>
              <a:rPr lang="fr-FR" sz="2200" b="1" u="sng" dirty="0">
                <a:solidFill>
                  <a:srgbClr val="FF0000"/>
                </a:solidFill>
              </a:rPr>
              <a:t>Sixième étape</a:t>
            </a:r>
          </a:p>
        </p:txBody>
      </p:sp>
      <p:sp>
        <p:nvSpPr>
          <p:cNvPr id="104" name="Rectangle 103"/>
          <p:cNvSpPr/>
          <p:nvPr/>
        </p:nvSpPr>
        <p:spPr bwMode="auto">
          <a:xfrm>
            <a:off x="192879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5" name="Rectangle 104"/>
          <p:cNvSpPr/>
          <p:nvPr/>
        </p:nvSpPr>
        <p:spPr bwMode="auto">
          <a:xfrm>
            <a:off x="264317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6" name="Rectangle 105"/>
          <p:cNvSpPr/>
          <p:nvPr/>
        </p:nvSpPr>
        <p:spPr bwMode="auto">
          <a:xfrm>
            <a:off x="3630606"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7" name="Rectangle 106"/>
          <p:cNvSpPr/>
          <p:nvPr/>
        </p:nvSpPr>
        <p:spPr bwMode="auto">
          <a:xfrm>
            <a:off x="440372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8" name="Rectangle 107"/>
          <p:cNvSpPr/>
          <p:nvPr/>
        </p:nvSpPr>
        <p:spPr bwMode="auto">
          <a:xfrm>
            <a:off x="5324480"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12" name="Line 18"/>
          <p:cNvSpPr>
            <a:spLocks noChangeShapeType="1"/>
          </p:cNvSpPr>
          <p:nvPr/>
        </p:nvSpPr>
        <p:spPr bwMode="auto">
          <a:xfrm>
            <a:off x="611188" y="5346700"/>
            <a:ext cx="1598612" cy="3651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13" name="Line 19"/>
          <p:cNvSpPr>
            <a:spLocks noChangeShapeType="1"/>
          </p:cNvSpPr>
          <p:nvPr/>
        </p:nvSpPr>
        <p:spPr bwMode="auto">
          <a:xfrm flipV="1">
            <a:off x="687388" y="5711825"/>
            <a:ext cx="1522412" cy="6254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14" name="Line 22"/>
          <p:cNvSpPr>
            <a:spLocks noChangeShapeType="1"/>
          </p:cNvSpPr>
          <p:nvPr/>
        </p:nvSpPr>
        <p:spPr bwMode="auto">
          <a:xfrm flipV="1">
            <a:off x="611188" y="3746500"/>
            <a:ext cx="1600200" cy="1588"/>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5" name="Line 23"/>
          <p:cNvSpPr>
            <a:spLocks noChangeShapeType="1"/>
          </p:cNvSpPr>
          <p:nvPr/>
        </p:nvSpPr>
        <p:spPr bwMode="auto">
          <a:xfrm>
            <a:off x="687388" y="4583113"/>
            <a:ext cx="1524000" cy="1587"/>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6" name="Line 24"/>
          <p:cNvSpPr>
            <a:spLocks noChangeShapeType="1"/>
          </p:cNvSpPr>
          <p:nvPr/>
        </p:nvSpPr>
        <p:spPr bwMode="auto">
          <a:xfrm flipV="1">
            <a:off x="763588" y="387350"/>
            <a:ext cx="1452562" cy="635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7" name="Line 25"/>
          <p:cNvSpPr>
            <a:spLocks noChangeShapeType="1"/>
          </p:cNvSpPr>
          <p:nvPr/>
        </p:nvSpPr>
        <p:spPr bwMode="auto">
          <a:xfrm>
            <a:off x="763588" y="1231900"/>
            <a:ext cx="15160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8" name="Line 26"/>
          <p:cNvSpPr>
            <a:spLocks noChangeShapeType="1"/>
          </p:cNvSpPr>
          <p:nvPr/>
        </p:nvSpPr>
        <p:spPr bwMode="auto">
          <a:xfrm>
            <a:off x="611188" y="2070100"/>
            <a:ext cx="16684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9" name="Line 64"/>
          <p:cNvSpPr>
            <a:spLocks noChangeShapeType="1"/>
          </p:cNvSpPr>
          <p:nvPr/>
        </p:nvSpPr>
        <p:spPr bwMode="auto">
          <a:xfrm flipV="1">
            <a:off x="609600" y="2968625"/>
            <a:ext cx="1600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0" name="Line 51"/>
          <p:cNvSpPr>
            <a:spLocks noChangeShapeType="1"/>
          </p:cNvSpPr>
          <p:nvPr/>
        </p:nvSpPr>
        <p:spPr bwMode="auto">
          <a:xfrm>
            <a:off x="4641850" y="1231900"/>
            <a:ext cx="996950" cy="227012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21" name="Line 52"/>
          <p:cNvSpPr>
            <a:spLocks noChangeShapeType="1"/>
          </p:cNvSpPr>
          <p:nvPr/>
        </p:nvSpPr>
        <p:spPr bwMode="auto">
          <a:xfrm flipV="1">
            <a:off x="4725988" y="3502025"/>
            <a:ext cx="912812" cy="131127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22" name="Line 110"/>
          <p:cNvSpPr>
            <a:spLocks noChangeShapeType="1"/>
          </p:cNvSpPr>
          <p:nvPr/>
        </p:nvSpPr>
        <p:spPr bwMode="auto">
          <a:xfrm>
            <a:off x="4641850" y="2755900"/>
            <a:ext cx="1074738"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3" name="Line 112"/>
          <p:cNvSpPr>
            <a:spLocks noChangeShapeType="1"/>
          </p:cNvSpPr>
          <p:nvPr/>
        </p:nvSpPr>
        <p:spPr bwMode="auto">
          <a:xfrm>
            <a:off x="4497388" y="393700"/>
            <a:ext cx="11430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4" name="Line 44"/>
          <p:cNvSpPr>
            <a:spLocks noChangeShapeType="1"/>
          </p:cNvSpPr>
          <p:nvPr/>
        </p:nvSpPr>
        <p:spPr bwMode="auto">
          <a:xfrm>
            <a:off x="3886200" y="2054225"/>
            <a:ext cx="763588" cy="70167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25" name="Line 49"/>
          <p:cNvSpPr>
            <a:spLocks noChangeShapeType="1"/>
          </p:cNvSpPr>
          <p:nvPr/>
        </p:nvSpPr>
        <p:spPr bwMode="auto">
          <a:xfrm>
            <a:off x="3727450" y="12319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6" name="Line 50"/>
          <p:cNvSpPr>
            <a:spLocks noChangeShapeType="1"/>
          </p:cNvSpPr>
          <p:nvPr/>
        </p:nvSpPr>
        <p:spPr bwMode="auto">
          <a:xfrm>
            <a:off x="3779838" y="407988"/>
            <a:ext cx="838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7" name="Line 36"/>
          <p:cNvSpPr>
            <a:spLocks noChangeShapeType="1"/>
          </p:cNvSpPr>
          <p:nvPr/>
        </p:nvSpPr>
        <p:spPr bwMode="auto">
          <a:xfrm>
            <a:off x="2895600" y="2968625"/>
            <a:ext cx="984250" cy="18446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28" name="Line 37"/>
          <p:cNvSpPr>
            <a:spLocks noChangeShapeType="1"/>
          </p:cNvSpPr>
          <p:nvPr/>
        </p:nvSpPr>
        <p:spPr bwMode="auto">
          <a:xfrm flipV="1">
            <a:off x="2895600" y="4813300"/>
            <a:ext cx="984250" cy="8985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29" name="Line 40"/>
          <p:cNvSpPr>
            <a:spLocks noChangeShapeType="1"/>
          </p:cNvSpPr>
          <p:nvPr/>
        </p:nvSpPr>
        <p:spPr bwMode="auto">
          <a:xfrm>
            <a:off x="2889250" y="41275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0" name="Line 41"/>
          <p:cNvSpPr>
            <a:spLocks noChangeShapeType="1"/>
          </p:cNvSpPr>
          <p:nvPr/>
        </p:nvSpPr>
        <p:spPr bwMode="auto">
          <a:xfrm>
            <a:off x="2889250" y="20701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1" name="Line 42"/>
          <p:cNvSpPr>
            <a:spLocks noChangeShapeType="1"/>
          </p:cNvSpPr>
          <p:nvPr/>
        </p:nvSpPr>
        <p:spPr bwMode="auto">
          <a:xfrm>
            <a:off x="2889250" y="12319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2" name="Line 43"/>
          <p:cNvSpPr>
            <a:spLocks noChangeShapeType="1"/>
          </p:cNvSpPr>
          <p:nvPr/>
        </p:nvSpPr>
        <p:spPr bwMode="auto">
          <a:xfrm>
            <a:off x="2889250" y="3937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3" name="Line 27"/>
          <p:cNvSpPr>
            <a:spLocks noChangeShapeType="1"/>
          </p:cNvSpPr>
          <p:nvPr/>
        </p:nvSpPr>
        <p:spPr bwMode="auto">
          <a:xfrm>
            <a:off x="2211388" y="3746500"/>
            <a:ext cx="677862" cy="3810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34" name="Line 28"/>
          <p:cNvSpPr>
            <a:spLocks noChangeShapeType="1"/>
          </p:cNvSpPr>
          <p:nvPr/>
        </p:nvSpPr>
        <p:spPr bwMode="auto">
          <a:xfrm flipV="1">
            <a:off x="2211388" y="4127500"/>
            <a:ext cx="677862" cy="4572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35" name="Line 29"/>
          <p:cNvSpPr>
            <a:spLocks noChangeShapeType="1"/>
          </p:cNvSpPr>
          <p:nvPr/>
        </p:nvSpPr>
        <p:spPr bwMode="auto">
          <a:xfrm>
            <a:off x="2279650" y="20701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6" name="Line 30"/>
          <p:cNvSpPr>
            <a:spLocks noChangeShapeType="1"/>
          </p:cNvSpPr>
          <p:nvPr/>
        </p:nvSpPr>
        <p:spPr bwMode="auto">
          <a:xfrm>
            <a:off x="2203450" y="29845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7" name="Line 31"/>
          <p:cNvSpPr>
            <a:spLocks noChangeShapeType="1"/>
          </p:cNvSpPr>
          <p:nvPr/>
        </p:nvSpPr>
        <p:spPr bwMode="auto">
          <a:xfrm>
            <a:off x="2279650" y="12319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8" name="Line 32"/>
          <p:cNvSpPr>
            <a:spLocks noChangeShapeType="1"/>
          </p:cNvSpPr>
          <p:nvPr/>
        </p:nvSpPr>
        <p:spPr bwMode="auto">
          <a:xfrm>
            <a:off x="2279650" y="3937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9" name="Line 35"/>
          <p:cNvSpPr>
            <a:spLocks noChangeShapeType="1"/>
          </p:cNvSpPr>
          <p:nvPr/>
        </p:nvSpPr>
        <p:spPr bwMode="auto">
          <a:xfrm>
            <a:off x="2286000" y="5711825"/>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40" name="Line 45"/>
          <p:cNvSpPr>
            <a:spLocks noChangeShapeType="1"/>
          </p:cNvSpPr>
          <p:nvPr/>
        </p:nvSpPr>
        <p:spPr bwMode="auto">
          <a:xfrm flipV="1">
            <a:off x="3886200" y="2755900"/>
            <a:ext cx="763588" cy="135572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41" name="Line 48"/>
          <p:cNvSpPr>
            <a:spLocks noChangeShapeType="1"/>
          </p:cNvSpPr>
          <p:nvPr/>
        </p:nvSpPr>
        <p:spPr bwMode="auto">
          <a:xfrm>
            <a:off x="3879850" y="4813300"/>
            <a:ext cx="7620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42" name="Rectangle 56"/>
          <p:cNvSpPr>
            <a:spLocks noChangeArrowheads="1"/>
          </p:cNvSpPr>
          <p:nvPr/>
        </p:nvSpPr>
        <p:spPr bwMode="auto">
          <a:xfrm>
            <a:off x="5240342" y="3895387"/>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0.37</a:t>
            </a:r>
          </a:p>
        </p:txBody>
      </p:sp>
      <p:sp>
        <p:nvSpPr>
          <p:cNvPr id="143" name="Rectangle 91"/>
          <p:cNvSpPr>
            <a:spLocks noChangeArrowheads="1"/>
          </p:cNvSpPr>
          <p:nvPr/>
        </p:nvSpPr>
        <p:spPr bwMode="auto">
          <a:xfrm>
            <a:off x="3546468" y="5102225"/>
            <a:ext cx="724557" cy="462307"/>
          </a:xfrm>
          <a:prstGeom prst="rect">
            <a:avLst/>
          </a:prstGeom>
          <a:noFill/>
          <a:ln w="9525">
            <a:solidFill>
              <a:schemeClr val="bg1"/>
            </a:solidFill>
            <a:miter lim="800000"/>
            <a:headEnd/>
            <a:tailEnd/>
          </a:ln>
          <a:effectLst/>
        </p:spPr>
        <p:txBody>
          <a:bodyPr wrap="none" lIns="92075" tIns="46038" rIns="92075" bIns="46038">
            <a:spAutoFit/>
          </a:bodyPr>
          <a:lstStyle/>
          <a:p>
            <a:r>
              <a:rPr lang="fr-FR" b="1" dirty="0">
                <a:solidFill>
                  <a:srgbClr val="FF0000"/>
                </a:solidFill>
              </a:rPr>
              <a:t>0.19</a:t>
            </a:r>
          </a:p>
        </p:txBody>
      </p:sp>
      <p:sp>
        <p:nvSpPr>
          <p:cNvPr id="144" name="Rectangle 21"/>
          <p:cNvSpPr>
            <a:spLocks noChangeArrowheads="1"/>
          </p:cNvSpPr>
          <p:nvPr/>
        </p:nvSpPr>
        <p:spPr bwMode="auto">
          <a:xfrm>
            <a:off x="1857356" y="601662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0.09</a:t>
            </a:r>
          </a:p>
        </p:txBody>
      </p:sp>
      <p:sp>
        <p:nvSpPr>
          <p:cNvPr id="145" name="Rectangle 34"/>
          <p:cNvSpPr>
            <a:spLocks noChangeArrowheads="1"/>
          </p:cNvSpPr>
          <p:nvPr/>
        </p:nvSpPr>
        <p:spPr bwMode="auto">
          <a:xfrm>
            <a:off x="2568575" y="4492625"/>
            <a:ext cx="717550" cy="462307"/>
          </a:xfrm>
          <a:prstGeom prst="rect">
            <a:avLst/>
          </a:prstGeom>
          <a:noFill/>
          <a:ln w="9525">
            <a:noFill/>
            <a:miter lim="800000"/>
            <a:headEnd/>
            <a:tailEnd/>
          </a:ln>
          <a:effectLst/>
        </p:spPr>
        <p:txBody>
          <a:bodyPr lIns="92075" tIns="46038" rIns="92075" bIns="46038">
            <a:spAutoFit/>
          </a:bodyPr>
          <a:lstStyle/>
          <a:p>
            <a:r>
              <a:rPr lang="fr-FR" b="1" dirty="0">
                <a:solidFill>
                  <a:srgbClr val="FF0000"/>
                </a:solidFill>
              </a:rPr>
              <a:t>0.13</a:t>
            </a:r>
          </a:p>
        </p:txBody>
      </p:sp>
      <p:sp>
        <p:nvSpPr>
          <p:cNvPr id="146" name="Rectangle 47"/>
          <p:cNvSpPr>
            <a:spLocks noChangeArrowheads="1"/>
          </p:cNvSpPr>
          <p:nvPr/>
        </p:nvSpPr>
        <p:spPr bwMode="auto">
          <a:xfrm>
            <a:off x="4324348" y="3109569"/>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0.23</a:t>
            </a:r>
          </a:p>
        </p:txBody>
      </p:sp>
      <p:sp>
        <p:nvSpPr>
          <p:cNvPr id="147" name="Rectangle 146"/>
          <p:cNvSpPr/>
          <p:nvPr/>
        </p:nvSpPr>
        <p:spPr bwMode="auto">
          <a:xfrm>
            <a:off x="6429388"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48" name="Line 113"/>
          <p:cNvSpPr>
            <a:spLocks noChangeShapeType="1"/>
          </p:cNvSpPr>
          <p:nvPr/>
        </p:nvSpPr>
        <p:spPr bwMode="auto">
          <a:xfrm flipV="1">
            <a:off x="5632450" y="377825"/>
            <a:ext cx="1073150" cy="15875"/>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90513" y="225425"/>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a</a:t>
            </a:r>
          </a:p>
        </p:txBody>
      </p:sp>
      <p:sp>
        <p:nvSpPr>
          <p:cNvPr id="6147"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6148"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6149"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6150"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6151"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6152"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6153" name="Rectangle 9"/>
          <p:cNvSpPr>
            <a:spLocks noChangeArrowheads="1"/>
          </p:cNvSpPr>
          <p:nvPr/>
        </p:nvSpPr>
        <p:spPr bwMode="auto">
          <a:xfrm>
            <a:off x="100013" y="62547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0.40</a:t>
            </a:r>
          </a:p>
        </p:txBody>
      </p:sp>
      <p:sp>
        <p:nvSpPr>
          <p:cNvPr id="6154" name="Rectangle 10"/>
          <p:cNvSpPr>
            <a:spLocks noChangeArrowheads="1"/>
          </p:cNvSpPr>
          <p:nvPr/>
        </p:nvSpPr>
        <p:spPr bwMode="auto">
          <a:xfrm>
            <a:off x="119063" y="1463675"/>
            <a:ext cx="724557" cy="462307"/>
          </a:xfrm>
          <a:prstGeom prst="rect">
            <a:avLst/>
          </a:prstGeom>
          <a:noFill/>
          <a:ln w="9525">
            <a:noFill/>
            <a:miter lim="800000"/>
            <a:headEnd/>
            <a:tailEnd/>
          </a:ln>
          <a:effectLst/>
        </p:spPr>
        <p:txBody>
          <a:bodyPr wrap="none" lIns="92075" tIns="46038" rIns="92075" bIns="46038">
            <a:spAutoFit/>
          </a:bodyPr>
          <a:lstStyle/>
          <a:p>
            <a:r>
              <a:rPr lang="fr-FR" dirty="0">
                <a:solidFill>
                  <a:schemeClr val="tx1">
                    <a:lumMod val="95000"/>
                    <a:lumOff val="5000"/>
                  </a:schemeClr>
                </a:solidFill>
              </a:rPr>
              <a:t>0.18</a:t>
            </a:r>
          </a:p>
        </p:txBody>
      </p:sp>
      <p:sp>
        <p:nvSpPr>
          <p:cNvPr id="6155"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6156"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6157"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6158"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6159"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t> 0.05</a:t>
            </a:r>
          </a:p>
        </p:txBody>
      </p:sp>
      <p:sp>
        <p:nvSpPr>
          <p:cNvPr id="6160"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6161"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t>0.04</a:t>
            </a:r>
          </a:p>
        </p:txBody>
      </p:sp>
      <p:sp>
        <p:nvSpPr>
          <p:cNvPr id="6201" name="Line 57"/>
          <p:cNvSpPr>
            <a:spLocks noChangeShapeType="1"/>
          </p:cNvSpPr>
          <p:nvPr/>
        </p:nvSpPr>
        <p:spPr bwMode="auto">
          <a:xfrm flipV="1">
            <a:off x="5638800" y="3197225"/>
            <a:ext cx="1066800" cy="304800"/>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6203" name="Rectangle 59"/>
          <p:cNvSpPr>
            <a:spLocks noChangeArrowheads="1"/>
          </p:cNvSpPr>
          <p:nvPr/>
        </p:nvSpPr>
        <p:spPr bwMode="auto">
          <a:xfrm>
            <a:off x="6347773" y="325244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0.60</a:t>
            </a:r>
          </a:p>
        </p:txBody>
      </p:sp>
      <p:sp>
        <p:nvSpPr>
          <p:cNvPr id="6207" name="Line 63"/>
          <p:cNvSpPr>
            <a:spLocks noChangeShapeType="1"/>
          </p:cNvSpPr>
          <p:nvPr/>
        </p:nvSpPr>
        <p:spPr bwMode="auto">
          <a:xfrm>
            <a:off x="5716588" y="2755900"/>
            <a:ext cx="989012" cy="44132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6216" name="Oval 72"/>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17" name="Oval 73"/>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18" name="Oval 74"/>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19" name="Oval 75"/>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0" name="Oval 76"/>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1" name="Oval 77"/>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2" name="Oval 78"/>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3" name="Oval 79"/>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4" name="Oval 80"/>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5" name="Oval 81"/>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6" name="Oval 82"/>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7" name="Oval 83"/>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8" name="Oval 84"/>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29" name="Oval 85"/>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0" name="Oval 86"/>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1" name="Oval 87"/>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2" name="Oval 88"/>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3" name="Oval 89"/>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4" name="Oval 90"/>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5" name="Oval 91"/>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6" name="Oval 92"/>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7" name="Oval 93"/>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8" name="Oval 94"/>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39" name="Oval 95"/>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0" name="Oval 96"/>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1" name="Oval 97"/>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2" name="Oval 98"/>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3" name="Oval 99"/>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4" name="Oval 100"/>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5" name="Oval 101"/>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6" name="Oval 102"/>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8" name="Oval 104"/>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49" name="Oval 105"/>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50" name="Oval 106"/>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57" name="Line 113"/>
          <p:cNvSpPr>
            <a:spLocks noChangeShapeType="1"/>
          </p:cNvSpPr>
          <p:nvPr/>
        </p:nvSpPr>
        <p:spPr bwMode="auto">
          <a:xfrm flipV="1">
            <a:off x="5632450" y="377825"/>
            <a:ext cx="1073150" cy="15875"/>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6258" name="Oval 114"/>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1" name="Rectangle 100"/>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4" name="Rectangle 103"/>
          <p:cNvSpPr/>
          <p:nvPr/>
        </p:nvSpPr>
        <p:spPr bwMode="auto">
          <a:xfrm>
            <a:off x="192879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5" name="Rectangle 104"/>
          <p:cNvSpPr/>
          <p:nvPr/>
        </p:nvSpPr>
        <p:spPr bwMode="auto">
          <a:xfrm>
            <a:off x="264317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6" name="Rectangle 105"/>
          <p:cNvSpPr/>
          <p:nvPr/>
        </p:nvSpPr>
        <p:spPr bwMode="auto">
          <a:xfrm>
            <a:off x="3630606"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7" name="Rectangle 106"/>
          <p:cNvSpPr/>
          <p:nvPr/>
        </p:nvSpPr>
        <p:spPr bwMode="auto">
          <a:xfrm>
            <a:off x="4403724"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8" name="Rectangle 107"/>
          <p:cNvSpPr/>
          <p:nvPr/>
        </p:nvSpPr>
        <p:spPr bwMode="auto">
          <a:xfrm>
            <a:off x="5324480"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12" name="Line 18"/>
          <p:cNvSpPr>
            <a:spLocks noChangeShapeType="1"/>
          </p:cNvSpPr>
          <p:nvPr/>
        </p:nvSpPr>
        <p:spPr bwMode="auto">
          <a:xfrm>
            <a:off x="611188" y="5346700"/>
            <a:ext cx="1598612" cy="3651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13" name="Line 19"/>
          <p:cNvSpPr>
            <a:spLocks noChangeShapeType="1"/>
          </p:cNvSpPr>
          <p:nvPr/>
        </p:nvSpPr>
        <p:spPr bwMode="auto">
          <a:xfrm flipV="1">
            <a:off x="687388" y="5711825"/>
            <a:ext cx="1522412" cy="6254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14" name="Line 22"/>
          <p:cNvSpPr>
            <a:spLocks noChangeShapeType="1"/>
          </p:cNvSpPr>
          <p:nvPr/>
        </p:nvSpPr>
        <p:spPr bwMode="auto">
          <a:xfrm flipV="1">
            <a:off x="611188" y="3746500"/>
            <a:ext cx="1600200" cy="1588"/>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5" name="Line 23"/>
          <p:cNvSpPr>
            <a:spLocks noChangeShapeType="1"/>
          </p:cNvSpPr>
          <p:nvPr/>
        </p:nvSpPr>
        <p:spPr bwMode="auto">
          <a:xfrm>
            <a:off x="687388" y="4583113"/>
            <a:ext cx="1524000" cy="1587"/>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6" name="Line 24"/>
          <p:cNvSpPr>
            <a:spLocks noChangeShapeType="1"/>
          </p:cNvSpPr>
          <p:nvPr/>
        </p:nvSpPr>
        <p:spPr bwMode="auto">
          <a:xfrm flipV="1">
            <a:off x="763588" y="387350"/>
            <a:ext cx="1452562" cy="635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7" name="Line 25"/>
          <p:cNvSpPr>
            <a:spLocks noChangeShapeType="1"/>
          </p:cNvSpPr>
          <p:nvPr/>
        </p:nvSpPr>
        <p:spPr bwMode="auto">
          <a:xfrm>
            <a:off x="763588" y="1231900"/>
            <a:ext cx="15160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8" name="Line 26"/>
          <p:cNvSpPr>
            <a:spLocks noChangeShapeType="1"/>
          </p:cNvSpPr>
          <p:nvPr/>
        </p:nvSpPr>
        <p:spPr bwMode="auto">
          <a:xfrm>
            <a:off x="611188" y="2070100"/>
            <a:ext cx="1668462"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19" name="Line 64"/>
          <p:cNvSpPr>
            <a:spLocks noChangeShapeType="1"/>
          </p:cNvSpPr>
          <p:nvPr/>
        </p:nvSpPr>
        <p:spPr bwMode="auto">
          <a:xfrm flipV="1">
            <a:off x="609600" y="2968625"/>
            <a:ext cx="1600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0" name="Line 51"/>
          <p:cNvSpPr>
            <a:spLocks noChangeShapeType="1"/>
          </p:cNvSpPr>
          <p:nvPr/>
        </p:nvSpPr>
        <p:spPr bwMode="auto">
          <a:xfrm>
            <a:off x="4641850" y="1231900"/>
            <a:ext cx="996950" cy="227012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21" name="Line 52"/>
          <p:cNvSpPr>
            <a:spLocks noChangeShapeType="1"/>
          </p:cNvSpPr>
          <p:nvPr/>
        </p:nvSpPr>
        <p:spPr bwMode="auto">
          <a:xfrm flipV="1">
            <a:off x="4725988" y="3502025"/>
            <a:ext cx="912812" cy="131127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22" name="Line 110"/>
          <p:cNvSpPr>
            <a:spLocks noChangeShapeType="1"/>
          </p:cNvSpPr>
          <p:nvPr/>
        </p:nvSpPr>
        <p:spPr bwMode="auto">
          <a:xfrm>
            <a:off x="4641850" y="2755900"/>
            <a:ext cx="1074738"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3" name="Line 112"/>
          <p:cNvSpPr>
            <a:spLocks noChangeShapeType="1"/>
          </p:cNvSpPr>
          <p:nvPr/>
        </p:nvSpPr>
        <p:spPr bwMode="auto">
          <a:xfrm>
            <a:off x="4497388" y="393700"/>
            <a:ext cx="11430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4" name="Line 44"/>
          <p:cNvSpPr>
            <a:spLocks noChangeShapeType="1"/>
          </p:cNvSpPr>
          <p:nvPr/>
        </p:nvSpPr>
        <p:spPr bwMode="auto">
          <a:xfrm>
            <a:off x="3886200" y="2054225"/>
            <a:ext cx="763588" cy="70167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25" name="Line 49"/>
          <p:cNvSpPr>
            <a:spLocks noChangeShapeType="1"/>
          </p:cNvSpPr>
          <p:nvPr/>
        </p:nvSpPr>
        <p:spPr bwMode="auto">
          <a:xfrm>
            <a:off x="3727450" y="12319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6" name="Line 50"/>
          <p:cNvSpPr>
            <a:spLocks noChangeShapeType="1"/>
          </p:cNvSpPr>
          <p:nvPr/>
        </p:nvSpPr>
        <p:spPr bwMode="auto">
          <a:xfrm>
            <a:off x="3779838" y="407988"/>
            <a:ext cx="8382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27" name="Line 36"/>
          <p:cNvSpPr>
            <a:spLocks noChangeShapeType="1"/>
          </p:cNvSpPr>
          <p:nvPr/>
        </p:nvSpPr>
        <p:spPr bwMode="auto">
          <a:xfrm>
            <a:off x="2895600" y="2968625"/>
            <a:ext cx="984250" cy="184467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28" name="Line 37"/>
          <p:cNvSpPr>
            <a:spLocks noChangeShapeType="1"/>
          </p:cNvSpPr>
          <p:nvPr/>
        </p:nvSpPr>
        <p:spPr bwMode="auto">
          <a:xfrm flipV="1">
            <a:off x="2895600" y="4813300"/>
            <a:ext cx="984250" cy="898525"/>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29" name="Line 40"/>
          <p:cNvSpPr>
            <a:spLocks noChangeShapeType="1"/>
          </p:cNvSpPr>
          <p:nvPr/>
        </p:nvSpPr>
        <p:spPr bwMode="auto">
          <a:xfrm>
            <a:off x="2889250" y="41275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0" name="Line 41"/>
          <p:cNvSpPr>
            <a:spLocks noChangeShapeType="1"/>
          </p:cNvSpPr>
          <p:nvPr/>
        </p:nvSpPr>
        <p:spPr bwMode="auto">
          <a:xfrm>
            <a:off x="2889250" y="2070100"/>
            <a:ext cx="9144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1" name="Line 42"/>
          <p:cNvSpPr>
            <a:spLocks noChangeShapeType="1"/>
          </p:cNvSpPr>
          <p:nvPr/>
        </p:nvSpPr>
        <p:spPr bwMode="auto">
          <a:xfrm>
            <a:off x="2889250" y="12319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2" name="Line 43"/>
          <p:cNvSpPr>
            <a:spLocks noChangeShapeType="1"/>
          </p:cNvSpPr>
          <p:nvPr/>
        </p:nvSpPr>
        <p:spPr bwMode="auto">
          <a:xfrm>
            <a:off x="2889250" y="393700"/>
            <a:ext cx="1025525"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3" name="Line 27"/>
          <p:cNvSpPr>
            <a:spLocks noChangeShapeType="1"/>
          </p:cNvSpPr>
          <p:nvPr/>
        </p:nvSpPr>
        <p:spPr bwMode="auto">
          <a:xfrm>
            <a:off x="2211388" y="3746500"/>
            <a:ext cx="677862" cy="3810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34" name="Line 28"/>
          <p:cNvSpPr>
            <a:spLocks noChangeShapeType="1"/>
          </p:cNvSpPr>
          <p:nvPr/>
        </p:nvSpPr>
        <p:spPr bwMode="auto">
          <a:xfrm flipV="1">
            <a:off x="2211388" y="4127500"/>
            <a:ext cx="677862" cy="457200"/>
          </a:xfrm>
          <a:prstGeom prst="line">
            <a:avLst/>
          </a:prstGeom>
          <a:noFill/>
          <a:ln w="38100">
            <a:solidFill>
              <a:srgbClr val="FF0000"/>
            </a:solidFill>
            <a:round/>
            <a:headEnd type="none" w="sm" len="sm"/>
            <a:tailEnd type="none" w="sm" len="sm"/>
          </a:ln>
          <a:effectLst/>
        </p:spPr>
        <p:txBody>
          <a:bodyPr wrap="none" anchor="ctr"/>
          <a:lstStyle/>
          <a:p>
            <a:endParaRPr lang="fr-FR"/>
          </a:p>
        </p:txBody>
      </p:sp>
      <p:sp>
        <p:nvSpPr>
          <p:cNvPr id="135" name="Line 29"/>
          <p:cNvSpPr>
            <a:spLocks noChangeShapeType="1"/>
          </p:cNvSpPr>
          <p:nvPr/>
        </p:nvSpPr>
        <p:spPr bwMode="auto">
          <a:xfrm>
            <a:off x="2279650" y="20701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6" name="Line 30"/>
          <p:cNvSpPr>
            <a:spLocks noChangeShapeType="1"/>
          </p:cNvSpPr>
          <p:nvPr/>
        </p:nvSpPr>
        <p:spPr bwMode="auto">
          <a:xfrm>
            <a:off x="2203450" y="29845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7" name="Line 31"/>
          <p:cNvSpPr>
            <a:spLocks noChangeShapeType="1"/>
          </p:cNvSpPr>
          <p:nvPr/>
        </p:nvSpPr>
        <p:spPr bwMode="auto">
          <a:xfrm>
            <a:off x="2279650" y="12319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8" name="Line 32"/>
          <p:cNvSpPr>
            <a:spLocks noChangeShapeType="1"/>
          </p:cNvSpPr>
          <p:nvPr/>
        </p:nvSpPr>
        <p:spPr bwMode="auto">
          <a:xfrm>
            <a:off x="2279650" y="393700"/>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39" name="Line 35"/>
          <p:cNvSpPr>
            <a:spLocks noChangeShapeType="1"/>
          </p:cNvSpPr>
          <p:nvPr/>
        </p:nvSpPr>
        <p:spPr bwMode="auto">
          <a:xfrm>
            <a:off x="2286000" y="5711825"/>
            <a:ext cx="6096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40" name="Line 45"/>
          <p:cNvSpPr>
            <a:spLocks noChangeShapeType="1"/>
          </p:cNvSpPr>
          <p:nvPr/>
        </p:nvSpPr>
        <p:spPr bwMode="auto">
          <a:xfrm flipV="1">
            <a:off x="3886200" y="2755900"/>
            <a:ext cx="763588" cy="1355725"/>
          </a:xfrm>
          <a:prstGeom prst="line">
            <a:avLst/>
          </a:prstGeom>
          <a:noFill/>
          <a:ln w="38100">
            <a:solidFill>
              <a:srgbClr val="FF3300"/>
            </a:solidFill>
            <a:round/>
            <a:headEnd type="none" w="sm" len="sm"/>
            <a:tailEnd type="none" w="sm" len="sm"/>
          </a:ln>
          <a:effectLst/>
        </p:spPr>
        <p:txBody>
          <a:bodyPr wrap="none" anchor="ctr"/>
          <a:lstStyle/>
          <a:p>
            <a:endParaRPr lang="fr-FR"/>
          </a:p>
        </p:txBody>
      </p:sp>
      <p:sp>
        <p:nvSpPr>
          <p:cNvPr id="141" name="Line 48"/>
          <p:cNvSpPr>
            <a:spLocks noChangeShapeType="1"/>
          </p:cNvSpPr>
          <p:nvPr/>
        </p:nvSpPr>
        <p:spPr bwMode="auto">
          <a:xfrm>
            <a:off x="3879850" y="4813300"/>
            <a:ext cx="762000" cy="0"/>
          </a:xfrm>
          <a:prstGeom prst="line">
            <a:avLst/>
          </a:prstGeom>
          <a:noFill/>
          <a:ln w="28575">
            <a:solidFill>
              <a:schemeClr val="tx1"/>
            </a:solidFill>
            <a:prstDash val="sysDash"/>
            <a:round/>
            <a:headEnd type="none" w="sm" len="sm"/>
            <a:tailEnd type="none" w="sm" len="sm"/>
          </a:ln>
          <a:effectLst/>
        </p:spPr>
        <p:txBody>
          <a:bodyPr wrap="none" anchor="ctr"/>
          <a:lstStyle/>
          <a:p>
            <a:endParaRPr lang="fr-FR"/>
          </a:p>
        </p:txBody>
      </p:sp>
      <p:sp>
        <p:nvSpPr>
          <p:cNvPr id="142" name="Rectangle 56"/>
          <p:cNvSpPr>
            <a:spLocks noChangeArrowheads="1"/>
          </p:cNvSpPr>
          <p:nvPr/>
        </p:nvSpPr>
        <p:spPr bwMode="auto">
          <a:xfrm>
            <a:off x="5240342" y="3895387"/>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0.37</a:t>
            </a:r>
          </a:p>
        </p:txBody>
      </p:sp>
      <p:sp>
        <p:nvSpPr>
          <p:cNvPr id="143" name="Rectangle 91"/>
          <p:cNvSpPr>
            <a:spLocks noChangeArrowheads="1"/>
          </p:cNvSpPr>
          <p:nvPr/>
        </p:nvSpPr>
        <p:spPr bwMode="auto">
          <a:xfrm>
            <a:off x="3546468" y="5102225"/>
            <a:ext cx="724557" cy="462307"/>
          </a:xfrm>
          <a:prstGeom prst="rect">
            <a:avLst/>
          </a:prstGeom>
          <a:noFill/>
          <a:ln w="9525">
            <a:solidFill>
              <a:schemeClr val="bg1"/>
            </a:solidFill>
            <a:miter lim="800000"/>
            <a:headEnd/>
            <a:tailEnd/>
          </a:ln>
          <a:effectLst/>
        </p:spPr>
        <p:txBody>
          <a:bodyPr wrap="none" lIns="92075" tIns="46038" rIns="92075" bIns="46038">
            <a:spAutoFit/>
          </a:bodyPr>
          <a:lstStyle/>
          <a:p>
            <a:r>
              <a:rPr lang="fr-FR" b="1" dirty="0">
                <a:solidFill>
                  <a:srgbClr val="FF0000"/>
                </a:solidFill>
              </a:rPr>
              <a:t>0.19</a:t>
            </a:r>
          </a:p>
        </p:txBody>
      </p:sp>
      <p:sp>
        <p:nvSpPr>
          <p:cNvPr id="144" name="Rectangle 21"/>
          <p:cNvSpPr>
            <a:spLocks noChangeArrowheads="1"/>
          </p:cNvSpPr>
          <p:nvPr/>
        </p:nvSpPr>
        <p:spPr bwMode="auto">
          <a:xfrm>
            <a:off x="1857356" y="6016625"/>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0.09</a:t>
            </a:r>
          </a:p>
        </p:txBody>
      </p:sp>
      <p:sp>
        <p:nvSpPr>
          <p:cNvPr id="145" name="Rectangle 34"/>
          <p:cNvSpPr>
            <a:spLocks noChangeArrowheads="1"/>
          </p:cNvSpPr>
          <p:nvPr/>
        </p:nvSpPr>
        <p:spPr bwMode="auto">
          <a:xfrm>
            <a:off x="2568575" y="4492625"/>
            <a:ext cx="717550" cy="462307"/>
          </a:xfrm>
          <a:prstGeom prst="rect">
            <a:avLst/>
          </a:prstGeom>
          <a:noFill/>
          <a:ln w="9525">
            <a:noFill/>
            <a:miter lim="800000"/>
            <a:headEnd/>
            <a:tailEnd/>
          </a:ln>
          <a:effectLst/>
        </p:spPr>
        <p:txBody>
          <a:bodyPr lIns="92075" tIns="46038" rIns="92075" bIns="46038">
            <a:spAutoFit/>
          </a:bodyPr>
          <a:lstStyle/>
          <a:p>
            <a:r>
              <a:rPr lang="fr-FR" b="1" dirty="0">
                <a:solidFill>
                  <a:srgbClr val="FF0000"/>
                </a:solidFill>
              </a:rPr>
              <a:t>0.13</a:t>
            </a:r>
          </a:p>
        </p:txBody>
      </p:sp>
      <p:sp>
        <p:nvSpPr>
          <p:cNvPr id="146" name="Rectangle 47"/>
          <p:cNvSpPr>
            <a:spLocks noChangeArrowheads="1"/>
          </p:cNvSpPr>
          <p:nvPr/>
        </p:nvSpPr>
        <p:spPr bwMode="auto">
          <a:xfrm>
            <a:off x="4324348" y="3109569"/>
            <a:ext cx="72455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0.23</a:t>
            </a:r>
          </a:p>
        </p:txBody>
      </p:sp>
      <p:sp>
        <p:nvSpPr>
          <p:cNvPr id="147" name="Rectangle 146"/>
          <p:cNvSpPr/>
          <p:nvPr/>
        </p:nvSpPr>
        <p:spPr bwMode="auto">
          <a:xfrm>
            <a:off x="6429388" y="214290"/>
            <a:ext cx="571504"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0" name="Line 61"/>
          <p:cNvSpPr>
            <a:spLocks noChangeShapeType="1"/>
          </p:cNvSpPr>
          <p:nvPr/>
        </p:nvSpPr>
        <p:spPr bwMode="auto">
          <a:xfrm>
            <a:off x="6705600" y="377825"/>
            <a:ext cx="1517650" cy="1539875"/>
          </a:xfrm>
          <a:prstGeom prst="line">
            <a:avLst/>
          </a:prstGeom>
          <a:noFill/>
          <a:ln w="38100">
            <a:solidFill>
              <a:srgbClr val="FF3300"/>
            </a:solidFill>
            <a:prstDash val="solid"/>
            <a:round/>
            <a:headEnd type="none" w="sm" len="sm"/>
            <a:tailEnd type="none" w="sm" len="sm"/>
          </a:ln>
          <a:effectLst/>
        </p:spPr>
        <p:txBody>
          <a:bodyPr wrap="none" anchor="ctr"/>
          <a:lstStyle/>
          <a:p>
            <a:endParaRPr lang="fr-FR"/>
          </a:p>
        </p:txBody>
      </p:sp>
      <p:sp>
        <p:nvSpPr>
          <p:cNvPr id="102" name="Line 62"/>
          <p:cNvSpPr>
            <a:spLocks noChangeShapeType="1"/>
          </p:cNvSpPr>
          <p:nvPr/>
        </p:nvSpPr>
        <p:spPr bwMode="auto">
          <a:xfrm flipV="1">
            <a:off x="6705600" y="1917700"/>
            <a:ext cx="1517650" cy="1279525"/>
          </a:xfrm>
          <a:prstGeom prst="line">
            <a:avLst/>
          </a:prstGeom>
          <a:noFill/>
          <a:ln w="38100">
            <a:solidFill>
              <a:srgbClr val="FF3300"/>
            </a:solidFill>
            <a:prstDash val="solid"/>
            <a:round/>
            <a:headEnd type="none" w="sm" len="sm"/>
            <a:tailEnd type="none" w="sm" len="sm"/>
          </a:ln>
          <a:effectLst/>
        </p:spPr>
        <p:txBody>
          <a:bodyPr wrap="none" anchor="ctr"/>
          <a:lstStyle/>
          <a:p>
            <a:endParaRPr lang="fr-FR"/>
          </a:p>
        </p:txBody>
      </p:sp>
      <p:sp>
        <p:nvSpPr>
          <p:cNvPr id="109" name="Oval 125"/>
          <p:cNvSpPr>
            <a:spLocks noChangeArrowheads="1"/>
          </p:cNvSpPr>
          <p:nvPr/>
        </p:nvSpPr>
        <p:spPr bwMode="auto">
          <a:xfrm>
            <a:off x="8161338" y="1847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0" name="Text Box 81"/>
          <p:cNvSpPr txBox="1">
            <a:spLocks noChangeArrowheads="1"/>
          </p:cNvSpPr>
          <p:nvPr/>
        </p:nvSpPr>
        <p:spPr bwMode="auto">
          <a:xfrm>
            <a:off x="7186701" y="117475"/>
            <a:ext cx="1957331" cy="430887"/>
          </a:xfrm>
          <a:prstGeom prst="rect">
            <a:avLst/>
          </a:prstGeom>
          <a:noFill/>
          <a:ln w="9525">
            <a:noFill/>
            <a:miter lim="800000"/>
            <a:headEnd/>
            <a:tailEnd/>
          </a:ln>
          <a:effectLst/>
        </p:spPr>
        <p:txBody>
          <a:bodyPr wrap="none">
            <a:spAutoFit/>
          </a:bodyPr>
          <a:lstStyle/>
          <a:p>
            <a:r>
              <a:rPr lang="fr-FR" sz="2200" b="1" u="sng" dirty="0">
                <a:solidFill>
                  <a:srgbClr val="FF0000"/>
                </a:solidFill>
              </a:rPr>
              <a:t>Dernière étape</a:t>
            </a:r>
          </a:p>
        </p:txBody>
      </p:sp>
      <p:sp>
        <p:nvSpPr>
          <p:cNvPr id="111" name="Rectangle 110"/>
          <p:cNvSpPr/>
          <p:nvPr/>
        </p:nvSpPr>
        <p:spPr bwMode="auto">
          <a:xfrm>
            <a:off x="7929586" y="571480"/>
            <a:ext cx="571504" cy="614366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48" name="Rectangle 59"/>
          <p:cNvSpPr>
            <a:spLocks noChangeArrowheads="1"/>
          </p:cNvSpPr>
          <p:nvPr/>
        </p:nvSpPr>
        <p:spPr bwMode="auto">
          <a:xfrm>
            <a:off x="8018377" y="2143116"/>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1</a:t>
            </a:r>
          </a:p>
        </p:txBody>
      </p:sp>
      <p:sp>
        <p:nvSpPr>
          <p:cNvPr id="149" name="Rectangle 134"/>
          <p:cNvSpPr>
            <a:spLocks noChangeArrowheads="1"/>
          </p:cNvSpPr>
          <p:nvPr/>
        </p:nvSpPr>
        <p:spPr bwMode="auto">
          <a:xfrm>
            <a:off x="8001000" y="1295400"/>
            <a:ext cx="1005083" cy="462307"/>
          </a:xfrm>
          <a:prstGeom prst="rect">
            <a:avLst/>
          </a:prstGeom>
          <a:noFill/>
          <a:ln w="9525">
            <a:noFill/>
            <a:miter lim="800000"/>
            <a:headEnd/>
            <a:tailEnd/>
          </a:ln>
          <a:effectLst/>
        </p:spPr>
        <p:txBody>
          <a:bodyPr wrap="none" lIns="92075" tIns="46038" rIns="92075" bIns="46038">
            <a:spAutoFit/>
          </a:bodyPr>
          <a:lstStyle/>
          <a:p>
            <a:r>
              <a:rPr lang="fr-FR" b="1" dirty="0">
                <a:solidFill>
                  <a:schemeClr val="accent2"/>
                </a:solidFill>
              </a:rPr>
              <a:t>racine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4339"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4340"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4341"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4342"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4343"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4344"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4345" name="Rectangle 9"/>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4346" name="Line 10"/>
          <p:cNvSpPr>
            <a:spLocks noChangeShapeType="1"/>
          </p:cNvSpPr>
          <p:nvPr/>
        </p:nvSpPr>
        <p:spPr bwMode="auto">
          <a:xfrm>
            <a:off x="611188" y="5346700"/>
            <a:ext cx="1598612" cy="36512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4347" name="Line 11"/>
          <p:cNvSpPr>
            <a:spLocks noChangeShapeType="1"/>
          </p:cNvSpPr>
          <p:nvPr/>
        </p:nvSpPr>
        <p:spPr bwMode="auto">
          <a:xfrm flipV="1">
            <a:off x="687388" y="5711825"/>
            <a:ext cx="1522412" cy="62547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4349" name="Line 13"/>
          <p:cNvSpPr>
            <a:spLocks noChangeShapeType="1"/>
          </p:cNvSpPr>
          <p:nvPr/>
        </p:nvSpPr>
        <p:spPr bwMode="auto">
          <a:xfrm flipV="1">
            <a:off x="611188" y="3733800"/>
            <a:ext cx="1600200" cy="1588"/>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50" name="Line 14"/>
          <p:cNvSpPr>
            <a:spLocks noChangeShapeType="1"/>
          </p:cNvSpPr>
          <p:nvPr/>
        </p:nvSpPr>
        <p:spPr bwMode="auto">
          <a:xfrm>
            <a:off x="687388" y="4570413"/>
            <a:ext cx="1524000" cy="1587"/>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51" name="Line 15"/>
          <p:cNvSpPr>
            <a:spLocks noChangeShapeType="1"/>
          </p:cNvSpPr>
          <p:nvPr/>
        </p:nvSpPr>
        <p:spPr bwMode="auto">
          <a:xfrm>
            <a:off x="763588" y="381000"/>
            <a:ext cx="15922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4352" name="Line 16"/>
          <p:cNvSpPr>
            <a:spLocks noChangeShapeType="1"/>
          </p:cNvSpPr>
          <p:nvPr/>
        </p:nvSpPr>
        <p:spPr bwMode="auto">
          <a:xfrm>
            <a:off x="763588" y="1219200"/>
            <a:ext cx="1516062"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53" name="Line 17"/>
          <p:cNvSpPr>
            <a:spLocks noChangeShapeType="1"/>
          </p:cNvSpPr>
          <p:nvPr/>
        </p:nvSpPr>
        <p:spPr bwMode="auto">
          <a:xfrm>
            <a:off x="611188" y="2057400"/>
            <a:ext cx="1668462"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54" name="Line 18"/>
          <p:cNvSpPr>
            <a:spLocks noChangeShapeType="1"/>
          </p:cNvSpPr>
          <p:nvPr/>
        </p:nvSpPr>
        <p:spPr bwMode="auto">
          <a:xfrm>
            <a:off x="2279650" y="2057400"/>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55" name="Line 19"/>
          <p:cNvSpPr>
            <a:spLocks noChangeShapeType="1"/>
          </p:cNvSpPr>
          <p:nvPr/>
        </p:nvSpPr>
        <p:spPr bwMode="auto">
          <a:xfrm>
            <a:off x="2209800" y="2971800"/>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56" name="Line 20"/>
          <p:cNvSpPr>
            <a:spLocks noChangeShapeType="1"/>
          </p:cNvSpPr>
          <p:nvPr/>
        </p:nvSpPr>
        <p:spPr bwMode="auto">
          <a:xfrm>
            <a:off x="2279650" y="1219200"/>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57" name="Line 21"/>
          <p:cNvSpPr>
            <a:spLocks noChangeShapeType="1"/>
          </p:cNvSpPr>
          <p:nvPr/>
        </p:nvSpPr>
        <p:spPr bwMode="auto">
          <a:xfrm>
            <a:off x="2279650" y="3810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4359" name="Line 23"/>
          <p:cNvSpPr>
            <a:spLocks noChangeShapeType="1"/>
          </p:cNvSpPr>
          <p:nvPr/>
        </p:nvSpPr>
        <p:spPr bwMode="auto">
          <a:xfrm>
            <a:off x="2286000" y="5699125"/>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60" name="Line 24"/>
          <p:cNvSpPr>
            <a:spLocks noChangeShapeType="1"/>
          </p:cNvSpPr>
          <p:nvPr/>
        </p:nvSpPr>
        <p:spPr bwMode="auto">
          <a:xfrm>
            <a:off x="2895600" y="2955925"/>
            <a:ext cx="984250" cy="184467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61" name="Line 25"/>
          <p:cNvSpPr>
            <a:spLocks noChangeShapeType="1"/>
          </p:cNvSpPr>
          <p:nvPr/>
        </p:nvSpPr>
        <p:spPr bwMode="auto">
          <a:xfrm flipV="1">
            <a:off x="2895600" y="4800600"/>
            <a:ext cx="984250" cy="8985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63" name="Line 27"/>
          <p:cNvSpPr>
            <a:spLocks noChangeShapeType="1"/>
          </p:cNvSpPr>
          <p:nvPr/>
        </p:nvSpPr>
        <p:spPr bwMode="auto">
          <a:xfrm>
            <a:off x="2889250" y="4114800"/>
            <a:ext cx="9144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64" name="Line 28"/>
          <p:cNvSpPr>
            <a:spLocks noChangeShapeType="1"/>
          </p:cNvSpPr>
          <p:nvPr/>
        </p:nvSpPr>
        <p:spPr bwMode="auto">
          <a:xfrm>
            <a:off x="2889250" y="2057400"/>
            <a:ext cx="9144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65" name="Line 29"/>
          <p:cNvSpPr>
            <a:spLocks noChangeShapeType="1"/>
          </p:cNvSpPr>
          <p:nvPr/>
        </p:nvSpPr>
        <p:spPr bwMode="auto">
          <a:xfrm>
            <a:off x="2889250" y="1219200"/>
            <a:ext cx="8382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66" name="Line 30"/>
          <p:cNvSpPr>
            <a:spLocks noChangeShapeType="1"/>
          </p:cNvSpPr>
          <p:nvPr/>
        </p:nvSpPr>
        <p:spPr bwMode="auto">
          <a:xfrm>
            <a:off x="2889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4367" name="Line 31"/>
          <p:cNvSpPr>
            <a:spLocks noChangeShapeType="1"/>
          </p:cNvSpPr>
          <p:nvPr/>
        </p:nvSpPr>
        <p:spPr bwMode="auto">
          <a:xfrm>
            <a:off x="3886200" y="2041525"/>
            <a:ext cx="763588" cy="70167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68" name="Line 32"/>
          <p:cNvSpPr>
            <a:spLocks noChangeShapeType="1"/>
          </p:cNvSpPr>
          <p:nvPr/>
        </p:nvSpPr>
        <p:spPr bwMode="auto">
          <a:xfrm flipV="1">
            <a:off x="3886200" y="2743200"/>
            <a:ext cx="763588" cy="13557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70" name="Line 34"/>
          <p:cNvSpPr>
            <a:spLocks noChangeShapeType="1"/>
          </p:cNvSpPr>
          <p:nvPr/>
        </p:nvSpPr>
        <p:spPr bwMode="auto">
          <a:xfrm>
            <a:off x="3879850" y="4800600"/>
            <a:ext cx="7620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71" name="Line 35"/>
          <p:cNvSpPr>
            <a:spLocks noChangeShapeType="1"/>
          </p:cNvSpPr>
          <p:nvPr/>
        </p:nvSpPr>
        <p:spPr bwMode="auto">
          <a:xfrm>
            <a:off x="3727450" y="1219200"/>
            <a:ext cx="9144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72" name="Line 36"/>
          <p:cNvSpPr>
            <a:spLocks noChangeShapeType="1"/>
          </p:cNvSpPr>
          <p:nvPr/>
        </p:nvSpPr>
        <p:spPr bwMode="auto">
          <a:xfrm>
            <a:off x="3651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4373" name="Line 37"/>
          <p:cNvSpPr>
            <a:spLocks noChangeShapeType="1"/>
          </p:cNvSpPr>
          <p:nvPr/>
        </p:nvSpPr>
        <p:spPr bwMode="auto">
          <a:xfrm>
            <a:off x="4641850" y="1219200"/>
            <a:ext cx="996950" cy="22701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74" name="Line 38"/>
          <p:cNvSpPr>
            <a:spLocks noChangeShapeType="1"/>
          </p:cNvSpPr>
          <p:nvPr/>
        </p:nvSpPr>
        <p:spPr bwMode="auto">
          <a:xfrm flipV="1">
            <a:off x="4725988" y="3489325"/>
            <a:ext cx="912812" cy="131127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75" name="Line 39"/>
          <p:cNvSpPr>
            <a:spLocks noChangeShapeType="1"/>
          </p:cNvSpPr>
          <p:nvPr/>
        </p:nvSpPr>
        <p:spPr bwMode="auto">
          <a:xfrm>
            <a:off x="4641850" y="2743200"/>
            <a:ext cx="1074738"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76" name="Line 40"/>
          <p:cNvSpPr>
            <a:spLocks noChangeShapeType="1"/>
          </p:cNvSpPr>
          <p:nvPr/>
        </p:nvSpPr>
        <p:spPr bwMode="auto">
          <a:xfrm>
            <a:off x="4497388" y="381000"/>
            <a:ext cx="1143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4378" name="Line 42"/>
          <p:cNvSpPr>
            <a:spLocks noChangeShapeType="1"/>
          </p:cNvSpPr>
          <p:nvPr/>
        </p:nvSpPr>
        <p:spPr bwMode="auto">
          <a:xfrm flipV="1">
            <a:off x="5638800" y="3184525"/>
            <a:ext cx="1066800" cy="3048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80" name="Line 44"/>
          <p:cNvSpPr>
            <a:spLocks noChangeShapeType="1"/>
          </p:cNvSpPr>
          <p:nvPr/>
        </p:nvSpPr>
        <p:spPr bwMode="auto">
          <a:xfrm flipV="1">
            <a:off x="5632450" y="365125"/>
            <a:ext cx="1073150" cy="15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4381" name="Line 45"/>
          <p:cNvSpPr>
            <a:spLocks noChangeShapeType="1"/>
          </p:cNvSpPr>
          <p:nvPr/>
        </p:nvSpPr>
        <p:spPr bwMode="auto">
          <a:xfrm>
            <a:off x="6705600" y="365125"/>
            <a:ext cx="1517650" cy="1539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4382" name="Line 46"/>
          <p:cNvSpPr>
            <a:spLocks noChangeShapeType="1"/>
          </p:cNvSpPr>
          <p:nvPr/>
        </p:nvSpPr>
        <p:spPr bwMode="auto">
          <a:xfrm flipV="1">
            <a:off x="6705600" y="1905000"/>
            <a:ext cx="1517650" cy="1279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4383" name="Rectangle 47"/>
          <p:cNvSpPr>
            <a:spLocks noChangeArrowheads="1"/>
          </p:cNvSpPr>
          <p:nvPr/>
        </p:nvSpPr>
        <p:spPr bwMode="auto">
          <a:xfrm>
            <a:off x="7902575" y="1216025"/>
            <a:ext cx="927100" cy="457200"/>
          </a:xfrm>
          <a:prstGeom prst="rect">
            <a:avLst/>
          </a:prstGeom>
          <a:noFill/>
          <a:ln w="9525">
            <a:noFill/>
            <a:miter lim="800000"/>
            <a:headEnd/>
            <a:tailEnd/>
          </a:ln>
          <a:effectLst/>
        </p:spPr>
        <p:txBody>
          <a:bodyPr wrap="none" lIns="92075" tIns="46038" rIns="92075" bIns="46038">
            <a:spAutoFit/>
          </a:bodyPr>
          <a:lstStyle/>
          <a:p>
            <a:r>
              <a:rPr lang="fr-FR"/>
              <a:t>racine</a:t>
            </a:r>
          </a:p>
        </p:txBody>
      </p:sp>
      <p:sp>
        <p:nvSpPr>
          <p:cNvPr id="14384" name="Line 48"/>
          <p:cNvSpPr>
            <a:spLocks noChangeShapeType="1"/>
          </p:cNvSpPr>
          <p:nvPr/>
        </p:nvSpPr>
        <p:spPr bwMode="auto">
          <a:xfrm>
            <a:off x="5716588" y="2743200"/>
            <a:ext cx="989012" cy="4413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389" name="Rectangle 53"/>
          <p:cNvSpPr>
            <a:spLocks noChangeArrowheads="1"/>
          </p:cNvSpPr>
          <p:nvPr/>
        </p:nvSpPr>
        <p:spPr bwMode="auto">
          <a:xfrm>
            <a:off x="7500958" y="2471734"/>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a:t>
            </a:r>
          </a:p>
        </p:txBody>
      </p:sp>
      <p:sp>
        <p:nvSpPr>
          <p:cNvPr id="14395" name="Oval 59"/>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396" name="Oval 60"/>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397" name="Oval 61"/>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398" name="Oval 62"/>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399" name="Oval 63"/>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0" name="Oval 64"/>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1" name="Oval 65"/>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2" name="Oval 66"/>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3" name="Oval 67"/>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4" name="Oval 68"/>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5" name="Oval 69"/>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6" name="Oval 70"/>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7" name="Oval 71"/>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8" name="Oval 72"/>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09" name="Oval 73"/>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0" name="Oval 74"/>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1" name="Oval 75"/>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2" name="Oval 76"/>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3" name="Oval 77"/>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4" name="Oval 78"/>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5" name="Oval 79"/>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6" name="Oval 80"/>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7" name="Oval 81"/>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8" name="Oval 82"/>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19" name="Oval 83"/>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0" name="Oval 84"/>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1" name="Oval 85"/>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2" name="Oval 86"/>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3" name="Oval 87"/>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4" name="Oval 88"/>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5" name="Oval 89"/>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6" name="Oval 90"/>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7" name="Oval 91"/>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8" name="Oval 92"/>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29" name="Oval 93"/>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30" name="Oval 94"/>
          <p:cNvSpPr>
            <a:spLocks noChangeArrowheads="1"/>
          </p:cNvSpPr>
          <p:nvPr/>
        </p:nvSpPr>
        <p:spPr bwMode="auto">
          <a:xfrm>
            <a:off x="8161338" y="1847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431" name="Line 95"/>
          <p:cNvSpPr>
            <a:spLocks noChangeShapeType="1"/>
          </p:cNvSpPr>
          <p:nvPr/>
        </p:nvSpPr>
        <p:spPr bwMode="auto">
          <a:xfrm flipV="1">
            <a:off x="609600" y="2955925"/>
            <a:ext cx="16002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432" name="Text Box 96"/>
          <p:cNvSpPr txBox="1">
            <a:spLocks noChangeArrowheads="1"/>
          </p:cNvSpPr>
          <p:nvPr/>
        </p:nvSpPr>
        <p:spPr bwMode="auto">
          <a:xfrm>
            <a:off x="7315200" y="4103698"/>
            <a:ext cx="1150938" cy="825500"/>
          </a:xfrm>
          <a:prstGeom prst="rect">
            <a:avLst/>
          </a:prstGeom>
          <a:noFill/>
          <a:ln w="9525">
            <a:noFill/>
            <a:miter lim="800000"/>
            <a:headEnd/>
            <a:tailEnd/>
          </a:ln>
          <a:effectLst/>
        </p:spPr>
        <p:txBody>
          <a:bodyPr wrap="none">
            <a:spAutoFit/>
          </a:bodyPr>
          <a:lstStyle/>
          <a:p>
            <a:r>
              <a:rPr lang="fr-FR" sz="1600" dirty="0">
                <a:solidFill>
                  <a:srgbClr val="00B0F0"/>
                </a:solidFill>
              </a:rPr>
              <a:t>CODE</a:t>
            </a:r>
          </a:p>
          <a:p>
            <a:r>
              <a:rPr lang="fr-FR" sz="1600" dirty="0">
                <a:solidFill>
                  <a:srgbClr val="00B0F0"/>
                </a:solidFill>
              </a:rPr>
              <a:t>DE LA</a:t>
            </a:r>
          </a:p>
          <a:p>
            <a:r>
              <a:rPr lang="fr-FR" sz="1600" dirty="0">
                <a:solidFill>
                  <a:srgbClr val="00B0F0"/>
                </a:solidFill>
              </a:rPr>
              <a:t>BRANCHE</a:t>
            </a:r>
            <a:endParaRPr lang="fr-FR" sz="2000" dirty="0">
              <a:solidFill>
                <a:srgbClr val="00B0F0"/>
              </a:solidFill>
            </a:endParaRPr>
          </a:p>
        </p:txBody>
      </p:sp>
      <p:sp>
        <p:nvSpPr>
          <p:cNvPr id="14435" name="Line 99"/>
          <p:cNvSpPr>
            <a:spLocks noChangeShapeType="1"/>
          </p:cNvSpPr>
          <p:nvPr/>
        </p:nvSpPr>
        <p:spPr bwMode="auto">
          <a:xfrm>
            <a:off x="2211388" y="3733800"/>
            <a:ext cx="677862" cy="3810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4436" name="Line 100"/>
          <p:cNvSpPr>
            <a:spLocks noChangeShapeType="1"/>
          </p:cNvSpPr>
          <p:nvPr/>
        </p:nvSpPr>
        <p:spPr bwMode="auto">
          <a:xfrm flipV="1">
            <a:off x="2211388" y="4114800"/>
            <a:ext cx="677862" cy="4572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97" name="Rectangle 96"/>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cxnSp>
        <p:nvCxnSpPr>
          <p:cNvPr id="98" name="Connecteur en angle 97"/>
          <p:cNvCxnSpPr/>
          <p:nvPr/>
        </p:nvCxnSpPr>
        <p:spPr bwMode="auto">
          <a:xfrm rot="16200000" flipV="1">
            <a:off x="7273123" y="3371084"/>
            <a:ext cx="928695" cy="187272"/>
          </a:xfrm>
          <a:prstGeom prst="bentConnector3">
            <a:avLst>
              <a:gd name="adj1" fmla="val 50000"/>
            </a:avLst>
          </a:prstGeom>
          <a:solidFill>
            <a:schemeClr val="accent1"/>
          </a:solidFill>
          <a:ln w="28575" cap="flat" cmpd="sng" algn="ctr">
            <a:solidFill>
              <a:schemeClr val="accent1">
                <a:lumMod val="50000"/>
              </a:schemeClr>
            </a:solidFill>
            <a:prstDash val="dash"/>
            <a:round/>
            <a:headEnd type="none" w="med" len="med"/>
            <a:tailEnd type="arrow"/>
          </a:ln>
          <a:effectLst/>
        </p:spPr>
      </p:cxnSp>
      <p:sp>
        <p:nvSpPr>
          <p:cNvPr id="100" name="Rectangle 54"/>
          <p:cNvSpPr>
            <a:spLocks noChangeArrowheads="1"/>
          </p:cNvSpPr>
          <p:nvPr/>
        </p:nvSpPr>
        <p:spPr bwMode="auto">
          <a:xfrm>
            <a:off x="914376" y="0"/>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1</a:t>
            </a:r>
          </a:p>
        </p:txBody>
      </p:sp>
      <p:cxnSp>
        <p:nvCxnSpPr>
          <p:cNvPr id="101" name="Connecteur en angle 100"/>
          <p:cNvCxnSpPr/>
          <p:nvPr/>
        </p:nvCxnSpPr>
        <p:spPr bwMode="auto">
          <a:xfrm rot="16200000" flipV="1">
            <a:off x="6286512" y="2357430"/>
            <a:ext cx="2643206" cy="500066"/>
          </a:xfrm>
          <a:prstGeom prst="bentConnector3">
            <a:avLst>
              <a:gd name="adj1" fmla="val 56246"/>
            </a:avLst>
          </a:prstGeom>
          <a:solidFill>
            <a:schemeClr val="accent1"/>
          </a:solidFill>
          <a:ln w="19050" cap="flat" cmpd="sng" algn="ctr">
            <a:solidFill>
              <a:schemeClr val="accent1">
                <a:lumMod val="50000"/>
              </a:schemeClr>
            </a:solidFill>
            <a:prstDash val="dash"/>
            <a:round/>
            <a:headEnd type="none" w="med" len="med"/>
            <a:tailEnd type="arrow"/>
          </a:ln>
          <a:effec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4</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DEFINITION</a:t>
            </a:r>
          </a:p>
        </p:txBody>
      </p:sp>
      <p:sp>
        <p:nvSpPr>
          <p:cNvPr id="5" name="ZoneTexte 4"/>
          <p:cNvSpPr txBox="1"/>
          <p:nvPr/>
        </p:nvSpPr>
        <p:spPr>
          <a:xfrm>
            <a:off x="0" y="1199454"/>
            <a:ext cx="9144000" cy="5447645"/>
          </a:xfrm>
          <a:prstGeom prst="rect">
            <a:avLst/>
          </a:prstGeom>
          <a:noFill/>
        </p:spPr>
        <p:txBody>
          <a:bodyPr wrap="square" rtlCol="0">
            <a:spAutoFit/>
          </a:bodyPr>
          <a:lstStyle/>
          <a:p>
            <a:pPr algn="just"/>
            <a:r>
              <a:rPr lang="fr-FR" sz="2200" dirty="0">
                <a:solidFill>
                  <a:srgbClr val="7030A0"/>
                </a:solidFill>
              </a:rPr>
              <a:t>Le codage entropique est basé essentiellement sur  des statistiques liées aux données issues de la source. L’objectif est d’arriver à construire et remplacer ces données sources, par un code de longueur plus petite mais généralement  variable.</a:t>
            </a:r>
          </a:p>
          <a:p>
            <a:pPr algn="just"/>
            <a:endParaRPr lang="fr-FR" sz="2200" b="1" dirty="0">
              <a:solidFill>
                <a:srgbClr val="FF0000"/>
              </a:solidFill>
            </a:endParaRPr>
          </a:p>
          <a:p>
            <a:pPr algn="just"/>
            <a:r>
              <a:rPr lang="fr-FR" sz="2200" b="1" dirty="0">
                <a:solidFill>
                  <a:srgbClr val="FF0000"/>
                </a:solidFill>
              </a:rPr>
              <a:t>Pourquoi des codes de tailles variables ?</a:t>
            </a:r>
          </a:p>
          <a:p>
            <a:pPr algn="just"/>
            <a:endParaRPr lang="fr-FR" sz="2200" dirty="0"/>
          </a:p>
          <a:p>
            <a:pPr algn="just"/>
            <a:r>
              <a:rPr lang="fr-FR" sz="2200" dirty="0">
                <a:solidFill>
                  <a:srgbClr val="002060"/>
                </a:solidFill>
              </a:rPr>
              <a:t>L’idée est simple : le symboles (ou données) de source n’ont pas la même importance (ne contiennent pas la même quantité d’information). </a:t>
            </a:r>
          </a:p>
          <a:p>
            <a:pPr algn="just"/>
            <a:endParaRPr lang="fr-FR" sz="2200" dirty="0"/>
          </a:p>
          <a:p>
            <a:pPr algn="just"/>
            <a:r>
              <a:rPr lang="fr-FR" sz="2200" dirty="0">
                <a:solidFill>
                  <a:srgbClr val="00B0F0"/>
                </a:solidFill>
              </a:rPr>
              <a:t>En effet, le codage entropique tente généralement à attribuer les mots de codes les plus courts aux symboles de source les plus fréquents (contiennent moins d’informations et bien sûr les codes les plus longs aux symboles source les plus rares (contiennent plus d’information). Ainsi, nous aurons comme principe:</a:t>
            </a:r>
          </a:p>
          <a:p>
            <a:pPr algn="just">
              <a:buFont typeface="Wingdings" pitchFamily="2" charset="2"/>
              <a:buChar char="q"/>
            </a:pPr>
            <a:r>
              <a:rPr lang="fr-FR" sz="2000" dirty="0"/>
              <a:t> </a:t>
            </a:r>
            <a:r>
              <a:rPr lang="fr-FR" sz="2000" dirty="0">
                <a:solidFill>
                  <a:srgbClr val="7030A0"/>
                </a:solidFill>
              </a:rPr>
              <a:t>attribuer des mots de code courts pour les symboles probables</a:t>
            </a:r>
          </a:p>
          <a:p>
            <a:pPr algn="just">
              <a:buFont typeface="Wingdings" pitchFamily="2" charset="2"/>
              <a:buChar char="q"/>
            </a:pPr>
            <a:r>
              <a:rPr lang="fr-FR" sz="2000" dirty="0"/>
              <a:t> </a:t>
            </a:r>
            <a:r>
              <a:rPr lang="fr-FR" sz="2000" dirty="0">
                <a:solidFill>
                  <a:srgbClr val="00B050"/>
                </a:solidFill>
              </a:rPr>
              <a:t>attribuer des mots de code longs pour les symboles peu probables</a:t>
            </a:r>
            <a:endParaRPr lang="fr-FR" sz="2200" dirty="0">
              <a:solidFill>
                <a:srgbClr val="00B05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5363"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5364"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5365"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5366"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5367"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5368"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5369" name="Rectangle 9"/>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5370" name="Line 10"/>
          <p:cNvSpPr>
            <a:spLocks noChangeShapeType="1"/>
          </p:cNvSpPr>
          <p:nvPr/>
        </p:nvSpPr>
        <p:spPr bwMode="auto">
          <a:xfrm>
            <a:off x="611188" y="5346700"/>
            <a:ext cx="1598612" cy="36512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5371" name="Line 11"/>
          <p:cNvSpPr>
            <a:spLocks noChangeShapeType="1"/>
          </p:cNvSpPr>
          <p:nvPr/>
        </p:nvSpPr>
        <p:spPr bwMode="auto">
          <a:xfrm flipV="1">
            <a:off x="687388" y="5711825"/>
            <a:ext cx="1522412" cy="62547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5373" name="Line 13"/>
          <p:cNvSpPr>
            <a:spLocks noChangeShapeType="1"/>
          </p:cNvSpPr>
          <p:nvPr/>
        </p:nvSpPr>
        <p:spPr bwMode="auto">
          <a:xfrm flipV="1">
            <a:off x="611188" y="3733800"/>
            <a:ext cx="1600200" cy="1588"/>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74" name="Line 14"/>
          <p:cNvSpPr>
            <a:spLocks noChangeShapeType="1"/>
          </p:cNvSpPr>
          <p:nvPr/>
        </p:nvSpPr>
        <p:spPr bwMode="auto">
          <a:xfrm>
            <a:off x="687388" y="4570413"/>
            <a:ext cx="1524000" cy="1587"/>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75" name="Line 15"/>
          <p:cNvSpPr>
            <a:spLocks noChangeShapeType="1"/>
          </p:cNvSpPr>
          <p:nvPr/>
        </p:nvSpPr>
        <p:spPr bwMode="auto">
          <a:xfrm>
            <a:off x="763588" y="381000"/>
            <a:ext cx="15922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376" name="Line 16"/>
          <p:cNvSpPr>
            <a:spLocks noChangeShapeType="1"/>
          </p:cNvSpPr>
          <p:nvPr/>
        </p:nvSpPr>
        <p:spPr bwMode="auto">
          <a:xfrm>
            <a:off x="763588" y="1219200"/>
            <a:ext cx="1516062"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77" name="Line 17"/>
          <p:cNvSpPr>
            <a:spLocks noChangeShapeType="1"/>
          </p:cNvSpPr>
          <p:nvPr/>
        </p:nvSpPr>
        <p:spPr bwMode="auto">
          <a:xfrm>
            <a:off x="611188" y="2057400"/>
            <a:ext cx="1668462"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78" name="Line 18"/>
          <p:cNvSpPr>
            <a:spLocks noChangeShapeType="1"/>
          </p:cNvSpPr>
          <p:nvPr/>
        </p:nvSpPr>
        <p:spPr bwMode="auto">
          <a:xfrm>
            <a:off x="2279650" y="2057400"/>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79" name="Line 19"/>
          <p:cNvSpPr>
            <a:spLocks noChangeShapeType="1"/>
          </p:cNvSpPr>
          <p:nvPr/>
        </p:nvSpPr>
        <p:spPr bwMode="auto">
          <a:xfrm>
            <a:off x="2209800" y="2971800"/>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80" name="Line 20"/>
          <p:cNvSpPr>
            <a:spLocks noChangeShapeType="1"/>
          </p:cNvSpPr>
          <p:nvPr/>
        </p:nvSpPr>
        <p:spPr bwMode="auto">
          <a:xfrm>
            <a:off x="2279650" y="1219200"/>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81" name="Line 21"/>
          <p:cNvSpPr>
            <a:spLocks noChangeShapeType="1"/>
          </p:cNvSpPr>
          <p:nvPr/>
        </p:nvSpPr>
        <p:spPr bwMode="auto">
          <a:xfrm>
            <a:off x="2279650" y="3810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383" name="Line 23"/>
          <p:cNvSpPr>
            <a:spLocks noChangeShapeType="1"/>
          </p:cNvSpPr>
          <p:nvPr/>
        </p:nvSpPr>
        <p:spPr bwMode="auto">
          <a:xfrm>
            <a:off x="2286000" y="5699125"/>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84" name="Line 24"/>
          <p:cNvSpPr>
            <a:spLocks noChangeShapeType="1"/>
          </p:cNvSpPr>
          <p:nvPr/>
        </p:nvSpPr>
        <p:spPr bwMode="auto">
          <a:xfrm>
            <a:off x="2895600" y="2955925"/>
            <a:ext cx="984250" cy="184467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85" name="Line 25"/>
          <p:cNvSpPr>
            <a:spLocks noChangeShapeType="1"/>
          </p:cNvSpPr>
          <p:nvPr/>
        </p:nvSpPr>
        <p:spPr bwMode="auto">
          <a:xfrm flipV="1">
            <a:off x="2895600" y="4800600"/>
            <a:ext cx="984250" cy="8985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87" name="Line 27"/>
          <p:cNvSpPr>
            <a:spLocks noChangeShapeType="1"/>
          </p:cNvSpPr>
          <p:nvPr/>
        </p:nvSpPr>
        <p:spPr bwMode="auto">
          <a:xfrm>
            <a:off x="2889250" y="4114800"/>
            <a:ext cx="9144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88" name="Line 28"/>
          <p:cNvSpPr>
            <a:spLocks noChangeShapeType="1"/>
          </p:cNvSpPr>
          <p:nvPr/>
        </p:nvSpPr>
        <p:spPr bwMode="auto">
          <a:xfrm>
            <a:off x="2889250" y="2057400"/>
            <a:ext cx="9144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89" name="Line 29"/>
          <p:cNvSpPr>
            <a:spLocks noChangeShapeType="1"/>
          </p:cNvSpPr>
          <p:nvPr/>
        </p:nvSpPr>
        <p:spPr bwMode="auto">
          <a:xfrm>
            <a:off x="2889250" y="1219200"/>
            <a:ext cx="8382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90" name="Line 30"/>
          <p:cNvSpPr>
            <a:spLocks noChangeShapeType="1"/>
          </p:cNvSpPr>
          <p:nvPr/>
        </p:nvSpPr>
        <p:spPr bwMode="auto">
          <a:xfrm>
            <a:off x="2889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391" name="Line 31"/>
          <p:cNvSpPr>
            <a:spLocks noChangeShapeType="1"/>
          </p:cNvSpPr>
          <p:nvPr/>
        </p:nvSpPr>
        <p:spPr bwMode="auto">
          <a:xfrm>
            <a:off x="3886200" y="2041525"/>
            <a:ext cx="763588" cy="70167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92" name="Line 32"/>
          <p:cNvSpPr>
            <a:spLocks noChangeShapeType="1"/>
          </p:cNvSpPr>
          <p:nvPr/>
        </p:nvSpPr>
        <p:spPr bwMode="auto">
          <a:xfrm flipV="1">
            <a:off x="3886200" y="2743200"/>
            <a:ext cx="763588" cy="13557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94" name="Line 34"/>
          <p:cNvSpPr>
            <a:spLocks noChangeShapeType="1"/>
          </p:cNvSpPr>
          <p:nvPr/>
        </p:nvSpPr>
        <p:spPr bwMode="auto">
          <a:xfrm>
            <a:off x="3879850" y="4800600"/>
            <a:ext cx="7620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95" name="Line 35"/>
          <p:cNvSpPr>
            <a:spLocks noChangeShapeType="1"/>
          </p:cNvSpPr>
          <p:nvPr/>
        </p:nvSpPr>
        <p:spPr bwMode="auto">
          <a:xfrm>
            <a:off x="3727450" y="1219200"/>
            <a:ext cx="9144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96" name="Line 36"/>
          <p:cNvSpPr>
            <a:spLocks noChangeShapeType="1"/>
          </p:cNvSpPr>
          <p:nvPr/>
        </p:nvSpPr>
        <p:spPr bwMode="auto">
          <a:xfrm>
            <a:off x="3651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397" name="Line 37"/>
          <p:cNvSpPr>
            <a:spLocks noChangeShapeType="1"/>
          </p:cNvSpPr>
          <p:nvPr/>
        </p:nvSpPr>
        <p:spPr bwMode="auto">
          <a:xfrm>
            <a:off x="4641850" y="1219200"/>
            <a:ext cx="996950" cy="22701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98" name="Line 38"/>
          <p:cNvSpPr>
            <a:spLocks noChangeShapeType="1"/>
          </p:cNvSpPr>
          <p:nvPr/>
        </p:nvSpPr>
        <p:spPr bwMode="auto">
          <a:xfrm flipV="1">
            <a:off x="4725988" y="3489325"/>
            <a:ext cx="912812" cy="131127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399" name="Line 39"/>
          <p:cNvSpPr>
            <a:spLocks noChangeShapeType="1"/>
          </p:cNvSpPr>
          <p:nvPr/>
        </p:nvSpPr>
        <p:spPr bwMode="auto">
          <a:xfrm>
            <a:off x="4641850" y="2743200"/>
            <a:ext cx="1074738"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400" name="Line 40"/>
          <p:cNvSpPr>
            <a:spLocks noChangeShapeType="1"/>
          </p:cNvSpPr>
          <p:nvPr/>
        </p:nvSpPr>
        <p:spPr bwMode="auto">
          <a:xfrm>
            <a:off x="4497388" y="381000"/>
            <a:ext cx="1143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401" name="Rectangle 41"/>
          <p:cNvSpPr>
            <a:spLocks noChangeArrowheads="1"/>
          </p:cNvSpPr>
          <p:nvPr/>
        </p:nvSpPr>
        <p:spPr bwMode="auto">
          <a:xfrm>
            <a:off x="5943600" y="3425825"/>
            <a:ext cx="996950" cy="457200"/>
          </a:xfrm>
          <a:prstGeom prst="rect">
            <a:avLst/>
          </a:prstGeom>
          <a:noFill/>
          <a:ln w="9525">
            <a:noFill/>
            <a:miter lim="800000"/>
            <a:headEnd/>
            <a:tailEnd/>
          </a:ln>
          <a:effectLst/>
        </p:spPr>
        <p:txBody>
          <a:bodyPr wrap="none" lIns="92075" tIns="46038" rIns="92075" bIns="46038">
            <a:spAutoFit/>
          </a:bodyPr>
          <a:lstStyle/>
          <a:p>
            <a:r>
              <a:rPr lang="fr-FR"/>
              <a:t>(bdgh)</a:t>
            </a:r>
          </a:p>
        </p:txBody>
      </p:sp>
      <p:sp>
        <p:nvSpPr>
          <p:cNvPr id="15402" name="Line 42"/>
          <p:cNvSpPr>
            <a:spLocks noChangeShapeType="1"/>
          </p:cNvSpPr>
          <p:nvPr/>
        </p:nvSpPr>
        <p:spPr bwMode="auto">
          <a:xfrm flipV="1">
            <a:off x="5638800" y="3184525"/>
            <a:ext cx="1066800" cy="30480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404" name="Line 44"/>
          <p:cNvSpPr>
            <a:spLocks noChangeShapeType="1"/>
          </p:cNvSpPr>
          <p:nvPr/>
        </p:nvSpPr>
        <p:spPr bwMode="auto">
          <a:xfrm flipV="1">
            <a:off x="5632450" y="365125"/>
            <a:ext cx="1073150" cy="15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405" name="Line 45"/>
          <p:cNvSpPr>
            <a:spLocks noChangeShapeType="1"/>
          </p:cNvSpPr>
          <p:nvPr/>
        </p:nvSpPr>
        <p:spPr bwMode="auto">
          <a:xfrm>
            <a:off x="6705600" y="365125"/>
            <a:ext cx="1517650" cy="1539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406" name="Line 46"/>
          <p:cNvSpPr>
            <a:spLocks noChangeShapeType="1"/>
          </p:cNvSpPr>
          <p:nvPr/>
        </p:nvSpPr>
        <p:spPr bwMode="auto">
          <a:xfrm flipV="1">
            <a:off x="6705600" y="1905000"/>
            <a:ext cx="1517650" cy="1279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407" name="Rectangle 47"/>
          <p:cNvSpPr>
            <a:spLocks noChangeArrowheads="1"/>
          </p:cNvSpPr>
          <p:nvPr/>
        </p:nvSpPr>
        <p:spPr bwMode="auto">
          <a:xfrm>
            <a:off x="7902575" y="1216025"/>
            <a:ext cx="927100" cy="457200"/>
          </a:xfrm>
          <a:prstGeom prst="rect">
            <a:avLst/>
          </a:prstGeom>
          <a:noFill/>
          <a:ln w="9525">
            <a:noFill/>
            <a:miter lim="800000"/>
            <a:headEnd/>
            <a:tailEnd/>
          </a:ln>
          <a:effectLst/>
        </p:spPr>
        <p:txBody>
          <a:bodyPr wrap="none" lIns="92075" tIns="46038" rIns="92075" bIns="46038">
            <a:spAutoFit/>
          </a:bodyPr>
          <a:lstStyle/>
          <a:p>
            <a:r>
              <a:rPr lang="fr-FR"/>
              <a:t>racine</a:t>
            </a:r>
          </a:p>
        </p:txBody>
      </p:sp>
      <p:sp>
        <p:nvSpPr>
          <p:cNvPr id="15408" name="Line 48"/>
          <p:cNvSpPr>
            <a:spLocks noChangeShapeType="1"/>
          </p:cNvSpPr>
          <p:nvPr/>
        </p:nvSpPr>
        <p:spPr bwMode="auto">
          <a:xfrm>
            <a:off x="5716588" y="2743200"/>
            <a:ext cx="989012" cy="4413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5416" name="Rectangle 56"/>
          <p:cNvSpPr>
            <a:spLocks noChangeArrowheads="1"/>
          </p:cNvSpPr>
          <p:nvPr/>
        </p:nvSpPr>
        <p:spPr bwMode="auto">
          <a:xfrm>
            <a:off x="6215063" y="3771900"/>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a:t>
            </a:r>
          </a:p>
        </p:txBody>
      </p:sp>
      <p:sp>
        <p:nvSpPr>
          <p:cNvPr id="15417" name="Rectangle 57"/>
          <p:cNvSpPr>
            <a:spLocks noChangeArrowheads="1"/>
          </p:cNvSpPr>
          <p:nvPr/>
        </p:nvSpPr>
        <p:spPr bwMode="auto">
          <a:xfrm>
            <a:off x="6154752" y="2543172"/>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a:t>
            </a:r>
          </a:p>
        </p:txBody>
      </p:sp>
      <p:sp>
        <p:nvSpPr>
          <p:cNvPr id="15421" name="Oval 61"/>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22" name="Oval 62"/>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23" name="Oval 63"/>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24" name="Oval 64"/>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25" name="Oval 65"/>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26" name="Oval 66"/>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27" name="Oval 67"/>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28" name="Oval 68"/>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29" name="Oval 69"/>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0" name="Oval 70"/>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1" name="Oval 71"/>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2" name="Oval 72"/>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3" name="Oval 73"/>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4" name="Oval 74"/>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5" name="Oval 75"/>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6" name="Oval 76"/>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7" name="Oval 77"/>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8" name="Oval 78"/>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39" name="Oval 79"/>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0" name="Oval 80"/>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1" name="Oval 81"/>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2" name="Oval 82"/>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3" name="Oval 83"/>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4" name="Oval 84"/>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5" name="Oval 85"/>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6" name="Oval 86"/>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7" name="Oval 87"/>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8" name="Oval 88"/>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49" name="Oval 89"/>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50" name="Oval 90"/>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51" name="Oval 91"/>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52" name="Oval 92"/>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53" name="Oval 93"/>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54" name="Oval 94"/>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55" name="Oval 95"/>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56" name="Oval 96"/>
          <p:cNvSpPr>
            <a:spLocks noChangeArrowheads="1"/>
          </p:cNvSpPr>
          <p:nvPr/>
        </p:nvSpPr>
        <p:spPr bwMode="auto">
          <a:xfrm>
            <a:off x="8161338" y="1847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457" name="Line 97"/>
          <p:cNvSpPr>
            <a:spLocks noChangeShapeType="1"/>
          </p:cNvSpPr>
          <p:nvPr/>
        </p:nvSpPr>
        <p:spPr bwMode="auto">
          <a:xfrm flipV="1">
            <a:off x="609600" y="2955925"/>
            <a:ext cx="16002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461" name="Line 101"/>
          <p:cNvSpPr>
            <a:spLocks noChangeShapeType="1"/>
          </p:cNvSpPr>
          <p:nvPr/>
        </p:nvSpPr>
        <p:spPr bwMode="auto">
          <a:xfrm>
            <a:off x="2211388" y="3733800"/>
            <a:ext cx="677862" cy="3810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462" name="Line 102"/>
          <p:cNvSpPr>
            <a:spLocks noChangeShapeType="1"/>
          </p:cNvSpPr>
          <p:nvPr/>
        </p:nvSpPr>
        <p:spPr bwMode="auto">
          <a:xfrm flipV="1">
            <a:off x="2211388" y="4114800"/>
            <a:ext cx="677862" cy="4572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5463" name="Text Box 103"/>
          <p:cNvSpPr txBox="1">
            <a:spLocks noChangeArrowheads="1"/>
          </p:cNvSpPr>
          <p:nvPr/>
        </p:nvSpPr>
        <p:spPr bwMode="auto">
          <a:xfrm>
            <a:off x="4064000" y="5324475"/>
            <a:ext cx="4933950" cy="1187450"/>
          </a:xfrm>
          <a:prstGeom prst="rect">
            <a:avLst/>
          </a:prstGeom>
          <a:noFill/>
          <a:ln w="9525">
            <a:noFill/>
            <a:miter lim="800000"/>
            <a:headEnd/>
            <a:tailEnd/>
          </a:ln>
          <a:effectLst/>
        </p:spPr>
        <p:txBody>
          <a:bodyPr wrap="none">
            <a:spAutoFit/>
          </a:bodyPr>
          <a:lstStyle/>
          <a:p>
            <a:r>
              <a:rPr lang="fr-FR"/>
              <a:t>A chaque embranchement on complète</a:t>
            </a:r>
          </a:p>
          <a:p>
            <a:r>
              <a:rPr lang="fr-FR"/>
              <a:t>le code par un bit marquant chacune </a:t>
            </a:r>
          </a:p>
          <a:p>
            <a:r>
              <a:rPr lang="fr-FR"/>
              <a:t>des deux branches qui en sont issues</a:t>
            </a:r>
          </a:p>
        </p:txBody>
      </p:sp>
      <p:sp>
        <p:nvSpPr>
          <p:cNvPr id="101" name="Rectangle 100"/>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2" name="Rectangle 53"/>
          <p:cNvSpPr>
            <a:spLocks noChangeArrowheads="1"/>
          </p:cNvSpPr>
          <p:nvPr/>
        </p:nvSpPr>
        <p:spPr bwMode="auto">
          <a:xfrm>
            <a:off x="7500958" y="2471734"/>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a:t>
            </a:r>
          </a:p>
        </p:txBody>
      </p:sp>
      <p:sp>
        <p:nvSpPr>
          <p:cNvPr id="104" name="Text Box 96"/>
          <p:cNvSpPr txBox="1">
            <a:spLocks noChangeArrowheads="1"/>
          </p:cNvSpPr>
          <p:nvPr/>
        </p:nvSpPr>
        <p:spPr bwMode="auto">
          <a:xfrm>
            <a:off x="7315200" y="4103698"/>
            <a:ext cx="1257328" cy="1077218"/>
          </a:xfrm>
          <a:prstGeom prst="rect">
            <a:avLst/>
          </a:prstGeom>
          <a:noFill/>
          <a:ln w="9525">
            <a:noFill/>
            <a:miter lim="800000"/>
            <a:headEnd/>
            <a:tailEnd/>
          </a:ln>
          <a:effectLst/>
        </p:spPr>
        <p:txBody>
          <a:bodyPr wrap="square">
            <a:spAutoFit/>
          </a:bodyPr>
          <a:lstStyle/>
          <a:p>
            <a:r>
              <a:rPr lang="fr-FR" sz="1600" dirty="0">
                <a:solidFill>
                  <a:srgbClr val="00B0F0"/>
                </a:solidFill>
              </a:rPr>
              <a:t>CODE</a:t>
            </a:r>
          </a:p>
          <a:p>
            <a:r>
              <a:rPr lang="fr-FR" sz="1600" dirty="0">
                <a:solidFill>
                  <a:srgbClr val="00B0F0"/>
                </a:solidFill>
              </a:rPr>
              <a:t>DE LA</a:t>
            </a:r>
          </a:p>
          <a:p>
            <a:r>
              <a:rPr lang="fr-FR" sz="1600" dirty="0">
                <a:solidFill>
                  <a:srgbClr val="00B0F0"/>
                </a:solidFill>
              </a:rPr>
              <a:t>BRANCHE</a:t>
            </a:r>
          </a:p>
          <a:p>
            <a:r>
              <a:rPr lang="fr-FR" sz="1600" dirty="0">
                <a:solidFill>
                  <a:srgbClr val="00B0F0"/>
                </a:solidFill>
              </a:rPr>
              <a:t>SUIVANTE</a:t>
            </a:r>
            <a:endParaRPr lang="fr-FR" sz="2000" dirty="0">
              <a:solidFill>
                <a:srgbClr val="00B0F0"/>
              </a:solidFill>
            </a:endParaRPr>
          </a:p>
        </p:txBody>
      </p:sp>
      <p:cxnSp>
        <p:nvCxnSpPr>
          <p:cNvPr id="106" name="Connecteur en angle 105"/>
          <p:cNvCxnSpPr/>
          <p:nvPr/>
        </p:nvCxnSpPr>
        <p:spPr bwMode="auto">
          <a:xfrm rot="16200000" flipV="1">
            <a:off x="7273123" y="3371084"/>
            <a:ext cx="928695" cy="187272"/>
          </a:xfrm>
          <a:prstGeom prst="bentConnector3">
            <a:avLst>
              <a:gd name="adj1" fmla="val 50000"/>
            </a:avLst>
          </a:prstGeom>
          <a:solidFill>
            <a:schemeClr val="accent1"/>
          </a:solidFill>
          <a:ln w="28575" cap="flat" cmpd="sng" algn="ctr">
            <a:solidFill>
              <a:schemeClr val="accent1">
                <a:lumMod val="50000"/>
              </a:schemeClr>
            </a:solidFill>
            <a:prstDash val="dash"/>
            <a:round/>
            <a:headEnd type="none" w="med" len="med"/>
            <a:tailEnd type="arrow"/>
          </a:ln>
          <a:effectLst/>
        </p:spPr>
      </p:cxnSp>
      <p:cxnSp>
        <p:nvCxnSpPr>
          <p:cNvPr id="109" name="Connecteur en angle 108"/>
          <p:cNvCxnSpPr/>
          <p:nvPr/>
        </p:nvCxnSpPr>
        <p:spPr bwMode="auto">
          <a:xfrm rot="16200000" flipV="1">
            <a:off x="6286512" y="2357430"/>
            <a:ext cx="2643206" cy="500066"/>
          </a:xfrm>
          <a:prstGeom prst="bentConnector3">
            <a:avLst>
              <a:gd name="adj1" fmla="val 56246"/>
            </a:avLst>
          </a:prstGeom>
          <a:solidFill>
            <a:schemeClr val="accent1"/>
          </a:solidFill>
          <a:ln w="19050" cap="flat" cmpd="sng" algn="ctr">
            <a:solidFill>
              <a:schemeClr val="accent1">
                <a:lumMod val="50000"/>
              </a:schemeClr>
            </a:solidFill>
            <a:prstDash val="dash"/>
            <a:round/>
            <a:headEnd type="none" w="med" len="med"/>
            <a:tailEnd type="arrow"/>
          </a:ln>
          <a:effectLst/>
        </p:spPr>
      </p:cxnSp>
      <p:cxnSp>
        <p:nvCxnSpPr>
          <p:cNvPr id="111" name="Connecteur en angle 110"/>
          <p:cNvCxnSpPr>
            <a:stCxn id="104" idx="1"/>
            <a:endCxn id="15416" idx="3"/>
          </p:cNvCxnSpPr>
          <p:nvPr/>
        </p:nvCxnSpPr>
        <p:spPr bwMode="auto">
          <a:xfrm rot="10800000">
            <a:off x="6708788" y="4003055"/>
            <a:ext cx="606412" cy="639253"/>
          </a:xfrm>
          <a:prstGeom prst="bentConnector3">
            <a:avLst>
              <a:gd name="adj1" fmla="val 50000"/>
            </a:avLst>
          </a:prstGeom>
          <a:solidFill>
            <a:schemeClr val="accent1"/>
          </a:solidFill>
          <a:ln w="28575" cap="flat" cmpd="sng" algn="ctr">
            <a:solidFill>
              <a:schemeClr val="accent1">
                <a:lumMod val="50000"/>
              </a:schemeClr>
            </a:solidFill>
            <a:prstDash val="dash"/>
            <a:round/>
            <a:headEnd type="none" w="med" len="med"/>
            <a:tailEnd type="arrow"/>
          </a:ln>
          <a:effectLst/>
        </p:spPr>
      </p:cxnSp>
      <p:cxnSp>
        <p:nvCxnSpPr>
          <p:cNvPr id="115" name="Connecteur en angle 114"/>
          <p:cNvCxnSpPr>
            <a:stCxn id="104" idx="0"/>
            <a:endCxn id="15417" idx="0"/>
          </p:cNvCxnSpPr>
          <p:nvPr/>
        </p:nvCxnSpPr>
        <p:spPr bwMode="auto">
          <a:xfrm rot="16200000" flipV="1">
            <a:off x="6392477" y="2552310"/>
            <a:ext cx="1560526" cy="1542249"/>
          </a:xfrm>
          <a:prstGeom prst="bentConnector3">
            <a:avLst>
              <a:gd name="adj1" fmla="val 114649"/>
            </a:avLst>
          </a:prstGeom>
          <a:solidFill>
            <a:schemeClr val="accent1"/>
          </a:solidFill>
          <a:ln w="28575" cap="flat" cmpd="sng" algn="ctr">
            <a:solidFill>
              <a:schemeClr val="accent1">
                <a:lumMod val="50000"/>
              </a:schemeClr>
            </a:solidFill>
            <a:prstDash val="dash"/>
            <a:round/>
            <a:headEnd type="none" w="med" len="med"/>
            <a:tailEnd type="arrow"/>
          </a:ln>
          <a:effectLst/>
        </p:spPr>
      </p:cxnSp>
      <p:sp>
        <p:nvSpPr>
          <p:cNvPr id="122" name="Rectangle 54"/>
          <p:cNvSpPr>
            <a:spLocks noChangeArrowheads="1"/>
          </p:cNvSpPr>
          <p:nvPr/>
        </p:nvSpPr>
        <p:spPr bwMode="auto">
          <a:xfrm>
            <a:off x="914376" y="0"/>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1</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6387"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6388"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6389"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6390"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6391"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6392"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6393" name="Rectangle 9"/>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6394" name="Line 10"/>
          <p:cNvSpPr>
            <a:spLocks noChangeShapeType="1"/>
          </p:cNvSpPr>
          <p:nvPr/>
        </p:nvSpPr>
        <p:spPr bwMode="auto">
          <a:xfrm>
            <a:off x="611188" y="5346700"/>
            <a:ext cx="1598612" cy="36512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6395" name="Line 11"/>
          <p:cNvSpPr>
            <a:spLocks noChangeShapeType="1"/>
          </p:cNvSpPr>
          <p:nvPr/>
        </p:nvSpPr>
        <p:spPr bwMode="auto">
          <a:xfrm flipV="1">
            <a:off x="687388" y="5711825"/>
            <a:ext cx="1522412" cy="62547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6397" name="Line 13"/>
          <p:cNvSpPr>
            <a:spLocks noChangeShapeType="1"/>
          </p:cNvSpPr>
          <p:nvPr/>
        </p:nvSpPr>
        <p:spPr bwMode="auto">
          <a:xfrm flipV="1">
            <a:off x="611188" y="3733800"/>
            <a:ext cx="1600200" cy="1588"/>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398" name="Line 14"/>
          <p:cNvSpPr>
            <a:spLocks noChangeShapeType="1"/>
          </p:cNvSpPr>
          <p:nvPr/>
        </p:nvSpPr>
        <p:spPr bwMode="auto">
          <a:xfrm>
            <a:off x="687388" y="4570413"/>
            <a:ext cx="1524000" cy="1587"/>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399" name="Line 15"/>
          <p:cNvSpPr>
            <a:spLocks noChangeShapeType="1"/>
          </p:cNvSpPr>
          <p:nvPr/>
        </p:nvSpPr>
        <p:spPr bwMode="auto">
          <a:xfrm>
            <a:off x="763588" y="381000"/>
            <a:ext cx="15922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00" name="Line 16"/>
          <p:cNvSpPr>
            <a:spLocks noChangeShapeType="1"/>
          </p:cNvSpPr>
          <p:nvPr/>
        </p:nvSpPr>
        <p:spPr bwMode="auto">
          <a:xfrm>
            <a:off x="763588" y="1219200"/>
            <a:ext cx="15160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01" name="Line 17"/>
          <p:cNvSpPr>
            <a:spLocks noChangeShapeType="1"/>
          </p:cNvSpPr>
          <p:nvPr/>
        </p:nvSpPr>
        <p:spPr bwMode="auto">
          <a:xfrm>
            <a:off x="611188" y="2057400"/>
            <a:ext cx="1668462"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02" name="Line 18"/>
          <p:cNvSpPr>
            <a:spLocks noChangeShapeType="1"/>
          </p:cNvSpPr>
          <p:nvPr/>
        </p:nvSpPr>
        <p:spPr bwMode="auto">
          <a:xfrm>
            <a:off x="2279650" y="2057400"/>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03" name="Line 19"/>
          <p:cNvSpPr>
            <a:spLocks noChangeShapeType="1"/>
          </p:cNvSpPr>
          <p:nvPr/>
        </p:nvSpPr>
        <p:spPr bwMode="auto">
          <a:xfrm>
            <a:off x="2209800" y="2971800"/>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04" name="Line 20"/>
          <p:cNvSpPr>
            <a:spLocks noChangeShapeType="1"/>
          </p:cNvSpPr>
          <p:nvPr/>
        </p:nvSpPr>
        <p:spPr bwMode="auto">
          <a:xfrm>
            <a:off x="2279650" y="12192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05" name="Line 21"/>
          <p:cNvSpPr>
            <a:spLocks noChangeShapeType="1"/>
          </p:cNvSpPr>
          <p:nvPr/>
        </p:nvSpPr>
        <p:spPr bwMode="auto">
          <a:xfrm>
            <a:off x="2279650" y="3810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07" name="Line 23"/>
          <p:cNvSpPr>
            <a:spLocks noChangeShapeType="1"/>
          </p:cNvSpPr>
          <p:nvPr/>
        </p:nvSpPr>
        <p:spPr bwMode="auto">
          <a:xfrm>
            <a:off x="2286000" y="5699125"/>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08" name="Line 24"/>
          <p:cNvSpPr>
            <a:spLocks noChangeShapeType="1"/>
          </p:cNvSpPr>
          <p:nvPr/>
        </p:nvSpPr>
        <p:spPr bwMode="auto">
          <a:xfrm>
            <a:off x="2895600" y="2955925"/>
            <a:ext cx="984250" cy="184467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09" name="Line 25"/>
          <p:cNvSpPr>
            <a:spLocks noChangeShapeType="1"/>
          </p:cNvSpPr>
          <p:nvPr/>
        </p:nvSpPr>
        <p:spPr bwMode="auto">
          <a:xfrm flipV="1">
            <a:off x="2895600" y="4800600"/>
            <a:ext cx="984250" cy="8985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11" name="Line 27"/>
          <p:cNvSpPr>
            <a:spLocks noChangeShapeType="1"/>
          </p:cNvSpPr>
          <p:nvPr/>
        </p:nvSpPr>
        <p:spPr bwMode="auto">
          <a:xfrm>
            <a:off x="2889250" y="4114800"/>
            <a:ext cx="9144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12" name="Line 28"/>
          <p:cNvSpPr>
            <a:spLocks noChangeShapeType="1"/>
          </p:cNvSpPr>
          <p:nvPr/>
        </p:nvSpPr>
        <p:spPr bwMode="auto">
          <a:xfrm>
            <a:off x="2889250" y="2057400"/>
            <a:ext cx="9144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13" name="Line 29"/>
          <p:cNvSpPr>
            <a:spLocks noChangeShapeType="1"/>
          </p:cNvSpPr>
          <p:nvPr/>
        </p:nvSpPr>
        <p:spPr bwMode="auto">
          <a:xfrm>
            <a:off x="2889250" y="12192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14" name="Line 30"/>
          <p:cNvSpPr>
            <a:spLocks noChangeShapeType="1"/>
          </p:cNvSpPr>
          <p:nvPr/>
        </p:nvSpPr>
        <p:spPr bwMode="auto">
          <a:xfrm>
            <a:off x="2889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15" name="Line 31"/>
          <p:cNvSpPr>
            <a:spLocks noChangeShapeType="1"/>
          </p:cNvSpPr>
          <p:nvPr/>
        </p:nvSpPr>
        <p:spPr bwMode="auto">
          <a:xfrm>
            <a:off x="3886200" y="2041525"/>
            <a:ext cx="763588" cy="70167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16" name="Line 32"/>
          <p:cNvSpPr>
            <a:spLocks noChangeShapeType="1"/>
          </p:cNvSpPr>
          <p:nvPr/>
        </p:nvSpPr>
        <p:spPr bwMode="auto">
          <a:xfrm flipV="1">
            <a:off x="3886200" y="2743200"/>
            <a:ext cx="763588" cy="13557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18" name="Line 34"/>
          <p:cNvSpPr>
            <a:spLocks noChangeShapeType="1"/>
          </p:cNvSpPr>
          <p:nvPr/>
        </p:nvSpPr>
        <p:spPr bwMode="auto">
          <a:xfrm>
            <a:off x="3879850" y="4800600"/>
            <a:ext cx="762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19" name="Line 35"/>
          <p:cNvSpPr>
            <a:spLocks noChangeShapeType="1"/>
          </p:cNvSpPr>
          <p:nvPr/>
        </p:nvSpPr>
        <p:spPr bwMode="auto">
          <a:xfrm>
            <a:off x="3727450" y="12192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20" name="Line 36"/>
          <p:cNvSpPr>
            <a:spLocks noChangeShapeType="1"/>
          </p:cNvSpPr>
          <p:nvPr/>
        </p:nvSpPr>
        <p:spPr bwMode="auto">
          <a:xfrm>
            <a:off x="3651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21" name="Line 37"/>
          <p:cNvSpPr>
            <a:spLocks noChangeShapeType="1"/>
          </p:cNvSpPr>
          <p:nvPr/>
        </p:nvSpPr>
        <p:spPr bwMode="auto">
          <a:xfrm>
            <a:off x="4641850" y="1219200"/>
            <a:ext cx="996950" cy="22701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22" name="Line 38"/>
          <p:cNvSpPr>
            <a:spLocks noChangeShapeType="1"/>
          </p:cNvSpPr>
          <p:nvPr/>
        </p:nvSpPr>
        <p:spPr bwMode="auto">
          <a:xfrm flipV="1">
            <a:off x="4725988" y="3489325"/>
            <a:ext cx="912812" cy="13112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23" name="Line 39"/>
          <p:cNvSpPr>
            <a:spLocks noChangeShapeType="1"/>
          </p:cNvSpPr>
          <p:nvPr/>
        </p:nvSpPr>
        <p:spPr bwMode="auto">
          <a:xfrm>
            <a:off x="4641850" y="2743200"/>
            <a:ext cx="1074738"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24" name="Line 40"/>
          <p:cNvSpPr>
            <a:spLocks noChangeShapeType="1"/>
          </p:cNvSpPr>
          <p:nvPr/>
        </p:nvSpPr>
        <p:spPr bwMode="auto">
          <a:xfrm>
            <a:off x="4497388" y="381000"/>
            <a:ext cx="1143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26" name="Line 42"/>
          <p:cNvSpPr>
            <a:spLocks noChangeShapeType="1"/>
          </p:cNvSpPr>
          <p:nvPr/>
        </p:nvSpPr>
        <p:spPr bwMode="auto">
          <a:xfrm flipV="1">
            <a:off x="5638800" y="3184525"/>
            <a:ext cx="1066800" cy="30480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28" name="Line 44"/>
          <p:cNvSpPr>
            <a:spLocks noChangeShapeType="1"/>
          </p:cNvSpPr>
          <p:nvPr/>
        </p:nvSpPr>
        <p:spPr bwMode="auto">
          <a:xfrm flipV="1">
            <a:off x="5632450" y="365125"/>
            <a:ext cx="1073150" cy="15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29" name="Line 45"/>
          <p:cNvSpPr>
            <a:spLocks noChangeShapeType="1"/>
          </p:cNvSpPr>
          <p:nvPr/>
        </p:nvSpPr>
        <p:spPr bwMode="auto">
          <a:xfrm>
            <a:off x="6705600" y="365125"/>
            <a:ext cx="1517650" cy="1539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30" name="Line 46"/>
          <p:cNvSpPr>
            <a:spLocks noChangeShapeType="1"/>
          </p:cNvSpPr>
          <p:nvPr/>
        </p:nvSpPr>
        <p:spPr bwMode="auto">
          <a:xfrm flipV="1">
            <a:off x="6705600" y="1905000"/>
            <a:ext cx="1517650" cy="1279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31" name="Rectangle 47"/>
          <p:cNvSpPr>
            <a:spLocks noChangeArrowheads="1"/>
          </p:cNvSpPr>
          <p:nvPr/>
        </p:nvSpPr>
        <p:spPr bwMode="auto">
          <a:xfrm>
            <a:off x="7902575" y="1216025"/>
            <a:ext cx="927100" cy="457200"/>
          </a:xfrm>
          <a:prstGeom prst="rect">
            <a:avLst/>
          </a:prstGeom>
          <a:noFill/>
          <a:ln w="9525">
            <a:noFill/>
            <a:miter lim="800000"/>
            <a:headEnd/>
            <a:tailEnd/>
          </a:ln>
          <a:effectLst/>
        </p:spPr>
        <p:txBody>
          <a:bodyPr wrap="none" lIns="92075" tIns="46038" rIns="92075" bIns="46038">
            <a:spAutoFit/>
          </a:bodyPr>
          <a:lstStyle/>
          <a:p>
            <a:r>
              <a:rPr lang="fr-FR"/>
              <a:t>racine</a:t>
            </a:r>
          </a:p>
        </p:txBody>
      </p:sp>
      <p:sp>
        <p:nvSpPr>
          <p:cNvPr id="16432" name="Line 48"/>
          <p:cNvSpPr>
            <a:spLocks noChangeShapeType="1"/>
          </p:cNvSpPr>
          <p:nvPr/>
        </p:nvSpPr>
        <p:spPr bwMode="auto">
          <a:xfrm>
            <a:off x="5716588" y="2743200"/>
            <a:ext cx="989012" cy="4413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6435" name="Rectangle 51"/>
          <p:cNvSpPr>
            <a:spLocks noChangeArrowheads="1"/>
          </p:cNvSpPr>
          <p:nvPr/>
        </p:nvSpPr>
        <p:spPr bwMode="auto">
          <a:xfrm>
            <a:off x="3505200" y="1901825"/>
            <a:ext cx="319088"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6442" name="Rectangle 58"/>
          <p:cNvSpPr>
            <a:spLocks noChangeArrowheads="1"/>
          </p:cNvSpPr>
          <p:nvPr/>
        </p:nvSpPr>
        <p:spPr bwMode="auto">
          <a:xfrm>
            <a:off x="5072066" y="4429132"/>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a:t>
            </a:r>
          </a:p>
        </p:txBody>
      </p:sp>
      <p:sp>
        <p:nvSpPr>
          <p:cNvPr id="16444" name="Rectangle 60"/>
          <p:cNvSpPr>
            <a:spLocks noChangeArrowheads="1"/>
          </p:cNvSpPr>
          <p:nvPr/>
        </p:nvSpPr>
        <p:spPr bwMode="auto">
          <a:xfrm>
            <a:off x="852553" y="828660"/>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001</a:t>
            </a:r>
          </a:p>
        </p:txBody>
      </p:sp>
      <p:sp>
        <p:nvSpPr>
          <p:cNvPr id="16448" name="Oval 64"/>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49" name="Oval 65"/>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0" name="Oval 66"/>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1" name="Oval 67"/>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2" name="Oval 68"/>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3" name="Oval 69"/>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4" name="Oval 70"/>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5" name="Oval 71"/>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6" name="Oval 72"/>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7" name="Oval 73"/>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8" name="Oval 74"/>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59" name="Oval 75"/>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0" name="Oval 76"/>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1" name="Oval 77"/>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2" name="Oval 78"/>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3" name="Oval 79"/>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4" name="Oval 80"/>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5" name="Oval 81"/>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6" name="Oval 82"/>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7" name="Oval 83"/>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8" name="Oval 84"/>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69" name="Oval 85"/>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0" name="Oval 86"/>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1" name="Oval 87"/>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2" name="Oval 88"/>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3" name="Oval 89"/>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4" name="Oval 90"/>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5" name="Oval 91"/>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6" name="Oval 92"/>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7" name="Oval 93"/>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8" name="Oval 94"/>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79" name="Oval 95"/>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80" name="Oval 96"/>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81" name="Oval 97"/>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82" name="Oval 98"/>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83" name="Oval 99"/>
          <p:cNvSpPr>
            <a:spLocks noChangeArrowheads="1"/>
          </p:cNvSpPr>
          <p:nvPr/>
        </p:nvSpPr>
        <p:spPr bwMode="auto">
          <a:xfrm>
            <a:off x="8161338" y="1847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484" name="Line 100"/>
          <p:cNvSpPr>
            <a:spLocks noChangeShapeType="1"/>
          </p:cNvSpPr>
          <p:nvPr/>
        </p:nvSpPr>
        <p:spPr bwMode="auto">
          <a:xfrm flipV="1">
            <a:off x="609600" y="2955925"/>
            <a:ext cx="16002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88" name="Line 104"/>
          <p:cNvSpPr>
            <a:spLocks noChangeShapeType="1"/>
          </p:cNvSpPr>
          <p:nvPr/>
        </p:nvSpPr>
        <p:spPr bwMode="auto">
          <a:xfrm>
            <a:off x="2211388" y="3733800"/>
            <a:ext cx="677862" cy="3810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6489" name="Line 105"/>
          <p:cNvSpPr>
            <a:spLocks noChangeShapeType="1"/>
          </p:cNvSpPr>
          <p:nvPr/>
        </p:nvSpPr>
        <p:spPr bwMode="auto">
          <a:xfrm flipV="1">
            <a:off x="2211388" y="4114800"/>
            <a:ext cx="677862" cy="4572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03" name="Rectangle 102"/>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4" name="Rectangle 56"/>
          <p:cNvSpPr>
            <a:spLocks noChangeArrowheads="1"/>
          </p:cNvSpPr>
          <p:nvPr/>
        </p:nvSpPr>
        <p:spPr bwMode="auto">
          <a:xfrm>
            <a:off x="6215063" y="3771900"/>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a:t>
            </a:r>
          </a:p>
        </p:txBody>
      </p:sp>
      <p:sp>
        <p:nvSpPr>
          <p:cNvPr id="105" name="Rectangle 57"/>
          <p:cNvSpPr>
            <a:spLocks noChangeArrowheads="1"/>
          </p:cNvSpPr>
          <p:nvPr/>
        </p:nvSpPr>
        <p:spPr bwMode="auto">
          <a:xfrm>
            <a:off x="6154752" y="2543172"/>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a:t>
            </a:r>
          </a:p>
        </p:txBody>
      </p:sp>
      <p:sp>
        <p:nvSpPr>
          <p:cNvPr id="106" name="Rectangle 53"/>
          <p:cNvSpPr>
            <a:spLocks noChangeArrowheads="1"/>
          </p:cNvSpPr>
          <p:nvPr/>
        </p:nvSpPr>
        <p:spPr bwMode="auto">
          <a:xfrm>
            <a:off x="7500958" y="2471734"/>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a:t>
            </a:r>
          </a:p>
        </p:txBody>
      </p:sp>
      <p:sp>
        <p:nvSpPr>
          <p:cNvPr id="108" name="Rectangle 54"/>
          <p:cNvSpPr>
            <a:spLocks noChangeArrowheads="1"/>
          </p:cNvSpPr>
          <p:nvPr/>
        </p:nvSpPr>
        <p:spPr bwMode="auto">
          <a:xfrm>
            <a:off x="914376" y="0"/>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1</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7411"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7412"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7413"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7414"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7415"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7416"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7417" name="Rectangle 9"/>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7418" name="Line 10"/>
          <p:cNvSpPr>
            <a:spLocks noChangeShapeType="1"/>
          </p:cNvSpPr>
          <p:nvPr/>
        </p:nvSpPr>
        <p:spPr bwMode="auto">
          <a:xfrm>
            <a:off x="611188" y="5346700"/>
            <a:ext cx="1598612" cy="36512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7419" name="Line 11"/>
          <p:cNvSpPr>
            <a:spLocks noChangeShapeType="1"/>
          </p:cNvSpPr>
          <p:nvPr/>
        </p:nvSpPr>
        <p:spPr bwMode="auto">
          <a:xfrm flipV="1">
            <a:off x="687388" y="5711825"/>
            <a:ext cx="1522412" cy="62547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7421" name="Line 13"/>
          <p:cNvSpPr>
            <a:spLocks noChangeShapeType="1"/>
          </p:cNvSpPr>
          <p:nvPr/>
        </p:nvSpPr>
        <p:spPr bwMode="auto">
          <a:xfrm flipV="1">
            <a:off x="611188" y="3733800"/>
            <a:ext cx="1600200" cy="1588"/>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7422" name="Line 14"/>
          <p:cNvSpPr>
            <a:spLocks noChangeShapeType="1"/>
          </p:cNvSpPr>
          <p:nvPr/>
        </p:nvSpPr>
        <p:spPr bwMode="auto">
          <a:xfrm>
            <a:off x="687388" y="4570413"/>
            <a:ext cx="1524000" cy="1587"/>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7423" name="Line 15"/>
          <p:cNvSpPr>
            <a:spLocks noChangeShapeType="1"/>
          </p:cNvSpPr>
          <p:nvPr/>
        </p:nvSpPr>
        <p:spPr bwMode="auto">
          <a:xfrm>
            <a:off x="763588" y="381000"/>
            <a:ext cx="15922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24" name="Line 16"/>
          <p:cNvSpPr>
            <a:spLocks noChangeShapeType="1"/>
          </p:cNvSpPr>
          <p:nvPr/>
        </p:nvSpPr>
        <p:spPr bwMode="auto">
          <a:xfrm>
            <a:off x="763588" y="1219200"/>
            <a:ext cx="15160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25" name="Line 17"/>
          <p:cNvSpPr>
            <a:spLocks noChangeShapeType="1"/>
          </p:cNvSpPr>
          <p:nvPr/>
        </p:nvSpPr>
        <p:spPr bwMode="auto">
          <a:xfrm>
            <a:off x="611188" y="2057400"/>
            <a:ext cx="16684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28" name="Line 20"/>
          <p:cNvSpPr>
            <a:spLocks noChangeShapeType="1"/>
          </p:cNvSpPr>
          <p:nvPr/>
        </p:nvSpPr>
        <p:spPr bwMode="auto">
          <a:xfrm>
            <a:off x="2279650" y="20574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29" name="Line 21"/>
          <p:cNvSpPr>
            <a:spLocks noChangeShapeType="1"/>
          </p:cNvSpPr>
          <p:nvPr/>
        </p:nvSpPr>
        <p:spPr bwMode="auto">
          <a:xfrm>
            <a:off x="2209800" y="2971800"/>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7430" name="Line 22"/>
          <p:cNvSpPr>
            <a:spLocks noChangeShapeType="1"/>
          </p:cNvSpPr>
          <p:nvPr/>
        </p:nvSpPr>
        <p:spPr bwMode="auto">
          <a:xfrm>
            <a:off x="2279650" y="12192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31" name="Line 23"/>
          <p:cNvSpPr>
            <a:spLocks noChangeShapeType="1"/>
          </p:cNvSpPr>
          <p:nvPr/>
        </p:nvSpPr>
        <p:spPr bwMode="auto">
          <a:xfrm>
            <a:off x="2279650" y="3810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33" name="Line 25"/>
          <p:cNvSpPr>
            <a:spLocks noChangeShapeType="1"/>
          </p:cNvSpPr>
          <p:nvPr/>
        </p:nvSpPr>
        <p:spPr bwMode="auto">
          <a:xfrm>
            <a:off x="2286000" y="5699125"/>
            <a:ext cx="6096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7434" name="Line 26"/>
          <p:cNvSpPr>
            <a:spLocks noChangeShapeType="1"/>
          </p:cNvSpPr>
          <p:nvPr/>
        </p:nvSpPr>
        <p:spPr bwMode="auto">
          <a:xfrm>
            <a:off x="2895600" y="2955925"/>
            <a:ext cx="984250" cy="184467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7435" name="Line 27"/>
          <p:cNvSpPr>
            <a:spLocks noChangeShapeType="1"/>
          </p:cNvSpPr>
          <p:nvPr/>
        </p:nvSpPr>
        <p:spPr bwMode="auto">
          <a:xfrm flipV="1">
            <a:off x="2895600" y="4800600"/>
            <a:ext cx="984250" cy="898525"/>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7437" name="Line 29"/>
          <p:cNvSpPr>
            <a:spLocks noChangeShapeType="1"/>
          </p:cNvSpPr>
          <p:nvPr/>
        </p:nvSpPr>
        <p:spPr bwMode="auto">
          <a:xfrm>
            <a:off x="2889250" y="41148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38" name="Line 30"/>
          <p:cNvSpPr>
            <a:spLocks noChangeShapeType="1"/>
          </p:cNvSpPr>
          <p:nvPr/>
        </p:nvSpPr>
        <p:spPr bwMode="auto">
          <a:xfrm>
            <a:off x="2889250" y="20574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39" name="Line 31"/>
          <p:cNvSpPr>
            <a:spLocks noChangeShapeType="1"/>
          </p:cNvSpPr>
          <p:nvPr/>
        </p:nvSpPr>
        <p:spPr bwMode="auto">
          <a:xfrm>
            <a:off x="2889250" y="12192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40" name="Line 32"/>
          <p:cNvSpPr>
            <a:spLocks noChangeShapeType="1"/>
          </p:cNvSpPr>
          <p:nvPr/>
        </p:nvSpPr>
        <p:spPr bwMode="auto">
          <a:xfrm>
            <a:off x="2889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41" name="Line 33"/>
          <p:cNvSpPr>
            <a:spLocks noChangeShapeType="1"/>
          </p:cNvSpPr>
          <p:nvPr/>
        </p:nvSpPr>
        <p:spPr bwMode="auto">
          <a:xfrm>
            <a:off x="3886200" y="2041525"/>
            <a:ext cx="763588" cy="7016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42" name="Line 34"/>
          <p:cNvSpPr>
            <a:spLocks noChangeShapeType="1"/>
          </p:cNvSpPr>
          <p:nvPr/>
        </p:nvSpPr>
        <p:spPr bwMode="auto">
          <a:xfrm flipV="1">
            <a:off x="3886200" y="2743200"/>
            <a:ext cx="763588" cy="13557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44" name="Line 36"/>
          <p:cNvSpPr>
            <a:spLocks noChangeShapeType="1"/>
          </p:cNvSpPr>
          <p:nvPr/>
        </p:nvSpPr>
        <p:spPr bwMode="auto">
          <a:xfrm>
            <a:off x="3879850" y="4800600"/>
            <a:ext cx="762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45" name="Line 37"/>
          <p:cNvSpPr>
            <a:spLocks noChangeShapeType="1"/>
          </p:cNvSpPr>
          <p:nvPr/>
        </p:nvSpPr>
        <p:spPr bwMode="auto">
          <a:xfrm>
            <a:off x="3727450" y="12192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46" name="Line 38"/>
          <p:cNvSpPr>
            <a:spLocks noChangeShapeType="1"/>
          </p:cNvSpPr>
          <p:nvPr/>
        </p:nvSpPr>
        <p:spPr bwMode="auto">
          <a:xfrm>
            <a:off x="3651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47" name="Line 39"/>
          <p:cNvSpPr>
            <a:spLocks noChangeShapeType="1"/>
          </p:cNvSpPr>
          <p:nvPr/>
        </p:nvSpPr>
        <p:spPr bwMode="auto">
          <a:xfrm>
            <a:off x="4641850" y="1219200"/>
            <a:ext cx="996950" cy="22701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48" name="Line 40"/>
          <p:cNvSpPr>
            <a:spLocks noChangeShapeType="1"/>
          </p:cNvSpPr>
          <p:nvPr/>
        </p:nvSpPr>
        <p:spPr bwMode="auto">
          <a:xfrm flipV="1">
            <a:off x="4725988" y="3489325"/>
            <a:ext cx="912812" cy="13112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49" name="Line 41"/>
          <p:cNvSpPr>
            <a:spLocks noChangeShapeType="1"/>
          </p:cNvSpPr>
          <p:nvPr/>
        </p:nvSpPr>
        <p:spPr bwMode="auto">
          <a:xfrm>
            <a:off x="4641850" y="2743200"/>
            <a:ext cx="1074738"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50" name="Line 42"/>
          <p:cNvSpPr>
            <a:spLocks noChangeShapeType="1"/>
          </p:cNvSpPr>
          <p:nvPr/>
        </p:nvSpPr>
        <p:spPr bwMode="auto">
          <a:xfrm>
            <a:off x="4497388" y="381000"/>
            <a:ext cx="1143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52" name="Line 44"/>
          <p:cNvSpPr>
            <a:spLocks noChangeShapeType="1"/>
          </p:cNvSpPr>
          <p:nvPr/>
        </p:nvSpPr>
        <p:spPr bwMode="auto">
          <a:xfrm flipV="1">
            <a:off x="5638800" y="3184525"/>
            <a:ext cx="1066800" cy="30480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54" name="Line 46"/>
          <p:cNvSpPr>
            <a:spLocks noChangeShapeType="1"/>
          </p:cNvSpPr>
          <p:nvPr/>
        </p:nvSpPr>
        <p:spPr bwMode="auto">
          <a:xfrm flipV="1">
            <a:off x="5632450" y="365125"/>
            <a:ext cx="1073150" cy="15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55" name="Line 47"/>
          <p:cNvSpPr>
            <a:spLocks noChangeShapeType="1"/>
          </p:cNvSpPr>
          <p:nvPr/>
        </p:nvSpPr>
        <p:spPr bwMode="auto">
          <a:xfrm>
            <a:off x="6705600" y="365125"/>
            <a:ext cx="1517650" cy="1539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56" name="Line 48"/>
          <p:cNvSpPr>
            <a:spLocks noChangeShapeType="1"/>
          </p:cNvSpPr>
          <p:nvPr/>
        </p:nvSpPr>
        <p:spPr bwMode="auto">
          <a:xfrm flipV="1">
            <a:off x="6705600" y="1905000"/>
            <a:ext cx="1517650" cy="1279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57" name="Rectangle 49"/>
          <p:cNvSpPr>
            <a:spLocks noChangeArrowheads="1"/>
          </p:cNvSpPr>
          <p:nvPr/>
        </p:nvSpPr>
        <p:spPr bwMode="auto">
          <a:xfrm>
            <a:off x="7902575" y="1216025"/>
            <a:ext cx="927100" cy="457200"/>
          </a:xfrm>
          <a:prstGeom prst="rect">
            <a:avLst/>
          </a:prstGeom>
          <a:noFill/>
          <a:ln w="9525">
            <a:noFill/>
            <a:miter lim="800000"/>
            <a:headEnd/>
            <a:tailEnd/>
          </a:ln>
          <a:effectLst/>
        </p:spPr>
        <p:txBody>
          <a:bodyPr wrap="none" lIns="92075" tIns="46038" rIns="92075" bIns="46038">
            <a:spAutoFit/>
          </a:bodyPr>
          <a:lstStyle/>
          <a:p>
            <a:r>
              <a:rPr lang="fr-FR"/>
              <a:t>racine</a:t>
            </a:r>
          </a:p>
        </p:txBody>
      </p:sp>
      <p:sp>
        <p:nvSpPr>
          <p:cNvPr id="17458" name="Line 50"/>
          <p:cNvSpPr>
            <a:spLocks noChangeShapeType="1"/>
          </p:cNvSpPr>
          <p:nvPr/>
        </p:nvSpPr>
        <p:spPr bwMode="auto">
          <a:xfrm>
            <a:off x="5716588" y="2743200"/>
            <a:ext cx="989012" cy="4413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7472" name="Rectangle 64"/>
          <p:cNvSpPr>
            <a:spLocks noChangeArrowheads="1"/>
          </p:cNvSpPr>
          <p:nvPr/>
        </p:nvSpPr>
        <p:spPr bwMode="auto">
          <a:xfrm>
            <a:off x="857224" y="1643050"/>
            <a:ext cx="630622"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011</a:t>
            </a:r>
          </a:p>
        </p:txBody>
      </p:sp>
      <p:sp>
        <p:nvSpPr>
          <p:cNvPr id="17473" name="Rectangle 65"/>
          <p:cNvSpPr>
            <a:spLocks noChangeArrowheads="1"/>
          </p:cNvSpPr>
          <p:nvPr/>
        </p:nvSpPr>
        <p:spPr bwMode="auto">
          <a:xfrm>
            <a:off x="4214810" y="3186114"/>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a:t>
            </a:r>
          </a:p>
        </p:txBody>
      </p:sp>
      <p:sp>
        <p:nvSpPr>
          <p:cNvPr id="17476" name="Oval 68"/>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77" name="Oval 69"/>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78" name="Oval 70"/>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79" name="Oval 71"/>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0" name="Oval 72"/>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1" name="Oval 73"/>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2" name="Oval 74"/>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3" name="Oval 75"/>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4" name="Oval 76"/>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5" name="Oval 77"/>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6" name="Oval 78"/>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7" name="Oval 79"/>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8" name="Oval 80"/>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89" name="Oval 81"/>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0" name="Oval 82"/>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1" name="Oval 83"/>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2" name="Oval 84"/>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3" name="Oval 85"/>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4" name="Oval 86"/>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5" name="Oval 87"/>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6" name="Oval 88"/>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7" name="Oval 89"/>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8" name="Oval 90"/>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99" name="Oval 91"/>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0" name="Oval 92"/>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1" name="Oval 93"/>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2" name="Oval 94"/>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3" name="Oval 95"/>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4" name="Oval 96"/>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5" name="Oval 97"/>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6" name="Oval 98"/>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7" name="Oval 99"/>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8" name="Oval 100"/>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09" name="Oval 101"/>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10" name="Oval 102"/>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11" name="Oval 103"/>
          <p:cNvSpPr>
            <a:spLocks noChangeArrowheads="1"/>
          </p:cNvSpPr>
          <p:nvPr/>
        </p:nvSpPr>
        <p:spPr bwMode="auto">
          <a:xfrm>
            <a:off x="8161338" y="1847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512" name="Line 104"/>
          <p:cNvSpPr>
            <a:spLocks noChangeShapeType="1"/>
          </p:cNvSpPr>
          <p:nvPr/>
        </p:nvSpPr>
        <p:spPr bwMode="auto">
          <a:xfrm flipV="1">
            <a:off x="609600" y="2955925"/>
            <a:ext cx="1600200" cy="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7516" name="Line 108"/>
          <p:cNvSpPr>
            <a:spLocks noChangeShapeType="1"/>
          </p:cNvSpPr>
          <p:nvPr/>
        </p:nvSpPr>
        <p:spPr bwMode="auto">
          <a:xfrm>
            <a:off x="2211388" y="3733800"/>
            <a:ext cx="677862" cy="3810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7517" name="Line 109"/>
          <p:cNvSpPr>
            <a:spLocks noChangeShapeType="1"/>
          </p:cNvSpPr>
          <p:nvPr/>
        </p:nvSpPr>
        <p:spPr bwMode="auto">
          <a:xfrm flipV="1">
            <a:off x="2211388" y="4114800"/>
            <a:ext cx="677862" cy="4572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06" name="Rectangle 105"/>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7" name="Rectangle 58"/>
          <p:cNvSpPr>
            <a:spLocks noChangeArrowheads="1"/>
          </p:cNvSpPr>
          <p:nvPr/>
        </p:nvSpPr>
        <p:spPr bwMode="auto">
          <a:xfrm>
            <a:off x="5072066" y="4429132"/>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a:t>
            </a:r>
          </a:p>
        </p:txBody>
      </p:sp>
      <p:sp>
        <p:nvSpPr>
          <p:cNvPr id="109" name="Rectangle 60"/>
          <p:cNvSpPr>
            <a:spLocks noChangeArrowheads="1"/>
          </p:cNvSpPr>
          <p:nvPr/>
        </p:nvSpPr>
        <p:spPr bwMode="auto">
          <a:xfrm>
            <a:off x="852553" y="828660"/>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001</a:t>
            </a:r>
          </a:p>
        </p:txBody>
      </p:sp>
      <p:sp>
        <p:nvSpPr>
          <p:cNvPr id="110" name="Rectangle 56"/>
          <p:cNvSpPr>
            <a:spLocks noChangeArrowheads="1"/>
          </p:cNvSpPr>
          <p:nvPr/>
        </p:nvSpPr>
        <p:spPr bwMode="auto">
          <a:xfrm>
            <a:off x="6215063" y="3771900"/>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a:t>
            </a:r>
          </a:p>
        </p:txBody>
      </p:sp>
      <p:sp>
        <p:nvSpPr>
          <p:cNvPr id="111" name="Rectangle 57"/>
          <p:cNvSpPr>
            <a:spLocks noChangeArrowheads="1"/>
          </p:cNvSpPr>
          <p:nvPr/>
        </p:nvSpPr>
        <p:spPr bwMode="auto">
          <a:xfrm>
            <a:off x="6154752" y="2543172"/>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a:t>
            </a:r>
          </a:p>
        </p:txBody>
      </p:sp>
      <p:sp>
        <p:nvSpPr>
          <p:cNvPr id="112" name="Rectangle 53"/>
          <p:cNvSpPr>
            <a:spLocks noChangeArrowheads="1"/>
          </p:cNvSpPr>
          <p:nvPr/>
        </p:nvSpPr>
        <p:spPr bwMode="auto">
          <a:xfrm>
            <a:off x="7500958" y="2471734"/>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a:t>
            </a:r>
          </a:p>
        </p:txBody>
      </p:sp>
      <p:sp>
        <p:nvSpPr>
          <p:cNvPr id="114" name="Rectangle 54"/>
          <p:cNvSpPr>
            <a:spLocks noChangeArrowheads="1"/>
          </p:cNvSpPr>
          <p:nvPr/>
        </p:nvSpPr>
        <p:spPr bwMode="auto">
          <a:xfrm>
            <a:off x="914376" y="0"/>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1</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8435"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8436"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8437"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8438"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8439"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8440"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8441" name="Rectangle 9"/>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8442" name="Line 10"/>
          <p:cNvSpPr>
            <a:spLocks noChangeShapeType="1"/>
          </p:cNvSpPr>
          <p:nvPr/>
        </p:nvSpPr>
        <p:spPr bwMode="auto">
          <a:xfrm>
            <a:off x="611188" y="5346700"/>
            <a:ext cx="1598612" cy="36512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8443" name="Line 11"/>
          <p:cNvSpPr>
            <a:spLocks noChangeShapeType="1"/>
          </p:cNvSpPr>
          <p:nvPr/>
        </p:nvSpPr>
        <p:spPr bwMode="auto">
          <a:xfrm flipV="1">
            <a:off x="687388" y="5711825"/>
            <a:ext cx="1522412" cy="62547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8445" name="Line 13"/>
          <p:cNvSpPr>
            <a:spLocks noChangeShapeType="1"/>
          </p:cNvSpPr>
          <p:nvPr/>
        </p:nvSpPr>
        <p:spPr bwMode="auto">
          <a:xfrm flipV="1">
            <a:off x="611188" y="3733800"/>
            <a:ext cx="1600200" cy="1588"/>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8446" name="Line 14"/>
          <p:cNvSpPr>
            <a:spLocks noChangeShapeType="1"/>
          </p:cNvSpPr>
          <p:nvPr/>
        </p:nvSpPr>
        <p:spPr bwMode="auto">
          <a:xfrm>
            <a:off x="687388" y="4570413"/>
            <a:ext cx="1524000" cy="1587"/>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8447" name="Line 15"/>
          <p:cNvSpPr>
            <a:spLocks noChangeShapeType="1"/>
          </p:cNvSpPr>
          <p:nvPr/>
        </p:nvSpPr>
        <p:spPr bwMode="auto">
          <a:xfrm>
            <a:off x="763588" y="381000"/>
            <a:ext cx="15922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48" name="Line 16"/>
          <p:cNvSpPr>
            <a:spLocks noChangeShapeType="1"/>
          </p:cNvSpPr>
          <p:nvPr/>
        </p:nvSpPr>
        <p:spPr bwMode="auto">
          <a:xfrm>
            <a:off x="763588" y="1219200"/>
            <a:ext cx="15160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49" name="Line 17"/>
          <p:cNvSpPr>
            <a:spLocks noChangeShapeType="1"/>
          </p:cNvSpPr>
          <p:nvPr/>
        </p:nvSpPr>
        <p:spPr bwMode="auto">
          <a:xfrm>
            <a:off x="611188" y="2057400"/>
            <a:ext cx="16684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0" name="Line 18"/>
          <p:cNvSpPr>
            <a:spLocks noChangeShapeType="1"/>
          </p:cNvSpPr>
          <p:nvPr/>
        </p:nvSpPr>
        <p:spPr bwMode="auto">
          <a:xfrm>
            <a:off x="2211388" y="3733800"/>
            <a:ext cx="677862" cy="3810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8451" name="Line 19"/>
          <p:cNvSpPr>
            <a:spLocks noChangeShapeType="1"/>
          </p:cNvSpPr>
          <p:nvPr/>
        </p:nvSpPr>
        <p:spPr bwMode="auto">
          <a:xfrm flipV="1">
            <a:off x="2211388" y="4114800"/>
            <a:ext cx="677862" cy="4572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8452" name="Line 20"/>
          <p:cNvSpPr>
            <a:spLocks noChangeShapeType="1"/>
          </p:cNvSpPr>
          <p:nvPr/>
        </p:nvSpPr>
        <p:spPr bwMode="auto">
          <a:xfrm>
            <a:off x="2279650" y="20574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3" name="Line 21"/>
          <p:cNvSpPr>
            <a:spLocks noChangeShapeType="1"/>
          </p:cNvSpPr>
          <p:nvPr/>
        </p:nvSpPr>
        <p:spPr bwMode="auto">
          <a:xfrm>
            <a:off x="2209800" y="29718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4" name="Line 22"/>
          <p:cNvSpPr>
            <a:spLocks noChangeShapeType="1"/>
          </p:cNvSpPr>
          <p:nvPr/>
        </p:nvSpPr>
        <p:spPr bwMode="auto">
          <a:xfrm>
            <a:off x="2279650" y="12192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5" name="Line 23"/>
          <p:cNvSpPr>
            <a:spLocks noChangeShapeType="1"/>
          </p:cNvSpPr>
          <p:nvPr/>
        </p:nvSpPr>
        <p:spPr bwMode="auto">
          <a:xfrm>
            <a:off x="2279650" y="3810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7" name="Line 25"/>
          <p:cNvSpPr>
            <a:spLocks noChangeShapeType="1"/>
          </p:cNvSpPr>
          <p:nvPr/>
        </p:nvSpPr>
        <p:spPr bwMode="auto">
          <a:xfrm>
            <a:off x="2286000" y="5699125"/>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8" name="Line 26"/>
          <p:cNvSpPr>
            <a:spLocks noChangeShapeType="1"/>
          </p:cNvSpPr>
          <p:nvPr/>
        </p:nvSpPr>
        <p:spPr bwMode="auto">
          <a:xfrm>
            <a:off x="2895600" y="2955925"/>
            <a:ext cx="984250" cy="18446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9" name="Line 27"/>
          <p:cNvSpPr>
            <a:spLocks noChangeShapeType="1"/>
          </p:cNvSpPr>
          <p:nvPr/>
        </p:nvSpPr>
        <p:spPr bwMode="auto">
          <a:xfrm flipV="1">
            <a:off x="2895600" y="4800600"/>
            <a:ext cx="984250" cy="898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1" name="Line 29"/>
          <p:cNvSpPr>
            <a:spLocks noChangeShapeType="1"/>
          </p:cNvSpPr>
          <p:nvPr/>
        </p:nvSpPr>
        <p:spPr bwMode="auto">
          <a:xfrm>
            <a:off x="2889250" y="41148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2" name="Line 30"/>
          <p:cNvSpPr>
            <a:spLocks noChangeShapeType="1"/>
          </p:cNvSpPr>
          <p:nvPr/>
        </p:nvSpPr>
        <p:spPr bwMode="auto">
          <a:xfrm>
            <a:off x="2889250" y="20574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3" name="Line 31"/>
          <p:cNvSpPr>
            <a:spLocks noChangeShapeType="1"/>
          </p:cNvSpPr>
          <p:nvPr/>
        </p:nvSpPr>
        <p:spPr bwMode="auto">
          <a:xfrm>
            <a:off x="2889250" y="12192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4" name="Line 32"/>
          <p:cNvSpPr>
            <a:spLocks noChangeShapeType="1"/>
          </p:cNvSpPr>
          <p:nvPr/>
        </p:nvSpPr>
        <p:spPr bwMode="auto">
          <a:xfrm>
            <a:off x="2889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5" name="Line 33"/>
          <p:cNvSpPr>
            <a:spLocks noChangeShapeType="1"/>
          </p:cNvSpPr>
          <p:nvPr/>
        </p:nvSpPr>
        <p:spPr bwMode="auto">
          <a:xfrm>
            <a:off x="3886200" y="2041525"/>
            <a:ext cx="763588" cy="7016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6" name="Line 34"/>
          <p:cNvSpPr>
            <a:spLocks noChangeShapeType="1"/>
          </p:cNvSpPr>
          <p:nvPr/>
        </p:nvSpPr>
        <p:spPr bwMode="auto">
          <a:xfrm flipV="1">
            <a:off x="3886200" y="2743200"/>
            <a:ext cx="763588" cy="13557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8" name="Line 36"/>
          <p:cNvSpPr>
            <a:spLocks noChangeShapeType="1"/>
          </p:cNvSpPr>
          <p:nvPr/>
        </p:nvSpPr>
        <p:spPr bwMode="auto">
          <a:xfrm>
            <a:off x="3879850" y="4800600"/>
            <a:ext cx="762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9" name="Line 37"/>
          <p:cNvSpPr>
            <a:spLocks noChangeShapeType="1"/>
          </p:cNvSpPr>
          <p:nvPr/>
        </p:nvSpPr>
        <p:spPr bwMode="auto">
          <a:xfrm>
            <a:off x="3727450" y="12192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0" name="Line 38"/>
          <p:cNvSpPr>
            <a:spLocks noChangeShapeType="1"/>
          </p:cNvSpPr>
          <p:nvPr/>
        </p:nvSpPr>
        <p:spPr bwMode="auto">
          <a:xfrm>
            <a:off x="3651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1" name="Line 39"/>
          <p:cNvSpPr>
            <a:spLocks noChangeShapeType="1"/>
          </p:cNvSpPr>
          <p:nvPr/>
        </p:nvSpPr>
        <p:spPr bwMode="auto">
          <a:xfrm>
            <a:off x="4641850" y="1219200"/>
            <a:ext cx="996950" cy="22701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2" name="Line 40"/>
          <p:cNvSpPr>
            <a:spLocks noChangeShapeType="1"/>
          </p:cNvSpPr>
          <p:nvPr/>
        </p:nvSpPr>
        <p:spPr bwMode="auto">
          <a:xfrm flipV="1">
            <a:off x="4725988" y="3489325"/>
            <a:ext cx="912812" cy="13112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3" name="Line 41"/>
          <p:cNvSpPr>
            <a:spLocks noChangeShapeType="1"/>
          </p:cNvSpPr>
          <p:nvPr/>
        </p:nvSpPr>
        <p:spPr bwMode="auto">
          <a:xfrm>
            <a:off x="4641850" y="2743200"/>
            <a:ext cx="1074738"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4" name="Line 42"/>
          <p:cNvSpPr>
            <a:spLocks noChangeShapeType="1"/>
          </p:cNvSpPr>
          <p:nvPr/>
        </p:nvSpPr>
        <p:spPr bwMode="auto">
          <a:xfrm>
            <a:off x="4497388" y="381000"/>
            <a:ext cx="1143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6" name="Line 44"/>
          <p:cNvSpPr>
            <a:spLocks noChangeShapeType="1"/>
          </p:cNvSpPr>
          <p:nvPr/>
        </p:nvSpPr>
        <p:spPr bwMode="auto">
          <a:xfrm flipV="1">
            <a:off x="5638800" y="3184525"/>
            <a:ext cx="1066800" cy="30480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8" name="Line 46"/>
          <p:cNvSpPr>
            <a:spLocks noChangeShapeType="1"/>
          </p:cNvSpPr>
          <p:nvPr/>
        </p:nvSpPr>
        <p:spPr bwMode="auto">
          <a:xfrm flipV="1">
            <a:off x="5632450" y="365125"/>
            <a:ext cx="1073150" cy="15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9" name="Line 47"/>
          <p:cNvSpPr>
            <a:spLocks noChangeShapeType="1"/>
          </p:cNvSpPr>
          <p:nvPr/>
        </p:nvSpPr>
        <p:spPr bwMode="auto">
          <a:xfrm>
            <a:off x="6705600" y="365125"/>
            <a:ext cx="1517650" cy="1539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80" name="Line 48"/>
          <p:cNvSpPr>
            <a:spLocks noChangeShapeType="1"/>
          </p:cNvSpPr>
          <p:nvPr/>
        </p:nvSpPr>
        <p:spPr bwMode="auto">
          <a:xfrm flipV="1">
            <a:off x="6705600" y="1905000"/>
            <a:ext cx="1517650" cy="1279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81" name="Rectangle 49"/>
          <p:cNvSpPr>
            <a:spLocks noChangeArrowheads="1"/>
          </p:cNvSpPr>
          <p:nvPr/>
        </p:nvSpPr>
        <p:spPr bwMode="auto">
          <a:xfrm>
            <a:off x="7902575" y="1216025"/>
            <a:ext cx="927100" cy="457200"/>
          </a:xfrm>
          <a:prstGeom prst="rect">
            <a:avLst/>
          </a:prstGeom>
          <a:noFill/>
          <a:ln w="9525">
            <a:noFill/>
            <a:miter lim="800000"/>
            <a:headEnd/>
            <a:tailEnd/>
          </a:ln>
          <a:effectLst/>
        </p:spPr>
        <p:txBody>
          <a:bodyPr wrap="none" lIns="92075" tIns="46038" rIns="92075" bIns="46038">
            <a:spAutoFit/>
          </a:bodyPr>
          <a:lstStyle/>
          <a:p>
            <a:r>
              <a:rPr lang="fr-FR"/>
              <a:t>racine</a:t>
            </a:r>
          </a:p>
        </p:txBody>
      </p:sp>
      <p:sp>
        <p:nvSpPr>
          <p:cNvPr id="18482" name="Line 50"/>
          <p:cNvSpPr>
            <a:spLocks noChangeShapeType="1"/>
          </p:cNvSpPr>
          <p:nvPr/>
        </p:nvSpPr>
        <p:spPr bwMode="auto">
          <a:xfrm>
            <a:off x="5716588" y="2743200"/>
            <a:ext cx="989012" cy="4413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501" name="Rectangle 69"/>
          <p:cNvSpPr>
            <a:spLocks noChangeArrowheads="1"/>
          </p:cNvSpPr>
          <p:nvPr/>
        </p:nvSpPr>
        <p:spPr bwMode="auto">
          <a:xfrm>
            <a:off x="3214678" y="5214950"/>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0001</a:t>
            </a:r>
          </a:p>
        </p:txBody>
      </p:sp>
      <p:sp>
        <p:nvSpPr>
          <p:cNvPr id="18502" name="Oval 70"/>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3" name="Oval 71"/>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4" name="Oval 72"/>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5" name="Oval 73"/>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6" name="Oval 74"/>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7" name="Oval 75"/>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8" name="Oval 76"/>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9" name="Oval 77"/>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0" name="Oval 78"/>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1" name="Oval 79"/>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2" name="Oval 80"/>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3" name="Oval 81"/>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4" name="Oval 82"/>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5" name="Oval 83"/>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6" name="Oval 84"/>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7" name="Oval 85"/>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8" name="Oval 86"/>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9" name="Oval 87"/>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0" name="Oval 88"/>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1" name="Oval 89"/>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2" name="Oval 90"/>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3" name="Oval 91"/>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4" name="Oval 92"/>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5" name="Oval 93"/>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6" name="Oval 94"/>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7" name="Oval 95"/>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8" name="Oval 96"/>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9" name="Oval 97"/>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0" name="Oval 98"/>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1" name="Oval 99"/>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2" name="Oval 100"/>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3" name="Oval 101"/>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4" name="Oval 102"/>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5" name="Oval 103"/>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6" name="Oval 104"/>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7" name="Oval 105"/>
          <p:cNvSpPr>
            <a:spLocks noChangeArrowheads="1"/>
          </p:cNvSpPr>
          <p:nvPr/>
        </p:nvSpPr>
        <p:spPr bwMode="auto">
          <a:xfrm>
            <a:off x="8161338" y="1847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8" name="Line 106"/>
          <p:cNvSpPr>
            <a:spLocks noChangeShapeType="1"/>
          </p:cNvSpPr>
          <p:nvPr/>
        </p:nvSpPr>
        <p:spPr bwMode="auto">
          <a:xfrm flipV="1">
            <a:off x="609600" y="2955925"/>
            <a:ext cx="1600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08" name="Rectangle 107"/>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10" name="Rectangle 64"/>
          <p:cNvSpPr>
            <a:spLocks noChangeArrowheads="1"/>
          </p:cNvSpPr>
          <p:nvPr/>
        </p:nvSpPr>
        <p:spPr bwMode="auto">
          <a:xfrm>
            <a:off x="857224" y="1643050"/>
            <a:ext cx="630622"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011</a:t>
            </a:r>
          </a:p>
        </p:txBody>
      </p:sp>
      <p:sp>
        <p:nvSpPr>
          <p:cNvPr id="111" name="Rectangle 65"/>
          <p:cNvSpPr>
            <a:spLocks noChangeArrowheads="1"/>
          </p:cNvSpPr>
          <p:nvPr/>
        </p:nvSpPr>
        <p:spPr bwMode="auto">
          <a:xfrm>
            <a:off x="4214810" y="3186114"/>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a:t>
            </a:r>
          </a:p>
        </p:txBody>
      </p:sp>
      <p:sp>
        <p:nvSpPr>
          <p:cNvPr id="112" name="Rectangle 58"/>
          <p:cNvSpPr>
            <a:spLocks noChangeArrowheads="1"/>
          </p:cNvSpPr>
          <p:nvPr/>
        </p:nvSpPr>
        <p:spPr bwMode="auto">
          <a:xfrm>
            <a:off x="5072066" y="4429132"/>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a:t>
            </a:r>
          </a:p>
        </p:txBody>
      </p:sp>
      <p:sp>
        <p:nvSpPr>
          <p:cNvPr id="114" name="Rectangle 60"/>
          <p:cNvSpPr>
            <a:spLocks noChangeArrowheads="1"/>
          </p:cNvSpPr>
          <p:nvPr/>
        </p:nvSpPr>
        <p:spPr bwMode="auto">
          <a:xfrm>
            <a:off x="852553" y="828660"/>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001</a:t>
            </a:r>
          </a:p>
        </p:txBody>
      </p:sp>
      <p:sp>
        <p:nvSpPr>
          <p:cNvPr id="115" name="Rectangle 56"/>
          <p:cNvSpPr>
            <a:spLocks noChangeArrowheads="1"/>
          </p:cNvSpPr>
          <p:nvPr/>
        </p:nvSpPr>
        <p:spPr bwMode="auto">
          <a:xfrm>
            <a:off x="6215063" y="3771900"/>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a:t>
            </a:r>
          </a:p>
        </p:txBody>
      </p:sp>
      <p:sp>
        <p:nvSpPr>
          <p:cNvPr id="116" name="Rectangle 57"/>
          <p:cNvSpPr>
            <a:spLocks noChangeArrowheads="1"/>
          </p:cNvSpPr>
          <p:nvPr/>
        </p:nvSpPr>
        <p:spPr bwMode="auto">
          <a:xfrm>
            <a:off x="6154752" y="2543172"/>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a:t>
            </a:r>
          </a:p>
        </p:txBody>
      </p:sp>
      <p:sp>
        <p:nvSpPr>
          <p:cNvPr id="117" name="Rectangle 53"/>
          <p:cNvSpPr>
            <a:spLocks noChangeArrowheads="1"/>
          </p:cNvSpPr>
          <p:nvPr/>
        </p:nvSpPr>
        <p:spPr bwMode="auto">
          <a:xfrm>
            <a:off x="7500958" y="2471734"/>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a:t>
            </a:r>
          </a:p>
        </p:txBody>
      </p:sp>
      <p:sp>
        <p:nvSpPr>
          <p:cNvPr id="119" name="Rectangle 54"/>
          <p:cNvSpPr>
            <a:spLocks noChangeArrowheads="1"/>
          </p:cNvSpPr>
          <p:nvPr/>
        </p:nvSpPr>
        <p:spPr bwMode="auto">
          <a:xfrm>
            <a:off x="914376" y="0"/>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1</a:t>
            </a:r>
          </a:p>
        </p:txBody>
      </p:sp>
      <p:sp>
        <p:nvSpPr>
          <p:cNvPr id="120" name="Rectangle 68"/>
          <p:cNvSpPr>
            <a:spLocks noChangeArrowheads="1"/>
          </p:cNvSpPr>
          <p:nvPr/>
        </p:nvSpPr>
        <p:spPr bwMode="auto">
          <a:xfrm>
            <a:off x="857224" y="2543172"/>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0000</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8435"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8436"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8437"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8438"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8439"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8440"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8441" name="Rectangle 9"/>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8442" name="Line 10"/>
          <p:cNvSpPr>
            <a:spLocks noChangeShapeType="1"/>
          </p:cNvSpPr>
          <p:nvPr/>
        </p:nvSpPr>
        <p:spPr bwMode="auto">
          <a:xfrm>
            <a:off x="611188" y="5346700"/>
            <a:ext cx="1598612" cy="36512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8443" name="Line 11"/>
          <p:cNvSpPr>
            <a:spLocks noChangeShapeType="1"/>
          </p:cNvSpPr>
          <p:nvPr/>
        </p:nvSpPr>
        <p:spPr bwMode="auto">
          <a:xfrm flipV="1">
            <a:off x="687388" y="5711825"/>
            <a:ext cx="1522412" cy="62547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8445" name="Line 13"/>
          <p:cNvSpPr>
            <a:spLocks noChangeShapeType="1"/>
          </p:cNvSpPr>
          <p:nvPr/>
        </p:nvSpPr>
        <p:spPr bwMode="auto">
          <a:xfrm flipV="1">
            <a:off x="611188" y="3733800"/>
            <a:ext cx="1600200" cy="1588"/>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8446" name="Line 14"/>
          <p:cNvSpPr>
            <a:spLocks noChangeShapeType="1"/>
          </p:cNvSpPr>
          <p:nvPr/>
        </p:nvSpPr>
        <p:spPr bwMode="auto">
          <a:xfrm>
            <a:off x="687388" y="4570413"/>
            <a:ext cx="1524000" cy="1587"/>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8447" name="Line 15"/>
          <p:cNvSpPr>
            <a:spLocks noChangeShapeType="1"/>
          </p:cNvSpPr>
          <p:nvPr/>
        </p:nvSpPr>
        <p:spPr bwMode="auto">
          <a:xfrm>
            <a:off x="763588" y="381000"/>
            <a:ext cx="15922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48" name="Line 16"/>
          <p:cNvSpPr>
            <a:spLocks noChangeShapeType="1"/>
          </p:cNvSpPr>
          <p:nvPr/>
        </p:nvSpPr>
        <p:spPr bwMode="auto">
          <a:xfrm>
            <a:off x="763588" y="1219200"/>
            <a:ext cx="15160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49" name="Line 17"/>
          <p:cNvSpPr>
            <a:spLocks noChangeShapeType="1"/>
          </p:cNvSpPr>
          <p:nvPr/>
        </p:nvSpPr>
        <p:spPr bwMode="auto">
          <a:xfrm>
            <a:off x="611188" y="2057400"/>
            <a:ext cx="16684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0" name="Line 18"/>
          <p:cNvSpPr>
            <a:spLocks noChangeShapeType="1"/>
          </p:cNvSpPr>
          <p:nvPr/>
        </p:nvSpPr>
        <p:spPr bwMode="auto">
          <a:xfrm>
            <a:off x="2211388" y="3733800"/>
            <a:ext cx="677862" cy="3810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8451" name="Line 19"/>
          <p:cNvSpPr>
            <a:spLocks noChangeShapeType="1"/>
          </p:cNvSpPr>
          <p:nvPr/>
        </p:nvSpPr>
        <p:spPr bwMode="auto">
          <a:xfrm flipV="1">
            <a:off x="2211388" y="4114800"/>
            <a:ext cx="677862" cy="457200"/>
          </a:xfrm>
          <a:prstGeom prst="line">
            <a:avLst/>
          </a:prstGeom>
          <a:noFill/>
          <a:ln w="9525">
            <a:solidFill>
              <a:schemeClr val="tx1"/>
            </a:solidFill>
            <a:round/>
            <a:headEnd type="none" w="sm" len="sm"/>
            <a:tailEnd type="none" w="sm" len="sm"/>
          </a:ln>
          <a:effectLst/>
        </p:spPr>
        <p:txBody>
          <a:bodyPr wrap="none" anchor="ctr"/>
          <a:lstStyle/>
          <a:p>
            <a:endParaRPr lang="fr-FR"/>
          </a:p>
        </p:txBody>
      </p:sp>
      <p:sp>
        <p:nvSpPr>
          <p:cNvPr id="18452" name="Line 20"/>
          <p:cNvSpPr>
            <a:spLocks noChangeShapeType="1"/>
          </p:cNvSpPr>
          <p:nvPr/>
        </p:nvSpPr>
        <p:spPr bwMode="auto">
          <a:xfrm>
            <a:off x="2279650" y="20574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3" name="Line 21"/>
          <p:cNvSpPr>
            <a:spLocks noChangeShapeType="1"/>
          </p:cNvSpPr>
          <p:nvPr/>
        </p:nvSpPr>
        <p:spPr bwMode="auto">
          <a:xfrm>
            <a:off x="2209800" y="29718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4" name="Line 22"/>
          <p:cNvSpPr>
            <a:spLocks noChangeShapeType="1"/>
          </p:cNvSpPr>
          <p:nvPr/>
        </p:nvSpPr>
        <p:spPr bwMode="auto">
          <a:xfrm>
            <a:off x="2279650" y="12192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5" name="Line 23"/>
          <p:cNvSpPr>
            <a:spLocks noChangeShapeType="1"/>
          </p:cNvSpPr>
          <p:nvPr/>
        </p:nvSpPr>
        <p:spPr bwMode="auto">
          <a:xfrm>
            <a:off x="2279650" y="3810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7" name="Line 25"/>
          <p:cNvSpPr>
            <a:spLocks noChangeShapeType="1"/>
          </p:cNvSpPr>
          <p:nvPr/>
        </p:nvSpPr>
        <p:spPr bwMode="auto">
          <a:xfrm>
            <a:off x="2286000" y="5699125"/>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8" name="Line 26"/>
          <p:cNvSpPr>
            <a:spLocks noChangeShapeType="1"/>
          </p:cNvSpPr>
          <p:nvPr/>
        </p:nvSpPr>
        <p:spPr bwMode="auto">
          <a:xfrm>
            <a:off x="2895600" y="2955925"/>
            <a:ext cx="984250" cy="18446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9" name="Line 27"/>
          <p:cNvSpPr>
            <a:spLocks noChangeShapeType="1"/>
          </p:cNvSpPr>
          <p:nvPr/>
        </p:nvSpPr>
        <p:spPr bwMode="auto">
          <a:xfrm flipV="1">
            <a:off x="2895600" y="4800600"/>
            <a:ext cx="984250" cy="898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1" name="Line 29"/>
          <p:cNvSpPr>
            <a:spLocks noChangeShapeType="1"/>
          </p:cNvSpPr>
          <p:nvPr/>
        </p:nvSpPr>
        <p:spPr bwMode="auto">
          <a:xfrm>
            <a:off x="2889250" y="41148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2" name="Line 30"/>
          <p:cNvSpPr>
            <a:spLocks noChangeShapeType="1"/>
          </p:cNvSpPr>
          <p:nvPr/>
        </p:nvSpPr>
        <p:spPr bwMode="auto">
          <a:xfrm>
            <a:off x="2889250" y="20574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3" name="Line 31"/>
          <p:cNvSpPr>
            <a:spLocks noChangeShapeType="1"/>
          </p:cNvSpPr>
          <p:nvPr/>
        </p:nvSpPr>
        <p:spPr bwMode="auto">
          <a:xfrm>
            <a:off x="2889250" y="12192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4" name="Line 32"/>
          <p:cNvSpPr>
            <a:spLocks noChangeShapeType="1"/>
          </p:cNvSpPr>
          <p:nvPr/>
        </p:nvSpPr>
        <p:spPr bwMode="auto">
          <a:xfrm>
            <a:off x="2889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5" name="Line 33"/>
          <p:cNvSpPr>
            <a:spLocks noChangeShapeType="1"/>
          </p:cNvSpPr>
          <p:nvPr/>
        </p:nvSpPr>
        <p:spPr bwMode="auto">
          <a:xfrm>
            <a:off x="3886200" y="2041525"/>
            <a:ext cx="763588" cy="7016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6" name="Line 34"/>
          <p:cNvSpPr>
            <a:spLocks noChangeShapeType="1"/>
          </p:cNvSpPr>
          <p:nvPr/>
        </p:nvSpPr>
        <p:spPr bwMode="auto">
          <a:xfrm flipV="1">
            <a:off x="3886200" y="2743200"/>
            <a:ext cx="763588" cy="13557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8" name="Line 36"/>
          <p:cNvSpPr>
            <a:spLocks noChangeShapeType="1"/>
          </p:cNvSpPr>
          <p:nvPr/>
        </p:nvSpPr>
        <p:spPr bwMode="auto">
          <a:xfrm>
            <a:off x="3879850" y="4800600"/>
            <a:ext cx="762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9" name="Line 37"/>
          <p:cNvSpPr>
            <a:spLocks noChangeShapeType="1"/>
          </p:cNvSpPr>
          <p:nvPr/>
        </p:nvSpPr>
        <p:spPr bwMode="auto">
          <a:xfrm>
            <a:off x="3727450" y="12192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0" name="Line 38"/>
          <p:cNvSpPr>
            <a:spLocks noChangeShapeType="1"/>
          </p:cNvSpPr>
          <p:nvPr/>
        </p:nvSpPr>
        <p:spPr bwMode="auto">
          <a:xfrm>
            <a:off x="3651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1" name="Line 39"/>
          <p:cNvSpPr>
            <a:spLocks noChangeShapeType="1"/>
          </p:cNvSpPr>
          <p:nvPr/>
        </p:nvSpPr>
        <p:spPr bwMode="auto">
          <a:xfrm>
            <a:off x="4641850" y="1219200"/>
            <a:ext cx="996950" cy="22701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2" name="Line 40"/>
          <p:cNvSpPr>
            <a:spLocks noChangeShapeType="1"/>
          </p:cNvSpPr>
          <p:nvPr/>
        </p:nvSpPr>
        <p:spPr bwMode="auto">
          <a:xfrm flipV="1">
            <a:off x="4725988" y="3489325"/>
            <a:ext cx="912812" cy="13112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3" name="Line 41"/>
          <p:cNvSpPr>
            <a:spLocks noChangeShapeType="1"/>
          </p:cNvSpPr>
          <p:nvPr/>
        </p:nvSpPr>
        <p:spPr bwMode="auto">
          <a:xfrm>
            <a:off x="4641850" y="2743200"/>
            <a:ext cx="1074738"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4" name="Line 42"/>
          <p:cNvSpPr>
            <a:spLocks noChangeShapeType="1"/>
          </p:cNvSpPr>
          <p:nvPr/>
        </p:nvSpPr>
        <p:spPr bwMode="auto">
          <a:xfrm>
            <a:off x="4497388" y="381000"/>
            <a:ext cx="1143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6" name="Line 44"/>
          <p:cNvSpPr>
            <a:spLocks noChangeShapeType="1"/>
          </p:cNvSpPr>
          <p:nvPr/>
        </p:nvSpPr>
        <p:spPr bwMode="auto">
          <a:xfrm flipV="1">
            <a:off x="5638800" y="3184525"/>
            <a:ext cx="1066800" cy="30480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8" name="Line 46"/>
          <p:cNvSpPr>
            <a:spLocks noChangeShapeType="1"/>
          </p:cNvSpPr>
          <p:nvPr/>
        </p:nvSpPr>
        <p:spPr bwMode="auto">
          <a:xfrm flipV="1">
            <a:off x="5632450" y="365125"/>
            <a:ext cx="1073150" cy="15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9" name="Line 47"/>
          <p:cNvSpPr>
            <a:spLocks noChangeShapeType="1"/>
          </p:cNvSpPr>
          <p:nvPr/>
        </p:nvSpPr>
        <p:spPr bwMode="auto">
          <a:xfrm>
            <a:off x="6705600" y="365125"/>
            <a:ext cx="1517650" cy="1539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80" name="Line 48"/>
          <p:cNvSpPr>
            <a:spLocks noChangeShapeType="1"/>
          </p:cNvSpPr>
          <p:nvPr/>
        </p:nvSpPr>
        <p:spPr bwMode="auto">
          <a:xfrm flipV="1">
            <a:off x="6705600" y="1905000"/>
            <a:ext cx="1517650" cy="1279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81" name="Rectangle 49"/>
          <p:cNvSpPr>
            <a:spLocks noChangeArrowheads="1"/>
          </p:cNvSpPr>
          <p:nvPr/>
        </p:nvSpPr>
        <p:spPr bwMode="auto">
          <a:xfrm>
            <a:off x="7902575" y="1216025"/>
            <a:ext cx="927100" cy="457200"/>
          </a:xfrm>
          <a:prstGeom prst="rect">
            <a:avLst/>
          </a:prstGeom>
          <a:noFill/>
          <a:ln w="9525">
            <a:noFill/>
            <a:miter lim="800000"/>
            <a:headEnd/>
            <a:tailEnd/>
          </a:ln>
          <a:effectLst/>
        </p:spPr>
        <p:txBody>
          <a:bodyPr wrap="none" lIns="92075" tIns="46038" rIns="92075" bIns="46038">
            <a:spAutoFit/>
          </a:bodyPr>
          <a:lstStyle/>
          <a:p>
            <a:r>
              <a:rPr lang="fr-FR"/>
              <a:t>racine</a:t>
            </a:r>
          </a:p>
        </p:txBody>
      </p:sp>
      <p:sp>
        <p:nvSpPr>
          <p:cNvPr id="18482" name="Line 50"/>
          <p:cNvSpPr>
            <a:spLocks noChangeShapeType="1"/>
          </p:cNvSpPr>
          <p:nvPr/>
        </p:nvSpPr>
        <p:spPr bwMode="auto">
          <a:xfrm>
            <a:off x="5716588" y="2743200"/>
            <a:ext cx="989012" cy="4413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501" name="Rectangle 69"/>
          <p:cNvSpPr>
            <a:spLocks noChangeArrowheads="1"/>
          </p:cNvSpPr>
          <p:nvPr/>
        </p:nvSpPr>
        <p:spPr bwMode="auto">
          <a:xfrm>
            <a:off x="3214678" y="5214950"/>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0001</a:t>
            </a:r>
          </a:p>
        </p:txBody>
      </p:sp>
      <p:sp>
        <p:nvSpPr>
          <p:cNvPr id="18502" name="Oval 70"/>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3" name="Oval 71"/>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4" name="Oval 72"/>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5" name="Oval 73"/>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6" name="Oval 74"/>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7" name="Oval 75"/>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8" name="Oval 76"/>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9" name="Oval 77"/>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0" name="Oval 78"/>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1" name="Oval 79"/>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2" name="Oval 80"/>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3" name="Oval 81"/>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4" name="Oval 82"/>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5" name="Oval 83"/>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6" name="Oval 84"/>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7" name="Oval 85"/>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8" name="Oval 86"/>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9" name="Oval 87"/>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0" name="Oval 88"/>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1" name="Oval 89"/>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2" name="Oval 90"/>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3" name="Oval 91"/>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4" name="Oval 92"/>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5" name="Oval 93"/>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6" name="Oval 94"/>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7" name="Oval 95"/>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8" name="Oval 96"/>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9" name="Oval 97"/>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0" name="Oval 98"/>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1" name="Oval 99"/>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2" name="Oval 100"/>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3" name="Oval 101"/>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4" name="Oval 102"/>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5" name="Oval 103"/>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6" name="Oval 104"/>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7" name="Oval 105"/>
          <p:cNvSpPr>
            <a:spLocks noChangeArrowheads="1"/>
          </p:cNvSpPr>
          <p:nvPr/>
        </p:nvSpPr>
        <p:spPr bwMode="auto">
          <a:xfrm>
            <a:off x="8161338" y="1847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8" name="Line 106"/>
          <p:cNvSpPr>
            <a:spLocks noChangeShapeType="1"/>
          </p:cNvSpPr>
          <p:nvPr/>
        </p:nvSpPr>
        <p:spPr bwMode="auto">
          <a:xfrm flipV="1">
            <a:off x="609600" y="2955925"/>
            <a:ext cx="1600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08" name="Rectangle 107"/>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10" name="Rectangle 64"/>
          <p:cNvSpPr>
            <a:spLocks noChangeArrowheads="1"/>
          </p:cNvSpPr>
          <p:nvPr/>
        </p:nvSpPr>
        <p:spPr bwMode="auto">
          <a:xfrm>
            <a:off x="857224" y="1643050"/>
            <a:ext cx="630622"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011</a:t>
            </a:r>
          </a:p>
        </p:txBody>
      </p:sp>
      <p:sp>
        <p:nvSpPr>
          <p:cNvPr id="111" name="Rectangle 65"/>
          <p:cNvSpPr>
            <a:spLocks noChangeArrowheads="1"/>
          </p:cNvSpPr>
          <p:nvPr/>
        </p:nvSpPr>
        <p:spPr bwMode="auto">
          <a:xfrm>
            <a:off x="4214810" y="3186114"/>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a:t>
            </a:r>
          </a:p>
        </p:txBody>
      </p:sp>
      <p:sp>
        <p:nvSpPr>
          <p:cNvPr id="112" name="Rectangle 58"/>
          <p:cNvSpPr>
            <a:spLocks noChangeArrowheads="1"/>
          </p:cNvSpPr>
          <p:nvPr/>
        </p:nvSpPr>
        <p:spPr bwMode="auto">
          <a:xfrm>
            <a:off x="5072066" y="4429132"/>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a:t>
            </a:r>
          </a:p>
        </p:txBody>
      </p:sp>
      <p:sp>
        <p:nvSpPr>
          <p:cNvPr id="114" name="Rectangle 60"/>
          <p:cNvSpPr>
            <a:spLocks noChangeArrowheads="1"/>
          </p:cNvSpPr>
          <p:nvPr/>
        </p:nvSpPr>
        <p:spPr bwMode="auto">
          <a:xfrm>
            <a:off x="852553" y="828660"/>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001</a:t>
            </a:r>
          </a:p>
        </p:txBody>
      </p:sp>
      <p:sp>
        <p:nvSpPr>
          <p:cNvPr id="115" name="Rectangle 56"/>
          <p:cNvSpPr>
            <a:spLocks noChangeArrowheads="1"/>
          </p:cNvSpPr>
          <p:nvPr/>
        </p:nvSpPr>
        <p:spPr bwMode="auto">
          <a:xfrm>
            <a:off x="6215063" y="3771900"/>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a:t>
            </a:r>
          </a:p>
        </p:txBody>
      </p:sp>
      <p:sp>
        <p:nvSpPr>
          <p:cNvPr id="116" name="Rectangle 57"/>
          <p:cNvSpPr>
            <a:spLocks noChangeArrowheads="1"/>
          </p:cNvSpPr>
          <p:nvPr/>
        </p:nvSpPr>
        <p:spPr bwMode="auto">
          <a:xfrm>
            <a:off x="6154752" y="2543172"/>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a:t>
            </a:r>
          </a:p>
        </p:txBody>
      </p:sp>
      <p:sp>
        <p:nvSpPr>
          <p:cNvPr id="117" name="Rectangle 53"/>
          <p:cNvSpPr>
            <a:spLocks noChangeArrowheads="1"/>
          </p:cNvSpPr>
          <p:nvPr/>
        </p:nvSpPr>
        <p:spPr bwMode="auto">
          <a:xfrm>
            <a:off x="7500958" y="2471734"/>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a:t>
            </a:r>
          </a:p>
        </p:txBody>
      </p:sp>
      <p:sp>
        <p:nvSpPr>
          <p:cNvPr id="119" name="Rectangle 54"/>
          <p:cNvSpPr>
            <a:spLocks noChangeArrowheads="1"/>
          </p:cNvSpPr>
          <p:nvPr/>
        </p:nvSpPr>
        <p:spPr bwMode="auto">
          <a:xfrm>
            <a:off x="914376" y="0"/>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1</a:t>
            </a:r>
          </a:p>
        </p:txBody>
      </p:sp>
      <p:sp>
        <p:nvSpPr>
          <p:cNvPr id="120" name="Rectangle 68"/>
          <p:cNvSpPr>
            <a:spLocks noChangeArrowheads="1"/>
          </p:cNvSpPr>
          <p:nvPr/>
        </p:nvSpPr>
        <p:spPr bwMode="auto">
          <a:xfrm>
            <a:off x="857224" y="2543172"/>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0000</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8435"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8436"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8437"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8438"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8439"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8440"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8441" name="Rectangle 9"/>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8442" name="Line 10"/>
          <p:cNvSpPr>
            <a:spLocks noChangeShapeType="1"/>
          </p:cNvSpPr>
          <p:nvPr/>
        </p:nvSpPr>
        <p:spPr bwMode="auto">
          <a:xfrm>
            <a:off x="611188" y="5346700"/>
            <a:ext cx="1598612" cy="36512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8443" name="Line 11"/>
          <p:cNvSpPr>
            <a:spLocks noChangeShapeType="1"/>
          </p:cNvSpPr>
          <p:nvPr/>
        </p:nvSpPr>
        <p:spPr bwMode="auto">
          <a:xfrm flipV="1">
            <a:off x="687388" y="5711825"/>
            <a:ext cx="1522412" cy="625475"/>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8445" name="Line 13"/>
          <p:cNvSpPr>
            <a:spLocks noChangeShapeType="1"/>
          </p:cNvSpPr>
          <p:nvPr/>
        </p:nvSpPr>
        <p:spPr bwMode="auto">
          <a:xfrm flipV="1">
            <a:off x="611188" y="3733800"/>
            <a:ext cx="1600200" cy="1588"/>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46" name="Line 14"/>
          <p:cNvSpPr>
            <a:spLocks noChangeShapeType="1"/>
          </p:cNvSpPr>
          <p:nvPr/>
        </p:nvSpPr>
        <p:spPr bwMode="auto">
          <a:xfrm>
            <a:off x="687388" y="4570413"/>
            <a:ext cx="1524000" cy="1587"/>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47" name="Line 15"/>
          <p:cNvSpPr>
            <a:spLocks noChangeShapeType="1"/>
          </p:cNvSpPr>
          <p:nvPr/>
        </p:nvSpPr>
        <p:spPr bwMode="auto">
          <a:xfrm>
            <a:off x="763588" y="381000"/>
            <a:ext cx="15922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48" name="Line 16"/>
          <p:cNvSpPr>
            <a:spLocks noChangeShapeType="1"/>
          </p:cNvSpPr>
          <p:nvPr/>
        </p:nvSpPr>
        <p:spPr bwMode="auto">
          <a:xfrm>
            <a:off x="763588" y="1219200"/>
            <a:ext cx="15160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49" name="Line 17"/>
          <p:cNvSpPr>
            <a:spLocks noChangeShapeType="1"/>
          </p:cNvSpPr>
          <p:nvPr/>
        </p:nvSpPr>
        <p:spPr bwMode="auto">
          <a:xfrm>
            <a:off x="611188" y="2057400"/>
            <a:ext cx="16684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0" name="Line 18"/>
          <p:cNvSpPr>
            <a:spLocks noChangeShapeType="1"/>
          </p:cNvSpPr>
          <p:nvPr/>
        </p:nvSpPr>
        <p:spPr bwMode="auto">
          <a:xfrm>
            <a:off x="2211388" y="3733800"/>
            <a:ext cx="677862" cy="381000"/>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51" name="Line 19"/>
          <p:cNvSpPr>
            <a:spLocks noChangeShapeType="1"/>
          </p:cNvSpPr>
          <p:nvPr/>
        </p:nvSpPr>
        <p:spPr bwMode="auto">
          <a:xfrm flipV="1">
            <a:off x="2211388" y="4114800"/>
            <a:ext cx="677862" cy="457200"/>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52" name="Line 20"/>
          <p:cNvSpPr>
            <a:spLocks noChangeShapeType="1"/>
          </p:cNvSpPr>
          <p:nvPr/>
        </p:nvSpPr>
        <p:spPr bwMode="auto">
          <a:xfrm>
            <a:off x="2279650" y="20574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3" name="Line 21"/>
          <p:cNvSpPr>
            <a:spLocks noChangeShapeType="1"/>
          </p:cNvSpPr>
          <p:nvPr/>
        </p:nvSpPr>
        <p:spPr bwMode="auto">
          <a:xfrm>
            <a:off x="2209800" y="29718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4" name="Line 22"/>
          <p:cNvSpPr>
            <a:spLocks noChangeShapeType="1"/>
          </p:cNvSpPr>
          <p:nvPr/>
        </p:nvSpPr>
        <p:spPr bwMode="auto">
          <a:xfrm>
            <a:off x="2279650" y="12192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5" name="Line 23"/>
          <p:cNvSpPr>
            <a:spLocks noChangeShapeType="1"/>
          </p:cNvSpPr>
          <p:nvPr/>
        </p:nvSpPr>
        <p:spPr bwMode="auto">
          <a:xfrm>
            <a:off x="2279650" y="3810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7" name="Line 25"/>
          <p:cNvSpPr>
            <a:spLocks noChangeShapeType="1"/>
          </p:cNvSpPr>
          <p:nvPr/>
        </p:nvSpPr>
        <p:spPr bwMode="auto">
          <a:xfrm>
            <a:off x="2286000" y="5699125"/>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8" name="Line 26"/>
          <p:cNvSpPr>
            <a:spLocks noChangeShapeType="1"/>
          </p:cNvSpPr>
          <p:nvPr/>
        </p:nvSpPr>
        <p:spPr bwMode="auto">
          <a:xfrm>
            <a:off x="2895600" y="2955925"/>
            <a:ext cx="984250" cy="18446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9" name="Line 27"/>
          <p:cNvSpPr>
            <a:spLocks noChangeShapeType="1"/>
          </p:cNvSpPr>
          <p:nvPr/>
        </p:nvSpPr>
        <p:spPr bwMode="auto">
          <a:xfrm flipV="1">
            <a:off x="2895600" y="4800600"/>
            <a:ext cx="984250" cy="898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1" name="Line 29"/>
          <p:cNvSpPr>
            <a:spLocks noChangeShapeType="1"/>
          </p:cNvSpPr>
          <p:nvPr/>
        </p:nvSpPr>
        <p:spPr bwMode="auto">
          <a:xfrm>
            <a:off x="2889250" y="41148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2" name="Line 30"/>
          <p:cNvSpPr>
            <a:spLocks noChangeShapeType="1"/>
          </p:cNvSpPr>
          <p:nvPr/>
        </p:nvSpPr>
        <p:spPr bwMode="auto">
          <a:xfrm>
            <a:off x="2889250" y="20574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3" name="Line 31"/>
          <p:cNvSpPr>
            <a:spLocks noChangeShapeType="1"/>
          </p:cNvSpPr>
          <p:nvPr/>
        </p:nvSpPr>
        <p:spPr bwMode="auto">
          <a:xfrm>
            <a:off x="2889250" y="12192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4" name="Line 32"/>
          <p:cNvSpPr>
            <a:spLocks noChangeShapeType="1"/>
          </p:cNvSpPr>
          <p:nvPr/>
        </p:nvSpPr>
        <p:spPr bwMode="auto">
          <a:xfrm>
            <a:off x="2889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5" name="Line 33"/>
          <p:cNvSpPr>
            <a:spLocks noChangeShapeType="1"/>
          </p:cNvSpPr>
          <p:nvPr/>
        </p:nvSpPr>
        <p:spPr bwMode="auto">
          <a:xfrm>
            <a:off x="3886200" y="2041525"/>
            <a:ext cx="763588" cy="7016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6" name="Line 34"/>
          <p:cNvSpPr>
            <a:spLocks noChangeShapeType="1"/>
          </p:cNvSpPr>
          <p:nvPr/>
        </p:nvSpPr>
        <p:spPr bwMode="auto">
          <a:xfrm flipV="1">
            <a:off x="3886200" y="2743200"/>
            <a:ext cx="763588" cy="13557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8" name="Line 36"/>
          <p:cNvSpPr>
            <a:spLocks noChangeShapeType="1"/>
          </p:cNvSpPr>
          <p:nvPr/>
        </p:nvSpPr>
        <p:spPr bwMode="auto">
          <a:xfrm>
            <a:off x="3879850" y="4800600"/>
            <a:ext cx="762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9" name="Line 37"/>
          <p:cNvSpPr>
            <a:spLocks noChangeShapeType="1"/>
          </p:cNvSpPr>
          <p:nvPr/>
        </p:nvSpPr>
        <p:spPr bwMode="auto">
          <a:xfrm>
            <a:off x="3727450" y="12192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0" name="Line 38"/>
          <p:cNvSpPr>
            <a:spLocks noChangeShapeType="1"/>
          </p:cNvSpPr>
          <p:nvPr/>
        </p:nvSpPr>
        <p:spPr bwMode="auto">
          <a:xfrm>
            <a:off x="3651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1" name="Line 39"/>
          <p:cNvSpPr>
            <a:spLocks noChangeShapeType="1"/>
          </p:cNvSpPr>
          <p:nvPr/>
        </p:nvSpPr>
        <p:spPr bwMode="auto">
          <a:xfrm>
            <a:off x="4641850" y="1219200"/>
            <a:ext cx="996950" cy="22701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2" name="Line 40"/>
          <p:cNvSpPr>
            <a:spLocks noChangeShapeType="1"/>
          </p:cNvSpPr>
          <p:nvPr/>
        </p:nvSpPr>
        <p:spPr bwMode="auto">
          <a:xfrm flipV="1">
            <a:off x="4725988" y="3489325"/>
            <a:ext cx="912812" cy="13112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3" name="Line 41"/>
          <p:cNvSpPr>
            <a:spLocks noChangeShapeType="1"/>
          </p:cNvSpPr>
          <p:nvPr/>
        </p:nvSpPr>
        <p:spPr bwMode="auto">
          <a:xfrm>
            <a:off x="4641850" y="2743200"/>
            <a:ext cx="1074738"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4" name="Line 42"/>
          <p:cNvSpPr>
            <a:spLocks noChangeShapeType="1"/>
          </p:cNvSpPr>
          <p:nvPr/>
        </p:nvSpPr>
        <p:spPr bwMode="auto">
          <a:xfrm>
            <a:off x="4497388" y="381000"/>
            <a:ext cx="1143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6" name="Line 44"/>
          <p:cNvSpPr>
            <a:spLocks noChangeShapeType="1"/>
          </p:cNvSpPr>
          <p:nvPr/>
        </p:nvSpPr>
        <p:spPr bwMode="auto">
          <a:xfrm flipV="1">
            <a:off x="5638800" y="3184525"/>
            <a:ext cx="1066800" cy="30480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8" name="Line 46"/>
          <p:cNvSpPr>
            <a:spLocks noChangeShapeType="1"/>
          </p:cNvSpPr>
          <p:nvPr/>
        </p:nvSpPr>
        <p:spPr bwMode="auto">
          <a:xfrm flipV="1">
            <a:off x="5632450" y="365125"/>
            <a:ext cx="1073150" cy="15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9" name="Line 47"/>
          <p:cNvSpPr>
            <a:spLocks noChangeShapeType="1"/>
          </p:cNvSpPr>
          <p:nvPr/>
        </p:nvSpPr>
        <p:spPr bwMode="auto">
          <a:xfrm>
            <a:off x="6705600" y="365125"/>
            <a:ext cx="1517650" cy="1539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80" name="Line 48"/>
          <p:cNvSpPr>
            <a:spLocks noChangeShapeType="1"/>
          </p:cNvSpPr>
          <p:nvPr/>
        </p:nvSpPr>
        <p:spPr bwMode="auto">
          <a:xfrm flipV="1">
            <a:off x="6705600" y="1905000"/>
            <a:ext cx="1517650" cy="1279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81" name="Rectangle 49"/>
          <p:cNvSpPr>
            <a:spLocks noChangeArrowheads="1"/>
          </p:cNvSpPr>
          <p:nvPr/>
        </p:nvSpPr>
        <p:spPr bwMode="auto">
          <a:xfrm>
            <a:off x="7902575" y="1216025"/>
            <a:ext cx="927100" cy="457200"/>
          </a:xfrm>
          <a:prstGeom prst="rect">
            <a:avLst/>
          </a:prstGeom>
          <a:noFill/>
          <a:ln w="9525">
            <a:noFill/>
            <a:miter lim="800000"/>
            <a:headEnd/>
            <a:tailEnd/>
          </a:ln>
          <a:effectLst/>
        </p:spPr>
        <p:txBody>
          <a:bodyPr wrap="none" lIns="92075" tIns="46038" rIns="92075" bIns="46038">
            <a:spAutoFit/>
          </a:bodyPr>
          <a:lstStyle/>
          <a:p>
            <a:r>
              <a:rPr lang="fr-FR"/>
              <a:t>racine</a:t>
            </a:r>
          </a:p>
        </p:txBody>
      </p:sp>
      <p:sp>
        <p:nvSpPr>
          <p:cNvPr id="18482" name="Line 50"/>
          <p:cNvSpPr>
            <a:spLocks noChangeShapeType="1"/>
          </p:cNvSpPr>
          <p:nvPr/>
        </p:nvSpPr>
        <p:spPr bwMode="auto">
          <a:xfrm>
            <a:off x="5716588" y="2743200"/>
            <a:ext cx="989012" cy="4413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501" name="Rectangle 69"/>
          <p:cNvSpPr>
            <a:spLocks noChangeArrowheads="1"/>
          </p:cNvSpPr>
          <p:nvPr/>
        </p:nvSpPr>
        <p:spPr bwMode="auto">
          <a:xfrm>
            <a:off x="3214678" y="5214950"/>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0001</a:t>
            </a:r>
          </a:p>
        </p:txBody>
      </p:sp>
      <p:sp>
        <p:nvSpPr>
          <p:cNvPr id="18502" name="Oval 70"/>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3" name="Oval 71"/>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4" name="Oval 72"/>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5" name="Oval 73"/>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6" name="Oval 74"/>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7" name="Oval 75"/>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8" name="Oval 76"/>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9" name="Oval 77"/>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0" name="Oval 78"/>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1" name="Oval 79"/>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2" name="Oval 80"/>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3" name="Oval 81"/>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4" name="Oval 82"/>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5" name="Oval 83"/>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6" name="Oval 84"/>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7" name="Oval 85"/>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8" name="Oval 86"/>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9" name="Oval 87"/>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0" name="Oval 88"/>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1" name="Oval 89"/>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2" name="Oval 90"/>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3" name="Oval 91"/>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4" name="Oval 92"/>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5" name="Oval 93"/>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6" name="Oval 94"/>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7" name="Oval 95"/>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8" name="Oval 96"/>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9" name="Oval 97"/>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0" name="Oval 98"/>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1" name="Oval 99"/>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2" name="Oval 100"/>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3" name="Oval 101"/>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4" name="Oval 102"/>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5" name="Oval 103"/>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6" name="Oval 104"/>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7" name="Oval 105"/>
          <p:cNvSpPr>
            <a:spLocks noChangeArrowheads="1"/>
          </p:cNvSpPr>
          <p:nvPr/>
        </p:nvSpPr>
        <p:spPr bwMode="auto">
          <a:xfrm>
            <a:off x="8161338" y="1847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8" name="Line 106"/>
          <p:cNvSpPr>
            <a:spLocks noChangeShapeType="1"/>
          </p:cNvSpPr>
          <p:nvPr/>
        </p:nvSpPr>
        <p:spPr bwMode="auto">
          <a:xfrm flipV="1">
            <a:off x="609600" y="2955925"/>
            <a:ext cx="1600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08" name="Rectangle 107"/>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10" name="Rectangle 64"/>
          <p:cNvSpPr>
            <a:spLocks noChangeArrowheads="1"/>
          </p:cNvSpPr>
          <p:nvPr/>
        </p:nvSpPr>
        <p:spPr bwMode="auto">
          <a:xfrm>
            <a:off x="857224" y="1643050"/>
            <a:ext cx="630622"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011</a:t>
            </a:r>
          </a:p>
        </p:txBody>
      </p:sp>
      <p:sp>
        <p:nvSpPr>
          <p:cNvPr id="111" name="Rectangle 65"/>
          <p:cNvSpPr>
            <a:spLocks noChangeArrowheads="1"/>
          </p:cNvSpPr>
          <p:nvPr/>
        </p:nvSpPr>
        <p:spPr bwMode="auto">
          <a:xfrm>
            <a:off x="4214810" y="3186114"/>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a:t>
            </a:r>
          </a:p>
        </p:txBody>
      </p:sp>
      <p:sp>
        <p:nvSpPr>
          <p:cNvPr id="112" name="Rectangle 58"/>
          <p:cNvSpPr>
            <a:spLocks noChangeArrowheads="1"/>
          </p:cNvSpPr>
          <p:nvPr/>
        </p:nvSpPr>
        <p:spPr bwMode="auto">
          <a:xfrm>
            <a:off x="5072066" y="4429132"/>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a:t>
            </a:r>
          </a:p>
        </p:txBody>
      </p:sp>
      <p:sp>
        <p:nvSpPr>
          <p:cNvPr id="114" name="Rectangle 60"/>
          <p:cNvSpPr>
            <a:spLocks noChangeArrowheads="1"/>
          </p:cNvSpPr>
          <p:nvPr/>
        </p:nvSpPr>
        <p:spPr bwMode="auto">
          <a:xfrm>
            <a:off x="852553" y="828660"/>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001</a:t>
            </a:r>
          </a:p>
        </p:txBody>
      </p:sp>
      <p:sp>
        <p:nvSpPr>
          <p:cNvPr id="115" name="Rectangle 56"/>
          <p:cNvSpPr>
            <a:spLocks noChangeArrowheads="1"/>
          </p:cNvSpPr>
          <p:nvPr/>
        </p:nvSpPr>
        <p:spPr bwMode="auto">
          <a:xfrm>
            <a:off x="6215063" y="3771900"/>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a:t>
            </a:r>
          </a:p>
        </p:txBody>
      </p:sp>
      <p:sp>
        <p:nvSpPr>
          <p:cNvPr id="116" name="Rectangle 57"/>
          <p:cNvSpPr>
            <a:spLocks noChangeArrowheads="1"/>
          </p:cNvSpPr>
          <p:nvPr/>
        </p:nvSpPr>
        <p:spPr bwMode="auto">
          <a:xfrm>
            <a:off x="6154752" y="2543172"/>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a:t>
            </a:r>
          </a:p>
        </p:txBody>
      </p:sp>
      <p:sp>
        <p:nvSpPr>
          <p:cNvPr id="117" name="Rectangle 53"/>
          <p:cNvSpPr>
            <a:spLocks noChangeArrowheads="1"/>
          </p:cNvSpPr>
          <p:nvPr/>
        </p:nvSpPr>
        <p:spPr bwMode="auto">
          <a:xfrm>
            <a:off x="7500958" y="2471734"/>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a:t>
            </a:r>
          </a:p>
        </p:txBody>
      </p:sp>
      <p:sp>
        <p:nvSpPr>
          <p:cNvPr id="119" name="Rectangle 54"/>
          <p:cNvSpPr>
            <a:spLocks noChangeArrowheads="1"/>
          </p:cNvSpPr>
          <p:nvPr/>
        </p:nvSpPr>
        <p:spPr bwMode="auto">
          <a:xfrm>
            <a:off x="914376" y="0"/>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1</a:t>
            </a:r>
          </a:p>
        </p:txBody>
      </p:sp>
      <p:sp>
        <p:nvSpPr>
          <p:cNvPr id="120" name="Rectangle 68"/>
          <p:cNvSpPr>
            <a:spLocks noChangeArrowheads="1"/>
          </p:cNvSpPr>
          <p:nvPr/>
        </p:nvSpPr>
        <p:spPr bwMode="auto">
          <a:xfrm>
            <a:off x="857224" y="2543172"/>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0000</a:t>
            </a:r>
          </a:p>
        </p:txBody>
      </p:sp>
      <p:sp>
        <p:nvSpPr>
          <p:cNvPr id="99" name="Rectangle 65"/>
          <p:cNvSpPr>
            <a:spLocks noChangeArrowheads="1"/>
          </p:cNvSpPr>
          <p:nvPr/>
        </p:nvSpPr>
        <p:spPr bwMode="auto">
          <a:xfrm>
            <a:off x="857224" y="3349624"/>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0100</a:t>
            </a:r>
          </a:p>
        </p:txBody>
      </p:sp>
      <p:sp>
        <p:nvSpPr>
          <p:cNvPr id="100" name="Rectangle 65"/>
          <p:cNvSpPr>
            <a:spLocks noChangeArrowheads="1"/>
          </p:cNvSpPr>
          <p:nvPr/>
        </p:nvSpPr>
        <p:spPr bwMode="auto">
          <a:xfrm>
            <a:off x="852462" y="4202118"/>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0101</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18435"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18436"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18437"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18438"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18439"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18440"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18441" name="Rectangle 9"/>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18442" name="Line 10"/>
          <p:cNvSpPr>
            <a:spLocks noChangeShapeType="1"/>
          </p:cNvSpPr>
          <p:nvPr/>
        </p:nvSpPr>
        <p:spPr bwMode="auto">
          <a:xfrm>
            <a:off x="611188" y="5346700"/>
            <a:ext cx="1598612" cy="365125"/>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43" name="Line 11"/>
          <p:cNvSpPr>
            <a:spLocks noChangeShapeType="1"/>
          </p:cNvSpPr>
          <p:nvPr/>
        </p:nvSpPr>
        <p:spPr bwMode="auto">
          <a:xfrm flipV="1">
            <a:off x="687388" y="5711825"/>
            <a:ext cx="1522412" cy="625475"/>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45" name="Line 13"/>
          <p:cNvSpPr>
            <a:spLocks noChangeShapeType="1"/>
          </p:cNvSpPr>
          <p:nvPr/>
        </p:nvSpPr>
        <p:spPr bwMode="auto">
          <a:xfrm flipV="1">
            <a:off x="611188" y="3733800"/>
            <a:ext cx="1600200" cy="1588"/>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46" name="Line 14"/>
          <p:cNvSpPr>
            <a:spLocks noChangeShapeType="1"/>
          </p:cNvSpPr>
          <p:nvPr/>
        </p:nvSpPr>
        <p:spPr bwMode="auto">
          <a:xfrm>
            <a:off x="687388" y="4570413"/>
            <a:ext cx="1524000" cy="1587"/>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47" name="Line 15"/>
          <p:cNvSpPr>
            <a:spLocks noChangeShapeType="1"/>
          </p:cNvSpPr>
          <p:nvPr/>
        </p:nvSpPr>
        <p:spPr bwMode="auto">
          <a:xfrm>
            <a:off x="763588" y="381000"/>
            <a:ext cx="15922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48" name="Line 16"/>
          <p:cNvSpPr>
            <a:spLocks noChangeShapeType="1"/>
          </p:cNvSpPr>
          <p:nvPr/>
        </p:nvSpPr>
        <p:spPr bwMode="auto">
          <a:xfrm>
            <a:off x="763588" y="1219200"/>
            <a:ext cx="15160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49" name="Line 17"/>
          <p:cNvSpPr>
            <a:spLocks noChangeShapeType="1"/>
          </p:cNvSpPr>
          <p:nvPr/>
        </p:nvSpPr>
        <p:spPr bwMode="auto">
          <a:xfrm>
            <a:off x="611188" y="2057400"/>
            <a:ext cx="1668462"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0" name="Line 18"/>
          <p:cNvSpPr>
            <a:spLocks noChangeShapeType="1"/>
          </p:cNvSpPr>
          <p:nvPr/>
        </p:nvSpPr>
        <p:spPr bwMode="auto">
          <a:xfrm>
            <a:off x="2211388" y="3733800"/>
            <a:ext cx="677862" cy="381000"/>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51" name="Line 19"/>
          <p:cNvSpPr>
            <a:spLocks noChangeShapeType="1"/>
          </p:cNvSpPr>
          <p:nvPr/>
        </p:nvSpPr>
        <p:spPr bwMode="auto">
          <a:xfrm flipV="1">
            <a:off x="2211388" y="4114800"/>
            <a:ext cx="677862" cy="457200"/>
          </a:xfrm>
          <a:prstGeom prst="line">
            <a:avLst/>
          </a:prstGeom>
          <a:noFill/>
          <a:ln w="28575">
            <a:solidFill>
              <a:srgbClr val="002060"/>
            </a:solidFill>
            <a:round/>
            <a:headEnd type="none" w="sm" len="sm"/>
            <a:tailEnd type="none" w="sm" len="sm"/>
          </a:ln>
          <a:effectLst/>
        </p:spPr>
        <p:txBody>
          <a:bodyPr wrap="none" anchor="ctr"/>
          <a:lstStyle/>
          <a:p>
            <a:endParaRPr lang="fr-FR"/>
          </a:p>
        </p:txBody>
      </p:sp>
      <p:sp>
        <p:nvSpPr>
          <p:cNvPr id="18452" name="Line 20"/>
          <p:cNvSpPr>
            <a:spLocks noChangeShapeType="1"/>
          </p:cNvSpPr>
          <p:nvPr/>
        </p:nvSpPr>
        <p:spPr bwMode="auto">
          <a:xfrm>
            <a:off x="2279650" y="20574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3" name="Line 21"/>
          <p:cNvSpPr>
            <a:spLocks noChangeShapeType="1"/>
          </p:cNvSpPr>
          <p:nvPr/>
        </p:nvSpPr>
        <p:spPr bwMode="auto">
          <a:xfrm>
            <a:off x="2209800" y="29718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4" name="Line 22"/>
          <p:cNvSpPr>
            <a:spLocks noChangeShapeType="1"/>
          </p:cNvSpPr>
          <p:nvPr/>
        </p:nvSpPr>
        <p:spPr bwMode="auto">
          <a:xfrm>
            <a:off x="2279650" y="12192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5" name="Line 23"/>
          <p:cNvSpPr>
            <a:spLocks noChangeShapeType="1"/>
          </p:cNvSpPr>
          <p:nvPr/>
        </p:nvSpPr>
        <p:spPr bwMode="auto">
          <a:xfrm>
            <a:off x="2279650" y="381000"/>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7" name="Line 25"/>
          <p:cNvSpPr>
            <a:spLocks noChangeShapeType="1"/>
          </p:cNvSpPr>
          <p:nvPr/>
        </p:nvSpPr>
        <p:spPr bwMode="auto">
          <a:xfrm>
            <a:off x="2286000" y="5699125"/>
            <a:ext cx="6096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8" name="Line 26"/>
          <p:cNvSpPr>
            <a:spLocks noChangeShapeType="1"/>
          </p:cNvSpPr>
          <p:nvPr/>
        </p:nvSpPr>
        <p:spPr bwMode="auto">
          <a:xfrm>
            <a:off x="2895600" y="2955925"/>
            <a:ext cx="984250" cy="18446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59" name="Line 27"/>
          <p:cNvSpPr>
            <a:spLocks noChangeShapeType="1"/>
          </p:cNvSpPr>
          <p:nvPr/>
        </p:nvSpPr>
        <p:spPr bwMode="auto">
          <a:xfrm flipV="1">
            <a:off x="2895600" y="4800600"/>
            <a:ext cx="984250" cy="898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1" name="Line 29"/>
          <p:cNvSpPr>
            <a:spLocks noChangeShapeType="1"/>
          </p:cNvSpPr>
          <p:nvPr/>
        </p:nvSpPr>
        <p:spPr bwMode="auto">
          <a:xfrm>
            <a:off x="2889250" y="41148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2" name="Line 30"/>
          <p:cNvSpPr>
            <a:spLocks noChangeShapeType="1"/>
          </p:cNvSpPr>
          <p:nvPr/>
        </p:nvSpPr>
        <p:spPr bwMode="auto">
          <a:xfrm>
            <a:off x="2889250" y="20574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3" name="Line 31"/>
          <p:cNvSpPr>
            <a:spLocks noChangeShapeType="1"/>
          </p:cNvSpPr>
          <p:nvPr/>
        </p:nvSpPr>
        <p:spPr bwMode="auto">
          <a:xfrm>
            <a:off x="2889250" y="12192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4" name="Line 32"/>
          <p:cNvSpPr>
            <a:spLocks noChangeShapeType="1"/>
          </p:cNvSpPr>
          <p:nvPr/>
        </p:nvSpPr>
        <p:spPr bwMode="auto">
          <a:xfrm>
            <a:off x="2889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5" name="Line 33"/>
          <p:cNvSpPr>
            <a:spLocks noChangeShapeType="1"/>
          </p:cNvSpPr>
          <p:nvPr/>
        </p:nvSpPr>
        <p:spPr bwMode="auto">
          <a:xfrm>
            <a:off x="3886200" y="2041525"/>
            <a:ext cx="763588" cy="7016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6" name="Line 34"/>
          <p:cNvSpPr>
            <a:spLocks noChangeShapeType="1"/>
          </p:cNvSpPr>
          <p:nvPr/>
        </p:nvSpPr>
        <p:spPr bwMode="auto">
          <a:xfrm flipV="1">
            <a:off x="3886200" y="2743200"/>
            <a:ext cx="763588" cy="13557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8" name="Line 36"/>
          <p:cNvSpPr>
            <a:spLocks noChangeShapeType="1"/>
          </p:cNvSpPr>
          <p:nvPr/>
        </p:nvSpPr>
        <p:spPr bwMode="auto">
          <a:xfrm>
            <a:off x="3879850" y="4800600"/>
            <a:ext cx="762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69" name="Line 37"/>
          <p:cNvSpPr>
            <a:spLocks noChangeShapeType="1"/>
          </p:cNvSpPr>
          <p:nvPr/>
        </p:nvSpPr>
        <p:spPr bwMode="auto">
          <a:xfrm>
            <a:off x="3727450" y="1219200"/>
            <a:ext cx="9144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0" name="Line 38"/>
          <p:cNvSpPr>
            <a:spLocks noChangeShapeType="1"/>
          </p:cNvSpPr>
          <p:nvPr/>
        </p:nvSpPr>
        <p:spPr bwMode="auto">
          <a:xfrm>
            <a:off x="3651250" y="381000"/>
            <a:ext cx="838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1" name="Line 39"/>
          <p:cNvSpPr>
            <a:spLocks noChangeShapeType="1"/>
          </p:cNvSpPr>
          <p:nvPr/>
        </p:nvSpPr>
        <p:spPr bwMode="auto">
          <a:xfrm>
            <a:off x="4641850" y="1219200"/>
            <a:ext cx="996950" cy="22701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2" name="Line 40"/>
          <p:cNvSpPr>
            <a:spLocks noChangeShapeType="1"/>
          </p:cNvSpPr>
          <p:nvPr/>
        </p:nvSpPr>
        <p:spPr bwMode="auto">
          <a:xfrm flipV="1">
            <a:off x="4725988" y="3489325"/>
            <a:ext cx="912812" cy="13112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3" name="Line 41"/>
          <p:cNvSpPr>
            <a:spLocks noChangeShapeType="1"/>
          </p:cNvSpPr>
          <p:nvPr/>
        </p:nvSpPr>
        <p:spPr bwMode="auto">
          <a:xfrm>
            <a:off x="4641850" y="2743200"/>
            <a:ext cx="1074738"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4" name="Line 42"/>
          <p:cNvSpPr>
            <a:spLocks noChangeShapeType="1"/>
          </p:cNvSpPr>
          <p:nvPr/>
        </p:nvSpPr>
        <p:spPr bwMode="auto">
          <a:xfrm>
            <a:off x="4497388" y="381000"/>
            <a:ext cx="11430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6" name="Line 44"/>
          <p:cNvSpPr>
            <a:spLocks noChangeShapeType="1"/>
          </p:cNvSpPr>
          <p:nvPr/>
        </p:nvSpPr>
        <p:spPr bwMode="auto">
          <a:xfrm flipV="1">
            <a:off x="5638800" y="3184525"/>
            <a:ext cx="1066800" cy="30480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8" name="Line 46"/>
          <p:cNvSpPr>
            <a:spLocks noChangeShapeType="1"/>
          </p:cNvSpPr>
          <p:nvPr/>
        </p:nvSpPr>
        <p:spPr bwMode="auto">
          <a:xfrm flipV="1">
            <a:off x="5632450" y="365125"/>
            <a:ext cx="1073150" cy="15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79" name="Line 47"/>
          <p:cNvSpPr>
            <a:spLocks noChangeShapeType="1"/>
          </p:cNvSpPr>
          <p:nvPr/>
        </p:nvSpPr>
        <p:spPr bwMode="auto">
          <a:xfrm>
            <a:off x="6705600" y="365125"/>
            <a:ext cx="1517650" cy="153987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80" name="Line 48"/>
          <p:cNvSpPr>
            <a:spLocks noChangeShapeType="1"/>
          </p:cNvSpPr>
          <p:nvPr/>
        </p:nvSpPr>
        <p:spPr bwMode="auto">
          <a:xfrm flipV="1">
            <a:off x="6705600" y="1905000"/>
            <a:ext cx="1517650" cy="12795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481" name="Rectangle 49"/>
          <p:cNvSpPr>
            <a:spLocks noChangeArrowheads="1"/>
          </p:cNvSpPr>
          <p:nvPr/>
        </p:nvSpPr>
        <p:spPr bwMode="auto">
          <a:xfrm>
            <a:off x="7902575" y="1216025"/>
            <a:ext cx="927100" cy="457200"/>
          </a:xfrm>
          <a:prstGeom prst="rect">
            <a:avLst/>
          </a:prstGeom>
          <a:noFill/>
          <a:ln w="9525">
            <a:noFill/>
            <a:miter lim="800000"/>
            <a:headEnd/>
            <a:tailEnd/>
          </a:ln>
          <a:effectLst/>
        </p:spPr>
        <p:txBody>
          <a:bodyPr wrap="none" lIns="92075" tIns="46038" rIns="92075" bIns="46038">
            <a:spAutoFit/>
          </a:bodyPr>
          <a:lstStyle/>
          <a:p>
            <a:r>
              <a:rPr lang="fr-FR"/>
              <a:t>racine</a:t>
            </a:r>
          </a:p>
        </p:txBody>
      </p:sp>
      <p:sp>
        <p:nvSpPr>
          <p:cNvPr id="18482" name="Line 50"/>
          <p:cNvSpPr>
            <a:spLocks noChangeShapeType="1"/>
          </p:cNvSpPr>
          <p:nvPr/>
        </p:nvSpPr>
        <p:spPr bwMode="auto">
          <a:xfrm>
            <a:off x="5716588" y="2743200"/>
            <a:ext cx="989012" cy="441325"/>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8501" name="Rectangle 69"/>
          <p:cNvSpPr>
            <a:spLocks noChangeArrowheads="1"/>
          </p:cNvSpPr>
          <p:nvPr/>
        </p:nvSpPr>
        <p:spPr bwMode="auto">
          <a:xfrm>
            <a:off x="3214678" y="5214950"/>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0001</a:t>
            </a:r>
          </a:p>
        </p:txBody>
      </p:sp>
      <p:sp>
        <p:nvSpPr>
          <p:cNvPr id="18502" name="Oval 70"/>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3" name="Oval 71"/>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4" name="Oval 72"/>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5" name="Oval 73"/>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6" name="Oval 74"/>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7" name="Oval 75"/>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8" name="Oval 76"/>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09" name="Oval 77"/>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0" name="Oval 78"/>
          <p:cNvSpPr>
            <a:spLocks noChangeArrowheads="1"/>
          </p:cNvSpPr>
          <p:nvPr/>
        </p:nvSpPr>
        <p:spPr bwMode="auto">
          <a:xfrm>
            <a:off x="2133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1" name="Oval 79"/>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2" name="Oval 80"/>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3" name="Oval 81"/>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4" name="Oval 82"/>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5" name="Oval 83"/>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6" name="Oval 84"/>
          <p:cNvSpPr>
            <a:spLocks noChangeArrowheads="1"/>
          </p:cNvSpPr>
          <p:nvPr/>
        </p:nvSpPr>
        <p:spPr bwMode="auto">
          <a:xfrm>
            <a:off x="21336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7" name="Oval 85"/>
          <p:cNvSpPr>
            <a:spLocks noChangeArrowheads="1"/>
          </p:cNvSpPr>
          <p:nvPr/>
        </p:nvSpPr>
        <p:spPr bwMode="auto">
          <a:xfrm>
            <a:off x="2819400" y="5635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8" name="Oval 86"/>
          <p:cNvSpPr>
            <a:spLocks noChangeArrowheads="1"/>
          </p:cNvSpPr>
          <p:nvPr/>
        </p:nvSpPr>
        <p:spPr bwMode="auto">
          <a:xfrm>
            <a:off x="2827338" y="40576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19" name="Oval 87"/>
          <p:cNvSpPr>
            <a:spLocks noChangeArrowheads="1"/>
          </p:cNvSpPr>
          <p:nvPr/>
        </p:nvSpPr>
        <p:spPr bwMode="auto">
          <a:xfrm>
            <a:off x="28194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0" name="Oval 88"/>
          <p:cNvSpPr>
            <a:spLocks noChangeArrowheads="1"/>
          </p:cNvSpPr>
          <p:nvPr/>
        </p:nvSpPr>
        <p:spPr bwMode="auto">
          <a:xfrm>
            <a:off x="2827338" y="20002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1" name="Oval 89"/>
          <p:cNvSpPr>
            <a:spLocks noChangeArrowheads="1"/>
          </p:cNvSpPr>
          <p:nvPr/>
        </p:nvSpPr>
        <p:spPr bwMode="auto">
          <a:xfrm>
            <a:off x="2819400" y="1139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2" name="Oval 90"/>
          <p:cNvSpPr>
            <a:spLocks noChangeArrowheads="1"/>
          </p:cNvSpPr>
          <p:nvPr/>
        </p:nvSpPr>
        <p:spPr bwMode="auto">
          <a:xfrm>
            <a:off x="281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3" name="Oval 91"/>
          <p:cNvSpPr>
            <a:spLocks noChangeArrowheads="1"/>
          </p:cNvSpPr>
          <p:nvPr/>
        </p:nvSpPr>
        <p:spPr bwMode="auto">
          <a:xfrm>
            <a:off x="3817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4" name="Oval 92"/>
          <p:cNvSpPr>
            <a:spLocks noChangeArrowheads="1"/>
          </p:cNvSpPr>
          <p:nvPr/>
        </p:nvSpPr>
        <p:spPr bwMode="auto">
          <a:xfrm>
            <a:off x="3810000" y="4035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5" name="Oval 93"/>
          <p:cNvSpPr>
            <a:spLocks noChangeArrowheads="1"/>
          </p:cNvSpPr>
          <p:nvPr/>
        </p:nvSpPr>
        <p:spPr bwMode="auto">
          <a:xfrm>
            <a:off x="38100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6" name="Oval 94"/>
          <p:cNvSpPr>
            <a:spLocks noChangeArrowheads="1"/>
          </p:cNvSpPr>
          <p:nvPr/>
        </p:nvSpPr>
        <p:spPr bwMode="auto">
          <a:xfrm>
            <a:off x="3817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7" name="Oval 95"/>
          <p:cNvSpPr>
            <a:spLocks noChangeArrowheads="1"/>
          </p:cNvSpPr>
          <p:nvPr/>
        </p:nvSpPr>
        <p:spPr bwMode="auto">
          <a:xfrm>
            <a:off x="3817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8" name="Oval 96"/>
          <p:cNvSpPr>
            <a:spLocks noChangeArrowheads="1"/>
          </p:cNvSpPr>
          <p:nvPr/>
        </p:nvSpPr>
        <p:spPr bwMode="auto">
          <a:xfrm>
            <a:off x="45799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29" name="Oval 97"/>
          <p:cNvSpPr>
            <a:spLocks noChangeArrowheads="1"/>
          </p:cNvSpPr>
          <p:nvPr/>
        </p:nvSpPr>
        <p:spPr bwMode="auto">
          <a:xfrm>
            <a:off x="45799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0" name="Oval 98"/>
          <p:cNvSpPr>
            <a:spLocks noChangeArrowheads="1"/>
          </p:cNvSpPr>
          <p:nvPr/>
        </p:nvSpPr>
        <p:spPr bwMode="auto">
          <a:xfrm>
            <a:off x="45799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1" name="Oval 99"/>
          <p:cNvSpPr>
            <a:spLocks noChangeArrowheads="1"/>
          </p:cNvSpPr>
          <p:nvPr/>
        </p:nvSpPr>
        <p:spPr bwMode="auto">
          <a:xfrm>
            <a:off x="4579938" y="4743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2" name="Oval 100"/>
          <p:cNvSpPr>
            <a:spLocks noChangeArrowheads="1"/>
          </p:cNvSpPr>
          <p:nvPr/>
        </p:nvSpPr>
        <p:spPr bwMode="auto">
          <a:xfrm>
            <a:off x="54943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3" name="Oval 101"/>
          <p:cNvSpPr>
            <a:spLocks noChangeArrowheads="1"/>
          </p:cNvSpPr>
          <p:nvPr/>
        </p:nvSpPr>
        <p:spPr bwMode="auto">
          <a:xfrm>
            <a:off x="6629400" y="301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4" name="Oval 102"/>
          <p:cNvSpPr>
            <a:spLocks noChangeArrowheads="1"/>
          </p:cNvSpPr>
          <p:nvPr/>
        </p:nvSpPr>
        <p:spPr bwMode="auto">
          <a:xfrm>
            <a:off x="5562600" y="34258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5" name="Oval 103"/>
          <p:cNvSpPr>
            <a:spLocks noChangeArrowheads="1"/>
          </p:cNvSpPr>
          <p:nvPr/>
        </p:nvSpPr>
        <p:spPr bwMode="auto">
          <a:xfrm>
            <a:off x="5570538" y="2686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6" name="Oval 104"/>
          <p:cNvSpPr>
            <a:spLocks noChangeArrowheads="1"/>
          </p:cNvSpPr>
          <p:nvPr/>
        </p:nvSpPr>
        <p:spPr bwMode="auto">
          <a:xfrm>
            <a:off x="6629400" y="3121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7" name="Oval 105"/>
          <p:cNvSpPr>
            <a:spLocks noChangeArrowheads="1"/>
          </p:cNvSpPr>
          <p:nvPr/>
        </p:nvSpPr>
        <p:spPr bwMode="auto">
          <a:xfrm>
            <a:off x="8161338" y="1847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8538" name="Line 106"/>
          <p:cNvSpPr>
            <a:spLocks noChangeShapeType="1"/>
          </p:cNvSpPr>
          <p:nvPr/>
        </p:nvSpPr>
        <p:spPr bwMode="auto">
          <a:xfrm flipV="1">
            <a:off x="609600" y="2955925"/>
            <a:ext cx="1600200" cy="0"/>
          </a:xfrm>
          <a:prstGeom prst="line">
            <a:avLst/>
          </a:prstGeom>
          <a:noFill/>
          <a:ln w="28575">
            <a:solidFill>
              <a:schemeClr val="accent2"/>
            </a:solidFill>
            <a:round/>
            <a:headEnd type="none" w="sm" len="sm"/>
            <a:tailEnd type="none" w="sm" len="sm"/>
          </a:ln>
          <a:effectLst/>
        </p:spPr>
        <p:txBody>
          <a:bodyPr wrap="none" anchor="ctr"/>
          <a:lstStyle/>
          <a:p>
            <a:endParaRPr lang="fr-FR"/>
          </a:p>
        </p:txBody>
      </p:sp>
      <p:sp>
        <p:nvSpPr>
          <p:cNvPr id="108" name="Rectangle 107"/>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10" name="Rectangle 64"/>
          <p:cNvSpPr>
            <a:spLocks noChangeArrowheads="1"/>
          </p:cNvSpPr>
          <p:nvPr/>
        </p:nvSpPr>
        <p:spPr bwMode="auto">
          <a:xfrm>
            <a:off x="857224" y="1643050"/>
            <a:ext cx="630622"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011</a:t>
            </a:r>
          </a:p>
        </p:txBody>
      </p:sp>
      <p:sp>
        <p:nvSpPr>
          <p:cNvPr id="111" name="Rectangle 65"/>
          <p:cNvSpPr>
            <a:spLocks noChangeArrowheads="1"/>
          </p:cNvSpPr>
          <p:nvPr/>
        </p:nvSpPr>
        <p:spPr bwMode="auto">
          <a:xfrm>
            <a:off x="4214810" y="3186114"/>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a:t>
            </a:r>
          </a:p>
        </p:txBody>
      </p:sp>
      <p:sp>
        <p:nvSpPr>
          <p:cNvPr id="112" name="Rectangle 58"/>
          <p:cNvSpPr>
            <a:spLocks noChangeArrowheads="1"/>
          </p:cNvSpPr>
          <p:nvPr/>
        </p:nvSpPr>
        <p:spPr bwMode="auto">
          <a:xfrm>
            <a:off x="5072066" y="4429132"/>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a:t>
            </a:r>
          </a:p>
        </p:txBody>
      </p:sp>
      <p:sp>
        <p:nvSpPr>
          <p:cNvPr id="114" name="Rectangle 60"/>
          <p:cNvSpPr>
            <a:spLocks noChangeArrowheads="1"/>
          </p:cNvSpPr>
          <p:nvPr/>
        </p:nvSpPr>
        <p:spPr bwMode="auto">
          <a:xfrm>
            <a:off x="852553" y="828660"/>
            <a:ext cx="647613"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001</a:t>
            </a:r>
          </a:p>
        </p:txBody>
      </p:sp>
      <p:sp>
        <p:nvSpPr>
          <p:cNvPr id="115" name="Rectangle 56"/>
          <p:cNvSpPr>
            <a:spLocks noChangeArrowheads="1"/>
          </p:cNvSpPr>
          <p:nvPr/>
        </p:nvSpPr>
        <p:spPr bwMode="auto">
          <a:xfrm>
            <a:off x="6215063" y="3771900"/>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a:t>
            </a:r>
          </a:p>
        </p:txBody>
      </p:sp>
      <p:sp>
        <p:nvSpPr>
          <p:cNvPr id="116" name="Rectangle 57"/>
          <p:cNvSpPr>
            <a:spLocks noChangeArrowheads="1"/>
          </p:cNvSpPr>
          <p:nvPr/>
        </p:nvSpPr>
        <p:spPr bwMode="auto">
          <a:xfrm>
            <a:off x="6154752" y="2543172"/>
            <a:ext cx="493725"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a:t>
            </a:r>
          </a:p>
        </p:txBody>
      </p:sp>
      <p:sp>
        <p:nvSpPr>
          <p:cNvPr id="117" name="Rectangle 53"/>
          <p:cNvSpPr>
            <a:spLocks noChangeArrowheads="1"/>
          </p:cNvSpPr>
          <p:nvPr/>
        </p:nvSpPr>
        <p:spPr bwMode="auto">
          <a:xfrm>
            <a:off x="7500958" y="2471734"/>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a:t>
            </a:r>
          </a:p>
        </p:txBody>
      </p:sp>
      <p:sp>
        <p:nvSpPr>
          <p:cNvPr id="119" name="Rectangle 54"/>
          <p:cNvSpPr>
            <a:spLocks noChangeArrowheads="1"/>
          </p:cNvSpPr>
          <p:nvPr/>
        </p:nvSpPr>
        <p:spPr bwMode="auto">
          <a:xfrm>
            <a:off x="914376" y="0"/>
            <a:ext cx="339837"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1</a:t>
            </a:r>
          </a:p>
        </p:txBody>
      </p:sp>
      <p:sp>
        <p:nvSpPr>
          <p:cNvPr id="120" name="Rectangle 68"/>
          <p:cNvSpPr>
            <a:spLocks noChangeArrowheads="1"/>
          </p:cNvSpPr>
          <p:nvPr/>
        </p:nvSpPr>
        <p:spPr bwMode="auto">
          <a:xfrm>
            <a:off x="857224" y="2543172"/>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0000</a:t>
            </a:r>
          </a:p>
        </p:txBody>
      </p:sp>
      <p:sp>
        <p:nvSpPr>
          <p:cNvPr id="99" name="Rectangle 65"/>
          <p:cNvSpPr>
            <a:spLocks noChangeArrowheads="1"/>
          </p:cNvSpPr>
          <p:nvPr/>
        </p:nvSpPr>
        <p:spPr bwMode="auto">
          <a:xfrm>
            <a:off x="857224" y="3349624"/>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0100</a:t>
            </a:r>
          </a:p>
        </p:txBody>
      </p:sp>
      <p:sp>
        <p:nvSpPr>
          <p:cNvPr id="100" name="Rectangle 65"/>
          <p:cNvSpPr>
            <a:spLocks noChangeArrowheads="1"/>
          </p:cNvSpPr>
          <p:nvPr/>
        </p:nvSpPr>
        <p:spPr bwMode="auto">
          <a:xfrm>
            <a:off x="852462" y="4202118"/>
            <a:ext cx="801501"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0101</a:t>
            </a:r>
          </a:p>
        </p:txBody>
      </p:sp>
      <p:sp>
        <p:nvSpPr>
          <p:cNvPr id="101" name="Rectangle 69"/>
          <p:cNvSpPr>
            <a:spLocks noChangeArrowheads="1"/>
          </p:cNvSpPr>
          <p:nvPr/>
        </p:nvSpPr>
        <p:spPr bwMode="auto">
          <a:xfrm>
            <a:off x="857224" y="5072074"/>
            <a:ext cx="955390"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00010</a:t>
            </a:r>
          </a:p>
        </p:txBody>
      </p:sp>
      <p:sp>
        <p:nvSpPr>
          <p:cNvPr id="102" name="Rectangle 69"/>
          <p:cNvSpPr>
            <a:spLocks noChangeArrowheads="1"/>
          </p:cNvSpPr>
          <p:nvPr/>
        </p:nvSpPr>
        <p:spPr bwMode="auto">
          <a:xfrm>
            <a:off x="928662" y="6109965"/>
            <a:ext cx="938398" cy="462307"/>
          </a:xfrm>
          <a:prstGeom prst="rect">
            <a:avLst/>
          </a:prstGeom>
          <a:noFill/>
          <a:ln w="9525">
            <a:noFill/>
            <a:miter lim="800000"/>
            <a:headEnd/>
            <a:tailEnd/>
          </a:ln>
          <a:effectLst/>
        </p:spPr>
        <p:txBody>
          <a:bodyPr wrap="none" lIns="92075" tIns="46038" rIns="92075" bIns="46038">
            <a:spAutoFit/>
          </a:bodyPr>
          <a:lstStyle/>
          <a:p>
            <a:r>
              <a:rPr lang="fr-FR" b="1" dirty="0">
                <a:solidFill>
                  <a:srgbClr val="FF0000"/>
                </a:solidFill>
              </a:rPr>
              <a:t>00011</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4572000" y="1428736"/>
          <a:ext cx="4482072" cy="3337560"/>
        </p:xfrm>
        <a:graphic>
          <a:graphicData uri="http://schemas.openxmlformats.org/drawingml/2006/table">
            <a:tbl>
              <a:tblPr firstRow="1" bandRow="1">
                <a:tableStyleId>{5C22544A-7EE6-4342-B048-85BDC9FD1C3A}</a:tableStyleId>
              </a:tblPr>
              <a:tblGrid>
                <a:gridCol w="1571636">
                  <a:extLst>
                    <a:ext uri="{9D8B030D-6E8A-4147-A177-3AD203B41FA5}">
                      <a16:colId xmlns:a16="http://schemas.microsoft.com/office/drawing/2014/main" val="20000"/>
                    </a:ext>
                  </a:extLst>
                </a:gridCol>
                <a:gridCol w="2910436">
                  <a:extLst>
                    <a:ext uri="{9D8B030D-6E8A-4147-A177-3AD203B41FA5}">
                      <a16:colId xmlns:a16="http://schemas.microsoft.com/office/drawing/2014/main" val="20001"/>
                    </a:ext>
                  </a:extLst>
                </a:gridCol>
              </a:tblGrid>
              <a:tr h="370840">
                <a:tc>
                  <a:txBody>
                    <a:bodyPr/>
                    <a:lstStyle/>
                    <a:p>
                      <a:pPr algn="ctr"/>
                      <a:r>
                        <a:rPr lang="fr-FR" b="1" dirty="0">
                          <a:solidFill>
                            <a:srgbClr val="002060"/>
                          </a:solidFill>
                        </a:rPr>
                        <a:t>SYMBOLE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a:solidFill>
                            <a:srgbClr val="C00000"/>
                          </a:solidFill>
                        </a:rPr>
                        <a:t>CODAGE HUFFMAN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fr-FR" b="1" dirty="0">
                          <a:solidFill>
                            <a:srgbClr val="002060"/>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fr-FR" b="1" dirty="0">
                          <a:solidFill>
                            <a:srgbClr val="002060"/>
                          </a:solidFill>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fr-FR" b="1" dirty="0">
                          <a:solidFill>
                            <a:srgbClr val="00206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fr-FR" b="1" dirty="0">
                          <a:solidFill>
                            <a:srgbClr val="00206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fr-FR" b="1" dirty="0">
                          <a:solidFill>
                            <a:srgbClr val="002060"/>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fr-FR" b="1" dirty="0">
                          <a:solidFill>
                            <a:srgbClr val="00206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fr-FR" b="1" dirty="0">
                          <a:solidFill>
                            <a:srgbClr val="00206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fr-FR" b="1" dirty="0">
                          <a:solidFill>
                            <a:srgbClr val="002060"/>
                          </a:solidFill>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00011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3" name="ZoneTexte 2"/>
          <p:cNvSpPr txBox="1"/>
          <p:nvPr/>
        </p:nvSpPr>
        <p:spPr>
          <a:xfrm>
            <a:off x="0" y="714356"/>
            <a:ext cx="9144000" cy="769441"/>
          </a:xfrm>
          <a:prstGeom prst="rect">
            <a:avLst/>
          </a:prstGeom>
          <a:noFill/>
        </p:spPr>
        <p:txBody>
          <a:bodyPr wrap="square" rtlCol="0">
            <a:spAutoFit/>
          </a:bodyPr>
          <a:lstStyle/>
          <a:p>
            <a:r>
              <a:rPr lang="fr-FR" sz="2200" dirty="0">
                <a:solidFill>
                  <a:srgbClr val="002060"/>
                </a:solidFill>
              </a:rPr>
              <a:t>Le résultats du codage de </a:t>
            </a:r>
            <a:r>
              <a:rPr lang="fr-FR" sz="2200" dirty="0" err="1">
                <a:solidFill>
                  <a:srgbClr val="002060"/>
                </a:solidFill>
              </a:rPr>
              <a:t>Huffman</a:t>
            </a:r>
            <a:r>
              <a:rPr lang="fr-FR" sz="2200" dirty="0">
                <a:solidFill>
                  <a:srgbClr val="002060"/>
                </a:solidFill>
              </a:rPr>
              <a:t>  pour l’exemple précédent est donné sur le tableau suivant</a:t>
            </a:r>
          </a:p>
        </p:txBody>
      </p:sp>
      <p:sp>
        <p:nvSpPr>
          <p:cNvPr id="4" name="ZoneTexte 3"/>
          <p:cNvSpPr txBox="1"/>
          <p:nvPr/>
        </p:nvSpPr>
        <p:spPr>
          <a:xfrm>
            <a:off x="0" y="1714488"/>
            <a:ext cx="4071902" cy="1107996"/>
          </a:xfrm>
          <a:prstGeom prst="rect">
            <a:avLst/>
          </a:prstGeom>
          <a:noFill/>
        </p:spPr>
        <p:txBody>
          <a:bodyPr wrap="square" rtlCol="0">
            <a:spAutoFit/>
          </a:bodyPr>
          <a:lstStyle/>
          <a:p>
            <a:pPr algn="just"/>
            <a:r>
              <a:rPr lang="fr-FR" sz="2200" dirty="0">
                <a:solidFill>
                  <a:srgbClr val="00B050"/>
                </a:solidFill>
              </a:rPr>
              <a:t>Pour cette exemple, la longueur moyenne du code obtenu peut être calculé ainsi :</a:t>
            </a:r>
          </a:p>
        </p:txBody>
      </p:sp>
      <p:sp>
        <p:nvSpPr>
          <p:cNvPr id="5" name="ZoneTexte 4"/>
          <p:cNvSpPr txBox="1"/>
          <p:nvPr/>
        </p:nvSpPr>
        <p:spPr>
          <a:xfrm>
            <a:off x="-32" y="3714752"/>
            <a:ext cx="4643470" cy="430887"/>
          </a:xfrm>
          <a:prstGeom prst="rect">
            <a:avLst/>
          </a:prstGeom>
          <a:noFill/>
        </p:spPr>
        <p:txBody>
          <a:bodyPr wrap="square" rtlCol="0">
            <a:spAutoFit/>
          </a:bodyPr>
          <a:lstStyle/>
          <a:p>
            <a:pPr algn="just"/>
            <a:r>
              <a:rPr lang="fr-FR" sz="2200" dirty="0">
                <a:solidFill>
                  <a:srgbClr val="7030A0"/>
                </a:solidFill>
              </a:rPr>
              <a:t>A lors que son entropie est donnée par:</a:t>
            </a: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DE HUFFMAN</a:t>
            </a:r>
          </a:p>
        </p:txBody>
      </p:sp>
      <p:graphicFrame>
        <p:nvGraphicFramePr>
          <p:cNvPr id="36866" name="Object 2"/>
          <p:cNvGraphicFramePr>
            <a:graphicFrameLocks noChangeAspect="1"/>
          </p:cNvGraphicFramePr>
          <p:nvPr/>
        </p:nvGraphicFramePr>
        <p:xfrm>
          <a:off x="98423" y="2857500"/>
          <a:ext cx="4330701" cy="714375"/>
        </p:xfrm>
        <a:graphic>
          <a:graphicData uri="http://schemas.openxmlformats.org/presentationml/2006/ole">
            <mc:AlternateContent xmlns:mc="http://schemas.openxmlformats.org/markup-compatibility/2006">
              <mc:Choice xmlns:v="urn:schemas-microsoft-com:vml" Requires="v">
                <p:oleObj spid="_x0000_s36938" name="Équation" r:id="rId3" imgW="2197080" imgH="431640" progId="Equation.3">
                  <p:embed/>
                </p:oleObj>
              </mc:Choice>
              <mc:Fallback>
                <p:oleObj name="Équation" r:id="rId3" imgW="219708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23" y="2857500"/>
                        <a:ext cx="4330701"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67" name="Object 3"/>
          <p:cNvGraphicFramePr>
            <a:graphicFrameLocks noChangeAspect="1"/>
          </p:cNvGraphicFramePr>
          <p:nvPr/>
        </p:nvGraphicFramePr>
        <p:xfrm>
          <a:off x="214313" y="4214818"/>
          <a:ext cx="3130550" cy="714375"/>
        </p:xfrm>
        <a:graphic>
          <a:graphicData uri="http://schemas.openxmlformats.org/presentationml/2006/ole">
            <mc:AlternateContent xmlns:mc="http://schemas.openxmlformats.org/markup-compatibility/2006">
              <mc:Choice xmlns:v="urn:schemas-microsoft-com:vml" Requires="v">
                <p:oleObj spid="_x0000_s36939" name="Équation" r:id="rId5" imgW="1892160" imgH="431640" progId="Equation.3">
                  <p:embed/>
                </p:oleObj>
              </mc:Choice>
              <mc:Fallback>
                <p:oleObj name="Équation" r:id="rId5" imgW="189216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4313" y="4214818"/>
                        <a:ext cx="3130550"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68" name="Object 4"/>
          <p:cNvGraphicFramePr>
            <a:graphicFrameLocks noChangeAspect="1"/>
          </p:cNvGraphicFramePr>
          <p:nvPr/>
        </p:nvGraphicFramePr>
        <p:xfrm>
          <a:off x="9525" y="5000625"/>
          <a:ext cx="9101138" cy="388938"/>
        </p:xfrm>
        <a:graphic>
          <a:graphicData uri="http://schemas.openxmlformats.org/presentationml/2006/ole">
            <mc:AlternateContent xmlns:mc="http://schemas.openxmlformats.org/markup-compatibility/2006">
              <mc:Choice xmlns:v="urn:schemas-microsoft-com:vml" Requires="v">
                <p:oleObj spid="_x0000_s36940" name="Équation" r:id="rId7" imgW="5600520" imgH="241200" progId="Equation.3">
                  <p:embed/>
                </p:oleObj>
              </mc:Choice>
              <mc:Fallback>
                <p:oleObj name="Équation" r:id="rId7" imgW="560052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25" y="5000625"/>
                        <a:ext cx="9101138"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69" name="Object 5"/>
          <p:cNvGraphicFramePr>
            <a:graphicFrameLocks noChangeAspect="1"/>
          </p:cNvGraphicFramePr>
          <p:nvPr/>
        </p:nvGraphicFramePr>
        <p:xfrm>
          <a:off x="304829" y="5643563"/>
          <a:ext cx="8482013" cy="736600"/>
        </p:xfrm>
        <a:graphic>
          <a:graphicData uri="http://schemas.openxmlformats.org/presentationml/2006/ole">
            <mc:AlternateContent xmlns:mc="http://schemas.openxmlformats.org/markup-compatibility/2006">
              <mc:Choice xmlns:v="urn:schemas-microsoft-com:vml" Requires="v">
                <p:oleObj spid="_x0000_s36941" name="Équation" r:id="rId9" imgW="5219640" imgH="457200" progId="Equation.3">
                  <p:embed/>
                </p:oleObj>
              </mc:Choice>
              <mc:Fallback>
                <p:oleObj name="Équation" r:id="rId9" imgW="5219640" imgH="457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829" y="5643563"/>
                        <a:ext cx="8482013"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DE SHANNON-FANO</a:t>
            </a:r>
          </a:p>
        </p:txBody>
      </p:sp>
      <p:sp>
        <p:nvSpPr>
          <p:cNvPr id="4" name="ZoneTexte 3"/>
          <p:cNvSpPr txBox="1"/>
          <p:nvPr/>
        </p:nvSpPr>
        <p:spPr>
          <a:xfrm>
            <a:off x="0" y="1233904"/>
            <a:ext cx="9144000" cy="2123658"/>
          </a:xfrm>
          <a:prstGeom prst="rect">
            <a:avLst/>
          </a:prstGeom>
          <a:noFill/>
        </p:spPr>
        <p:txBody>
          <a:bodyPr wrap="square" rtlCol="0">
            <a:spAutoFit/>
          </a:bodyPr>
          <a:lstStyle/>
          <a:p>
            <a:pPr algn="just"/>
            <a:r>
              <a:rPr lang="fr-FR" sz="2200" dirty="0">
                <a:solidFill>
                  <a:srgbClr val="0070C0"/>
                </a:solidFill>
              </a:rPr>
              <a:t>Il s'agit d'un codage entropique pour la compression sans pertes de données, élaboré par Robert Fano à partir d'une idée de Claude Shannon,  produisant un code très proche de celui de </a:t>
            </a:r>
            <a:r>
              <a:rPr lang="fr-FR" sz="2200" dirty="0" err="1">
                <a:solidFill>
                  <a:srgbClr val="0070C0"/>
                </a:solidFill>
              </a:rPr>
              <a:t>Huffman</a:t>
            </a:r>
            <a:r>
              <a:rPr lang="fr-FR" sz="2200" dirty="0">
                <a:solidFill>
                  <a:srgbClr val="0070C0"/>
                </a:solidFill>
              </a:rPr>
              <a:t> de type statistique à longueur variable (VLC=Variable </a:t>
            </a:r>
            <a:r>
              <a:rPr lang="fr-FR" sz="2200" dirty="0" err="1">
                <a:solidFill>
                  <a:srgbClr val="0070C0"/>
                </a:solidFill>
              </a:rPr>
              <a:t>Length</a:t>
            </a:r>
            <a:r>
              <a:rPr lang="fr-FR" sz="2200" dirty="0">
                <a:solidFill>
                  <a:srgbClr val="0070C0"/>
                </a:solidFill>
              </a:rPr>
              <a:t> </a:t>
            </a:r>
            <a:r>
              <a:rPr lang="fr-FR" sz="2200" dirty="0" err="1">
                <a:solidFill>
                  <a:srgbClr val="0070C0"/>
                </a:solidFill>
              </a:rPr>
              <a:t>Coding</a:t>
            </a:r>
            <a:r>
              <a:rPr lang="fr-FR" sz="2200" dirty="0">
                <a:solidFill>
                  <a:srgbClr val="0070C0"/>
                </a:solidFill>
              </a:rPr>
              <a:t>), bien qu’il n’est pas toujours optimal, comme c’est le cas pour le code de </a:t>
            </a:r>
            <a:r>
              <a:rPr lang="fr-FR" sz="2200" dirty="0" err="1">
                <a:solidFill>
                  <a:srgbClr val="0070C0"/>
                </a:solidFill>
              </a:rPr>
              <a:t>Huffman</a:t>
            </a:r>
            <a:r>
              <a:rPr lang="fr-FR" sz="2200" dirty="0">
                <a:solidFill>
                  <a:srgbClr val="0070C0"/>
                </a:solidFill>
              </a:rPr>
              <a:t>.</a:t>
            </a:r>
          </a:p>
          <a:p>
            <a:endParaRPr lang="fr-FR" sz="2200" dirty="0">
              <a:solidFill>
                <a:srgbClr val="00206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DE SHANNON-FANO</a:t>
            </a:r>
          </a:p>
        </p:txBody>
      </p:sp>
      <p:sp>
        <p:nvSpPr>
          <p:cNvPr id="4" name="ZoneTexte 3"/>
          <p:cNvSpPr txBox="1"/>
          <p:nvPr/>
        </p:nvSpPr>
        <p:spPr>
          <a:xfrm>
            <a:off x="0" y="1000108"/>
            <a:ext cx="9144000" cy="4739759"/>
          </a:xfrm>
          <a:prstGeom prst="rect">
            <a:avLst/>
          </a:prstGeom>
          <a:noFill/>
        </p:spPr>
        <p:txBody>
          <a:bodyPr wrap="square" rtlCol="0">
            <a:spAutoFit/>
          </a:bodyPr>
          <a:lstStyle/>
          <a:p>
            <a:r>
              <a:rPr lang="fr-FR" sz="2200" b="1" u="sng" dirty="0">
                <a:solidFill>
                  <a:srgbClr val="0070C0"/>
                </a:solidFill>
              </a:rPr>
              <a:t>Principe de l’algorithme Shannon-Fano:</a:t>
            </a:r>
          </a:p>
          <a:p>
            <a:endParaRPr lang="fr-FR" sz="2000" dirty="0"/>
          </a:p>
          <a:p>
            <a:pPr algn="just">
              <a:buFont typeface="Wingdings" pitchFamily="2" charset="2"/>
              <a:buChar char="q"/>
            </a:pPr>
            <a:r>
              <a:rPr lang="fr-FR" sz="2000" dirty="0">
                <a:solidFill>
                  <a:srgbClr val="C00000"/>
                </a:solidFill>
              </a:rPr>
              <a:t> Classement dans un tableau, des probabilités d’apparition  ou occurrences des symboles de la séquence par ordre décroissants,</a:t>
            </a:r>
          </a:p>
          <a:p>
            <a:pPr algn="just">
              <a:buFont typeface="Wingdings" pitchFamily="2" charset="2"/>
              <a:buChar char="q"/>
            </a:pPr>
            <a:endParaRPr lang="fr-FR" sz="2000" dirty="0"/>
          </a:p>
          <a:p>
            <a:pPr algn="just">
              <a:buFont typeface="Wingdings" pitchFamily="2" charset="2"/>
              <a:buChar char="q"/>
            </a:pPr>
            <a:r>
              <a:rPr lang="fr-FR" sz="2000" dirty="0">
                <a:solidFill>
                  <a:srgbClr val="002060"/>
                </a:solidFill>
              </a:rPr>
              <a:t> Séparer les symboles en deux sous-groupes de sorte que le total des nombres d'</a:t>
            </a:r>
            <a:r>
              <a:rPr lang="fr-FR" sz="2000" dirty="0" err="1">
                <a:solidFill>
                  <a:srgbClr val="002060"/>
                </a:solidFill>
              </a:rPr>
              <a:t>occurences</a:t>
            </a:r>
            <a:r>
              <a:rPr lang="fr-FR" sz="2000" dirty="0">
                <a:solidFill>
                  <a:srgbClr val="002060"/>
                </a:solidFill>
              </a:rPr>
              <a:t> soient sensiblement égaux dans les deux sous-groupes </a:t>
            </a:r>
          </a:p>
          <a:p>
            <a:pPr algn="just">
              <a:buFont typeface="Wingdings" pitchFamily="2" charset="2"/>
              <a:buChar char="q"/>
            </a:pPr>
            <a:endParaRPr lang="fr-FR" sz="2000" dirty="0">
              <a:solidFill>
                <a:srgbClr val="0070C0"/>
              </a:solidFill>
            </a:endParaRPr>
          </a:p>
          <a:p>
            <a:pPr algn="just">
              <a:buFont typeface="Wingdings" pitchFamily="2" charset="2"/>
              <a:buChar char="q"/>
            </a:pPr>
            <a:r>
              <a:rPr lang="fr-FR" sz="2000" dirty="0">
                <a:solidFill>
                  <a:srgbClr val="0070C0"/>
                </a:solidFill>
              </a:rPr>
              <a:t> Le tableau est coupé en deux groupes de symboles S0 et S1 dont la somme des probabilités de chaque groupe avoisine 0.5</a:t>
            </a:r>
          </a:p>
          <a:p>
            <a:pPr algn="just">
              <a:buFont typeface="Wingdings" pitchFamily="2" charset="2"/>
              <a:buChar char="q"/>
            </a:pPr>
            <a:endParaRPr lang="fr-FR" sz="2000" dirty="0">
              <a:solidFill>
                <a:srgbClr val="00B050"/>
              </a:solidFill>
            </a:endParaRPr>
          </a:p>
          <a:p>
            <a:pPr algn="just">
              <a:buFont typeface="Wingdings" pitchFamily="2" charset="2"/>
              <a:buChar char="q"/>
            </a:pPr>
            <a:r>
              <a:rPr lang="fr-FR" sz="2000" dirty="0">
                <a:solidFill>
                  <a:srgbClr val="00B050"/>
                </a:solidFill>
              </a:rPr>
              <a:t>Le groupe S0 est codé par un "0" et S1 par un "1 », </a:t>
            </a:r>
          </a:p>
          <a:p>
            <a:pPr algn="just">
              <a:buFont typeface="Wingdings" pitchFamily="2" charset="2"/>
              <a:buChar char="q"/>
            </a:pPr>
            <a:endParaRPr lang="fr-FR" sz="2000" dirty="0"/>
          </a:p>
          <a:p>
            <a:pPr algn="just">
              <a:buFont typeface="Wingdings" pitchFamily="2" charset="2"/>
              <a:buChar char="q"/>
            </a:pPr>
            <a:r>
              <a:rPr lang="fr-FR" sz="2000" dirty="0">
                <a:solidFill>
                  <a:srgbClr val="FF3300"/>
                </a:solidFill>
              </a:rPr>
              <a:t>Recommencer pour chacun des sous-groupes, jusqu'à ce qu'ils n'aient plus qu'un seul élément.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5</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DEFINITION</a:t>
            </a:r>
          </a:p>
        </p:txBody>
      </p:sp>
      <p:sp>
        <p:nvSpPr>
          <p:cNvPr id="5" name="ZoneTexte 4"/>
          <p:cNvSpPr txBox="1"/>
          <p:nvPr/>
        </p:nvSpPr>
        <p:spPr>
          <a:xfrm>
            <a:off x="0" y="1283317"/>
            <a:ext cx="9144000" cy="2431435"/>
          </a:xfrm>
          <a:prstGeom prst="rect">
            <a:avLst/>
          </a:prstGeom>
          <a:noFill/>
        </p:spPr>
        <p:txBody>
          <a:bodyPr wrap="square" rtlCol="0">
            <a:spAutoFit/>
          </a:bodyPr>
          <a:lstStyle/>
          <a:p>
            <a:pPr algn="just"/>
            <a:endParaRPr lang="fr-FR" sz="2000" dirty="0"/>
          </a:p>
          <a:p>
            <a:pPr algn="just"/>
            <a:r>
              <a:rPr lang="fr-FR" sz="2200" dirty="0">
                <a:solidFill>
                  <a:srgbClr val="7030A0"/>
                </a:solidFill>
              </a:rPr>
              <a:t>Le codage entropique est basé essentiellement sur les concepts de la théorie de l'information, où l'information à coder (donnée source) est considérée comme  une variable aléatoire discrète (appartenant à un ensemble fini).  </a:t>
            </a:r>
          </a:p>
          <a:p>
            <a:pPr algn="just"/>
            <a:endParaRPr lang="fr-FR" sz="2200" dirty="0"/>
          </a:p>
          <a:p>
            <a:pPr algn="just"/>
            <a:r>
              <a:rPr lang="fr-FR" sz="2200" dirty="0">
                <a:solidFill>
                  <a:srgbClr val="00B0F0"/>
                </a:solidFill>
              </a:rPr>
              <a:t>Le théorème du codage de source, établit l’entropie comme la limite de la possibilité de compression.</a:t>
            </a:r>
            <a:endParaRPr lang="fr-FR" sz="2200" b="1" u="sng" dirty="0">
              <a:solidFill>
                <a:srgbClr val="00B0F0"/>
              </a:solidFill>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8195"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8196"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8197"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8198"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8199"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8200"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t>g</a:t>
            </a:r>
          </a:p>
        </p:txBody>
      </p:sp>
      <p:sp>
        <p:nvSpPr>
          <p:cNvPr id="8201"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8202"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8203"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8204"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8205"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8206"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8207"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t> 0.05</a:t>
            </a:r>
          </a:p>
        </p:txBody>
      </p:sp>
      <p:sp>
        <p:nvSpPr>
          <p:cNvPr id="8208"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t>h</a:t>
            </a:r>
          </a:p>
        </p:txBody>
      </p:sp>
      <p:sp>
        <p:nvSpPr>
          <p:cNvPr id="8209"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t>0.04</a:t>
            </a:r>
          </a:p>
        </p:txBody>
      </p:sp>
      <p:sp>
        <p:nvSpPr>
          <p:cNvPr id="8219" name="Oval 27"/>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0" name="Oval 28"/>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1" name="Oval 29"/>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2" name="Oval 30"/>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3" name="Oval 31"/>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4" name="Oval 32"/>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5" name="Oval 33"/>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26" name="Oval 34"/>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247" name="Text Box 55"/>
          <p:cNvSpPr txBox="1">
            <a:spLocks noChangeArrowheads="1"/>
          </p:cNvSpPr>
          <p:nvPr/>
        </p:nvSpPr>
        <p:spPr bwMode="auto">
          <a:xfrm>
            <a:off x="2428860" y="228600"/>
            <a:ext cx="6715140" cy="461665"/>
          </a:xfrm>
          <a:prstGeom prst="rect">
            <a:avLst/>
          </a:prstGeom>
          <a:noFill/>
          <a:ln w="9525">
            <a:noFill/>
            <a:miter lim="800000"/>
            <a:headEnd/>
            <a:tailEnd/>
          </a:ln>
          <a:effectLst/>
        </p:spPr>
        <p:txBody>
          <a:bodyPr wrap="square">
            <a:spAutoFit/>
          </a:bodyPr>
          <a:lstStyle/>
          <a:p>
            <a:r>
              <a:rPr lang="fr-FR" b="1" dirty="0">
                <a:solidFill>
                  <a:srgbClr val="7030A0"/>
                </a:solidFill>
              </a:rPr>
              <a:t>EXEMPLE D’UN CODAGE SHANNON-FANO</a:t>
            </a:r>
          </a:p>
        </p:txBody>
      </p:sp>
      <p:sp>
        <p:nvSpPr>
          <p:cNvPr id="30" name="Rectangle 29"/>
          <p:cNvSpPr/>
          <p:nvPr/>
        </p:nvSpPr>
        <p:spPr bwMode="auto">
          <a:xfrm>
            <a:off x="0" y="214290"/>
            <a:ext cx="928662" cy="6500858"/>
          </a:xfrm>
          <a:prstGeom prst="rect">
            <a:avLst/>
          </a:prstGeom>
          <a:no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31" name="Text Box 56"/>
          <p:cNvSpPr txBox="1">
            <a:spLocks noChangeArrowheads="1"/>
          </p:cNvSpPr>
          <p:nvPr/>
        </p:nvSpPr>
        <p:spPr bwMode="auto">
          <a:xfrm>
            <a:off x="1142976" y="2819400"/>
            <a:ext cx="8001024" cy="830997"/>
          </a:xfrm>
          <a:prstGeom prst="rect">
            <a:avLst/>
          </a:prstGeom>
          <a:noFill/>
          <a:ln w="9525">
            <a:noFill/>
            <a:miter lim="800000"/>
            <a:headEnd/>
            <a:tailEnd/>
          </a:ln>
          <a:effectLst/>
        </p:spPr>
        <p:txBody>
          <a:bodyPr wrap="square">
            <a:spAutoFit/>
          </a:bodyPr>
          <a:lstStyle/>
          <a:p>
            <a:r>
              <a:rPr lang="fr-FR" dirty="0">
                <a:solidFill>
                  <a:srgbClr val="00B0F0"/>
                </a:solidFill>
              </a:rPr>
              <a:t>CLASSEMENT DES PROBABILITES D ’APPARITION PAR ORDRE DECROISSANT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9219"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9220"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9221"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9222"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9223"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9224"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g</a:t>
            </a:r>
          </a:p>
        </p:txBody>
      </p:sp>
      <p:sp>
        <p:nvSpPr>
          <p:cNvPr id="9225"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9226"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9227"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8"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9"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9230"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9231"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 0.05</a:t>
            </a:r>
          </a:p>
        </p:txBody>
      </p:sp>
      <p:sp>
        <p:nvSpPr>
          <p:cNvPr id="9232"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h</a:t>
            </a:r>
          </a:p>
        </p:txBody>
      </p:sp>
      <p:sp>
        <p:nvSpPr>
          <p:cNvPr id="9233"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0.04</a:t>
            </a:r>
          </a:p>
        </p:txBody>
      </p:sp>
      <p:sp>
        <p:nvSpPr>
          <p:cNvPr id="9238" name="Line 22"/>
          <p:cNvSpPr>
            <a:spLocks noChangeShapeType="1"/>
          </p:cNvSpPr>
          <p:nvPr/>
        </p:nvSpPr>
        <p:spPr bwMode="auto">
          <a:xfrm flipV="1">
            <a:off x="611188" y="3746500"/>
            <a:ext cx="1600200" cy="1588"/>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39" name="Line 23"/>
          <p:cNvSpPr>
            <a:spLocks noChangeShapeType="1"/>
          </p:cNvSpPr>
          <p:nvPr/>
        </p:nvSpPr>
        <p:spPr bwMode="auto">
          <a:xfrm>
            <a:off x="687388" y="4572008"/>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0" name="Line 24"/>
          <p:cNvSpPr>
            <a:spLocks noChangeShapeType="1"/>
          </p:cNvSpPr>
          <p:nvPr/>
        </p:nvSpPr>
        <p:spPr bwMode="auto">
          <a:xfrm flipV="1">
            <a:off x="763588" y="387350"/>
            <a:ext cx="1452562" cy="635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1" name="Line 25"/>
          <p:cNvSpPr>
            <a:spLocks noChangeShapeType="1"/>
          </p:cNvSpPr>
          <p:nvPr/>
        </p:nvSpPr>
        <p:spPr bwMode="auto">
          <a:xfrm>
            <a:off x="763588" y="1231900"/>
            <a:ext cx="1516062"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2" name="Line 26"/>
          <p:cNvSpPr>
            <a:spLocks noChangeShapeType="1"/>
          </p:cNvSpPr>
          <p:nvPr/>
        </p:nvSpPr>
        <p:spPr bwMode="auto">
          <a:xfrm>
            <a:off x="611188" y="2070100"/>
            <a:ext cx="1668462"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59" name="Oval 43"/>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0" name="Oval 44"/>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1" name="Oval 45"/>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2" name="Oval 46"/>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3" name="Oval 47"/>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4" name="Oval 48"/>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5" name="Oval 49"/>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6" name="Oval 50"/>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7" name="Oval 51"/>
          <p:cNvSpPr>
            <a:spLocks noChangeArrowheads="1"/>
          </p:cNvSpPr>
          <p:nvPr/>
        </p:nvSpPr>
        <p:spPr bwMode="auto">
          <a:xfrm>
            <a:off x="2133600" y="44799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8" name="Oval 52"/>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9" name="Oval 53"/>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0" name="Oval 54"/>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1" name="Oval 55"/>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2" name="Oval 56"/>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80" name="Line 64"/>
          <p:cNvSpPr>
            <a:spLocks noChangeShapeType="1"/>
          </p:cNvSpPr>
          <p:nvPr/>
        </p:nvSpPr>
        <p:spPr bwMode="auto">
          <a:xfrm flipV="1">
            <a:off x="609600" y="2968625"/>
            <a:ext cx="1600200"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82" name="Rectangle 66"/>
          <p:cNvSpPr>
            <a:spLocks noChangeArrowheads="1"/>
          </p:cNvSpPr>
          <p:nvPr/>
        </p:nvSpPr>
        <p:spPr bwMode="auto">
          <a:xfrm>
            <a:off x="2400300" y="-24"/>
            <a:ext cx="319088" cy="457200"/>
          </a:xfrm>
          <a:prstGeom prst="rect">
            <a:avLst/>
          </a:prstGeom>
          <a:noFill/>
          <a:ln w="9525">
            <a:noFill/>
            <a:miter lim="800000"/>
            <a:headEnd/>
            <a:tailEnd/>
          </a:ln>
          <a:effectLst/>
        </p:spPr>
        <p:txBody>
          <a:bodyPr wrap="none" lIns="92075" tIns="46038" rIns="92075" bIns="46038">
            <a:spAutoFit/>
          </a:bodyPr>
          <a:lstStyle/>
          <a:p>
            <a:r>
              <a:rPr lang="fr-FR" dirty="0"/>
              <a:t>a</a:t>
            </a:r>
          </a:p>
        </p:txBody>
      </p:sp>
      <p:sp>
        <p:nvSpPr>
          <p:cNvPr id="9283" name="Rectangle 67"/>
          <p:cNvSpPr>
            <a:spLocks noChangeArrowheads="1"/>
          </p:cNvSpPr>
          <p:nvPr/>
        </p:nvSpPr>
        <p:spPr bwMode="auto">
          <a:xfrm>
            <a:off x="2400300" y="1185850"/>
            <a:ext cx="336550" cy="457200"/>
          </a:xfrm>
          <a:prstGeom prst="rect">
            <a:avLst/>
          </a:prstGeom>
          <a:noFill/>
          <a:ln w="9525">
            <a:noFill/>
            <a:miter lim="800000"/>
            <a:headEnd/>
            <a:tailEnd/>
          </a:ln>
          <a:effectLst/>
        </p:spPr>
        <p:txBody>
          <a:bodyPr wrap="none" lIns="92075" tIns="46038" rIns="92075" bIns="46038">
            <a:spAutoFit/>
          </a:bodyPr>
          <a:lstStyle/>
          <a:p>
            <a:r>
              <a:rPr lang="fr-FR" dirty="0"/>
              <a:t>b</a:t>
            </a:r>
          </a:p>
        </p:txBody>
      </p:sp>
      <p:sp>
        <p:nvSpPr>
          <p:cNvPr id="9287" name="Rectangle 71"/>
          <p:cNvSpPr>
            <a:spLocks noChangeArrowheads="1"/>
          </p:cNvSpPr>
          <p:nvPr/>
        </p:nvSpPr>
        <p:spPr bwMode="auto">
          <a:xfrm>
            <a:off x="2946279" y="609600"/>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C00000"/>
                </a:solidFill>
              </a:rPr>
              <a:t>0</a:t>
            </a:r>
          </a:p>
        </p:txBody>
      </p:sp>
      <p:sp>
        <p:nvSpPr>
          <p:cNvPr id="9292" name="Rectangle 76"/>
          <p:cNvSpPr>
            <a:spLocks noChangeArrowheads="1"/>
          </p:cNvSpPr>
          <p:nvPr/>
        </p:nvSpPr>
        <p:spPr bwMode="auto">
          <a:xfrm>
            <a:off x="2343150" y="4438650"/>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59" name="Line 23"/>
          <p:cNvSpPr>
            <a:spLocks noChangeShapeType="1"/>
          </p:cNvSpPr>
          <p:nvPr/>
        </p:nvSpPr>
        <p:spPr bwMode="auto">
          <a:xfrm>
            <a:off x="695298" y="5343547"/>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60" name="Oval 45"/>
          <p:cNvSpPr>
            <a:spLocks noChangeArrowheads="1"/>
          </p:cNvSpPr>
          <p:nvPr/>
        </p:nvSpPr>
        <p:spPr bwMode="auto">
          <a:xfrm>
            <a:off x="617510" y="526416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1" name="Oval 51"/>
          <p:cNvSpPr>
            <a:spLocks noChangeArrowheads="1"/>
          </p:cNvSpPr>
          <p:nvPr/>
        </p:nvSpPr>
        <p:spPr bwMode="auto">
          <a:xfrm>
            <a:off x="2141510" y="526416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 name="Line 23"/>
          <p:cNvSpPr>
            <a:spLocks noChangeShapeType="1"/>
          </p:cNvSpPr>
          <p:nvPr/>
        </p:nvSpPr>
        <p:spPr bwMode="auto">
          <a:xfrm>
            <a:off x="720698" y="6348441"/>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63" name="Oval 45"/>
          <p:cNvSpPr>
            <a:spLocks noChangeArrowheads="1"/>
          </p:cNvSpPr>
          <p:nvPr/>
        </p:nvSpPr>
        <p:spPr bwMode="auto">
          <a:xfrm>
            <a:off x="642910"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4" name="Oval 51"/>
          <p:cNvSpPr>
            <a:spLocks noChangeArrowheads="1"/>
          </p:cNvSpPr>
          <p:nvPr/>
        </p:nvSpPr>
        <p:spPr bwMode="auto">
          <a:xfrm>
            <a:off x="2166910"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5" name="Rectangle 64"/>
          <p:cNvSpPr/>
          <p:nvPr/>
        </p:nvSpPr>
        <p:spPr bwMode="auto">
          <a:xfrm>
            <a:off x="1785918" y="142852"/>
            <a:ext cx="1500198" cy="1500198"/>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66" name="Rectangle 65"/>
          <p:cNvSpPr/>
          <p:nvPr/>
        </p:nvSpPr>
        <p:spPr bwMode="auto">
          <a:xfrm>
            <a:off x="1785918" y="1857364"/>
            <a:ext cx="1500198" cy="4786346"/>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67" name="Rectangle 71"/>
          <p:cNvSpPr>
            <a:spLocks noChangeArrowheads="1"/>
          </p:cNvSpPr>
          <p:nvPr/>
        </p:nvSpPr>
        <p:spPr bwMode="auto">
          <a:xfrm>
            <a:off x="2946279" y="385762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C00000"/>
                </a:solidFill>
              </a:rPr>
              <a:t>1</a:t>
            </a:r>
          </a:p>
        </p:txBody>
      </p:sp>
      <p:sp>
        <p:nvSpPr>
          <p:cNvPr id="72" name="Oval 49"/>
          <p:cNvSpPr>
            <a:spLocks noChangeArrowheads="1"/>
          </p:cNvSpPr>
          <p:nvPr/>
        </p:nvSpPr>
        <p:spPr bwMode="auto">
          <a:xfrm>
            <a:off x="2146281"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3" name="Oval 50"/>
          <p:cNvSpPr>
            <a:spLocks noChangeArrowheads="1"/>
          </p:cNvSpPr>
          <p:nvPr/>
        </p:nvSpPr>
        <p:spPr bwMode="auto">
          <a:xfrm>
            <a:off x="2146281"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8" name="Oval 54"/>
          <p:cNvSpPr>
            <a:spLocks noChangeArrowheads="1"/>
          </p:cNvSpPr>
          <p:nvPr/>
        </p:nvSpPr>
        <p:spPr bwMode="auto">
          <a:xfrm>
            <a:off x="2143108" y="2898772"/>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1" name="Oval 54"/>
          <p:cNvSpPr>
            <a:spLocks noChangeArrowheads="1"/>
          </p:cNvSpPr>
          <p:nvPr/>
        </p:nvSpPr>
        <p:spPr bwMode="auto">
          <a:xfrm>
            <a:off x="2136776" y="365601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4" name="Oval 54"/>
          <p:cNvSpPr>
            <a:spLocks noChangeArrowheads="1"/>
          </p:cNvSpPr>
          <p:nvPr/>
        </p:nvSpPr>
        <p:spPr bwMode="auto">
          <a:xfrm>
            <a:off x="2143108" y="449421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7" name="Oval 54"/>
          <p:cNvSpPr>
            <a:spLocks noChangeArrowheads="1"/>
          </p:cNvSpPr>
          <p:nvPr/>
        </p:nvSpPr>
        <p:spPr bwMode="auto">
          <a:xfrm>
            <a:off x="2143108" y="526892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0" name="Oval 54"/>
          <p:cNvSpPr>
            <a:spLocks noChangeArrowheads="1"/>
          </p:cNvSpPr>
          <p:nvPr/>
        </p:nvSpPr>
        <p:spPr bwMode="auto">
          <a:xfrm>
            <a:off x="2168508"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9219"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9220"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9221"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9222"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9223"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9224"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g</a:t>
            </a:r>
          </a:p>
        </p:txBody>
      </p:sp>
      <p:sp>
        <p:nvSpPr>
          <p:cNvPr id="9225"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9226"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9227"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8"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9"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9230"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9231"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 0.05</a:t>
            </a:r>
          </a:p>
        </p:txBody>
      </p:sp>
      <p:sp>
        <p:nvSpPr>
          <p:cNvPr id="9232"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h</a:t>
            </a:r>
          </a:p>
        </p:txBody>
      </p:sp>
      <p:sp>
        <p:nvSpPr>
          <p:cNvPr id="9233"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0.04</a:t>
            </a:r>
          </a:p>
        </p:txBody>
      </p:sp>
      <p:sp>
        <p:nvSpPr>
          <p:cNvPr id="9238" name="Line 22"/>
          <p:cNvSpPr>
            <a:spLocks noChangeShapeType="1"/>
          </p:cNvSpPr>
          <p:nvPr/>
        </p:nvSpPr>
        <p:spPr bwMode="auto">
          <a:xfrm flipV="1">
            <a:off x="611188" y="3746500"/>
            <a:ext cx="1600200" cy="1588"/>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39" name="Line 23"/>
          <p:cNvSpPr>
            <a:spLocks noChangeShapeType="1"/>
          </p:cNvSpPr>
          <p:nvPr/>
        </p:nvSpPr>
        <p:spPr bwMode="auto">
          <a:xfrm>
            <a:off x="687388" y="4572008"/>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0" name="Line 24"/>
          <p:cNvSpPr>
            <a:spLocks noChangeShapeType="1"/>
          </p:cNvSpPr>
          <p:nvPr/>
        </p:nvSpPr>
        <p:spPr bwMode="auto">
          <a:xfrm flipV="1">
            <a:off x="763588" y="387350"/>
            <a:ext cx="1452562" cy="635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1" name="Line 25"/>
          <p:cNvSpPr>
            <a:spLocks noChangeShapeType="1"/>
          </p:cNvSpPr>
          <p:nvPr/>
        </p:nvSpPr>
        <p:spPr bwMode="auto">
          <a:xfrm>
            <a:off x="763588" y="1231900"/>
            <a:ext cx="1516062"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2" name="Line 26"/>
          <p:cNvSpPr>
            <a:spLocks noChangeShapeType="1"/>
          </p:cNvSpPr>
          <p:nvPr/>
        </p:nvSpPr>
        <p:spPr bwMode="auto">
          <a:xfrm>
            <a:off x="611188" y="2070100"/>
            <a:ext cx="1668462"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59" name="Oval 43"/>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0" name="Oval 44"/>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1" name="Oval 45"/>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2" name="Oval 46"/>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3" name="Oval 47"/>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4" name="Oval 48"/>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5" name="Oval 49"/>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6" name="Oval 50"/>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7" name="Oval 51"/>
          <p:cNvSpPr>
            <a:spLocks noChangeArrowheads="1"/>
          </p:cNvSpPr>
          <p:nvPr/>
        </p:nvSpPr>
        <p:spPr bwMode="auto">
          <a:xfrm>
            <a:off x="2133600" y="44799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8" name="Oval 52"/>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9" name="Oval 53"/>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0" name="Oval 54"/>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1" name="Oval 55"/>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2" name="Oval 56"/>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80" name="Line 64"/>
          <p:cNvSpPr>
            <a:spLocks noChangeShapeType="1"/>
          </p:cNvSpPr>
          <p:nvPr/>
        </p:nvSpPr>
        <p:spPr bwMode="auto">
          <a:xfrm flipV="1">
            <a:off x="609600" y="2968625"/>
            <a:ext cx="1600200"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87" name="Rectangle 71"/>
          <p:cNvSpPr>
            <a:spLocks noChangeArrowheads="1"/>
          </p:cNvSpPr>
          <p:nvPr/>
        </p:nvSpPr>
        <p:spPr bwMode="auto">
          <a:xfrm>
            <a:off x="2946279" y="609600"/>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C00000"/>
                </a:solidFill>
              </a:rPr>
              <a:t>0</a:t>
            </a:r>
          </a:p>
        </p:txBody>
      </p:sp>
      <p:sp>
        <p:nvSpPr>
          <p:cNvPr id="59" name="Line 23"/>
          <p:cNvSpPr>
            <a:spLocks noChangeShapeType="1"/>
          </p:cNvSpPr>
          <p:nvPr/>
        </p:nvSpPr>
        <p:spPr bwMode="auto">
          <a:xfrm>
            <a:off x="695298" y="5343547"/>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60" name="Oval 45"/>
          <p:cNvSpPr>
            <a:spLocks noChangeArrowheads="1"/>
          </p:cNvSpPr>
          <p:nvPr/>
        </p:nvSpPr>
        <p:spPr bwMode="auto">
          <a:xfrm>
            <a:off x="617510" y="526416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1" name="Oval 51"/>
          <p:cNvSpPr>
            <a:spLocks noChangeArrowheads="1"/>
          </p:cNvSpPr>
          <p:nvPr/>
        </p:nvSpPr>
        <p:spPr bwMode="auto">
          <a:xfrm>
            <a:off x="2141510" y="526416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 name="Line 23"/>
          <p:cNvSpPr>
            <a:spLocks noChangeShapeType="1"/>
          </p:cNvSpPr>
          <p:nvPr/>
        </p:nvSpPr>
        <p:spPr bwMode="auto">
          <a:xfrm>
            <a:off x="720698" y="6348441"/>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63" name="Oval 45"/>
          <p:cNvSpPr>
            <a:spLocks noChangeArrowheads="1"/>
          </p:cNvSpPr>
          <p:nvPr/>
        </p:nvSpPr>
        <p:spPr bwMode="auto">
          <a:xfrm>
            <a:off x="642910"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4" name="Oval 51"/>
          <p:cNvSpPr>
            <a:spLocks noChangeArrowheads="1"/>
          </p:cNvSpPr>
          <p:nvPr/>
        </p:nvSpPr>
        <p:spPr bwMode="auto">
          <a:xfrm>
            <a:off x="2166910"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7" name="Rectangle 71"/>
          <p:cNvSpPr>
            <a:spLocks noChangeArrowheads="1"/>
          </p:cNvSpPr>
          <p:nvPr/>
        </p:nvSpPr>
        <p:spPr bwMode="auto">
          <a:xfrm>
            <a:off x="2946279" y="385762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C00000"/>
                </a:solidFill>
              </a:rPr>
              <a:t>1</a:t>
            </a:r>
          </a:p>
        </p:txBody>
      </p:sp>
      <p:sp>
        <p:nvSpPr>
          <p:cNvPr id="72" name="Oval 49"/>
          <p:cNvSpPr>
            <a:spLocks noChangeArrowheads="1"/>
          </p:cNvSpPr>
          <p:nvPr/>
        </p:nvSpPr>
        <p:spPr bwMode="auto">
          <a:xfrm>
            <a:off x="2146281"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3" name="Oval 50"/>
          <p:cNvSpPr>
            <a:spLocks noChangeArrowheads="1"/>
          </p:cNvSpPr>
          <p:nvPr/>
        </p:nvSpPr>
        <p:spPr bwMode="auto">
          <a:xfrm>
            <a:off x="2146281"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4" name="Oval 55"/>
          <p:cNvSpPr>
            <a:spLocks noChangeArrowheads="1"/>
          </p:cNvSpPr>
          <p:nvPr/>
        </p:nvSpPr>
        <p:spPr bwMode="auto">
          <a:xfrm>
            <a:off x="416084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5" name="Oval 56"/>
          <p:cNvSpPr>
            <a:spLocks noChangeArrowheads="1"/>
          </p:cNvSpPr>
          <p:nvPr/>
        </p:nvSpPr>
        <p:spPr bwMode="auto">
          <a:xfrm>
            <a:off x="4044964"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9" name="Rectangle 78"/>
          <p:cNvSpPr/>
          <p:nvPr/>
        </p:nvSpPr>
        <p:spPr bwMode="auto">
          <a:xfrm>
            <a:off x="3714744" y="142852"/>
            <a:ext cx="1357322"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80" name="Rectangle 79"/>
          <p:cNvSpPr/>
          <p:nvPr/>
        </p:nvSpPr>
        <p:spPr bwMode="auto">
          <a:xfrm>
            <a:off x="3711599" y="928670"/>
            <a:ext cx="1360467"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cxnSp>
        <p:nvCxnSpPr>
          <p:cNvPr id="82" name="Connecteur droit 81"/>
          <p:cNvCxnSpPr>
            <a:endCxn id="75" idx="6"/>
          </p:cNvCxnSpPr>
          <p:nvPr/>
        </p:nvCxnSpPr>
        <p:spPr bwMode="auto">
          <a:xfrm flipV="1">
            <a:off x="2214546" y="393700"/>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Connecteur droit 84"/>
          <p:cNvCxnSpPr/>
          <p:nvPr/>
        </p:nvCxnSpPr>
        <p:spPr bwMode="auto">
          <a:xfrm flipV="1">
            <a:off x="2214546" y="1231906"/>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Connecteur droit 85"/>
          <p:cNvCxnSpPr/>
          <p:nvPr/>
        </p:nvCxnSpPr>
        <p:spPr bwMode="auto">
          <a:xfrm flipV="1">
            <a:off x="2227246" y="2051062"/>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7" name="Oval 55"/>
          <p:cNvSpPr>
            <a:spLocks noChangeArrowheads="1"/>
          </p:cNvSpPr>
          <p:nvPr/>
        </p:nvSpPr>
        <p:spPr bwMode="auto">
          <a:xfrm>
            <a:off x="4143372" y="197801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8" name="Oval 54"/>
          <p:cNvSpPr>
            <a:spLocks noChangeArrowheads="1"/>
          </p:cNvSpPr>
          <p:nvPr/>
        </p:nvSpPr>
        <p:spPr bwMode="auto">
          <a:xfrm>
            <a:off x="2143108" y="2898772"/>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89" name="Connecteur droit 88"/>
          <p:cNvCxnSpPr/>
          <p:nvPr/>
        </p:nvCxnSpPr>
        <p:spPr bwMode="auto">
          <a:xfrm flipV="1">
            <a:off x="2236754" y="2971809"/>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0" name="Oval 55"/>
          <p:cNvSpPr>
            <a:spLocks noChangeArrowheads="1"/>
          </p:cNvSpPr>
          <p:nvPr/>
        </p:nvSpPr>
        <p:spPr bwMode="auto">
          <a:xfrm>
            <a:off x="4152880" y="2898763"/>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1" name="Oval 54"/>
          <p:cNvSpPr>
            <a:spLocks noChangeArrowheads="1"/>
          </p:cNvSpPr>
          <p:nvPr/>
        </p:nvSpPr>
        <p:spPr bwMode="auto">
          <a:xfrm>
            <a:off x="2136776" y="365601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92" name="Connecteur droit 91"/>
          <p:cNvCxnSpPr/>
          <p:nvPr/>
        </p:nvCxnSpPr>
        <p:spPr bwMode="auto">
          <a:xfrm flipV="1">
            <a:off x="2230422" y="372905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3" name="Oval 55"/>
          <p:cNvSpPr>
            <a:spLocks noChangeArrowheads="1"/>
          </p:cNvSpPr>
          <p:nvPr/>
        </p:nvSpPr>
        <p:spPr bwMode="auto">
          <a:xfrm>
            <a:off x="4146548" y="365600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4" name="Oval 54"/>
          <p:cNvSpPr>
            <a:spLocks noChangeArrowheads="1"/>
          </p:cNvSpPr>
          <p:nvPr/>
        </p:nvSpPr>
        <p:spPr bwMode="auto">
          <a:xfrm>
            <a:off x="2143108" y="449421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95" name="Connecteur droit 94"/>
          <p:cNvCxnSpPr/>
          <p:nvPr/>
        </p:nvCxnSpPr>
        <p:spPr bwMode="auto">
          <a:xfrm flipV="1">
            <a:off x="2236754" y="456725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6" name="Oval 55"/>
          <p:cNvSpPr>
            <a:spLocks noChangeArrowheads="1"/>
          </p:cNvSpPr>
          <p:nvPr/>
        </p:nvSpPr>
        <p:spPr bwMode="auto">
          <a:xfrm>
            <a:off x="4152880" y="449420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7" name="Oval 54"/>
          <p:cNvSpPr>
            <a:spLocks noChangeArrowheads="1"/>
          </p:cNvSpPr>
          <p:nvPr/>
        </p:nvSpPr>
        <p:spPr bwMode="auto">
          <a:xfrm>
            <a:off x="2143108" y="526892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98" name="Connecteur droit 97"/>
          <p:cNvCxnSpPr/>
          <p:nvPr/>
        </p:nvCxnSpPr>
        <p:spPr bwMode="auto">
          <a:xfrm flipV="1">
            <a:off x="2236754" y="5341963"/>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 name="Oval 55"/>
          <p:cNvSpPr>
            <a:spLocks noChangeArrowheads="1"/>
          </p:cNvSpPr>
          <p:nvPr/>
        </p:nvSpPr>
        <p:spPr bwMode="auto">
          <a:xfrm>
            <a:off x="4152880" y="5268917"/>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0" name="Oval 54"/>
          <p:cNvSpPr>
            <a:spLocks noChangeArrowheads="1"/>
          </p:cNvSpPr>
          <p:nvPr/>
        </p:nvSpPr>
        <p:spPr bwMode="auto">
          <a:xfrm>
            <a:off x="2168508"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01" name="Connecteur droit 100"/>
          <p:cNvCxnSpPr/>
          <p:nvPr/>
        </p:nvCxnSpPr>
        <p:spPr bwMode="auto">
          <a:xfrm flipV="1">
            <a:off x="2262154" y="6342095"/>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2" name="Oval 55"/>
          <p:cNvSpPr>
            <a:spLocks noChangeArrowheads="1"/>
          </p:cNvSpPr>
          <p:nvPr/>
        </p:nvSpPr>
        <p:spPr bwMode="auto">
          <a:xfrm>
            <a:off x="4178280" y="6269049"/>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3" name="Rectangle 102"/>
          <p:cNvSpPr/>
          <p:nvPr/>
        </p:nvSpPr>
        <p:spPr bwMode="auto">
          <a:xfrm>
            <a:off x="3714744" y="1714488"/>
            <a:ext cx="1357322" cy="1500198"/>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4" name="Rectangle 103"/>
          <p:cNvSpPr/>
          <p:nvPr/>
        </p:nvSpPr>
        <p:spPr bwMode="auto">
          <a:xfrm>
            <a:off x="3714744" y="3429000"/>
            <a:ext cx="1357322" cy="321471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05" name="Rectangle 71"/>
          <p:cNvSpPr>
            <a:spLocks noChangeArrowheads="1"/>
          </p:cNvSpPr>
          <p:nvPr/>
        </p:nvSpPr>
        <p:spPr bwMode="auto">
          <a:xfrm>
            <a:off x="4714876" y="142852"/>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0</a:t>
            </a:r>
          </a:p>
        </p:txBody>
      </p:sp>
      <p:sp>
        <p:nvSpPr>
          <p:cNvPr id="106" name="Rectangle 71"/>
          <p:cNvSpPr>
            <a:spLocks noChangeArrowheads="1"/>
          </p:cNvSpPr>
          <p:nvPr/>
        </p:nvSpPr>
        <p:spPr bwMode="auto">
          <a:xfrm>
            <a:off x="4714876" y="100010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1</a:t>
            </a:r>
          </a:p>
        </p:txBody>
      </p:sp>
      <p:sp>
        <p:nvSpPr>
          <p:cNvPr id="107" name="Rectangle 71"/>
          <p:cNvSpPr>
            <a:spLocks noChangeArrowheads="1"/>
          </p:cNvSpPr>
          <p:nvPr/>
        </p:nvSpPr>
        <p:spPr bwMode="auto">
          <a:xfrm>
            <a:off x="4714876" y="2252313"/>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0</a:t>
            </a:r>
          </a:p>
        </p:txBody>
      </p:sp>
      <p:sp>
        <p:nvSpPr>
          <p:cNvPr id="108" name="Rectangle 71"/>
          <p:cNvSpPr>
            <a:spLocks noChangeArrowheads="1"/>
          </p:cNvSpPr>
          <p:nvPr/>
        </p:nvSpPr>
        <p:spPr bwMode="auto">
          <a:xfrm>
            <a:off x="4714876" y="4681205"/>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1</a:t>
            </a:r>
          </a:p>
        </p:txBody>
      </p:sp>
      <p:sp>
        <p:nvSpPr>
          <p:cNvPr id="109" name="Oval 51"/>
          <p:cNvSpPr>
            <a:spLocks noChangeArrowheads="1"/>
          </p:cNvSpPr>
          <p:nvPr/>
        </p:nvSpPr>
        <p:spPr bwMode="auto">
          <a:xfrm>
            <a:off x="4152902" y="44846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0" name="Oval 52"/>
          <p:cNvSpPr>
            <a:spLocks noChangeArrowheads="1"/>
          </p:cNvSpPr>
          <p:nvPr/>
        </p:nvSpPr>
        <p:spPr bwMode="auto">
          <a:xfrm>
            <a:off x="4152902" y="36591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1" name="Oval 53"/>
          <p:cNvSpPr>
            <a:spLocks noChangeArrowheads="1"/>
          </p:cNvSpPr>
          <p:nvPr/>
        </p:nvSpPr>
        <p:spPr bwMode="auto">
          <a:xfrm>
            <a:off x="4152902" y="28971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2" name="Oval 54"/>
          <p:cNvSpPr>
            <a:spLocks noChangeArrowheads="1"/>
          </p:cNvSpPr>
          <p:nvPr/>
        </p:nvSpPr>
        <p:spPr bwMode="auto">
          <a:xfrm>
            <a:off x="4152902" y="19827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 name="Oval 55"/>
          <p:cNvSpPr>
            <a:spLocks noChangeArrowheads="1"/>
          </p:cNvSpPr>
          <p:nvPr/>
        </p:nvSpPr>
        <p:spPr bwMode="auto">
          <a:xfrm>
            <a:off x="4187824" y="116679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8" name="Oval 51"/>
          <p:cNvSpPr>
            <a:spLocks noChangeArrowheads="1"/>
          </p:cNvSpPr>
          <p:nvPr/>
        </p:nvSpPr>
        <p:spPr bwMode="auto">
          <a:xfrm>
            <a:off x="4160812" y="526890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9" name="Oval 51"/>
          <p:cNvSpPr>
            <a:spLocks noChangeArrowheads="1"/>
          </p:cNvSpPr>
          <p:nvPr/>
        </p:nvSpPr>
        <p:spPr bwMode="auto">
          <a:xfrm>
            <a:off x="4186212" y="627379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1" name="Oval 49"/>
          <p:cNvSpPr>
            <a:spLocks noChangeArrowheads="1"/>
          </p:cNvSpPr>
          <p:nvPr/>
        </p:nvSpPr>
        <p:spPr bwMode="auto">
          <a:xfrm>
            <a:off x="4192567" y="116679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31" name="Oval 54"/>
          <p:cNvSpPr>
            <a:spLocks noChangeArrowheads="1"/>
          </p:cNvSpPr>
          <p:nvPr/>
        </p:nvSpPr>
        <p:spPr bwMode="auto">
          <a:xfrm>
            <a:off x="4162410" y="2903512"/>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34" name="Oval 54"/>
          <p:cNvSpPr>
            <a:spLocks noChangeArrowheads="1"/>
          </p:cNvSpPr>
          <p:nvPr/>
        </p:nvSpPr>
        <p:spPr bwMode="auto">
          <a:xfrm>
            <a:off x="4156078" y="366075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37" name="Oval 54"/>
          <p:cNvSpPr>
            <a:spLocks noChangeArrowheads="1"/>
          </p:cNvSpPr>
          <p:nvPr/>
        </p:nvSpPr>
        <p:spPr bwMode="auto">
          <a:xfrm>
            <a:off x="4162410" y="449895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0" name="Oval 54"/>
          <p:cNvSpPr>
            <a:spLocks noChangeArrowheads="1"/>
          </p:cNvSpPr>
          <p:nvPr/>
        </p:nvSpPr>
        <p:spPr bwMode="auto">
          <a:xfrm>
            <a:off x="4162410" y="527366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3" name="Oval 54"/>
          <p:cNvSpPr>
            <a:spLocks noChangeArrowheads="1"/>
          </p:cNvSpPr>
          <p:nvPr/>
        </p:nvSpPr>
        <p:spPr bwMode="auto">
          <a:xfrm>
            <a:off x="4187810" y="627379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2" name="Rectangle 121"/>
          <p:cNvSpPr/>
          <p:nvPr/>
        </p:nvSpPr>
        <p:spPr bwMode="auto">
          <a:xfrm>
            <a:off x="1785918" y="142852"/>
            <a:ext cx="1500198" cy="1500198"/>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23" name="Rectangle 122"/>
          <p:cNvSpPr/>
          <p:nvPr/>
        </p:nvSpPr>
        <p:spPr bwMode="auto">
          <a:xfrm>
            <a:off x="1785918" y="1857364"/>
            <a:ext cx="1500198" cy="4786346"/>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9219"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9220"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9221"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9222"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9223"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9224"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g</a:t>
            </a:r>
          </a:p>
        </p:txBody>
      </p:sp>
      <p:sp>
        <p:nvSpPr>
          <p:cNvPr id="9225"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9226"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9227"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8"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9"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9230"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9231"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 0.05</a:t>
            </a:r>
          </a:p>
        </p:txBody>
      </p:sp>
      <p:sp>
        <p:nvSpPr>
          <p:cNvPr id="9232"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h</a:t>
            </a:r>
          </a:p>
        </p:txBody>
      </p:sp>
      <p:sp>
        <p:nvSpPr>
          <p:cNvPr id="9233"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0.04</a:t>
            </a:r>
          </a:p>
        </p:txBody>
      </p:sp>
      <p:sp>
        <p:nvSpPr>
          <p:cNvPr id="9238" name="Line 22"/>
          <p:cNvSpPr>
            <a:spLocks noChangeShapeType="1"/>
          </p:cNvSpPr>
          <p:nvPr/>
        </p:nvSpPr>
        <p:spPr bwMode="auto">
          <a:xfrm flipV="1">
            <a:off x="611188" y="3746500"/>
            <a:ext cx="1600200" cy="1588"/>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39" name="Line 23"/>
          <p:cNvSpPr>
            <a:spLocks noChangeShapeType="1"/>
          </p:cNvSpPr>
          <p:nvPr/>
        </p:nvSpPr>
        <p:spPr bwMode="auto">
          <a:xfrm>
            <a:off x="687388" y="4572008"/>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0" name="Line 24"/>
          <p:cNvSpPr>
            <a:spLocks noChangeShapeType="1"/>
          </p:cNvSpPr>
          <p:nvPr/>
        </p:nvSpPr>
        <p:spPr bwMode="auto">
          <a:xfrm flipV="1">
            <a:off x="763588" y="387350"/>
            <a:ext cx="1452562" cy="635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1" name="Line 25"/>
          <p:cNvSpPr>
            <a:spLocks noChangeShapeType="1"/>
          </p:cNvSpPr>
          <p:nvPr/>
        </p:nvSpPr>
        <p:spPr bwMode="auto">
          <a:xfrm>
            <a:off x="763588" y="1231900"/>
            <a:ext cx="1516062"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2" name="Line 26"/>
          <p:cNvSpPr>
            <a:spLocks noChangeShapeType="1"/>
          </p:cNvSpPr>
          <p:nvPr/>
        </p:nvSpPr>
        <p:spPr bwMode="auto">
          <a:xfrm>
            <a:off x="611188" y="2070100"/>
            <a:ext cx="1668462"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59" name="Oval 43"/>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0" name="Oval 44"/>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1" name="Oval 45"/>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2" name="Oval 46"/>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3" name="Oval 47"/>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4" name="Oval 48"/>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5" name="Oval 49"/>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6" name="Oval 50"/>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7" name="Oval 51"/>
          <p:cNvSpPr>
            <a:spLocks noChangeArrowheads="1"/>
          </p:cNvSpPr>
          <p:nvPr/>
        </p:nvSpPr>
        <p:spPr bwMode="auto">
          <a:xfrm>
            <a:off x="2133600" y="44799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8" name="Oval 52"/>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9" name="Oval 53"/>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0" name="Oval 54"/>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1" name="Oval 55"/>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2" name="Oval 56"/>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80" name="Line 64"/>
          <p:cNvSpPr>
            <a:spLocks noChangeShapeType="1"/>
          </p:cNvSpPr>
          <p:nvPr/>
        </p:nvSpPr>
        <p:spPr bwMode="auto">
          <a:xfrm flipV="1">
            <a:off x="609600" y="2968625"/>
            <a:ext cx="1600200"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59" name="Line 23"/>
          <p:cNvSpPr>
            <a:spLocks noChangeShapeType="1"/>
          </p:cNvSpPr>
          <p:nvPr/>
        </p:nvSpPr>
        <p:spPr bwMode="auto">
          <a:xfrm>
            <a:off x="695298" y="5343547"/>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60" name="Oval 45"/>
          <p:cNvSpPr>
            <a:spLocks noChangeArrowheads="1"/>
          </p:cNvSpPr>
          <p:nvPr/>
        </p:nvSpPr>
        <p:spPr bwMode="auto">
          <a:xfrm>
            <a:off x="617510" y="526416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1" name="Oval 51"/>
          <p:cNvSpPr>
            <a:spLocks noChangeArrowheads="1"/>
          </p:cNvSpPr>
          <p:nvPr/>
        </p:nvSpPr>
        <p:spPr bwMode="auto">
          <a:xfrm>
            <a:off x="2141510" y="526416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 name="Line 23"/>
          <p:cNvSpPr>
            <a:spLocks noChangeShapeType="1"/>
          </p:cNvSpPr>
          <p:nvPr/>
        </p:nvSpPr>
        <p:spPr bwMode="auto">
          <a:xfrm>
            <a:off x="720698" y="6348441"/>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63" name="Oval 45"/>
          <p:cNvSpPr>
            <a:spLocks noChangeArrowheads="1"/>
          </p:cNvSpPr>
          <p:nvPr/>
        </p:nvSpPr>
        <p:spPr bwMode="auto">
          <a:xfrm>
            <a:off x="642910"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4" name="Oval 51"/>
          <p:cNvSpPr>
            <a:spLocks noChangeArrowheads="1"/>
          </p:cNvSpPr>
          <p:nvPr/>
        </p:nvSpPr>
        <p:spPr bwMode="auto">
          <a:xfrm>
            <a:off x="2166910"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 name="Oval 49"/>
          <p:cNvSpPr>
            <a:spLocks noChangeArrowheads="1"/>
          </p:cNvSpPr>
          <p:nvPr/>
        </p:nvSpPr>
        <p:spPr bwMode="auto">
          <a:xfrm>
            <a:off x="2146281"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3" name="Oval 50"/>
          <p:cNvSpPr>
            <a:spLocks noChangeArrowheads="1"/>
          </p:cNvSpPr>
          <p:nvPr/>
        </p:nvSpPr>
        <p:spPr bwMode="auto">
          <a:xfrm>
            <a:off x="2146281"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4" name="Oval 55"/>
          <p:cNvSpPr>
            <a:spLocks noChangeArrowheads="1"/>
          </p:cNvSpPr>
          <p:nvPr/>
        </p:nvSpPr>
        <p:spPr bwMode="auto">
          <a:xfrm>
            <a:off x="416084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5" name="Oval 56"/>
          <p:cNvSpPr>
            <a:spLocks noChangeArrowheads="1"/>
          </p:cNvSpPr>
          <p:nvPr/>
        </p:nvSpPr>
        <p:spPr bwMode="auto">
          <a:xfrm>
            <a:off x="4044964"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82" name="Connecteur droit 81"/>
          <p:cNvCxnSpPr>
            <a:endCxn id="75" idx="6"/>
          </p:cNvCxnSpPr>
          <p:nvPr/>
        </p:nvCxnSpPr>
        <p:spPr bwMode="auto">
          <a:xfrm flipV="1">
            <a:off x="2214546" y="393700"/>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Connecteur droit 84"/>
          <p:cNvCxnSpPr/>
          <p:nvPr/>
        </p:nvCxnSpPr>
        <p:spPr bwMode="auto">
          <a:xfrm flipV="1">
            <a:off x="2214546" y="1231906"/>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Connecteur droit 85"/>
          <p:cNvCxnSpPr/>
          <p:nvPr/>
        </p:nvCxnSpPr>
        <p:spPr bwMode="auto">
          <a:xfrm flipV="1">
            <a:off x="2227246" y="2051062"/>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7" name="Oval 55"/>
          <p:cNvSpPr>
            <a:spLocks noChangeArrowheads="1"/>
          </p:cNvSpPr>
          <p:nvPr/>
        </p:nvSpPr>
        <p:spPr bwMode="auto">
          <a:xfrm>
            <a:off x="4143372" y="197801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8" name="Oval 54"/>
          <p:cNvSpPr>
            <a:spLocks noChangeArrowheads="1"/>
          </p:cNvSpPr>
          <p:nvPr/>
        </p:nvSpPr>
        <p:spPr bwMode="auto">
          <a:xfrm>
            <a:off x="2143108" y="2898772"/>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89" name="Connecteur droit 88"/>
          <p:cNvCxnSpPr/>
          <p:nvPr/>
        </p:nvCxnSpPr>
        <p:spPr bwMode="auto">
          <a:xfrm flipV="1">
            <a:off x="2236754" y="2971809"/>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0" name="Oval 55"/>
          <p:cNvSpPr>
            <a:spLocks noChangeArrowheads="1"/>
          </p:cNvSpPr>
          <p:nvPr/>
        </p:nvSpPr>
        <p:spPr bwMode="auto">
          <a:xfrm>
            <a:off x="4152880" y="2898763"/>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1" name="Oval 54"/>
          <p:cNvSpPr>
            <a:spLocks noChangeArrowheads="1"/>
          </p:cNvSpPr>
          <p:nvPr/>
        </p:nvSpPr>
        <p:spPr bwMode="auto">
          <a:xfrm>
            <a:off x="2136776" y="365601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92" name="Connecteur droit 91"/>
          <p:cNvCxnSpPr/>
          <p:nvPr/>
        </p:nvCxnSpPr>
        <p:spPr bwMode="auto">
          <a:xfrm flipV="1">
            <a:off x="2230422" y="372905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3" name="Oval 55"/>
          <p:cNvSpPr>
            <a:spLocks noChangeArrowheads="1"/>
          </p:cNvSpPr>
          <p:nvPr/>
        </p:nvSpPr>
        <p:spPr bwMode="auto">
          <a:xfrm>
            <a:off x="4146548" y="365600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4" name="Oval 54"/>
          <p:cNvSpPr>
            <a:spLocks noChangeArrowheads="1"/>
          </p:cNvSpPr>
          <p:nvPr/>
        </p:nvSpPr>
        <p:spPr bwMode="auto">
          <a:xfrm>
            <a:off x="2143108" y="449421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95" name="Connecteur droit 94"/>
          <p:cNvCxnSpPr/>
          <p:nvPr/>
        </p:nvCxnSpPr>
        <p:spPr bwMode="auto">
          <a:xfrm flipV="1">
            <a:off x="2236754" y="456725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6" name="Oval 55"/>
          <p:cNvSpPr>
            <a:spLocks noChangeArrowheads="1"/>
          </p:cNvSpPr>
          <p:nvPr/>
        </p:nvSpPr>
        <p:spPr bwMode="auto">
          <a:xfrm>
            <a:off x="4152880" y="449420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7" name="Oval 54"/>
          <p:cNvSpPr>
            <a:spLocks noChangeArrowheads="1"/>
          </p:cNvSpPr>
          <p:nvPr/>
        </p:nvSpPr>
        <p:spPr bwMode="auto">
          <a:xfrm>
            <a:off x="2143108" y="526892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98" name="Connecteur droit 97"/>
          <p:cNvCxnSpPr/>
          <p:nvPr/>
        </p:nvCxnSpPr>
        <p:spPr bwMode="auto">
          <a:xfrm flipV="1">
            <a:off x="2236754" y="5341963"/>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 name="Oval 55"/>
          <p:cNvSpPr>
            <a:spLocks noChangeArrowheads="1"/>
          </p:cNvSpPr>
          <p:nvPr/>
        </p:nvSpPr>
        <p:spPr bwMode="auto">
          <a:xfrm>
            <a:off x="4152880" y="5268917"/>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0" name="Oval 54"/>
          <p:cNvSpPr>
            <a:spLocks noChangeArrowheads="1"/>
          </p:cNvSpPr>
          <p:nvPr/>
        </p:nvSpPr>
        <p:spPr bwMode="auto">
          <a:xfrm>
            <a:off x="2168508"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01" name="Connecteur droit 100"/>
          <p:cNvCxnSpPr/>
          <p:nvPr/>
        </p:nvCxnSpPr>
        <p:spPr bwMode="auto">
          <a:xfrm flipV="1">
            <a:off x="2262154" y="6342095"/>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2" name="Oval 55"/>
          <p:cNvSpPr>
            <a:spLocks noChangeArrowheads="1"/>
          </p:cNvSpPr>
          <p:nvPr/>
        </p:nvSpPr>
        <p:spPr bwMode="auto">
          <a:xfrm>
            <a:off x="4178280" y="6269049"/>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9" name="Oval 51"/>
          <p:cNvSpPr>
            <a:spLocks noChangeArrowheads="1"/>
          </p:cNvSpPr>
          <p:nvPr/>
        </p:nvSpPr>
        <p:spPr bwMode="auto">
          <a:xfrm>
            <a:off x="4152902" y="44846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0" name="Oval 52"/>
          <p:cNvSpPr>
            <a:spLocks noChangeArrowheads="1"/>
          </p:cNvSpPr>
          <p:nvPr/>
        </p:nvSpPr>
        <p:spPr bwMode="auto">
          <a:xfrm>
            <a:off x="4152902" y="36591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1" name="Oval 53"/>
          <p:cNvSpPr>
            <a:spLocks noChangeArrowheads="1"/>
          </p:cNvSpPr>
          <p:nvPr/>
        </p:nvSpPr>
        <p:spPr bwMode="auto">
          <a:xfrm>
            <a:off x="4152902" y="28971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2" name="Oval 54"/>
          <p:cNvSpPr>
            <a:spLocks noChangeArrowheads="1"/>
          </p:cNvSpPr>
          <p:nvPr/>
        </p:nvSpPr>
        <p:spPr bwMode="auto">
          <a:xfrm>
            <a:off x="4152902" y="19827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 name="Oval 55"/>
          <p:cNvSpPr>
            <a:spLocks noChangeArrowheads="1"/>
          </p:cNvSpPr>
          <p:nvPr/>
        </p:nvSpPr>
        <p:spPr bwMode="auto">
          <a:xfrm>
            <a:off x="4187824" y="116679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8" name="Oval 51"/>
          <p:cNvSpPr>
            <a:spLocks noChangeArrowheads="1"/>
          </p:cNvSpPr>
          <p:nvPr/>
        </p:nvSpPr>
        <p:spPr bwMode="auto">
          <a:xfrm>
            <a:off x="4160812" y="526890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9" name="Oval 51"/>
          <p:cNvSpPr>
            <a:spLocks noChangeArrowheads="1"/>
          </p:cNvSpPr>
          <p:nvPr/>
        </p:nvSpPr>
        <p:spPr bwMode="auto">
          <a:xfrm>
            <a:off x="4186212" y="627379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1" name="Oval 49"/>
          <p:cNvSpPr>
            <a:spLocks noChangeArrowheads="1"/>
          </p:cNvSpPr>
          <p:nvPr/>
        </p:nvSpPr>
        <p:spPr bwMode="auto">
          <a:xfrm>
            <a:off x="4192567" y="116679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29" name="Connecteur droit 128"/>
          <p:cNvCxnSpPr/>
          <p:nvPr/>
        </p:nvCxnSpPr>
        <p:spPr bwMode="auto">
          <a:xfrm flipV="1">
            <a:off x="4246548" y="2055802"/>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0" name="Oval 55"/>
          <p:cNvSpPr>
            <a:spLocks noChangeArrowheads="1"/>
          </p:cNvSpPr>
          <p:nvPr/>
        </p:nvSpPr>
        <p:spPr bwMode="auto">
          <a:xfrm>
            <a:off x="6162674" y="198275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31" name="Oval 54"/>
          <p:cNvSpPr>
            <a:spLocks noChangeArrowheads="1"/>
          </p:cNvSpPr>
          <p:nvPr/>
        </p:nvSpPr>
        <p:spPr bwMode="auto">
          <a:xfrm>
            <a:off x="4162410" y="2903512"/>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32" name="Connecteur droit 131"/>
          <p:cNvCxnSpPr/>
          <p:nvPr/>
        </p:nvCxnSpPr>
        <p:spPr bwMode="auto">
          <a:xfrm flipV="1">
            <a:off x="4256056" y="2976549"/>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3" name="Oval 55"/>
          <p:cNvSpPr>
            <a:spLocks noChangeArrowheads="1"/>
          </p:cNvSpPr>
          <p:nvPr/>
        </p:nvSpPr>
        <p:spPr bwMode="auto">
          <a:xfrm>
            <a:off x="6172182" y="2903503"/>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34" name="Oval 54"/>
          <p:cNvSpPr>
            <a:spLocks noChangeArrowheads="1"/>
          </p:cNvSpPr>
          <p:nvPr/>
        </p:nvSpPr>
        <p:spPr bwMode="auto">
          <a:xfrm>
            <a:off x="4156078" y="366075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35" name="Connecteur droit 134"/>
          <p:cNvCxnSpPr/>
          <p:nvPr/>
        </p:nvCxnSpPr>
        <p:spPr bwMode="auto">
          <a:xfrm flipV="1">
            <a:off x="4249724" y="373379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6" name="Oval 55"/>
          <p:cNvSpPr>
            <a:spLocks noChangeArrowheads="1"/>
          </p:cNvSpPr>
          <p:nvPr/>
        </p:nvSpPr>
        <p:spPr bwMode="auto">
          <a:xfrm>
            <a:off x="6165850" y="366074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37" name="Oval 54"/>
          <p:cNvSpPr>
            <a:spLocks noChangeArrowheads="1"/>
          </p:cNvSpPr>
          <p:nvPr/>
        </p:nvSpPr>
        <p:spPr bwMode="auto">
          <a:xfrm>
            <a:off x="4162410" y="449895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38" name="Connecteur droit 137"/>
          <p:cNvCxnSpPr/>
          <p:nvPr/>
        </p:nvCxnSpPr>
        <p:spPr bwMode="auto">
          <a:xfrm flipV="1">
            <a:off x="4256056" y="457199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9" name="Oval 55"/>
          <p:cNvSpPr>
            <a:spLocks noChangeArrowheads="1"/>
          </p:cNvSpPr>
          <p:nvPr/>
        </p:nvSpPr>
        <p:spPr bwMode="auto">
          <a:xfrm>
            <a:off x="6172182" y="449894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0" name="Oval 54"/>
          <p:cNvSpPr>
            <a:spLocks noChangeArrowheads="1"/>
          </p:cNvSpPr>
          <p:nvPr/>
        </p:nvSpPr>
        <p:spPr bwMode="auto">
          <a:xfrm>
            <a:off x="4162410" y="527366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41" name="Connecteur droit 140"/>
          <p:cNvCxnSpPr/>
          <p:nvPr/>
        </p:nvCxnSpPr>
        <p:spPr bwMode="auto">
          <a:xfrm flipV="1">
            <a:off x="4256056" y="5346703"/>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2" name="Oval 55"/>
          <p:cNvSpPr>
            <a:spLocks noChangeArrowheads="1"/>
          </p:cNvSpPr>
          <p:nvPr/>
        </p:nvSpPr>
        <p:spPr bwMode="auto">
          <a:xfrm>
            <a:off x="6172182" y="5273657"/>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3" name="Oval 54"/>
          <p:cNvSpPr>
            <a:spLocks noChangeArrowheads="1"/>
          </p:cNvSpPr>
          <p:nvPr/>
        </p:nvSpPr>
        <p:spPr bwMode="auto">
          <a:xfrm>
            <a:off x="4187810" y="627379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44" name="Connecteur droit 143"/>
          <p:cNvCxnSpPr/>
          <p:nvPr/>
        </p:nvCxnSpPr>
        <p:spPr bwMode="auto">
          <a:xfrm flipV="1">
            <a:off x="4281456" y="6346835"/>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5" name="Oval 55"/>
          <p:cNvSpPr>
            <a:spLocks noChangeArrowheads="1"/>
          </p:cNvSpPr>
          <p:nvPr/>
        </p:nvSpPr>
        <p:spPr bwMode="auto">
          <a:xfrm>
            <a:off x="6197582" y="6273789"/>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6" name="Rectangle 145"/>
          <p:cNvSpPr/>
          <p:nvPr/>
        </p:nvSpPr>
        <p:spPr bwMode="auto">
          <a:xfrm>
            <a:off x="5786446" y="1714488"/>
            <a:ext cx="1000132" cy="71438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47" name="Rectangle 146"/>
          <p:cNvSpPr/>
          <p:nvPr/>
        </p:nvSpPr>
        <p:spPr bwMode="auto">
          <a:xfrm>
            <a:off x="5786446" y="2571744"/>
            <a:ext cx="1000132" cy="71438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48" name="Rectangle 147"/>
          <p:cNvSpPr/>
          <p:nvPr/>
        </p:nvSpPr>
        <p:spPr bwMode="auto">
          <a:xfrm>
            <a:off x="5786446" y="3429000"/>
            <a:ext cx="1000132" cy="142876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49" name="Rectangle 148"/>
          <p:cNvSpPr/>
          <p:nvPr/>
        </p:nvSpPr>
        <p:spPr bwMode="auto">
          <a:xfrm>
            <a:off x="5786446" y="5214950"/>
            <a:ext cx="1000132" cy="142876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50" name="Rectangle 71"/>
          <p:cNvSpPr>
            <a:spLocks noChangeArrowheads="1"/>
          </p:cNvSpPr>
          <p:nvPr/>
        </p:nvSpPr>
        <p:spPr bwMode="auto">
          <a:xfrm>
            <a:off x="6462726" y="1857364"/>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2060"/>
                </a:solidFill>
              </a:rPr>
              <a:t>0</a:t>
            </a:r>
          </a:p>
        </p:txBody>
      </p:sp>
      <p:sp>
        <p:nvSpPr>
          <p:cNvPr id="151" name="Rectangle 71"/>
          <p:cNvSpPr>
            <a:spLocks noChangeArrowheads="1"/>
          </p:cNvSpPr>
          <p:nvPr/>
        </p:nvSpPr>
        <p:spPr bwMode="auto">
          <a:xfrm>
            <a:off x="6462726" y="2680941"/>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2060"/>
                </a:solidFill>
              </a:rPr>
              <a:t>1</a:t>
            </a:r>
          </a:p>
        </p:txBody>
      </p:sp>
      <p:sp>
        <p:nvSpPr>
          <p:cNvPr id="122" name="Rectangle 121"/>
          <p:cNvSpPr/>
          <p:nvPr/>
        </p:nvSpPr>
        <p:spPr bwMode="auto">
          <a:xfrm>
            <a:off x="3714744" y="142852"/>
            <a:ext cx="1357322"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23" name="Rectangle 122"/>
          <p:cNvSpPr/>
          <p:nvPr/>
        </p:nvSpPr>
        <p:spPr bwMode="auto">
          <a:xfrm>
            <a:off x="3711599" y="928670"/>
            <a:ext cx="1360467"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24" name="Rectangle 123"/>
          <p:cNvSpPr/>
          <p:nvPr/>
        </p:nvSpPr>
        <p:spPr bwMode="auto">
          <a:xfrm>
            <a:off x="3714744" y="1714488"/>
            <a:ext cx="1357322" cy="1500198"/>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25" name="Rectangle 124"/>
          <p:cNvSpPr/>
          <p:nvPr/>
        </p:nvSpPr>
        <p:spPr bwMode="auto">
          <a:xfrm>
            <a:off x="3714744" y="3429000"/>
            <a:ext cx="1357322" cy="321471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26" name="Rectangle 71"/>
          <p:cNvSpPr>
            <a:spLocks noChangeArrowheads="1"/>
          </p:cNvSpPr>
          <p:nvPr/>
        </p:nvSpPr>
        <p:spPr bwMode="auto">
          <a:xfrm>
            <a:off x="4714876" y="142852"/>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0</a:t>
            </a:r>
          </a:p>
        </p:txBody>
      </p:sp>
      <p:sp>
        <p:nvSpPr>
          <p:cNvPr id="127" name="Rectangle 71"/>
          <p:cNvSpPr>
            <a:spLocks noChangeArrowheads="1"/>
          </p:cNvSpPr>
          <p:nvPr/>
        </p:nvSpPr>
        <p:spPr bwMode="auto">
          <a:xfrm>
            <a:off x="4714876" y="100010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1</a:t>
            </a:r>
          </a:p>
        </p:txBody>
      </p:sp>
      <p:sp>
        <p:nvSpPr>
          <p:cNvPr id="128" name="Rectangle 71"/>
          <p:cNvSpPr>
            <a:spLocks noChangeArrowheads="1"/>
          </p:cNvSpPr>
          <p:nvPr/>
        </p:nvSpPr>
        <p:spPr bwMode="auto">
          <a:xfrm>
            <a:off x="4714876" y="2252313"/>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0</a:t>
            </a:r>
          </a:p>
        </p:txBody>
      </p:sp>
      <p:sp>
        <p:nvSpPr>
          <p:cNvPr id="152" name="Rectangle 71"/>
          <p:cNvSpPr>
            <a:spLocks noChangeArrowheads="1"/>
          </p:cNvSpPr>
          <p:nvPr/>
        </p:nvSpPr>
        <p:spPr bwMode="auto">
          <a:xfrm>
            <a:off x="4714876" y="4681205"/>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1</a:t>
            </a:r>
          </a:p>
        </p:txBody>
      </p:sp>
      <p:sp>
        <p:nvSpPr>
          <p:cNvPr id="153" name="Rectangle 71"/>
          <p:cNvSpPr>
            <a:spLocks noChangeArrowheads="1"/>
          </p:cNvSpPr>
          <p:nvPr/>
        </p:nvSpPr>
        <p:spPr bwMode="auto">
          <a:xfrm>
            <a:off x="2946279" y="609600"/>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C00000"/>
                </a:solidFill>
              </a:rPr>
              <a:t>0</a:t>
            </a:r>
          </a:p>
        </p:txBody>
      </p:sp>
      <p:sp>
        <p:nvSpPr>
          <p:cNvPr id="154" name="Rectangle 71"/>
          <p:cNvSpPr>
            <a:spLocks noChangeArrowheads="1"/>
          </p:cNvSpPr>
          <p:nvPr/>
        </p:nvSpPr>
        <p:spPr bwMode="auto">
          <a:xfrm>
            <a:off x="2946279" y="385762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C00000"/>
                </a:solidFill>
              </a:rPr>
              <a:t>1</a:t>
            </a:r>
          </a:p>
        </p:txBody>
      </p:sp>
      <p:sp>
        <p:nvSpPr>
          <p:cNvPr id="155" name="Rectangle 154"/>
          <p:cNvSpPr/>
          <p:nvPr/>
        </p:nvSpPr>
        <p:spPr bwMode="auto">
          <a:xfrm>
            <a:off x="1785918" y="142852"/>
            <a:ext cx="1500198" cy="1500198"/>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56" name="Rectangle 155"/>
          <p:cNvSpPr/>
          <p:nvPr/>
        </p:nvSpPr>
        <p:spPr bwMode="auto">
          <a:xfrm>
            <a:off x="1785918" y="1857364"/>
            <a:ext cx="1500198" cy="4786346"/>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57" name="Rectangle 71"/>
          <p:cNvSpPr>
            <a:spLocks noChangeArrowheads="1"/>
          </p:cNvSpPr>
          <p:nvPr/>
        </p:nvSpPr>
        <p:spPr bwMode="auto">
          <a:xfrm>
            <a:off x="6479707" y="385762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2060"/>
                </a:solidFill>
              </a:rPr>
              <a:t>0</a:t>
            </a:r>
          </a:p>
        </p:txBody>
      </p:sp>
      <p:sp>
        <p:nvSpPr>
          <p:cNvPr id="158" name="Rectangle 71"/>
          <p:cNvSpPr>
            <a:spLocks noChangeArrowheads="1"/>
          </p:cNvSpPr>
          <p:nvPr/>
        </p:nvSpPr>
        <p:spPr bwMode="auto">
          <a:xfrm>
            <a:off x="6479707" y="5572140"/>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2060"/>
                </a:solidFill>
              </a:rPr>
              <a:t>1</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90513" y="225425"/>
            <a:ext cx="319087" cy="457200"/>
          </a:xfrm>
          <a:prstGeom prst="rect">
            <a:avLst/>
          </a:prstGeom>
          <a:noFill/>
          <a:ln w="9525">
            <a:noFill/>
            <a:miter lim="800000"/>
            <a:headEnd/>
            <a:tailEnd/>
          </a:ln>
          <a:effectLst/>
        </p:spPr>
        <p:txBody>
          <a:bodyPr wrap="none" lIns="92075" tIns="46038" rIns="92075" bIns="46038">
            <a:spAutoFit/>
          </a:bodyPr>
          <a:lstStyle/>
          <a:p>
            <a:r>
              <a:rPr lang="fr-FR"/>
              <a:t>a</a:t>
            </a:r>
          </a:p>
        </p:txBody>
      </p:sp>
      <p:sp>
        <p:nvSpPr>
          <p:cNvPr id="9219" name="Rectangle 3"/>
          <p:cNvSpPr>
            <a:spLocks noChangeArrowheads="1"/>
          </p:cNvSpPr>
          <p:nvPr/>
        </p:nvSpPr>
        <p:spPr bwMode="auto">
          <a:xfrm>
            <a:off x="290513" y="1063625"/>
            <a:ext cx="336550" cy="457200"/>
          </a:xfrm>
          <a:prstGeom prst="rect">
            <a:avLst/>
          </a:prstGeom>
          <a:noFill/>
          <a:ln w="9525">
            <a:noFill/>
            <a:miter lim="800000"/>
            <a:headEnd/>
            <a:tailEnd/>
          </a:ln>
          <a:effectLst/>
        </p:spPr>
        <p:txBody>
          <a:bodyPr wrap="none" lIns="92075" tIns="46038" rIns="92075" bIns="46038">
            <a:spAutoFit/>
          </a:bodyPr>
          <a:lstStyle/>
          <a:p>
            <a:r>
              <a:rPr lang="fr-FR"/>
              <a:t>b</a:t>
            </a:r>
          </a:p>
        </p:txBody>
      </p:sp>
      <p:sp>
        <p:nvSpPr>
          <p:cNvPr id="9220" name="Rectangle 4"/>
          <p:cNvSpPr>
            <a:spLocks noChangeArrowheads="1"/>
          </p:cNvSpPr>
          <p:nvPr/>
        </p:nvSpPr>
        <p:spPr bwMode="auto">
          <a:xfrm>
            <a:off x="230188" y="1901825"/>
            <a:ext cx="319087" cy="457200"/>
          </a:xfrm>
          <a:prstGeom prst="rect">
            <a:avLst/>
          </a:prstGeom>
          <a:noFill/>
          <a:ln w="9525">
            <a:noFill/>
            <a:miter lim="800000"/>
            <a:headEnd/>
            <a:tailEnd/>
          </a:ln>
          <a:effectLst/>
        </p:spPr>
        <p:txBody>
          <a:bodyPr wrap="none" lIns="92075" tIns="46038" rIns="92075" bIns="46038">
            <a:spAutoFit/>
          </a:bodyPr>
          <a:lstStyle/>
          <a:p>
            <a:r>
              <a:rPr lang="fr-FR"/>
              <a:t>c</a:t>
            </a:r>
          </a:p>
        </p:txBody>
      </p:sp>
      <p:sp>
        <p:nvSpPr>
          <p:cNvPr id="9221" name="Rectangle 5"/>
          <p:cNvSpPr>
            <a:spLocks noChangeArrowheads="1"/>
          </p:cNvSpPr>
          <p:nvPr/>
        </p:nvSpPr>
        <p:spPr bwMode="auto">
          <a:xfrm>
            <a:off x="153988" y="2816225"/>
            <a:ext cx="336550" cy="457200"/>
          </a:xfrm>
          <a:prstGeom prst="rect">
            <a:avLst/>
          </a:prstGeom>
          <a:noFill/>
          <a:ln w="9525">
            <a:noFill/>
            <a:miter lim="800000"/>
            <a:headEnd/>
            <a:tailEnd/>
          </a:ln>
          <a:effectLst/>
        </p:spPr>
        <p:txBody>
          <a:bodyPr wrap="none" lIns="92075" tIns="46038" rIns="92075" bIns="46038">
            <a:spAutoFit/>
          </a:bodyPr>
          <a:lstStyle/>
          <a:p>
            <a:pPr marL="95250" indent="-95250"/>
            <a:r>
              <a:rPr lang="fr-FR"/>
              <a:t>d</a:t>
            </a:r>
          </a:p>
        </p:txBody>
      </p:sp>
      <p:sp>
        <p:nvSpPr>
          <p:cNvPr id="9222" name="Rectangle 6"/>
          <p:cNvSpPr>
            <a:spLocks noChangeArrowheads="1"/>
          </p:cNvSpPr>
          <p:nvPr/>
        </p:nvSpPr>
        <p:spPr bwMode="auto">
          <a:xfrm>
            <a:off x="290513" y="3502025"/>
            <a:ext cx="319087" cy="457200"/>
          </a:xfrm>
          <a:prstGeom prst="rect">
            <a:avLst/>
          </a:prstGeom>
          <a:noFill/>
          <a:ln w="9525">
            <a:noFill/>
            <a:miter lim="800000"/>
            <a:headEnd/>
            <a:tailEnd/>
          </a:ln>
          <a:effectLst/>
        </p:spPr>
        <p:txBody>
          <a:bodyPr wrap="none" lIns="92075" tIns="46038" rIns="92075" bIns="46038">
            <a:spAutoFit/>
          </a:bodyPr>
          <a:lstStyle/>
          <a:p>
            <a:pPr marL="133350" indent="-133350"/>
            <a:r>
              <a:rPr lang="fr-FR"/>
              <a:t>e</a:t>
            </a:r>
          </a:p>
        </p:txBody>
      </p:sp>
      <p:sp>
        <p:nvSpPr>
          <p:cNvPr id="9223" name="Rectangle 7"/>
          <p:cNvSpPr>
            <a:spLocks noChangeArrowheads="1"/>
          </p:cNvSpPr>
          <p:nvPr/>
        </p:nvSpPr>
        <p:spPr bwMode="auto">
          <a:xfrm>
            <a:off x="290513" y="4416425"/>
            <a:ext cx="285750" cy="457200"/>
          </a:xfrm>
          <a:prstGeom prst="rect">
            <a:avLst/>
          </a:prstGeom>
          <a:noFill/>
          <a:ln w="9525">
            <a:noFill/>
            <a:miter lim="800000"/>
            <a:headEnd/>
            <a:tailEnd/>
          </a:ln>
          <a:effectLst/>
        </p:spPr>
        <p:txBody>
          <a:bodyPr wrap="none" lIns="92075" tIns="46038" rIns="92075" bIns="46038">
            <a:spAutoFit/>
          </a:bodyPr>
          <a:lstStyle/>
          <a:p>
            <a:r>
              <a:rPr lang="fr-FR"/>
              <a:t>f</a:t>
            </a:r>
          </a:p>
        </p:txBody>
      </p:sp>
      <p:sp>
        <p:nvSpPr>
          <p:cNvPr id="9224" name="Rectangle 8"/>
          <p:cNvSpPr>
            <a:spLocks noChangeArrowheads="1"/>
          </p:cNvSpPr>
          <p:nvPr/>
        </p:nvSpPr>
        <p:spPr bwMode="auto">
          <a:xfrm>
            <a:off x="268288" y="5102225"/>
            <a:ext cx="336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g</a:t>
            </a:r>
          </a:p>
        </p:txBody>
      </p:sp>
      <p:sp>
        <p:nvSpPr>
          <p:cNvPr id="9225" name="Rectangle 9"/>
          <p:cNvSpPr>
            <a:spLocks noChangeArrowheads="1"/>
          </p:cNvSpPr>
          <p:nvPr/>
        </p:nvSpPr>
        <p:spPr bwMode="auto">
          <a:xfrm>
            <a:off x="100013" y="625475"/>
            <a:ext cx="717550" cy="457200"/>
          </a:xfrm>
          <a:prstGeom prst="rect">
            <a:avLst/>
          </a:prstGeom>
          <a:noFill/>
          <a:ln w="9525">
            <a:noFill/>
            <a:miter lim="800000"/>
            <a:headEnd/>
            <a:tailEnd/>
          </a:ln>
          <a:effectLst/>
        </p:spPr>
        <p:txBody>
          <a:bodyPr wrap="none" lIns="92075" tIns="46038" rIns="92075" bIns="46038">
            <a:spAutoFit/>
          </a:bodyPr>
          <a:lstStyle/>
          <a:p>
            <a:r>
              <a:rPr lang="fr-FR"/>
              <a:t>0.40</a:t>
            </a:r>
          </a:p>
        </p:txBody>
      </p:sp>
      <p:sp>
        <p:nvSpPr>
          <p:cNvPr id="9226" name="Rectangle 10"/>
          <p:cNvSpPr>
            <a:spLocks noChangeArrowheads="1"/>
          </p:cNvSpPr>
          <p:nvPr/>
        </p:nvSpPr>
        <p:spPr bwMode="auto">
          <a:xfrm>
            <a:off x="119063" y="1463675"/>
            <a:ext cx="717550" cy="457200"/>
          </a:xfrm>
          <a:prstGeom prst="rect">
            <a:avLst/>
          </a:prstGeom>
          <a:noFill/>
          <a:ln w="9525">
            <a:noFill/>
            <a:miter lim="800000"/>
            <a:headEnd/>
            <a:tailEnd/>
          </a:ln>
          <a:effectLst/>
        </p:spPr>
        <p:txBody>
          <a:bodyPr wrap="none" lIns="92075" tIns="46038" rIns="92075" bIns="46038">
            <a:spAutoFit/>
          </a:bodyPr>
          <a:lstStyle/>
          <a:p>
            <a:r>
              <a:rPr lang="fr-FR"/>
              <a:t>0.18</a:t>
            </a:r>
          </a:p>
        </p:txBody>
      </p:sp>
      <p:sp>
        <p:nvSpPr>
          <p:cNvPr id="9227" name="Rectangle 11"/>
          <p:cNvSpPr>
            <a:spLocks noChangeArrowheads="1"/>
          </p:cNvSpPr>
          <p:nvPr/>
        </p:nvSpPr>
        <p:spPr bwMode="auto">
          <a:xfrm>
            <a:off x="1588" y="22828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8" name="Rectangle 12"/>
          <p:cNvSpPr>
            <a:spLocks noChangeArrowheads="1"/>
          </p:cNvSpPr>
          <p:nvPr/>
        </p:nvSpPr>
        <p:spPr bwMode="auto">
          <a:xfrm>
            <a:off x="1588" y="3159125"/>
            <a:ext cx="717550" cy="457200"/>
          </a:xfrm>
          <a:prstGeom prst="rect">
            <a:avLst/>
          </a:prstGeom>
          <a:noFill/>
          <a:ln w="9525">
            <a:noFill/>
            <a:miter lim="800000"/>
            <a:headEnd/>
            <a:tailEnd/>
          </a:ln>
          <a:effectLst/>
        </p:spPr>
        <p:txBody>
          <a:bodyPr wrap="none" lIns="92075" tIns="46038" rIns="92075" bIns="46038">
            <a:spAutoFit/>
          </a:bodyPr>
          <a:lstStyle/>
          <a:p>
            <a:r>
              <a:rPr lang="fr-FR"/>
              <a:t>0.10</a:t>
            </a:r>
          </a:p>
        </p:txBody>
      </p:sp>
      <p:sp>
        <p:nvSpPr>
          <p:cNvPr id="9229" name="Rectangle 13"/>
          <p:cNvSpPr>
            <a:spLocks noChangeArrowheads="1"/>
          </p:cNvSpPr>
          <p:nvPr/>
        </p:nvSpPr>
        <p:spPr bwMode="auto">
          <a:xfrm>
            <a:off x="42863" y="3883025"/>
            <a:ext cx="717550" cy="457200"/>
          </a:xfrm>
          <a:prstGeom prst="rect">
            <a:avLst/>
          </a:prstGeom>
          <a:noFill/>
          <a:ln w="9525">
            <a:noFill/>
            <a:miter lim="800000"/>
            <a:headEnd/>
            <a:tailEnd/>
          </a:ln>
          <a:effectLst/>
        </p:spPr>
        <p:txBody>
          <a:bodyPr wrap="none" lIns="92075" tIns="46038" rIns="92075" bIns="46038">
            <a:spAutoFit/>
          </a:bodyPr>
          <a:lstStyle/>
          <a:p>
            <a:r>
              <a:rPr lang="fr-FR"/>
              <a:t>0.07</a:t>
            </a:r>
          </a:p>
        </p:txBody>
      </p:sp>
      <p:sp>
        <p:nvSpPr>
          <p:cNvPr id="9230" name="Rectangle 14"/>
          <p:cNvSpPr>
            <a:spLocks noChangeArrowheads="1"/>
          </p:cNvSpPr>
          <p:nvPr/>
        </p:nvSpPr>
        <p:spPr bwMode="auto">
          <a:xfrm>
            <a:off x="4763" y="4778375"/>
            <a:ext cx="717550" cy="457200"/>
          </a:xfrm>
          <a:prstGeom prst="rect">
            <a:avLst/>
          </a:prstGeom>
          <a:noFill/>
          <a:ln w="9525">
            <a:noFill/>
            <a:miter lim="800000"/>
            <a:headEnd/>
            <a:tailEnd/>
          </a:ln>
          <a:effectLst/>
        </p:spPr>
        <p:txBody>
          <a:bodyPr wrap="none" lIns="92075" tIns="46038" rIns="92075" bIns="46038">
            <a:spAutoFit/>
          </a:bodyPr>
          <a:lstStyle/>
          <a:p>
            <a:r>
              <a:rPr lang="fr-FR"/>
              <a:t>0.06</a:t>
            </a:r>
          </a:p>
        </p:txBody>
      </p:sp>
      <p:sp>
        <p:nvSpPr>
          <p:cNvPr id="9231" name="Rectangle 15"/>
          <p:cNvSpPr>
            <a:spLocks noChangeArrowheads="1"/>
          </p:cNvSpPr>
          <p:nvPr/>
        </p:nvSpPr>
        <p:spPr bwMode="auto">
          <a:xfrm>
            <a:off x="1588" y="5559425"/>
            <a:ext cx="7937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 0.05</a:t>
            </a:r>
          </a:p>
        </p:txBody>
      </p:sp>
      <p:sp>
        <p:nvSpPr>
          <p:cNvPr id="9232" name="Rectangle 16"/>
          <p:cNvSpPr>
            <a:spLocks noChangeArrowheads="1"/>
          </p:cNvSpPr>
          <p:nvPr/>
        </p:nvSpPr>
        <p:spPr bwMode="auto">
          <a:xfrm>
            <a:off x="271463" y="5973763"/>
            <a:ext cx="336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h</a:t>
            </a:r>
          </a:p>
        </p:txBody>
      </p:sp>
      <p:sp>
        <p:nvSpPr>
          <p:cNvPr id="9233" name="Rectangle 17"/>
          <p:cNvSpPr>
            <a:spLocks noChangeArrowheads="1"/>
          </p:cNvSpPr>
          <p:nvPr/>
        </p:nvSpPr>
        <p:spPr bwMode="auto">
          <a:xfrm>
            <a:off x="119063" y="6335713"/>
            <a:ext cx="717550" cy="457200"/>
          </a:xfrm>
          <a:prstGeom prst="rect">
            <a:avLst/>
          </a:prstGeom>
          <a:noFill/>
          <a:ln w="9525">
            <a:noFill/>
            <a:miter lim="800000"/>
            <a:headEnd/>
            <a:tailEnd/>
          </a:ln>
          <a:effectLst/>
        </p:spPr>
        <p:txBody>
          <a:bodyPr wrap="none" lIns="92075" tIns="46038" rIns="92075" bIns="46038">
            <a:spAutoFit/>
          </a:bodyPr>
          <a:lstStyle/>
          <a:p>
            <a:r>
              <a:rPr lang="fr-FR">
                <a:solidFill>
                  <a:srgbClr val="FF3300"/>
                </a:solidFill>
              </a:rPr>
              <a:t>0.04</a:t>
            </a:r>
          </a:p>
        </p:txBody>
      </p:sp>
      <p:sp>
        <p:nvSpPr>
          <p:cNvPr id="9238" name="Line 22"/>
          <p:cNvSpPr>
            <a:spLocks noChangeShapeType="1"/>
          </p:cNvSpPr>
          <p:nvPr/>
        </p:nvSpPr>
        <p:spPr bwMode="auto">
          <a:xfrm flipV="1">
            <a:off x="611188" y="3746500"/>
            <a:ext cx="1600200" cy="1588"/>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39" name="Line 23"/>
          <p:cNvSpPr>
            <a:spLocks noChangeShapeType="1"/>
          </p:cNvSpPr>
          <p:nvPr/>
        </p:nvSpPr>
        <p:spPr bwMode="auto">
          <a:xfrm>
            <a:off x="687388" y="4572008"/>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0" name="Line 24"/>
          <p:cNvSpPr>
            <a:spLocks noChangeShapeType="1"/>
          </p:cNvSpPr>
          <p:nvPr/>
        </p:nvSpPr>
        <p:spPr bwMode="auto">
          <a:xfrm flipV="1">
            <a:off x="763588" y="387350"/>
            <a:ext cx="1452562" cy="635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1" name="Line 25"/>
          <p:cNvSpPr>
            <a:spLocks noChangeShapeType="1"/>
          </p:cNvSpPr>
          <p:nvPr/>
        </p:nvSpPr>
        <p:spPr bwMode="auto">
          <a:xfrm>
            <a:off x="763588" y="1231900"/>
            <a:ext cx="1516062"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42" name="Line 26"/>
          <p:cNvSpPr>
            <a:spLocks noChangeShapeType="1"/>
          </p:cNvSpPr>
          <p:nvPr/>
        </p:nvSpPr>
        <p:spPr bwMode="auto">
          <a:xfrm>
            <a:off x="611188" y="2070100"/>
            <a:ext cx="1668462"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9259" name="Oval 43"/>
          <p:cNvSpPr>
            <a:spLocks noChangeArrowheads="1"/>
          </p:cNvSpPr>
          <p:nvPr/>
        </p:nvSpPr>
        <p:spPr bwMode="auto">
          <a:xfrm>
            <a:off x="617538" y="62674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0" name="Oval 44"/>
          <p:cNvSpPr>
            <a:spLocks noChangeArrowheads="1"/>
          </p:cNvSpPr>
          <p:nvPr/>
        </p:nvSpPr>
        <p:spPr bwMode="auto">
          <a:xfrm>
            <a:off x="609600" y="5254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1" name="Oval 45"/>
          <p:cNvSpPr>
            <a:spLocks noChangeArrowheads="1"/>
          </p:cNvSpPr>
          <p:nvPr/>
        </p:nvSpPr>
        <p:spPr bwMode="auto">
          <a:xfrm>
            <a:off x="609600" y="44926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2" name="Oval 46"/>
          <p:cNvSpPr>
            <a:spLocks noChangeArrowheads="1"/>
          </p:cNvSpPr>
          <p:nvPr/>
        </p:nvSpPr>
        <p:spPr bwMode="auto">
          <a:xfrm>
            <a:off x="609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3" name="Oval 47"/>
          <p:cNvSpPr>
            <a:spLocks noChangeArrowheads="1"/>
          </p:cNvSpPr>
          <p:nvPr/>
        </p:nvSpPr>
        <p:spPr bwMode="auto">
          <a:xfrm>
            <a:off x="609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4" name="Oval 48"/>
          <p:cNvSpPr>
            <a:spLocks noChangeArrowheads="1"/>
          </p:cNvSpPr>
          <p:nvPr/>
        </p:nvSpPr>
        <p:spPr bwMode="auto">
          <a:xfrm>
            <a:off x="609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5" name="Oval 49"/>
          <p:cNvSpPr>
            <a:spLocks noChangeArrowheads="1"/>
          </p:cNvSpPr>
          <p:nvPr/>
        </p:nvSpPr>
        <p:spPr bwMode="auto">
          <a:xfrm>
            <a:off x="617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6" name="Oval 50"/>
          <p:cNvSpPr>
            <a:spLocks noChangeArrowheads="1"/>
          </p:cNvSpPr>
          <p:nvPr/>
        </p:nvSpPr>
        <p:spPr bwMode="auto">
          <a:xfrm>
            <a:off x="617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7" name="Oval 51"/>
          <p:cNvSpPr>
            <a:spLocks noChangeArrowheads="1"/>
          </p:cNvSpPr>
          <p:nvPr/>
        </p:nvSpPr>
        <p:spPr bwMode="auto">
          <a:xfrm>
            <a:off x="2133600" y="44799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8" name="Oval 52"/>
          <p:cNvSpPr>
            <a:spLocks noChangeArrowheads="1"/>
          </p:cNvSpPr>
          <p:nvPr/>
        </p:nvSpPr>
        <p:spPr bwMode="auto">
          <a:xfrm>
            <a:off x="2133600" y="3654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69" name="Oval 53"/>
          <p:cNvSpPr>
            <a:spLocks noChangeArrowheads="1"/>
          </p:cNvSpPr>
          <p:nvPr/>
        </p:nvSpPr>
        <p:spPr bwMode="auto">
          <a:xfrm>
            <a:off x="2133600" y="28924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0" name="Oval 54"/>
          <p:cNvSpPr>
            <a:spLocks noChangeArrowheads="1"/>
          </p:cNvSpPr>
          <p:nvPr/>
        </p:nvSpPr>
        <p:spPr bwMode="auto">
          <a:xfrm>
            <a:off x="2133600" y="197802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1" name="Oval 55"/>
          <p:cNvSpPr>
            <a:spLocks noChangeArrowheads="1"/>
          </p:cNvSpPr>
          <p:nvPr/>
        </p:nvSpPr>
        <p:spPr bwMode="auto">
          <a:xfrm>
            <a:off x="214153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72" name="Oval 56"/>
          <p:cNvSpPr>
            <a:spLocks noChangeArrowheads="1"/>
          </p:cNvSpPr>
          <p:nvPr/>
        </p:nvSpPr>
        <p:spPr bwMode="auto">
          <a:xfrm>
            <a:off x="2141538"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280" name="Line 64"/>
          <p:cNvSpPr>
            <a:spLocks noChangeShapeType="1"/>
          </p:cNvSpPr>
          <p:nvPr/>
        </p:nvSpPr>
        <p:spPr bwMode="auto">
          <a:xfrm flipV="1">
            <a:off x="609600" y="2968625"/>
            <a:ext cx="1600200"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59" name="Line 23"/>
          <p:cNvSpPr>
            <a:spLocks noChangeShapeType="1"/>
          </p:cNvSpPr>
          <p:nvPr/>
        </p:nvSpPr>
        <p:spPr bwMode="auto">
          <a:xfrm>
            <a:off x="695298" y="5343547"/>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60" name="Oval 45"/>
          <p:cNvSpPr>
            <a:spLocks noChangeArrowheads="1"/>
          </p:cNvSpPr>
          <p:nvPr/>
        </p:nvSpPr>
        <p:spPr bwMode="auto">
          <a:xfrm>
            <a:off x="617510" y="526416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1" name="Oval 51"/>
          <p:cNvSpPr>
            <a:spLocks noChangeArrowheads="1"/>
          </p:cNvSpPr>
          <p:nvPr/>
        </p:nvSpPr>
        <p:spPr bwMode="auto">
          <a:xfrm>
            <a:off x="2141510" y="526416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2" name="Line 23"/>
          <p:cNvSpPr>
            <a:spLocks noChangeShapeType="1"/>
          </p:cNvSpPr>
          <p:nvPr/>
        </p:nvSpPr>
        <p:spPr bwMode="auto">
          <a:xfrm>
            <a:off x="720698" y="6348441"/>
            <a:ext cx="1524000" cy="1587"/>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63" name="Oval 45"/>
          <p:cNvSpPr>
            <a:spLocks noChangeArrowheads="1"/>
          </p:cNvSpPr>
          <p:nvPr/>
        </p:nvSpPr>
        <p:spPr bwMode="auto">
          <a:xfrm>
            <a:off x="642910"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64" name="Oval 51"/>
          <p:cNvSpPr>
            <a:spLocks noChangeArrowheads="1"/>
          </p:cNvSpPr>
          <p:nvPr/>
        </p:nvSpPr>
        <p:spPr bwMode="auto">
          <a:xfrm>
            <a:off x="2166910"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2" name="Oval 49"/>
          <p:cNvSpPr>
            <a:spLocks noChangeArrowheads="1"/>
          </p:cNvSpPr>
          <p:nvPr/>
        </p:nvSpPr>
        <p:spPr bwMode="auto">
          <a:xfrm>
            <a:off x="2146281"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3" name="Oval 50"/>
          <p:cNvSpPr>
            <a:spLocks noChangeArrowheads="1"/>
          </p:cNvSpPr>
          <p:nvPr/>
        </p:nvSpPr>
        <p:spPr bwMode="auto">
          <a:xfrm>
            <a:off x="2146281"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4" name="Oval 55"/>
          <p:cNvSpPr>
            <a:spLocks noChangeArrowheads="1"/>
          </p:cNvSpPr>
          <p:nvPr/>
        </p:nvSpPr>
        <p:spPr bwMode="auto">
          <a:xfrm>
            <a:off x="4160848" y="11620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75" name="Oval 56"/>
          <p:cNvSpPr>
            <a:spLocks noChangeArrowheads="1"/>
          </p:cNvSpPr>
          <p:nvPr/>
        </p:nvSpPr>
        <p:spPr bwMode="auto">
          <a:xfrm>
            <a:off x="4044964" y="32385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82" name="Connecteur droit 81"/>
          <p:cNvCxnSpPr>
            <a:endCxn id="75" idx="6"/>
          </p:cNvCxnSpPr>
          <p:nvPr/>
        </p:nvCxnSpPr>
        <p:spPr bwMode="auto">
          <a:xfrm flipV="1">
            <a:off x="2214546" y="393700"/>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Connecteur droit 84"/>
          <p:cNvCxnSpPr/>
          <p:nvPr/>
        </p:nvCxnSpPr>
        <p:spPr bwMode="auto">
          <a:xfrm flipV="1">
            <a:off x="2214546" y="1231906"/>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Connecteur droit 85"/>
          <p:cNvCxnSpPr/>
          <p:nvPr/>
        </p:nvCxnSpPr>
        <p:spPr bwMode="auto">
          <a:xfrm flipV="1">
            <a:off x="2227246" y="2051062"/>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7" name="Oval 55"/>
          <p:cNvSpPr>
            <a:spLocks noChangeArrowheads="1"/>
          </p:cNvSpPr>
          <p:nvPr/>
        </p:nvSpPr>
        <p:spPr bwMode="auto">
          <a:xfrm>
            <a:off x="4143372" y="197801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88" name="Oval 54"/>
          <p:cNvSpPr>
            <a:spLocks noChangeArrowheads="1"/>
          </p:cNvSpPr>
          <p:nvPr/>
        </p:nvSpPr>
        <p:spPr bwMode="auto">
          <a:xfrm>
            <a:off x="2143108" y="2898772"/>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89" name="Connecteur droit 88"/>
          <p:cNvCxnSpPr/>
          <p:nvPr/>
        </p:nvCxnSpPr>
        <p:spPr bwMode="auto">
          <a:xfrm flipV="1">
            <a:off x="2236754" y="2971809"/>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0" name="Oval 55"/>
          <p:cNvSpPr>
            <a:spLocks noChangeArrowheads="1"/>
          </p:cNvSpPr>
          <p:nvPr/>
        </p:nvSpPr>
        <p:spPr bwMode="auto">
          <a:xfrm>
            <a:off x="4152880" y="2898763"/>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1" name="Oval 54"/>
          <p:cNvSpPr>
            <a:spLocks noChangeArrowheads="1"/>
          </p:cNvSpPr>
          <p:nvPr/>
        </p:nvSpPr>
        <p:spPr bwMode="auto">
          <a:xfrm>
            <a:off x="2136776" y="365601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92" name="Connecteur droit 91"/>
          <p:cNvCxnSpPr/>
          <p:nvPr/>
        </p:nvCxnSpPr>
        <p:spPr bwMode="auto">
          <a:xfrm flipV="1">
            <a:off x="2230422" y="372905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3" name="Oval 55"/>
          <p:cNvSpPr>
            <a:spLocks noChangeArrowheads="1"/>
          </p:cNvSpPr>
          <p:nvPr/>
        </p:nvSpPr>
        <p:spPr bwMode="auto">
          <a:xfrm>
            <a:off x="4146548" y="365600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4" name="Oval 54"/>
          <p:cNvSpPr>
            <a:spLocks noChangeArrowheads="1"/>
          </p:cNvSpPr>
          <p:nvPr/>
        </p:nvSpPr>
        <p:spPr bwMode="auto">
          <a:xfrm>
            <a:off x="2143108" y="449421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95" name="Connecteur droit 94"/>
          <p:cNvCxnSpPr/>
          <p:nvPr/>
        </p:nvCxnSpPr>
        <p:spPr bwMode="auto">
          <a:xfrm flipV="1">
            <a:off x="2236754" y="456725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6" name="Oval 55"/>
          <p:cNvSpPr>
            <a:spLocks noChangeArrowheads="1"/>
          </p:cNvSpPr>
          <p:nvPr/>
        </p:nvSpPr>
        <p:spPr bwMode="auto">
          <a:xfrm>
            <a:off x="4152880" y="449420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97" name="Oval 54"/>
          <p:cNvSpPr>
            <a:spLocks noChangeArrowheads="1"/>
          </p:cNvSpPr>
          <p:nvPr/>
        </p:nvSpPr>
        <p:spPr bwMode="auto">
          <a:xfrm>
            <a:off x="2143108" y="526892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98" name="Connecteur droit 97"/>
          <p:cNvCxnSpPr/>
          <p:nvPr/>
        </p:nvCxnSpPr>
        <p:spPr bwMode="auto">
          <a:xfrm flipV="1">
            <a:off x="2236754" y="5341963"/>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 name="Oval 55"/>
          <p:cNvSpPr>
            <a:spLocks noChangeArrowheads="1"/>
          </p:cNvSpPr>
          <p:nvPr/>
        </p:nvSpPr>
        <p:spPr bwMode="auto">
          <a:xfrm>
            <a:off x="4152880" y="5268917"/>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0" name="Oval 54"/>
          <p:cNvSpPr>
            <a:spLocks noChangeArrowheads="1"/>
          </p:cNvSpPr>
          <p:nvPr/>
        </p:nvSpPr>
        <p:spPr bwMode="auto">
          <a:xfrm>
            <a:off x="2168508" y="626905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01" name="Connecteur droit 100"/>
          <p:cNvCxnSpPr/>
          <p:nvPr/>
        </p:nvCxnSpPr>
        <p:spPr bwMode="auto">
          <a:xfrm flipV="1">
            <a:off x="2262154" y="6342095"/>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2" name="Oval 55"/>
          <p:cNvSpPr>
            <a:spLocks noChangeArrowheads="1"/>
          </p:cNvSpPr>
          <p:nvPr/>
        </p:nvSpPr>
        <p:spPr bwMode="auto">
          <a:xfrm>
            <a:off x="4178280" y="6269049"/>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09" name="Oval 51"/>
          <p:cNvSpPr>
            <a:spLocks noChangeArrowheads="1"/>
          </p:cNvSpPr>
          <p:nvPr/>
        </p:nvSpPr>
        <p:spPr bwMode="auto">
          <a:xfrm>
            <a:off x="4152902" y="44846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0" name="Oval 52"/>
          <p:cNvSpPr>
            <a:spLocks noChangeArrowheads="1"/>
          </p:cNvSpPr>
          <p:nvPr/>
        </p:nvSpPr>
        <p:spPr bwMode="auto">
          <a:xfrm>
            <a:off x="4152902" y="36591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1" name="Oval 53"/>
          <p:cNvSpPr>
            <a:spLocks noChangeArrowheads="1"/>
          </p:cNvSpPr>
          <p:nvPr/>
        </p:nvSpPr>
        <p:spPr bwMode="auto">
          <a:xfrm>
            <a:off x="4152902" y="28971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2" name="Oval 54"/>
          <p:cNvSpPr>
            <a:spLocks noChangeArrowheads="1"/>
          </p:cNvSpPr>
          <p:nvPr/>
        </p:nvSpPr>
        <p:spPr bwMode="auto">
          <a:xfrm>
            <a:off x="4152902" y="19827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3" name="Oval 55"/>
          <p:cNvSpPr>
            <a:spLocks noChangeArrowheads="1"/>
          </p:cNvSpPr>
          <p:nvPr/>
        </p:nvSpPr>
        <p:spPr bwMode="auto">
          <a:xfrm>
            <a:off x="4187824" y="116679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8" name="Oval 51"/>
          <p:cNvSpPr>
            <a:spLocks noChangeArrowheads="1"/>
          </p:cNvSpPr>
          <p:nvPr/>
        </p:nvSpPr>
        <p:spPr bwMode="auto">
          <a:xfrm>
            <a:off x="4160812" y="526890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9" name="Oval 51"/>
          <p:cNvSpPr>
            <a:spLocks noChangeArrowheads="1"/>
          </p:cNvSpPr>
          <p:nvPr/>
        </p:nvSpPr>
        <p:spPr bwMode="auto">
          <a:xfrm>
            <a:off x="4186212" y="627379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1" name="Oval 49"/>
          <p:cNvSpPr>
            <a:spLocks noChangeArrowheads="1"/>
          </p:cNvSpPr>
          <p:nvPr/>
        </p:nvSpPr>
        <p:spPr bwMode="auto">
          <a:xfrm>
            <a:off x="4192567" y="1166790"/>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29" name="Connecteur droit 128"/>
          <p:cNvCxnSpPr/>
          <p:nvPr/>
        </p:nvCxnSpPr>
        <p:spPr bwMode="auto">
          <a:xfrm flipV="1">
            <a:off x="4246548" y="2055802"/>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0" name="Oval 55"/>
          <p:cNvSpPr>
            <a:spLocks noChangeArrowheads="1"/>
          </p:cNvSpPr>
          <p:nvPr/>
        </p:nvSpPr>
        <p:spPr bwMode="auto">
          <a:xfrm>
            <a:off x="6162674" y="198275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31" name="Oval 54"/>
          <p:cNvSpPr>
            <a:spLocks noChangeArrowheads="1"/>
          </p:cNvSpPr>
          <p:nvPr/>
        </p:nvSpPr>
        <p:spPr bwMode="auto">
          <a:xfrm>
            <a:off x="4162410" y="2903512"/>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32" name="Connecteur droit 131"/>
          <p:cNvCxnSpPr/>
          <p:nvPr/>
        </p:nvCxnSpPr>
        <p:spPr bwMode="auto">
          <a:xfrm flipV="1">
            <a:off x="4256056" y="2976549"/>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3" name="Oval 55"/>
          <p:cNvSpPr>
            <a:spLocks noChangeArrowheads="1"/>
          </p:cNvSpPr>
          <p:nvPr/>
        </p:nvSpPr>
        <p:spPr bwMode="auto">
          <a:xfrm>
            <a:off x="6172182" y="2903503"/>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34" name="Oval 54"/>
          <p:cNvSpPr>
            <a:spLocks noChangeArrowheads="1"/>
          </p:cNvSpPr>
          <p:nvPr/>
        </p:nvSpPr>
        <p:spPr bwMode="auto">
          <a:xfrm>
            <a:off x="4156078" y="366075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35" name="Connecteur droit 134"/>
          <p:cNvCxnSpPr/>
          <p:nvPr/>
        </p:nvCxnSpPr>
        <p:spPr bwMode="auto">
          <a:xfrm flipV="1">
            <a:off x="4249724" y="373379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6" name="Oval 55"/>
          <p:cNvSpPr>
            <a:spLocks noChangeArrowheads="1"/>
          </p:cNvSpPr>
          <p:nvPr/>
        </p:nvSpPr>
        <p:spPr bwMode="auto">
          <a:xfrm>
            <a:off x="6165850" y="366074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37" name="Oval 54"/>
          <p:cNvSpPr>
            <a:spLocks noChangeArrowheads="1"/>
          </p:cNvSpPr>
          <p:nvPr/>
        </p:nvSpPr>
        <p:spPr bwMode="auto">
          <a:xfrm>
            <a:off x="4162410" y="449895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38" name="Connecteur droit 137"/>
          <p:cNvCxnSpPr/>
          <p:nvPr/>
        </p:nvCxnSpPr>
        <p:spPr bwMode="auto">
          <a:xfrm flipV="1">
            <a:off x="4256056" y="457199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9" name="Oval 55"/>
          <p:cNvSpPr>
            <a:spLocks noChangeArrowheads="1"/>
          </p:cNvSpPr>
          <p:nvPr/>
        </p:nvSpPr>
        <p:spPr bwMode="auto">
          <a:xfrm>
            <a:off x="6172182" y="449894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0" name="Oval 54"/>
          <p:cNvSpPr>
            <a:spLocks noChangeArrowheads="1"/>
          </p:cNvSpPr>
          <p:nvPr/>
        </p:nvSpPr>
        <p:spPr bwMode="auto">
          <a:xfrm>
            <a:off x="4162410" y="527366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41" name="Connecteur droit 140"/>
          <p:cNvCxnSpPr/>
          <p:nvPr/>
        </p:nvCxnSpPr>
        <p:spPr bwMode="auto">
          <a:xfrm flipV="1">
            <a:off x="4256056" y="5346703"/>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2" name="Oval 55"/>
          <p:cNvSpPr>
            <a:spLocks noChangeArrowheads="1"/>
          </p:cNvSpPr>
          <p:nvPr/>
        </p:nvSpPr>
        <p:spPr bwMode="auto">
          <a:xfrm>
            <a:off x="6172182" y="5273657"/>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3" name="Oval 54"/>
          <p:cNvSpPr>
            <a:spLocks noChangeArrowheads="1"/>
          </p:cNvSpPr>
          <p:nvPr/>
        </p:nvSpPr>
        <p:spPr bwMode="auto">
          <a:xfrm>
            <a:off x="4187810" y="627379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44" name="Connecteur droit 143"/>
          <p:cNvCxnSpPr/>
          <p:nvPr/>
        </p:nvCxnSpPr>
        <p:spPr bwMode="auto">
          <a:xfrm flipV="1">
            <a:off x="4281456" y="6346835"/>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5" name="Oval 55"/>
          <p:cNvSpPr>
            <a:spLocks noChangeArrowheads="1"/>
          </p:cNvSpPr>
          <p:nvPr/>
        </p:nvSpPr>
        <p:spPr bwMode="auto">
          <a:xfrm>
            <a:off x="6197582" y="6273789"/>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46" name="Rectangle 145"/>
          <p:cNvSpPr/>
          <p:nvPr/>
        </p:nvSpPr>
        <p:spPr bwMode="auto">
          <a:xfrm>
            <a:off x="5786446" y="1714488"/>
            <a:ext cx="1000132" cy="71438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47" name="Rectangle 146"/>
          <p:cNvSpPr/>
          <p:nvPr/>
        </p:nvSpPr>
        <p:spPr bwMode="auto">
          <a:xfrm>
            <a:off x="5786446" y="2571744"/>
            <a:ext cx="1000132" cy="71438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48" name="Rectangle 147"/>
          <p:cNvSpPr/>
          <p:nvPr/>
        </p:nvSpPr>
        <p:spPr bwMode="auto">
          <a:xfrm>
            <a:off x="5786446" y="3429000"/>
            <a:ext cx="1000132" cy="142876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49" name="Rectangle 148"/>
          <p:cNvSpPr/>
          <p:nvPr/>
        </p:nvSpPr>
        <p:spPr bwMode="auto">
          <a:xfrm>
            <a:off x="5786446" y="5214950"/>
            <a:ext cx="1000132" cy="142876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50" name="Rectangle 71"/>
          <p:cNvSpPr>
            <a:spLocks noChangeArrowheads="1"/>
          </p:cNvSpPr>
          <p:nvPr/>
        </p:nvSpPr>
        <p:spPr bwMode="auto">
          <a:xfrm>
            <a:off x="6462726" y="1857364"/>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2060"/>
                </a:solidFill>
              </a:rPr>
              <a:t>0</a:t>
            </a:r>
          </a:p>
        </p:txBody>
      </p:sp>
      <p:sp>
        <p:nvSpPr>
          <p:cNvPr id="151" name="Rectangle 71"/>
          <p:cNvSpPr>
            <a:spLocks noChangeArrowheads="1"/>
          </p:cNvSpPr>
          <p:nvPr/>
        </p:nvSpPr>
        <p:spPr bwMode="auto">
          <a:xfrm>
            <a:off x="6462726" y="2680941"/>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2060"/>
                </a:solidFill>
              </a:rPr>
              <a:t>1</a:t>
            </a:r>
          </a:p>
        </p:txBody>
      </p:sp>
      <p:sp>
        <p:nvSpPr>
          <p:cNvPr id="122" name="Rectangle 121"/>
          <p:cNvSpPr/>
          <p:nvPr/>
        </p:nvSpPr>
        <p:spPr bwMode="auto">
          <a:xfrm>
            <a:off x="3714744" y="142852"/>
            <a:ext cx="1357322"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23" name="Rectangle 122"/>
          <p:cNvSpPr/>
          <p:nvPr/>
        </p:nvSpPr>
        <p:spPr bwMode="auto">
          <a:xfrm>
            <a:off x="3711599" y="928670"/>
            <a:ext cx="1360467"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24" name="Rectangle 123"/>
          <p:cNvSpPr/>
          <p:nvPr/>
        </p:nvSpPr>
        <p:spPr bwMode="auto">
          <a:xfrm>
            <a:off x="3714744" y="1714488"/>
            <a:ext cx="1357322" cy="1500198"/>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25" name="Rectangle 124"/>
          <p:cNvSpPr/>
          <p:nvPr/>
        </p:nvSpPr>
        <p:spPr bwMode="auto">
          <a:xfrm>
            <a:off x="3714744" y="3429000"/>
            <a:ext cx="1357322" cy="3214710"/>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26" name="Rectangle 71"/>
          <p:cNvSpPr>
            <a:spLocks noChangeArrowheads="1"/>
          </p:cNvSpPr>
          <p:nvPr/>
        </p:nvSpPr>
        <p:spPr bwMode="auto">
          <a:xfrm>
            <a:off x="4714876" y="142852"/>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0</a:t>
            </a:r>
          </a:p>
        </p:txBody>
      </p:sp>
      <p:sp>
        <p:nvSpPr>
          <p:cNvPr id="127" name="Rectangle 71"/>
          <p:cNvSpPr>
            <a:spLocks noChangeArrowheads="1"/>
          </p:cNvSpPr>
          <p:nvPr/>
        </p:nvSpPr>
        <p:spPr bwMode="auto">
          <a:xfrm>
            <a:off x="4714876" y="100010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1</a:t>
            </a:r>
          </a:p>
        </p:txBody>
      </p:sp>
      <p:sp>
        <p:nvSpPr>
          <p:cNvPr id="128" name="Rectangle 71"/>
          <p:cNvSpPr>
            <a:spLocks noChangeArrowheads="1"/>
          </p:cNvSpPr>
          <p:nvPr/>
        </p:nvSpPr>
        <p:spPr bwMode="auto">
          <a:xfrm>
            <a:off x="4714876" y="2252313"/>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0</a:t>
            </a:r>
          </a:p>
        </p:txBody>
      </p:sp>
      <p:sp>
        <p:nvSpPr>
          <p:cNvPr id="152" name="Rectangle 71"/>
          <p:cNvSpPr>
            <a:spLocks noChangeArrowheads="1"/>
          </p:cNvSpPr>
          <p:nvPr/>
        </p:nvSpPr>
        <p:spPr bwMode="auto">
          <a:xfrm>
            <a:off x="4714876" y="4681205"/>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7030A0"/>
                </a:solidFill>
              </a:rPr>
              <a:t>1</a:t>
            </a:r>
          </a:p>
        </p:txBody>
      </p:sp>
      <p:sp>
        <p:nvSpPr>
          <p:cNvPr id="153" name="Rectangle 71"/>
          <p:cNvSpPr>
            <a:spLocks noChangeArrowheads="1"/>
          </p:cNvSpPr>
          <p:nvPr/>
        </p:nvSpPr>
        <p:spPr bwMode="auto">
          <a:xfrm>
            <a:off x="2946279" y="609600"/>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C00000"/>
                </a:solidFill>
              </a:rPr>
              <a:t>0</a:t>
            </a:r>
          </a:p>
        </p:txBody>
      </p:sp>
      <p:sp>
        <p:nvSpPr>
          <p:cNvPr id="154" name="Rectangle 71"/>
          <p:cNvSpPr>
            <a:spLocks noChangeArrowheads="1"/>
          </p:cNvSpPr>
          <p:nvPr/>
        </p:nvSpPr>
        <p:spPr bwMode="auto">
          <a:xfrm>
            <a:off x="2946279" y="385762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C00000"/>
                </a:solidFill>
              </a:rPr>
              <a:t>1</a:t>
            </a:r>
          </a:p>
        </p:txBody>
      </p:sp>
      <p:sp>
        <p:nvSpPr>
          <p:cNvPr id="155" name="Rectangle 154"/>
          <p:cNvSpPr/>
          <p:nvPr/>
        </p:nvSpPr>
        <p:spPr bwMode="auto">
          <a:xfrm>
            <a:off x="1785918" y="142852"/>
            <a:ext cx="1500198" cy="1500198"/>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56" name="Rectangle 155"/>
          <p:cNvSpPr/>
          <p:nvPr/>
        </p:nvSpPr>
        <p:spPr bwMode="auto">
          <a:xfrm>
            <a:off x="1785918" y="1857364"/>
            <a:ext cx="1500198" cy="4786346"/>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57" name="Rectangle 71"/>
          <p:cNvSpPr>
            <a:spLocks noChangeArrowheads="1"/>
          </p:cNvSpPr>
          <p:nvPr/>
        </p:nvSpPr>
        <p:spPr bwMode="auto">
          <a:xfrm>
            <a:off x="6479707" y="385762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2060"/>
                </a:solidFill>
              </a:rPr>
              <a:t>0</a:t>
            </a:r>
          </a:p>
        </p:txBody>
      </p:sp>
      <p:sp>
        <p:nvSpPr>
          <p:cNvPr id="158" name="Rectangle 71"/>
          <p:cNvSpPr>
            <a:spLocks noChangeArrowheads="1"/>
          </p:cNvSpPr>
          <p:nvPr/>
        </p:nvSpPr>
        <p:spPr bwMode="auto">
          <a:xfrm>
            <a:off x="6479707" y="5572140"/>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2060"/>
                </a:solidFill>
              </a:rPr>
              <a:t>1</a:t>
            </a:r>
          </a:p>
        </p:txBody>
      </p:sp>
      <p:sp>
        <p:nvSpPr>
          <p:cNvPr id="114" name="Oval 55"/>
          <p:cNvSpPr>
            <a:spLocks noChangeArrowheads="1"/>
          </p:cNvSpPr>
          <p:nvPr/>
        </p:nvSpPr>
        <p:spPr bwMode="auto">
          <a:xfrm>
            <a:off x="6146812" y="365600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5" name="Oval 55"/>
          <p:cNvSpPr>
            <a:spLocks noChangeArrowheads="1"/>
          </p:cNvSpPr>
          <p:nvPr/>
        </p:nvSpPr>
        <p:spPr bwMode="auto">
          <a:xfrm>
            <a:off x="6153144" y="449420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6" name="Oval 55"/>
          <p:cNvSpPr>
            <a:spLocks noChangeArrowheads="1"/>
          </p:cNvSpPr>
          <p:nvPr/>
        </p:nvSpPr>
        <p:spPr bwMode="auto">
          <a:xfrm>
            <a:off x="6153144" y="5268917"/>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17" name="Oval 55"/>
          <p:cNvSpPr>
            <a:spLocks noChangeArrowheads="1"/>
          </p:cNvSpPr>
          <p:nvPr/>
        </p:nvSpPr>
        <p:spPr bwMode="auto">
          <a:xfrm>
            <a:off x="6178544" y="6269049"/>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20" name="Oval 51"/>
          <p:cNvSpPr>
            <a:spLocks noChangeArrowheads="1"/>
          </p:cNvSpPr>
          <p:nvPr/>
        </p:nvSpPr>
        <p:spPr bwMode="auto">
          <a:xfrm>
            <a:off x="6153166" y="44846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59" name="Oval 52"/>
          <p:cNvSpPr>
            <a:spLocks noChangeArrowheads="1"/>
          </p:cNvSpPr>
          <p:nvPr/>
        </p:nvSpPr>
        <p:spPr bwMode="auto">
          <a:xfrm>
            <a:off x="6153166" y="365916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0" name="Oval 51"/>
          <p:cNvSpPr>
            <a:spLocks noChangeArrowheads="1"/>
          </p:cNvSpPr>
          <p:nvPr/>
        </p:nvSpPr>
        <p:spPr bwMode="auto">
          <a:xfrm>
            <a:off x="6161076" y="526890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1" name="Oval 51"/>
          <p:cNvSpPr>
            <a:spLocks noChangeArrowheads="1"/>
          </p:cNvSpPr>
          <p:nvPr/>
        </p:nvSpPr>
        <p:spPr bwMode="auto">
          <a:xfrm>
            <a:off x="6186476" y="627379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2" name="Oval 54"/>
          <p:cNvSpPr>
            <a:spLocks noChangeArrowheads="1"/>
          </p:cNvSpPr>
          <p:nvPr/>
        </p:nvSpPr>
        <p:spPr bwMode="auto">
          <a:xfrm>
            <a:off x="6156342" y="366075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63" name="Connecteur droit 162"/>
          <p:cNvCxnSpPr/>
          <p:nvPr/>
        </p:nvCxnSpPr>
        <p:spPr bwMode="auto">
          <a:xfrm flipV="1">
            <a:off x="6249988" y="373379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4" name="Oval 55"/>
          <p:cNvSpPr>
            <a:spLocks noChangeArrowheads="1"/>
          </p:cNvSpPr>
          <p:nvPr/>
        </p:nvSpPr>
        <p:spPr bwMode="auto">
          <a:xfrm>
            <a:off x="8166114" y="366074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5" name="Oval 54"/>
          <p:cNvSpPr>
            <a:spLocks noChangeArrowheads="1"/>
          </p:cNvSpPr>
          <p:nvPr/>
        </p:nvSpPr>
        <p:spPr bwMode="auto">
          <a:xfrm>
            <a:off x="6162674" y="4498954"/>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66" name="Connecteur droit 165"/>
          <p:cNvCxnSpPr/>
          <p:nvPr/>
        </p:nvCxnSpPr>
        <p:spPr bwMode="auto">
          <a:xfrm flipV="1">
            <a:off x="6256320" y="4571991"/>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7" name="Oval 55"/>
          <p:cNvSpPr>
            <a:spLocks noChangeArrowheads="1"/>
          </p:cNvSpPr>
          <p:nvPr/>
        </p:nvSpPr>
        <p:spPr bwMode="auto">
          <a:xfrm>
            <a:off x="8172446" y="4498945"/>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68" name="Oval 54"/>
          <p:cNvSpPr>
            <a:spLocks noChangeArrowheads="1"/>
          </p:cNvSpPr>
          <p:nvPr/>
        </p:nvSpPr>
        <p:spPr bwMode="auto">
          <a:xfrm>
            <a:off x="6162674" y="5273666"/>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69" name="Connecteur droit 168"/>
          <p:cNvCxnSpPr/>
          <p:nvPr/>
        </p:nvCxnSpPr>
        <p:spPr bwMode="auto">
          <a:xfrm flipV="1">
            <a:off x="6256320" y="5346703"/>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0" name="Oval 55"/>
          <p:cNvSpPr>
            <a:spLocks noChangeArrowheads="1"/>
          </p:cNvSpPr>
          <p:nvPr/>
        </p:nvSpPr>
        <p:spPr bwMode="auto">
          <a:xfrm>
            <a:off x="8172446" y="5273657"/>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1" name="Oval 54"/>
          <p:cNvSpPr>
            <a:spLocks noChangeArrowheads="1"/>
          </p:cNvSpPr>
          <p:nvPr/>
        </p:nvSpPr>
        <p:spPr bwMode="auto">
          <a:xfrm>
            <a:off x="6188074" y="6273798"/>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cxnSp>
        <p:nvCxnSpPr>
          <p:cNvPr id="172" name="Connecteur droit 171"/>
          <p:cNvCxnSpPr/>
          <p:nvPr/>
        </p:nvCxnSpPr>
        <p:spPr bwMode="auto">
          <a:xfrm flipV="1">
            <a:off x="6281720" y="6346835"/>
            <a:ext cx="1970118" cy="79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3" name="Oval 55"/>
          <p:cNvSpPr>
            <a:spLocks noChangeArrowheads="1"/>
          </p:cNvSpPr>
          <p:nvPr/>
        </p:nvSpPr>
        <p:spPr bwMode="auto">
          <a:xfrm>
            <a:off x="8197846" y="6273789"/>
            <a:ext cx="139700" cy="139700"/>
          </a:xfrm>
          <a:prstGeom prst="ellipse">
            <a:avLst/>
          </a:prstGeom>
          <a:solidFill>
            <a:schemeClr val="tx1"/>
          </a:solidFill>
          <a:ln w="12700">
            <a:solidFill>
              <a:schemeClr val="tx1"/>
            </a:solidFill>
            <a:round/>
            <a:headEnd/>
            <a:tailEnd/>
          </a:ln>
          <a:effectLst/>
        </p:spPr>
        <p:txBody>
          <a:bodyPr wrap="none" anchor="ctr"/>
          <a:lstStyle/>
          <a:p>
            <a:endParaRPr lang="fr-FR"/>
          </a:p>
        </p:txBody>
      </p:sp>
      <p:sp>
        <p:nvSpPr>
          <p:cNvPr id="174" name="Rectangle 173"/>
          <p:cNvSpPr/>
          <p:nvPr/>
        </p:nvSpPr>
        <p:spPr bwMode="auto">
          <a:xfrm>
            <a:off x="7786710" y="3429000"/>
            <a:ext cx="1000132"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77" name="Rectangle 71"/>
          <p:cNvSpPr>
            <a:spLocks noChangeArrowheads="1"/>
          </p:cNvSpPr>
          <p:nvPr/>
        </p:nvSpPr>
        <p:spPr bwMode="auto">
          <a:xfrm>
            <a:off x="8479971" y="3445864"/>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B050"/>
                </a:solidFill>
              </a:rPr>
              <a:t>0</a:t>
            </a:r>
          </a:p>
        </p:txBody>
      </p:sp>
      <p:sp>
        <p:nvSpPr>
          <p:cNvPr id="179" name="Rectangle 178"/>
          <p:cNvSpPr/>
          <p:nvPr/>
        </p:nvSpPr>
        <p:spPr bwMode="auto">
          <a:xfrm>
            <a:off x="7786710" y="4240218"/>
            <a:ext cx="1000132"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80" name="Rectangle 71"/>
          <p:cNvSpPr>
            <a:spLocks noChangeArrowheads="1"/>
          </p:cNvSpPr>
          <p:nvPr/>
        </p:nvSpPr>
        <p:spPr bwMode="auto">
          <a:xfrm>
            <a:off x="8479971" y="4257082"/>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B050"/>
                </a:solidFill>
              </a:rPr>
              <a:t>1</a:t>
            </a:r>
          </a:p>
        </p:txBody>
      </p:sp>
      <p:sp>
        <p:nvSpPr>
          <p:cNvPr id="181" name="Rectangle 180"/>
          <p:cNvSpPr/>
          <p:nvPr/>
        </p:nvSpPr>
        <p:spPr bwMode="auto">
          <a:xfrm>
            <a:off x="7786710" y="5072074"/>
            <a:ext cx="1000132"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82" name="Rectangle 71"/>
          <p:cNvSpPr>
            <a:spLocks noChangeArrowheads="1"/>
          </p:cNvSpPr>
          <p:nvPr/>
        </p:nvSpPr>
        <p:spPr bwMode="auto">
          <a:xfrm>
            <a:off x="8479971" y="5088938"/>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B050"/>
                </a:solidFill>
              </a:rPr>
              <a:t>0</a:t>
            </a:r>
          </a:p>
        </p:txBody>
      </p:sp>
      <p:sp>
        <p:nvSpPr>
          <p:cNvPr id="183" name="Rectangle 182"/>
          <p:cNvSpPr/>
          <p:nvPr/>
        </p:nvSpPr>
        <p:spPr bwMode="auto">
          <a:xfrm>
            <a:off x="7786710" y="6000768"/>
            <a:ext cx="1000132" cy="642942"/>
          </a:xfrm>
          <a:prstGeom prst="rect">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8" charset="0"/>
            </a:endParaRPr>
          </a:p>
        </p:txBody>
      </p:sp>
      <p:sp>
        <p:nvSpPr>
          <p:cNvPr id="184" name="Rectangle 71"/>
          <p:cNvSpPr>
            <a:spLocks noChangeArrowheads="1"/>
          </p:cNvSpPr>
          <p:nvPr/>
        </p:nvSpPr>
        <p:spPr bwMode="auto">
          <a:xfrm>
            <a:off x="8479971" y="6017632"/>
            <a:ext cx="378309" cy="554640"/>
          </a:xfrm>
          <a:prstGeom prst="rect">
            <a:avLst/>
          </a:prstGeom>
          <a:noFill/>
          <a:ln w="9525">
            <a:noFill/>
            <a:miter lim="800000"/>
            <a:headEnd/>
            <a:tailEnd/>
          </a:ln>
          <a:effectLst/>
        </p:spPr>
        <p:txBody>
          <a:bodyPr wrap="none" lIns="92075" tIns="46038" rIns="92075" bIns="46038">
            <a:spAutoFit/>
          </a:bodyPr>
          <a:lstStyle/>
          <a:p>
            <a:r>
              <a:rPr lang="fr-FR" sz="3000" b="1" dirty="0">
                <a:solidFill>
                  <a:srgbClr val="00B050"/>
                </a:solidFill>
              </a:rPr>
              <a:t>1</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DE SHANNON-FANO</a:t>
            </a:r>
          </a:p>
        </p:txBody>
      </p:sp>
      <p:graphicFrame>
        <p:nvGraphicFramePr>
          <p:cNvPr id="4" name="Tableau 3"/>
          <p:cNvGraphicFramePr>
            <a:graphicFrameLocks noGrp="1"/>
          </p:cNvGraphicFramePr>
          <p:nvPr/>
        </p:nvGraphicFramePr>
        <p:xfrm>
          <a:off x="4124851" y="1357298"/>
          <a:ext cx="4947743" cy="3784600"/>
        </p:xfrm>
        <a:graphic>
          <a:graphicData uri="http://schemas.openxmlformats.org/drawingml/2006/table">
            <a:tbl>
              <a:tblPr firstRow="1" bandRow="1">
                <a:tableStyleId>{5C22544A-7EE6-4342-B048-85BDC9FD1C3A}</a:tableStyleId>
              </a:tblPr>
              <a:tblGrid>
                <a:gridCol w="1571636">
                  <a:extLst>
                    <a:ext uri="{9D8B030D-6E8A-4147-A177-3AD203B41FA5}">
                      <a16:colId xmlns:a16="http://schemas.microsoft.com/office/drawing/2014/main" val="20000"/>
                    </a:ext>
                  </a:extLst>
                </a:gridCol>
                <a:gridCol w="3376107">
                  <a:extLst>
                    <a:ext uri="{9D8B030D-6E8A-4147-A177-3AD203B41FA5}">
                      <a16:colId xmlns:a16="http://schemas.microsoft.com/office/drawing/2014/main" val="20001"/>
                    </a:ext>
                  </a:extLst>
                </a:gridCol>
              </a:tblGrid>
              <a:tr h="370840">
                <a:tc>
                  <a:txBody>
                    <a:bodyPr/>
                    <a:lstStyle/>
                    <a:p>
                      <a:pPr algn="ctr"/>
                      <a:r>
                        <a:rPr lang="fr-FR" b="1" dirty="0">
                          <a:solidFill>
                            <a:srgbClr val="0070C0"/>
                          </a:solidFill>
                        </a:rPr>
                        <a:t>SYMBOLE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rgbClr val="7030A0"/>
                          </a:solidFill>
                        </a:rPr>
                        <a:t>CODAGE SHANNON-FANO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fr-FR" sz="2200" b="1" dirty="0">
                          <a:solidFill>
                            <a:srgbClr val="0070C0"/>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200" b="1" dirty="0">
                          <a:solidFill>
                            <a:srgbClr val="7030A0"/>
                          </a:solidFill>
                        </a:rPr>
                        <a:t>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fr-FR" sz="2200" b="1" dirty="0">
                          <a:solidFill>
                            <a:srgbClr val="0070C0"/>
                          </a:solidFill>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200" b="1" dirty="0">
                          <a:solidFill>
                            <a:srgbClr val="7030A0"/>
                          </a:solidFill>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fr-FR" sz="2200" b="1" dirty="0">
                          <a:solidFill>
                            <a:srgbClr val="0070C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200" b="1" dirty="0">
                          <a:solidFill>
                            <a:srgbClr val="7030A0"/>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fr-FR" sz="2200" b="1" dirty="0">
                          <a:solidFill>
                            <a:srgbClr val="0070C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200" b="1" dirty="0">
                          <a:solidFill>
                            <a:srgbClr val="7030A0"/>
                          </a:solidFill>
                        </a:rPr>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fr-FR" sz="2200" b="1" dirty="0">
                          <a:solidFill>
                            <a:srgbClr val="0070C0"/>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200" b="1" dirty="0">
                          <a:solidFill>
                            <a:srgbClr val="7030A0"/>
                          </a:solidFill>
                        </a:rPr>
                        <a:t>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fr-FR" sz="2200" b="1" dirty="0">
                          <a:solidFill>
                            <a:srgbClr val="0070C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200" b="1" dirty="0">
                          <a:solidFill>
                            <a:srgbClr val="7030A0"/>
                          </a:solidFill>
                        </a:rPr>
                        <a:t>1101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fr-FR" sz="2200" b="1" dirty="0">
                          <a:solidFill>
                            <a:srgbClr val="0070C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200" b="1" dirty="0">
                          <a:solidFill>
                            <a:srgbClr val="7030A0"/>
                          </a:solidFill>
                        </a:rPr>
                        <a:t>1110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fr-FR" sz="2200" b="1" dirty="0">
                          <a:solidFill>
                            <a:srgbClr val="0070C0"/>
                          </a:solidFill>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200" b="1" dirty="0">
                          <a:solidFill>
                            <a:srgbClr val="7030A0"/>
                          </a:solidFill>
                        </a:rPr>
                        <a:t>1111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5" name="ZoneTexte 4"/>
          <p:cNvSpPr txBox="1"/>
          <p:nvPr/>
        </p:nvSpPr>
        <p:spPr>
          <a:xfrm>
            <a:off x="0" y="714356"/>
            <a:ext cx="9144000" cy="769441"/>
          </a:xfrm>
          <a:prstGeom prst="rect">
            <a:avLst/>
          </a:prstGeom>
          <a:noFill/>
        </p:spPr>
        <p:txBody>
          <a:bodyPr wrap="square" rtlCol="0">
            <a:spAutoFit/>
          </a:bodyPr>
          <a:lstStyle/>
          <a:p>
            <a:r>
              <a:rPr lang="fr-FR" sz="2200" dirty="0">
                <a:solidFill>
                  <a:srgbClr val="002060"/>
                </a:solidFill>
              </a:rPr>
              <a:t>Le résultats du codage de Shannon-Fano pour l’exemple précédent est donné sur le tableau suivant</a:t>
            </a:r>
          </a:p>
        </p:txBody>
      </p:sp>
      <p:sp>
        <p:nvSpPr>
          <p:cNvPr id="6" name="ZoneTexte 5"/>
          <p:cNvSpPr txBox="1"/>
          <p:nvPr/>
        </p:nvSpPr>
        <p:spPr>
          <a:xfrm>
            <a:off x="0" y="1714488"/>
            <a:ext cx="4071902" cy="1107996"/>
          </a:xfrm>
          <a:prstGeom prst="rect">
            <a:avLst/>
          </a:prstGeom>
          <a:noFill/>
        </p:spPr>
        <p:txBody>
          <a:bodyPr wrap="square" rtlCol="0">
            <a:spAutoFit/>
          </a:bodyPr>
          <a:lstStyle/>
          <a:p>
            <a:pPr algn="just"/>
            <a:r>
              <a:rPr lang="fr-FR" sz="2200" dirty="0">
                <a:solidFill>
                  <a:srgbClr val="00B050"/>
                </a:solidFill>
              </a:rPr>
              <a:t>Pour cette exemple, la longueur moyenne du code obtenu peut être calculé ainsi :</a:t>
            </a:r>
          </a:p>
        </p:txBody>
      </p:sp>
      <p:graphicFrame>
        <p:nvGraphicFramePr>
          <p:cNvPr id="8" name="Objet 7"/>
          <p:cNvGraphicFramePr>
            <a:graphicFrameLocks noChangeAspect="1"/>
          </p:cNvGraphicFramePr>
          <p:nvPr/>
        </p:nvGraphicFramePr>
        <p:xfrm>
          <a:off x="71406" y="3000375"/>
          <a:ext cx="3929090" cy="642939"/>
        </p:xfrm>
        <a:graphic>
          <a:graphicData uri="http://schemas.openxmlformats.org/presentationml/2006/ole">
            <mc:AlternateContent xmlns:mc="http://schemas.openxmlformats.org/markup-compatibility/2006">
              <mc:Choice xmlns:v="urn:schemas-microsoft-com:vml" Requires="v">
                <p:oleObj spid="_x0000_s35914" name="Équation" r:id="rId3" imgW="2222280" imgH="431640" progId="Equation.3">
                  <p:embed/>
                </p:oleObj>
              </mc:Choice>
              <mc:Fallback>
                <p:oleObj name="Équation" r:id="rId3" imgW="222228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06" y="3000375"/>
                        <a:ext cx="3929090" cy="6429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t 8"/>
          <p:cNvGraphicFramePr>
            <a:graphicFrameLocks noChangeAspect="1"/>
          </p:cNvGraphicFramePr>
          <p:nvPr/>
        </p:nvGraphicFramePr>
        <p:xfrm>
          <a:off x="-31750" y="5397500"/>
          <a:ext cx="9183688" cy="388938"/>
        </p:xfrm>
        <a:graphic>
          <a:graphicData uri="http://schemas.openxmlformats.org/presentationml/2006/ole">
            <mc:AlternateContent xmlns:mc="http://schemas.openxmlformats.org/markup-compatibility/2006">
              <mc:Choice xmlns:v="urn:schemas-microsoft-com:vml" Requires="v">
                <p:oleObj spid="_x0000_s35915" name="Équation" r:id="rId5" imgW="5651280" imgH="241200" progId="Equation.3">
                  <p:embed/>
                </p:oleObj>
              </mc:Choice>
              <mc:Fallback>
                <p:oleObj name="Équation" r:id="rId5" imgW="565128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50" y="5397500"/>
                        <a:ext cx="9183688"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t 9"/>
          <p:cNvGraphicFramePr>
            <a:graphicFrameLocks noChangeAspect="1"/>
          </p:cNvGraphicFramePr>
          <p:nvPr/>
        </p:nvGraphicFramePr>
        <p:xfrm>
          <a:off x="214282" y="4500570"/>
          <a:ext cx="3130665" cy="714380"/>
        </p:xfrm>
        <a:graphic>
          <a:graphicData uri="http://schemas.openxmlformats.org/presentationml/2006/ole">
            <mc:AlternateContent xmlns:mc="http://schemas.openxmlformats.org/markup-compatibility/2006">
              <mc:Choice xmlns:v="urn:schemas-microsoft-com:vml" Requires="v">
                <p:oleObj spid="_x0000_s35916" name="Équation" r:id="rId7" imgW="1892160" imgH="431640" progId="Equation.3">
                  <p:embed/>
                </p:oleObj>
              </mc:Choice>
              <mc:Fallback>
                <p:oleObj name="Équation" r:id="rId7" imgW="189216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4282" y="4500570"/>
                        <a:ext cx="3130665"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32" y="3731129"/>
            <a:ext cx="4071902" cy="769441"/>
          </a:xfrm>
          <a:prstGeom prst="rect">
            <a:avLst/>
          </a:prstGeom>
          <a:noFill/>
        </p:spPr>
        <p:txBody>
          <a:bodyPr wrap="square" rtlCol="0">
            <a:spAutoFit/>
          </a:bodyPr>
          <a:lstStyle/>
          <a:p>
            <a:pPr algn="just"/>
            <a:r>
              <a:rPr lang="fr-FR" sz="2200" dirty="0">
                <a:solidFill>
                  <a:srgbClr val="7030A0"/>
                </a:solidFill>
              </a:rPr>
              <a:t>A lors que son entropie est donnée par:</a:t>
            </a:r>
          </a:p>
        </p:txBody>
      </p:sp>
      <p:graphicFrame>
        <p:nvGraphicFramePr>
          <p:cNvPr id="35845" name="Object 5"/>
          <p:cNvGraphicFramePr>
            <a:graphicFrameLocks noChangeAspect="1"/>
          </p:cNvGraphicFramePr>
          <p:nvPr/>
        </p:nvGraphicFramePr>
        <p:xfrm>
          <a:off x="176213" y="5970588"/>
          <a:ext cx="8482012" cy="736600"/>
        </p:xfrm>
        <a:graphic>
          <a:graphicData uri="http://schemas.openxmlformats.org/presentationml/2006/ole">
            <mc:AlternateContent xmlns:mc="http://schemas.openxmlformats.org/markup-compatibility/2006">
              <mc:Choice xmlns:v="urn:schemas-microsoft-com:vml" Requires="v">
                <p:oleObj spid="_x0000_s35917" name="Équation" r:id="rId9" imgW="5219640" imgH="457200" progId="Equation.3">
                  <p:embed/>
                </p:oleObj>
              </mc:Choice>
              <mc:Fallback>
                <p:oleObj name="Équation" r:id="rId9" imgW="5219640" imgH="457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6213" y="5970588"/>
                        <a:ext cx="8482012"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714348" y="1643050"/>
          <a:ext cx="7858179" cy="3337560"/>
        </p:xfrm>
        <a:graphic>
          <a:graphicData uri="http://schemas.openxmlformats.org/drawingml/2006/table">
            <a:tbl>
              <a:tblPr firstRow="1" bandRow="1">
                <a:tableStyleId>{5C22544A-7EE6-4342-B048-85BDC9FD1C3A}</a:tableStyleId>
              </a:tblPr>
              <a:tblGrid>
                <a:gridCol w="1571636">
                  <a:extLst>
                    <a:ext uri="{9D8B030D-6E8A-4147-A177-3AD203B41FA5}">
                      <a16:colId xmlns:a16="http://schemas.microsoft.com/office/drawing/2014/main" val="20000"/>
                    </a:ext>
                  </a:extLst>
                </a:gridCol>
                <a:gridCol w="3376107">
                  <a:extLst>
                    <a:ext uri="{9D8B030D-6E8A-4147-A177-3AD203B41FA5}">
                      <a16:colId xmlns:a16="http://schemas.microsoft.com/office/drawing/2014/main" val="20001"/>
                    </a:ext>
                  </a:extLst>
                </a:gridCol>
                <a:gridCol w="2910436">
                  <a:extLst>
                    <a:ext uri="{9D8B030D-6E8A-4147-A177-3AD203B41FA5}">
                      <a16:colId xmlns:a16="http://schemas.microsoft.com/office/drawing/2014/main" val="20002"/>
                    </a:ext>
                  </a:extLst>
                </a:gridCol>
              </a:tblGrid>
              <a:tr h="370840">
                <a:tc>
                  <a:txBody>
                    <a:bodyPr/>
                    <a:lstStyle/>
                    <a:p>
                      <a:pPr algn="ctr"/>
                      <a:r>
                        <a:rPr lang="fr-FR" b="1" dirty="0">
                          <a:solidFill>
                            <a:srgbClr val="002060"/>
                          </a:solidFill>
                        </a:rPr>
                        <a:t>SYMBOLE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7030A0"/>
                          </a:solidFill>
                        </a:rPr>
                        <a:t>CODAGE SHANNON-FANO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a:solidFill>
                            <a:srgbClr val="C00000"/>
                          </a:solidFill>
                        </a:rPr>
                        <a:t>CODAGE HUFFMAN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fr-FR" b="1" dirty="0">
                          <a:solidFill>
                            <a:srgbClr val="002060"/>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1" dirty="0">
                          <a:solidFill>
                            <a:srgbClr val="7030A0"/>
                          </a:solidFill>
                        </a:rPr>
                        <a:t>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fr-FR" b="1" dirty="0">
                          <a:solidFill>
                            <a:srgbClr val="002060"/>
                          </a:solidFill>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1" dirty="0">
                          <a:solidFill>
                            <a:srgbClr val="7030A0"/>
                          </a:solidFill>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fr-FR" b="1" dirty="0">
                          <a:solidFill>
                            <a:srgbClr val="00206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1" dirty="0">
                          <a:solidFill>
                            <a:srgbClr val="7030A0"/>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fr-FR" b="1" dirty="0">
                          <a:solidFill>
                            <a:srgbClr val="00206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1" dirty="0">
                          <a:solidFill>
                            <a:srgbClr val="7030A0"/>
                          </a:solidFill>
                        </a:rPr>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fr-FR" b="1" dirty="0">
                          <a:solidFill>
                            <a:srgbClr val="002060"/>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1" dirty="0">
                          <a:solidFill>
                            <a:srgbClr val="7030A0"/>
                          </a:solidFill>
                        </a:rPr>
                        <a:t>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fr-FR" b="1" dirty="0">
                          <a:solidFill>
                            <a:srgbClr val="00206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1" dirty="0">
                          <a:solidFill>
                            <a:srgbClr val="7030A0"/>
                          </a:solidFill>
                        </a:rPr>
                        <a:t>1101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fr-FR" b="1" dirty="0">
                          <a:solidFill>
                            <a:srgbClr val="00206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1" dirty="0">
                          <a:solidFill>
                            <a:srgbClr val="7030A0"/>
                          </a:solidFill>
                        </a:rPr>
                        <a:t>1110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fr-FR" b="1" dirty="0">
                          <a:solidFill>
                            <a:srgbClr val="002060"/>
                          </a:solidFill>
                        </a:rPr>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1" dirty="0">
                          <a:solidFill>
                            <a:srgbClr val="7030A0"/>
                          </a:solidFill>
                        </a:rPr>
                        <a:t>1111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b="1" dirty="0">
                          <a:solidFill>
                            <a:srgbClr val="C00000"/>
                          </a:solidFill>
                        </a:rPr>
                        <a:t>00011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HUFFMAN vs  SHANNON-FANO</a:t>
            </a:r>
          </a:p>
        </p:txBody>
      </p:sp>
      <p:sp>
        <p:nvSpPr>
          <p:cNvPr id="5" name="ZoneTexte 4"/>
          <p:cNvSpPr txBox="1"/>
          <p:nvPr/>
        </p:nvSpPr>
        <p:spPr>
          <a:xfrm>
            <a:off x="0" y="785794"/>
            <a:ext cx="9144000" cy="769441"/>
          </a:xfrm>
          <a:prstGeom prst="rect">
            <a:avLst/>
          </a:prstGeom>
          <a:noFill/>
        </p:spPr>
        <p:txBody>
          <a:bodyPr wrap="square" rtlCol="0">
            <a:spAutoFit/>
          </a:bodyPr>
          <a:lstStyle/>
          <a:p>
            <a:pPr algn="just"/>
            <a:r>
              <a:rPr lang="fr-FR" sz="2200" dirty="0">
                <a:solidFill>
                  <a:srgbClr val="7030A0"/>
                </a:solidFill>
              </a:rPr>
              <a:t>Nous allons prendre en considération l’exemple précédent, pour comparer les résultats des deux codeurs entropiques.</a:t>
            </a:r>
          </a:p>
        </p:txBody>
      </p:sp>
      <p:graphicFrame>
        <p:nvGraphicFramePr>
          <p:cNvPr id="37890" name="Object 2"/>
          <p:cNvGraphicFramePr>
            <a:graphicFrameLocks noChangeAspect="1"/>
          </p:cNvGraphicFramePr>
          <p:nvPr/>
        </p:nvGraphicFramePr>
        <p:xfrm>
          <a:off x="4929190" y="5429264"/>
          <a:ext cx="1589088" cy="388938"/>
        </p:xfrm>
        <a:graphic>
          <a:graphicData uri="http://schemas.openxmlformats.org/presentationml/2006/ole">
            <mc:AlternateContent xmlns:mc="http://schemas.openxmlformats.org/markup-compatibility/2006">
              <mc:Choice xmlns:v="urn:schemas-microsoft-com:vml" Requires="v">
                <p:oleObj spid="_x0000_s37944" name="Équation" r:id="rId3" imgW="977760" imgH="241200" progId="Equation.3">
                  <p:embed/>
                </p:oleObj>
              </mc:Choice>
              <mc:Fallback>
                <p:oleObj name="Équation" r:id="rId3" imgW="97776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9190" y="5429264"/>
                        <a:ext cx="1589088"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891" name="Object 3"/>
          <p:cNvGraphicFramePr>
            <a:graphicFrameLocks noChangeAspect="1"/>
          </p:cNvGraphicFramePr>
          <p:nvPr/>
        </p:nvGraphicFramePr>
        <p:xfrm>
          <a:off x="2932112" y="5429264"/>
          <a:ext cx="1568450" cy="388938"/>
        </p:xfrm>
        <a:graphic>
          <a:graphicData uri="http://schemas.openxmlformats.org/presentationml/2006/ole">
            <mc:AlternateContent xmlns:mc="http://schemas.openxmlformats.org/markup-compatibility/2006">
              <mc:Choice xmlns:v="urn:schemas-microsoft-com:vml" Requires="v">
                <p:oleObj spid="_x0000_s37945" name="Équation" r:id="rId5" imgW="965160" imgH="241200" progId="Equation.3">
                  <p:embed/>
                </p:oleObj>
              </mc:Choice>
              <mc:Fallback>
                <p:oleObj name="Équation" r:id="rId5" imgW="96516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2112" y="5429264"/>
                        <a:ext cx="1568450"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ZoneTexte 7"/>
          <p:cNvSpPr txBox="1"/>
          <p:nvPr/>
        </p:nvSpPr>
        <p:spPr>
          <a:xfrm>
            <a:off x="0" y="5000636"/>
            <a:ext cx="9144000" cy="800219"/>
          </a:xfrm>
          <a:prstGeom prst="rect">
            <a:avLst/>
          </a:prstGeom>
          <a:noFill/>
        </p:spPr>
        <p:txBody>
          <a:bodyPr wrap="square" rtlCol="0">
            <a:spAutoFit/>
          </a:bodyPr>
          <a:lstStyle/>
          <a:p>
            <a:pPr algn="just"/>
            <a:r>
              <a:rPr lang="fr-FR" sz="2200" dirty="0">
                <a:solidFill>
                  <a:srgbClr val="002060"/>
                </a:solidFill>
              </a:rPr>
              <a:t>En ce qui concerne la longueur moyenne de chacun des deux codes obtenus pour le même exemple </a:t>
            </a:r>
            <a:r>
              <a:rPr lang="fr-FR" dirty="0"/>
              <a:t>:</a:t>
            </a:r>
          </a:p>
        </p:txBody>
      </p:sp>
      <p:sp>
        <p:nvSpPr>
          <p:cNvPr id="9" name="ZoneTexte 8"/>
          <p:cNvSpPr txBox="1"/>
          <p:nvPr/>
        </p:nvSpPr>
        <p:spPr>
          <a:xfrm>
            <a:off x="0" y="5929330"/>
            <a:ext cx="9144000" cy="430887"/>
          </a:xfrm>
          <a:prstGeom prst="rect">
            <a:avLst/>
          </a:prstGeom>
          <a:noFill/>
        </p:spPr>
        <p:txBody>
          <a:bodyPr wrap="square" rtlCol="0">
            <a:spAutoFit/>
          </a:bodyPr>
          <a:lstStyle/>
          <a:p>
            <a:r>
              <a:rPr lang="fr-FR" sz="2200" dirty="0">
                <a:solidFill>
                  <a:srgbClr val="00B050"/>
                </a:solidFill>
              </a:rPr>
              <a:t>Que nous pouvons les comparer à l’entropie de cet alphabet</a:t>
            </a:r>
          </a:p>
        </p:txBody>
      </p:sp>
      <p:graphicFrame>
        <p:nvGraphicFramePr>
          <p:cNvPr id="10" name="Objet 9"/>
          <p:cNvGraphicFramePr>
            <a:graphicFrameLocks noChangeAspect="1"/>
          </p:cNvGraphicFramePr>
          <p:nvPr/>
        </p:nvGraphicFramePr>
        <p:xfrm>
          <a:off x="6853238" y="5929313"/>
          <a:ext cx="1441450" cy="500062"/>
        </p:xfrm>
        <a:graphic>
          <a:graphicData uri="http://schemas.openxmlformats.org/presentationml/2006/ole">
            <mc:AlternateContent xmlns:mc="http://schemas.openxmlformats.org/markup-compatibility/2006">
              <mc:Choice xmlns:v="urn:schemas-microsoft-com:vml" Requires="v">
                <p:oleObj spid="_x0000_s37946" name="Équation" r:id="rId7" imgW="622080" imgH="215640" progId="Equation.3">
                  <p:embed/>
                </p:oleObj>
              </mc:Choice>
              <mc:Fallback>
                <p:oleObj name="Équation" r:id="rId7" imgW="62208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3238" y="5929313"/>
                        <a:ext cx="1441450" cy="500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ARITHMETIQUE</a:t>
            </a:r>
          </a:p>
        </p:txBody>
      </p:sp>
      <p:sp>
        <p:nvSpPr>
          <p:cNvPr id="3" name="ZoneTexte 2"/>
          <p:cNvSpPr txBox="1"/>
          <p:nvPr/>
        </p:nvSpPr>
        <p:spPr>
          <a:xfrm>
            <a:off x="0" y="795955"/>
            <a:ext cx="9144000" cy="5847755"/>
          </a:xfrm>
          <a:prstGeom prst="rect">
            <a:avLst/>
          </a:prstGeom>
          <a:noFill/>
        </p:spPr>
        <p:txBody>
          <a:bodyPr wrap="square" rtlCol="0">
            <a:spAutoFit/>
          </a:bodyPr>
          <a:lstStyle/>
          <a:p>
            <a:pPr algn="just"/>
            <a:r>
              <a:rPr lang="fr-FR" sz="2200" dirty="0">
                <a:solidFill>
                  <a:srgbClr val="7030A0"/>
                </a:solidFill>
              </a:rPr>
              <a:t>Il s’agit aussi d’un un codage statistique, entropique, à longueur variable qui est utilisé dans la compression sans perte, comme les deux précédents codages.</a:t>
            </a:r>
          </a:p>
          <a:p>
            <a:pPr algn="just"/>
            <a:endParaRPr lang="fr-FR" sz="2200" dirty="0"/>
          </a:p>
          <a:p>
            <a:pPr algn="just"/>
            <a:r>
              <a:rPr lang="fr-FR" sz="2200" dirty="0">
                <a:solidFill>
                  <a:srgbClr val="002060"/>
                </a:solidFill>
              </a:rPr>
              <a:t>Il est plus efficace que le codage de </a:t>
            </a:r>
            <a:r>
              <a:rPr lang="fr-FR" sz="2200" dirty="0" err="1">
                <a:solidFill>
                  <a:srgbClr val="002060"/>
                </a:solidFill>
              </a:rPr>
              <a:t>Huffman</a:t>
            </a:r>
            <a:r>
              <a:rPr lang="fr-FR" sz="2200" dirty="0">
                <a:solidFill>
                  <a:srgbClr val="002060"/>
                </a:solidFill>
              </a:rPr>
              <a:t> (sauf dans le cas particulier où tous les poids des feuilles/nœuds/racines de l’arbre de </a:t>
            </a:r>
            <a:r>
              <a:rPr lang="fr-FR" sz="2200" dirty="0" err="1">
                <a:solidFill>
                  <a:srgbClr val="002060"/>
                </a:solidFill>
              </a:rPr>
              <a:t>Huffman</a:t>
            </a:r>
            <a:r>
              <a:rPr lang="fr-FR" sz="2200" dirty="0">
                <a:solidFill>
                  <a:srgbClr val="002060"/>
                </a:solidFill>
              </a:rPr>
              <a:t> sont des puissances de 2). </a:t>
            </a:r>
          </a:p>
          <a:p>
            <a:pPr algn="just"/>
            <a:endParaRPr lang="fr-FR" sz="2200" dirty="0">
              <a:solidFill>
                <a:srgbClr val="00B0F0"/>
              </a:solidFill>
            </a:endParaRPr>
          </a:p>
          <a:p>
            <a:pPr algn="just"/>
            <a:r>
              <a:rPr lang="fr-FR" sz="2200" dirty="0">
                <a:solidFill>
                  <a:srgbClr val="00B0F0"/>
                </a:solidFill>
              </a:rPr>
              <a:t>Malgré un meilleure efficacité, le codage arithmétique, il a été très peu utilisé dans la pratique à cause peut être de sa relative complexité. </a:t>
            </a:r>
          </a:p>
          <a:p>
            <a:pPr algn="just"/>
            <a:endParaRPr lang="fr-FR" sz="2200" dirty="0">
              <a:solidFill>
                <a:srgbClr val="00B050"/>
              </a:solidFill>
            </a:endParaRPr>
          </a:p>
          <a:p>
            <a:pPr algn="just"/>
            <a:r>
              <a:rPr lang="fr-FR" sz="2200" dirty="0">
                <a:solidFill>
                  <a:srgbClr val="00B050"/>
                </a:solidFill>
              </a:rPr>
              <a:t>Cette meilleure efficacité du codage arithmétique par rapport au codage de </a:t>
            </a:r>
            <a:r>
              <a:rPr lang="fr-FR" sz="2200" dirty="0" err="1">
                <a:solidFill>
                  <a:srgbClr val="00B050"/>
                </a:solidFill>
              </a:rPr>
              <a:t>Huffamn</a:t>
            </a:r>
            <a:r>
              <a:rPr lang="fr-FR" sz="2200" dirty="0">
                <a:solidFill>
                  <a:srgbClr val="00B050"/>
                </a:solidFill>
              </a:rPr>
              <a:t> est due essentiellement qu’il peut coder un caractère </a:t>
            </a:r>
            <a:r>
              <a:rPr lang="fr-FR" sz="2200" b="1" u="sng" dirty="0">
                <a:solidFill>
                  <a:srgbClr val="00B050"/>
                </a:solidFill>
              </a:rPr>
              <a:t>sur une fraction de bit alors </a:t>
            </a:r>
            <a:r>
              <a:rPr lang="fr-FR" sz="2200" dirty="0">
                <a:solidFill>
                  <a:srgbClr val="00B050"/>
                </a:solidFill>
              </a:rPr>
              <a:t>que </a:t>
            </a:r>
            <a:r>
              <a:rPr lang="fr-FR" sz="2200" dirty="0" err="1">
                <a:solidFill>
                  <a:srgbClr val="00B050"/>
                </a:solidFill>
              </a:rPr>
              <a:t>Huffman</a:t>
            </a:r>
            <a:r>
              <a:rPr lang="fr-FR" sz="2200" dirty="0">
                <a:solidFill>
                  <a:srgbClr val="00B050"/>
                </a:solidFill>
              </a:rPr>
              <a:t> code toujours sur un nombre entier de bits.</a:t>
            </a:r>
          </a:p>
          <a:p>
            <a:pPr algn="just"/>
            <a:endParaRPr lang="fr-FR" sz="2200" dirty="0"/>
          </a:p>
          <a:p>
            <a:pPr algn="just"/>
            <a:r>
              <a:rPr lang="fr-FR" sz="2200" dirty="0">
                <a:solidFill>
                  <a:srgbClr val="C00000"/>
                </a:solidFill>
              </a:rPr>
              <a:t>Prenons l’exemple d’un symbole qui se répète 9 fois sur 10, </a:t>
            </a:r>
            <a:r>
              <a:rPr lang="fr-FR" sz="2200" dirty="0" err="1">
                <a:solidFill>
                  <a:srgbClr val="C00000"/>
                </a:solidFill>
              </a:rPr>
              <a:t>Huffman</a:t>
            </a:r>
            <a:r>
              <a:rPr lang="fr-FR" sz="2200" dirty="0">
                <a:solidFill>
                  <a:srgbClr val="C00000"/>
                </a:solidFill>
              </a:rPr>
              <a:t> va le coder vraisemblablement sur 1 bit alors que le codage arithmétique le codera 0.15 bit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ARITHMETIQUE</a:t>
            </a:r>
          </a:p>
        </p:txBody>
      </p:sp>
      <p:sp>
        <p:nvSpPr>
          <p:cNvPr id="3" name="ZoneTexte 2"/>
          <p:cNvSpPr txBox="1"/>
          <p:nvPr/>
        </p:nvSpPr>
        <p:spPr>
          <a:xfrm>
            <a:off x="0" y="714356"/>
            <a:ext cx="9144000" cy="769441"/>
          </a:xfrm>
          <a:prstGeom prst="rect">
            <a:avLst/>
          </a:prstGeom>
          <a:noFill/>
        </p:spPr>
        <p:txBody>
          <a:bodyPr wrap="square" rtlCol="0">
            <a:spAutoFit/>
          </a:bodyPr>
          <a:lstStyle/>
          <a:p>
            <a:pPr algn="just"/>
            <a:r>
              <a:rPr lang="fr-FR" sz="2200" dirty="0"/>
              <a:t>Pour expliquer le principe de ce codage prenons un exemple simple. Nous souhaitons coder le nom de notre ville ‘’</a:t>
            </a:r>
            <a:r>
              <a:rPr lang="fr-FR" sz="2200" b="1" dirty="0" err="1">
                <a:solidFill>
                  <a:srgbClr val="FF3300"/>
                </a:solidFill>
              </a:rPr>
              <a:t>annaba</a:t>
            </a:r>
            <a:r>
              <a:rPr lang="fr-FR" sz="2200" dirty="0"/>
              <a:t>’’.</a:t>
            </a:r>
          </a:p>
        </p:txBody>
      </p:sp>
      <p:graphicFrame>
        <p:nvGraphicFramePr>
          <p:cNvPr id="4" name="Tableau 3"/>
          <p:cNvGraphicFramePr>
            <a:graphicFrameLocks noGrp="1"/>
          </p:cNvGraphicFramePr>
          <p:nvPr/>
        </p:nvGraphicFramePr>
        <p:xfrm>
          <a:off x="1500166" y="1643050"/>
          <a:ext cx="6096000" cy="14833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a:txBody>
                    <a:bodyPr/>
                    <a:lstStyle/>
                    <a:p>
                      <a:pPr algn="ctr"/>
                      <a:r>
                        <a:rPr lang="fr-FR" dirty="0">
                          <a:solidFill>
                            <a:schemeClr val="tx1"/>
                          </a:solidFill>
                        </a:rPr>
                        <a:t>Symbole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Probabilité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Intervalle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fr-FR" dirty="0">
                          <a:solidFill>
                            <a:schemeClr val="tx1"/>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[0 ,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fr-FR" dirty="0">
                          <a:solidFill>
                            <a:schemeClr val="tx1"/>
                          </a:solidFill>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a:solidFill>
                            <a:schemeClr val="tx1"/>
                          </a:solidFill>
                        </a:rPr>
                        <a:t>[1/2 , 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fr-FR" dirty="0">
                          <a:solidFill>
                            <a:schemeClr val="tx1"/>
                          </a:solidFill>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a:solidFill>
                            <a:schemeClr val="tx1"/>
                          </a:solidFill>
                        </a:rPr>
                        <a:t>[5/6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ZoneTexte 5"/>
          <p:cNvSpPr txBox="1"/>
          <p:nvPr/>
        </p:nvSpPr>
        <p:spPr>
          <a:xfrm>
            <a:off x="0" y="3214686"/>
            <a:ext cx="9144000" cy="1107996"/>
          </a:xfrm>
          <a:prstGeom prst="rect">
            <a:avLst/>
          </a:prstGeom>
          <a:noFill/>
        </p:spPr>
        <p:txBody>
          <a:bodyPr wrap="square" rtlCol="0">
            <a:spAutoFit/>
          </a:bodyPr>
          <a:lstStyle/>
          <a:p>
            <a:pPr algn="just"/>
            <a:r>
              <a:rPr lang="fr-FR" sz="2200" dirty="0"/>
              <a:t>On commence par initialiser l'algorithme avec une borne inférieure valant 0 et une borne supérieure valant 1. Il ne reste plus qu'à appliquer la suite d'opérations comme indiqué ci-dessous: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ARITHMETIQUE</a:t>
            </a:r>
          </a:p>
        </p:txBody>
      </p:sp>
      <p:graphicFrame>
        <p:nvGraphicFramePr>
          <p:cNvPr id="7" name="Tableau 6"/>
          <p:cNvGraphicFramePr>
            <a:graphicFrameLocks noGrp="1"/>
          </p:cNvGraphicFramePr>
          <p:nvPr/>
        </p:nvGraphicFramePr>
        <p:xfrm>
          <a:off x="1357290" y="1142984"/>
          <a:ext cx="6096000" cy="2966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a:txBody>
                    <a:bodyPr/>
                    <a:lstStyle/>
                    <a:p>
                      <a:pPr algn="ctr"/>
                      <a:r>
                        <a:rPr lang="fr-FR" dirty="0">
                          <a:solidFill>
                            <a:schemeClr val="tx1"/>
                          </a:solidFill>
                        </a:rPr>
                        <a:t>Symbole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Borne inférieure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Borne supérieure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fr-FR" dirty="0">
                          <a:solidFill>
                            <a:schemeClr val="tx1"/>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fr-FR" dirty="0">
                          <a:solidFill>
                            <a:schemeClr val="tx1"/>
                          </a:solidFill>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a:solidFill>
                            <a:schemeClr val="tx1"/>
                          </a:solidFill>
                        </a:rPr>
                        <a:t>25/36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fr-FR" dirty="0">
                          <a:solidFill>
                            <a:schemeClr val="tx1"/>
                          </a:solidFill>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solidFill>
                        </a:rPr>
                        <a:t>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fr-FR" dirty="0">
                          <a:solidFill>
                            <a:schemeClr val="tx1"/>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fr-FR" dirty="0">
                          <a:solidFill>
                            <a:schemeClr val="tx1"/>
                          </a:solidFill>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fr-FR" dirty="0">
                          <a:solidFill>
                            <a:schemeClr val="tx1"/>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6</a:t>
            </a:fld>
            <a:endParaRPr lang="fr-FR"/>
          </a:p>
        </p:txBody>
      </p:sp>
      <p:sp>
        <p:nvSpPr>
          <p:cNvPr id="5" name="ZoneTexte 4"/>
          <p:cNvSpPr txBox="1"/>
          <p:nvPr/>
        </p:nvSpPr>
        <p:spPr>
          <a:xfrm>
            <a:off x="0" y="1283317"/>
            <a:ext cx="9144000" cy="5139869"/>
          </a:xfrm>
          <a:prstGeom prst="rect">
            <a:avLst/>
          </a:prstGeom>
          <a:noFill/>
        </p:spPr>
        <p:txBody>
          <a:bodyPr wrap="square" rtlCol="0">
            <a:spAutoFit/>
          </a:bodyPr>
          <a:lstStyle/>
          <a:p>
            <a:pPr algn="just"/>
            <a:endParaRPr lang="fr-FR" sz="2000" dirty="0"/>
          </a:p>
          <a:p>
            <a:pPr algn="just"/>
            <a:r>
              <a:rPr lang="fr-FR" sz="2200" b="1" dirty="0">
                <a:solidFill>
                  <a:srgbClr val="FF0000"/>
                </a:solidFill>
              </a:rPr>
              <a:t>une source est représentée habituellement par :</a:t>
            </a:r>
          </a:p>
          <a:p>
            <a:pPr algn="just"/>
            <a:endParaRPr lang="fr-FR" sz="2200" dirty="0"/>
          </a:p>
          <a:p>
            <a:pPr marL="457200" indent="-457200" algn="just">
              <a:buFont typeface="+mj-lt"/>
              <a:buAutoNum type="arabicPeriod"/>
            </a:pPr>
            <a:r>
              <a:rPr lang="fr-FR" sz="2200" dirty="0">
                <a:solidFill>
                  <a:srgbClr val="00B0F0"/>
                </a:solidFill>
              </a:rPr>
              <a:t>l’ensemble des données ou de de symboles qu’elle peut fournir, appelé souvent un alphabet. On peut les noter par exemple {m</a:t>
            </a:r>
            <a:r>
              <a:rPr lang="fr-FR" sz="2200" baseline="-25000" dirty="0">
                <a:solidFill>
                  <a:srgbClr val="00B0F0"/>
                </a:solidFill>
              </a:rPr>
              <a:t>1</a:t>
            </a:r>
            <a:r>
              <a:rPr lang="fr-FR" sz="2200" dirty="0">
                <a:solidFill>
                  <a:srgbClr val="00B0F0"/>
                </a:solidFill>
              </a:rPr>
              <a:t>, m</a:t>
            </a:r>
            <a:r>
              <a:rPr lang="fr-FR" sz="2200" baseline="-25000" dirty="0">
                <a:solidFill>
                  <a:srgbClr val="00B0F0"/>
                </a:solidFill>
              </a:rPr>
              <a:t>2</a:t>
            </a:r>
            <a:r>
              <a:rPr lang="fr-FR" sz="2200" dirty="0">
                <a:solidFill>
                  <a:srgbClr val="00B0F0"/>
                </a:solidFill>
              </a:rPr>
              <a:t>,........, </a:t>
            </a:r>
            <a:r>
              <a:rPr lang="fr-FR" sz="2200" dirty="0" err="1">
                <a:solidFill>
                  <a:srgbClr val="00B0F0"/>
                </a:solidFill>
              </a:rPr>
              <a:t>m</a:t>
            </a:r>
            <a:r>
              <a:rPr lang="fr-FR" sz="2200" baseline="-25000" dirty="0" err="1">
                <a:solidFill>
                  <a:srgbClr val="00B0F0"/>
                </a:solidFill>
              </a:rPr>
              <a:t>k</a:t>
            </a:r>
            <a:r>
              <a:rPr lang="fr-FR" sz="2200" dirty="0">
                <a:solidFill>
                  <a:srgbClr val="00B0F0"/>
                </a:solidFill>
              </a:rPr>
              <a:t>}</a:t>
            </a:r>
          </a:p>
          <a:p>
            <a:pPr marL="457200" indent="-457200" algn="just"/>
            <a:endParaRPr lang="fr-FR" sz="2200" dirty="0"/>
          </a:p>
          <a:p>
            <a:pPr marL="457200" indent="-457200" algn="just"/>
            <a:r>
              <a:rPr lang="fr-FR" sz="2200" dirty="0">
                <a:solidFill>
                  <a:srgbClr val="7030A0"/>
                </a:solidFill>
              </a:rPr>
              <a:t>2.  La loi de probabilité qui contrôle les caractéristiques d'émission de ces données que l’on notera {P(m</a:t>
            </a:r>
            <a:r>
              <a:rPr lang="fr-FR" sz="2200" baseline="-25000" dirty="0">
                <a:solidFill>
                  <a:srgbClr val="7030A0"/>
                </a:solidFill>
              </a:rPr>
              <a:t>1</a:t>
            </a:r>
            <a:r>
              <a:rPr lang="fr-FR" sz="2200" dirty="0">
                <a:solidFill>
                  <a:srgbClr val="7030A0"/>
                </a:solidFill>
              </a:rPr>
              <a:t>), P(m</a:t>
            </a:r>
            <a:r>
              <a:rPr lang="fr-FR" sz="2200" baseline="-25000" dirty="0">
                <a:solidFill>
                  <a:srgbClr val="7030A0"/>
                </a:solidFill>
              </a:rPr>
              <a:t>2</a:t>
            </a:r>
            <a:r>
              <a:rPr lang="fr-FR" sz="2200" dirty="0">
                <a:solidFill>
                  <a:srgbClr val="7030A0"/>
                </a:solidFill>
              </a:rPr>
              <a:t>),........, P(</a:t>
            </a:r>
            <a:r>
              <a:rPr lang="fr-FR" sz="2200" dirty="0" err="1">
                <a:solidFill>
                  <a:srgbClr val="7030A0"/>
                </a:solidFill>
              </a:rPr>
              <a:t>m</a:t>
            </a:r>
            <a:r>
              <a:rPr lang="fr-FR" sz="2200" baseline="-25000" dirty="0" err="1">
                <a:solidFill>
                  <a:srgbClr val="7030A0"/>
                </a:solidFill>
              </a:rPr>
              <a:t>k</a:t>
            </a:r>
            <a:r>
              <a:rPr lang="fr-FR" sz="2200" dirty="0">
                <a:solidFill>
                  <a:srgbClr val="7030A0"/>
                </a:solidFill>
              </a:rPr>
              <a:t>)} </a:t>
            </a:r>
          </a:p>
          <a:p>
            <a:pPr marL="457200" indent="-457200" algn="just">
              <a:buFont typeface="+mj-lt"/>
              <a:buAutoNum type="arabicPeriod"/>
            </a:pPr>
            <a:endParaRPr lang="fr-FR" sz="2200" dirty="0"/>
          </a:p>
          <a:p>
            <a:pPr algn="just"/>
            <a:endParaRPr lang="fr-FR" sz="2200" dirty="0"/>
          </a:p>
          <a:p>
            <a:pPr algn="just"/>
            <a:endParaRPr lang="fr-FR" sz="2200" dirty="0"/>
          </a:p>
          <a:p>
            <a:pPr algn="just"/>
            <a:r>
              <a:rPr lang="fr-FR" sz="2200" dirty="0">
                <a:solidFill>
                  <a:srgbClr val="0070C0"/>
                </a:solidFill>
              </a:rPr>
              <a:t>Si les symboles émis par cette source sont indépendants et régis par la même loi de probabilité alors la source est dite simple ou sans mémoire</a:t>
            </a:r>
          </a:p>
          <a:p>
            <a:pPr marL="457200" indent="-457200" algn="just"/>
            <a:endParaRPr lang="fr-FR" sz="2200" dirty="0"/>
          </a:p>
          <a:p>
            <a:pPr marL="457200" indent="-457200" algn="just"/>
            <a:r>
              <a:rPr lang="fr-FR" sz="2200" dirty="0"/>
              <a:t> </a:t>
            </a:r>
            <a:endParaRPr lang="fr-FR" sz="2200" b="1" u="sng" dirty="0">
              <a:solidFill>
                <a:srgbClr val="00B0F0"/>
              </a:solidFill>
              <a:cs typeface="Times New Roman" pitchFamily="18" charset="0"/>
            </a:endParaRP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DEFINITION</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ARITHMETIQUE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LEMPEL-ZIV</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LEMPEL-ZIV</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LEMPEL-ZIV</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LEMPEL-ZIV</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LEMPEL-ZIV</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LEMPEL-ZIV</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LEMPEL-ZIV</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LEMPEL-ZIV</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7</a:t>
            </a:fld>
            <a:endParaRPr lang="fr-FR"/>
          </a:p>
        </p:txBody>
      </p:sp>
      <p:sp>
        <p:nvSpPr>
          <p:cNvPr id="5" name="ZoneTexte 4"/>
          <p:cNvSpPr txBox="1"/>
          <p:nvPr/>
        </p:nvSpPr>
        <p:spPr>
          <a:xfrm>
            <a:off x="0" y="785794"/>
            <a:ext cx="9144000" cy="5970865"/>
          </a:xfrm>
          <a:prstGeom prst="rect">
            <a:avLst/>
          </a:prstGeom>
          <a:noFill/>
        </p:spPr>
        <p:txBody>
          <a:bodyPr wrap="square" rtlCol="0">
            <a:spAutoFit/>
          </a:bodyPr>
          <a:lstStyle/>
          <a:p>
            <a:pPr algn="just"/>
            <a:r>
              <a:rPr lang="fr-FR" sz="2200" b="1" u="sng" dirty="0">
                <a:solidFill>
                  <a:srgbClr val="FF0000"/>
                </a:solidFill>
              </a:rPr>
              <a:t>Exemple 1:</a:t>
            </a:r>
            <a:r>
              <a:rPr lang="fr-FR" sz="2200" b="1" dirty="0">
                <a:solidFill>
                  <a:srgbClr val="FF0000"/>
                </a:solidFill>
              </a:rPr>
              <a:t>  </a:t>
            </a:r>
            <a:r>
              <a:rPr lang="fr-FR" sz="2000" dirty="0">
                <a:solidFill>
                  <a:srgbClr val="7030A0"/>
                </a:solidFill>
              </a:rPr>
              <a:t>Soit une source qui va émettre le mot suivant:</a:t>
            </a:r>
          </a:p>
          <a:p>
            <a:pPr algn="ctr"/>
            <a:endParaRPr lang="fr-FR" sz="2000" b="1" dirty="0">
              <a:solidFill>
                <a:srgbClr val="FF0000"/>
              </a:solidFill>
            </a:endParaRPr>
          </a:p>
          <a:p>
            <a:pPr algn="ctr"/>
            <a:r>
              <a:rPr lang="fr-FR" sz="2000" b="1" dirty="0">
                <a:solidFill>
                  <a:srgbClr val="FF0000"/>
                </a:solidFill>
              </a:rPr>
              <a:t>Alphabet Source = le mot ‘’</a:t>
            </a:r>
            <a:r>
              <a:rPr lang="fr-FR" sz="2000" b="1" dirty="0" err="1">
                <a:solidFill>
                  <a:srgbClr val="FF0000"/>
                </a:solidFill>
              </a:rPr>
              <a:t>annaba</a:t>
            </a:r>
            <a:r>
              <a:rPr lang="fr-FR" sz="2000" b="1" dirty="0">
                <a:solidFill>
                  <a:srgbClr val="FF0000"/>
                </a:solidFill>
              </a:rPr>
              <a:t>’’={a, n, n, a, b, a}</a:t>
            </a:r>
          </a:p>
          <a:p>
            <a:pPr algn="just"/>
            <a:endParaRPr lang="fr-FR" sz="2000" dirty="0">
              <a:solidFill>
                <a:srgbClr val="0070C0"/>
              </a:solidFill>
            </a:endParaRPr>
          </a:p>
          <a:p>
            <a:pPr algn="just"/>
            <a:r>
              <a:rPr lang="fr-FR" sz="2000" dirty="0">
                <a:solidFill>
                  <a:srgbClr val="002060"/>
                </a:solidFill>
              </a:rPr>
              <a:t>Les symboles générés par la source sont formés par 3 lettres de l’alphabet français à savoir a, n et b, mais pas avec la même loi de probabilité, si on se restreint à cet exemple basic.</a:t>
            </a:r>
          </a:p>
          <a:p>
            <a:pPr algn="just"/>
            <a:endParaRPr lang="fr-FR" sz="2000" dirty="0">
              <a:solidFill>
                <a:srgbClr val="002060"/>
              </a:solidFill>
            </a:endParaRPr>
          </a:p>
          <a:p>
            <a:pPr algn="just"/>
            <a:r>
              <a:rPr lang="fr-FR" sz="2000" dirty="0">
                <a:solidFill>
                  <a:srgbClr val="00B0F0"/>
                </a:solidFill>
              </a:rPr>
              <a:t>La loi de probabilité est donc (pour ce cas de figure) :</a:t>
            </a:r>
          </a:p>
          <a:p>
            <a:pPr algn="just"/>
            <a:endParaRPr lang="fr-FR" sz="2000" dirty="0">
              <a:solidFill>
                <a:srgbClr val="00B0F0"/>
              </a:solidFill>
            </a:endParaRPr>
          </a:p>
          <a:p>
            <a:pPr algn="ctr"/>
            <a:r>
              <a:rPr lang="fr-FR" sz="2000" b="1" dirty="0">
                <a:solidFill>
                  <a:srgbClr val="FF0000"/>
                </a:solidFill>
              </a:rPr>
              <a:t>P(‘’a’’)=1/2, P(‘’n’’)=1/3 et P(‘’b’’)=1/6</a:t>
            </a:r>
          </a:p>
          <a:p>
            <a:pPr algn="just"/>
            <a:endParaRPr lang="fr-FR" sz="2000" dirty="0">
              <a:solidFill>
                <a:srgbClr val="0070C0"/>
              </a:solidFill>
            </a:endParaRPr>
          </a:p>
          <a:p>
            <a:pPr algn="just"/>
            <a:r>
              <a:rPr lang="fr-FR" sz="2000" b="1" dirty="0">
                <a:solidFill>
                  <a:srgbClr val="C00000"/>
                </a:solidFill>
              </a:rPr>
              <a:t>Commet allons nous coder chacun de ces symboles?</a:t>
            </a:r>
          </a:p>
          <a:p>
            <a:pPr algn="just"/>
            <a:endParaRPr lang="fr-FR" sz="2000" dirty="0">
              <a:solidFill>
                <a:srgbClr val="0070C0"/>
              </a:solidFill>
            </a:endParaRPr>
          </a:p>
          <a:p>
            <a:pPr algn="just">
              <a:buFont typeface="Wingdings" pitchFamily="2" charset="2"/>
              <a:buChar char="q"/>
            </a:pPr>
            <a:r>
              <a:rPr lang="fr-FR" sz="2000" dirty="0">
                <a:solidFill>
                  <a:srgbClr val="002060"/>
                </a:solidFill>
              </a:rPr>
              <a:t> Est-ce qu’il est préférable d’utiliser un code de taille fixe ? Comme le code ASCII</a:t>
            </a:r>
          </a:p>
          <a:p>
            <a:pPr algn="just">
              <a:buFont typeface="Wingdings" pitchFamily="2" charset="2"/>
              <a:buChar char="q"/>
            </a:pPr>
            <a:r>
              <a:rPr lang="fr-FR" sz="2000" dirty="0">
                <a:solidFill>
                  <a:srgbClr val="00B050"/>
                </a:solidFill>
              </a:rPr>
              <a:t> Ou un code de taille variable ?</a:t>
            </a:r>
          </a:p>
          <a:p>
            <a:pPr algn="just"/>
            <a:endParaRPr lang="fr-FR" sz="2000" dirty="0">
              <a:solidFill>
                <a:srgbClr val="00B050"/>
              </a:solidFill>
            </a:endParaRPr>
          </a:p>
          <a:p>
            <a:pPr algn="just"/>
            <a:r>
              <a:rPr lang="fr-FR" sz="2000" b="1" dirty="0">
                <a:solidFill>
                  <a:srgbClr val="002060"/>
                </a:solidFill>
              </a:rPr>
              <a:t>Pour répondre à ces questions, nous devons d’abord rappeler les fondements de base de la théorie de l’information.</a:t>
            </a:r>
            <a:endParaRPr lang="fr-FR" sz="2200" b="1" dirty="0">
              <a:solidFill>
                <a:srgbClr val="002060"/>
              </a:solidFill>
            </a:endParaRP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DEFINITION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8</a:t>
            </a:fld>
            <a:endParaRPr lang="fr-FR"/>
          </a:p>
        </p:txBody>
      </p:sp>
      <p:sp>
        <p:nvSpPr>
          <p:cNvPr id="5" name="ZoneTexte 4"/>
          <p:cNvSpPr txBox="1"/>
          <p:nvPr/>
        </p:nvSpPr>
        <p:spPr>
          <a:xfrm>
            <a:off x="0" y="785794"/>
            <a:ext cx="9144000" cy="738664"/>
          </a:xfrm>
          <a:prstGeom prst="rect">
            <a:avLst/>
          </a:prstGeom>
          <a:noFill/>
        </p:spPr>
        <p:txBody>
          <a:bodyPr wrap="square" rtlCol="0">
            <a:spAutoFit/>
          </a:bodyPr>
          <a:lstStyle/>
          <a:p>
            <a:pPr algn="just"/>
            <a:r>
              <a:rPr lang="fr-FR" sz="2200" b="1" u="sng" dirty="0">
                <a:solidFill>
                  <a:srgbClr val="FF0000"/>
                </a:solidFill>
              </a:rPr>
              <a:t>Exemple 2:</a:t>
            </a:r>
          </a:p>
          <a:p>
            <a:pPr algn="just"/>
            <a:r>
              <a:rPr lang="fr-FR" sz="2000" dirty="0">
                <a:solidFill>
                  <a:srgbClr val="0070C0"/>
                </a:solidFill>
              </a:rPr>
              <a:t>Soit un bloc d’images en niveaux de gris de taille 8 × 8 pixels</a:t>
            </a:r>
          </a:p>
        </p:txBody>
      </p:sp>
      <p:graphicFrame>
        <p:nvGraphicFramePr>
          <p:cNvPr id="6" name="Tableau 5"/>
          <p:cNvGraphicFramePr>
            <a:graphicFrameLocks noGrp="1"/>
          </p:cNvGraphicFramePr>
          <p:nvPr/>
        </p:nvGraphicFramePr>
        <p:xfrm>
          <a:off x="2786050" y="1714488"/>
          <a:ext cx="4310048" cy="2926080"/>
        </p:xfrm>
        <a:graphic>
          <a:graphicData uri="http://schemas.openxmlformats.org/drawingml/2006/table">
            <a:tbl>
              <a:tblPr firstRow="1" bandRow="1">
                <a:tableStyleId>{5C22544A-7EE6-4342-B048-85BDC9FD1C3A}</a:tableStyleId>
              </a:tblPr>
              <a:tblGrid>
                <a:gridCol w="538756">
                  <a:extLst>
                    <a:ext uri="{9D8B030D-6E8A-4147-A177-3AD203B41FA5}">
                      <a16:colId xmlns:a16="http://schemas.microsoft.com/office/drawing/2014/main" val="20000"/>
                    </a:ext>
                  </a:extLst>
                </a:gridCol>
                <a:gridCol w="538756">
                  <a:extLst>
                    <a:ext uri="{9D8B030D-6E8A-4147-A177-3AD203B41FA5}">
                      <a16:colId xmlns:a16="http://schemas.microsoft.com/office/drawing/2014/main" val="20001"/>
                    </a:ext>
                  </a:extLst>
                </a:gridCol>
                <a:gridCol w="538756">
                  <a:extLst>
                    <a:ext uri="{9D8B030D-6E8A-4147-A177-3AD203B41FA5}">
                      <a16:colId xmlns:a16="http://schemas.microsoft.com/office/drawing/2014/main" val="20002"/>
                    </a:ext>
                  </a:extLst>
                </a:gridCol>
                <a:gridCol w="538756">
                  <a:extLst>
                    <a:ext uri="{9D8B030D-6E8A-4147-A177-3AD203B41FA5}">
                      <a16:colId xmlns:a16="http://schemas.microsoft.com/office/drawing/2014/main" val="20003"/>
                    </a:ext>
                  </a:extLst>
                </a:gridCol>
                <a:gridCol w="538756">
                  <a:extLst>
                    <a:ext uri="{9D8B030D-6E8A-4147-A177-3AD203B41FA5}">
                      <a16:colId xmlns:a16="http://schemas.microsoft.com/office/drawing/2014/main" val="20004"/>
                    </a:ext>
                  </a:extLst>
                </a:gridCol>
                <a:gridCol w="538756">
                  <a:extLst>
                    <a:ext uri="{9D8B030D-6E8A-4147-A177-3AD203B41FA5}">
                      <a16:colId xmlns:a16="http://schemas.microsoft.com/office/drawing/2014/main" val="20005"/>
                    </a:ext>
                  </a:extLst>
                </a:gridCol>
                <a:gridCol w="538756">
                  <a:extLst>
                    <a:ext uri="{9D8B030D-6E8A-4147-A177-3AD203B41FA5}">
                      <a16:colId xmlns:a16="http://schemas.microsoft.com/office/drawing/2014/main" val="20006"/>
                    </a:ext>
                  </a:extLst>
                </a:gridCol>
                <a:gridCol w="538756">
                  <a:extLst>
                    <a:ext uri="{9D8B030D-6E8A-4147-A177-3AD203B41FA5}">
                      <a16:colId xmlns:a16="http://schemas.microsoft.com/office/drawing/2014/main" val="20007"/>
                    </a:ext>
                  </a:extLst>
                </a:gridCol>
              </a:tblGrid>
              <a:tr h="357190">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57190">
                <a:tc>
                  <a:txBody>
                    <a:bodyPr/>
                    <a:lstStyle/>
                    <a:p>
                      <a:pPr algn="ctr"/>
                      <a:r>
                        <a:rPr lang="fr-FR" dirty="0">
                          <a:solidFill>
                            <a:schemeClr val="tx1">
                              <a:lumMod val="95000"/>
                              <a:lumOff val="5000"/>
                            </a:schemeClr>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7190">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57190">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57190">
                <a:tc>
                  <a:txBody>
                    <a:bodyPr/>
                    <a:lstStyle/>
                    <a:p>
                      <a:pPr algn="ctr"/>
                      <a:r>
                        <a:rPr lang="fr-FR" dirty="0">
                          <a:solidFill>
                            <a:schemeClr val="tx1">
                              <a:lumMod val="95000"/>
                              <a:lumOff val="5000"/>
                            </a:schemeClr>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57190">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7190">
                <a:tc>
                  <a:txBody>
                    <a:bodyPr/>
                    <a:lstStyle/>
                    <a:p>
                      <a:pPr algn="ctr"/>
                      <a:r>
                        <a:rPr lang="fr-FR" dirty="0">
                          <a:solidFill>
                            <a:schemeClr val="tx1">
                              <a:lumMod val="95000"/>
                              <a:lumOff val="5000"/>
                            </a:schemeClr>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57190">
                <a:tc>
                  <a:txBody>
                    <a:bodyPr/>
                    <a:lstStyle/>
                    <a:p>
                      <a:pPr algn="ctr"/>
                      <a:r>
                        <a:rPr lang="fr-FR" dirty="0">
                          <a:solidFill>
                            <a:schemeClr val="tx1">
                              <a:lumMod val="95000"/>
                              <a:lumOff val="5000"/>
                            </a:schemeClr>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a:solidFill>
                            <a:schemeClr val="tx1">
                              <a:lumMod val="95000"/>
                              <a:lumOff val="5000"/>
                            </a:schemeClr>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7" name="ZoneTexte 6"/>
          <p:cNvSpPr txBox="1"/>
          <p:nvPr/>
        </p:nvSpPr>
        <p:spPr>
          <a:xfrm>
            <a:off x="0" y="4714884"/>
            <a:ext cx="9144000" cy="1938992"/>
          </a:xfrm>
          <a:prstGeom prst="rect">
            <a:avLst/>
          </a:prstGeom>
          <a:noFill/>
        </p:spPr>
        <p:txBody>
          <a:bodyPr wrap="square" rtlCol="0">
            <a:spAutoFit/>
          </a:bodyPr>
          <a:lstStyle/>
          <a:p>
            <a:pPr algn="just">
              <a:buFont typeface="Wingdings" pitchFamily="2" charset="2"/>
              <a:buChar char="q"/>
            </a:pPr>
            <a:r>
              <a:rPr lang="fr-FR" sz="2000" dirty="0">
                <a:solidFill>
                  <a:srgbClr val="7030A0"/>
                </a:solidFill>
              </a:rPr>
              <a:t> Ces niveaux de gris sont normalement compris entre 0 et 255, ce qui justifie le choix habituel d’un codage de taille fixe de 8 bits par pixel. </a:t>
            </a:r>
          </a:p>
          <a:p>
            <a:pPr algn="just">
              <a:buFont typeface="Wingdings" pitchFamily="2" charset="2"/>
              <a:buChar char="q"/>
            </a:pPr>
            <a:r>
              <a:rPr lang="fr-FR" sz="2000" dirty="0"/>
              <a:t> </a:t>
            </a:r>
            <a:r>
              <a:rPr lang="fr-FR" sz="2000" dirty="0">
                <a:solidFill>
                  <a:srgbClr val="00B0F0"/>
                </a:solidFill>
              </a:rPr>
              <a:t>Mais dans ce cas de figure est il judicieux de garder ce type de codage à taille fixe de 8 bits ou bien doit on le changer ?</a:t>
            </a:r>
          </a:p>
          <a:p>
            <a:pPr algn="just">
              <a:buFont typeface="Wingdings" pitchFamily="2" charset="2"/>
              <a:buChar char="q"/>
            </a:pPr>
            <a:r>
              <a:rPr lang="fr-FR" sz="2000" dirty="0">
                <a:solidFill>
                  <a:srgbClr val="00B050"/>
                </a:solidFill>
              </a:rPr>
              <a:t> Surtout, que les niveaux de pixels de ce bloc n’ont pas la même probabilité d’apparition. Pour vérifier calculez la loi de probabilité de ces niveaux de gris</a:t>
            </a:r>
            <a:r>
              <a:rPr lang="fr-FR" sz="2000" dirty="0"/>
              <a:t>. </a:t>
            </a:r>
          </a:p>
        </p:txBody>
      </p:sp>
      <p:sp>
        <p:nvSpPr>
          <p:cNvPr id="8" name="ZoneTexte 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DEFINITION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ENTROPIE D’UNE SOURCE</a:t>
            </a:r>
          </a:p>
        </p:txBody>
      </p:sp>
      <p:sp>
        <p:nvSpPr>
          <p:cNvPr id="3" name="ZoneTexte 2"/>
          <p:cNvSpPr txBox="1"/>
          <p:nvPr/>
        </p:nvSpPr>
        <p:spPr>
          <a:xfrm>
            <a:off x="0" y="1000108"/>
            <a:ext cx="9144000" cy="4862870"/>
          </a:xfrm>
          <a:prstGeom prst="rect">
            <a:avLst/>
          </a:prstGeom>
          <a:noFill/>
        </p:spPr>
        <p:txBody>
          <a:bodyPr wrap="square" rtlCol="0">
            <a:spAutoFit/>
          </a:bodyPr>
          <a:lstStyle/>
          <a:p>
            <a:pPr algn="just"/>
            <a:r>
              <a:rPr lang="fr-FR" sz="2200" dirty="0">
                <a:solidFill>
                  <a:srgbClr val="00B0F0"/>
                </a:solidFill>
              </a:rPr>
              <a:t>Comme nous venons de le voir, chaque symbole de l’alphabet M={m</a:t>
            </a:r>
            <a:r>
              <a:rPr lang="fr-FR" sz="2200" baseline="-25000" dirty="0">
                <a:solidFill>
                  <a:srgbClr val="00B0F0"/>
                </a:solidFill>
              </a:rPr>
              <a:t>1</a:t>
            </a:r>
            <a:r>
              <a:rPr lang="fr-FR" sz="2200" dirty="0">
                <a:solidFill>
                  <a:srgbClr val="00B0F0"/>
                </a:solidFill>
              </a:rPr>
              <a:t>, m</a:t>
            </a:r>
            <a:r>
              <a:rPr lang="fr-FR" sz="2200" baseline="-25000" dirty="0">
                <a:solidFill>
                  <a:srgbClr val="00B0F0"/>
                </a:solidFill>
              </a:rPr>
              <a:t>2</a:t>
            </a:r>
            <a:r>
              <a:rPr lang="fr-FR" sz="2200" dirty="0">
                <a:solidFill>
                  <a:srgbClr val="00B0F0"/>
                </a:solidFill>
              </a:rPr>
              <a:t>,........, </a:t>
            </a:r>
            <a:r>
              <a:rPr lang="fr-FR" sz="2200" dirty="0" err="1">
                <a:solidFill>
                  <a:srgbClr val="00B0F0"/>
                </a:solidFill>
              </a:rPr>
              <a:t>m</a:t>
            </a:r>
            <a:r>
              <a:rPr lang="fr-FR" sz="2200" baseline="-25000" dirty="0" err="1">
                <a:solidFill>
                  <a:srgbClr val="00B0F0"/>
                </a:solidFill>
              </a:rPr>
              <a:t>K</a:t>
            </a:r>
            <a:r>
              <a:rPr lang="fr-FR" sz="2200" dirty="0">
                <a:solidFill>
                  <a:srgbClr val="00B0F0"/>
                </a:solidFill>
              </a:rPr>
              <a:t>}, de longueur </a:t>
            </a:r>
            <a:r>
              <a:rPr lang="fr-FR" sz="2200" dirty="0" err="1">
                <a:solidFill>
                  <a:srgbClr val="00B0F0"/>
                </a:solidFill>
              </a:rPr>
              <a:t>l</a:t>
            </a:r>
            <a:r>
              <a:rPr lang="fr-FR" sz="2200" baseline="-25000" dirty="0" err="1">
                <a:solidFill>
                  <a:srgbClr val="00B0F0"/>
                </a:solidFill>
              </a:rPr>
              <a:t>k</a:t>
            </a:r>
            <a:r>
              <a:rPr lang="fr-FR" sz="2200" dirty="0">
                <a:solidFill>
                  <a:srgbClr val="00B0F0"/>
                </a:solidFill>
              </a:rPr>
              <a:t> fixe ou variable, d’une source est régit par une probabilité d’apparition {P(m</a:t>
            </a:r>
            <a:r>
              <a:rPr lang="fr-FR" sz="2200" baseline="-25000" dirty="0">
                <a:solidFill>
                  <a:srgbClr val="00B0F0"/>
                </a:solidFill>
              </a:rPr>
              <a:t>1</a:t>
            </a:r>
            <a:r>
              <a:rPr lang="fr-FR" sz="2200" dirty="0">
                <a:solidFill>
                  <a:srgbClr val="00B0F0"/>
                </a:solidFill>
              </a:rPr>
              <a:t>), P(m</a:t>
            </a:r>
            <a:r>
              <a:rPr lang="fr-FR" sz="2200" baseline="-25000" dirty="0">
                <a:solidFill>
                  <a:srgbClr val="00B0F0"/>
                </a:solidFill>
              </a:rPr>
              <a:t>2</a:t>
            </a:r>
            <a:r>
              <a:rPr lang="fr-FR" sz="2200" dirty="0">
                <a:solidFill>
                  <a:srgbClr val="00B0F0"/>
                </a:solidFill>
              </a:rPr>
              <a:t>),........, P(</a:t>
            </a:r>
            <a:r>
              <a:rPr lang="fr-FR" sz="2200" dirty="0" err="1">
                <a:solidFill>
                  <a:srgbClr val="00B0F0"/>
                </a:solidFill>
              </a:rPr>
              <a:t>m</a:t>
            </a:r>
            <a:r>
              <a:rPr lang="fr-FR" sz="2200" baseline="-25000" dirty="0" err="1">
                <a:solidFill>
                  <a:srgbClr val="00B0F0"/>
                </a:solidFill>
              </a:rPr>
              <a:t>k</a:t>
            </a:r>
            <a:r>
              <a:rPr lang="fr-FR" sz="2200" dirty="0">
                <a:solidFill>
                  <a:srgbClr val="00B0F0"/>
                </a:solidFill>
              </a:rPr>
              <a:t>)}. Ceci, nous permet donc de définir les concepts de base de la théorie d’information à savoir :</a:t>
            </a:r>
          </a:p>
          <a:p>
            <a:pPr algn="just"/>
            <a:endParaRPr lang="fr-FR" sz="2200" dirty="0">
              <a:solidFill>
                <a:srgbClr val="00B0F0"/>
              </a:solidFill>
            </a:endParaRPr>
          </a:p>
          <a:p>
            <a:pPr marL="457200" indent="-457200" algn="just"/>
            <a:endParaRPr lang="fr-FR" sz="2200" dirty="0">
              <a:solidFill>
                <a:srgbClr val="7030A0"/>
              </a:solidFill>
            </a:endParaRPr>
          </a:p>
          <a:p>
            <a:pPr marL="457200" indent="-457200" algn="just">
              <a:buFont typeface="Wingdings" pitchFamily="2" charset="2"/>
              <a:buChar char="q"/>
            </a:pPr>
            <a:r>
              <a:rPr lang="fr-FR" sz="2200" dirty="0">
                <a:solidFill>
                  <a:srgbClr val="7030A0"/>
                </a:solidFill>
              </a:rPr>
              <a:t>L’information associée à chaque symbole de la source est : </a:t>
            </a:r>
          </a:p>
          <a:p>
            <a:pPr marL="457200" indent="-457200" algn="just"/>
            <a:r>
              <a:rPr lang="fr-FR" sz="2200" dirty="0">
                <a:solidFill>
                  <a:srgbClr val="7030A0"/>
                </a:solidFill>
              </a:rPr>
              <a:t> </a:t>
            </a:r>
          </a:p>
          <a:p>
            <a:pPr algn="just"/>
            <a:endParaRPr lang="fr-FR" sz="2200" dirty="0"/>
          </a:p>
          <a:p>
            <a:pPr algn="just"/>
            <a:endParaRPr lang="fr-FR" sz="2200" dirty="0"/>
          </a:p>
          <a:p>
            <a:pPr algn="just">
              <a:buFont typeface="Wingdings" pitchFamily="2" charset="2"/>
              <a:buChar char="q"/>
            </a:pPr>
            <a:r>
              <a:rPr lang="fr-FR" sz="2200" dirty="0"/>
              <a:t>  </a:t>
            </a:r>
            <a:r>
              <a:rPr lang="fr-FR" sz="2200" dirty="0">
                <a:solidFill>
                  <a:srgbClr val="002060"/>
                </a:solidFill>
              </a:rPr>
              <a:t>L’entropie, qui représente la quantité d’information moyenne, d’une source M est donnée par:</a:t>
            </a:r>
          </a:p>
          <a:p>
            <a:pPr algn="just"/>
            <a:endParaRPr lang="fr-FR" sz="2200" dirty="0"/>
          </a:p>
          <a:p>
            <a:endParaRPr lang="fr-FR" dirty="0"/>
          </a:p>
        </p:txBody>
      </p:sp>
      <p:graphicFrame>
        <p:nvGraphicFramePr>
          <p:cNvPr id="4" name="Objet 3"/>
          <p:cNvGraphicFramePr>
            <a:graphicFrameLocks noChangeAspect="1"/>
          </p:cNvGraphicFramePr>
          <p:nvPr/>
        </p:nvGraphicFramePr>
        <p:xfrm>
          <a:off x="3571868" y="3429000"/>
          <a:ext cx="2381267" cy="428628"/>
        </p:xfrm>
        <a:graphic>
          <a:graphicData uri="http://schemas.openxmlformats.org/presentationml/2006/ole">
            <mc:AlternateContent xmlns:mc="http://schemas.openxmlformats.org/markup-compatibility/2006">
              <mc:Choice xmlns:v="urn:schemas-microsoft-com:vml" Requires="v">
                <p:oleObj spid="_x0000_s1061" name="Équation" r:id="rId3" imgW="1269720" imgH="228600" progId="Equation.3">
                  <p:embed/>
                </p:oleObj>
              </mc:Choice>
              <mc:Fallback>
                <p:oleObj name="Équation" r:id="rId3" imgW="126972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68" y="3429000"/>
                        <a:ext cx="2381267" cy="4286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mc:Choice xmlns:a14="http://schemas.microsoft.com/office/drawing/2010/main" Requires="a14">
          <p:sp>
            <p:nvSpPr>
              <p:cNvPr id="5" name="Objet 4"/>
              <p:cNvSpPr txBox="1"/>
              <p:nvPr/>
            </p:nvSpPr>
            <p:spPr bwMode="auto">
              <a:xfrm>
                <a:off x="2286000" y="5085184"/>
                <a:ext cx="5022304" cy="653629"/>
              </a:xfrm>
              <a:prstGeom prst="rect">
                <a:avLst/>
              </a:prstGeom>
              <a:noFill/>
            </p:spPr>
            <p:txBody>
              <a:bodyPr>
                <a:normAutofit fontScale="62500" lnSpcReduction="20000"/>
              </a:bodyPr>
              <a:lstStyle/>
              <a:p>
                <a:pPr/>
                <a14:m>
                  <m:oMathPara xmlns:m="http://schemas.openxmlformats.org/officeDocument/2006/math">
                    <m:oMathParaPr>
                      <m:jc m:val="left"/>
                    </m:oMathParaPr>
                    <m:oMath xmlns:m="http://schemas.openxmlformats.org/officeDocument/2006/math">
                      <m:r>
                        <a:rPr lang="fr-FR" i="1" smtClean="0">
                          <a:solidFill>
                            <a:srgbClr val="000000"/>
                          </a:solidFill>
                          <a:latin typeface="Cambria Math" panose="02040503050406030204" pitchFamily="18" charset="0"/>
                        </a:rPr>
                        <m:t>𝐻</m:t>
                      </m:r>
                      <m:d>
                        <m:dPr>
                          <m:ctrlPr>
                            <a:rPr lang="fr-FR" i="1">
                              <a:solidFill>
                                <a:srgbClr val="000000"/>
                              </a:solidFill>
                              <a:latin typeface="Cambria Math" panose="02040503050406030204" pitchFamily="18" charset="0"/>
                            </a:rPr>
                          </m:ctrlPr>
                        </m:dPr>
                        <m:e>
                          <m:r>
                            <a:rPr lang="fr-FR" i="1">
                              <a:solidFill>
                                <a:srgbClr val="000000"/>
                              </a:solidFill>
                              <a:latin typeface="Cambria Math" panose="02040503050406030204" pitchFamily="18" charset="0"/>
                            </a:rPr>
                            <m:t>𝑀</m:t>
                          </m:r>
                        </m:e>
                      </m:d>
                      <m:r>
                        <a:rPr lang="fr-FR" i="1">
                          <a:solidFill>
                            <a:srgbClr val="000000"/>
                          </a:solidFill>
                          <a:latin typeface="Cambria Math" panose="02040503050406030204" pitchFamily="18" charset="0"/>
                        </a:rPr>
                        <m:t>=</m:t>
                      </m:r>
                      <m:r>
                        <a:rPr lang="fr-FR" i="1">
                          <a:solidFill>
                            <a:srgbClr val="000000"/>
                          </a:solidFill>
                          <a:latin typeface="Cambria Math" panose="02040503050406030204" pitchFamily="18" charset="0"/>
                        </a:rPr>
                        <m:t>𝐸</m:t>
                      </m:r>
                      <m:d>
                        <m:dPr>
                          <m:begChr m:val="["/>
                          <m:endChr m:val="]"/>
                          <m:ctrlPr>
                            <a:rPr lang="fr-FR" i="1">
                              <a:solidFill>
                                <a:srgbClr val="000000"/>
                              </a:solidFill>
                              <a:latin typeface="Cambria Math" panose="02040503050406030204" pitchFamily="18" charset="0"/>
                            </a:rPr>
                          </m:ctrlPr>
                        </m:dPr>
                        <m:e>
                          <m:r>
                            <a:rPr lang="fr-FR" i="1">
                              <a:solidFill>
                                <a:srgbClr val="000000"/>
                              </a:solidFill>
                              <a:latin typeface="Cambria Math" panose="02040503050406030204" pitchFamily="18" charset="0"/>
                            </a:rPr>
                            <m:t>𝐼</m:t>
                          </m:r>
                          <m:d>
                            <m:dPr>
                              <m:ctrlPr>
                                <a:rPr lang="fr-FR" i="1">
                                  <a:solidFill>
                                    <a:srgbClr val="000000"/>
                                  </a:solidFill>
                                  <a:latin typeface="Cambria Math" panose="02040503050406030204" pitchFamily="18" charset="0"/>
                                </a:rPr>
                              </m:ctrlPr>
                            </m:dPr>
                            <m:e>
                              <m:sSub>
                                <m:sSubPr>
                                  <m:ctrlPr>
                                    <a:rPr lang="fr-FR" i="1">
                                      <a:solidFill>
                                        <a:srgbClr val="000000"/>
                                      </a:solidFill>
                                      <a:latin typeface="Cambria Math" panose="02040503050406030204" pitchFamily="18" charset="0"/>
                                    </a:rPr>
                                  </m:ctrlPr>
                                </m:sSubPr>
                                <m:e>
                                  <m:r>
                                    <a:rPr lang="fr-FR" i="1">
                                      <a:solidFill>
                                        <a:srgbClr val="000000"/>
                                      </a:solidFill>
                                      <a:latin typeface="Cambria Math" panose="02040503050406030204" pitchFamily="18" charset="0"/>
                                    </a:rPr>
                                    <m:t>𝑚</m:t>
                                  </m:r>
                                </m:e>
                                <m:sub>
                                  <m:r>
                                    <a:rPr lang="fr-FR" i="1">
                                      <a:solidFill>
                                        <a:srgbClr val="000000"/>
                                      </a:solidFill>
                                      <a:latin typeface="Cambria Math" panose="02040503050406030204" pitchFamily="18" charset="0"/>
                                    </a:rPr>
                                    <m:t>𝑘</m:t>
                                  </m:r>
                                </m:sub>
                              </m:sSub>
                            </m:e>
                          </m:d>
                        </m:e>
                      </m:d>
                      <m:r>
                        <a:rPr lang="fr-FR" b="0" i="1" smtClean="0">
                          <a:solidFill>
                            <a:srgbClr val="000000"/>
                          </a:solidFill>
                          <a:latin typeface="Cambria Math" panose="02040503050406030204" pitchFamily="18" charset="0"/>
                        </a:rPr>
                        <m:t>=</m:t>
                      </m:r>
                      <m:r>
                        <a:rPr lang="fr-FR" i="1">
                          <a:solidFill>
                            <a:srgbClr val="000000"/>
                          </a:solidFill>
                          <a:latin typeface="Cambria Math" panose="02040503050406030204" pitchFamily="18" charset="0"/>
                        </a:rPr>
                        <m:t>−</m:t>
                      </m:r>
                      <m:nary>
                        <m:naryPr>
                          <m:chr m:val="∑"/>
                          <m:supHide m:val="on"/>
                          <m:ctrlPr>
                            <a:rPr lang="fr-FR" i="1">
                              <a:solidFill>
                                <a:srgbClr val="000000"/>
                              </a:solidFill>
                              <a:latin typeface="Cambria Math" panose="02040503050406030204" pitchFamily="18" charset="0"/>
                            </a:rPr>
                          </m:ctrlPr>
                        </m:naryPr>
                        <m:sub>
                          <m:r>
                            <a:rPr lang="fr-FR" i="1">
                              <a:solidFill>
                                <a:srgbClr val="000000"/>
                              </a:solidFill>
                              <a:latin typeface="Cambria Math" panose="02040503050406030204" pitchFamily="18" charset="0"/>
                            </a:rPr>
                            <m:t>𝑘</m:t>
                          </m:r>
                        </m:sub>
                        <m:sup/>
                        <m:e>
                          <m:r>
                            <a:rPr lang="fr-FR" i="1">
                              <a:solidFill>
                                <a:srgbClr val="000000"/>
                              </a:solidFill>
                              <a:latin typeface="Cambria Math" panose="02040503050406030204" pitchFamily="18" charset="0"/>
                            </a:rPr>
                            <m:t>𝑃</m:t>
                          </m:r>
                          <m:d>
                            <m:dPr>
                              <m:ctrlPr>
                                <a:rPr lang="fr-FR" i="1">
                                  <a:solidFill>
                                    <a:srgbClr val="000000"/>
                                  </a:solidFill>
                                  <a:latin typeface="Cambria Math" panose="02040503050406030204" pitchFamily="18" charset="0"/>
                                </a:rPr>
                              </m:ctrlPr>
                            </m:dPr>
                            <m:e>
                              <m:sSub>
                                <m:sSubPr>
                                  <m:ctrlPr>
                                    <a:rPr lang="fr-FR" i="1">
                                      <a:solidFill>
                                        <a:srgbClr val="000000"/>
                                      </a:solidFill>
                                      <a:latin typeface="Cambria Math" panose="02040503050406030204" pitchFamily="18" charset="0"/>
                                    </a:rPr>
                                  </m:ctrlPr>
                                </m:sSubPr>
                                <m:e>
                                  <m:r>
                                    <a:rPr lang="fr-FR" i="1">
                                      <a:solidFill>
                                        <a:srgbClr val="000000"/>
                                      </a:solidFill>
                                      <a:latin typeface="Cambria Math" panose="02040503050406030204" pitchFamily="18" charset="0"/>
                                    </a:rPr>
                                    <m:t>𝑚</m:t>
                                  </m:r>
                                </m:e>
                                <m:sub>
                                  <m:r>
                                    <a:rPr lang="fr-FR" i="1">
                                      <a:solidFill>
                                        <a:srgbClr val="000000"/>
                                      </a:solidFill>
                                      <a:latin typeface="Cambria Math" panose="02040503050406030204" pitchFamily="18" charset="0"/>
                                    </a:rPr>
                                    <m:t>𝑘</m:t>
                                  </m:r>
                                </m:sub>
                              </m:sSub>
                            </m:e>
                          </m:d>
                          <m:r>
                            <a:rPr lang="fr-FR" i="1">
                              <a:solidFill>
                                <a:srgbClr val="000000"/>
                              </a:solidFill>
                              <a:latin typeface="Cambria Math" panose="02040503050406030204" pitchFamily="18" charset="0"/>
                            </a:rPr>
                            <m:t>×</m:t>
                          </m:r>
                          <m:func>
                            <m:funcPr>
                              <m:ctrlPr>
                                <a:rPr lang="fr-FR" i="1">
                                  <a:solidFill>
                                    <a:srgbClr val="000000"/>
                                  </a:solidFill>
                                  <a:latin typeface="Cambria Math" panose="02040503050406030204" pitchFamily="18" charset="0"/>
                                </a:rPr>
                              </m:ctrlPr>
                            </m:funcPr>
                            <m:fName>
                              <m:sSub>
                                <m:sSubPr>
                                  <m:ctrlPr>
                                    <a:rPr lang="fr-FR" i="1">
                                      <a:solidFill>
                                        <a:srgbClr val="000000"/>
                                      </a:solidFill>
                                      <a:latin typeface="Cambria Math" panose="02040503050406030204" pitchFamily="18" charset="0"/>
                                    </a:rPr>
                                  </m:ctrlPr>
                                </m:sSubPr>
                                <m:e>
                                  <m:r>
                                    <m:rPr>
                                      <m:sty m:val="p"/>
                                    </m:rPr>
                                    <a:rPr lang="fr-FR" i="0">
                                      <a:solidFill>
                                        <a:srgbClr val="000000"/>
                                      </a:solidFill>
                                      <a:latin typeface="Cambria Math" panose="02040503050406030204" pitchFamily="18" charset="0"/>
                                    </a:rPr>
                                    <m:t>log</m:t>
                                  </m:r>
                                </m:e>
                                <m:sub>
                                  <m:r>
                                    <a:rPr lang="fr-FR" i="1">
                                      <a:solidFill>
                                        <a:srgbClr val="000000"/>
                                      </a:solidFill>
                                      <a:latin typeface="Cambria Math" panose="02040503050406030204" pitchFamily="18" charset="0"/>
                                    </a:rPr>
                                    <m:t>2</m:t>
                                  </m:r>
                                </m:sub>
                              </m:sSub>
                            </m:fName>
                            <m:e>
                              <m:d>
                                <m:dPr>
                                  <m:ctrlPr>
                                    <a:rPr lang="fr-FR" i="1">
                                      <a:solidFill>
                                        <a:srgbClr val="000000"/>
                                      </a:solidFill>
                                      <a:latin typeface="Cambria Math" panose="02040503050406030204" pitchFamily="18" charset="0"/>
                                    </a:rPr>
                                  </m:ctrlPr>
                                </m:dPr>
                                <m:e>
                                  <m:r>
                                    <a:rPr lang="fr-FR" i="1">
                                      <a:solidFill>
                                        <a:srgbClr val="000000"/>
                                      </a:solidFill>
                                      <a:latin typeface="Cambria Math" panose="02040503050406030204" pitchFamily="18" charset="0"/>
                                    </a:rPr>
                                    <m:t>𝑃</m:t>
                                  </m:r>
                                  <m:d>
                                    <m:dPr>
                                      <m:ctrlPr>
                                        <a:rPr lang="fr-FR" i="1">
                                          <a:solidFill>
                                            <a:srgbClr val="000000"/>
                                          </a:solidFill>
                                          <a:latin typeface="Cambria Math" panose="02040503050406030204" pitchFamily="18" charset="0"/>
                                        </a:rPr>
                                      </m:ctrlPr>
                                    </m:dPr>
                                    <m:e>
                                      <m:sSub>
                                        <m:sSubPr>
                                          <m:ctrlPr>
                                            <a:rPr lang="fr-FR" i="1">
                                              <a:solidFill>
                                                <a:srgbClr val="000000"/>
                                              </a:solidFill>
                                              <a:latin typeface="Cambria Math" panose="02040503050406030204" pitchFamily="18" charset="0"/>
                                            </a:rPr>
                                          </m:ctrlPr>
                                        </m:sSubPr>
                                        <m:e>
                                          <m:r>
                                            <a:rPr lang="fr-FR" i="1">
                                              <a:solidFill>
                                                <a:srgbClr val="000000"/>
                                              </a:solidFill>
                                              <a:latin typeface="Cambria Math" panose="02040503050406030204" pitchFamily="18" charset="0"/>
                                            </a:rPr>
                                            <m:t>𝑚</m:t>
                                          </m:r>
                                        </m:e>
                                        <m:sub>
                                          <m:r>
                                            <a:rPr lang="fr-FR" i="1">
                                              <a:solidFill>
                                                <a:srgbClr val="000000"/>
                                              </a:solidFill>
                                              <a:latin typeface="Cambria Math" panose="02040503050406030204" pitchFamily="18" charset="0"/>
                                            </a:rPr>
                                            <m:t>𝑘</m:t>
                                          </m:r>
                                        </m:sub>
                                      </m:sSub>
                                    </m:e>
                                  </m:d>
                                </m:e>
                              </m:d>
                            </m:e>
                          </m:func>
                        </m:e>
                      </m:nary>
                    </m:oMath>
                  </m:oMathPara>
                </a14:m>
                <a:endParaRPr lang="fr-FR" dirty="0"/>
              </a:p>
            </p:txBody>
          </p:sp>
        </mc:Choice>
        <mc:Fallback>
          <p:sp>
            <p:nvSpPr>
              <p:cNvPr id="5" name="Objet 4"/>
              <p:cNvSpPr txBox="1">
                <a:spLocks noRot="1" noChangeAspect="1" noMove="1" noResize="1" noEditPoints="1" noAdjustHandles="1" noChangeArrowheads="1" noChangeShapeType="1" noTextEdit="1"/>
              </p:cNvSpPr>
              <p:nvPr/>
            </p:nvSpPr>
            <p:spPr bwMode="auto">
              <a:xfrm>
                <a:off x="2286000" y="5085184"/>
                <a:ext cx="5022304" cy="653629"/>
              </a:xfrm>
              <a:prstGeom prst="rect">
                <a:avLst/>
              </a:prstGeom>
              <a:blipFill>
                <a:blip r:embed="rId5"/>
                <a:stretch>
                  <a:fillRect/>
                </a:stretch>
              </a:blipFill>
            </p:spPr>
            <p:txBody>
              <a:bodyPr/>
              <a:lstStyle/>
              <a:p>
                <a:r>
                  <a:rPr lang="fr-FR">
                    <a:noFill/>
                  </a:rPr>
                  <a:t> </a:t>
                </a:r>
              </a:p>
            </p:txBody>
          </p:sp>
        </mc:Fallback>
      </mc:AlternateContent>
      <p:sp>
        <p:nvSpPr>
          <p:cNvPr id="6" name="ZoneTexte 5"/>
          <p:cNvSpPr txBox="1"/>
          <p:nvPr/>
        </p:nvSpPr>
        <p:spPr>
          <a:xfrm>
            <a:off x="0" y="6017145"/>
            <a:ext cx="9144000" cy="769441"/>
          </a:xfrm>
          <a:prstGeom prst="rect">
            <a:avLst/>
          </a:prstGeom>
          <a:noFill/>
        </p:spPr>
        <p:txBody>
          <a:bodyPr wrap="square" rtlCol="0">
            <a:spAutoFit/>
          </a:bodyPr>
          <a:lstStyle/>
          <a:p>
            <a:pPr algn="just"/>
            <a:r>
              <a:rPr lang="fr-FR" sz="2200" dirty="0">
                <a:solidFill>
                  <a:srgbClr val="C00000"/>
                </a:solidFill>
              </a:rPr>
              <a:t>Comme nous pouvons le remarquer, cette quantité moyenne d’une source, qui  est l’entropie, dépend essentiellement de la loi de probabilité P.</a:t>
            </a:r>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6282</TotalTime>
  <Words>4365</Words>
  <Application>Microsoft Office PowerPoint</Application>
  <PresentationFormat>Affichage à l'écran (4:3)</PresentationFormat>
  <Paragraphs>935</Paragraphs>
  <Slides>68</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68</vt:i4>
      </vt:variant>
    </vt:vector>
  </HeadingPairs>
  <TitlesOfParts>
    <vt:vector size="75" baseType="lpstr">
      <vt:lpstr>Arial</vt:lpstr>
      <vt:lpstr>Cambria Math</vt:lpstr>
      <vt:lpstr>Garamond</vt:lpstr>
      <vt:lpstr>Times New Roman</vt:lpstr>
      <vt:lpstr>Wingdings</vt:lpstr>
      <vt:lpstr>Modèle par défaut</vt:lpstr>
      <vt:lpstr>Équation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UNSA</dc:creator>
  <cp:lastModifiedBy>Noureddine</cp:lastModifiedBy>
  <cp:revision>160</cp:revision>
  <dcterms:created xsi:type="dcterms:W3CDTF">2004-03-11T10:04:20Z</dcterms:created>
  <dcterms:modified xsi:type="dcterms:W3CDTF">2020-09-08T14:14:10Z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4</vt:i4>
  </property>
  <property fmtid="{D5CDD505-2E9C-101B-9397-08002B2CF9AE}" pid="6" name="ScreenUsage">
    <vt:i4>2</vt:i4>
  </property>
  <property fmtid="{D5CDD505-2E9C-101B-9397-08002B2CF9AE}" pid="7" name="MailAddress">
    <vt:lpwstr>leroux@essi.fr</vt:lpwstr>
  </property>
  <property fmtid="{D5CDD505-2E9C-101B-9397-08002B2CF9AE}" pid="8" name="HomePage">
    <vt:lpwstr>http://www.essi.fr/~leroux</vt:lpwstr>
  </property>
  <property fmtid="{D5CDD505-2E9C-101B-9397-08002B2CF9AE}" pid="9" name="Other">
    <vt:lpwstr>illustration du fonctionnement _x000d_
du codage de huffman_x000d_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W:\public</vt:lpwstr>
  </property>
</Properties>
</file>