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sldIdLst>
    <p:sldId id="256" r:id="rId4"/>
    <p:sldId id="263" r:id="rId5"/>
    <p:sldId id="265" r:id="rId6"/>
    <p:sldId id="264" r:id="rId7"/>
    <p:sldId id="268" r:id="rId8"/>
    <p:sldId id="269" r:id="rId9"/>
    <p:sldId id="257" r:id="rId10"/>
    <p:sldId id="258" r:id="rId11"/>
    <p:sldId id="270" r:id="rId12"/>
    <p:sldId id="271" r:id="rId13"/>
    <p:sldId id="272" r:id="rId14"/>
    <p:sldId id="273" r:id="rId15"/>
    <p:sldId id="274" r:id="rId16"/>
    <p:sldId id="275" r:id="rId17"/>
    <p:sldId id="276" r:id="rId18"/>
    <p:sldId id="277" r:id="rId19"/>
    <p:sldId id="278" r:id="rId20"/>
    <p:sldId id="279" r:id="rId21"/>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49" autoAdjust="0"/>
    <p:restoredTop sz="94660"/>
  </p:normalViewPr>
  <p:slideViewPr>
    <p:cSldViewPr>
      <p:cViewPr varScale="1">
        <p:scale>
          <a:sx n="81" d="100"/>
          <a:sy n="81" d="100"/>
        </p:scale>
        <p:origin x="-108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es-ES"/>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s-ES"/>
          </a:p>
        </p:txBody>
      </p:sp>
      <p:sp>
        <p:nvSpPr>
          <p:cNvPr id="4" name="Espace réservé de la date 3"/>
          <p:cNvSpPr>
            <a:spLocks noGrp="1"/>
          </p:cNvSpPr>
          <p:nvPr>
            <p:ph type="dt" sz="half" idx="10"/>
          </p:nvPr>
        </p:nvSpPr>
        <p:spPr/>
        <p:txBody>
          <a:bodyPr/>
          <a:lstStyle/>
          <a:p>
            <a:fld id="{053BF0C8-C9F1-4B2F-A110-5E1130B371E7}" type="datetimeFigureOut">
              <a:rPr lang="es-ES" smtClean="0"/>
              <a:t>21/12/2020</a:t>
            </a:fld>
            <a:endParaRPr lang="es-ES"/>
          </a:p>
        </p:txBody>
      </p:sp>
      <p:sp>
        <p:nvSpPr>
          <p:cNvPr id="5" name="Espace réservé du pied de page 4"/>
          <p:cNvSpPr>
            <a:spLocks noGrp="1"/>
          </p:cNvSpPr>
          <p:nvPr>
            <p:ph type="ftr" sz="quarter" idx="11"/>
          </p:nvPr>
        </p:nvSpPr>
        <p:spPr/>
        <p:txBody>
          <a:bodyPr/>
          <a:lstStyle/>
          <a:p>
            <a:endParaRPr lang="es-ES"/>
          </a:p>
        </p:txBody>
      </p:sp>
      <p:sp>
        <p:nvSpPr>
          <p:cNvPr id="6" name="Espace réservé du numéro de diapositive 5"/>
          <p:cNvSpPr>
            <a:spLocks noGrp="1"/>
          </p:cNvSpPr>
          <p:nvPr>
            <p:ph type="sldNum" sz="quarter" idx="12"/>
          </p:nvPr>
        </p:nvSpPr>
        <p:spPr/>
        <p:txBody>
          <a:bodyPr/>
          <a:lstStyle/>
          <a:p>
            <a:fld id="{AD49A99D-E288-4040-944C-87180FF62D98}" type="slidenum">
              <a:rPr lang="es-ES" smtClean="0"/>
              <a:t>‹N°›</a:t>
            </a:fld>
            <a:endParaRPr lang="es-ES"/>
          </a:p>
        </p:txBody>
      </p:sp>
    </p:spTree>
    <p:extLst>
      <p:ext uri="{BB962C8B-B14F-4D97-AF65-F5344CB8AC3E}">
        <p14:creationId xmlns:p14="http://schemas.microsoft.com/office/powerpoint/2010/main" val="2100121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s-ES"/>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s-ES"/>
          </a:p>
        </p:txBody>
      </p:sp>
      <p:sp>
        <p:nvSpPr>
          <p:cNvPr id="4" name="Espace réservé de la date 3"/>
          <p:cNvSpPr>
            <a:spLocks noGrp="1"/>
          </p:cNvSpPr>
          <p:nvPr>
            <p:ph type="dt" sz="half" idx="10"/>
          </p:nvPr>
        </p:nvSpPr>
        <p:spPr/>
        <p:txBody>
          <a:bodyPr/>
          <a:lstStyle/>
          <a:p>
            <a:fld id="{053BF0C8-C9F1-4B2F-A110-5E1130B371E7}" type="datetimeFigureOut">
              <a:rPr lang="es-ES" smtClean="0"/>
              <a:t>21/12/2020</a:t>
            </a:fld>
            <a:endParaRPr lang="es-ES"/>
          </a:p>
        </p:txBody>
      </p:sp>
      <p:sp>
        <p:nvSpPr>
          <p:cNvPr id="5" name="Espace réservé du pied de page 4"/>
          <p:cNvSpPr>
            <a:spLocks noGrp="1"/>
          </p:cNvSpPr>
          <p:nvPr>
            <p:ph type="ftr" sz="quarter" idx="11"/>
          </p:nvPr>
        </p:nvSpPr>
        <p:spPr/>
        <p:txBody>
          <a:bodyPr/>
          <a:lstStyle/>
          <a:p>
            <a:endParaRPr lang="es-ES"/>
          </a:p>
        </p:txBody>
      </p:sp>
      <p:sp>
        <p:nvSpPr>
          <p:cNvPr id="6" name="Espace réservé du numéro de diapositive 5"/>
          <p:cNvSpPr>
            <a:spLocks noGrp="1"/>
          </p:cNvSpPr>
          <p:nvPr>
            <p:ph type="sldNum" sz="quarter" idx="12"/>
          </p:nvPr>
        </p:nvSpPr>
        <p:spPr/>
        <p:txBody>
          <a:bodyPr/>
          <a:lstStyle/>
          <a:p>
            <a:fld id="{AD49A99D-E288-4040-944C-87180FF62D98}" type="slidenum">
              <a:rPr lang="es-ES" smtClean="0"/>
              <a:t>‹N°›</a:t>
            </a:fld>
            <a:endParaRPr lang="es-ES"/>
          </a:p>
        </p:txBody>
      </p:sp>
    </p:spTree>
    <p:extLst>
      <p:ext uri="{BB962C8B-B14F-4D97-AF65-F5344CB8AC3E}">
        <p14:creationId xmlns:p14="http://schemas.microsoft.com/office/powerpoint/2010/main" val="25124816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es-E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s-ES"/>
          </a:p>
        </p:txBody>
      </p:sp>
      <p:sp>
        <p:nvSpPr>
          <p:cNvPr id="4" name="Espace réservé de la date 3"/>
          <p:cNvSpPr>
            <a:spLocks noGrp="1"/>
          </p:cNvSpPr>
          <p:nvPr>
            <p:ph type="dt" sz="half" idx="10"/>
          </p:nvPr>
        </p:nvSpPr>
        <p:spPr/>
        <p:txBody>
          <a:bodyPr/>
          <a:lstStyle/>
          <a:p>
            <a:fld id="{053BF0C8-C9F1-4B2F-A110-5E1130B371E7}" type="datetimeFigureOut">
              <a:rPr lang="es-ES" smtClean="0"/>
              <a:t>21/12/2020</a:t>
            </a:fld>
            <a:endParaRPr lang="es-ES"/>
          </a:p>
        </p:txBody>
      </p:sp>
      <p:sp>
        <p:nvSpPr>
          <p:cNvPr id="5" name="Espace réservé du pied de page 4"/>
          <p:cNvSpPr>
            <a:spLocks noGrp="1"/>
          </p:cNvSpPr>
          <p:nvPr>
            <p:ph type="ftr" sz="quarter" idx="11"/>
          </p:nvPr>
        </p:nvSpPr>
        <p:spPr/>
        <p:txBody>
          <a:bodyPr/>
          <a:lstStyle/>
          <a:p>
            <a:endParaRPr lang="es-ES"/>
          </a:p>
        </p:txBody>
      </p:sp>
      <p:sp>
        <p:nvSpPr>
          <p:cNvPr id="6" name="Espace réservé du numéro de diapositive 5"/>
          <p:cNvSpPr>
            <a:spLocks noGrp="1"/>
          </p:cNvSpPr>
          <p:nvPr>
            <p:ph type="sldNum" sz="quarter" idx="12"/>
          </p:nvPr>
        </p:nvSpPr>
        <p:spPr/>
        <p:txBody>
          <a:bodyPr/>
          <a:lstStyle/>
          <a:p>
            <a:fld id="{AD49A99D-E288-4040-944C-87180FF62D98}" type="slidenum">
              <a:rPr lang="es-ES" smtClean="0"/>
              <a:t>‹N°›</a:t>
            </a:fld>
            <a:endParaRPr lang="es-ES"/>
          </a:p>
        </p:txBody>
      </p:sp>
    </p:spTree>
    <p:extLst>
      <p:ext uri="{BB962C8B-B14F-4D97-AF65-F5344CB8AC3E}">
        <p14:creationId xmlns:p14="http://schemas.microsoft.com/office/powerpoint/2010/main" val="35110879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E1F48A44-2D8B-456D-991D-FE79F7E655BF}" type="datetimeFigureOut">
              <a:rPr lang="fr-FR" smtClean="0">
                <a:solidFill>
                  <a:prstClr val="black">
                    <a:tint val="75000"/>
                  </a:prstClr>
                </a:solidFill>
              </a:rPr>
              <a:pPr/>
              <a:t>21/12/2020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DA6C0350-1BF5-45A3-89F9-16F7AC755A0A}"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6688985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1F48A44-2D8B-456D-991D-FE79F7E655BF}" type="datetimeFigureOut">
              <a:rPr lang="fr-FR" smtClean="0">
                <a:solidFill>
                  <a:prstClr val="black">
                    <a:tint val="75000"/>
                  </a:prstClr>
                </a:solidFill>
              </a:rPr>
              <a:pPr/>
              <a:t>21/12/2020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DA6C0350-1BF5-45A3-89F9-16F7AC755A0A}"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9447058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E1F48A44-2D8B-456D-991D-FE79F7E655BF}" type="datetimeFigureOut">
              <a:rPr lang="fr-FR" smtClean="0">
                <a:solidFill>
                  <a:prstClr val="black">
                    <a:tint val="75000"/>
                  </a:prstClr>
                </a:solidFill>
              </a:rPr>
              <a:pPr/>
              <a:t>21/12/2020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DA6C0350-1BF5-45A3-89F9-16F7AC755A0A}"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7380444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E1F48A44-2D8B-456D-991D-FE79F7E655BF}" type="datetimeFigureOut">
              <a:rPr lang="fr-FR" smtClean="0">
                <a:solidFill>
                  <a:prstClr val="black">
                    <a:tint val="75000"/>
                  </a:prstClr>
                </a:solidFill>
              </a:rPr>
              <a:pPr/>
              <a:t>21/12/2020</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DA6C0350-1BF5-45A3-89F9-16F7AC755A0A}"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8158411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E1F48A44-2D8B-456D-991D-FE79F7E655BF}" type="datetimeFigureOut">
              <a:rPr lang="fr-FR" smtClean="0">
                <a:solidFill>
                  <a:prstClr val="black">
                    <a:tint val="75000"/>
                  </a:prstClr>
                </a:solidFill>
              </a:rPr>
              <a:pPr/>
              <a:t>21/12/2020</a:t>
            </a:fld>
            <a:endParaRPr lang="fr-FR">
              <a:solidFill>
                <a:prstClr val="black">
                  <a:tint val="75000"/>
                </a:prstClr>
              </a:solidFill>
            </a:endParaRPr>
          </a:p>
        </p:txBody>
      </p:sp>
      <p:sp>
        <p:nvSpPr>
          <p:cNvPr id="8" name="Espace réservé du pied de page 7"/>
          <p:cNvSpPr>
            <a:spLocks noGrp="1"/>
          </p:cNvSpPr>
          <p:nvPr>
            <p:ph type="ftr" sz="quarter" idx="11"/>
          </p:nvPr>
        </p:nvSpPr>
        <p:spPr/>
        <p:txBody>
          <a:bodyPr/>
          <a:lstStyle/>
          <a:p>
            <a:endParaRPr lang="fr-FR">
              <a:solidFill>
                <a:prstClr val="black">
                  <a:tint val="75000"/>
                </a:prstClr>
              </a:solidFill>
            </a:endParaRPr>
          </a:p>
        </p:txBody>
      </p:sp>
      <p:sp>
        <p:nvSpPr>
          <p:cNvPr id="9" name="Espace réservé du numéro de diapositive 8"/>
          <p:cNvSpPr>
            <a:spLocks noGrp="1"/>
          </p:cNvSpPr>
          <p:nvPr>
            <p:ph type="sldNum" sz="quarter" idx="12"/>
          </p:nvPr>
        </p:nvSpPr>
        <p:spPr/>
        <p:txBody>
          <a:bodyPr/>
          <a:lstStyle/>
          <a:p>
            <a:fld id="{DA6C0350-1BF5-45A3-89F9-16F7AC755A0A}"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41625075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E1F48A44-2D8B-456D-991D-FE79F7E655BF}" type="datetimeFigureOut">
              <a:rPr lang="fr-FR" smtClean="0">
                <a:solidFill>
                  <a:prstClr val="black">
                    <a:tint val="75000"/>
                  </a:prstClr>
                </a:solidFill>
              </a:rPr>
              <a:pPr/>
              <a:t>21/12/2020</a:t>
            </a:fld>
            <a:endParaRPr lang="fr-FR">
              <a:solidFill>
                <a:prstClr val="black">
                  <a:tint val="75000"/>
                </a:prstClr>
              </a:solidFill>
            </a:endParaRPr>
          </a:p>
        </p:txBody>
      </p:sp>
      <p:sp>
        <p:nvSpPr>
          <p:cNvPr id="4" name="Espace réservé du pied de page 3"/>
          <p:cNvSpPr>
            <a:spLocks noGrp="1"/>
          </p:cNvSpPr>
          <p:nvPr>
            <p:ph type="ftr" sz="quarter" idx="11"/>
          </p:nvPr>
        </p:nvSpPr>
        <p:spPr/>
        <p:txBody>
          <a:bodyPr/>
          <a:lstStyle/>
          <a:p>
            <a:endParaRPr lang="fr-FR">
              <a:solidFill>
                <a:prstClr val="black">
                  <a:tint val="75000"/>
                </a:prstClr>
              </a:solidFill>
            </a:endParaRPr>
          </a:p>
        </p:txBody>
      </p:sp>
      <p:sp>
        <p:nvSpPr>
          <p:cNvPr id="5" name="Espace réservé du numéro de diapositive 4"/>
          <p:cNvSpPr>
            <a:spLocks noGrp="1"/>
          </p:cNvSpPr>
          <p:nvPr>
            <p:ph type="sldNum" sz="quarter" idx="12"/>
          </p:nvPr>
        </p:nvSpPr>
        <p:spPr/>
        <p:txBody>
          <a:bodyPr/>
          <a:lstStyle/>
          <a:p>
            <a:fld id="{DA6C0350-1BF5-45A3-89F9-16F7AC755A0A}"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2923198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1F48A44-2D8B-456D-991D-FE79F7E655BF}" type="datetimeFigureOut">
              <a:rPr lang="fr-FR" smtClean="0">
                <a:solidFill>
                  <a:prstClr val="black">
                    <a:tint val="75000"/>
                  </a:prstClr>
                </a:solidFill>
              </a:rPr>
              <a:pPr/>
              <a:t>21/12/2020</a:t>
            </a:fld>
            <a:endParaRPr lang="fr-FR">
              <a:solidFill>
                <a:prstClr val="black">
                  <a:tint val="75000"/>
                </a:prstClr>
              </a:solidFill>
            </a:endParaRPr>
          </a:p>
        </p:txBody>
      </p:sp>
      <p:sp>
        <p:nvSpPr>
          <p:cNvPr id="3" name="Espace réservé du pied de page 2"/>
          <p:cNvSpPr>
            <a:spLocks noGrp="1"/>
          </p:cNvSpPr>
          <p:nvPr>
            <p:ph type="ftr" sz="quarter" idx="11"/>
          </p:nvPr>
        </p:nvSpPr>
        <p:spPr/>
        <p:txBody>
          <a:bodyPr/>
          <a:lstStyle/>
          <a:p>
            <a:endParaRPr lang="fr-FR">
              <a:solidFill>
                <a:prstClr val="black">
                  <a:tint val="75000"/>
                </a:prstClr>
              </a:solidFill>
            </a:endParaRPr>
          </a:p>
        </p:txBody>
      </p:sp>
      <p:sp>
        <p:nvSpPr>
          <p:cNvPr id="4" name="Espace réservé du numéro de diapositive 3"/>
          <p:cNvSpPr>
            <a:spLocks noGrp="1"/>
          </p:cNvSpPr>
          <p:nvPr>
            <p:ph type="sldNum" sz="quarter" idx="12"/>
          </p:nvPr>
        </p:nvSpPr>
        <p:spPr/>
        <p:txBody>
          <a:bodyPr/>
          <a:lstStyle/>
          <a:p>
            <a:fld id="{DA6C0350-1BF5-45A3-89F9-16F7AC755A0A}"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99294481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E1F48A44-2D8B-456D-991D-FE79F7E655BF}" type="datetimeFigureOut">
              <a:rPr lang="fr-FR" smtClean="0">
                <a:solidFill>
                  <a:prstClr val="black">
                    <a:tint val="75000"/>
                  </a:prstClr>
                </a:solidFill>
              </a:rPr>
              <a:pPr/>
              <a:t>21/12/2020</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DA6C0350-1BF5-45A3-89F9-16F7AC755A0A}"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029658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s-ES"/>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s-ES"/>
          </a:p>
        </p:txBody>
      </p:sp>
      <p:sp>
        <p:nvSpPr>
          <p:cNvPr id="4" name="Espace réservé de la date 3"/>
          <p:cNvSpPr>
            <a:spLocks noGrp="1"/>
          </p:cNvSpPr>
          <p:nvPr>
            <p:ph type="dt" sz="half" idx="10"/>
          </p:nvPr>
        </p:nvSpPr>
        <p:spPr/>
        <p:txBody>
          <a:bodyPr/>
          <a:lstStyle/>
          <a:p>
            <a:fld id="{053BF0C8-C9F1-4B2F-A110-5E1130B371E7}" type="datetimeFigureOut">
              <a:rPr lang="es-ES" smtClean="0"/>
              <a:t>21/12/2020</a:t>
            </a:fld>
            <a:endParaRPr lang="es-ES"/>
          </a:p>
        </p:txBody>
      </p:sp>
      <p:sp>
        <p:nvSpPr>
          <p:cNvPr id="5" name="Espace réservé du pied de page 4"/>
          <p:cNvSpPr>
            <a:spLocks noGrp="1"/>
          </p:cNvSpPr>
          <p:nvPr>
            <p:ph type="ftr" sz="quarter" idx="11"/>
          </p:nvPr>
        </p:nvSpPr>
        <p:spPr/>
        <p:txBody>
          <a:bodyPr/>
          <a:lstStyle/>
          <a:p>
            <a:endParaRPr lang="es-ES"/>
          </a:p>
        </p:txBody>
      </p:sp>
      <p:sp>
        <p:nvSpPr>
          <p:cNvPr id="6" name="Espace réservé du numéro de diapositive 5"/>
          <p:cNvSpPr>
            <a:spLocks noGrp="1"/>
          </p:cNvSpPr>
          <p:nvPr>
            <p:ph type="sldNum" sz="quarter" idx="12"/>
          </p:nvPr>
        </p:nvSpPr>
        <p:spPr/>
        <p:txBody>
          <a:bodyPr/>
          <a:lstStyle/>
          <a:p>
            <a:fld id="{AD49A99D-E288-4040-944C-87180FF62D98}" type="slidenum">
              <a:rPr lang="es-ES" smtClean="0"/>
              <a:t>‹N°›</a:t>
            </a:fld>
            <a:endParaRPr lang="es-ES"/>
          </a:p>
        </p:txBody>
      </p:sp>
    </p:spTree>
    <p:extLst>
      <p:ext uri="{BB962C8B-B14F-4D97-AF65-F5344CB8AC3E}">
        <p14:creationId xmlns:p14="http://schemas.microsoft.com/office/powerpoint/2010/main" val="243829722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E1F48A44-2D8B-456D-991D-FE79F7E655BF}" type="datetimeFigureOut">
              <a:rPr lang="fr-FR" smtClean="0">
                <a:solidFill>
                  <a:prstClr val="black">
                    <a:tint val="75000"/>
                  </a:prstClr>
                </a:solidFill>
              </a:rPr>
              <a:pPr/>
              <a:t>21/12/2020</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DA6C0350-1BF5-45A3-89F9-16F7AC755A0A}"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6392653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1F48A44-2D8B-456D-991D-FE79F7E655BF}" type="datetimeFigureOut">
              <a:rPr lang="fr-FR" smtClean="0">
                <a:solidFill>
                  <a:prstClr val="black">
                    <a:tint val="75000"/>
                  </a:prstClr>
                </a:solidFill>
              </a:rPr>
              <a:pPr/>
              <a:t>21/12/2020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DA6C0350-1BF5-45A3-89F9-16F7AC755A0A}"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8244052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1F48A44-2D8B-456D-991D-FE79F7E655BF}" type="datetimeFigureOut">
              <a:rPr lang="fr-FR" smtClean="0">
                <a:solidFill>
                  <a:prstClr val="black">
                    <a:tint val="75000"/>
                  </a:prstClr>
                </a:solidFill>
              </a:rPr>
              <a:pPr/>
              <a:t>21/12/2020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DA6C0350-1BF5-45A3-89F9-16F7AC755A0A}"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58744318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E1F48A44-2D8B-456D-991D-FE79F7E655BF}" type="datetimeFigureOut">
              <a:rPr lang="fr-FR" smtClean="0">
                <a:solidFill>
                  <a:prstClr val="black">
                    <a:tint val="75000"/>
                  </a:prstClr>
                </a:solidFill>
              </a:rPr>
              <a:pPr/>
              <a:t>21/12/2020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DA6C0350-1BF5-45A3-89F9-16F7AC755A0A}"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422524307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1F48A44-2D8B-456D-991D-FE79F7E655BF}" type="datetimeFigureOut">
              <a:rPr lang="fr-FR" smtClean="0">
                <a:solidFill>
                  <a:prstClr val="black">
                    <a:tint val="75000"/>
                  </a:prstClr>
                </a:solidFill>
              </a:rPr>
              <a:pPr/>
              <a:t>21/12/2020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DA6C0350-1BF5-45A3-89F9-16F7AC755A0A}"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52546816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E1F48A44-2D8B-456D-991D-FE79F7E655BF}" type="datetimeFigureOut">
              <a:rPr lang="fr-FR" smtClean="0">
                <a:solidFill>
                  <a:prstClr val="black">
                    <a:tint val="75000"/>
                  </a:prstClr>
                </a:solidFill>
              </a:rPr>
              <a:pPr/>
              <a:t>21/12/2020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DA6C0350-1BF5-45A3-89F9-16F7AC755A0A}"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84733298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E1F48A44-2D8B-456D-991D-FE79F7E655BF}" type="datetimeFigureOut">
              <a:rPr lang="fr-FR" smtClean="0">
                <a:solidFill>
                  <a:prstClr val="black">
                    <a:tint val="75000"/>
                  </a:prstClr>
                </a:solidFill>
              </a:rPr>
              <a:pPr/>
              <a:t>21/12/2020</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DA6C0350-1BF5-45A3-89F9-16F7AC755A0A}"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18597712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E1F48A44-2D8B-456D-991D-FE79F7E655BF}" type="datetimeFigureOut">
              <a:rPr lang="fr-FR" smtClean="0">
                <a:solidFill>
                  <a:prstClr val="black">
                    <a:tint val="75000"/>
                  </a:prstClr>
                </a:solidFill>
              </a:rPr>
              <a:pPr/>
              <a:t>21/12/2020</a:t>
            </a:fld>
            <a:endParaRPr lang="fr-FR">
              <a:solidFill>
                <a:prstClr val="black">
                  <a:tint val="75000"/>
                </a:prstClr>
              </a:solidFill>
            </a:endParaRPr>
          </a:p>
        </p:txBody>
      </p:sp>
      <p:sp>
        <p:nvSpPr>
          <p:cNvPr id="8" name="Espace réservé du pied de page 7"/>
          <p:cNvSpPr>
            <a:spLocks noGrp="1"/>
          </p:cNvSpPr>
          <p:nvPr>
            <p:ph type="ftr" sz="quarter" idx="11"/>
          </p:nvPr>
        </p:nvSpPr>
        <p:spPr/>
        <p:txBody>
          <a:bodyPr/>
          <a:lstStyle/>
          <a:p>
            <a:endParaRPr lang="fr-FR">
              <a:solidFill>
                <a:prstClr val="black">
                  <a:tint val="75000"/>
                </a:prstClr>
              </a:solidFill>
            </a:endParaRPr>
          </a:p>
        </p:txBody>
      </p:sp>
      <p:sp>
        <p:nvSpPr>
          <p:cNvPr id="9" name="Espace réservé du numéro de diapositive 8"/>
          <p:cNvSpPr>
            <a:spLocks noGrp="1"/>
          </p:cNvSpPr>
          <p:nvPr>
            <p:ph type="sldNum" sz="quarter" idx="12"/>
          </p:nvPr>
        </p:nvSpPr>
        <p:spPr/>
        <p:txBody>
          <a:bodyPr/>
          <a:lstStyle/>
          <a:p>
            <a:fld id="{DA6C0350-1BF5-45A3-89F9-16F7AC755A0A}"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96231958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E1F48A44-2D8B-456D-991D-FE79F7E655BF}" type="datetimeFigureOut">
              <a:rPr lang="fr-FR" smtClean="0">
                <a:solidFill>
                  <a:prstClr val="black">
                    <a:tint val="75000"/>
                  </a:prstClr>
                </a:solidFill>
              </a:rPr>
              <a:pPr/>
              <a:t>21/12/2020</a:t>
            </a:fld>
            <a:endParaRPr lang="fr-FR">
              <a:solidFill>
                <a:prstClr val="black">
                  <a:tint val="75000"/>
                </a:prstClr>
              </a:solidFill>
            </a:endParaRPr>
          </a:p>
        </p:txBody>
      </p:sp>
      <p:sp>
        <p:nvSpPr>
          <p:cNvPr id="4" name="Espace réservé du pied de page 3"/>
          <p:cNvSpPr>
            <a:spLocks noGrp="1"/>
          </p:cNvSpPr>
          <p:nvPr>
            <p:ph type="ftr" sz="quarter" idx="11"/>
          </p:nvPr>
        </p:nvSpPr>
        <p:spPr/>
        <p:txBody>
          <a:bodyPr/>
          <a:lstStyle/>
          <a:p>
            <a:endParaRPr lang="fr-FR">
              <a:solidFill>
                <a:prstClr val="black">
                  <a:tint val="75000"/>
                </a:prstClr>
              </a:solidFill>
            </a:endParaRPr>
          </a:p>
        </p:txBody>
      </p:sp>
      <p:sp>
        <p:nvSpPr>
          <p:cNvPr id="5" name="Espace réservé du numéro de diapositive 4"/>
          <p:cNvSpPr>
            <a:spLocks noGrp="1"/>
          </p:cNvSpPr>
          <p:nvPr>
            <p:ph type="sldNum" sz="quarter" idx="12"/>
          </p:nvPr>
        </p:nvSpPr>
        <p:spPr/>
        <p:txBody>
          <a:bodyPr/>
          <a:lstStyle/>
          <a:p>
            <a:fld id="{DA6C0350-1BF5-45A3-89F9-16F7AC755A0A}"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73894955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1F48A44-2D8B-456D-991D-FE79F7E655BF}" type="datetimeFigureOut">
              <a:rPr lang="fr-FR" smtClean="0">
                <a:solidFill>
                  <a:prstClr val="black">
                    <a:tint val="75000"/>
                  </a:prstClr>
                </a:solidFill>
              </a:rPr>
              <a:pPr/>
              <a:t>21/12/2020</a:t>
            </a:fld>
            <a:endParaRPr lang="fr-FR">
              <a:solidFill>
                <a:prstClr val="black">
                  <a:tint val="75000"/>
                </a:prstClr>
              </a:solidFill>
            </a:endParaRPr>
          </a:p>
        </p:txBody>
      </p:sp>
      <p:sp>
        <p:nvSpPr>
          <p:cNvPr id="3" name="Espace réservé du pied de page 2"/>
          <p:cNvSpPr>
            <a:spLocks noGrp="1"/>
          </p:cNvSpPr>
          <p:nvPr>
            <p:ph type="ftr" sz="quarter" idx="11"/>
          </p:nvPr>
        </p:nvSpPr>
        <p:spPr/>
        <p:txBody>
          <a:bodyPr/>
          <a:lstStyle/>
          <a:p>
            <a:endParaRPr lang="fr-FR">
              <a:solidFill>
                <a:prstClr val="black">
                  <a:tint val="75000"/>
                </a:prstClr>
              </a:solidFill>
            </a:endParaRPr>
          </a:p>
        </p:txBody>
      </p:sp>
      <p:sp>
        <p:nvSpPr>
          <p:cNvPr id="4" name="Espace réservé du numéro de diapositive 3"/>
          <p:cNvSpPr>
            <a:spLocks noGrp="1"/>
          </p:cNvSpPr>
          <p:nvPr>
            <p:ph type="sldNum" sz="quarter" idx="12"/>
          </p:nvPr>
        </p:nvSpPr>
        <p:spPr/>
        <p:txBody>
          <a:bodyPr/>
          <a:lstStyle/>
          <a:p>
            <a:fld id="{DA6C0350-1BF5-45A3-89F9-16F7AC755A0A}"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1325275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es-ES"/>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053BF0C8-C9F1-4B2F-A110-5E1130B371E7}" type="datetimeFigureOut">
              <a:rPr lang="es-ES" smtClean="0"/>
              <a:t>21/12/2020</a:t>
            </a:fld>
            <a:endParaRPr lang="es-ES"/>
          </a:p>
        </p:txBody>
      </p:sp>
      <p:sp>
        <p:nvSpPr>
          <p:cNvPr id="5" name="Espace réservé du pied de page 4"/>
          <p:cNvSpPr>
            <a:spLocks noGrp="1"/>
          </p:cNvSpPr>
          <p:nvPr>
            <p:ph type="ftr" sz="quarter" idx="11"/>
          </p:nvPr>
        </p:nvSpPr>
        <p:spPr/>
        <p:txBody>
          <a:bodyPr/>
          <a:lstStyle/>
          <a:p>
            <a:endParaRPr lang="es-ES"/>
          </a:p>
        </p:txBody>
      </p:sp>
      <p:sp>
        <p:nvSpPr>
          <p:cNvPr id="6" name="Espace réservé du numéro de diapositive 5"/>
          <p:cNvSpPr>
            <a:spLocks noGrp="1"/>
          </p:cNvSpPr>
          <p:nvPr>
            <p:ph type="sldNum" sz="quarter" idx="12"/>
          </p:nvPr>
        </p:nvSpPr>
        <p:spPr/>
        <p:txBody>
          <a:bodyPr/>
          <a:lstStyle/>
          <a:p>
            <a:fld id="{AD49A99D-E288-4040-944C-87180FF62D98}" type="slidenum">
              <a:rPr lang="es-ES" smtClean="0"/>
              <a:t>‹N°›</a:t>
            </a:fld>
            <a:endParaRPr lang="es-ES"/>
          </a:p>
        </p:txBody>
      </p:sp>
    </p:spTree>
    <p:extLst>
      <p:ext uri="{BB962C8B-B14F-4D97-AF65-F5344CB8AC3E}">
        <p14:creationId xmlns:p14="http://schemas.microsoft.com/office/powerpoint/2010/main" val="404354853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E1F48A44-2D8B-456D-991D-FE79F7E655BF}" type="datetimeFigureOut">
              <a:rPr lang="fr-FR" smtClean="0">
                <a:solidFill>
                  <a:prstClr val="black">
                    <a:tint val="75000"/>
                  </a:prstClr>
                </a:solidFill>
              </a:rPr>
              <a:pPr/>
              <a:t>21/12/2020</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DA6C0350-1BF5-45A3-89F9-16F7AC755A0A}"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45190472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E1F48A44-2D8B-456D-991D-FE79F7E655BF}" type="datetimeFigureOut">
              <a:rPr lang="fr-FR" smtClean="0">
                <a:solidFill>
                  <a:prstClr val="black">
                    <a:tint val="75000"/>
                  </a:prstClr>
                </a:solidFill>
              </a:rPr>
              <a:pPr/>
              <a:t>21/12/2020</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DA6C0350-1BF5-45A3-89F9-16F7AC755A0A}"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64603237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1F48A44-2D8B-456D-991D-FE79F7E655BF}" type="datetimeFigureOut">
              <a:rPr lang="fr-FR" smtClean="0">
                <a:solidFill>
                  <a:prstClr val="black">
                    <a:tint val="75000"/>
                  </a:prstClr>
                </a:solidFill>
              </a:rPr>
              <a:pPr/>
              <a:t>21/12/2020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DA6C0350-1BF5-45A3-89F9-16F7AC755A0A}"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83690571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1F48A44-2D8B-456D-991D-FE79F7E655BF}" type="datetimeFigureOut">
              <a:rPr lang="fr-FR" smtClean="0">
                <a:solidFill>
                  <a:prstClr val="black">
                    <a:tint val="75000"/>
                  </a:prstClr>
                </a:solidFill>
              </a:rPr>
              <a:pPr/>
              <a:t>21/12/2020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DA6C0350-1BF5-45A3-89F9-16F7AC755A0A}"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4660807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s-ES"/>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s-ES"/>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s-ES"/>
          </a:p>
        </p:txBody>
      </p:sp>
      <p:sp>
        <p:nvSpPr>
          <p:cNvPr id="5" name="Espace réservé de la date 4"/>
          <p:cNvSpPr>
            <a:spLocks noGrp="1"/>
          </p:cNvSpPr>
          <p:nvPr>
            <p:ph type="dt" sz="half" idx="10"/>
          </p:nvPr>
        </p:nvSpPr>
        <p:spPr/>
        <p:txBody>
          <a:bodyPr/>
          <a:lstStyle/>
          <a:p>
            <a:fld id="{053BF0C8-C9F1-4B2F-A110-5E1130B371E7}" type="datetimeFigureOut">
              <a:rPr lang="es-ES" smtClean="0"/>
              <a:t>21/12/2020</a:t>
            </a:fld>
            <a:endParaRPr lang="es-ES"/>
          </a:p>
        </p:txBody>
      </p:sp>
      <p:sp>
        <p:nvSpPr>
          <p:cNvPr id="6" name="Espace réservé du pied de page 5"/>
          <p:cNvSpPr>
            <a:spLocks noGrp="1"/>
          </p:cNvSpPr>
          <p:nvPr>
            <p:ph type="ftr" sz="quarter" idx="11"/>
          </p:nvPr>
        </p:nvSpPr>
        <p:spPr/>
        <p:txBody>
          <a:bodyPr/>
          <a:lstStyle/>
          <a:p>
            <a:endParaRPr lang="es-ES"/>
          </a:p>
        </p:txBody>
      </p:sp>
      <p:sp>
        <p:nvSpPr>
          <p:cNvPr id="7" name="Espace réservé du numéro de diapositive 6"/>
          <p:cNvSpPr>
            <a:spLocks noGrp="1"/>
          </p:cNvSpPr>
          <p:nvPr>
            <p:ph type="sldNum" sz="quarter" idx="12"/>
          </p:nvPr>
        </p:nvSpPr>
        <p:spPr/>
        <p:txBody>
          <a:bodyPr/>
          <a:lstStyle/>
          <a:p>
            <a:fld id="{AD49A99D-E288-4040-944C-87180FF62D98}" type="slidenum">
              <a:rPr lang="es-ES" smtClean="0"/>
              <a:t>‹N°›</a:t>
            </a:fld>
            <a:endParaRPr lang="es-ES"/>
          </a:p>
        </p:txBody>
      </p:sp>
    </p:spTree>
    <p:extLst>
      <p:ext uri="{BB962C8B-B14F-4D97-AF65-F5344CB8AC3E}">
        <p14:creationId xmlns:p14="http://schemas.microsoft.com/office/powerpoint/2010/main" val="20022452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es-ES"/>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s-ES"/>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s-ES"/>
          </a:p>
        </p:txBody>
      </p:sp>
      <p:sp>
        <p:nvSpPr>
          <p:cNvPr id="7" name="Espace réservé de la date 6"/>
          <p:cNvSpPr>
            <a:spLocks noGrp="1"/>
          </p:cNvSpPr>
          <p:nvPr>
            <p:ph type="dt" sz="half" idx="10"/>
          </p:nvPr>
        </p:nvSpPr>
        <p:spPr/>
        <p:txBody>
          <a:bodyPr/>
          <a:lstStyle/>
          <a:p>
            <a:fld id="{053BF0C8-C9F1-4B2F-A110-5E1130B371E7}" type="datetimeFigureOut">
              <a:rPr lang="es-ES" smtClean="0"/>
              <a:t>21/12/2020</a:t>
            </a:fld>
            <a:endParaRPr lang="es-ES"/>
          </a:p>
        </p:txBody>
      </p:sp>
      <p:sp>
        <p:nvSpPr>
          <p:cNvPr id="8" name="Espace réservé du pied de page 7"/>
          <p:cNvSpPr>
            <a:spLocks noGrp="1"/>
          </p:cNvSpPr>
          <p:nvPr>
            <p:ph type="ftr" sz="quarter" idx="11"/>
          </p:nvPr>
        </p:nvSpPr>
        <p:spPr/>
        <p:txBody>
          <a:bodyPr/>
          <a:lstStyle/>
          <a:p>
            <a:endParaRPr lang="es-ES"/>
          </a:p>
        </p:txBody>
      </p:sp>
      <p:sp>
        <p:nvSpPr>
          <p:cNvPr id="9" name="Espace réservé du numéro de diapositive 8"/>
          <p:cNvSpPr>
            <a:spLocks noGrp="1"/>
          </p:cNvSpPr>
          <p:nvPr>
            <p:ph type="sldNum" sz="quarter" idx="12"/>
          </p:nvPr>
        </p:nvSpPr>
        <p:spPr/>
        <p:txBody>
          <a:bodyPr/>
          <a:lstStyle/>
          <a:p>
            <a:fld id="{AD49A99D-E288-4040-944C-87180FF62D98}" type="slidenum">
              <a:rPr lang="es-ES" smtClean="0"/>
              <a:t>‹N°›</a:t>
            </a:fld>
            <a:endParaRPr lang="es-ES"/>
          </a:p>
        </p:txBody>
      </p:sp>
    </p:spTree>
    <p:extLst>
      <p:ext uri="{BB962C8B-B14F-4D97-AF65-F5344CB8AC3E}">
        <p14:creationId xmlns:p14="http://schemas.microsoft.com/office/powerpoint/2010/main" val="40582758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s-ES"/>
          </a:p>
        </p:txBody>
      </p:sp>
      <p:sp>
        <p:nvSpPr>
          <p:cNvPr id="3" name="Espace réservé de la date 2"/>
          <p:cNvSpPr>
            <a:spLocks noGrp="1"/>
          </p:cNvSpPr>
          <p:nvPr>
            <p:ph type="dt" sz="half" idx="10"/>
          </p:nvPr>
        </p:nvSpPr>
        <p:spPr/>
        <p:txBody>
          <a:bodyPr/>
          <a:lstStyle/>
          <a:p>
            <a:fld id="{053BF0C8-C9F1-4B2F-A110-5E1130B371E7}" type="datetimeFigureOut">
              <a:rPr lang="es-ES" smtClean="0"/>
              <a:t>21/12/2020</a:t>
            </a:fld>
            <a:endParaRPr lang="es-ES"/>
          </a:p>
        </p:txBody>
      </p:sp>
      <p:sp>
        <p:nvSpPr>
          <p:cNvPr id="4" name="Espace réservé du pied de page 3"/>
          <p:cNvSpPr>
            <a:spLocks noGrp="1"/>
          </p:cNvSpPr>
          <p:nvPr>
            <p:ph type="ftr" sz="quarter" idx="11"/>
          </p:nvPr>
        </p:nvSpPr>
        <p:spPr/>
        <p:txBody>
          <a:bodyPr/>
          <a:lstStyle/>
          <a:p>
            <a:endParaRPr lang="es-ES"/>
          </a:p>
        </p:txBody>
      </p:sp>
      <p:sp>
        <p:nvSpPr>
          <p:cNvPr id="5" name="Espace réservé du numéro de diapositive 4"/>
          <p:cNvSpPr>
            <a:spLocks noGrp="1"/>
          </p:cNvSpPr>
          <p:nvPr>
            <p:ph type="sldNum" sz="quarter" idx="12"/>
          </p:nvPr>
        </p:nvSpPr>
        <p:spPr/>
        <p:txBody>
          <a:bodyPr/>
          <a:lstStyle/>
          <a:p>
            <a:fld id="{AD49A99D-E288-4040-944C-87180FF62D98}" type="slidenum">
              <a:rPr lang="es-ES" smtClean="0"/>
              <a:t>‹N°›</a:t>
            </a:fld>
            <a:endParaRPr lang="es-ES"/>
          </a:p>
        </p:txBody>
      </p:sp>
    </p:spTree>
    <p:extLst>
      <p:ext uri="{BB962C8B-B14F-4D97-AF65-F5344CB8AC3E}">
        <p14:creationId xmlns:p14="http://schemas.microsoft.com/office/powerpoint/2010/main" val="4156734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53BF0C8-C9F1-4B2F-A110-5E1130B371E7}" type="datetimeFigureOut">
              <a:rPr lang="es-ES" smtClean="0"/>
              <a:t>21/12/2020</a:t>
            </a:fld>
            <a:endParaRPr lang="es-ES"/>
          </a:p>
        </p:txBody>
      </p:sp>
      <p:sp>
        <p:nvSpPr>
          <p:cNvPr id="3" name="Espace réservé du pied de page 2"/>
          <p:cNvSpPr>
            <a:spLocks noGrp="1"/>
          </p:cNvSpPr>
          <p:nvPr>
            <p:ph type="ftr" sz="quarter" idx="11"/>
          </p:nvPr>
        </p:nvSpPr>
        <p:spPr/>
        <p:txBody>
          <a:bodyPr/>
          <a:lstStyle/>
          <a:p>
            <a:endParaRPr lang="es-ES"/>
          </a:p>
        </p:txBody>
      </p:sp>
      <p:sp>
        <p:nvSpPr>
          <p:cNvPr id="4" name="Espace réservé du numéro de diapositive 3"/>
          <p:cNvSpPr>
            <a:spLocks noGrp="1"/>
          </p:cNvSpPr>
          <p:nvPr>
            <p:ph type="sldNum" sz="quarter" idx="12"/>
          </p:nvPr>
        </p:nvSpPr>
        <p:spPr/>
        <p:txBody>
          <a:bodyPr/>
          <a:lstStyle/>
          <a:p>
            <a:fld id="{AD49A99D-E288-4040-944C-87180FF62D98}" type="slidenum">
              <a:rPr lang="es-ES" smtClean="0"/>
              <a:t>‹N°›</a:t>
            </a:fld>
            <a:endParaRPr lang="es-ES"/>
          </a:p>
        </p:txBody>
      </p:sp>
    </p:spTree>
    <p:extLst>
      <p:ext uri="{BB962C8B-B14F-4D97-AF65-F5344CB8AC3E}">
        <p14:creationId xmlns:p14="http://schemas.microsoft.com/office/powerpoint/2010/main" val="11930709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es-ES"/>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s-ES"/>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053BF0C8-C9F1-4B2F-A110-5E1130B371E7}" type="datetimeFigureOut">
              <a:rPr lang="es-ES" smtClean="0"/>
              <a:t>21/12/2020</a:t>
            </a:fld>
            <a:endParaRPr lang="es-ES"/>
          </a:p>
        </p:txBody>
      </p:sp>
      <p:sp>
        <p:nvSpPr>
          <p:cNvPr id="6" name="Espace réservé du pied de page 5"/>
          <p:cNvSpPr>
            <a:spLocks noGrp="1"/>
          </p:cNvSpPr>
          <p:nvPr>
            <p:ph type="ftr" sz="quarter" idx="11"/>
          </p:nvPr>
        </p:nvSpPr>
        <p:spPr/>
        <p:txBody>
          <a:bodyPr/>
          <a:lstStyle/>
          <a:p>
            <a:endParaRPr lang="es-ES"/>
          </a:p>
        </p:txBody>
      </p:sp>
      <p:sp>
        <p:nvSpPr>
          <p:cNvPr id="7" name="Espace réservé du numéro de diapositive 6"/>
          <p:cNvSpPr>
            <a:spLocks noGrp="1"/>
          </p:cNvSpPr>
          <p:nvPr>
            <p:ph type="sldNum" sz="quarter" idx="12"/>
          </p:nvPr>
        </p:nvSpPr>
        <p:spPr/>
        <p:txBody>
          <a:bodyPr/>
          <a:lstStyle/>
          <a:p>
            <a:fld id="{AD49A99D-E288-4040-944C-87180FF62D98}" type="slidenum">
              <a:rPr lang="es-ES" smtClean="0"/>
              <a:t>‹N°›</a:t>
            </a:fld>
            <a:endParaRPr lang="es-ES"/>
          </a:p>
        </p:txBody>
      </p:sp>
    </p:spTree>
    <p:extLst>
      <p:ext uri="{BB962C8B-B14F-4D97-AF65-F5344CB8AC3E}">
        <p14:creationId xmlns:p14="http://schemas.microsoft.com/office/powerpoint/2010/main" val="34628941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es-ES"/>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053BF0C8-C9F1-4B2F-A110-5E1130B371E7}" type="datetimeFigureOut">
              <a:rPr lang="es-ES" smtClean="0"/>
              <a:t>21/12/2020</a:t>
            </a:fld>
            <a:endParaRPr lang="es-ES"/>
          </a:p>
        </p:txBody>
      </p:sp>
      <p:sp>
        <p:nvSpPr>
          <p:cNvPr id="6" name="Espace réservé du pied de page 5"/>
          <p:cNvSpPr>
            <a:spLocks noGrp="1"/>
          </p:cNvSpPr>
          <p:nvPr>
            <p:ph type="ftr" sz="quarter" idx="11"/>
          </p:nvPr>
        </p:nvSpPr>
        <p:spPr/>
        <p:txBody>
          <a:bodyPr/>
          <a:lstStyle/>
          <a:p>
            <a:endParaRPr lang="es-ES"/>
          </a:p>
        </p:txBody>
      </p:sp>
      <p:sp>
        <p:nvSpPr>
          <p:cNvPr id="7" name="Espace réservé du numéro de diapositive 6"/>
          <p:cNvSpPr>
            <a:spLocks noGrp="1"/>
          </p:cNvSpPr>
          <p:nvPr>
            <p:ph type="sldNum" sz="quarter" idx="12"/>
          </p:nvPr>
        </p:nvSpPr>
        <p:spPr/>
        <p:txBody>
          <a:bodyPr/>
          <a:lstStyle/>
          <a:p>
            <a:fld id="{AD49A99D-E288-4040-944C-87180FF62D98}" type="slidenum">
              <a:rPr lang="es-ES" smtClean="0"/>
              <a:t>‹N°›</a:t>
            </a:fld>
            <a:endParaRPr lang="es-ES"/>
          </a:p>
        </p:txBody>
      </p:sp>
    </p:spTree>
    <p:extLst>
      <p:ext uri="{BB962C8B-B14F-4D97-AF65-F5344CB8AC3E}">
        <p14:creationId xmlns:p14="http://schemas.microsoft.com/office/powerpoint/2010/main" val="38140835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es-ES"/>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s-ES"/>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3BF0C8-C9F1-4B2F-A110-5E1130B371E7}" type="datetimeFigureOut">
              <a:rPr lang="es-ES" smtClean="0"/>
              <a:t>21/12/2020</a:t>
            </a:fld>
            <a:endParaRPr lang="es-ES"/>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49A99D-E288-4040-944C-87180FF62D98}" type="slidenum">
              <a:rPr lang="es-ES" smtClean="0"/>
              <a:t>‹N°›</a:t>
            </a:fld>
            <a:endParaRPr lang="es-ES"/>
          </a:p>
        </p:txBody>
      </p:sp>
    </p:spTree>
    <p:extLst>
      <p:ext uri="{BB962C8B-B14F-4D97-AF65-F5344CB8AC3E}">
        <p14:creationId xmlns:p14="http://schemas.microsoft.com/office/powerpoint/2010/main" val="32120946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F48A44-2D8B-456D-991D-FE79F7E655BF}" type="datetimeFigureOut">
              <a:rPr lang="fr-FR" smtClean="0">
                <a:solidFill>
                  <a:prstClr val="black">
                    <a:tint val="75000"/>
                  </a:prstClr>
                </a:solidFill>
              </a:rPr>
              <a:pPr/>
              <a:t>21/12/2020</a:t>
            </a:fld>
            <a:endParaRPr lang="fr-FR">
              <a:solidFill>
                <a:prstClr val="black">
                  <a:tint val="75000"/>
                </a:prstClr>
              </a:solidFill>
            </a:endParaRP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solidFill>
                <a:prstClr val="black">
                  <a:tint val="75000"/>
                </a:prstClr>
              </a:solidFill>
            </a:endParaRP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6C0350-1BF5-45A3-89F9-16F7AC755A0A}"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3422082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F48A44-2D8B-456D-991D-FE79F7E655BF}" type="datetimeFigureOut">
              <a:rPr lang="fr-FR" smtClean="0">
                <a:solidFill>
                  <a:prstClr val="black">
                    <a:tint val="75000"/>
                  </a:prstClr>
                </a:solidFill>
              </a:rPr>
              <a:pPr/>
              <a:t>21/12/2020</a:t>
            </a:fld>
            <a:endParaRPr lang="fr-FR">
              <a:solidFill>
                <a:prstClr val="black">
                  <a:tint val="75000"/>
                </a:prstClr>
              </a:solidFill>
            </a:endParaRP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solidFill>
                <a:prstClr val="black">
                  <a:tint val="75000"/>
                </a:prstClr>
              </a:solidFill>
            </a:endParaRP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6C0350-1BF5-45A3-89F9-16F7AC755A0A}"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82167335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4.xml"/><Relationship Id="rId1" Type="http://schemas.openxmlformats.org/officeDocument/2006/relationships/themeOverride" Target="../theme/themeOverrid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476672"/>
            <a:ext cx="8229600" cy="1080120"/>
          </a:xfrm>
        </p:spPr>
        <p:txBody>
          <a:bodyPr/>
          <a:lstStyle/>
          <a:p>
            <a:r>
              <a:rPr lang="fr-FR" dirty="0" smtClean="0"/>
              <a:t>Université </a:t>
            </a:r>
            <a:r>
              <a:rPr lang="fr-FR" dirty="0" err="1" smtClean="0"/>
              <a:t>Badji</a:t>
            </a:r>
            <a:r>
              <a:rPr lang="fr-FR" dirty="0"/>
              <a:t> </a:t>
            </a:r>
            <a:r>
              <a:rPr lang="fr-FR" dirty="0" smtClean="0"/>
              <a:t>Mokhtar Annaba</a:t>
            </a:r>
            <a:endParaRPr lang="es-ES" dirty="0"/>
          </a:p>
        </p:txBody>
      </p:sp>
      <p:sp>
        <p:nvSpPr>
          <p:cNvPr id="5" name="Espace réservé du contenu 4"/>
          <p:cNvSpPr>
            <a:spLocks noGrp="1"/>
          </p:cNvSpPr>
          <p:nvPr>
            <p:ph idx="1"/>
          </p:nvPr>
        </p:nvSpPr>
        <p:spPr/>
        <p:txBody>
          <a:bodyPr>
            <a:normAutofit lnSpcReduction="10000"/>
          </a:bodyPr>
          <a:lstStyle/>
          <a:p>
            <a:endParaRPr lang="fr-FR" dirty="0" smtClean="0"/>
          </a:p>
          <a:p>
            <a:endParaRPr lang="fr-FR" dirty="0"/>
          </a:p>
          <a:p>
            <a:pPr algn="ctr"/>
            <a:r>
              <a:rPr lang="fr-FR" b="1" dirty="0" smtClean="0"/>
              <a:t>Cours d’entrepreneuriat et gestion des projets</a:t>
            </a:r>
          </a:p>
          <a:p>
            <a:pPr algn="ctr"/>
            <a:endParaRPr lang="fr-FR" b="1" dirty="0"/>
          </a:p>
          <a:p>
            <a:pPr marL="0" indent="0" algn="ctr">
              <a:buNone/>
            </a:pPr>
            <a:endParaRPr lang="fr-FR" b="1" dirty="0" smtClean="0"/>
          </a:p>
          <a:p>
            <a:pPr marL="0" indent="0" algn="ctr">
              <a:buNone/>
            </a:pPr>
            <a:r>
              <a:rPr lang="fr-FR" dirty="0" smtClean="0"/>
              <a:t>Mme </a:t>
            </a:r>
            <a:r>
              <a:rPr lang="fr-FR" dirty="0" err="1" smtClean="0"/>
              <a:t>Makhlouf</a:t>
            </a:r>
            <a:r>
              <a:rPr lang="fr-FR" dirty="0" smtClean="0"/>
              <a:t> </a:t>
            </a:r>
            <a:r>
              <a:rPr lang="fr-FR" dirty="0" err="1" smtClean="0"/>
              <a:t>Assia</a:t>
            </a:r>
            <a:endParaRPr lang="fr-FR" dirty="0" smtClean="0"/>
          </a:p>
          <a:p>
            <a:pPr marL="0" indent="0" algn="ctr">
              <a:buNone/>
            </a:pPr>
            <a:r>
              <a:rPr lang="fr-FR" dirty="0" smtClean="0"/>
              <a:t>Année scolaire: 2020- 2021</a:t>
            </a:r>
            <a:endParaRPr lang="es-ES" dirty="0"/>
          </a:p>
        </p:txBody>
      </p:sp>
    </p:spTree>
    <p:extLst>
      <p:ext uri="{BB962C8B-B14F-4D97-AF65-F5344CB8AC3E}">
        <p14:creationId xmlns:p14="http://schemas.microsoft.com/office/powerpoint/2010/main" val="22599384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28670"/>
            <a:ext cx="8229600" cy="5197493"/>
          </a:xfrm>
        </p:spPr>
        <p:txBody>
          <a:bodyPr>
            <a:normAutofit fontScale="85000" lnSpcReduction="10000"/>
          </a:bodyPr>
          <a:lstStyle/>
          <a:p>
            <a:pPr>
              <a:buNone/>
            </a:pPr>
            <a:r>
              <a:rPr lang="fr-FR" b="1" dirty="0" smtClean="0"/>
              <a:t>  2. la société en commandite simple</a:t>
            </a:r>
          </a:p>
          <a:p>
            <a:r>
              <a:rPr lang="fr-FR" dirty="0" smtClean="0"/>
              <a:t>Elle est composée:</a:t>
            </a:r>
          </a:p>
          <a:p>
            <a:pPr lvl="1"/>
            <a:r>
              <a:rPr lang="fr-FR" dirty="0" smtClean="0"/>
              <a:t> des</a:t>
            </a:r>
            <a:r>
              <a:rPr lang="fr-FR" b="1" dirty="0" smtClean="0"/>
              <a:t> commandités </a:t>
            </a:r>
            <a:r>
              <a:rPr lang="fr-FR" dirty="0" smtClean="0"/>
              <a:t>dont le statut est identique à celui des associés d'une société en nom collectif, et</a:t>
            </a:r>
          </a:p>
          <a:p>
            <a:pPr lvl="1"/>
            <a:r>
              <a:rPr lang="fr-FR" dirty="0" smtClean="0"/>
              <a:t> les associés </a:t>
            </a:r>
            <a:r>
              <a:rPr lang="fr-FR" b="1" dirty="0" smtClean="0"/>
              <a:t>commanditaires</a:t>
            </a:r>
            <a:r>
              <a:rPr lang="fr-FR" dirty="0" smtClean="0"/>
              <a:t> répondent des dettes social seulement à concurrence de leurs apports.</a:t>
            </a:r>
          </a:p>
          <a:p>
            <a:r>
              <a:rPr lang="fr-FR" b="1" i="1" dirty="0" smtClean="0"/>
              <a:t> La raison </a:t>
            </a:r>
            <a:r>
              <a:rPr lang="fr-FR" dirty="0" smtClean="0"/>
              <a:t>sociale est composée du nom de tous les associés commandités ou du nom de l’un ou plusieurs d’entre eux, suivi dans tous les cas des mots « et compagnie ». Si la raison sociale comporte le nom d’un associé commanditaire, celui-ci répond indéfiniment et solidairement des dettes sociales. </a:t>
            </a:r>
            <a:r>
              <a:rPr lang="fr-FR" b="1" dirty="0" smtClean="0"/>
              <a:t>Art.563 bis 2.- (</a:t>
            </a:r>
            <a:r>
              <a:rPr lang="fr-FR" b="1" i="1" dirty="0" smtClean="0"/>
              <a:t>Décret législatif n°93-08)</a:t>
            </a:r>
            <a:endParaRPr lang="fr-FR" dirty="0"/>
          </a:p>
        </p:txBody>
      </p:sp>
    </p:spTree>
    <p:extLst>
      <p:ext uri="{BB962C8B-B14F-4D97-AF65-F5344CB8AC3E}">
        <p14:creationId xmlns:p14="http://schemas.microsoft.com/office/powerpoint/2010/main" val="36802983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normAutofit fontScale="25000" lnSpcReduction="20000"/>
          </a:bodyPr>
          <a:lstStyle/>
          <a:p>
            <a:r>
              <a:rPr lang="fr-FR" sz="9600" dirty="0" smtClean="0"/>
              <a:t>3. Les sociétés en participation</a:t>
            </a:r>
            <a:r>
              <a:rPr lang="fr-FR" sz="5100" b="1" dirty="0" smtClean="0"/>
              <a:t>:  </a:t>
            </a:r>
            <a:r>
              <a:rPr lang="fr-FR" sz="9600" dirty="0" smtClean="0"/>
              <a:t>(S.E.P)</a:t>
            </a:r>
          </a:p>
          <a:p>
            <a:endParaRPr lang="fr-FR" sz="5100" b="1" dirty="0" smtClean="0"/>
          </a:p>
          <a:p>
            <a:pPr>
              <a:buFont typeface="Wingdings" pitchFamily="2" charset="2"/>
              <a:buChar char="§"/>
            </a:pPr>
            <a:r>
              <a:rPr lang="fr-FR" sz="5100" dirty="0" smtClean="0"/>
              <a:t>    </a:t>
            </a:r>
            <a:r>
              <a:rPr lang="fr-FR" sz="10400" dirty="0" smtClean="0"/>
              <a:t>Deux personnes physique ou morale, au minimum, peuvent former ce type de société. Il suffit d'un contrat entre les parties, et d'un apport de chacun des associés.</a:t>
            </a:r>
          </a:p>
          <a:p>
            <a:pPr>
              <a:buFont typeface="Wingdings" pitchFamily="2" charset="2"/>
              <a:buChar char="§"/>
            </a:pPr>
            <a:endParaRPr lang="fr-FR" sz="10400" dirty="0" smtClean="0"/>
          </a:p>
          <a:p>
            <a:pPr>
              <a:buFont typeface="Wingdings" pitchFamily="2" charset="2"/>
              <a:buChar char="§"/>
            </a:pPr>
            <a:r>
              <a:rPr lang="fr-FR" sz="10400" dirty="0" smtClean="0"/>
              <a:t> Sont des sociétés qui ne sont pas immatriculées au registre de commerce et n’ont pas une la personnalité morale.</a:t>
            </a:r>
          </a:p>
          <a:p>
            <a:r>
              <a:rPr lang="fr-FR" sz="10400" dirty="0" smtClean="0"/>
              <a:t> Leur constitution ne nécessite aucune formalité, elles sont cependant soumises à l'obligation de </a:t>
            </a:r>
            <a:r>
              <a:rPr lang="fr-FR" sz="10400" b="1" dirty="0" smtClean="0"/>
              <a:t>souscrire une déclaration d'existence auprès des services fiscaux.</a:t>
            </a:r>
          </a:p>
          <a:p>
            <a:endParaRPr lang="fr-FR" sz="10400" b="1" dirty="0" smtClean="0"/>
          </a:p>
          <a:p>
            <a:r>
              <a:rPr lang="fr-FR" sz="10400" dirty="0" smtClean="0"/>
              <a:t>Le contrat n'est transmis à aucune administration (sauf fiscale). Il n'est établi que pour les associés entre eux. </a:t>
            </a:r>
          </a:p>
          <a:p>
            <a:endParaRPr lang="fr-FR" sz="5000" dirty="0"/>
          </a:p>
        </p:txBody>
      </p:sp>
    </p:spTree>
    <p:extLst>
      <p:ext uri="{BB962C8B-B14F-4D97-AF65-F5344CB8AC3E}">
        <p14:creationId xmlns:p14="http://schemas.microsoft.com/office/powerpoint/2010/main" val="242759950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000108"/>
            <a:ext cx="8229600" cy="5126055"/>
          </a:xfrm>
        </p:spPr>
        <p:txBody>
          <a:bodyPr>
            <a:normAutofit fontScale="92500" lnSpcReduction="10000"/>
          </a:bodyPr>
          <a:lstStyle/>
          <a:p>
            <a:r>
              <a:rPr lang="fr-FR" b="1" dirty="0" smtClean="0"/>
              <a:t>4. La société à responsabilité limitée (S.A.R.L</a:t>
            </a:r>
            <a:r>
              <a:rPr lang="fr-FR" sz="2000" b="1" dirty="0" smtClean="0"/>
              <a:t>)</a:t>
            </a:r>
            <a:endParaRPr lang="fr-FR" sz="2000" dirty="0" smtClean="0"/>
          </a:p>
          <a:p>
            <a:pPr>
              <a:buNone/>
            </a:pPr>
            <a:r>
              <a:rPr lang="fr-FR" sz="800" b="1" dirty="0" smtClean="0"/>
              <a:t>-</a:t>
            </a:r>
            <a:endParaRPr lang="fr-FR" dirty="0" smtClean="0"/>
          </a:p>
          <a:p>
            <a:pPr>
              <a:buFont typeface="Wingdings" pitchFamily="2" charset="2"/>
              <a:buChar char="Ø"/>
            </a:pPr>
            <a:r>
              <a:rPr lang="fr-FR" dirty="0" smtClean="0"/>
              <a:t> Correspond au statut d'une petite ou moyenne entreprise. Son capital ne peut être inférieur à 100 000 DA et il est divisé en parts sociales d'égale valeur nominale de 1000 DA au moins</a:t>
            </a:r>
            <a:r>
              <a:rPr lang="fr-FR" sz="2000" dirty="0" smtClean="0"/>
              <a:t>.</a:t>
            </a:r>
          </a:p>
          <a:p>
            <a:pPr>
              <a:buFont typeface="Wingdings" pitchFamily="2" charset="2"/>
              <a:buChar char="Ø"/>
            </a:pPr>
            <a:r>
              <a:rPr lang="fr-FR" dirty="0" smtClean="0"/>
              <a:t>     la responsabilité des associés est limitée à concurrence de leurs apports dans le capital social.</a:t>
            </a:r>
          </a:p>
          <a:p>
            <a:pPr>
              <a:buFont typeface="Wingdings" pitchFamily="2" charset="2"/>
              <a:buChar char="Ø"/>
            </a:pPr>
            <a:r>
              <a:rPr lang="fr-FR" dirty="0" smtClean="0"/>
              <a:t>Les associés n'ont pas nécessairement la qualité de commerçant. Elle est dirigée par un gérant qui peut être algérien ou étranger, associé ou salarié. </a:t>
            </a:r>
          </a:p>
          <a:p>
            <a:endParaRPr lang="fr-FR" dirty="0"/>
          </a:p>
        </p:txBody>
      </p:sp>
    </p:spTree>
    <p:extLst>
      <p:ext uri="{BB962C8B-B14F-4D97-AF65-F5344CB8AC3E}">
        <p14:creationId xmlns:p14="http://schemas.microsoft.com/office/powerpoint/2010/main" val="20524366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txBody>
          <a:bodyPr>
            <a:normAutofit fontScale="85000" lnSpcReduction="20000"/>
          </a:bodyPr>
          <a:lstStyle/>
          <a:p>
            <a:r>
              <a:rPr lang="fr-FR" dirty="0" smtClean="0"/>
              <a:t>Elle est désignée par une dénomination sociale à laquelle peut être incorporé le nom d’un ou plusieurs associés, et qui doit être précédée ou suivie immédiatement des mots « société à responsabilité limitée » ou des initiales « S.A.R.L. » .</a:t>
            </a:r>
          </a:p>
          <a:p>
            <a:r>
              <a:rPr lang="fr-FR" b="1" dirty="0" smtClean="0"/>
              <a:t>5. Entreprise unipersonnelle à responsabilité limitée (E.U.R.L)</a:t>
            </a:r>
          </a:p>
          <a:p>
            <a:r>
              <a:rPr lang="fr-FR" dirty="0" smtClean="0"/>
              <a:t>Lorsque la société à responsabilité limitée ne comporte qu’une seule personne en tant « qu’associé unique », celle-ci est dénommée « entreprise unipersonnelle à responsabilité limitée </a:t>
            </a:r>
          </a:p>
          <a:p>
            <a:r>
              <a:rPr lang="fr-FR" dirty="0" smtClean="0"/>
              <a:t>Elle est </a:t>
            </a:r>
            <a:r>
              <a:rPr lang="fr-FR" b="1" dirty="0" smtClean="0"/>
              <a:t>une SARL constituée d’un seul associé.</a:t>
            </a:r>
            <a:r>
              <a:rPr lang="fr-FR" dirty="0" smtClean="0"/>
              <a:t> tout en préservant son patrimoine personnel qui reste indépendant de celui de la Société.</a:t>
            </a:r>
          </a:p>
          <a:p>
            <a:r>
              <a:rPr lang="fr-FR" dirty="0" smtClean="0"/>
              <a:t>Capital social : 100 000 DA.</a:t>
            </a:r>
          </a:p>
          <a:p>
            <a:endParaRPr lang="fr-FR" dirty="0" smtClean="0"/>
          </a:p>
          <a:p>
            <a:endParaRPr lang="fr-FR" dirty="0" smtClean="0"/>
          </a:p>
          <a:p>
            <a:endParaRPr lang="fr-FR" dirty="0" smtClean="0"/>
          </a:p>
          <a:p>
            <a:endParaRPr lang="fr-FR" dirty="0"/>
          </a:p>
        </p:txBody>
      </p:sp>
    </p:spTree>
    <p:extLst>
      <p:ext uri="{BB962C8B-B14F-4D97-AF65-F5344CB8AC3E}">
        <p14:creationId xmlns:p14="http://schemas.microsoft.com/office/powerpoint/2010/main" val="27323232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txBody>
          <a:bodyPr>
            <a:noAutofit/>
          </a:bodyPr>
          <a:lstStyle/>
          <a:p>
            <a:pPr>
              <a:buNone/>
            </a:pPr>
            <a:r>
              <a:rPr lang="fr-FR" sz="2400" b="1" dirty="0" smtClean="0"/>
              <a:t>   6. La société par actions </a:t>
            </a:r>
            <a:r>
              <a:rPr lang="fr-FR" sz="2400" b="1" smtClean="0"/>
              <a:t>(SPA)</a:t>
            </a:r>
            <a:endParaRPr lang="fr-FR" sz="2400" b="1" dirty="0" smtClean="0"/>
          </a:p>
          <a:p>
            <a:r>
              <a:rPr lang="fr-FR" sz="2400" dirty="0" smtClean="0"/>
              <a:t> Est une société dont le capital est divisé en actions et qui est constitué entre des associés qui ne </a:t>
            </a:r>
            <a:r>
              <a:rPr lang="fr-FR" sz="2400" b="1" dirty="0" smtClean="0"/>
              <a:t>supportent les pertes qu’à concurrence de leurs apports</a:t>
            </a:r>
            <a:r>
              <a:rPr lang="fr-FR" sz="2400" dirty="0" smtClean="0"/>
              <a:t>. </a:t>
            </a:r>
          </a:p>
          <a:p>
            <a:r>
              <a:rPr lang="fr-FR" sz="2400" dirty="0" smtClean="0"/>
              <a:t>Le nombre des associés ne peut être inférieur à sept (7).</a:t>
            </a:r>
            <a:r>
              <a:rPr lang="fr-FR" sz="2400" b="1" dirty="0" smtClean="0"/>
              <a:t> </a:t>
            </a:r>
          </a:p>
          <a:p>
            <a:r>
              <a:rPr lang="fr-FR" sz="2400" b="1" i="1" dirty="0" smtClean="0"/>
              <a:t>La SPA </a:t>
            </a:r>
            <a:r>
              <a:rPr lang="fr-FR" sz="2400" dirty="0" smtClean="0"/>
              <a:t>s est désignée par une dénomination sociale qui doit être précédée ou suivie de la mention de la forme de la société et du montant du capital social. Le nom d’un ou plusieurs associés peut être inclus dans la dénomination sociale.</a:t>
            </a:r>
            <a:r>
              <a:rPr lang="fr-FR" sz="2400" b="1" dirty="0" smtClean="0"/>
              <a:t> Art.593;</a:t>
            </a:r>
            <a:endParaRPr lang="fr-FR" sz="2400" b="1" i="1" dirty="0" smtClean="0"/>
          </a:p>
          <a:p>
            <a:r>
              <a:rPr lang="fr-FR" sz="2400" b="1" i="1" dirty="0" smtClean="0"/>
              <a:t>Le capital </a:t>
            </a:r>
            <a:r>
              <a:rPr lang="fr-FR" sz="2400" dirty="0" smtClean="0"/>
              <a:t>social doit être de 5.000.000 DA au moins si la société fait publiquement appel à l’épargne, et de 1.000.000 DA au moins dans le cas contraire.</a:t>
            </a:r>
            <a:r>
              <a:rPr lang="fr-FR" sz="2400" b="1" dirty="0" smtClean="0"/>
              <a:t> Art.594. </a:t>
            </a:r>
            <a:endParaRPr lang="fr-FR" sz="2400" dirty="0" smtClean="0"/>
          </a:p>
          <a:p>
            <a:endParaRPr lang="fr-FR" sz="2400" dirty="0" smtClean="0"/>
          </a:p>
          <a:p>
            <a:endParaRPr lang="fr-FR" sz="2400" dirty="0" smtClean="0"/>
          </a:p>
          <a:p>
            <a:endParaRPr lang="fr-FR" sz="2400" dirty="0"/>
          </a:p>
        </p:txBody>
      </p:sp>
    </p:spTree>
    <p:extLst>
      <p:ext uri="{BB962C8B-B14F-4D97-AF65-F5344CB8AC3E}">
        <p14:creationId xmlns:p14="http://schemas.microsoft.com/office/powerpoint/2010/main" val="31230465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5768997"/>
          </a:xfrm>
        </p:spPr>
        <p:txBody>
          <a:bodyPr>
            <a:normAutofit fontScale="85000" lnSpcReduction="10000"/>
          </a:bodyPr>
          <a:lstStyle/>
          <a:p>
            <a:r>
              <a:rPr lang="fr-FR" dirty="0" smtClean="0"/>
              <a:t>Dans cette société,  les associés ont le choix entre deux formes d’organisation d’administration: Elle peut être administrée par un conseil d’administration et un président directeur général (PDG) ou par un directoire et un conseil de surveillance </a:t>
            </a:r>
          </a:p>
          <a:p>
            <a:r>
              <a:rPr lang="fr-FR" dirty="0" smtClean="0"/>
              <a:t>SPA est  dirigée par un </a:t>
            </a:r>
            <a:r>
              <a:rPr lang="fr-FR" b="1" dirty="0" smtClean="0"/>
              <a:t>conseil d’administration </a:t>
            </a:r>
            <a:r>
              <a:rPr lang="fr-FR" dirty="0" smtClean="0"/>
              <a:t>composé de trois membres au moins (3)et de douze (12) au plus, qui désigne un président et un directeur général o</a:t>
            </a:r>
            <a:r>
              <a:rPr lang="fr-FR" b="1" dirty="0" smtClean="0"/>
              <a:t>u</a:t>
            </a:r>
            <a:r>
              <a:rPr lang="fr-FR" dirty="0" smtClean="0"/>
              <a:t> un président directeur général. </a:t>
            </a:r>
          </a:p>
          <a:p>
            <a:r>
              <a:rPr lang="fr-FR" dirty="0" smtClean="0"/>
              <a:t>la Direction générale de la société est attribuée au président du conseil d’administration (PDG), par ailleurs toute nomination d’un </a:t>
            </a:r>
            <a:r>
              <a:rPr lang="fr-FR" b="1" dirty="0" smtClean="0"/>
              <a:t>directeur général</a:t>
            </a:r>
            <a:r>
              <a:rPr lang="fr-FR" dirty="0" smtClean="0"/>
              <a:t>, toute définition de ses fonctions et de ses pouvoirs ne peuvent avoir lieu que sur proposition </a:t>
            </a:r>
            <a:r>
              <a:rPr lang="fr-FR" b="1" dirty="0" smtClean="0"/>
              <a:t>du président </a:t>
            </a:r>
            <a:r>
              <a:rPr lang="fr-FR" dirty="0" smtClean="0"/>
              <a:t>.</a:t>
            </a:r>
          </a:p>
          <a:p>
            <a:endParaRPr lang="fr-FR" dirty="0" smtClean="0"/>
          </a:p>
          <a:p>
            <a:pPr>
              <a:buNone/>
            </a:pPr>
            <a:endParaRPr lang="fr-FR" dirty="0"/>
          </a:p>
        </p:txBody>
      </p:sp>
    </p:spTree>
    <p:extLst>
      <p:ext uri="{BB962C8B-B14F-4D97-AF65-F5344CB8AC3E}">
        <p14:creationId xmlns:p14="http://schemas.microsoft.com/office/powerpoint/2010/main" val="254513619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42918"/>
            <a:ext cx="8229600" cy="5483245"/>
          </a:xfrm>
        </p:spPr>
        <p:txBody>
          <a:bodyPr>
            <a:normAutofit fontScale="92500" lnSpcReduction="20000"/>
          </a:bodyPr>
          <a:lstStyle/>
          <a:p>
            <a:pPr>
              <a:buNone/>
            </a:pPr>
            <a:r>
              <a:rPr lang="fr-FR" b="1" dirty="0" smtClean="0"/>
              <a:t>  </a:t>
            </a:r>
          </a:p>
          <a:p>
            <a:r>
              <a:rPr lang="fr-FR" dirty="0" smtClean="0"/>
              <a:t>La société par actions est dirigée par un directoire composée de trois (03) à cinq (05) membres qui exercent ses fonctions sous le contrôle d’un conseil de surveillance .</a:t>
            </a:r>
          </a:p>
          <a:p>
            <a:r>
              <a:rPr lang="fr-FR" dirty="0" smtClean="0"/>
              <a:t> Les membres du directoire sont nommés par le conseil de surveillance qui confère à l’un deux la </a:t>
            </a:r>
            <a:r>
              <a:rPr lang="fr-FR" b="1" dirty="0" smtClean="0"/>
              <a:t>présidence</a:t>
            </a:r>
            <a:r>
              <a:rPr lang="fr-FR" dirty="0" smtClean="0"/>
              <a:t>.</a:t>
            </a:r>
          </a:p>
          <a:p>
            <a:r>
              <a:rPr lang="fr-FR" dirty="0" smtClean="0"/>
              <a:t>Le conseil de surveillance exerce le contrôle permanent de la société. Une fois par trimestre au moins et à la fin de chaque exercice , le directoire présente au conseil de surveillance un rapport sur sa gestion.</a:t>
            </a:r>
          </a:p>
          <a:p>
            <a:endParaRPr lang="fr-FR" dirty="0"/>
          </a:p>
        </p:txBody>
      </p:sp>
    </p:spTree>
    <p:extLst>
      <p:ext uri="{BB962C8B-B14F-4D97-AF65-F5344CB8AC3E}">
        <p14:creationId xmlns:p14="http://schemas.microsoft.com/office/powerpoint/2010/main" val="108322871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14356"/>
            <a:ext cx="8229600" cy="5411807"/>
          </a:xfrm>
        </p:spPr>
        <p:txBody>
          <a:bodyPr>
            <a:normAutofit fontScale="92500" lnSpcReduction="10000"/>
          </a:bodyPr>
          <a:lstStyle/>
          <a:p>
            <a:pPr>
              <a:buNone/>
            </a:pPr>
            <a:r>
              <a:rPr lang="fr-FR" b="1" i="1" dirty="0" smtClean="0"/>
              <a:t>   7. </a:t>
            </a:r>
            <a:r>
              <a:rPr lang="fr-FR" sz="2800" b="1" dirty="0" smtClean="0"/>
              <a:t>Le groupement </a:t>
            </a:r>
            <a:endParaRPr lang="fr-FR" b="1" dirty="0" smtClean="0"/>
          </a:p>
          <a:p>
            <a:r>
              <a:rPr lang="fr-FR" dirty="0" smtClean="0"/>
              <a:t>Deux ou plusieurs personnes morales peuvent constituer entre elles par </a:t>
            </a:r>
            <a:r>
              <a:rPr lang="fr-FR" b="1" dirty="0" smtClean="0"/>
              <a:t>écrit</a:t>
            </a:r>
            <a:r>
              <a:rPr lang="fr-FR" dirty="0" smtClean="0"/>
              <a:t>, pour une </a:t>
            </a:r>
            <a:r>
              <a:rPr lang="fr-FR" b="1" dirty="0" smtClean="0"/>
              <a:t>durée déterminée</a:t>
            </a:r>
            <a:r>
              <a:rPr lang="fr-FR" dirty="0" smtClean="0"/>
              <a:t>, un groupement en vue de mettre en œuvre tous les moyens propres à faciliter ou à développer l’activité économique de ses membres, à améliorer ou à accroître</a:t>
            </a:r>
          </a:p>
          <a:p>
            <a:pPr>
              <a:buNone/>
            </a:pPr>
            <a:r>
              <a:rPr lang="fr-FR" dirty="0" smtClean="0"/>
              <a:t>   les résultats de cette activité. </a:t>
            </a:r>
            <a:r>
              <a:rPr lang="fr-FR" b="1" dirty="0" smtClean="0"/>
              <a:t>Art.796</a:t>
            </a:r>
            <a:endParaRPr lang="fr-FR" b="1" i="1" dirty="0" smtClean="0"/>
          </a:p>
          <a:p>
            <a:r>
              <a:rPr lang="fr-FR" dirty="0" smtClean="0"/>
              <a:t>Le groupement peut constituer sans capital, </a:t>
            </a:r>
          </a:p>
          <a:p>
            <a:pPr>
              <a:buNone/>
            </a:pPr>
            <a:r>
              <a:rPr lang="fr-FR" dirty="0" smtClean="0"/>
              <a:t>   jouit de la personnalité morale et de la pleine capacité à dater de son immatriculation au registre du commerce. </a:t>
            </a:r>
          </a:p>
          <a:p>
            <a:pPr>
              <a:buNone/>
            </a:pPr>
            <a:endParaRPr lang="fr-FR" dirty="0"/>
          </a:p>
        </p:txBody>
      </p:sp>
    </p:spTree>
    <p:extLst>
      <p:ext uri="{BB962C8B-B14F-4D97-AF65-F5344CB8AC3E}">
        <p14:creationId xmlns:p14="http://schemas.microsoft.com/office/powerpoint/2010/main" val="9142789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txBody>
          <a:bodyPr>
            <a:normAutofit fontScale="77500" lnSpcReduction="20000"/>
          </a:bodyPr>
          <a:lstStyle/>
          <a:p>
            <a:pPr>
              <a:buNone/>
            </a:pPr>
            <a:r>
              <a:rPr lang="fr-FR" b="1" dirty="0" smtClean="0"/>
              <a:t>8</a:t>
            </a:r>
            <a:r>
              <a:rPr lang="fr-FR" b="1" smtClean="0"/>
              <a:t>. </a:t>
            </a:r>
            <a:r>
              <a:rPr lang="fr-FR" b="1" dirty="0" smtClean="0"/>
              <a:t>la société en commandite par actions </a:t>
            </a:r>
          </a:p>
          <a:p>
            <a:r>
              <a:rPr lang="fr-FR" dirty="0" smtClean="0"/>
              <a:t>Cette société est une forme hybride de la société en nom collectif et de la société par actions. (Articles 715 ter à 715 ter 10) </a:t>
            </a:r>
            <a:br>
              <a:rPr lang="fr-FR" dirty="0" smtClean="0"/>
            </a:br>
            <a:endParaRPr lang="fr-FR" dirty="0" smtClean="0"/>
          </a:p>
          <a:p>
            <a:r>
              <a:rPr lang="fr-FR" dirty="0" smtClean="0"/>
              <a:t>La société en commandite par actions, dont le capital est divisé en </a:t>
            </a:r>
            <a:r>
              <a:rPr lang="fr-FR" b="1" dirty="0" smtClean="0"/>
              <a:t>actions</a:t>
            </a:r>
            <a:r>
              <a:rPr lang="fr-FR" dirty="0" smtClean="0"/>
              <a:t>, est constituée entre un ou plusieurs </a:t>
            </a:r>
            <a:r>
              <a:rPr lang="fr-FR" b="1" dirty="0" smtClean="0"/>
              <a:t>commandités</a:t>
            </a:r>
            <a:r>
              <a:rPr lang="fr-FR" dirty="0" smtClean="0"/>
              <a:t> qui ont la qualité de commerçant et répondent indéfiniment et solidairement des dettes sociales et des </a:t>
            </a:r>
            <a:r>
              <a:rPr lang="fr-FR" b="1" dirty="0" smtClean="0"/>
              <a:t>commanditaire</a:t>
            </a:r>
            <a:r>
              <a:rPr lang="fr-FR" dirty="0" smtClean="0"/>
              <a:t>s qui ont la qualité d</a:t>
            </a:r>
            <a:r>
              <a:rPr lang="fr-FR" b="1" dirty="0" smtClean="0"/>
              <a:t>es actionnaire</a:t>
            </a:r>
            <a:r>
              <a:rPr lang="fr-FR" dirty="0" smtClean="0"/>
              <a:t>s et ne supportent les pertes qu’à concurrence de leurs apports.</a:t>
            </a:r>
          </a:p>
          <a:p>
            <a:r>
              <a:rPr lang="fr-FR" dirty="0" smtClean="0"/>
              <a:t> Le nombre des associés commanditaires ne peut pas être inférieur à trois (3) et leur nom ne peut figurer dans la dénomination sociale.</a:t>
            </a:r>
            <a:endParaRPr lang="fr-FR" dirty="0"/>
          </a:p>
        </p:txBody>
      </p:sp>
    </p:spTree>
    <p:extLst>
      <p:ext uri="{BB962C8B-B14F-4D97-AF65-F5344CB8AC3E}">
        <p14:creationId xmlns:p14="http://schemas.microsoft.com/office/powerpoint/2010/main" val="2204145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78098"/>
          </a:xfrm>
        </p:spPr>
        <p:txBody>
          <a:bodyPr/>
          <a:lstStyle/>
          <a:p>
            <a:r>
              <a:rPr lang="es-ES_tradnl" dirty="0" err="1" smtClean="0"/>
              <a:t>Introduction</a:t>
            </a:r>
            <a:r>
              <a:rPr lang="es-ES_tradnl" dirty="0" smtClean="0"/>
              <a:t> </a:t>
            </a:r>
            <a:endParaRPr lang="es-ES" dirty="0"/>
          </a:p>
        </p:txBody>
      </p:sp>
      <p:sp>
        <p:nvSpPr>
          <p:cNvPr id="3" name="Espace réservé du contenu 2"/>
          <p:cNvSpPr>
            <a:spLocks noGrp="1"/>
          </p:cNvSpPr>
          <p:nvPr>
            <p:ph idx="1"/>
          </p:nvPr>
        </p:nvSpPr>
        <p:spPr>
          <a:xfrm>
            <a:off x="457200" y="1268760"/>
            <a:ext cx="8229600" cy="5256584"/>
          </a:xfrm>
        </p:spPr>
        <p:txBody>
          <a:bodyPr>
            <a:normAutofit fontScale="85000" lnSpcReduction="20000"/>
          </a:bodyPr>
          <a:lstStyle/>
          <a:p>
            <a:pPr marL="0" indent="0">
              <a:buNone/>
            </a:pPr>
            <a:r>
              <a:rPr lang="es-ES_tradnl" b="1" u="sng" dirty="0" err="1" smtClean="0"/>
              <a:t>Définition</a:t>
            </a:r>
            <a:r>
              <a:rPr lang="es-ES_tradnl" b="1" u="sng" dirty="0" smtClean="0"/>
              <a:t> de </a:t>
            </a:r>
            <a:r>
              <a:rPr lang="es-ES_tradnl" b="1" u="sng" dirty="0" err="1" smtClean="0"/>
              <a:t>l’entrepreneuriat</a:t>
            </a:r>
            <a:endParaRPr lang="es-ES_tradnl" b="1" u="sng" dirty="0" smtClean="0"/>
          </a:p>
          <a:p>
            <a:r>
              <a:rPr lang="fr-FR" dirty="0" smtClean="0"/>
              <a:t>L’entrepreneuriat</a:t>
            </a:r>
            <a:r>
              <a:rPr lang="es-ES_tradnl" dirty="0" smtClean="0"/>
              <a:t> </a:t>
            </a:r>
            <a:r>
              <a:rPr lang="es-ES_tradnl" dirty="0" err="1" smtClean="0"/>
              <a:t>peut</a:t>
            </a:r>
            <a:r>
              <a:rPr lang="es-ES_tradnl" dirty="0" smtClean="0"/>
              <a:t> se </a:t>
            </a:r>
            <a:r>
              <a:rPr lang="es-ES_tradnl" dirty="0" err="1" smtClean="0"/>
              <a:t>définir</a:t>
            </a:r>
            <a:r>
              <a:rPr lang="es-ES_tradnl" dirty="0" smtClean="0"/>
              <a:t> </a:t>
            </a:r>
            <a:r>
              <a:rPr lang="es-ES_tradnl" dirty="0" err="1" smtClean="0"/>
              <a:t>comme</a:t>
            </a:r>
            <a:r>
              <a:rPr lang="es-ES_tradnl" dirty="0" smtClean="0"/>
              <a:t> une </a:t>
            </a:r>
            <a:r>
              <a:rPr lang="es-ES_tradnl" dirty="0" err="1" smtClean="0"/>
              <a:t>activité</a:t>
            </a:r>
            <a:r>
              <a:rPr lang="es-ES_tradnl" dirty="0" smtClean="0"/>
              <a:t> </a:t>
            </a:r>
            <a:r>
              <a:rPr lang="es-ES_tradnl" dirty="0" err="1" smtClean="0"/>
              <a:t>implicant</a:t>
            </a:r>
            <a:r>
              <a:rPr lang="es-ES_tradnl" dirty="0" smtClean="0"/>
              <a:t> la </a:t>
            </a:r>
            <a:r>
              <a:rPr lang="es-ES_tradnl" dirty="0" err="1" smtClean="0"/>
              <a:t>découverte</a:t>
            </a:r>
            <a:r>
              <a:rPr lang="es-ES_tradnl" dirty="0" smtClean="0"/>
              <a:t> (</a:t>
            </a:r>
            <a:r>
              <a:rPr lang="es-ES_tradnl" dirty="0" err="1" smtClean="0"/>
              <a:t>nouvelles</a:t>
            </a:r>
            <a:r>
              <a:rPr lang="es-ES_tradnl" dirty="0" smtClean="0"/>
              <a:t> </a:t>
            </a:r>
            <a:r>
              <a:rPr lang="es-ES_tradnl" dirty="0" err="1" smtClean="0"/>
              <a:t>idées</a:t>
            </a:r>
            <a:r>
              <a:rPr lang="es-ES_tradnl" dirty="0" smtClean="0"/>
              <a:t>), </a:t>
            </a:r>
            <a:r>
              <a:rPr lang="es-ES_tradnl" dirty="0" err="1" smtClean="0"/>
              <a:t>l’évaluation</a:t>
            </a:r>
            <a:r>
              <a:rPr lang="es-ES_tradnl" dirty="0" smtClean="0"/>
              <a:t> et </a:t>
            </a:r>
            <a:r>
              <a:rPr lang="es-ES_tradnl" dirty="0" err="1" smtClean="0"/>
              <a:t>l’exploitation</a:t>
            </a:r>
            <a:r>
              <a:rPr lang="es-ES_tradnl" dirty="0" smtClean="0"/>
              <a:t> </a:t>
            </a:r>
            <a:r>
              <a:rPr lang="es-ES_tradnl" dirty="0" err="1" smtClean="0"/>
              <a:t>d’opportunité</a:t>
            </a:r>
            <a:r>
              <a:rPr lang="es-ES_tradnl" dirty="0" smtClean="0"/>
              <a:t> </a:t>
            </a:r>
            <a:r>
              <a:rPr lang="es-ES_tradnl" dirty="0" err="1" smtClean="0"/>
              <a:t>d’affaire</a:t>
            </a:r>
            <a:r>
              <a:rPr lang="es-ES_tradnl" dirty="0" smtClean="0"/>
              <a:t> par un </a:t>
            </a:r>
            <a:r>
              <a:rPr lang="es-ES_tradnl" dirty="0" err="1" smtClean="0"/>
              <a:t>ou</a:t>
            </a:r>
            <a:r>
              <a:rPr lang="es-ES_tradnl" dirty="0" smtClean="0"/>
              <a:t> </a:t>
            </a:r>
            <a:r>
              <a:rPr lang="es-ES_tradnl" dirty="0" err="1" smtClean="0"/>
              <a:t>plusieurs</a:t>
            </a:r>
            <a:r>
              <a:rPr lang="es-ES_tradnl" dirty="0" smtClean="0"/>
              <a:t> </a:t>
            </a:r>
            <a:r>
              <a:rPr lang="es-ES_tradnl" dirty="0" err="1" smtClean="0"/>
              <a:t>individus</a:t>
            </a:r>
            <a:r>
              <a:rPr lang="es-ES_tradnl" dirty="0" smtClean="0"/>
              <a:t> </a:t>
            </a:r>
            <a:r>
              <a:rPr lang="es-ES_tradnl" dirty="0"/>
              <a:t>à</a:t>
            </a:r>
            <a:r>
              <a:rPr lang="es-ES_tradnl" dirty="0" smtClean="0"/>
              <a:t> </a:t>
            </a:r>
            <a:r>
              <a:rPr lang="es-ES_tradnl" dirty="0" err="1" smtClean="0"/>
              <a:t>travers</a:t>
            </a:r>
            <a:r>
              <a:rPr lang="es-ES_tradnl" dirty="0" smtClean="0"/>
              <a:t> la </a:t>
            </a:r>
            <a:r>
              <a:rPr lang="es-ES_tradnl" dirty="0" err="1" smtClean="0"/>
              <a:t>création</a:t>
            </a:r>
            <a:r>
              <a:rPr lang="es-ES_tradnl" dirty="0" smtClean="0"/>
              <a:t> </a:t>
            </a:r>
            <a:r>
              <a:rPr lang="es-ES_tradnl" dirty="0" smtClean="0"/>
              <a:t>de </a:t>
            </a:r>
            <a:r>
              <a:rPr lang="es-ES_tradnl" dirty="0" err="1" smtClean="0"/>
              <a:t>nouvelles</a:t>
            </a:r>
            <a:r>
              <a:rPr lang="es-ES_tradnl" dirty="0" smtClean="0"/>
              <a:t> </a:t>
            </a:r>
            <a:r>
              <a:rPr lang="es-ES_tradnl" dirty="0" err="1" smtClean="0"/>
              <a:t>entreprises</a:t>
            </a:r>
            <a:r>
              <a:rPr lang="es-ES_tradnl" dirty="0" smtClean="0"/>
              <a:t> á </a:t>
            </a:r>
            <a:r>
              <a:rPr lang="es-ES_tradnl" dirty="0" smtClean="0"/>
              <a:t>des </a:t>
            </a:r>
            <a:r>
              <a:rPr lang="es-ES_tradnl" dirty="0" err="1" smtClean="0"/>
              <a:t>fins</a:t>
            </a:r>
            <a:r>
              <a:rPr lang="es-ES_tradnl" dirty="0" smtClean="0"/>
              <a:t> </a:t>
            </a:r>
            <a:r>
              <a:rPr lang="es-ES_tradnl" dirty="0" err="1" smtClean="0"/>
              <a:t>économiques</a:t>
            </a:r>
            <a:r>
              <a:rPr lang="es-ES_tradnl" dirty="0" smtClean="0"/>
              <a:t> (</a:t>
            </a:r>
            <a:r>
              <a:rPr lang="es-ES_tradnl" dirty="0" err="1" smtClean="0"/>
              <a:t>bénéfices</a:t>
            </a:r>
            <a:r>
              <a:rPr lang="es-ES_tradnl" dirty="0" smtClean="0"/>
              <a:t>). </a:t>
            </a:r>
            <a:endParaRPr lang="es-ES_tradnl" dirty="0" smtClean="0"/>
          </a:p>
          <a:p>
            <a:r>
              <a:rPr lang="es-ES_tradnl" dirty="0" err="1" smtClean="0"/>
              <a:t>L’entrepreneuriat</a:t>
            </a:r>
            <a:r>
              <a:rPr lang="es-ES_tradnl" dirty="0" smtClean="0"/>
              <a:t> </a:t>
            </a:r>
            <a:r>
              <a:rPr lang="es-ES_tradnl" dirty="0" err="1" smtClean="0"/>
              <a:t>est</a:t>
            </a:r>
            <a:r>
              <a:rPr lang="es-ES_tradnl" dirty="0" smtClean="0"/>
              <a:t> </a:t>
            </a:r>
            <a:r>
              <a:rPr lang="es-ES_tradnl" dirty="0" err="1" smtClean="0"/>
              <a:t>considéré</a:t>
            </a:r>
            <a:r>
              <a:rPr lang="es-ES_tradnl" dirty="0" smtClean="0"/>
              <a:t> </a:t>
            </a:r>
            <a:r>
              <a:rPr lang="es-ES_tradnl" dirty="0" err="1" smtClean="0"/>
              <a:t>comme</a:t>
            </a:r>
            <a:r>
              <a:rPr lang="es-ES_tradnl" dirty="0" smtClean="0"/>
              <a:t> un </a:t>
            </a:r>
            <a:r>
              <a:rPr lang="es-ES_tradnl" dirty="0" err="1" smtClean="0"/>
              <a:t>moyen</a:t>
            </a:r>
            <a:r>
              <a:rPr lang="es-ES_tradnl" dirty="0" smtClean="0"/>
              <a:t> </a:t>
            </a:r>
            <a:r>
              <a:rPr lang="es-ES_tradnl" dirty="0" err="1" smtClean="0"/>
              <a:t>permettant</a:t>
            </a:r>
            <a:r>
              <a:rPr lang="es-ES_tradnl" dirty="0" smtClean="0"/>
              <a:t> </a:t>
            </a:r>
            <a:r>
              <a:rPr lang="es-ES_tradnl" dirty="0" err="1" smtClean="0"/>
              <a:t>d’améliorer</a:t>
            </a:r>
            <a:r>
              <a:rPr lang="es-ES_tradnl" dirty="0" smtClean="0"/>
              <a:t> la </a:t>
            </a:r>
            <a:r>
              <a:rPr lang="es-ES_tradnl" dirty="0" err="1" smtClean="0"/>
              <a:t>compétitivité</a:t>
            </a:r>
            <a:r>
              <a:rPr lang="es-ES_tradnl" dirty="0" smtClean="0"/>
              <a:t> </a:t>
            </a:r>
            <a:r>
              <a:rPr lang="es-ES_tradnl" dirty="0" err="1" smtClean="0"/>
              <a:t>d’un</a:t>
            </a:r>
            <a:r>
              <a:rPr lang="es-ES_tradnl" dirty="0" smtClean="0"/>
              <a:t> </a:t>
            </a:r>
            <a:r>
              <a:rPr lang="es-ES_tradnl" dirty="0" err="1" smtClean="0"/>
              <a:t>pays</a:t>
            </a:r>
            <a:r>
              <a:rPr lang="es-ES_tradnl" dirty="0" smtClean="0"/>
              <a:t>, de </a:t>
            </a:r>
            <a:r>
              <a:rPr lang="es-ES_tradnl" dirty="0" err="1" smtClean="0"/>
              <a:t>favoriser</a:t>
            </a:r>
            <a:r>
              <a:rPr lang="es-ES_tradnl" dirty="0" smtClean="0"/>
              <a:t> la </a:t>
            </a:r>
            <a:r>
              <a:rPr lang="es-ES_tradnl" dirty="0" err="1" smtClean="0"/>
              <a:t>croissance</a:t>
            </a:r>
            <a:r>
              <a:rPr lang="es-ES_tradnl" dirty="0" smtClean="0"/>
              <a:t> </a:t>
            </a:r>
            <a:r>
              <a:rPr lang="fr-FR" dirty="0" smtClean="0"/>
              <a:t>économique</a:t>
            </a:r>
            <a:r>
              <a:rPr lang="es-ES_tradnl" dirty="0" smtClean="0"/>
              <a:t> et </a:t>
            </a:r>
            <a:r>
              <a:rPr lang="es-ES_tradnl" dirty="0" err="1" smtClean="0"/>
              <a:t>d’accroitre</a:t>
            </a:r>
            <a:r>
              <a:rPr lang="es-ES_tradnl" dirty="0" smtClean="0"/>
              <a:t> les </a:t>
            </a:r>
            <a:r>
              <a:rPr lang="es-ES_tradnl" dirty="0" err="1" smtClean="0"/>
              <a:t>possibilités</a:t>
            </a:r>
            <a:r>
              <a:rPr lang="es-ES_tradnl" dirty="0" smtClean="0"/>
              <a:t> </a:t>
            </a:r>
            <a:r>
              <a:rPr lang="es-ES_tradnl" dirty="0" err="1" smtClean="0"/>
              <a:t>d’emploi</a:t>
            </a:r>
            <a:r>
              <a:rPr lang="es-ES_tradnl" dirty="0" smtClean="0"/>
              <a:t>.</a:t>
            </a:r>
          </a:p>
          <a:p>
            <a:r>
              <a:rPr lang="es-ES_tradnl" dirty="0" smtClean="0"/>
              <a:t>Une </a:t>
            </a:r>
            <a:r>
              <a:rPr lang="es-ES_tradnl" dirty="0" err="1" smtClean="0"/>
              <a:t>économie</a:t>
            </a:r>
            <a:r>
              <a:rPr lang="es-ES_tradnl" dirty="0" smtClean="0"/>
              <a:t> </a:t>
            </a:r>
            <a:r>
              <a:rPr lang="es-ES_tradnl" dirty="0" err="1" smtClean="0"/>
              <a:t>entrepreneuraile</a:t>
            </a:r>
            <a:r>
              <a:rPr lang="es-ES_tradnl" dirty="0" smtClean="0"/>
              <a:t> </a:t>
            </a:r>
            <a:r>
              <a:rPr lang="es-ES_tradnl" dirty="0" err="1" smtClean="0"/>
              <a:t>est</a:t>
            </a:r>
            <a:r>
              <a:rPr lang="es-ES_tradnl" dirty="0" smtClean="0"/>
              <a:t> une </a:t>
            </a:r>
            <a:r>
              <a:rPr lang="es-ES_tradnl" dirty="0" err="1" smtClean="0"/>
              <a:t>économie</a:t>
            </a:r>
            <a:r>
              <a:rPr lang="es-ES_tradnl" dirty="0" smtClean="0"/>
              <a:t> </a:t>
            </a:r>
            <a:r>
              <a:rPr lang="es-ES_tradnl" dirty="0" err="1" smtClean="0"/>
              <a:t>dynamique</a:t>
            </a:r>
            <a:r>
              <a:rPr lang="es-ES_tradnl" dirty="0" smtClean="0"/>
              <a:t> et </a:t>
            </a:r>
            <a:r>
              <a:rPr lang="es-ES_tradnl" dirty="0" err="1" smtClean="0"/>
              <a:t>innovatrice</a:t>
            </a:r>
            <a:r>
              <a:rPr lang="es-ES_tradnl" dirty="0" smtClean="0"/>
              <a:t>, </a:t>
            </a:r>
            <a:r>
              <a:rPr lang="es-ES_tradnl" dirty="0" err="1" smtClean="0"/>
              <a:t>c’est</a:t>
            </a:r>
            <a:r>
              <a:rPr lang="es-ES_tradnl" dirty="0" smtClean="0"/>
              <a:t> á </a:t>
            </a:r>
            <a:r>
              <a:rPr lang="es-ES_tradnl" dirty="0" err="1" smtClean="0"/>
              <a:t>dire</a:t>
            </a:r>
            <a:r>
              <a:rPr lang="es-ES_tradnl" dirty="0" smtClean="0"/>
              <a:t> </a:t>
            </a:r>
            <a:r>
              <a:rPr lang="es-ES_tradnl" dirty="0" err="1" smtClean="0"/>
              <a:t>qui</a:t>
            </a:r>
            <a:r>
              <a:rPr lang="es-ES_tradnl" dirty="0" smtClean="0"/>
              <a:t>  </a:t>
            </a:r>
            <a:r>
              <a:rPr lang="es-ES_tradnl" dirty="0" err="1" smtClean="0"/>
              <a:t>expériemente</a:t>
            </a:r>
            <a:r>
              <a:rPr lang="es-ES_tradnl" dirty="0" smtClean="0"/>
              <a:t> de </a:t>
            </a:r>
            <a:r>
              <a:rPr lang="es-ES_tradnl" dirty="0" err="1" smtClean="0"/>
              <a:t>nouvelles</a:t>
            </a:r>
            <a:r>
              <a:rPr lang="es-ES_tradnl" dirty="0" smtClean="0"/>
              <a:t> </a:t>
            </a:r>
            <a:r>
              <a:rPr lang="es-ES_tradnl" dirty="0" err="1" smtClean="0"/>
              <a:t>idées</a:t>
            </a:r>
            <a:r>
              <a:rPr lang="es-ES_tradnl" dirty="0" smtClean="0"/>
              <a:t>, de </a:t>
            </a:r>
            <a:r>
              <a:rPr lang="es-ES_tradnl" dirty="0" err="1" smtClean="0"/>
              <a:t>nouveaux</a:t>
            </a:r>
            <a:r>
              <a:rPr lang="es-ES_tradnl" dirty="0" smtClean="0"/>
              <a:t> </a:t>
            </a:r>
            <a:r>
              <a:rPr lang="es-ES_tradnl" dirty="0" err="1" smtClean="0"/>
              <a:t>produits</a:t>
            </a:r>
            <a:r>
              <a:rPr lang="es-ES_tradnl" dirty="0" smtClean="0"/>
              <a:t>. </a:t>
            </a:r>
            <a:endParaRPr lang="es-ES" dirty="0"/>
          </a:p>
        </p:txBody>
      </p:sp>
    </p:spTree>
    <p:extLst>
      <p:ext uri="{BB962C8B-B14F-4D97-AF65-F5344CB8AC3E}">
        <p14:creationId xmlns:p14="http://schemas.microsoft.com/office/powerpoint/2010/main" val="4554933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500" b="1" u="sng" dirty="0" smtClean="0">
                <a:solidFill>
                  <a:prstClr val="black"/>
                </a:solidFill>
                <a:ea typeface="+mn-ea"/>
                <a:cs typeface="+mn-cs"/>
              </a:rPr>
              <a:t> CH1. Entrepreneur</a:t>
            </a:r>
            <a:endParaRPr lang="es-ES" dirty="0"/>
          </a:p>
        </p:txBody>
      </p:sp>
      <p:sp>
        <p:nvSpPr>
          <p:cNvPr id="3" name="Espace réservé du contenu 2"/>
          <p:cNvSpPr>
            <a:spLocks noGrp="1"/>
          </p:cNvSpPr>
          <p:nvPr>
            <p:ph idx="1"/>
          </p:nvPr>
        </p:nvSpPr>
        <p:spPr>
          <a:xfrm>
            <a:off x="457200" y="1052736"/>
            <a:ext cx="8229600" cy="5328592"/>
          </a:xfrm>
        </p:spPr>
        <p:txBody>
          <a:bodyPr>
            <a:normAutofit lnSpcReduction="10000"/>
          </a:bodyPr>
          <a:lstStyle/>
          <a:p>
            <a:pPr marL="0" lvl="0" indent="0">
              <a:buNone/>
            </a:pPr>
            <a:r>
              <a:rPr lang="fr-FR" sz="2300" dirty="0" smtClean="0">
                <a:solidFill>
                  <a:prstClr val="black"/>
                </a:solidFill>
              </a:rPr>
              <a:t>    </a:t>
            </a:r>
            <a:r>
              <a:rPr lang="fr-FR" sz="3500" b="1" u="sng" dirty="0" smtClean="0">
                <a:solidFill>
                  <a:prstClr val="black"/>
                </a:solidFill>
              </a:rPr>
              <a:t>Entrepreneur </a:t>
            </a:r>
            <a:r>
              <a:rPr lang="fr-FR" sz="3500" b="1" u="sng" dirty="0" smtClean="0">
                <a:solidFill>
                  <a:prstClr val="black"/>
                </a:solidFill>
              </a:rPr>
              <a:t>(qui doit entreprendre)</a:t>
            </a:r>
            <a:endParaRPr lang="fr-FR" sz="3500" b="1" u="sng" dirty="0" smtClean="0">
              <a:solidFill>
                <a:prstClr val="black"/>
              </a:solidFill>
            </a:endParaRPr>
          </a:p>
          <a:p>
            <a:pPr lvl="0"/>
            <a:r>
              <a:rPr lang="fr-FR" sz="2300" dirty="0" smtClean="0">
                <a:solidFill>
                  <a:prstClr val="black"/>
                </a:solidFill>
              </a:rPr>
              <a:t>Joseph </a:t>
            </a:r>
            <a:r>
              <a:rPr lang="fr-FR" sz="2300" dirty="0">
                <a:solidFill>
                  <a:prstClr val="black"/>
                </a:solidFill>
              </a:rPr>
              <a:t>Schumpeter, estime que l’entrepreneur est l’investigateur de l’innovation au sein de l’organisation : « </a:t>
            </a:r>
            <a:r>
              <a:rPr lang="fr-FR" sz="2300" i="1" dirty="0">
                <a:solidFill>
                  <a:prstClr val="black"/>
                </a:solidFill>
              </a:rPr>
              <a:t>l’essence de l’entrepreneuriat se situe dans la perception et l’exploitation de nouvelles opportunités dans le domaine de l’entreprise… » . L’entrepreneur peut introduire </a:t>
            </a:r>
            <a:r>
              <a:rPr lang="fr-FR" sz="2300" dirty="0">
                <a:solidFill>
                  <a:prstClr val="black"/>
                </a:solidFill>
              </a:rPr>
              <a:t>l’innovation au moyen de nouvelles méthodes de production, d’une nouvelle offre, de nouvelles règles de gestion…etc.</a:t>
            </a:r>
          </a:p>
          <a:p>
            <a:pPr lvl="0"/>
            <a:r>
              <a:rPr lang="fr-FR" sz="2300" dirty="0">
                <a:solidFill>
                  <a:prstClr val="black"/>
                </a:solidFill>
              </a:rPr>
              <a:t>Ces différents concepts de l’entrepreneur nous permettent de retenir que l’entrepreneur est « </a:t>
            </a:r>
            <a:r>
              <a:rPr lang="fr-FR" sz="2300" b="1" i="1" dirty="0">
                <a:solidFill>
                  <a:prstClr val="black"/>
                </a:solidFill>
              </a:rPr>
              <a:t>le produit de son milieu économique et culturel qui cherche à créer une organisation pour son compte pour ses fins socioéconomique en accomplissant les fonctions suivantes :prendre de risque, de décision, innover, identifier les opportunités d’affaires, employer des facteurs de produits… </a:t>
            </a:r>
            <a:r>
              <a:rPr lang="fr-FR" sz="1800" b="1" i="1" dirty="0">
                <a:solidFill>
                  <a:prstClr val="black"/>
                </a:solidFill>
              </a:rPr>
              <a:t>».</a:t>
            </a:r>
            <a:endParaRPr lang="fr-FR" sz="1800" dirty="0">
              <a:solidFill>
                <a:prstClr val="black"/>
              </a:solidFill>
            </a:endParaRPr>
          </a:p>
          <a:p>
            <a:endParaRPr lang="es-ES" dirty="0"/>
          </a:p>
        </p:txBody>
      </p:sp>
    </p:spTree>
    <p:extLst>
      <p:ext uri="{BB962C8B-B14F-4D97-AF65-F5344CB8AC3E}">
        <p14:creationId xmlns:p14="http://schemas.microsoft.com/office/powerpoint/2010/main" val="12318715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500" b="1" u="sng" dirty="0" smtClean="0">
                <a:solidFill>
                  <a:prstClr val="black"/>
                </a:solidFill>
                <a:ea typeface="+mn-ea"/>
                <a:cs typeface="+mn-cs"/>
              </a:rPr>
              <a:t>CH 1.Entrepreneur</a:t>
            </a:r>
            <a:endParaRPr lang="es-ES" dirty="0"/>
          </a:p>
        </p:txBody>
      </p:sp>
      <p:sp>
        <p:nvSpPr>
          <p:cNvPr id="3" name="Espace réservé du contenu 2"/>
          <p:cNvSpPr>
            <a:spLocks noGrp="1"/>
          </p:cNvSpPr>
          <p:nvPr>
            <p:ph idx="1"/>
          </p:nvPr>
        </p:nvSpPr>
        <p:spPr>
          <a:xfrm>
            <a:off x="457200" y="1340768"/>
            <a:ext cx="8229600" cy="5112568"/>
          </a:xfrm>
        </p:spPr>
        <p:txBody>
          <a:bodyPr>
            <a:normAutofit fontScale="47500" lnSpcReduction="20000"/>
          </a:bodyPr>
          <a:lstStyle/>
          <a:p>
            <a:pPr lvl="0"/>
            <a:r>
              <a:rPr lang="fr-FR" sz="6000" dirty="0" smtClean="0">
                <a:solidFill>
                  <a:prstClr val="black"/>
                </a:solidFill>
              </a:rPr>
              <a:t>L’entrepreneur  </a:t>
            </a:r>
            <a:r>
              <a:rPr lang="fr-FR" sz="6000" dirty="0">
                <a:solidFill>
                  <a:prstClr val="black"/>
                </a:solidFill>
              </a:rPr>
              <a:t>joue un rôle indispensable dans l’économie et la société. Il est très souvent, à l’origine des </a:t>
            </a:r>
            <a:r>
              <a:rPr lang="fr-FR" sz="6000" dirty="0" smtClean="0">
                <a:solidFill>
                  <a:prstClr val="black"/>
                </a:solidFill>
              </a:rPr>
              <a:t>innovations, </a:t>
            </a:r>
            <a:r>
              <a:rPr lang="fr-FR" sz="6000" dirty="0">
                <a:solidFill>
                  <a:prstClr val="black"/>
                </a:solidFill>
              </a:rPr>
              <a:t>il crée des entreprises, des emplois et participe au renouvellement et au tissu économique. </a:t>
            </a:r>
          </a:p>
          <a:p>
            <a:pPr lvl="0"/>
            <a:r>
              <a:rPr lang="fr-FR" sz="6000" dirty="0" smtClean="0">
                <a:solidFill>
                  <a:prstClr val="black"/>
                </a:solidFill>
              </a:rPr>
              <a:t>Un </a:t>
            </a:r>
            <a:r>
              <a:rPr lang="fr-FR" sz="6000" dirty="0">
                <a:solidFill>
                  <a:prstClr val="black"/>
                </a:solidFill>
              </a:rPr>
              <a:t>entrepreneur</a:t>
            </a:r>
            <a:r>
              <a:rPr lang="fr-FR" sz="6000" dirty="0">
                <a:solidFill>
                  <a:srgbClr val="FF0000"/>
                </a:solidFill>
              </a:rPr>
              <a:t> </a:t>
            </a:r>
            <a:r>
              <a:rPr lang="fr-FR" sz="6000" dirty="0">
                <a:solidFill>
                  <a:prstClr val="black"/>
                </a:solidFill>
              </a:rPr>
              <a:t>est une personne qui veut et qui est capable de transformer une idée en une innovation réussie». L’entrepreneuriat conduit beaucoup de changements </a:t>
            </a:r>
            <a:r>
              <a:rPr lang="fr-FR" sz="6200" dirty="0">
                <a:solidFill>
                  <a:prstClr val="black"/>
                </a:solidFill>
              </a:rPr>
              <a:t>dans les marchés et les secteurs de l’économie parce que de nouveaux produits arrivent pour remplacer les anciens.(</a:t>
            </a:r>
            <a:r>
              <a:rPr lang="fr-FR" sz="6200" dirty="0" err="1">
                <a:solidFill>
                  <a:prstClr val="black"/>
                </a:solidFill>
              </a:rPr>
              <a:t>J.Schumpeter</a:t>
            </a:r>
            <a:r>
              <a:rPr lang="fr-FR" sz="6200" dirty="0">
                <a:solidFill>
                  <a:prstClr val="black"/>
                </a:solidFill>
              </a:rPr>
              <a:t>, 1979)..</a:t>
            </a:r>
          </a:p>
          <a:p>
            <a:endParaRPr lang="es-ES" sz="6200" dirty="0">
              <a:solidFill>
                <a:prstClr val="black"/>
              </a:solidFill>
            </a:endParaRPr>
          </a:p>
        </p:txBody>
      </p:sp>
    </p:spTree>
    <p:extLst>
      <p:ext uri="{BB962C8B-B14F-4D97-AF65-F5344CB8AC3E}">
        <p14:creationId xmlns:p14="http://schemas.microsoft.com/office/powerpoint/2010/main" val="18666220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96908"/>
          </a:xfrm>
        </p:spPr>
        <p:txBody>
          <a:bodyPr/>
          <a:lstStyle/>
          <a:p>
            <a:r>
              <a:rPr lang="fr-FR" sz="3500" b="1" u="sng" dirty="0">
                <a:solidFill>
                  <a:prstClr val="black"/>
                </a:solidFill>
              </a:rPr>
              <a:t>CH 1.Entrepreneur</a:t>
            </a:r>
            <a:endParaRPr lang="fr-FR" dirty="0"/>
          </a:p>
        </p:txBody>
      </p:sp>
      <p:sp>
        <p:nvSpPr>
          <p:cNvPr id="3" name="Espace réservé du contenu 2"/>
          <p:cNvSpPr>
            <a:spLocks noGrp="1"/>
          </p:cNvSpPr>
          <p:nvPr>
            <p:ph idx="1"/>
          </p:nvPr>
        </p:nvSpPr>
        <p:spPr>
          <a:xfrm>
            <a:off x="457200" y="1071546"/>
            <a:ext cx="8229600" cy="5786454"/>
          </a:xfrm>
        </p:spPr>
        <p:txBody>
          <a:bodyPr>
            <a:normAutofit fontScale="32500" lnSpcReduction="20000"/>
          </a:bodyPr>
          <a:lstStyle/>
          <a:p>
            <a:r>
              <a:rPr lang="fr-FR" sz="8400" dirty="0" smtClean="0"/>
              <a:t>Le </a:t>
            </a:r>
            <a:r>
              <a:rPr lang="fr-FR" sz="8400" dirty="0" smtClean="0"/>
              <a:t>succès  de la création d’entreprise, repose sur </a:t>
            </a:r>
            <a:r>
              <a:rPr lang="fr-FR" sz="8400" b="1" dirty="0" smtClean="0"/>
              <a:t>la motivation et les qualités d’entrepreneur</a:t>
            </a:r>
            <a:r>
              <a:rPr lang="fr-FR" sz="8400" dirty="0" smtClean="0"/>
              <a:t>, mais aussi sur </a:t>
            </a:r>
            <a:r>
              <a:rPr lang="fr-FR" sz="8400" b="1" dirty="0" smtClean="0"/>
              <a:t>l’intérêt de l’idée  </a:t>
            </a:r>
            <a:r>
              <a:rPr lang="fr-FR" sz="8400" dirty="0" smtClean="0"/>
              <a:t>ou l’ opportunité qu’il compte exploiter. Cependant, même si l’idée est géniale et le marché porteur, rien ne dit que l’entrepreneur possède les atouts et les compétences pour capter une partie de ce marché et pour réussir</a:t>
            </a:r>
            <a:r>
              <a:rPr lang="fr-FR" sz="8400" dirty="0" smtClean="0"/>
              <a:t>.</a:t>
            </a:r>
          </a:p>
          <a:p>
            <a:pPr lvl="0"/>
            <a:r>
              <a:rPr lang="fr-FR" sz="8500" dirty="0"/>
              <a:t>Tout  entrepreneur doit s’assurer qu’il veut réellement créer une entreprise, il doit commencer par réfléchir sur lui-même; connaitre ses motivations  profondes, identifier ses atouts, détecter ses points faibles et ses forces pour créer une entreprise. </a:t>
            </a:r>
          </a:p>
          <a:p>
            <a:endParaRPr lang="fr-FR" sz="8500" dirty="0"/>
          </a:p>
          <a:p>
            <a:pPr>
              <a:buNone/>
            </a:pPr>
            <a:endParaRPr lang="fr-FR" sz="8400" dirty="0" smtClean="0"/>
          </a:p>
        </p:txBody>
      </p:sp>
    </p:spTree>
    <p:extLst>
      <p:ext uri="{BB962C8B-B14F-4D97-AF65-F5344CB8AC3E}">
        <p14:creationId xmlns:p14="http://schemas.microsoft.com/office/powerpoint/2010/main" val="927091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500" b="1" u="sng" dirty="0">
                <a:solidFill>
                  <a:prstClr val="black"/>
                </a:solidFill>
              </a:rPr>
              <a:t>CH 1.Entrepreneur</a:t>
            </a:r>
            <a:endParaRPr lang="es-ES" dirty="0"/>
          </a:p>
        </p:txBody>
      </p:sp>
      <p:sp>
        <p:nvSpPr>
          <p:cNvPr id="3" name="Espace réservé du contenu 2"/>
          <p:cNvSpPr>
            <a:spLocks noGrp="1"/>
          </p:cNvSpPr>
          <p:nvPr>
            <p:ph idx="1"/>
          </p:nvPr>
        </p:nvSpPr>
        <p:spPr/>
        <p:txBody>
          <a:bodyPr>
            <a:normAutofit fontScale="85000" lnSpcReduction="20000"/>
          </a:bodyPr>
          <a:lstStyle/>
          <a:p>
            <a:pPr lvl="0">
              <a:buNone/>
            </a:pPr>
            <a:r>
              <a:rPr lang="fr-FR" sz="2200" dirty="0">
                <a:solidFill>
                  <a:srgbClr val="FF0000"/>
                </a:solidFill>
              </a:rPr>
              <a:t> </a:t>
            </a:r>
            <a:r>
              <a:rPr lang="fr-FR" sz="2200" dirty="0">
                <a:solidFill>
                  <a:prstClr val="black"/>
                </a:solidFill>
              </a:rPr>
              <a:t>Un </a:t>
            </a:r>
            <a:r>
              <a:rPr lang="fr-FR" sz="2200" dirty="0">
                <a:solidFill>
                  <a:prstClr val="black"/>
                </a:solidFill>
              </a:rPr>
              <a:t>entrepreneur doit posséder à la fois: </a:t>
            </a:r>
          </a:p>
          <a:p>
            <a:pPr lvl="0">
              <a:buFont typeface="Wingdings" pitchFamily="2" charset="2"/>
              <a:buChar char="Ø"/>
            </a:pPr>
            <a:r>
              <a:rPr lang="fr-FR" sz="2200" dirty="0">
                <a:solidFill>
                  <a:prstClr val="black"/>
                </a:solidFill>
              </a:rPr>
              <a:t>Compétences managériales typiques: avoir une vision ou le savoir devenir, capacités à résoudre des problèmes, aptitudes dans le domaine de l’organisation, la prise de décisions, la communication et la prise de responsabilités;</a:t>
            </a:r>
          </a:p>
          <a:p>
            <a:pPr lvl="0">
              <a:buFont typeface="Wingdings" pitchFamily="2" charset="2"/>
              <a:buChar char="Ø"/>
            </a:pPr>
            <a:endParaRPr lang="fr-FR" sz="2200" dirty="0">
              <a:solidFill>
                <a:prstClr val="black"/>
              </a:solidFill>
            </a:endParaRPr>
          </a:p>
          <a:p>
            <a:pPr lvl="0">
              <a:buFont typeface="Wingdings" pitchFamily="2" charset="2"/>
              <a:buChar char="Ø"/>
            </a:pPr>
            <a:r>
              <a:rPr lang="fr-FR" sz="2200" dirty="0">
                <a:solidFill>
                  <a:prstClr val="black"/>
                </a:solidFill>
              </a:rPr>
              <a:t>Compétences sociales: capacité d’écoute, savoir déléguer, savoir constituer et tirer profit des réseaux, relations humaines (aptitudes dans le domaine de la </a:t>
            </a:r>
            <a:r>
              <a:rPr lang="fr-FR" sz="2200" dirty="0">
                <a:solidFill>
                  <a:prstClr val="black"/>
                </a:solidFill>
              </a:rPr>
              <a:t>coopération, du travail en groupe</a:t>
            </a:r>
            <a:r>
              <a:rPr lang="fr-FR" sz="2400" dirty="0">
                <a:solidFill>
                  <a:prstClr val="black"/>
                </a:solidFill>
              </a:rPr>
              <a:t>;  </a:t>
            </a:r>
          </a:p>
          <a:p>
            <a:pPr lvl="0">
              <a:buFont typeface="Wingdings" pitchFamily="2" charset="2"/>
              <a:buChar char="Ø"/>
            </a:pPr>
            <a:endParaRPr lang="fr-FR" sz="2400" dirty="0">
              <a:solidFill>
                <a:prstClr val="black"/>
              </a:solidFill>
            </a:endParaRPr>
          </a:p>
          <a:p>
            <a:pPr lvl="0">
              <a:buFont typeface="Wingdings" pitchFamily="2" charset="2"/>
              <a:buChar char="Ø"/>
            </a:pPr>
            <a:r>
              <a:rPr lang="fr-FR" sz="2400" dirty="0">
                <a:solidFill>
                  <a:prstClr val="black"/>
                </a:solidFill>
              </a:rPr>
              <a:t> </a:t>
            </a:r>
            <a:r>
              <a:rPr lang="fr-FR" sz="2200" dirty="0">
                <a:solidFill>
                  <a:prstClr val="black"/>
                </a:solidFill>
              </a:rPr>
              <a:t>Aptitudes personnelles: confiance en soi, motivation, énergie, capacité de </a:t>
            </a:r>
            <a:r>
              <a:rPr lang="fr-FR" sz="2200" dirty="0" smtClean="0">
                <a:solidFill>
                  <a:prstClr val="black"/>
                </a:solidFill>
              </a:rPr>
              <a:t>résistance</a:t>
            </a:r>
          </a:p>
          <a:p>
            <a:pPr lvl="0">
              <a:buFont typeface="Wingdings" pitchFamily="2" charset="2"/>
              <a:buChar char="Ø"/>
            </a:pPr>
            <a:r>
              <a:rPr lang="fr-FR" sz="2200" dirty="0" smtClean="0">
                <a:solidFill>
                  <a:prstClr val="black"/>
                </a:solidFill>
              </a:rPr>
              <a:t>, </a:t>
            </a:r>
            <a:r>
              <a:rPr lang="fr-FR" sz="2200" dirty="0">
                <a:solidFill>
                  <a:prstClr val="black"/>
                </a:solidFill>
              </a:rPr>
              <a:t>capacités conceptuelles;</a:t>
            </a:r>
          </a:p>
          <a:p>
            <a:pPr lvl="0">
              <a:buFont typeface="Wingdings" pitchFamily="2" charset="2"/>
              <a:buChar char="Ø"/>
            </a:pPr>
            <a:endParaRPr lang="fr-FR" sz="2200" dirty="0">
              <a:solidFill>
                <a:prstClr val="black"/>
              </a:solidFill>
            </a:endParaRPr>
          </a:p>
          <a:p>
            <a:pPr lvl="0">
              <a:buFont typeface="Wingdings" pitchFamily="2" charset="2"/>
              <a:buChar char="Ø"/>
            </a:pPr>
            <a:r>
              <a:rPr lang="fr-FR" sz="2200" dirty="0">
                <a:solidFill>
                  <a:prstClr val="black"/>
                </a:solidFill>
              </a:rPr>
              <a:t>Compétences entrepreneuriales typiques: esprit d’initiative, sens de l’action et de la créativité, prise de risques au niveau de la concrétisation des idées.</a:t>
            </a:r>
          </a:p>
          <a:p>
            <a:endParaRPr lang="es-ES" dirty="0"/>
          </a:p>
        </p:txBody>
      </p:sp>
    </p:spTree>
    <p:extLst>
      <p:ext uri="{BB962C8B-B14F-4D97-AF65-F5344CB8AC3E}">
        <p14:creationId xmlns:p14="http://schemas.microsoft.com/office/powerpoint/2010/main" val="32881798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normAutofit fontScale="90000"/>
          </a:bodyPr>
          <a:lstStyle/>
          <a:p>
            <a:pPr lvl="0"/>
            <a:r>
              <a:rPr lang="fr-FR" dirty="0" smtClean="0"/>
              <a:t/>
            </a:r>
            <a:br>
              <a:rPr lang="fr-FR" dirty="0" smtClean="0"/>
            </a:br>
            <a:r>
              <a:rPr lang="fr-FR" dirty="0"/>
              <a:t/>
            </a:r>
            <a:br>
              <a:rPr lang="fr-FR" dirty="0"/>
            </a:br>
            <a:r>
              <a:rPr lang="fr-FR" sz="3600" dirty="0" smtClean="0"/>
              <a:t>CH2. </a:t>
            </a:r>
            <a:r>
              <a:rPr lang="fr-FR" sz="3600" b="1" dirty="0">
                <a:solidFill>
                  <a:prstClr val="black"/>
                </a:solidFill>
              </a:rPr>
              <a:t>Les formes juridiques de l’entreprise </a:t>
            </a:r>
            <a:br>
              <a:rPr lang="fr-FR" sz="3600" b="1" dirty="0">
                <a:solidFill>
                  <a:prstClr val="black"/>
                </a:solidFill>
              </a:rPr>
            </a:br>
            <a:r>
              <a:rPr lang="fr-FR" dirty="0">
                <a:solidFill>
                  <a:prstClr val="black"/>
                </a:solidFill>
              </a:rPr>
              <a:t>   </a:t>
            </a:r>
            <a:br>
              <a:rPr lang="fr-FR" dirty="0">
                <a:solidFill>
                  <a:prstClr val="black"/>
                </a:solidFill>
              </a:rPr>
            </a:br>
            <a:endParaRPr lang="es-ES" dirty="0"/>
          </a:p>
        </p:txBody>
      </p:sp>
      <p:sp>
        <p:nvSpPr>
          <p:cNvPr id="3" name="Espace réservé du contenu 2"/>
          <p:cNvSpPr>
            <a:spLocks noGrp="1"/>
          </p:cNvSpPr>
          <p:nvPr>
            <p:ph idx="1"/>
          </p:nvPr>
        </p:nvSpPr>
        <p:spPr/>
        <p:txBody>
          <a:bodyPr>
            <a:normAutofit lnSpcReduction="10000"/>
          </a:bodyPr>
          <a:lstStyle/>
          <a:p>
            <a:pPr lvl="0">
              <a:buNone/>
            </a:pPr>
            <a:r>
              <a:rPr lang="fr-FR" sz="2800" b="1" dirty="0" smtClean="0">
                <a:solidFill>
                  <a:prstClr val="black"/>
                </a:solidFill>
              </a:rPr>
              <a:t>. </a:t>
            </a:r>
            <a:r>
              <a:rPr lang="fr-FR" sz="2800" dirty="0" smtClean="0">
                <a:solidFill>
                  <a:prstClr val="black"/>
                </a:solidFill>
              </a:rPr>
              <a:t>Les </a:t>
            </a:r>
            <a:r>
              <a:rPr lang="fr-FR" sz="2800" dirty="0">
                <a:solidFill>
                  <a:prstClr val="black"/>
                </a:solidFill>
              </a:rPr>
              <a:t>principales entreprises en Algérie sont :</a:t>
            </a:r>
          </a:p>
          <a:p>
            <a:pPr lvl="0">
              <a:buNone/>
            </a:pPr>
            <a:r>
              <a:rPr lang="fr-FR" sz="2800" dirty="0">
                <a:solidFill>
                  <a:prstClr val="black"/>
                </a:solidFill>
              </a:rPr>
              <a:t>   les personnes physique et les personnes morales</a:t>
            </a:r>
          </a:p>
          <a:p>
            <a:pPr lvl="0">
              <a:buFont typeface="Wingdings" pitchFamily="2" charset="2"/>
              <a:buChar char="v"/>
            </a:pPr>
            <a:r>
              <a:rPr lang="fr-FR" sz="2800" b="1" dirty="0">
                <a:solidFill>
                  <a:prstClr val="black"/>
                </a:solidFill>
              </a:rPr>
              <a:t>Entreprise individuelle ou personne physique</a:t>
            </a:r>
            <a:r>
              <a:rPr lang="fr-FR" sz="2800" dirty="0">
                <a:solidFill>
                  <a:prstClr val="black"/>
                </a:solidFill>
              </a:rPr>
              <a:t> </a:t>
            </a:r>
          </a:p>
          <a:p>
            <a:pPr lvl="0">
              <a:buFont typeface="Wingdings" pitchFamily="2" charset="2"/>
              <a:buChar char="§"/>
            </a:pPr>
            <a:r>
              <a:rPr lang="fr-FR" sz="2800" dirty="0">
                <a:solidFill>
                  <a:prstClr val="black"/>
                </a:solidFill>
              </a:rPr>
              <a:t>L’entrepreneur exerce son activité en son nom propre. </a:t>
            </a:r>
          </a:p>
          <a:p>
            <a:pPr lvl="0">
              <a:buFont typeface="Wingdings" pitchFamily="2" charset="2"/>
              <a:buChar char="§"/>
            </a:pPr>
            <a:r>
              <a:rPr lang="fr-FR" sz="2800" dirty="0">
                <a:solidFill>
                  <a:prstClr val="black"/>
                </a:solidFill>
              </a:rPr>
              <a:t>L’entreprise n’a pas de personnalité morale.</a:t>
            </a:r>
          </a:p>
          <a:p>
            <a:pPr lvl="0">
              <a:buFont typeface="Wingdings" pitchFamily="2" charset="2"/>
              <a:buChar char="§"/>
            </a:pPr>
            <a:r>
              <a:rPr lang="fr-FR" sz="2800" dirty="0">
                <a:solidFill>
                  <a:prstClr val="black"/>
                </a:solidFill>
              </a:rPr>
              <a:t> Les patrimoines individuels et professionnels de l’entrepreneur sont </a:t>
            </a:r>
            <a:r>
              <a:rPr lang="fr-FR" sz="2800" b="1" dirty="0">
                <a:solidFill>
                  <a:prstClr val="black"/>
                </a:solidFill>
              </a:rPr>
              <a:t>confondus</a:t>
            </a:r>
            <a:r>
              <a:rPr lang="fr-FR" sz="2800" dirty="0">
                <a:solidFill>
                  <a:prstClr val="black"/>
                </a:solidFill>
              </a:rPr>
              <a:t> et les autorités ( les créanciers) peuvent saisir ses biens personnels pour le paiement </a:t>
            </a:r>
            <a:r>
              <a:rPr lang="fr-FR" sz="2800" dirty="0" err="1">
                <a:solidFill>
                  <a:prstClr val="black"/>
                </a:solidFill>
              </a:rPr>
              <a:t>des</a:t>
            </a:r>
            <a:r>
              <a:rPr lang="fr-FR" sz="2800" dirty="0">
                <a:solidFill>
                  <a:prstClr val="black"/>
                </a:solidFill>
              </a:rPr>
              <a:t> ses dettes.</a:t>
            </a:r>
          </a:p>
          <a:p>
            <a:endParaRPr lang="es-ES" dirty="0"/>
          </a:p>
        </p:txBody>
      </p:sp>
    </p:spTree>
    <p:extLst>
      <p:ext uri="{BB962C8B-B14F-4D97-AF65-F5344CB8AC3E}">
        <p14:creationId xmlns:p14="http://schemas.microsoft.com/office/powerpoint/2010/main" val="26926901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200" b="1" dirty="0">
                <a:solidFill>
                  <a:prstClr val="black"/>
                </a:solidFill>
              </a:rPr>
              <a:t>Les formes juridiques de l’entreprise</a:t>
            </a:r>
            <a:endParaRPr lang="es-ES" dirty="0"/>
          </a:p>
        </p:txBody>
      </p:sp>
      <p:sp>
        <p:nvSpPr>
          <p:cNvPr id="3" name="Espace réservé du contenu 2"/>
          <p:cNvSpPr>
            <a:spLocks noGrp="1"/>
          </p:cNvSpPr>
          <p:nvPr>
            <p:ph idx="1"/>
          </p:nvPr>
        </p:nvSpPr>
        <p:spPr/>
        <p:txBody>
          <a:bodyPr>
            <a:normAutofit fontScale="85000" lnSpcReduction="10000"/>
          </a:bodyPr>
          <a:lstStyle/>
          <a:p>
            <a:pPr lvl="0">
              <a:buFont typeface="Wingdings" pitchFamily="2" charset="2"/>
              <a:buChar char="v"/>
            </a:pPr>
            <a:r>
              <a:rPr lang="fr-FR" sz="2400" b="1" dirty="0">
                <a:solidFill>
                  <a:prstClr val="black"/>
                </a:solidFill>
              </a:rPr>
              <a:t>Les personnes morales (sociétés)</a:t>
            </a:r>
          </a:p>
          <a:p>
            <a:pPr lvl="0"/>
            <a:endParaRPr lang="fr-FR" sz="900" dirty="0">
              <a:solidFill>
                <a:prstClr val="black"/>
              </a:solidFill>
            </a:endParaRPr>
          </a:p>
          <a:p>
            <a:pPr lvl="0"/>
            <a:r>
              <a:rPr lang="fr-FR" sz="2500" dirty="0">
                <a:solidFill>
                  <a:prstClr val="black"/>
                </a:solidFill>
                <a:latin typeface="Times New Roman" pitchFamily="18" charset="0"/>
                <a:cs typeface="Times New Roman" pitchFamily="18" charset="0"/>
              </a:rPr>
              <a:t>En principe la constitution d’une société résulte d’un contrat qui suppose au moins deux associés. Ce principe comporte une exception : E.U.R.L.</a:t>
            </a:r>
          </a:p>
          <a:p>
            <a:pPr lvl="0"/>
            <a:endParaRPr lang="fr-FR" sz="2500" dirty="0">
              <a:solidFill>
                <a:prstClr val="black"/>
              </a:solidFill>
              <a:latin typeface="Times New Roman" pitchFamily="18" charset="0"/>
              <a:cs typeface="Times New Roman" pitchFamily="18" charset="0"/>
            </a:endParaRPr>
          </a:p>
          <a:p>
            <a:pPr lvl="0"/>
            <a:r>
              <a:rPr lang="fr-FR" sz="2500" dirty="0">
                <a:solidFill>
                  <a:prstClr val="black"/>
                </a:solidFill>
                <a:latin typeface="Times New Roman" pitchFamily="18" charset="0"/>
                <a:cs typeface="Times New Roman" pitchFamily="18" charset="0"/>
              </a:rPr>
              <a:t>Les principales sociétés commerciales  reconnues en Algérie sont :</a:t>
            </a:r>
          </a:p>
          <a:p>
            <a:pPr lvl="1">
              <a:lnSpc>
                <a:spcPct val="170000"/>
              </a:lnSpc>
              <a:buFont typeface="Wingdings" pitchFamily="2" charset="2"/>
              <a:buChar char="v"/>
            </a:pPr>
            <a:r>
              <a:rPr lang="fr-FR" sz="2400" dirty="0">
                <a:solidFill>
                  <a:prstClr val="black"/>
                </a:solidFill>
                <a:latin typeface="Times New Roman" pitchFamily="18" charset="0"/>
                <a:cs typeface="Times New Roman" pitchFamily="18" charset="0"/>
              </a:rPr>
              <a:t>Les sociétés de personnes ( SNC , S.C.S et S. en participation),</a:t>
            </a:r>
          </a:p>
          <a:p>
            <a:pPr lvl="1">
              <a:lnSpc>
                <a:spcPct val="170000"/>
              </a:lnSpc>
              <a:buFont typeface="Wingdings" pitchFamily="2" charset="2"/>
              <a:buChar char="v"/>
            </a:pPr>
            <a:r>
              <a:rPr lang="fr-FR" sz="2400" dirty="0">
                <a:solidFill>
                  <a:prstClr val="black"/>
                </a:solidFill>
                <a:latin typeface="Times New Roman" pitchFamily="18" charset="0"/>
                <a:cs typeface="Times New Roman" pitchFamily="18" charset="0"/>
              </a:rPr>
              <a:t>les sociétés de capitaux (S.A.R.L et la S.P.A,) </a:t>
            </a:r>
          </a:p>
          <a:p>
            <a:pPr lvl="0">
              <a:lnSpc>
                <a:spcPct val="170000"/>
              </a:lnSpc>
              <a:buFont typeface="Wingdings" pitchFamily="2" charset="2"/>
              <a:buChar char="v"/>
            </a:pPr>
            <a:r>
              <a:rPr lang="fr-FR" sz="2500" dirty="0">
                <a:solidFill>
                  <a:prstClr val="black"/>
                </a:solidFill>
                <a:latin typeface="Times New Roman" pitchFamily="18" charset="0"/>
                <a:cs typeface="Times New Roman" pitchFamily="18" charset="0"/>
              </a:rPr>
              <a:t>les sociétés mixtes (société en commandite par action)  </a:t>
            </a:r>
          </a:p>
          <a:p>
            <a:pPr lvl="1">
              <a:lnSpc>
                <a:spcPct val="170000"/>
              </a:lnSpc>
              <a:buFont typeface="Wingdings" pitchFamily="2" charset="2"/>
              <a:buChar char="v"/>
            </a:pPr>
            <a:r>
              <a:rPr lang="fr-FR" sz="2400" dirty="0">
                <a:solidFill>
                  <a:prstClr val="black"/>
                </a:solidFill>
                <a:latin typeface="Times New Roman" pitchFamily="18" charset="0"/>
                <a:cs typeface="Times New Roman" pitchFamily="18" charset="0"/>
              </a:rPr>
              <a:t>et autre </a:t>
            </a:r>
            <a:r>
              <a:rPr lang="fr-FR" sz="2400" i="1" dirty="0">
                <a:solidFill>
                  <a:prstClr val="black"/>
                </a:solidFill>
                <a:latin typeface="Times New Roman" pitchFamily="18" charset="0"/>
                <a:cs typeface="Times New Roman" pitchFamily="18" charset="0"/>
              </a:rPr>
              <a:t>( le </a:t>
            </a:r>
            <a:r>
              <a:rPr lang="fr-FR" sz="2400" dirty="0">
                <a:solidFill>
                  <a:prstClr val="black"/>
                </a:solidFill>
                <a:latin typeface="Times New Roman" pitchFamily="18" charset="0"/>
                <a:cs typeface="Times New Roman" pitchFamily="18" charset="0"/>
              </a:rPr>
              <a:t>groupement)</a:t>
            </a:r>
          </a:p>
          <a:p>
            <a:endParaRPr lang="es-ES" dirty="0"/>
          </a:p>
        </p:txBody>
      </p:sp>
    </p:spTree>
    <p:extLst>
      <p:ext uri="{BB962C8B-B14F-4D97-AF65-F5344CB8AC3E}">
        <p14:creationId xmlns:p14="http://schemas.microsoft.com/office/powerpoint/2010/main" val="21311720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normAutofit fontScale="77500" lnSpcReduction="20000"/>
          </a:bodyPr>
          <a:lstStyle/>
          <a:p>
            <a:pPr marL="514350" indent="-514350">
              <a:buFont typeface="+mj-lt"/>
              <a:buAutoNum type="arabicPeriod"/>
            </a:pPr>
            <a:r>
              <a:rPr lang="fr-FR" b="1" dirty="0" smtClean="0"/>
              <a:t>    La société en nom collectif (SNC) :</a:t>
            </a:r>
          </a:p>
          <a:p>
            <a:r>
              <a:rPr lang="fr-FR" dirty="0" smtClean="0"/>
              <a:t>Dans cette société, tous les associés ont individuellement la qualité de commerçant</a:t>
            </a:r>
            <a:r>
              <a:rPr lang="fr-FR" b="1" dirty="0" smtClean="0"/>
              <a:t>. La gérance appartient à tous les associés, </a:t>
            </a:r>
            <a:r>
              <a:rPr lang="fr-FR" dirty="0" smtClean="0"/>
              <a:t>sauf stipulation contraire des statuts qui peuvent désigner un ou plusieurs gérants, associés ou non.</a:t>
            </a:r>
            <a:r>
              <a:rPr lang="fr-FR" b="1" dirty="0" smtClean="0"/>
              <a:t> Art.553.</a:t>
            </a:r>
            <a:endParaRPr lang="fr-FR" dirty="0" smtClean="0"/>
          </a:p>
          <a:p>
            <a:endParaRPr lang="fr-FR" dirty="0" smtClean="0"/>
          </a:p>
          <a:p>
            <a:r>
              <a:rPr lang="fr-FR" dirty="0" smtClean="0"/>
              <a:t>La responsabilité est illimitée et les associés sont solidairement responsables des dettes sociales. (les biens personnels peuvent être saisis).</a:t>
            </a:r>
          </a:p>
          <a:p>
            <a:r>
              <a:rPr lang="fr-FR" dirty="0" smtClean="0"/>
              <a:t>Pas de capital social minimum exigé par la loi.</a:t>
            </a:r>
          </a:p>
          <a:p>
            <a:r>
              <a:rPr lang="fr-FR" b="1" dirty="0" smtClean="0"/>
              <a:t> </a:t>
            </a:r>
            <a:r>
              <a:rPr lang="fr-FR" dirty="0" smtClean="0"/>
              <a:t>Société souvent créée par les membres d’une même famille ou par des associés qui se connaissent très bien et auxquelles ils font confiance.</a:t>
            </a:r>
          </a:p>
          <a:p>
            <a:r>
              <a:rPr lang="fr-FR" b="1" dirty="0" smtClean="0"/>
              <a:t>La raison sociale est composée du nom </a:t>
            </a:r>
            <a:r>
              <a:rPr lang="fr-FR" dirty="0" smtClean="0"/>
              <a:t>de tous les associés ou du nom de l’un ou plusieurs d’entre eux suivi des mots « et Compagnie ».</a:t>
            </a:r>
            <a:r>
              <a:rPr lang="fr-FR" b="1" dirty="0" smtClean="0"/>
              <a:t> Art.552. </a:t>
            </a:r>
            <a:endParaRPr lang="fr-FR" dirty="0" smtClean="0"/>
          </a:p>
          <a:p>
            <a:endParaRPr lang="fr-FR" dirty="0"/>
          </a:p>
        </p:txBody>
      </p:sp>
    </p:spTree>
    <p:extLst>
      <p:ext uri="{BB962C8B-B14F-4D97-AF65-F5344CB8AC3E}">
        <p14:creationId xmlns:p14="http://schemas.microsoft.com/office/powerpoint/2010/main" val="2289306972"/>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otalTime>2071</TotalTime>
  <Words>1730</Words>
  <Application>Microsoft Office PowerPoint</Application>
  <PresentationFormat>Affichage à l'écran (4:3)</PresentationFormat>
  <Paragraphs>104</Paragraphs>
  <Slides>18</Slides>
  <Notes>0</Notes>
  <HiddenSlides>0</HiddenSlides>
  <MMClips>0</MMClips>
  <ScaleCrop>false</ScaleCrop>
  <HeadingPairs>
    <vt:vector size="4" baseType="variant">
      <vt:variant>
        <vt:lpstr>Thème</vt:lpstr>
      </vt:variant>
      <vt:variant>
        <vt:i4>3</vt:i4>
      </vt:variant>
      <vt:variant>
        <vt:lpstr>Titres des diapositives</vt:lpstr>
      </vt:variant>
      <vt:variant>
        <vt:i4>18</vt:i4>
      </vt:variant>
    </vt:vector>
  </HeadingPairs>
  <TitlesOfParts>
    <vt:vector size="21" baseType="lpstr">
      <vt:lpstr>Thème Office</vt:lpstr>
      <vt:lpstr>1_Thème Office</vt:lpstr>
      <vt:lpstr>2_Thème Office</vt:lpstr>
      <vt:lpstr>Université Badji Mokhtar Annaba</vt:lpstr>
      <vt:lpstr>Introduction </vt:lpstr>
      <vt:lpstr> CH1. Entrepreneur</vt:lpstr>
      <vt:lpstr>CH 1.Entrepreneur</vt:lpstr>
      <vt:lpstr>CH 1.Entrepreneur</vt:lpstr>
      <vt:lpstr>CH 1.Entrepreneur</vt:lpstr>
      <vt:lpstr>  CH2. Les formes juridiques de l’entreprise      </vt:lpstr>
      <vt:lpstr>Les formes juridiques de l’entreprise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PC</dc:creator>
  <cp:lastModifiedBy>PC</cp:lastModifiedBy>
  <cp:revision>21</cp:revision>
  <dcterms:created xsi:type="dcterms:W3CDTF">2020-12-17T08:30:07Z</dcterms:created>
  <dcterms:modified xsi:type="dcterms:W3CDTF">2020-12-21T17:08:28Z</dcterms:modified>
</cp:coreProperties>
</file>