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5"/>
  </p:notesMasterIdLst>
  <p:sldIdLst>
    <p:sldId id="391"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43" autoAdjust="0"/>
  </p:normalViewPr>
  <p:slideViewPr>
    <p:cSldViewPr snapToGrid="0" showGuides="1">
      <p:cViewPr varScale="1">
        <p:scale>
          <a:sx n="65" d="100"/>
          <a:sy n="65" d="100"/>
        </p:scale>
        <p:origin x="834" y="78"/>
      </p:cViewPr>
      <p:guideLst/>
    </p:cSldViewPr>
  </p:slideViewPr>
  <p:outlineViewPr>
    <p:cViewPr>
      <p:scale>
        <a:sx n="33" d="100"/>
        <a:sy n="33" d="100"/>
      </p:scale>
      <p:origin x="0" y="-1139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941D3-0B14-4498-946D-B3113D83CA96}" type="datetimeFigureOut">
              <a:rPr lang="fr-FR" smtClean="0"/>
              <a:t>01/04/2020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56AC63-6E94-49C1-A739-9572BD0342FE}" type="slidenum">
              <a:rPr lang="fr-FR" smtClean="0"/>
              <a:t>‹N°›</a:t>
            </a:fld>
            <a:endParaRPr lang="fr-FR"/>
          </a:p>
        </p:txBody>
      </p:sp>
    </p:spTree>
    <p:extLst>
      <p:ext uri="{BB962C8B-B14F-4D97-AF65-F5344CB8AC3E}">
        <p14:creationId xmlns:p14="http://schemas.microsoft.com/office/powerpoint/2010/main" val="267255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A9995E-3116-4D0D-961A-EF9DFFC5C306}"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5954" name="Rectangle 2"/>
          <p:cNvSpPr>
            <a:spLocks noGrp="1" noRot="1" noChangeAspect="1" noChangeArrowheads="1" noTextEdit="1"/>
          </p:cNvSpPr>
          <p:nvPr>
            <p:ph type="sldImg"/>
          </p:nvPr>
        </p:nvSpPr>
        <p:spPr>
          <a:xfrm>
            <a:off x="592138" y="801688"/>
            <a:ext cx="5675312" cy="3194050"/>
          </a:xfrm>
          <a:ln w="12700" cap="flat">
            <a:solidFill>
              <a:schemeClr val="tx1"/>
            </a:solidFill>
          </a:ln>
          <a:extLst>
            <a:ext uri="{909E8E84-426E-40DD-AFC4-6F175D3DCCD1}">
              <a14:hiddenFill xmlns:a14="http://schemas.microsoft.com/office/drawing/2010/main">
                <a:noFill/>
              </a14:hiddenFill>
            </a:ext>
          </a:extLst>
        </p:spPr>
      </p:sp>
      <p:sp>
        <p:nvSpPr>
          <p:cNvPr id="125955" name="Rectangle 3"/>
          <p:cNvSpPr>
            <a:spLocks noGrp="1" noChangeArrowheads="1"/>
          </p:cNvSpPr>
          <p:nvPr>
            <p:ph type="body" idx="1"/>
          </p:nvPr>
        </p:nvSpPr>
        <p:spPr>
          <a:xfrm>
            <a:off x="911225" y="4357688"/>
            <a:ext cx="5035550" cy="4133850"/>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2727167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D3553-4652-466E-8914-E5A39B043162}"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842" name="Rectangle 2"/>
          <p:cNvSpPr>
            <a:spLocks noGrp="1" noChangeArrowheads="1"/>
          </p:cNvSpPr>
          <p:nvPr>
            <p:ph type="body" idx="1"/>
          </p:nvPr>
        </p:nvSpPr>
        <p:spPr>
          <a:xfrm>
            <a:off x="911225" y="4357688"/>
            <a:ext cx="5035550" cy="4133850"/>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
        <p:nvSpPr>
          <p:cNvPr id="163843" name="Rectangle 3"/>
          <p:cNvSpPr>
            <a:spLocks noGrp="1" noRot="1" noChangeAspect="1" noChangeArrowheads="1" noTextEdit="1"/>
          </p:cNvSpPr>
          <p:nvPr>
            <p:ph type="sldImg"/>
          </p:nvPr>
        </p:nvSpPr>
        <p:spPr>
          <a:xfrm>
            <a:off x="592138" y="801688"/>
            <a:ext cx="5675312" cy="3194050"/>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313594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54AFF7-B3F2-4110-B84A-9BB2FC748E13}"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5890" name="Rectangle 2"/>
          <p:cNvSpPr>
            <a:spLocks noGrp="1" noRot="1" noChangeAspect="1" noChangeArrowheads="1" noTextEdit="1"/>
          </p:cNvSpPr>
          <p:nvPr>
            <p:ph type="sldImg"/>
          </p:nvPr>
        </p:nvSpPr>
        <p:spPr>
          <a:xfrm>
            <a:off x="592138" y="801688"/>
            <a:ext cx="5675312" cy="3194050"/>
          </a:xfrm>
          <a:ln w="12700" cap="flat">
            <a:solidFill>
              <a:schemeClr val="tx1"/>
            </a:solidFill>
          </a:ln>
          <a:extLst>
            <a:ext uri="{909E8E84-426E-40DD-AFC4-6F175D3DCCD1}">
              <a14:hiddenFill xmlns:a14="http://schemas.microsoft.com/office/drawing/2010/main">
                <a:noFill/>
              </a14:hiddenFill>
            </a:ext>
          </a:extLst>
        </p:spPr>
      </p:sp>
      <p:sp>
        <p:nvSpPr>
          <p:cNvPr id="165891" name="Rectangle 3"/>
          <p:cNvSpPr>
            <a:spLocks noGrp="1" noChangeArrowheads="1"/>
          </p:cNvSpPr>
          <p:nvPr>
            <p:ph type="body" idx="1"/>
          </p:nvPr>
        </p:nvSpPr>
        <p:spPr>
          <a:xfrm>
            <a:off x="911225" y="4357688"/>
            <a:ext cx="5035550" cy="4133850"/>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226320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2FB436-DB01-42E1-B62C-D486BE0D8990}"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22" name="Rectangle 2"/>
          <p:cNvSpPr>
            <a:spLocks noGrp="1" noChangeArrowheads="1"/>
          </p:cNvSpPr>
          <p:nvPr>
            <p:ph type="body" idx="1"/>
          </p:nvPr>
        </p:nvSpPr>
        <p:spPr>
          <a:xfrm>
            <a:off x="911225" y="4357688"/>
            <a:ext cx="5035550" cy="4133850"/>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
        <p:nvSpPr>
          <p:cNvPr id="107523" name="Rectangle 3"/>
          <p:cNvSpPr>
            <a:spLocks noGrp="1" noRot="1" noChangeAspect="1" noChangeArrowheads="1" noTextEdit="1"/>
          </p:cNvSpPr>
          <p:nvPr>
            <p:ph type="sldImg"/>
          </p:nvPr>
        </p:nvSpPr>
        <p:spPr>
          <a:xfrm>
            <a:off x="592138" y="801688"/>
            <a:ext cx="5675312" cy="3194050"/>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898880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F76FCBD-351B-461E-B113-12912F5C38E3}"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6018" name="Rectangle 2"/>
          <p:cNvSpPr>
            <a:spLocks noGrp="1" noRot="1" noChangeAspect="1" noChangeArrowheads="1" noTextEdit="1"/>
          </p:cNvSpPr>
          <p:nvPr>
            <p:ph type="sldImg"/>
          </p:nvPr>
        </p:nvSpPr>
        <p:spPr>
          <a:xfrm>
            <a:off x="592138" y="801688"/>
            <a:ext cx="5675312" cy="3194050"/>
          </a:xfrm>
          <a:ln w="12700" cap="flat">
            <a:solidFill>
              <a:schemeClr val="tx1"/>
            </a:solidFill>
          </a:ln>
          <a:extLst>
            <a:ext uri="{909E8E84-426E-40DD-AFC4-6F175D3DCCD1}">
              <a14:hiddenFill xmlns:a14="http://schemas.microsoft.com/office/drawing/2010/main">
                <a:noFill/>
              </a14:hiddenFill>
            </a:ext>
          </a:extLst>
        </p:spPr>
      </p:sp>
      <p:sp>
        <p:nvSpPr>
          <p:cNvPr id="86019" name="Rectangle 3"/>
          <p:cNvSpPr>
            <a:spLocks noGrp="1" noChangeArrowheads="1"/>
          </p:cNvSpPr>
          <p:nvPr>
            <p:ph type="body" idx="1"/>
          </p:nvPr>
        </p:nvSpPr>
        <p:spPr>
          <a:xfrm>
            <a:off x="911225" y="4357688"/>
            <a:ext cx="5035550" cy="4133850"/>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1955117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A21F3C-5EB6-48AE-B484-77344A586E6C}"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8306" name="Rectangle 2"/>
          <p:cNvSpPr>
            <a:spLocks noGrp="1" noRot="1" noChangeAspect="1" noChangeArrowheads="1" noTextEdit="1"/>
          </p:cNvSpPr>
          <p:nvPr>
            <p:ph type="sldImg"/>
          </p:nvPr>
        </p:nvSpPr>
        <p:spPr>
          <a:xfrm>
            <a:off x="592138" y="801688"/>
            <a:ext cx="5675312" cy="3194050"/>
          </a:xfrm>
          <a:ln w="12700" cap="flat">
            <a:solidFill>
              <a:schemeClr val="tx1"/>
            </a:solidFill>
          </a:ln>
          <a:extLst>
            <a:ext uri="{909E8E84-426E-40DD-AFC4-6F175D3DCCD1}">
              <a14:hiddenFill xmlns:a14="http://schemas.microsoft.com/office/drawing/2010/main">
                <a:noFill/>
              </a14:hiddenFill>
            </a:ext>
          </a:extLst>
        </p:spPr>
      </p:sp>
      <p:sp>
        <p:nvSpPr>
          <p:cNvPr id="98307" name="Rectangle 3"/>
          <p:cNvSpPr>
            <a:spLocks noGrp="1" noChangeArrowheads="1"/>
          </p:cNvSpPr>
          <p:nvPr>
            <p:ph type="body" idx="1"/>
          </p:nvPr>
        </p:nvSpPr>
        <p:spPr>
          <a:xfrm>
            <a:off x="911225" y="4357688"/>
            <a:ext cx="5035550" cy="4133850"/>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3244795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F31088-77A1-4A2E-9B44-97CDA0297167}"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4690" name="Rectangle 2"/>
          <p:cNvSpPr>
            <a:spLocks noGrp="1" noRot="1" noChangeAspect="1" noChangeArrowheads="1" noTextEdit="1"/>
          </p:cNvSpPr>
          <p:nvPr>
            <p:ph type="sldImg"/>
          </p:nvPr>
        </p:nvSpPr>
        <p:spPr>
          <a:xfrm>
            <a:off x="592138" y="801688"/>
            <a:ext cx="5675312" cy="3194050"/>
          </a:xfrm>
          <a:ln w="12700" cap="flat">
            <a:solidFill>
              <a:schemeClr val="tx1"/>
            </a:solidFill>
          </a:ln>
          <a:extLst>
            <a:ext uri="{909E8E84-426E-40DD-AFC4-6F175D3DCCD1}">
              <a14:hiddenFill xmlns:a14="http://schemas.microsoft.com/office/drawing/2010/main">
                <a:noFill/>
              </a14:hiddenFill>
            </a:ext>
          </a:extLst>
        </p:spPr>
      </p:sp>
      <p:sp>
        <p:nvSpPr>
          <p:cNvPr id="114691" name="Rectangle 3"/>
          <p:cNvSpPr>
            <a:spLocks noGrp="1" noChangeArrowheads="1"/>
          </p:cNvSpPr>
          <p:nvPr>
            <p:ph type="body" idx="1"/>
          </p:nvPr>
        </p:nvSpPr>
        <p:spPr>
          <a:xfrm>
            <a:off x="911225" y="4357688"/>
            <a:ext cx="5035550" cy="4133850"/>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3399509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4C609C-E018-4EC5-BECC-F780E1909AF1}"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0354" name="Rectangle 2"/>
          <p:cNvSpPr>
            <a:spLocks noGrp="1" noRot="1" noChangeAspect="1" noChangeArrowheads="1" noTextEdit="1"/>
          </p:cNvSpPr>
          <p:nvPr>
            <p:ph type="sldImg"/>
          </p:nvPr>
        </p:nvSpPr>
        <p:spPr>
          <a:xfrm>
            <a:off x="588963" y="800100"/>
            <a:ext cx="5681662" cy="3197225"/>
          </a:xfrm>
          <a:ln w="12700" cap="flat">
            <a:solidFill>
              <a:schemeClr val="tx1"/>
            </a:solidFill>
          </a:ln>
          <a:extLst>
            <a:ext uri="{909E8E84-426E-40DD-AFC4-6F175D3DCCD1}">
              <a14:hiddenFill xmlns:a14="http://schemas.microsoft.com/office/drawing/2010/main">
                <a:noFill/>
              </a14:hiddenFill>
            </a:ext>
          </a:extLst>
        </p:spPr>
      </p:sp>
      <p:sp>
        <p:nvSpPr>
          <p:cNvPr id="100355" name="Rectangle 3"/>
          <p:cNvSpPr>
            <a:spLocks noGrp="1" noChangeArrowheads="1"/>
          </p:cNvSpPr>
          <p:nvPr>
            <p:ph type="body" idx="1"/>
          </p:nvPr>
        </p:nvSpPr>
        <p:spPr>
          <a:xfrm>
            <a:off x="911225" y="4357688"/>
            <a:ext cx="5033963" cy="4065587"/>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2361768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850C3A-618B-4E73-9860-256B9E9BD35A}"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42" name="Rectangle 2"/>
          <p:cNvSpPr>
            <a:spLocks noGrp="1" noRot="1" noChangeAspect="1" noChangeArrowheads="1" noTextEdit="1"/>
          </p:cNvSpPr>
          <p:nvPr>
            <p:ph type="sldImg"/>
          </p:nvPr>
        </p:nvSpPr>
        <p:spPr>
          <a:xfrm>
            <a:off x="592138" y="801688"/>
            <a:ext cx="5675312" cy="3194050"/>
          </a:xfrm>
          <a:ln w="12700" cap="flat">
            <a:solidFill>
              <a:schemeClr val="tx1"/>
            </a:solidFill>
          </a:ln>
          <a:extLst>
            <a:ext uri="{909E8E84-426E-40DD-AFC4-6F175D3DCCD1}">
              <a14:hiddenFill xmlns:a14="http://schemas.microsoft.com/office/drawing/2010/main">
                <a:noFill/>
              </a14:hiddenFill>
            </a:ext>
          </a:extLst>
        </p:spPr>
      </p:sp>
      <p:sp>
        <p:nvSpPr>
          <p:cNvPr id="112643" name="Rectangle 3"/>
          <p:cNvSpPr>
            <a:spLocks noGrp="1" noChangeArrowheads="1"/>
          </p:cNvSpPr>
          <p:nvPr>
            <p:ph type="body" idx="1"/>
          </p:nvPr>
        </p:nvSpPr>
        <p:spPr>
          <a:xfrm>
            <a:off x="911225" y="4357688"/>
            <a:ext cx="5035550" cy="4133850"/>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1382484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2B06F6-8F4C-4F76-9033-152F3C7A1587}"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3426" name="Rectangle 2"/>
          <p:cNvSpPr>
            <a:spLocks noGrp="1" noRot="1" noChangeAspect="1" noChangeArrowheads="1" noTextEdit="1"/>
          </p:cNvSpPr>
          <p:nvPr>
            <p:ph type="sldImg"/>
          </p:nvPr>
        </p:nvSpPr>
        <p:spPr>
          <a:xfrm>
            <a:off x="592138" y="801688"/>
            <a:ext cx="5675312" cy="3194050"/>
          </a:xfrm>
          <a:ln w="12700" cap="flat">
            <a:solidFill>
              <a:schemeClr val="tx1"/>
            </a:solidFill>
          </a:ln>
          <a:extLst>
            <a:ext uri="{909E8E84-426E-40DD-AFC4-6F175D3DCCD1}">
              <a14:hiddenFill xmlns:a14="http://schemas.microsoft.com/office/drawing/2010/main">
                <a:noFill/>
              </a14:hiddenFill>
            </a:ext>
          </a:extLst>
        </p:spPr>
      </p:sp>
      <p:sp>
        <p:nvSpPr>
          <p:cNvPr id="103427" name="Rectangle 3"/>
          <p:cNvSpPr>
            <a:spLocks noGrp="1" noChangeArrowheads="1"/>
          </p:cNvSpPr>
          <p:nvPr>
            <p:ph type="body" idx="1"/>
          </p:nvPr>
        </p:nvSpPr>
        <p:spPr>
          <a:xfrm>
            <a:off x="911225" y="4357688"/>
            <a:ext cx="5035550" cy="4133850"/>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980811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BD5C38-29BE-4567-861B-623F1FA5F83D}"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4146" name="Rectangle 2"/>
          <p:cNvSpPr>
            <a:spLocks noGrp="1" noRot="1" noChangeAspect="1" noChangeArrowheads="1" noTextEdit="1"/>
          </p:cNvSpPr>
          <p:nvPr>
            <p:ph type="sldImg"/>
          </p:nvPr>
        </p:nvSpPr>
        <p:spPr>
          <a:xfrm>
            <a:off x="588963" y="796925"/>
            <a:ext cx="5681662" cy="3197225"/>
          </a:xfrm>
          <a:ln w="12700" cap="flat">
            <a:solidFill>
              <a:schemeClr val="tx1"/>
            </a:solidFill>
          </a:ln>
          <a:extLst>
            <a:ext uri="{909E8E84-426E-40DD-AFC4-6F175D3DCCD1}">
              <a14:hiddenFill xmlns:a14="http://schemas.microsoft.com/office/drawing/2010/main">
                <a:noFill/>
              </a14:hiddenFill>
            </a:ext>
          </a:extLst>
        </p:spPr>
      </p:sp>
      <p:sp>
        <p:nvSpPr>
          <p:cNvPr id="134147" name="Rectangle 3"/>
          <p:cNvSpPr>
            <a:spLocks noGrp="1" noChangeArrowheads="1"/>
          </p:cNvSpPr>
          <p:nvPr>
            <p:ph type="body" idx="1"/>
          </p:nvPr>
        </p:nvSpPr>
        <p:spPr>
          <a:xfrm>
            <a:off x="911225" y="4357688"/>
            <a:ext cx="5035550" cy="4065587"/>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3255636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71C1E-EFE0-48CA-98B8-F00DB68A9A89}"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2338" name="Rectangle 2"/>
          <p:cNvSpPr>
            <a:spLocks noGrp="1" noRot="1" noChangeAspect="1" noChangeArrowheads="1" noTextEdit="1"/>
          </p:cNvSpPr>
          <p:nvPr>
            <p:ph type="sldImg"/>
          </p:nvPr>
        </p:nvSpPr>
        <p:spPr>
          <a:xfrm>
            <a:off x="588963" y="796925"/>
            <a:ext cx="5681662" cy="3197225"/>
          </a:xfrm>
          <a:ln w="12700" cap="flat">
            <a:solidFill>
              <a:schemeClr val="tx1"/>
            </a:solidFill>
          </a:ln>
          <a:extLst>
            <a:ext uri="{909E8E84-426E-40DD-AFC4-6F175D3DCCD1}">
              <a14:hiddenFill xmlns:a14="http://schemas.microsoft.com/office/drawing/2010/main">
                <a:noFill/>
              </a14:hiddenFill>
            </a:ext>
          </a:extLst>
        </p:spPr>
      </p:sp>
      <p:sp>
        <p:nvSpPr>
          <p:cNvPr id="142339" name="Rectangle 3"/>
          <p:cNvSpPr>
            <a:spLocks noGrp="1" noChangeArrowheads="1"/>
          </p:cNvSpPr>
          <p:nvPr>
            <p:ph type="body" idx="1"/>
          </p:nvPr>
        </p:nvSpPr>
        <p:spPr>
          <a:xfrm>
            <a:off x="911225" y="4357688"/>
            <a:ext cx="5035550" cy="4065587"/>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3531058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2830CF-30C7-4410-8EE4-04324C061BA7}"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5474" name="Rectangle 2"/>
          <p:cNvSpPr>
            <a:spLocks noGrp="1" noRot="1" noChangeAspect="1" noChangeArrowheads="1" noTextEdit="1"/>
          </p:cNvSpPr>
          <p:nvPr>
            <p:ph type="sldImg"/>
          </p:nvPr>
        </p:nvSpPr>
        <p:spPr>
          <a:xfrm>
            <a:off x="588963" y="796925"/>
            <a:ext cx="5681662" cy="3197225"/>
          </a:xfrm>
          <a:ln w="12700" cap="flat">
            <a:solidFill>
              <a:schemeClr val="tx1"/>
            </a:solidFill>
          </a:ln>
          <a:extLst>
            <a:ext uri="{909E8E84-426E-40DD-AFC4-6F175D3DCCD1}">
              <a14:hiddenFill xmlns:a14="http://schemas.microsoft.com/office/drawing/2010/main">
                <a:noFill/>
              </a14:hiddenFill>
            </a:ext>
          </a:extLst>
        </p:spPr>
      </p:sp>
      <p:sp>
        <p:nvSpPr>
          <p:cNvPr id="105475" name="Rectangle 3"/>
          <p:cNvSpPr>
            <a:spLocks noGrp="1" noChangeArrowheads="1"/>
          </p:cNvSpPr>
          <p:nvPr>
            <p:ph type="body" idx="1"/>
          </p:nvPr>
        </p:nvSpPr>
        <p:spPr>
          <a:xfrm>
            <a:off x="911225" y="4357688"/>
            <a:ext cx="5035550" cy="4065587"/>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73585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3279BF-373F-4EEB-9CA0-3DE51ECC8CFE}"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6258" name="Rectangle 2"/>
          <p:cNvSpPr>
            <a:spLocks noGrp="1" noRot="1" noChangeAspect="1" noChangeArrowheads="1" noTextEdit="1"/>
          </p:cNvSpPr>
          <p:nvPr>
            <p:ph type="sldImg"/>
          </p:nvPr>
        </p:nvSpPr>
        <p:spPr>
          <a:xfrm>
            <a:off x="588963" y="796925"/>
            <a:ext cx="5681662" cy="3197225"/>
          </a:xfrm>
          <a:ln w="12700" cap="flat">
            <a:solidFill>
              <a:schemeClr val="tx1"/>
            </a:solidFill>
          </a:ln>
          <a:extLst>
            <a:ext uri="{909E8E84-426E-40DD-AFC4-6F175D3DCCD1}">
              <a14:hiddenFill xmlns:a14="http://schemas.microsoft.com/office/drawing/2010/main">
                <a:noFill/>
              </a14:hiddenFill>
            </a:ext>
          </a:extLst>
        </p:spPr>
      </p:sp>
      <p:sp>
        <p:nvSpPr>
          <p:cNvPr id="96259" name="Rectangle 3"/>
          <p:cNvSpPr>
            <a:spLocks noGrp="1" noChangeArrowheads="1"/>
          </p:cNvSpPr>
          <p:nvPr>
            <p:ph type="body" idx="1"/>
          </p:nvPr>
        </p:nvSpPr>
        <p:spPr>
          <a:xfrm>
            <a:off x="911225" y="4357688"/>
            <a:ext cx="5035550" cy="4065587"/>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4059157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4DF6F3-4F51-46B8-8BE7-E4E0FDE91731}"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8002" name="Rectangle 2"/>
          <p:cNvSpPr>
            <a:spLocks noGrp="1" noRot="1" noChangeAspect="1" noChangeArrowheads="1" noTextEdit="1"/>
          </p:cNvSpPr>
          <p:nvPr>
            <p:ph type="sldImg"/>
          </p:nvPr>
        </p:nvSpPr>
        <p:spPr>
          <a:xfrm>
            <a:off x="588963" y="800100"/>
            <a:ext cx="5681662" cy="3197225"/>
          </a:xfrm>
          <a:ln w="12700" cap="flat">
            <a:solidFill>
              <a:schemeClr val="tx1"/>
            </a:solidFill>
          </a:ln>
          <a:extLst>
            <a:ext uri="{909E8E84-426E-40DD-AFC4-6F175D3DCCD1}">
              <a14:hiddenFill xmlns:a14="http://schemas.microsoft.com/office/drawing/2010/main">
                <a:noFill/>
              </a14:hiddenFill>
            </a:ext>
          </a:extLst>
        </p:spPr>
      </p:sp>
      <p:sp>
        <p:nvSpPr>
          <p:cNvPr id="128003" name="Rectangle 3"/>
          <p:cNvSpPr>
            <a:spLocks noGrp="1" noChangeArrowheads="1"/>
          </p:cNvSpPr>
          <p:nvPr>
            <p:ph type="body" idx="1"/>
          </p:nvPr>
        </p:nvSpPr>
        <p:spPr>
          <a:xfrm>
            <a:off x="911225" y="4357688"/>
            <a:ext cx="5032375" cy="4064000"/>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2294819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6DE2B0-F036-4583-8166-8E575D21F3F6}"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4210" name="Rectangle 2"/>
          <p:cNvSpPr>
            <a:spLocks noGrp="1" noRot="1" noChangeAspect="1" noChangeArrowheads="1" noTextEdit="1"/>
          </p:cNvSpPr>
          <p:nvPr>
            <p:ph type="sldImg"/>
          </p:nvPr>
        </p:nvSpPr>
        <p:spPr>
          <a:xfrm>
            <a:off x="588963" y="800100"/>
            <a:ext cx="5681662" cy="3197225"/>
          </a:xfrm>
          <a:ln w="12700" cap="flat">
            <a:solidFill>
              <a:schemeClr val="tx1"/>
            </a:solidFill>
          </a:ln>
          <a:extLst>
            <a:ext uri="{909E8E84-426E-40DD-AFC4-6F175D3DCCD1}">
              <a14:hiddenFill xmlns:a14="http://schemas.microsoft.com/office/drawing/2010/main">
                <a:noFill/>
              </a14:hiddenFill>
            </a:ext>
          </a:extLst>
        </p:spPr>
      </p:sp>
      <p:sp>
        <p:nvSpPr>
          <p:cNvPr id="94211" name="Rectangle 3"/>
          <p:cNvSpPr>
            <a:spLocks noGrp="1" noChangeArrowheads="1"/>
          </p:cNvSpPr>
          <p:nvPr>
            <p:ph type="body" idx="1"/>
          </p:nvPr>
        </p:nvSpPr>
        <p:spPr>
          <a:xfrm>
            <a:off x="911225" y="4357688"/>
            <a:ext cx="5032375" cy="4064000"/>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2610590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572378-58AE-4AB4-B599-89CA31F7B289}"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4386" name="Rectangle 2"/>
          <p:cNvSpPr>
            <a:spLocks noGrp="1" noRot="1" noChangeAspect="1" noChangeArrowheads="1" noTextEdit="1"/>
          </p:cNvSpPr>
          <p:nvPr>
            <p:ph type="sldImg"/>
          </p:nvPr>
        </p:nvSpPr>
        <p:spPr>
          <a:xfrm>
            <a:off x="592138" y="801688"/>
            <a:ext cx="5675312" cy="3194050"/>
          </a:xfrm>
          <a:ln w="12700" cap="flat">
            <a:solidFill>
              <a:schemeClr val="tx1"/>
            </a:solidFill>
          </a:ln>
          <a:extLst>
            <a:ext uri="{909E8E84-426E-40DD-AFC4-6F175D3DCCD1}">
              <a14:hiddenFill xmlns:a14="http://schemas.microsoft.com/office/drawing/2010/main">
                <a:noFill/>
              </a14:hiddenFill>
            </a:ext>
          </a:extLst>
        </p:spPr>
      </p:sp>
      <p:sp>
        <p:nvSpPr>
          <p:cNvPr id="144387" name="Rectangle 3"/>
          <p:cNvSpPr>
            <a:spLocks noGrp="1" noChangeArrowheads="1"/>
          </p:cNvSpPr>
          <p:nvPr>
            <p:ph type="body" idx="1"/>
          </p:nvPr>
        </p:nvSpPr>
        <p:spPr>
          <a:xfrm>
            <a:off x="911225" y="4357688"/>
            <a:ext cx="5035550" cy="4133850"/>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4008594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343901-E390-4D15-9E87-4074B2840893}"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7218" name="Rectangle 2"/>
          <p:cNvSpPr>
            <a:spLocks noGrp="1" noRot="1" noChangeAspect="1" noChangeArrowheads="1" noTextEdit="1"/>
          </p:cNvSpPr>
          <p:nvPr>
            <p:ph type="sldImg"/>
          </p:nvPr>
        </p:nvSpPr>
        <p:spPr>
          <a:xfrm>
            <a:off x="590550" y="801688"/>
            <a:ext cx="5676900" cy="3194050"/>
          </a:xfrm>
          <a:ln w="12700" cap="flat">
            <a:solidFill>
              <a:schemeClr val="tx1"/>
            </a:solidFill>
          </a:ln>
          <a:extLst>
            <a:ext uri="{909E8E84-426E-40DD-AFC4-6F175D3DCCD1}">
              <a14:hiddenFill xmlns:a14="http://schemas.microsoft.com/office/drawing/2010/main">
                <a:noFill/>
              </a14:hiddenFill>
            </a:ext>
          </a:extLst>
        </p:spPr>
      </p:sp>
      <p:sp>
        <p:nvSpPr>
          <p:cNvPr id="137219" name="Rectangle 3"/>
          <p:cNvSpPr>
            <a:spLocks noGrp="1" noChangeArrowheads="1"/>
          </p:cNvSpPr>
          <p:nvPr>
            <p:ph type="body" idx="1"/>
          </p:nvPr>
        </p:nvSpPr>
        <p:spPr>
          <a:xfrm>
            <a:off x="911225" y="4357688"/>
            <a:ext cx="5035550" cy="4133850"/>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2913016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DDC797-697D-4491-B904-7A21C0047897}"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9266" name="Rectangle 2"/>
          <p:cNvSpPr>
            <a:spLocks noGrp="1" noRot="1" noChangeAspect="1" noChangeArrowheads="1" noTextEdit="1"/>
          </p:cNvSpPr>
          <p:nvPr>
            <p:ph type="sldImg"/>
          </p:nvPr>
        </p:nvSpPr>
        <p:spPr>
          <a:xfrm>
            <a:off x="592138" y="801688"/>
            <a:ext cx="5675312" cy="3194050"/>
          </a:xfrm>
          <a:ln w="12700" cap="flat">
            <a:solidFill>
              <a:schemeClr val="tx1"/>
            </a:solidFill>
          </a:ln>
          <a:extLst>
            <a:ext uri="{909E8E84-426E-40DD-AFC4-6F175D3DCCD1}">
              <a14:hiddenFill xmlns:a14="http://schemas.microsoft.com/office/drawing/2010/main">
                <a:noFill/>
              </a14:hiddenFill>
            </a:ext>
          </a:extLst>
        </p:spPr>
      </p:sp>
      <p:sp>
        <p:nvSpPr>
          <p:cNvPr id="139267" name="Rectangle 3"/>
          <p:cNvSpPr>
            <a:spLocks noGrp="1" noChangeArrowheads="1"/>
          </p:cNvSpPr>
          <p:nvPr>
            <p:ph type="body" idx="1"/>
          </p:nvPr>
        </p:nvSpPr>
        <p:spPr>
          <a:xfrm>
            <a:off x="911225" y="4357688"/>
            <a:ext cx="5035550" cy="4133850"/>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121399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5958EB-641D-4CED-9F86-77F2BEDD7079}"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434" name="Rectangle 2"/>
          <p:cNvSpPr>
            <a:spLocks noGrp="1" noRot="1" noChangeAspect="1" noChangeArrowheads="1" noTextEdit="1"/>
          </p:cNvSpPr>
          <p:nvPr>
            <p:ph type="sldImg"/>
          </p:nvPr>
        </p:nvSpPr>
        <p:spPr>
          <a:xfrm>
            <a:off x="588963" y="800100"/>
            <a:ext cx="5681662" cy="3197225"/>
          </a:xfrm>
          <a:ln w="12700" cap="flat">
            <a:solidFill>
              <a:schemeClr val="tx1"/>
            </a:solidFill>
          </a:ln>
          <a:extLst>
            <a:ext uri="{909E8E84-426E-40DD-AFC4-6F175D3DCCD1}">
              <a14:hiddenFill xmlns:a14="http://schemas.microsoft.com/office/drawing/2010/main">
                <a:noFill/>
              </a14:hiddenFill>
            </a:ext>
          </a:extLst>
        </p:spPr>
      </p:sp>
      <p:sp>
        <p:nvSpPr>
          <p:cNvPr id="146435" name="Rectangle 3"/>
          <p:cNvSpPr>
            <a:spLocks noGrp="1" noChangeArrowheads="1"/>
          </p:cNvSpPr>
          <p:nvPr>
            <p:ph type="body" idx="1"/>
          </p:nvPr>
        </p:nvSpPr>
        <p:spPr>
          <a:xfrm>
            <a:off x="911225" y="4357688"/>
            <a:ext cx="5032375" cy="4064000"/>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109468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8A8041-400B-4CF1-AAE3-255F9456748C}"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482" name="Rectangle 2"/>
          <p:cNvSpPr>
            <a:spLocks noGrp="1" noRot="1" noChangeAspect="1" noChangeArrowheads="1" noTextEdit="1"/>
          </p:cNvSpPr>
          <p:nvPr>
            <p:ph type="sldImg"/>
          </p:nvPr>
        </p:nvSpPr>
        <p:spPr>
          <a:xfrm>
            <a:off x="588963" y="800100"/>
            <a:ext cx="5681662" cy="3197225"/>
          </a:xfrm>
          <a:ln w="12700" cap="flat">
            <a:solidFill>
              <a:schemeClr val="tx1"/>
            </a:solidFill>
          </a:ln>
          <a:extLst>
            <a:ext uri="{909E8E84-426E-40DD-AFC4-6F175D3DCCD1}">
              <a14:hiddenFill xmlns:a14="http://schemas.microsoft.com/office/drawing/2010/main">
                <a:noFill/>
              </a14:hiddenFill>
            </a:ext>
          </a:extLst>
        </p:spPr>
      </p:sp>
      <p:sp>
        <p:nvSpPr>
          <p:cNvPr id="148483" name="Rectangle 3"/>
          <p:cNvSpPr>
            <a:spLocks noGrp="1" noChangeArrowheads="1"/>
          </p:cNvSpPr>
          <p:nvPr>
            <p:ph type="body" idx="1"/>
          </p:nvPr>
        </p:nvSpPr>
        <p:spPr>
          <a:xfrm>
            <a:off x="911225" y="4357688"/>
            <a:ext cx="5033963" cy="4065587"/>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1599104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E18D1F-873D-4AE9-8EF0-1026C5A895AB}"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3538" name="Rectangle 2"/>
          <p:cNvSpPr>
            <a:spLocks noGrp="1" noRot="1" noChangeAspect="1" noChangeArrowheads="1" noTextEdit="1"/>
          </p:cNvSpPr>
          <p:nvPr>
            <p:ph type="sldImg"/>
          </p:nvPr>
        </p:nvSpPr>
        <p:spPr>
          <a:xfrm>
            <a:off x="585788" y="800100"/>
            <a:ext cx="5686425" cy="3198813"/>
          </a:xfrm>
          <a:ln w="12700" cap="flat">
            <a:solidFill>
              <a:schemeClr val="tx1"/>
            </a:solidFill>
          </a:ln>
          <a:extLst>
            <a:ext uri="{909E8E84-426E-40DD-AFC4-6F175D3DCCD1}">
              <a14:hiddenFill xmlns:a14="http://schemas.microsoft.com/office/drawing/2010/main">
                <a:noFill/>
              </a14:hiddenFill>
            </a:ext>
          </a:extLst>
        </p:spPr>
      </p:sp>
      <p:sp>
        <p:nvSpPr>
          <p:cNvPr id="193539" name="Rectangle 3"/>
          <p:cNvSpPr>
            <a:spLocks noGrp="1" noChangeArrowheads="1"/>
          </p:cNvSpPr>
          <p:nvPr>
            <p:ph type="body" idx="1"/>
          </p:nvPr>
        </p:nvSpPr>
        <p:spPr>
          <a:xfrm>
            <a:off x="911225" y="4357688"/>
            <a:ext cx="5033963" cy="4065587"/>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2543207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CAF5FB-459D-4F2E-AC53-4BD8B3300BD6}"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2578" name="Rectangle 2"/>
          <p:cNvSpPr>
            <a:spLocks noGrp="1" noRot="1" noChangeAspect="1" noChangeArrowheads="1" noTextEdit="1"/>
          </p:cNvSpPr>
          <p:nvPr>
            <p:ph type="sldImg"/>
          </p:nvPr>
        </p:nvSpPr>
        <p:spPr>
          <a:xfrm>
            <a:off x="592138" y="801688"/>
            <a:ext cx="5675312" cy="3194050"/>
          </a:xfrm>
          <a:ln w="12700" cap="flat">
            <a:solidFill>
              <a:schemeClr val="tx1"/>
            </a:solidFill>
          </a:ln>
          <a:extLst>
            <a:ext uri="{909E8E84-426E-40DD-AFC4-6F175D3DCCD1}">
              <a14:hiddenFill xmlns:a14="http://schemas.microsoft.com/office/drawing/2010/main">
                <a:noFill/>
              </a14:hiddenFill>
            </a:ext>
          </a:extLst>
        </p:spPr>
      </p:sp>
      <p:sp>
        <p:nvSpPr>
          <p:cNvPr id="152579" name="Rectangle 3"/>
          <p:cNvSpPr>
            <a:spLocks noGrp="1" noChangeArrowheads="1"/>
          </p:cNvSpPr>
          <p:nvPr>
            <p:ph type="body" idx="1"/>
          </p:nvPr>
        </p:nvSpPr>
        <p:spPr>
          <a:xfrm>
            <a:off x="911225" y="4357688"/>
            <a:ext cx="5035550" cy="4133850"/>
          </a:xfrm>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endParaRPr lang="fr-FR" altLang="fr-FR"/>
          </a:p>
        </p:txBody>
      </p:sp>
    </p:spTree>
    <p:extLst>
      <p:ext uri="{BB962C8B-B14F-4D97-AF65-F5344CB8AC3E}">
        <p14:creationId xmlns:p14="http://schemas.microsoft.com/office/powerpoint/2010/main" val="116202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048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fr-FR" altLang="fr-FR" noProof="0" smtClean="0"/>
              <a:t>Cliquez pour modifier le style du titre</a:t>
            </a:r>
          </a:p>
        </p:txBody>
      </p:sp>
      <p:sp>
        <p:nvSpPr>
          <p:cNvPr id="2048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fr-FR" altLang="fr-FR" noProof="0" smtClean="0"/>
              <a:t>Cliquez pour modifier le style des sous-titres du masque</a:t>
            </a:r>
          </a:p>
        </p:txBody>
      </p:sp>
      <p:sp>
        <p:nvSpPr>
          <p:cNvPr id="20484" name="Freeform 4"/>
          <p:cNvSpPr>
            <a:spLocks/>
          </p:cNvSpPr>
          <p:nvPr/>
        </p:nvSpPr>
        <p:spPr bwMode="auto">
          <a:xfrm>
            <a:off x="381000" y="2803525"/>
            <a:ext cx="2117"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0485" name="Rectangle 5"/>
          <p:cNvSpPr>
            <a:spLocks noGrp="1" noChangeArrowheads="1"/>
          </p:cNvSpPr>
          <p:nvPr>
            <p:ph type="ftr" sz="quarter" idx="3"/>
          </p:nvPr>
        </p:nvSpPr>
        <p:spPr/>
        <p:txBody>
          <a:bodyPr/>
          <a:lstStyle>
            <a:lvl1pPr>
              <a:defRPr/>
            </a:lvl1pPr>
          </a:lstStyle>
          <a:p>
            <a:endParaRPr lang="fr-FR" altLang="fr-FR"/>
          </a:p>
        </p:txBody>
      </p:sp>
      <p:sp>
        <p:nvSpPr>
          <p:cNvPr id="20486" name="Rectangle 6"/>
          <p:cNvSpPr>
            <a:spLocks noGrp="1" noChangeArrowheads="1"/>
          </p:cNvSpPr>
          <p:nvPr>
            <p:ph type="sldNum" sz="quarter" idx="4"/>
          </p:nvPr>
        </p:nvSpPr>
        <p:spPr/>
        <p:txBody>
          <a:bodyPr/>
          <a:lstStyle>
            <a:lvl1pPr>
              <a:defRPr/>
            </a:lvl1pPr>
          </a:lstStyle>
          <a:p>
            <a:fld id="{003B2116-896E-47B9-B9CB-89C0A3976F42}" type="slidenum">
              <a:rPr lang="fr-FR" altLang="fr-FR"/>
              <a:pPr/>
              <a:t>‹N°›</a:t>
            </a:fld>
            <a:endParaRPr lang="fr-FR" altLang="fr-FR"/>
          </a:p>
        </p:txBody>
      </p:sp>
      <p:sp>
        <p:nvSpPr>
          <p:cNvPr id="20487" name="Rectangle 7"/>
          <p:cNvSpPr>
            <a:spLocks noGrp="1" noChangeArrowheads="1"/>
          </p:cNvSpPr>
          <p:nvPr>
            <p:ph type="dt" sz="quarter" idx="2"/>
          </p:nvPr>
        </p:nvSpPr>
        <p:spPr/>
        <p:txBody>
          <a:bodyPr/>
          <a:lstStyle>
            <a:lvl1pPr>
              <a:defRPr/>
            </a:lvl1pPr>
          </a:lstStyle>
          <a:p>
            <a:endParaRPr lang="fr-FR" altLang="fr-FR"/>
          </a:p>
        </p:txBody>
      </p:sp>
    </p:spTree>
    <p:extLst>
      <p:ext uri="{BB962C8B-B14F-4D97-AF65-F5344CB8AC3E}">
        <p14:creationId xmlns:p14="http://schemas.microsoft.com/office/powerpoint/2010/main" val="397765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8F96CE26-C8D9-46F7-ABB8-BC79A07DD623}" type="slidenum">
              <a:rPr lang="fr-FR" altLang="fr-FR"/>
              <a:pPr/>
              <a:t>‹N°›</a:t>
            </a:fld>
            <a:endParaRPr lang="fr-FR" altLang="fr-FR"/>
          </a:p>
        </p:txBody>
      </p:sp>
    </p:spTree>
    <p:extLst>
      <p:ext uri="{BB962C8B-B14F-4D97-AF65-F5344CB8AC3E}">
        <p14:creationId xmlns:p14="http://schemas.microsoft.com/office/powerpoint/2010/main" val="153529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92100"/>
            <a:ext cx="2743200" cy="57277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92100"/>
            <a:ext cx="8026400" cy="572770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70AA4F68-0C04-4FA8-8EFD-98B1565FD658}" type="slidenum">
              <a:rPr lang="fr-FR" altLang="fr-FR"/>
              <a:pPr/>
              <a:t>‹N°›</a:t>
            </a:fld>
            <a:endParaRPr lang="fr-FR" altLang="fr-FR"/>
          </a:p>
        </p:txBody>
      </p:sp>
    </p:spTree>
    <p:extLst>
      <p:ext uri="{BB962C8B-B14F-4D97-AF65-F5344CB8AC3E}">
        <p14:creationId xmlns:p14="http://schemas.microsoft.com/office/powerpoint/2010/main" val="231518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09600" y="292100"/>
            <a:ext cx="10972800" cy="13843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09600" y="1905000"/>
            <a:ext cx="5384800" cy="4114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en ligne 3"/>
          <p:cNvSpPr>
            <a:spLocks noGrp="1"/>
          </p:cNvSpPr>
          <p:nvPr>
            <p:ph type="clipArt" sz="half" idx="2"/>
          </p:nvPr>
        </p:nvSpPr>
        <p:spPr>
          <a:xfrm>
            <a:off x="6197600" y="1905000"/>
            <a:ext cx="5384800" cy="4114800"/>
          </a:xfrm>
        </p:spPr>
        <p:txBody>
          <a:bodyPr/>
          <a:lstStyle/>
          <a:p>
            <a:endParaRPr lang="fr-FR"/>
          </a:p>
        </p:txBody>
      </p:sp>
      <p:sp>
        <p:nvSpPr>
          <p:cNvPr id="5" name="Espace réservé de la date 4"/>
          <p:cNvSpPr>
            <a:spLocks noGrp="1"/>
          </p:cNvSpPr>
          <p:nvPr>
            <p:ph type="dt" sz="half" idx="10"/>
          </p:nvPr>
        </p:nvSpPr>
        <p:spPr>
          <a:xfrm>
            <a:off x="609600" y="6245225"/>
            <a:ext cx="2844800" cy="476250"/>
          </a:xfrm>
        </p:spPr>
        <p:txBody>
          <a:bodyPr/>
          <a:lstStyle>
            <a:lvl1pPr>
              <a:defRPr/>
            </a:lvl1pPr>
          </a:lstStyle>
          <a:p>
            <a:endParaRPr lang="fr-FR" altLang="fr-FR"/>
          </a:p>
        </p:txBody>
      </p:sp>
      <p:sp>
        <p:nvSpPr>
          <p:cNvPr id="6" name="Espace réservé du pied de page 5"/>
          <p:cNvSpPr>
            <a:spLocks noGrp="1"/>
          </p:cNvSpPr>
          <p:nvPr>
            <p:ph type="ftr" sz="quarter" idx="11"/>
          </p:nvPr>
        </p:nvSpPr>
        <p:spPr>
          <a:xfrm>
            <a:off x="4165600" y="6245225"/>
            <a:ext cx="3860800" cy="476250"/>
          </a:xfrm>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a:xfrm>
            <a:off x="8737600" y="6245225"/>
            <a:ext cx="2844800" cy="476250"/>
          </a:xfrm>
        </p:spPr>
        <p:txBody>
          <a:bodyPr/>
          <a:lstStyle>
            <a:lvl1pPr>
              <a:defRPr/>
            </a:lvl1pPr>
          </a:lstStyle>
          <a:p>
            <a:fld id="{A794A60D-FC13-49F2-B1FA-15731FBAF44C}" type="slidenum">
              <a:rPr lang="fr-FR" altLang="fr-FR"/>
              <a:pPr/>
              <a:t>‹N°›</a:t>
            </a:fld>
            <a:endParaRPr lang="fr-FR" altLang="fr-FR"/>
          </a:p>
        </p:txBody>
      </p:sp>
    </p:spTree>
    <p:extLst>
      <p:ext uri="{BB962C8B-B14F-4D97-AF65-F5344CB8AC3E}">
        <p14:creationId xmlns:p14="http://schemas.microsoft.com/office/powerpoint/2010/main" val="1344432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92100"/>
            <a:ext cx="10972800" cy="13843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09600" y="1905000"/>
            <a:ext cx="5384800" cy="4114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6197600" y="1905000"/>
            <a:ext cx="5384800" cy="1981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6197600" y="4038600"/>
            <a:ext cx="5384800" cy="1981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609600" y="6245225"/>
            <a:ext cx="2844800" cy="476250"/>
          </a:xfrm>
        </p:spPr>
        <p:txBody>
          <a:bodyPr/>
          <a:lstStyle>
            <a:lvl1pPr>
              <a:defRPr/>
            </a:lvl1pPr>
          </a:lstStyle>
          <a:p>
            <a:endParaRPr lang="fr-FR" altLang="fr-FR"/>
          </a:p>
        </p:txBody>
      </p:sp>
      <p:sp>
        <p:nvSpPr>
          <p:cNvPr id="7" name="Espace réservé du pied de page 6"/>
          <p:cNvSpPr>
            <a:spLocks noGrp="1"/>
          </p:cNvSpPr>
          <p:nvPr>
            <p:ph type="ftr" sz="quarter" idx="11"/>
          </p:nvPr>
        </p:nvSpPr>
        <p:spPr>
          <a:xfrm>
            <a:off x="4165600" y="6245225"/>
            <a:ext cx="3860800" cy="476250"/>
          </a:xfrm>
        </p:spPr>
        <p:txBody>
          <a:bodyPr/>
          <a:lstStyle>
            <a:lvl1pPr>
              <a:defRPr/>
            </a:lvl1pPr>
          </a:lstStyle>
          <a:p>
            <a:endParaRPr lang="fr-FR" altLang="fr-FR"/>
          </a:p>
        </p:txBody>
      </p:sp>
      <p:sp>
        <p:nvSpPr>
          <p:cNvPr id="8" name="Espace réservé du numéro de diapositive 7"/>
          <p:cNvSpPr>
            <a:spLocks noGrp="1"/>
          </p:cNvSpPr>
          <p:nvPr>
            <p:ph type="sldNum" sz="quarter" idx="12"/>
          </p:nvPr>
        </p:nvSpPr>
        <p:spPr>
          <a:xfrm>
            <a:off x="8737600" y="6245225"/>
            <a:ext cx="2844800" cy="476250"/>
          </a:xfrm>
        </p:spPr>
        <p:txBody>
          <a:bodyPr/>
          <a:lstStyle>
            <a:lvl1pPr>
              <a:defRPr/>
            </a:lvl1pPr>
          </a:lstStyle>
          <a:p>
            <a:fld id="{D9E4BFA1-2304-41F3-8322-96C46738E119}" type="slidenum">
              <a:rPr lang="fr-FR" altLang="fr-FR"/>
              <a:pPr/>
              <a:t>‹N°›</a:t>
            </a:fld>
            <a:endParaRPr lang="fr-FR" altLang="fr-FR"/>
          </a:p>
        </p:txBody>
      </p:sp>
    </p:spTree>
    <p:extLst>
      <p:ext uri="{BB962C8B-B14F-4D97-AF65-F5344CB8AC3E}">
        <p14:creationId xmlns:p14="http://schemas.microsoft.com/office/powerpoint/2010/main" val="1686017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92100"/>
            <a:ext cx="10972800" cy="1384300"/>
          </a:xfrm>
        </p:spPr>
        <p:txBody>
          <a:bodyPr/>
          <a:lstStyle/>
          <a:p>
            <a:r>
              <a:rPr lang="fr-FR" smtClean="0"/>
              <a:t>Modifiez le style du titre</a:t>
            </a:r>
            <a:endParaRPr lang="fr-FR"/>
          </a:p>
        </p:txBody>
      </p:sp>
      <p:sp>
        <p:nvSpPr>
          <p:cNvPr id="3" name="Espace réservé de l'image en ligne 2"/>
          <p:cNvSpPr>
            <a:spLocks noGrp="1"/>
          </p:cNvSpPr>
          <p:nvPr>
            <p:ph type="clipArt" sz="half" idx="1"/>
          </p:nvPr>
        </p:nvSpPr>
        <p:spPr>
          <a:xfrm>
            <a:off x="609600" y="1905000"/>
            <a:ext cx="5384800" cy="4114800"/>
          </a:xfrm>
        </p:spPr>
        <p:txBody>
          <a:bodyPr/>
          <a:lstStyle/>
          <a:p>
            <a:endParaRPr lang="fr-FR"/>
          </a:p>
        </p:txBody>
      </p:sp>
      <p:sp>
        <p:nvSpPr>
          <p:cNvPr id="4" name="Espace réservé du texte 3"/>
          <p:cNvSpPr>
            <a:spLocks noGrp="1"/>
          </p:cNvSpPr>
          <p:nvPr>
            <p:ph type="body" sz="half" idx="2"/>
          </p:nvPr>
        </p:nvSpPr>
        <p:spPr>
          <a:xfrm>
            <a:off x="6197600" y="1905000"/>
            <a:ext cx="5384800" cy="4114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09600" y="6245225"/>
            <a:ext cx="2844800" cy="476250"/>
          </a:xfrm>
        </p:spPr>
        <p:txBody>
          <a:bodyPr/>
          <a:lstStyle>
            <a:lvl1pPr>
              <a:defRPr/>
            </a:lvl1pPr>
          </a:lstStyle>
          <a:p>
            <a:endParaRPr lang="fr-FR" altLang="fr-FR"/>
          </a:p>
        </p:txBody>
      </p:sp>
      <p:sp>
        <p:nvSpPr>
          <p:cNvPr id="6" name="Espace réservé du pied de page 5"/>
          <p:cNvSpPr>
            <a:spLocks noGrp="1"/>
          </p:cNvSpPr>
          <p:nvPr>
            <p:ph type="ftr" sz="quarter" idx="11"/>
          </p:nvPr>
        </p:nvSpPr>
        <p:spPr>
          <a:xfrm>
            <a:off x="4165600" y="6245225"/>
            <a:ext cx="3860800" cy="476250"/>
          </a:xfrm>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a:xfrm>
            <a:off x="8737600" y="6245225"/>
            <a:ext cx="2844800" cy="476250"/>
          </a:xfrm>
        </p:spPr>
        <p:txBody>
          <a:bodyPr/>
          <a:lstStyle>
            <a:lvl1pPr>
              <a:defRPr/>
            </a:lvl1pPr>
          </a:lstStyle>
          <a:p>
            <a:fld id="{612F2BCE-7E78-45DB-9334-80E9ACF4D892}" type="slidenum">
              <a:rPr lang="fr-FR" altLang="fr-FR"/>
              <a:pPr/>
              <a:t>‹N°›</a:t>
            </a:fld>
            <a:endParaRPr lang="fr-FR" altLang="fr-FR"/>
          </a:p>
        </p:txBody>
      </p:sp>
    </p:spTree>
    <p:extLst>
      <p:ext uri="{BB962C8B-B14F-4D97-AF65-F5344CB8AC3E}">
        <p14:creationId xmlns:p14="http://schemas.microsoft.com/office/powerpoint/2010/main" val="21120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92100"/>
            <a:ext cx="10972800" cy="13843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905000"/>
            <a:ext cx="10972800" cy="1981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4038600"/>
            <a:ext cx="10972800" cy="1981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09600" y="6245225"/>
            <a:ext cx="2844800" cy="476250"/>
          </a:xfrm>
        </p:spPr>
        <p:txBody>
          <a:bodyPr/>
          <a:lstStyle>
            <a:lvl1pPr>
              <a:defRPr/>
            </a:lvl1pPr>
          </a:lstStyle>
          <a:p>
            <a:endParaRPr lang="fr-FR" altLang="fr-FR"/>
          </a:p>
        </p:txBody>
      </p:sp>
      <p:sp>
        <p:nvSpPr>
          <p:cNvPr id="6" name="Espace réservé du pied de page 5"/>
          <p:cNvSpPr>
            <a:spLocks noGrp="1"/>
          </p:cNvSpPr>
          <p:nvPr>
            <p:ph type="ftr" sz="quarter" idx="11"/>
          </p:nvPr>
        </p:nvSpPr>
        <p:spPr>
          <a:xfrm>
            <a:off x="4165600" y="6245225"/>
            <a:ext cx="3860800" cy="476250"/>
          </a:xfrm>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a:xfrm>
            <a:off x="8737600" y="6245225"/>
            <a:ext cx="2844800" cy="476250"/>
          </a:xfrm>
        </p:spPr>
        <p:txBody>
          <a:bodyPr/>
          <a:lstStyle>
            <a:lvl1pPr>
              <a:defRPr/>
            </a:lvl1pPr>
          </a:lstStyle>
          <a:p>
            <a:fld id="{FD5694EE-F05E-4802-BDFB-8BD063C0C28A}" type="slidenum">
              <a:rPr lang="fr-FR" altLang="fr-FR"/>
              <a:pPr/>
              <a:t>‹N°›</a:t>
            </a:fld>
            <a:endParaRPr lang="fr-FR" altLang="fr-FR"/>
          </a:p>
        </p:txBody>
      </p:sp>
    </p:spTree>
    <p:extLst>
      <p:ext uri="{BB962C8B-B14F-4D97-AF65-F5344CB8AC3E}">
        <p14:creationId xmlns:p14="http://schemas.microsoft.com/office/powerpoint/2010/main" val="606612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A2E814B1-6E3F-4E06-BD51-739253B96CD6}" type="slidenum">
              <a:rPr lang="fr-FR" altLang="fr-FR"/>
              <a:pPr/>
              <a:t>‹N°›</a:t>
            </a:fld>
            <a:endParaRPr lang="fr-FR" altLang="fr-FR"/>
          </a:p>
        </p:txBody>
      </p:sp>
    </p:spTree>
    <p:extLst>
      <p:ext uri="{BB962C8B-B14F-4D97-AF65-F5344CB8AC3E}">
        <p14:creationId xmlns:p14="http://schemas.microsoft.com/office/powerpoint/2010/main" val="3726875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C5044F5B-A6F0-4A93-B914-DD0346620CCD}" type="slidenum">
              <a:rPr lang="fr-FR" altLang="fr-FR"/>
              <a:pPr/>
              <a:t>‹N°›</a:t>
            </a:fld>
            <a:endParaRPr lang="fr-FR" altLang="fr-FR"/>
          </a:p>
        </p:txBody>
      </p:sp>
    </p:spTree>
    <p:extLst>
      <p:ext uri="{BB962C8B-B14F-4D97-AF65-F5344CB8AC3E}">
        <p14:creationId xmlns:p14="http://schemas.microsoft.com/office/powerpoint/2010/main" val="3691590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905000"/>
            <a:ext cx="5384800" cy="4114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905000"/>
            <a:ext cx="5384800" cy="4114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ltLang="fr-FR"/>
          </a:p>
        </p:txBody>
      </p:sp>
      <p:sp>
        <p:nvSpPr>
          <p:cNvPr id="6" name="Espace réservé du pied de page 5"/>
          <p:cNvSpPr>
            <a:spLocks noGrp="1"/>
          </p:cNvSpPr>
          <p:nvPr>
            <p:ph type="ftr" sz="quarter" idx="11"/>
          </p:nvPr>
        </p:nvSpPr>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0B26B358-CED6-46AA-A970-B785CE5C21FB}" type="slidenum">
              <a:rPr lang="fr-FR" altLang="fr-FR"/>
              <a:pPr/>
              <a:t>‹N°›</a:t>
            </a:fld>
            <a:endParaRPr lang="fr-FR" altLang="fr-FR"/>
          </a:p>
        </p:txBody>
      </p:sp>
    </p:spTree>
    <p:extLst>
      <p:ext uri="{BB962C8B-B14F-4D97-AF65-F5344CB8AC3E}">
        <p14:creationId xmlns:p14="http://schemas.microsoft.com/office/powerpoint/2010/main" val="83104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ltLang="fr-FR"/>
          </a:p>
        </p:txBody>
      </p:sp>
      <p:sp>
        <p:nvSpPr>
          <p:cNvPr id="8" name="Espace réservé du pied de page 7"/>
          <p:cNvSpPr>
            <a:spLocks noGrp="1"/>
          </p:cNvSpPr>
          <p:nvPr>
            <p:ph type="ftr" sz="quarter" idx="11"/>
          </p:nvPr>
        </p:nvSpPr>
        <p:spPr/>
        <p:txBody>
          <a:bodyPr/>
          <a:lstStyle>
            <a:lvl1pPr>
              <a:defRPr/>
            </a:lvl1pPr>
          </a:lstStyle>
          <a:p>
            <a:endParaRPr lang="fr-FR" altLang="fr-FR"/>
          </a:p>
        </p:txBody>
      </p:sp>
      <p:sp>
        <p:nvSpPr>
          <p:cNvPr id="9" name="Espace réservé du numéro de diapositive 8"/>
          <p:cNvSpPr>
            <a:spLocks noGrp="1"/>
          </p:cNvSpPr>
          <p:nvPr>
            <p:ph type="sldNum" sz="quarter" idx="12"/>
          </p:nvPr>
        </p:nvSpPr>
        <p:spPr/>
        <p:txBody>
          <a:bodyPr/>
          <a:lstStyle>
            <a:lvl1pPr>
              <a:defRPr/>
            </a:lvl1pPr>
          </a:lstStyle>
          <a:p>
            <a:fld id="{7220DB9D-9091-4B40-BCD0-C9A2A298E85E}" type="slidenum">
              <a:rPr lang="fr-FR" altLang="fr-FR"/>
              <a:pPr/>
              <a:t>‹N°›</a:t>
            </a:fld>
            <a:endParaRPr lang="fr-FR" altLang="fr-FR"/>
          </a:p>
        </p:txBody>
      </p:sp>
    </p:spTree>
    <p:extLst>
      <p:ext uri="{BB962C8B-B14F-4D97-AF65-F5344CB8AC3E}">
        <p14:creationId xmlns:p14="http://schemas.microsoft.com/office/powerpoint/2010/main" val="325257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ltLang="fr-FR"/>
          </a:p>
        </p:txBody>
      </p:sp>
      <p:sp>
        <p:nvSpPr>
          <p:cNvPr id="4" name="Espace réservé du pied de page 3"/>
          <p:cNvSpPr>
            <a:spLocks noGrp="1"/>
          </p:cNvSpPr>
          <p:nvPr>
            <p:ph type="ftr" sz="quarter" idx="11"/>
          </p:nvPr>
        </p:nvSpPr>
        <p:spPr/>
        <p:txBody>
          <a:bodyPr/>
          <a:lstStyle>
            <a:lvl1pPr>
              <a:defRPr/>
            </a:lvl1pPr>
          </a:lstStyle>
          <a:p>
            <a:endParaRPr lang="fr-FR" altLang="fr-FR"/>
          </a:p>
        </p:txBody>
      </p:sp>
      <p:sp>
        <p:nvSpPr>
          <p:cNvPr id="5" name="Espace réservé du numéro de diapositive 4"/>
          <p:cNvSpPr>
            <a:spLocks noGrp="1"/>
          </p:cNvSpPr>
          <p:nvPr>
            <p:ph type="sldNum" sz="quarter" idx="12"/>
          </p:nvPr>
        </p:nvSpPr>
        <p:spPr/>
        <p:txBody>
          <a:bodyPr/>
          <a:lstStyle>
            <a:lvl1pPr>
              <a:defRPr/>
            </a:lvl1pPr>
          </a:lstStyle>
          <a:p>
            <a:fld id="{BDB13FAF-52E0-49E3-B315-59E63BE7BC10}" type="slidenum">
              <a:rPr lang="fr-FR" altLang="fr-FR"/>
              <a:pPr/>
              <a:t>‹N°›</a:t>
            </a:fld>
            <a:endParaRPr lang="fr-FR" altLang="fr-FR"/>
          </a:p>
        </p:txBody>
      </p:sp>
    </p:spTree>
    <p:extLst>
      <p:ext uri="{BB962C8B-B14F-4D97-AF65-F5344CB8AC3E}">
        <p14:creationId xmlns:p14="http://schemas.microsoft.com/office/powerpoint/2010/main" val="2055436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fr-FR"/>
          </a:p>
        </p:txBody>
      </p:sp>
      <p:sp>
        <p:nvSpPr>
          <p:cNvPr id="3" name="Espace réservé du pied de page 2"/>
          <p:cNvSpPr>
            <a:spLocks noGrp="1"/>
          </p:cNvSpPr>
          <p:nvPr>
            <p:ph type="ftr" sz="quarter" idx="11"/>
          </p:nvPr>
        </p:nvSpPr>
        <p:spPr/>
        <p:txBody>
          <a:bodyPr/>
          <a:lstStyle>
            <a:lvl1pPr>
              <a:defRPr/>
            </a:lvl1pPr>
          </a:lstStyle>
          <a:p>
            <a:endParaRPr lang="fr-FR" altLang="fr-FR"/>
          </a:p>
        </p:txBody>
      </p:sp>
      <p:sp>
        <p:nvSpPr>
          <p:cNvPr id="4" name="Espace réservé du numéro de diapositive 3"/>
          <p:cNvSpPr>
            <a:spLocks noGrp="1"/>
          </p:cNvSpPr>
          <p:nvPr>
            <p:ph type="sldNum" sz="quarter" idx="12"/>
          </p:nvPr>
        </p:nvSpPr>
        <p:spPr/>
        <p:txBody>
          <a:bodyPr/>
          <a:lstStyle>
            <a:lvl1pPr>
              <a:defRPr/>
            </a:lvl1pPr>
          </a:lstStyle>
          <a:p>
            <a:fld id="{204E1D6C-C53E-4F9D-A3A4-C53ABAE4BFAB}" type="slidenum">
              <a:rPr lang="fr-FR" altLang="fr-FR"/>
              <a:pPr/>
              <a:t>‹N°›</a:t>
            </a:fld>
            <a:endParaRPr lang="fr-FR" altLang="fr-FR"/>
          </a:p>
        </p:txBody>
      </p:sp>
    </p:spTree>
    <p:extLst>
      <p:ext uri="{BB962C8B-B14F-4D97-AF65-F5344CB8AC3E}">
        <p14:creationId xmlns:p14="http://schemas.microsoft.com/office/powerpoint/2010/main" val="3064714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p>
        </p:txBody>
      </p:sp>
      <p:sp>
        <p:nvSpPr>
          <p:cNvPr id="6" name="Espace réservé du pied de page 5"/>
          <p:cNvSpPr>
            <a:spLocks noGrp="1"/>
          </p:cNvSpPr>
          <p:nvPr>
            <p:ph type="ftr" sz="quarter" idx="11"/>
          </p:nvPr>
        </p:nvSpPr>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61A1CCA7-1457-4A84-8220-17D2CA6BDF41}" type="slidenum">
              <a:rPr lang="fr-FR" altLang="fr-FR"/>
              <a:pPr/>
              <a:t>‹N°›</a:t>
            </a:fld>
            <a:endParaRPr lang="fr-FR" altLang="fr-FR"/>
          </a:p>
        </p:txBody>
      </p:sp>
    </p:spTree>
    <p:extLst>
      <p:ext uri="{BB962C8B-B14F-4D97-AF65-F5344CB8AC3E}">
        <p14:creationId xmlns:p14="http://schemas.microsoft.com/office/powerpoint/2010/main" val="2692850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p>
        </p:txBody>
      </p:sp>
      <p:sp>
        <p:nvSpPr>
          <p:cNvPr id="6" name="Espace réservé du pied de page 5"/>
          <p:cNvSpPr>
            <a:spLocks noGrp="1"/>
          </p:cNvSpPr>
          <p:nvPr>
            <p:ph type="ftr" sz="quarter" idx="11"/>
          </p:nvPr>
        </p:nvSpPr>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5E76621E-C86B-4FF7-8BD2-8BF9EE4509CD}" type="slidenum">
              <a:rPr lang="fr-FR" altLang="fr-FR"/>
              <a:pPr/>
              <a:t>‹N°›</a:t>
            </a:fld>
            <a:endParaRPr lang="fr-FR" altLang="fr-FR"/>
          </a:p>
        </p:txBody>
      </p:sp>
    </p:spTree>
    <p:extLst>
      <p:ext uri="{BB962C8B-B14F-4D97-AF65-F5344CB8AC3E}">
        <p14:creationId xmlns:p14="http://schemas.microsoft.com/office/powerpoint/2010/main" val="281682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09600" y="292100"/>
            <a:ext cx="10972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9459" name="Rectangle 3"/>
          <p:cNvSpPr>
            <a:spLocks noGrp="1" noChangeArrowheads="1"/>
          </p:cNvSpPr>
          <p:nvPr>
            <p:ph type="body" idx="1"/>
          </p:nvPr>
        </p:nvSpPr>
        <p:spPr bwMode="auto">
          <a:xfrm>
            <a:off x="609600" y="19050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94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a:effectLst>
                  <a:outerShdw blurRad="38100" dist="38100" dir="2700000" algn="tl">
                    <a:srgbClr val="000000"/>
                  </a:outerShdw>
                </a:effectLst>
                <a:latin typeface="Arial" panose="020B0604020202020204" pitchFamily="34" charset="0"/>
              </a:defRPr>
            </a:lvl1pPr>
          </a:lstStyle>
          <a:p>
            <a:endParaRPr lang="fr-FR" altLang="fr-FR"/>
          </a:p>
        </p:txBody>
      </p:sp>
      <p:sp>
        <p:nvSpPr>
          <p:cNvPr id="194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fr-FR" altLang="fr-FR"/>
          </a:p>
        </p:txBody>
      </p:sp>
      <p:sp>
        <p:nvSpPr>
          <p:cNvPr id="194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E552A5C9-8D80-4C04-A35C-1DC8D68C9B85}" type="slidenum">
              <a:rPr lang="fr-FR" altLang="fr-FR"/>
              <a:pPr/>
              <a:t>‹N°›</a:t>
            </a:fld>
            <a:endParaRPr lang="fr-FR" altLang="fr-FR"/>
          </a:p>
        </p:txBody>
      </p:sp>
    </p:spTree>
    <p:extLst>
      <p:ext uri="{BB962C8B-B14F-4D97-AF65-F5344CB8AC3E}">
        <p14:creationId xmlns:p14="http://schemas.microsoft.com/office/powerpoint/2010/main" val="81453937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9.jpeg"/></Relationships>
</file>

<file path=ppt/slides/_rels/slide101.xml.rels><?xml version="1.0" encoding="UTF-8" standalone="yes"?>
<Relationships xmlns="http://schemas.openxmlformats.org/package/2006/relationships"><Relationship Id="rId3" Type="http://schemas.openxmlformats.org/officeDocument/2006/relationships/image" Target="../media/image120.jpeg"/><Relationship Id="rId7" Type="http://schemas.openxmlformats.org/officeDocument/2006/relationships/image" Target="../media/image12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3.jpeg"/><Relationship Id="rId5" Type="http://schemas.openxmlformats.org/officeDocument/2006/relationships/image" Target="../media/image122.jpeg"/><Relationship Id="rId4" Type="http://schemas.openxmlformats.org/officeDocument/2006/relationships/image" Target="../media/image121.jpeg"/></Relationships>
</file>

<file path=ppt/slides/_rels/slide102.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27.jpeg"/><Relationship Id="rId4" Type="http://schemas.openxmlformats.org/officeDocument/2006/relationships/image" Target="../media/image14.jpeg"/></Relationships>
</file>

<file path=ppt/slides/_rels/slide116.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30.jpeg"/><Relationship Id="rId4" Type="http://schemas.openxmlformats.org/officeDocument/2006/relationships/image" Target="../media/image129.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133.jpeg"/><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12.xml"/><Relationship Id="rId5" Type="http://schemas.openxmlformats.org/officeDocument/2006/relationships/image" Target="../media/image138.jpeg"/><Relationship Id="rId4" Type="http://schemas.openxmlformats.org/officeDocument/2006/relationships/image" Target="../media/image131.jpeg"/></Relationships>
</file>

<file path=ppt/slides/_rels/slide127.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image" Target="../media/image139.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15.xml"/><Relationship Id="rId5" Type="http://schemas.openxmlformats.org/officeDocument/2006/relationships/image" Target="../media/image41.jpeg"/><Relationship Id="rId4" Type="http://schemas.openxmlformats.org/officeDocument/2006/relationships/image" Target="../media/image144.jpeg"/></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7.jpeg"/><Relationship Id="rId1" Type="http://schemas.openxmlformats.org/officeDocument/2006/relationships/slideLayout" Target="../slideLayouts/slideLayout12.xml"/><Relationship Id="rId4" Type="http://schemas.openxmlformats.org/officeDocument/2006/relationships/image" Target="../media/image149.jpe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jpeg"/><Relationship Id="rId1" Type="http://schemas.openxmlformats.org/officeDocument/2006/relationships/slideLayout" Target="../slideLayouts/slideLayout13.xml"/><Relationship Id="rId5" Type="http://schemas.openxmlformats.org/officeDocument/2006/relationships/image" Target="../media/image39.jpeg"/><Relationship Id="rId4" Type="http://schemas.openxmlformats.org/officeDocument/2006/relationships/image" Target="../media/image38.wmf"/></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wmf"/><Relationship Id="rId1" Type="http://schemas.openxmlformats.org/officeDocument/2006/relationships/slideLayout" Target="../slideLayouts/slideLayout12.xml"/><Relationship Id="rId5" Type="http://schemas.openxmlformats.org/officeDocument/2006/relationships/image" Target="../media/image43.jpeg"/><Relationship Id="rId4" Type="http://schemas.openxmlformats.org/officeDocument/2006/relationships/image" Target="../media/image42.jpeg"/></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57.jpeg"/><Relationship Id="rId4" Type="http://schemas.openxmlformats.org/officeDocument/2006/relationships/image" Target="../media/image56.jpeg"/></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3.xml"/><Relationship Id="rId4" Type="http://schemas.openxmlformats.org/officeDocument/2006/relationships/image" Target="../media/image67.jpeg"/></Relationships>
</file>

<file path=ppt/slides/_rels/slide6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4.xml"/><Relationship Id="rId4" Type="http://schemas.openxmlformats.org/officeDocument/2006/relationships/image" Target="../media/image74.jpeg"/></Relationships>
</file>

<file path=ppt/slides/_rels/slide7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2.xml"/><Relationship Id="rId4" Type="http://schemas.openxmlformats.org/officeDocument/2006/relationships/image" Target="../media/image78.jpeg"/></Relationships>
</file>

<file path=ppt/slides/_rels/slide7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81.jpeg"/><Relationship Id="rId4" Type="http://schemas.openxmlformats.org/officeDocument/2006/relationships/image" Target="../media/image8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3.xml"/><Relationship Id="rId4" Type="http://schemas.openxmlformats.org/officeDocument/2006/relationships/image" Target="../media/image84.jpeg"/></Relationships>
</file>

<file path=ppt/slides/_rels/slide8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89.jpe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93.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slideLayout" Target="../slideLayouts/slideLayout12.xml"/><Relationship Id="rId4" Type="http://schemas.openxmlformats.org/officeDocument/2006/relationships/image" Target="../media/image9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12.xml"/><Relationship Id="rId4" Type="http://schemas.openxmlformats.org/officeDocument/2006/relationships/image" Target="../media/image103.jpeg"/></Relationships>
</file>

<file path=ppt/slides/_rels/slide9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9.jpeg"/></Relationships>
</file>

<file path=ppt/slides/_rels/slide9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1.jpeg"/></Relationships>
</file>

<file path=ppt/slides/_rels/slide9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4.jpeg"/><Relationship Id="rId4" Type="http://schemas.openxmlformats.org/officeDocument/2006/relationships/image" Target="../media/image113.jpeg"/></Relationships>
</file>

<file path=ppt/slides/_rels/slide97.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tx1"/>
                </a:solidFill>
                <a:latin typeface="Times New Roman" panose="02020603050405020304" pitchFamily="18" charset="0"/>
                <a:cs typeface="Times New Roman" panose="02020603050405020304" pitchFamily="18" charset="0"/>
              </a:rPr>
              <a:t>Conférence</a:t>
            </a:r>
            <a:endParaRPr lang="fr-FR" b="1" dirty="0">
              <a:solidFill>
                <a:schemeClr val="tx1"/>
              </a:solidFill>
              <a:latin typeface="Times New Roman" panose="02020603050405020304" pitchFamily="18" charset="0"/>
              <a:cs typeface="Times New Roman" panose="02020603050405020304" pitchFamily="18" charset="0"/>
            </a:endParaRPr>
          </a:p>
        </p:txBody>
      </p:sp>
      <p:sp>
        <p:nvSpPr>
          <p:cNvPr id="3" name="Sous-titre 2"/>
          <p:cNvSpPr>
            <a:spLocks noGrp="1"/>
          </p:cNvSpPr>
          <p:nvPr>
            <p:ph idx="1"/>
          </p:nvPr>
        </p:nvSpPr>
        <p:spPr/>
        <p:txBody>
          <a:bodyPr/>
          <a:lstStyle/>
          <a:p>
            <a:pPr marL="0" indent="0" algn="ctr">
              <a:lnSpc>
                <a:spcPct val="80000"/>
              </a:lnSpc>
              <a:buNone/>
            </a:pPr>
            <a:endParaRPr lang="fr-FR" sz="4000" dirty="0" smtClean="0">
              <a:solidFill>
                <a:schemeClr val="tx1"/>
              </a:solidFill>
              <a:latin typeface="Times New Roman" panose="02020603050405020304" pitchFamily="18" charset="0"/>
              <a:cs typeface="Times New Roman" panose="02020603050405020304" pitchFamily="18" charset="0"/>
            </a:endParaRPr>
          </a:p>
          <a:p>
            <a:pPr marL="0" indent="0" algn="ctr">
              <a:lnSpc>
                <a:spcPct val="80000"/>
              </a:lnSpc>
              <a:buNone/>
            </a:pPr>
            <a:r>
              <a:rPr lang="fr-FR" sz="4000" b="1" dirty="0" smtClean="0">
                <a:solidFill>
                  <a:schemeClr val="tx1"/>
                </a:solidFill>
                <a:latin typeface="Times New Roman" panose="02020603050405020304" pitchFamily="18" charset="0"/>
                <a:cs typeface="Times New Roman" panose="02020603050405020304" pitchFamily="18" charset="0"/>
              </a:rPr>
              <a:t>Généralites sur les Tumeurs Osseuses </a:t>
            </a:r>
            <a:endParaRPr lang="fr-FR" altLang="fr-FR" sz="4000" b="1" dirty="0">
              <a:solidFill>
                <a:schemeClr val="tx1"/>
              </a:solidFill>
              <a:latin typeface="Times New Roman" panose="02020603050405020304" pitchFamily="18" charset="0"/>
              <a:cs typeface="Times New Roman" panose="02020603050405020304" pitchFamily="18" charset="0"/>
            </a:endParaRPr>
          </a:p>
          <a:p>
            <a:pPr marL="0" indent="0" algn="ctr">
              <a:lnSpc>
                <a:spcPct val="80000"/>
              </a:lnSpc>
              <a:buNone/>
            </a:pPr>
            <a:endParaRPr lang="fr-FR" altLang="fr-FR" sz="4000" b="1" i="0" dirty="0" smtClean="0">
              <a:solidFill>
                <a:schemeClr val="tx1"/>
              </a:solidFill>
              <a:latin typeface="Times New Roman" panose="02020603050405020304" pitchFamily="18" charset="0"/>
              <a:cs typeface="Times New Roman" panose="02020603050405020304" pitchFamily="18" charset="0"/>
            </a:endParaRPr>
          </a:p>
          <a:p>
            <a:pPr marL="0" indent="0" algn="ctr">
              <a:lnSpc>
                <a:spcPct val="80000"/>
              </a:lnSpc>
              <a:buNone/>
            </a:pPr>
            <a:r>
              <a:rPr lang="fr-FR" altLang="fr-FR" sz="4000" b="1" i="0" dirty="0" smtClean="0">
                <a:solidFill>
                  <a:schemeClr val="tx1"/>
                </a:solidFill>
                <a:latin typeface="Times New Roman" panose="02020603050405020304" pitchFamily="18" charset="0"/>
                <a:cs typeface="Times New Roman" panose="02020603050405020304" pitchFamily="18" charset="0"/>
              </a:rPr>
              <a:t>Pr Rabah ATIA</a:t>
            </a:r>
          </a:p>
          <a:p>
            <a:pPr marL="0" indent="0" algn="ctr">
              <a:lnSpc>
                <a:spcPct val="80000"/>
              </a:lnSpc>
              <a:buNone/>
            </a:pPr>
            <a:r>
              <a:rPr lang="fr-FR" altLang="fr-FR" sz="4000" b="1" i="0" dirty="0" smtClean="0">
                <a:solidFill>
                  <a:schemeClr val="tx1"/>
                </a:solidFill>
                <a:latin typeface="Times New Roman" panose="02020603050405020304" pitchFamily="18" charset="0"/>
                <a:cs typeface="Times New Roman" panose="02020603050405020304" pitchFamily="18" charset="0"/>
              </a:rPr>
              <a:t>CHU de </a:t>
            </a:r>
            <a:r>
              <a:rPr lang="fr-FR" altLang="fr-FR" sz="4000" b="1" i="0" dirty="0" smtClean="0">
                <a:solidFill>
                  <a:schemeClr val="tx1"/>
                </a:solidFill>
                <a:latin typeface="Times New Roman" panose="02020603050405020304" pitchFamily="18" charset="0"/>
                <a:cs typeface="Times New Roman" panose="02020603050405020304" pitchFamily="18" charset="0"/>
              </a:rPr>
              <a:t>Annaba</a:t>
            </a:r>
          </a:p>
          <a:p>
            <a:pPr marL="0" indent="0" algn="ctr">
              <a:lnSpc>
                <a:spcPct val="80000"/>
              </a:lnSpc>
              <a:buNone/>
            </a:pPr>
            <a:r>
              <a:rPr lang="fr-FR" altLang="fr-FR" sz="4000" b="1" i="0" dirty="0" smtClean="0">
                <a:solidFill>
                  <a:schemeClr val="tx1"/>
                </a:solidFill>
                <a:latin typeface="Times New Roman" panose="02020603050405020304" pitchFamily="18" charset="0"/>
                <a:cs typeface="Times New Roman" panose="02020603050405020304" pitchFamily="18" charset="0"/>
              </a:rPr>
              <a:t>2019-2020</a:t>
            </a:r>
            <a:endParaRPr lang="fr-FR" altLang="fr-FR" sz="4000" b="1" i="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73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27651" name="Rectangle 3"/>
          <p:cNvSpPr>
            <a:spLocks noGrp="1" noChangeArrowheads="1"/>
          </p:cNvSpPr>
          <p:nvPr>
            <p:ph type="body" idx="1"/>
          </p:nvPr>
        </p:nvSpPr>
        <p:spPr/>
        <p:txBody>
          <a:bodyPr/>
          <a:lstStyle/>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Données radiologiques</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Les données radiologiques standards de face et de profil, parfois de trois quarts, permettent d’évoquer des arguments de bénignité ou de malignité. L’ostéolyse massive à contours flous, corticale rompue, faible ostéogenèse périphérique, éperon de Codman, indiquent la malignité. Au contraire,  l’ostéolyse à contours bien dessinés, bien cernés périphériquement avec forte ostéogenèse réactionnelle constructive péritumorale fait plutôt penser à une lésion bénigne, mais rien n’est pathognomonique et toutes les formes de passage existent entre les deux entités. Tel aspect à la fois lytique et condensant d’une extrémité supérieure du fémur chez un enfant ne doit pas faire oublier de faire pratiquer un examen du squelette complet, à la recherche d’une lacune crânienne faisant soupçonner une histiocytose langheransienne, dont la preuve histologique est plus facilement apportée par la biopsie de la lacune crânienne qui a l’avantage de ne pas laisser de cicatrice visible. Ailleurs, c’est devant le soupçon d’une ostéose parathyroïdienne que le squelette complet prouve les localisations multiples.</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Il est parfois des examens radiologiques qui, ayant un aspect tellement caractéristique, vont aider au diagnostic histologique parfois difficile tel que le sarcome juxtacortical ou le chondrosarcome périosté, ou la myosite ossifiante post-traumatique.</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Ceci pour bien montrer que l’examen radiologique, au moins standard, bien effectué, doit toujours être l’accompagnateur du prélèvement biopsique. Il va en potentialiser les effets et rendre le travail de l’anatomopathologiste plus cohérent. </a:t>
            </a:r>
          </a:p>
          <a:p>
            <a:pPr>
              <a:lnSpc>
                <a:spcPct val="80000"/>
              </a:lnSpc>
            </a:pPr>
            <a:endParaRPr lang="fr-FR" altLang="fr-FR" sz="14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00835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124200"/>
            <a:ext cx="3175000" cy="35941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33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352800"/>
            <a:ext cx="1665288" cy="32004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33124" name="Rectangle 4"/>
          <p:cNvSpPr>
            <a:spLocks noGrp="1" noChangeArrowheads="1"/>
          </p:cNvSpPr>
          <p:nvPr>
            <p:ph type="body" idx="1"/>
          </p:nvPr>
        </p:nvSpPr>
        <p:spPr>
          <a:xfrm>
            <a:off x="2286000" y="1447800"/>
            <a:ext cx="8001000" cy="12192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lgn="just">
              <a:lnSpc>
                <a:spcPct val="90000"/>
              </a:lnSpc>
              <a:buFontTx/>
              <a:buNone/>
            </a:pPr>
            <a:endParaRPr lang="fr-FR" altLang="fr-FR" sz="2000" b="1" i="1" u="sng">
              <a:solidFill>
                <a:schemeClr val="tx1"/>
              </a:solidFill>
              <a:latin typeface="Times New Roman" panose="02020603050405020304" pitchFamily="18" charset="0"/>
              <a:cs typeface="Times New Roman" panose="02020603050405020304" pitchFamily="18" charset="0"/>
            </a:endParaRPr>
          </a:p>
          <a:p>
            <a:pPr algn="just">
              <a:lnSpc>
                <a:spcPct val="90000"/>
              </a:lnSpc>
              <a:buFontTx/>
              <a:buNone/>
            </a:pPr>
            <a:r>
              <a:rPr lang="fr-FR" altLang="fr-FR" sz="2000" b="1" i="1" u="sng">
                <a:solidFill>
                  <a:schemeClr val="tx1"/>
                </a:solidFill>
                <a:latin typeface="Times New Roman" panose="02020603050405020304" pitchFamily="18" charset="0"/>
                <a:cs typeface="Times New Roman" panose="02020603050405020304" pitchFamily="18" charset="0"/>
              </a:rPr>
              <a:t>Chondrosarcome périphérique</a:t>
            </a:r>
            <a:endParaRPr lang="fr-FR" altLang="fr-FR" sz="2000" b="1">
              <a:solidFill>
                <a:schemeClr val="tx1"/>
              </a:solidFill>
              <a:latin typeface="Times New Roman" panose="02020603050405020304" pitchFamily="18" charset="0"/>
              <a:cs typeface="Times New Roman" panose="02020603050405020304" pitchFamily="18" charset="0"/>
            </a:endParaRPr>
          </a:p>
          <a:p>
            <a:pPr lvl="1">
              <a:lnSpc>
                <a:spcPct val="90000"/>
              </a:lnSpc>
            </a:pPr>
            <a:r>
              <a:rPr lang="fr-FR" altLang="fr-FR" sz="1600" b="1">
                <a:solidFill>
                  <a:schemeClr val="tx1"/>
                </a:solidFill>
                <a:latin typeface="Times New Roman" panose="02020603050405020304" pitchFamily="18" charset="0"/>
                <a:cs typeface="Times New Roman" panose="02020603050405020304" pitchFamily="18" charset="0"/>
              </a:rPr>
              <a:t>Développement immédiat dans les parties molles</a:t>
            </a:r>
          </a:p>
          <a:p>
            <a:pPr lvl="1">
              <a:lnSpc>
                <a:spcPct val="90000"/>
              </a:lnSpc>
            </a:pPr>
            <a:r>
              <a:rPr lang="fr-FR" altLang="fr-FR" sz="1800" b="1">
                <a:solidFill>
                  <a:schemeClr val="tx1"/>
                </a:solidFill>
                <a:latin typeface="Times New Roman" panose="02020603050405020304" pitchFamily="18" charset="0"/>
                <a:cs typeface="Times New Roman" panose="02020603050405020304" pitchFamily="18" charset="0"/>
              </a:rPr>
              <a:t>Formes difficiles à voir à la radio</a:t>
            </a:r>
          </a:p>
        </p:txBody>
      </p:sp>
      <p:sp>
        <p:nvSpPr>
          <p:cNvPr id="133125" name="Line 5"/>
          <p:cNvSpPr>
            <a:spLocks noChangeShapeType="1"/>
          </p:cNvSpPr>
          <p:nvPr/>
        </p:nvSpPr>
        <p:spPr bwMode="auto">
          <a:xfrm>
            <a:off x="4648200" y="5867400"/>
            <a:ext cx="368300" cy="520700"/>
          </a:xfrm>
          <a:prstGeom prst="line">
            <a:avLst/>
          </a:prstGeom>
          <a:noFill/>
          <a:ln w="2857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133126" name="Line 6"/>
          <p:cNvSpPr>
            <a:spLocks noChangeShapeType="1"/>
          </p:cNvSpPr>
          <p:nvPr/>
        </p:nvSpPr>
        <p:spPr bwMode="auto">
          <a:xfrm flipH="1">
            <a:off x="7543800" y="4953000"/>
            <a:ext cx="533400" cy="0"/>
          </a:xfrm>
          <a:prstGeom prst="line">
            <a:avLst/>
          </a:prstGeom>
          <a:noFill/>
          <a:ln w="2857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133127" name="Rectangle 7"/>
          <p:cNvSpPr>
            <a:spLocks noChangeArrowheads="1"/>
          </p:cNvSpPr>
          <p:nvPr/>
        </p:nvSpPr>
        <p:spPr bwMode="auto">
          <a:xfrm>
            <a:off x="2057401" y="990600"/>
            <a:ext cx="61055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buFontTx/>
              <a:buChar char="•"/>
            </a:pPr>
            <a:r>
              <a:rPr lang="fr-FR" altLang="fr-FR" sz="2800" b="1">
                <a:solidFill>
                  <a:srgbClr val="FFCC00"/>
                </a:solidFill>
                <a:latin typeface="Verdana" panose="020B0604030504040204" pitchFamily="34" charset="0"/>
              </a:rPr>
              <a:t> Signes de malignité </a:t>
            </a:r>
          </a:p>
        </p:txBody>
      </p:sp>
      <p:sp>
        <p:nvSpPr>
          <p:cNvPr id="133128" name="Rectangle 8"/>
          <p:cNvSpPr>
            <a:spLocks noChangeArrowheads="1"/>
          </p:cNvSpPr>
          <p:nvPr/>
        </p:nvSpPr>
        <p:spPr bwMode="auto">
          <a:xfrm>
            <a:off x="2514601" y="0"/>
            <a:ext cx="6704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B-</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CARTILAGINEUSES</a:t>
            </a:r>
          </a:p>
        </p:txBody>
      </p:sp>
    </p:spTree>
    <p:extLst>
      <p:ext uri="{BB962C8B-B14F-4D97-AF65-F5344CB8AC3E}">
        <p14:creationId xmlns:p14="http://schemas.microsoft.com/office/powerpoint/2010/main" val="2140617587"/>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1828800" y="1981200"/>
            <a:ext cx="5562600" cy="8382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lgn="just">
              <a:buFontTx/>
              <a:buNone/>
            </a:pPr>
            <a:r>
              <a:rPr lang="fr-FR" altLang="fr-FR" sz="2000" b="1">
                <a:solidFill>
                  <a:schemeClr val="tx1"/>
                </a:solidFill>
                <a:latin typeface="Times New Roman" panose="02020603050405020304" pitchFamily="18" charset="0"/>
                <a:cs typeface="Times New Roman" panose="02020603050405020304" pitchFamily="18" charset="0"/>
              </a:rPr>
              <a:t>Envahissement des parties molles</a:t>
            </a:r>
          </a:p>
          <a:p>
            <a:pPr algn="just">
              <a:buFontTx/>
              <a:buNone/>
            </a:pPr>
            <a:r>
              <a:rPr lang="fr-FR" altLang="fr-FR" sz="2000" b="1">
                <a:solidFill>
                  <a:schemeClr val="tx1"/>
                </a:solidFill>
                <a:latin typeface="Times New Roman" panose="02020603050405020304" pitchFamily="18" charset="0"/>
                <a:cs typeface="Times New Roman" panose="02020603050405020304" pitchFamily="18" charset="0"/>
              </a:rPr>
              <a:t>Récidives locales</a:t>
            </a:r>
            <a:endParaRPr lang="fr-FR" altLang="fr-FR" sz="1800" b="1">
              <a:solidFill>
                <a:schemeClr val="tx1"/>
              </a:solidFill>
              <a:latin typeface="Times New Roman" panose="02020603050405020304" pitchFamily="18" charset="0"/>
              <a:cs typeface="Times New Roman" panose="02020603050405020304" pitchFamily="18" charset="0"/>
            </a:endParaRPr>
          </a:p>
        </p:txBody>
      </p:sp>
      <p:pic>
        <p:nvPicPr>
          <p:cNvPr id="1044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2209800"/>
            <a:ext cx="1746250" cy="40132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044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819400"/>
            <a:ext cx="1612900" cy="33528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044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819400"/>
            <a:ext cx="1739900" cy="33528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044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505200"/>
            <a:ext cx="1785938" cy="25908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044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1" y="3505200"/>
            <a:ext cx="1577975" cy="25908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04456" name="Text Box 8"/>
          <p:cNvSpPr txBox="1">
            <a:spLocks noChangeArrowheads="1"/>
          </p:cNvSpPr>
          <p:nvPr/>
        </p:nvSpPr>
        <p:spPr bwMode="auto">
          <a:xfrm>
            <a:off x="3810000" y="6396038"/>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50000"/>
              </a:spcBef>
              <a:spcAft>
                <a:spcPct val="0"/>
              </a:spcAft>
            </a:pPr>
            <a:r>
              <a:rPr lang="fr-FR" altLang="fr-FR" sz="2400" b="1">
                <a:solidFill>
                  <a:srgbClr val="FAFD00"/>
                </a:solidFill>
                <a:latin typeface="Verdana" panose="020B0604030504040204" pitchFamily="34" charset="0"/>
              </a:rPr>
              <a:t>Chondrosarcome</a:t>
            </a:r>
          </a:p>
        </p:txBody>
      </p:sp>
      <p:sp>
        <p:nvSpPr>
          <p:cNvPr id="104457" name="Rectangle 9"/>
          <p:cNvSpPr>
            <a:spLocks noChangeArrowheads="1"/>
          </p:cNvSpPr>
          <p:nvPr/>
        </p:nvSpPr>
        <p:spPr bwMode="auto">
          <a:xfrm>
            <a:off x="2133600" y="1143000"/>
            <a:ext cx="693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lgn="l">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lgn="l">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lgn="l">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lgn="l">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lgn="l">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lgn="just" fontAlgn="base">
              <a:spcAft>
                <a:spcPct val="0"/>
              </a:spcAft>
              <a:buClr>
                <a:srgbClr val="FFCC00"/>
              </a:buClr>
            </a:pPr>
            <a:r>
              <a:rPr lang="fr-FR" altLang="fr-FR" b="1">
                <a:solidFill>
                  <a:srgbClr val="FFCC00"/>
                </a:solidFill>
              </a:rPr>
              <a:t>Douleurs, tuméfactions</a:t>
            </a:r>
          </a:p>
        </p:txBody>
      </p:sp>
      <p:sp>
        <p:nvSpPr>
          <p:cNvPr id="104458" name="Rectangle 10"/>
          <p:cNvSpPr>
            <a:spLocks noChangeArrowheads="1"/>
          </p:cNvSpPr>
          <p:nvPr/>
        </p:nvSpPr>
        <p:spPr bwMode="auto">
          <a:xfrm>
            <a:off x="2514601" y="533400"/>
            <a:ext cx="6704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B-</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CARTILAGINEUSES</a:t>
            </a:r>
          </a:p>
        </p:txBody>
      </p:sp>
    </p:spTree>
    <p:extLst>
      <p:ext uri="{BB962C8B-B14F-4D97-AF65-F5344CB8AC3E}">
        <p14:creationId xmlns:p14="http://schemas.microsoft.com/office/powerpoint/2010/main" val="2554808241"/>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209800" y="6019800"/>
            <a:ext cx="7772400" cy="8382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pPr algn="ctr"/>
            <a:r>
              <a:rPr lang="fr-FR" altLang="fr-FR" sz="4000" b="1">
                <a:solidFill>
                  <a:schemeClr val="tx1"/>
                </a:solidFill>
                <a:latin typeface="Times New Roman" panose="02020603050405020304" pitchFamily="18" charset="0"/>
                <a:cs typeface="Times New Roman" panose="02020603050405020304" pitchFamily="18" charset="0"/>
              </a:rPr>
              <a:t>Chondrosarcome</a:t>
            </a:r>
          </a:p>
        </p:txBody>
      </p:sp>
      <p:sp>
        <p:nvSpPr>
          <p:cNvPr id="95235" name="Rectangle 3"/>
          <p:cNvSpPr>
            <a:spLocks noChangeArrowheads="1"/>
          </p:cNvSpPr>
          <p:nvPr/>
        </p:nvSpPr>
        <p:spPr bwMode="auto">
          <a:xfrm>
            <a:off x="2743201" y="2057400"/>
            <a:ext cx="64103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000" b="1">
                <a:solidFill>
                  <a:srgbClr val="FAFD00"/>
                </a:solidFill>
              </a:rPr>
              <a:t>    H - 26 ans : Refoulement du nerf sciatique</a:t>
            </a:r>
          </a:p>
        </p:txBody>
      </p:sp>
      <p:pic>
        <p:nvPicPr>
          <p:cNvPr id="952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19400"/>
            <a:ext cx="4419600" cy="316865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952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1" y="2743200"/>
            <a:ext cx="2708275" cy="32893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95238" name="Rectangle 6"/>
          <p:cNvSpPr>
            <a:spLocks noChangeArrowheads="1"/>
          </p:cNvSpPr>
          <p:nvPr/>
        </p:nvSpPr>
        <p:spPr bwMode="auto">
          <a:xfrm>
            <a:off x="1752600" y="11430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lgn="l">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lgn="l">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lgn="l">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lgn="l">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lgn="l">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lgn="ctr" fontAlgn="base">
              <a:spcAft>
                <a:spcPct val="0"/>
              </a:spcAft>
              <a:buClr>
                <a:srgbClr val="FFCC00"/>
              </a:buClr>
              <a:buNone/>
            </a:pPr>
            <a:r>
              <a:rPr lang="fr-FR" altLang="fr-FR" sz="2400" b="1">
                <a:solidFill>
                  <a:srgbClr val="FFCC00"/>
                </a:solidFill>
              </a:rPr>
              <a:t>Développement dans les parties molles</a:t>
            </a:r>
            <a:endParaRPr lang="fr-FR" altLang="fr-FR" sz="2800" b="1">
              <a:solidFill>
                <a:srgbClr val="FFCC00"/>
              </a:solidFill>
            </a:endParaRPr>
          </a:p>
          <a:p>
            <a:pPr lvl="1" algn="ctr" fontAlgn="base">
              <a:spcAft>
                <a:spcPct val="0"/>
              </a:spcAft>
            </a:pPr>
            <a:r>
              <a:rPr lang="fr-FR" altLang="fr-FR" sz="2000" b="1">
                <a:solidFill>
                  <a:srgbClr val="FFCC00"/>
                </a:solidFill>
              </a:rPr>
              <a:t>Refoulement des organes voisins</a:t>
            </a:r>
          </a:p>
        </p:txBody>
      </p:sp>
      <p:sp>
        <p:nvSpPr>
          <p:cNvPr id="95239" name="Rectangle 7"/>
          <p:cNvSpPr>
            <a:spLocks noChangeArrowheads="1"/>
          </p:cNvSpPr>
          <p:nvPr/>
        </p:nvSpPr>
        <p:spPr bwMode="auto">
          <a:xfrm>
            <a:off x="2743201" y="0"/>
            <a:ext cx="6704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B-</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CARTILAGINEUSES</a:t>
            </a:r>
          </a:p>
        </p:txBody>
      </p:sp>
    </p:spTree>
    <p:extLst>
      <p:ext uri="{BB962C8B-B14F-4D97-AF65-F5344CB8AC3E}">
        <p14:creationId xmlns:p14="http://schemas.microsoft.com/office/powerpoint/2010/main" val="1323774436"/>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fr-FR" altLang="fr-FR" sz="2800" b="1">
                <a:solidFill>
                  <a:schemeClr val="tx1"/>
                </a:solidFill>
                <a:latin typeface="Times New Roman" panose="02020603050405020304" pitchFamily="18" charset="0"/>
                <a:cs typeface="Times New Roman" panose="02020603050405020304" pitchFamily="18" charset="0"/>
              </a:rPr>
              <a:t>CLASSIFICATION ANATOMOPATHOLOGIQUE</a:t>
            </a:r>
            <a:r>
              <a:rPr lang="fr-FR" altLang="fr-FR" sz="2400" b="1">
                <a:solidFill>
                  <a:schemeClr val="tx1"/>
                </a:solidFill>
                <a:latin typeface="Times New Roman" panose="02020603050405020304" pitchFamily="18" charset="0"/>
                <a:cs typeface="Times New Roman" panose="02020603050405020304" pitchFamily="18" charset="0"/>
              </a:rPr>
              <a:t> </a:t>
            </a:r>
            <a:br>
              <a:rPr lang="fr-FR" altLang="fr-FR" sz="24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DES LESIONS TUMORALES  ET  PSEUDOTUMORALES DES OS</a:t>
            </a:r>
            <a:br>
              <a:rPr lang="fr-FR" altLang="fr-FR" sz="20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 </a:t>
            </a:r>
            <a:r>
              <a:rPr lang="fr-FR" altLang="fr-FR" sz="2400" b="1">
                <a:solidFill>
                  <a:schemeClr val="tx1"/>
                </a:solidFill>
                <a:latin typeface="Times New Roman" panose="02020603050405020304" pitchFamily="18" charset="0"/>
                <a:cs typeface="Times New Roman" panose="02020603050405020304" pitchFamily="18" charset="0"/>
              </a:rPr>
              <a:t>C-</a:t>
            </a:r>
            <a:r>
              <a:rPr lang="fr-FR" altLang="fr-FR" sz="2400" b="1" u="sng">
                <a:solidFill>
                  <a:schemeClr val="tx1"/>
                </a:solidFill>
                <a:latin typeface="Times New Roman" panose="02020603050405020304" pitchFamily="18" charset="0"/>
                <a:cs typeface="Times New Roman" panose="02020603050405020304" pitchFamily="18" charset="0"/>
              </a:rPr>
              <a:t>TUMEURS FIBREUSES ET FIBROHISTIOCYTAIRES</a:t>
            </a:r>
          </a:p>
        </p:txBody>
      </p:sp>
      <p:sp>
        <p:nvSpPr>
          <p:cNvPr id="56323" name="Rectangle 3"/>
          <p:cNvSpPr>
            <a:spLocks noGrp="1" noChangeArrowheads="1"/>
          </p:cNvSpPr>
          <p:nvPr>
            <p:ph type="body" idx="1"/>
          </p:nvPr>
        </p:nvSpPr>
        <p:spPr/>
        <p:txBody>
          <a:bodyPr/>
          <a:lstStyle/>
          <a:p>
            <a:r>
              <a:rPr lang="fr-FR" altLang="fr-FR" b="1">
                <a:solidFill>
                  <a:schemeClr val="tx1"/>
                </a:solidFill>
                <a:latin typeface="Times New Roman" panose="02020603050405020304" pitchFamily="18" charset="0"/>
                <a:cs typeface="Times New Roman" panose="02020603050405020304" pitchFamily="18" charset="0"/>
              </a:rPr>
              <a:t>1_Bénignes </a:t>
            </a:r>
          </a:p>
          <a:p>
            <a:r>
              <a:rPr lang="fr-FR" altLang="fr-FR" b="1">
                <a:solidFill>
                  <a:schemeClr val="tx1"/>
                </a:solidFill>
                <a:latin typeface="Times New Roman" panose="02020603050405020304" pitchFamily="18" charset="0"/>
                <a:cs typeface="Times New Roman" panose="02020603050405020304" pitchFamily="18" charset="0"/>
              </a:rPr>
              <a:t>a_Histiocytofibrome bénin</a:t>
            </a:r>
          </a:p>
          <a:p>
            <a:r>
              <a:rPr lang="fr-FR" altLang="fr-FR" b="1">
                <a:solidFill>
                  <a:schemeClr val="tx1"/>
                </a:solidFill>
                <a:latin typeface="Times New Roman" panose="02020603050405020304" pitchFamily="18" charset="0"/>
                <a:cs typeface="Times New Roman" panose="02020603050405020304" pitchFamily="18" charset="0"/>
              </a:rPr>
              <a:t>b_Fibrome desmoïde Fibrome envahissant, fibromatose congénitale, myofibromatose infantile</a:t>
            </a:r>
          </a:p>
        </p:txBody>
      </p:sp>
    </p:spTree>
    <p:extLst>
      <p:ext uri="{BB962C8B-B14F-4D97-AF65-F5344CB8AC3E}">
        <p14:creationId xmlns:p14="http://schemas.microsoft.com/office/powerpoint/2010/main" val="40669235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CLASSIFICATION ANATOMOPATHOLOGIQUE</a:t>
            </a:r>
            <a:r>
              <a:rPr lang="fr-FR" altLang="fr-FR" sz="2400" b="1">
                <a:solidFill>
                  <a:schemeClr val="tx1"/>
                </a:solidFill>
                <a:latin typeface="Times New Roman" panose="02020603050405020304" pitchFamily="18" charset="0"/>
                <a:cs typeface="Times New Roman" panose="02020603050405020304" pitchFamily="18" charset="0"/>
              </a:rPr>
              <a:t> </a:t>
            </a:r>
            <a:br>
              <a:rPr lang="fr-FR" altLang="fr-FR" sz="24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DES LESIONS TUMORALES  ET  PSEUDOTUMORALES DES OS</a:t>
            </a:r>
            <a:br>
              <a:rPr lang="fr-FR" altLang="fr-FR" sz="20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 </a:t>
            </a:r>
            <a:r>
              <a:rPr lang="fr-FR" altLang="fr-FR" sz="2400" b="1">
                <a:solidFill>
                  <a:schemeClr val="tx1"/>
                </a:solidFill>
                <a:latin typeface="Times New Roman" panose="02020603050405020304" pitchFamily="18" charset="0"/>
                <a:cs typeface="Times New Roman" panose="02020603050405020304" pitchFamily="18" charset="0"/>
              </a:rPr>
              <a:t>C-</a:t>
            </a:r>
            <a:r>
              <a:rPr lang="fr-FR" altLang="fr-FR" sz="2400" b="1" u="sng">
                <a:solidFill>
                  <a:schemeClr val="tx1"/>
                </a:solidFill>
                <a:latin typeface="Times New Roman" panose="02020603050405020304" pitchFamily="18" charset="0"/>
                <a:cs typeface="Times New Roman" panose="02020603050405020304" pitchFamily="18" charset="0"/>
              </a:rPr>
              <a:t>TUMEURS FIBREUSES ET FIBROHISTIOCYTAIRES</a:t>
            </a:r>
          </a:p>
        </p:txBody>
      </p:sp>
      <p:sp>
        <p:nvSpPr>
          <p:cNvPr id="57347" name="Rectangle 3"/>
          <p:cNvSpPr>
            <a:spLocks noGrp="1" noChangeArrowheads="1"/>
          </p:cNvSpPr>
          <p:nvPr>
            <p:ph type="body" idx="1"/>
          </p:nvPr>
        </p:nvSpPr>
        <p:spPr/>
        <p:txBody>
          <a:bodyPr/>
          <a:lstStyle/>
          <a:p>
            <a:r>
              <a:rPr lang="fr-FR" altLang="fr-FR" b="1">
                <a:solidFill>
                  <a:schemeClr val="tx1"/>
                </a:solidFill>
                <a:latin typeface="Times New Roman" panose="02020603050405020304" pitchFamily="18" charset="0"/>
                <a:cs typeface="Times New Roman" panose="02020603050405020304" pitchFamily="18" charset="0"/>
              </a:rPr>
              <a:t>2_Malignes </a:t>
            </a:r>
          </a:p>
          <a:p>
            <a:r>
              <a:rPr lang="fr-FR" altLang="fr-FR" b="1">
                <a:solidFill>
                  <a:schemeClr val="tx1"/>
                </a:solidFill>
                <a:latin typeface="Times New Roman" panose="02020603050405020304" pitchFamily="18" charset="0"/>
                <a:cs typeface="Times New Roman" panose="02020603050405020304" pitchFamily="18" charset="0"/>
              </a:rPr>
              <a:t>a_Fibrosarcome Forme médullaire, périostée, secondaire</a:t>
            </a:r>
          </a:p>
          <a:p>
            <a:r>
              <a:rPr lang="fr-FR" altLang="fr-FR" b="1">
                <a:solidFill>
                  <a:schemeClr val="tx1"/>
                </a:solidFill>
                <a:latin typeface="Times New Roman" panose="02020603050405020304" pitchFamily="18" charset="0"/>
                <a:cs typeface="Times New Roman" panose="02020603050405020304" pitchFamily="18" charset="0"/>
              </a:rPr>
              <a:t>b_Histiocytofibrome malin Primitif, secondaire, multicentrique</a:t>
            </a:r>
          </a:p>
        </p:txBody>
      </p:sp>
    </p:spTree>
    <p:extLst>
      <p:ext uri="{BB962C8B-B14F-4D97-AF65-F5344CB8AC3E}">
        <p14:creationId xmlns:p14="http://schemas.microsoft.com/office/powerpoint/2010/main" val="5201135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CLASSIFICATION ANATOMOPATHOLOGIQUE</a:t>
            </a:r>
            <a:br>
              <a:rPr lang="fr-FR" altLang="fr-FR" sz="28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DES LESIONS TUMORALES  ET  PSEUDOTUMORALES DES OS</a:t>
            </a:r>
            <a:br>
              <a:rPr lang="fr-FR" altLang="fr-FR" sz="2000" b="1">
                <a:solidFill>
                  <a:schemeClr val="tx1"/>
                </a:solidFill>
                <a:latin typeface="Times New Roman" panose="02020603050405020304" pitchFamily="18" charset="0"/>
                <a:cs typeface="Times New Roman" panose="02020603050405020304" pitchFamily="18" charset="0"/>
              </a:rPr>
            </a:br>
            <a:r>
              <a:rPr lang="fr-FR" altLang="fr-FR" sz="3200" b="1">
                <a:solidFill>
                  <a:schemeClr val="tx1"/>
                </a:solidFill>
                <a:latin typeface="Times New Roman" panose="02020603050405020304" pitchFamily="18" charset="0"/>
                <a:cs typeface="Times New Roman" panose="02020603050405020304" pitchFamily="18" charset="0"/>
              </a:rPr>
              <a:t>D- </a:t>
            </a:r>
            <a:r>
              <a:rPr lang="fr-FR" altLang="fr-FR" sz="3200" b="1" u="sng">
                <a:solidFill>
                  <a:schemeClr val="tx1"/>
                </a:solidFill>
                <a:latin typeface="Times New Roman" panose="02020603050405020304" pitchFamily="18" charset="0"/>
                <a:cs typeface="Times New Roman" panose="02020603050405020304" pitchFamily="18" charset="0"/>
              </a:rPr>
              <a:t>TUMEURS ADIPEUSES</a:t>
            </a:r>
          </a:p>
        </p:txBody>
      </p:sp>
      <p:sp>
        <p:nvSpPr>
          <p:cNvPr id="58371" name="Rectangle 3"/>
          <p:cNvSpPr>
            <a:spLocks noGrp="1" noChangeArrowheads="1"/>
          </p:cNvSpPr>
          <p:nvPr>
            <p:ph type="body" idx="1"/>
          </p:nvPr>
        </p:nvSpPr>
        <p:spPr/>
        <p:txBody>
          <a:bodyPr/>
          <a:lstStyle/>
          <a:p>
            <a:r>
              <a:rPr lang="fr-FR" altLang="fr-FR" b="1">
                <a:solidFill>
                  <a:schemeClr val="tx1"/>
                </a:solidFill>
                <a:latin typeface="Times New Roman" panose="02020603050405020304" pitchFamily="18" charset="0"/>
                <a:cs typeface="Times New Roman" panose="02020603050405020304" pitchFamily="18" charset="0"/>
              </a:rPr>
              <a:t>1_Bénignes Lipome Forme médullaire, périostée ou parostéale, lipomatose</a:t>
            </a:r>
          </a:p>
          <a:p>
            <a:endParaRPr lang="fr-FR" altLang="fr-FR" b="1">
              <a:solidFill>
                <a:schemeClr val="tx1"/>
              </a:solidFill>
              <a:latin typeface="Times New Roman" panose="02020603050405020304" pitchFamily="18" charset="0"/>
              <a:cs typeface="Times New Roman" panose="02020603050405020304" pitchFamily="18" charset="0"/>
            </a:endParaRPr>
          </a:p>
          <a:p>
            <a:r>
              <a:rPr lang="fr-FR" altLang="fr-FR" b="1">
                <a:solidFill>
                  <a:schemeClr val="tx1"/>
                </a:solidFill>
                <a:latin typeface="Times New Roman" panose="02020603050405020304" pitchFamily="18" charset="0"/>
                <a:cs typeface="Times New Roman" panose="02020603050405020304" pitchFamily="18" charset="0"/>
              </a:rPr>
              <a:t>2_Malignes Liposarcome</a:t>
            </a:r>
          </a:p>
        </p:txBody>
      </p:sp>
    </p:spTree>
    <p:extLst>
      <p:ext uri="{BB962C8B-B14F-4D97-AF65-F5344CB8AC3E}">
        <p14:creationId xmlns:p14="http://schemas.microsoft.com/office/powerpoint/2010/main" val="143670529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CLASSIFICATION ANATOMOPATHOLOGIQUE</a:t>
            </a:r>
            <a:br>
              <a:rPr lang="fr-FR" altLang="fr-FR" sz="28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DES LESIONS TUMORALES  ET  PSEUDOTUMORALES DES OS</a:t>
            </a:r>
            <a:br>
              <a:rPr lang="fr-FR" altLang="fr-FR" sz="2000" b="1">
                <a:solidFill>
                  <a:schemeClr val="tx1"/>
                </a:solidFill>
                <a:latin typeface="Times New Roman" panose="02020603050405020304" pitchFamily="18" charset="0"/>
                <a:cs typeface="Times New Roman" panose="02020603050405020304" pitchFamily="18" charset="0"/>
              </a:rPr>
            </a:br>
            <a:r>
              <a:rPr lang="fr-FR" altLang="fr-FR" sz="4000" b="1">
                <a:solidFill>
                  <a:schemeClr val="tx1"/>
                </a:solidFill>
                <a:latin typeface="Times New Roman" panose="02020603050405020304" pitchFamily="18" charset="0"/>
                <a:cs typeface="Times New Roman" panose="02020603050405020304" pitchFamily="18" charset="0"/>
              </a:rPr>
              <a:t>E- TUMEURS VASCULAIRES</a:t>
            </a:r>
          </a:p>
        </p:txBody>
      </p:sp>
      <p:sp>
        <p:nvSpPr>
          <p:cNvPr id="59395" name="Rectangle 3"/>
          <p:cNvSpPr>
            <a:spLocks noGrp="1" noChangeArrowheads="1"/>
          </p:cNvSpPr>
          <p:nvPr>
            <p:ph type="body" idx="1"/>
          </p:nvPr>
        </p:nvSpPr>
        <p:spPr/>
        <p:txBody>
          <a:bodyPr/>
          <a:lstStyle/>
          <a:p>
            <a:pPr>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1_Bénignes </a:t>
            </a:r>
          </a:p>
          <a:p>
            <a:pPr>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a_Hémangiome </a:t>
            </a:r>
          </a:p>
          <a:p>
            <a:pPr>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a1-Forme médullaire, périostée, corticale (hémangiomes de surface)</a:t>
            </a:r>
          </a:p>
          <a:p>
            <a:pPr>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a2-Forme épithélioïde ou histiocytoïde</a:t>
            </a:r>
          </a:p>
          <a:p>
            <a:pPr>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a3-Angiomatose (angiomatose kystique)</a:t>
            </a:r>
          </a:p>
          <a:p>
            <a:pPr>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b_Lymphangiome,</a:t>
            </a:r>
          </a:p>
          <a:p>
            <a:pPr>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c_lymphangiomatose</a:t>
            </a:r>
          </a:p>
          <a:p>
            <a:pPr>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d_Ostéolyse essentielle Maladie de Gorham</a:t>
            </a:r>
          </a:p>
          <a:p>
            <a:pPr>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e_Tumeur glomique (glomangiome)</a:t>
            </a:r>
          </a:p>
        </p:txBody>
      </p:sp>
    </p:spTree>
    <p:extLst>
      <p:ext uri="{BB962C8B-B14F-4D97-AF65-F5344CB8AC3E}">
        <p14:creationId xmlns:p14="http://schemas.microsoft.com/office/powerpoint/2010/main" val="196406244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CLASSIFICATION ANATOMOPATHOLOGIQUE</a:t>
            </a:r>
            <a:br>
              <a:rPr lang="fr-FR" altLang="fr-FR" sz="28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DES LESIONS TUMORALES  ET  PSEUDOTUMORALES DES OS </a:t>
            </a:r>
            <a:r>
              <a:rPr lang="fr-FR" altLang="fr-FR" sz="4000" b="1">
                <a:solidFill>
                  <a:schemeClr val="tx1"/>
                </a:solidFill>
                <a:latin typeface="Times New Roman" panose="02020603050405020304" pitchFamily="18" charset="0"/>
                <a:cs typeface="Times New Roman" panose="02020603050405020304" pitchFamily="18" charset="0"/>
              </a:rPr>
              <a:t>E- TUMEURS VASCULAIRES</a:t>
            </a:r>
          </a:p>
        </p:txBody>
      </p:sp>
      <p:sp>
        <p:nvSpPr>
          <p:cNvPr id="60419" name="Rectangle 3"/>
          <p:cNvSpPr>
            <a:spLocks noGrp="1" noChangeArrowheads="1"/>
          </p:cNvSpPr>
          <p:nvPr>
            <p:ph type="body" idx="1"/>
          </p:nvPr>
        </p:nvSpPr>
        <p:spPr/>
        <p:txBody>
          <a:bodyPr/>
          <a:lstStyle/>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2_D’évolution incertaine</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a_Hémangiopéricytome</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b_Hémangioendothéliome Hémangioendothéliome épithélioïde</a:t>
            </a:r>
          </a:p>
          <a:p>
            <a:pPr>
              <a:lnSpc>
                <a:spcPct val="80000"/>
              </a:lnSpc>
            </a:pPr>
            <a:endParaRPr lang="fr-FR" altLang="fr-FR" sz="2000" b="1">
              <a:solidFill>
                <a:schemeClr val="tx1"/>
              </a:solidFill>
              <a:latin typeface="Times New Roman" panose="02020603050405020304" pitchFamily="18" charset="0"/>
              <a:cs typeface="Times New Roman" panose="02020603050405020304" pitchFamily="18" charset="0"/>
            </a:endParaRP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3_Malignes </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a_Hémangiopéricytome malin</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b_Angiosarcome </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b1-Hémangiosarcome, sarcome hémangioendothélial, hémangioendothéliome malin </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b-Angiosarcome épithélioïde</a:t>
            </a:r>
          </a:p>
          <a:p>
            <a:pPr>
              <a:lnSpc>
                <a:spcPct val="80000"/>
              </a:lnSpc>
            </a:pPr>
            <a:endParaRPr lang="fr-FR" altLang="fr-FR" sz="20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068448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a:r>
              <a:rPr lang="fr-FR" altLang="fr-FR" sz="4000" b="1">
                <a:solidFill>
                  <a:schemeClr val="tx1"/>
                </a:solidFill>
                <a:latin typeface="Times New Roman" panose="02020603050405020304" pitchFamily="18" charset="0"/>
                <a:cs typeface="Times New Roman" panose="02020603050405020304" pitchFamily="18" charset="0"/>
              </a:rPr>
              <a:t/>
            </a:r>
            <a:br>
              <a:rPr lang="fr-FR" altLang="fr-FR" sz="4000" b="1">
                <a:solidFill>
                  <a:schemeClr val="tx1"/>
                </a:solidFill>
                <a:latin typeface="Times New Roman" panose="02020603050405020304" pitchFamily="18" charset="0"/>
                <a:cs typeface="Times New Roman" panose="02020603050405020304" pitchFamily="18" charset="0"/>
              </a:rPr>
            </a:br>
            <a:r>
              <a:rPr lang="fr-FR" altLang="fr-FR" sz="2800" b="1">
                <a:solidFill>
                  <a:schemeClr val="tx1"/>
                </a:solidFill>
                <a:latin typeface="Times New Roman" panose="02020603050405020304" pitchFamily="18" charset="0"/>
                <a:cs typeface="Times New Roman" panose="02020603050405020304" pitchFamily="18" charset="0"/>
              </a:rPr>
              <a:t>CLASSIFICATION ANATOMOPATHOLOGIQUE</a:t>
            </a:r>
            <a:br>
              <a:rPr lang="fr-FR" altLang="fr-FR" sz="28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DES LESIONS TUMORALES  ET  PSEUDOTUMORALES DES OS </a:t>
            </a:r>
            <a:r>
              <a:rPr lang="fr-FR" altLang="fr-FR" sz="4000" b="1">
                <a:solidFill>
                  <a:schemeClr val="tx1"/>
                </a:solidFill>
                <a:latin typeface="Times New Roman" panose="02020603050405020304" pitchFamily="18" charset="0"/>
                <a:cs typeface="Times New Roman" panose="02020603050405020304" pitchFamily="18" charset="0"/>
              </a:rPr>
              <a:t>F- TUMEURS MUSCULAIRES</a:t>
            </a:r>
          </a:p>
        </p:txBody>
      </p:sp>
      <p:sp>
        <p:nvSpPr>
          <p:cNvPr id="61443" name="Rectangle 3"/>
          <p:cNvSpPr>
            <a:spLocks noGrp="1" noChangeArrowheads="1"/>
          </p:cNvSpPr>
          <p:nvPr>
            <p:ph type="body" idx="1"/>
          </p:nvPr>
        </p:nvSpPr>
        <p:spPr/>
        <p:txBody>
          <a:bodyPr/>
          <a:lstStyle/>
          <a:p>
            <a:endParaRPr lang="fr-FR" altLang="fr-FR" b="1">
              <a:solidFill>
                <a:schemeClr val="tx1"/>
              </a:solidFill>
              <a:latin typeface="Times New Roman" panose="02020603050405020304" pitchFamily="18" charset="0"/>
              <a:cs typeface="Times New Roman" panose="02020603050405020304" pitchFamily="18" charset="0"/>
            </a:endParaRPr>
          </a:p>
          <a:p>
            <a:r>
              <a:rPr lang="fr-FR" altLang="fr-FR" b="1">
                <a:solidFill>
                  <a:schemeClr val="tx1"/>
                </a:solidFill>
                <a:latin typeface="Times New Roman" panose="02020603050405020304" pitchFamily="18" charset="0"/>
                <a:cs typeface="Times New Roman" panose="02020603050405020304" pitchFamily="18" charset="0"/>
              </a:rPr>
              <a:t>1_Bénignes Léiomyome</a:t>
            </a:r>
          </a:p>
          <a:p>
            <a:endParaRPr lang="fr-FR" altLang="fr-FR" b="1">
              <a:solidFill>
                <a:schemeClr val="tx1"/>
              </a:solidFill>
              <a:latin typeface="Times New Roman" panose="02020603050405020304" pitchFamily="18" charset="0"/>
              <a:cs typeface="Times New Roman" panose="02020603050405020304" pitchFamily="18" charset="0"/>
            </a:endParaRPr>
          </a:p>
          <a:p>
            <a:r>
              <a:rPr lang="fr-FR" altLang="fr-FR" b="1">
                <a:solidFill>
                  <a:schemeClr val="tx1"/>
                </a:solidFill>
                <a:latin typeface="Times New Roman" panose="02020603050405020304" pitchFamily="18" charset="0"/>
                <a:cs typeface="Times New Roman" panose="02020603050405020304" pitchFamily="18" charset="0"/>
              </a:rPr>
              <a:t>2_Malignes </a:t>
            </a:r>
          </a:p>
          <a:p>
            <a:r>
              <a:rPr lang="fr-FR" altLang="fr-FR" b="1">
                <a:solidFill>
                  <a:schemeClr val="tx1"/>
                </a:solidFill>
                <a:latin typeface="Times New Roman" panose="02020603050405020304" pitchFamily="18" charset="0"/>
                <a:cs typeface="Times New Roman" panose="02020603050405020304" pitchFamily="18" charset="0"/>
              </a:rPr>
              <a:t>a_Léiomyosarcome</a:t>
            </a:r>
          </a:p>
          <a:p>
            <a:r>
              <a:rPr lang="fr-FR" altLang="fr-FR" b="1">
                <a:solidFill>
                  <a:schemeClr val="tx1"/>
                </a:solidFill>
                <a:latin typeface="Times New Roman" panose="02020603050405020304" pitchFamily="18" charset="0"/>
                <a:cs typeface="Times New Roman" panose="02020603050405020304" pitchFamily="18" charset="0"/>
              </a:rPr>
              <a:t>b_Rhabdomyosarcome</a:t>
            </a:r>
          </a:p>
        </p:txBody>
      </p:sp>
    </p:spTree>
    <p:extLst>
      <p:ext uri="{BB962C8B-B14F-4D97-AF65-F5344CB8AC3E}">
        <p14:creationId xmlns:p14="http://schemas.microsoft.com/office/powerpoint/2010/main" val="89724775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CLASSIFICATION ANATOMOPATHOLOGIQUE</a:t>
            </a:r>
            <a:br>
              <a:rPr lang="fr-FR" altLang="fr-FR" sz="28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DES LESIONS TUMORALES  ET  PSEUDOTUMORALES DES OS</a:t>
            </a:r>
            <a:br>
              <a:rPr lang="fr-FR" altLang="fr-FR" sz="20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 </a:t>
            </a:r>
            <a:r>
              <a:rPr lang="fr-FR" altLang="fr-FR" sz="4000" b="1">
                <a:solidFill>
                  <a:schemeClr val="tx1"/>
                </a:solidFill>
                <a:latin typeface="Times New Roman" panose="02020603050405020304" pitchFamily="18" charset="0"/>
                <a:cs typeface="Times New Roman" panose="02020603050405020304" pitchFamily="18" charset="0"/>
              </a:rPr>
              <a:t>G-  </a:t>
            </a:r>
            <a:r>
              <a:rPr lang="fr-FR" altLang="fr-FR" sz="4000" b="1" u="sng">
                <a:solidFill>
                  <a:schemeClr val="tx1"/>
                </a:solidFill>
                <a:latin typeface="Times New Roman" panose="02020603050405020304" pitchFamily="18" charset="0"/>
                <a:cs typeface="Times New Roman" panose="02020603050405020304" pitchFamily="18" charset="0"/>
              </a:rPr>
              <a:t>TUMEURS NERVEUSES</a:t>
            </a:r>
          </a:p>
        </p:txBody>
      </p:sp>
      <p:sp>
        <p:nvSpPr>
          <p:cNvPr id="62467" name="Rectangle 3"/>
          <p:cNvSpPr>
            <a:spLocks noGrp="1" noChangeArrowheads="1"/>
          </p:cNvSpPr>
          <p:nvPr>
            <p:ph type="body" idx="1"/>
          </p:nvPr>
        </p:nvSpPr>
        <p:spPr/>
        <p:txBody>
          <a:bodyPr/>
          <a:lstStyle/>
          <a:p>
            <a:r>
              <a:rPr lang="fr-FR" altLang="fr-FR" b="1">
                <a:solidFill>
                  <a:schemeClr val="tx1"/>
                </a:solidFill>
                <a:latin typeface="Times New Roman" panose="02020603050405020304" pitchFamily="18" charset="0"/>
                <a:cs typeface="Times New Roman" panose="02020603050405020304" pitchFamily="18" charset="0"/>
              </a:rPr>
              <a:t>1_Bénignes </a:t>
            </a:r>
          </a:p>
          <a:p>
            <a:r>
              <a:rPr lang="fr-FR" altLang="fr-FR" b="1">
                <a:solidFill>
                  <a:schemeClr val="tx1"/>
                </a:solidFill>
                <a:latin typeface="Times New Roman" panose="02020603050405020304" pitchFamily="18" charset="0"/>
                <a:cs typeface="Times New Roman" panose="02020603050405020304" pitchFamily="18" charset="0"/>
              </a:rPr>
              <a:t>a_Schwannome (neurinome)</a:t>
            </a:r>
          </a:p>
          <a:p>
            <a:r>
              <a:rPr lang="fr-FR" altLang="fr-FR" b="1">
                <a:solidFill>
                  <a:schemeClr val="tx1"/>
                </a:solidFill>
                <a:latin typeface="Times New Roman" panose="02020603050405020304" pitchFamily="18" charset="0"/>
                <a:cs typeface="Times New Roman" panose="02020603050405020304" pitchFamily="18" charset="0"/>
              </a:rPr>
              <a:t>b_Neurofibrome (neurofibromatose)</a:t>
            </a:r>
          </a:p>
          <a:p>
            <a:r>
              <a:rPr lang="fr-FR" altLang="fr-FR" b="1">
                <a:solidFill>
                  <a:schemeClr val="tx1"/>
                </a:solidFill>
                <a:latin typeface="Times New Roman" panose="02020603050405020304" pitchFamily="18" charset="0"/>
                <a:cs typeface="Times New Roman" panose="02020603050405020304" pitchFamily="18" charset="0"/>
              </a:rPr>
              <a:t>c_Ganglioneuromes</a:t>
            </a:r>
          </a:p>
          <a:p>
            <a:endParaRPr lang="fr-FR" altLang="fr-FR" b="1">
              <a:solidFill>
                <a:schemeClr val="tx1"/>
              </a:solidFill>
              <a:latin typeface="Times New Roman" panose="02020603050405020304" pitchFamily="18" charset="0"/>
              <a:cs typeface="Times New Roman" panose="02020603050405020304" pitchFamily="18" charset="0"/>
            </a:endParaRPr>
          </a:p>
          <a:p>
            <a:r>
              <a:rPr lang="fr-FR" altLang="fr-FR" b="1">
                <a:solidFill>
                  <a:schemeClr val="tx1"/>
                </a:solidFill>
                <a:latin typeface="Times New Roman" panose="02020603050405020304" pitchFamily="18" charset="0"/>
                <a:cs typeface="Times New Roman" panose="02020603050405020304" pitchFamily="18" charset="0"/>
              </a:rPr>
              <a:t>2_Malignes : Schwannome malin</a:t>
            </a:r>
          </a:p>
        </p:txBody>
      </p:sp>
    </p:spTree>
    <p:extLst>
      <p:ext uri="{BB962C8B-B14F-4D97-AF65-F5344CB8AC3E}">
        <p14:creationId xmlns:p14="http://schemas.microsoft.com/office/powerpoint/2010/main" val="2790163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Rectangle 5"/>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17766" name="Rectangle 6"/>
          <p:cNvSpPr>
            <a:spLocks noGrp="1" noChangeArrowheads="1"/>
          </p:cNvSpPr>
          <p:nvPr>
            <p:ph type="body" idx="1"/>
          </p:nvPr>
        </p:nvSpPr>
        <p:spPr/>
        <p:txBody>
          <a:bodyPr/>
          <a:lstStyle/>
          <a:p>
            <a:pPr algn="ctr">
              <a:buFontTx/>
              <a:buNone/>
            </a:pPr>
            <a:r>
              <a:rPr lang="fr-FR" altLang="fr-FR" sz="1600" b="1">
                <a:solidFill>
                  <a:schemeClr val="tx1"/>
                </a:solidFill>
                <a:latin typeface="Times New Roman" panose="02020603050405020304" pitchFamily="18" charset="0"/>
                <a:cs typeface="Times New Roman" panose="02020603050405020304" pitchFamily="18" charset="0"/>
              </a:rPr>
              <a:t>Radio simple Signes de bénignité :image bien cernée corticale normale</a:t>
            </a:r>
          </a:p>
        </p:txBody>
      </p:sp>
      <p:pic>
        <p:nvPicPr>
          <p:cNvPr id="1177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549526"/>
            <a:ext cx="5715000" cy="3711575"/>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2590800"/>
            <a:ext cx="2151063" cy="3657600"/>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528598"/>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CLASSIFICATION ANATOMOPATHOLOGIQUE</a:t>
            </a:r>
            <a:br>
              <a:rPr lang="fr-FR" altLang="fr-FR" sz="28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DES LESIONS TUMORALES  ET  PSEUDOTUMORALES DES OS</a:t>
            </a:r>
            <a:br>
              <a:rPr lang="fr-FR" altLang="fr-FR" sz="20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 </a:t>
            </a:r>
            <a:r>
              <a:rPr lang="fr-FR" altLang="fr-FR" sz="2400" b="1">
                <a:solidFill>
                  <a:schemeClr val="tx1"/>
                </a:solidFill>
                <a:latin typeface="Times New Roman" panose="02020603050405020304" pitchFamily="18" charset="0"/>
                <a:cs typeface="Times New Roman" panose="02020603050405020304" pitchFamily="18" charset="0"/>
              </a:rPr>
              <a:t>H- </a:t>
            </a:r>
            <a:r>
              <a:rPr lang="fr-FR" altLang="fr-FR" sz="2400" b="1" u="sng">
                <a:solidFill>
                  <a:schemeClr val="tx1"/>
                </a:solidFill>
                <a:latin typeface="Times New Roman" panose="02020603050405020304" pitchFamily="18" charset="0"/>
                <a:cs typeface="Times New Roman" panose="02020603050405020304" pitchFamily="18" charset="0"/>
              </a:rPr>
              <a:t>TUMEURS MYXOÏDES ET XANTHOMATEUSES</a:t>
            </a:r>
          </a:p>
        </p:txBody>
      </p:sp>
      <p:sp>
        <p:nvSpPr>
          <p:cNvPr id="63491" name="Rectangle 3"/>
          <p:cNvSpPr>
            <a:spLocks noGrp="1" noChangeArrowheads="1"/>
          </p:cNvSpPr>
          <p:nvPr>
            <p:ph type="body" idx="1"/>
          </p:nvPr>
        </p:nvSpPr>
        <p:spPr/>
        <p:txBody>
          <a:bodyPr/>
          <a:lstStyle/>
          <a:p>
            <a:endParaRPr lang="fr-FR" altLang="fr-FR" b="1">
              <a:solidFill>
                <a:schemeClr val="tx1"/>
              </a:solidFill>
              <a:latin typeface="Times New Roman" panose="02020603050405020304" pitchFamily="18" charset="0"/>
              <a:cs typeface="Times New Roman" panose="02020603050405020304" pitchFamily="18" charset="0"/>
            </a:endParaRPr>
          </a:p>
          <a:p>
            <a:r>
              <a:rPr lang="fr-FR" altLang="fr-FR" b="1">
                <a:solidFill>
                  <a:schemeClr val="tx1"/>
                </a:solidFill>
                <a:latin typeface="Times New Roman" panose="02020603050405020304" pitchFamily="18" charset="0"/>
                <a:cs typeface="Times New Roman" panose="02020603050405020304" pitchFamily="18" charset="0"/>
              </a:rPr>
              <a:t>a_Fibromyxome ou myxome</a:t>
            </a:r>
          </a:p>
          <a:p>
            <a:endParaRPr lang="fr-FR" altLang="fr-FR" b="1">
              <a:solidFill>
                <a:schemeClr val="tx1"/>
              </a:solidFill>
              <a:latin typeface="Times New Roman" panose="02020603050405020304" pitchFamily="18" charset="0"/>
              <a:cs typeface="Times New Roman" panose="02020603050405020304" pitchFamily="18" charset="0"/>
            </a:endParaRPr>
          </a:p>
          <a:p>
            <a:r>
              <a:rPr lang="fr-FR" altLang="fr-FR" b="1">
                <a:solidFill>
                  <a:schemeClr val="tx1"/>
                </a:solidFill>
                <a:latin typeface="Times New Roman" panose="02020603050405020304" pitchFamily="18" charset="0"/>
                <a:cs typeface="Times New Roman" panose="02020603050405020304" pitchFamily="18" charset="0"/>
              </a:rPr>
              <a:t>b_Xanthome </a:t>
            </a:r>
          </a:p>
        </p:txBody>
      </p:sp>
    </p:spTree>
    <p:extLst>
      <p:ext uri="{BB962C8B-B14F-4D97-AF65-F5344CB8AC3E}">
        <p14:creationId xmlns:p14="http://schemas.microsoft.com/office/powerpoint/2010/main" val="172746108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CLASSIFICATION ANATOMOPATHOLOGIQUE</a:t>
            </a:r>
            <a:br>
              <a:rPr lang="fr-FR" altLang="fr-FR" sz="28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DES LESIONS TUMORALES  ET  PSEUDOTUMORALES DES OS</a:t>
            </a:r>
            <a:br>
              <a:rPr lang="fr-FR" altLang="fr-FR" sz="20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I-  </a:t>
            </a:r>
            <a:r>
              <a:rPr lang="fr-FR" altLang="fr-FR" sz="2000" b="1" u="sng">
                <a:solidFill>
                  <a:schemeClr val="tx1"/>
                </a:solidFill>
                <a:latin typeface="Times New Roman" panose="02020603050405020304" pitchFamily="18" charset="0"/>
                <a:cs typeface="Times New Roman" panose="02020603050405020304" pitchFamily="18" charset="0"/>
              </a:rPr>
              <a:t>TUMEURS HAMARTOMATEUSES ET PLURITISSULAIRES</a:t>
            </a:r>
            <a:endParaRPr lang="fr-FR" altLang="fr-FR" sz="2000" b="1">
              <a:solidFill>
                <a:schemeClr val="tx1"/>
              </a:solidFill>
              <a:latin typeface="Times New Roman" panose="02020603050405020304" pitchFamily="18" charset="0"/>
              <a:cs typeface="Times New Roman" panose="02020603050405020304" pitchFamily="18" charset="0"/>
            </a:endParaRPr>
          </a:p>
        </p:txBody>
      </p:sp>
      <p:sp>
        <p:nvSpPr>
          <p:cNvPr id="64515" name="Rectangle 3"/>
          <p:cNvSpPr>
            <a:spLocks noGrp="1" noChangeArrowheads="1"/>
          </p:cNvSpPr>
          <p:nvPr>
            <p:ph type="body" idx="1"/>
          </p:nvPr>
        </p:nvSpPr>
        <p:spPr/>
        <p:txBody>
          <a:bodyPr/>
          <a:lstStyle/>
          <a:p>
            <a:r>
              <a:rPr lang="fr-FR" altLang="fr-FR" b="1">
                <a:solidFill>
                  <a:schemeClr val="tx1"/>
                </a:solidFill>
                <a:latin typeface="Times New Roman" panose="02020603050405020304" pitchFamily="18" charset="0"/>
                <a:cs typeface="Times New Roman" panose="02020603050405020304" pitchFamily="18" charset="0"/>
              </a:rPr>
              <a:t>a_Hamartome mésenchymateux du gril costal</a:t>
            </a:r>
          </a:p>
          <a:p>
            <a:r>
              <a:rPr lang="fr-FR" altLang="fr-FR" b="1">
                <a:solidFill>
                  <a:schemeClr val="tx1"/>
                </a:solidFill>
                <a:latin typeface="Times New Roman" panose="02020603050405020304" pitchFamily="18" charset="0"/>
                <a:cs typeface="Times New Roman" panose="02020603050405020304" pitchFamily="18" charset="0"/>
              </a:rPr>
              <a:t>b_Mésenchymome fibrocartilagineux (?)</a:t>
            </a:r>
          </a:p>
          <a:p>
            <a:r>
              <a:rPr lang="fr-FR" altLang="fr-FR" b="1">
                <a:solidFill>
                  <a:schemeClr val="tx1"/>
                </a:solidFill>
                <a:latin typeface="Times New Roman" panose="02020603050405020304" pitchFamily="18" charset="0"/>
                <a:cs typeface="Times New Roman" panose="02020603050405020304" pitchFamily="18" charset="0"/>
              </a:rPr>
              <a:t>c_Mésenchymome malin </a:t>
            </a:r>
          </a:p>
          <a:p>
            <a:r>
              <a:rPr lang="fr-FR" altLang="fr-FR" b="1">
                <a:solidFill>
                  <a:schemeClr val="tx1"/>
                </a:solidFill>
                <a:latin typeface="Times New Roman" panose="02020603050405020304" pitchFamily="18" charset="0"/>
                <a:cs typeface="Times New Roman" panose="02020603050405020304" pitchFamily="18" charset="0"/>
              </a:rPr>
              <a:t>d_Ostéoliposarcome, </a:t>
            </a:r>
          </a:p>
          <a:p>
            <a:r>
              <a:rPr lang="fr-FR" altLang="fr-FR" b="1">
                <a:solidFill>
                  <a:schemeClr val="tx1"/>
                </a:solidFill>
                <a:latin typeface="Times New Roman" panose="02020603050405020304" pitchFamily="18" charset="0"/>
                <a:cs typeface="Times New Roman" panose="02020603050405020304" pitchFamily="18" charset="0"/>
              </a:rPr>
              <a:t>e_Ostéorhabdomyosarcome </a:t>
            </a:r>
          </a:p>
        </p:txBody>
      </p:sp>
    </p:spTree>
    <p:extLst>
      <p:ext uri="{BB962C8B-B14F-4D97-AF65-F5344CB8AC3E}">
        <p14:creationId xmlns:p14="http://schemas.microsoft.com/office/powerpoint/2010/main" val="50093910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CLASSIFICATION ANATOMOPATHOLOGIQUE</a:t>
            </a:r>
            <a:br>
              <a:rPr lang="fr-FR" altLang="fr-FR" sz="28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DES LESIONS TUMORALES  ET  PSEUDOTUMORALES DES OS</a:t>
            </a:r>
            <a:br>
              <a:rPr lang="fr-FR" altLang="fr-FR" sz="20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J- </a:t>
            </a:r>
            <a:r>
              <a:rPr lang="fr-FR" altLang="fr-FR" sz="2000" b="1" u="sng">
                <a:solidFill>
                  <a:schemeClr val="tx1"/>
                </a:solidFill>
                <a:latin typeface="Times New Roman" panose="02020603050405020304" pitchFamily="18" charset="0"/>
                <a:cs typeface="Times New Roman" panose="02020603050405020304" pitchFamily="18" charset="0"/>
              </a:rPr>
              <a:t>TUMEURS ISSUES DE VESTIGES EMBRYONNAIRES</a:t>
            </a:r>
            <a:endParaRPr lang="fr-FR" altLang="fr-FR" sz="2000" b="1">
              <a:solidFill>
                <a:schemeClr val="tx1"/>
              </a:solidFill>
              <a:latin typeface="Times New Roman" panose="02020603050405020304" pitchFamily="18" charset="0"/>
              <a:cs typeface="Times New Roman" panose="02020603050405020304" pitchFamily="18" charset="0"/>
            </a:endParaRPr>
          </a:p>
        </p:txBody>
      </p:sp>
      <p:sp>
        <p:nvSpPr>
          <p:cNvPr id="65539" name="Rectangle 3"/>
          <p:cNvSpPr>
            <a:spLocks noGrp="1" noChangeArrowheads="1"/>
          </p:cNvSpPr>
          <p:nvPr>
            <p:ph type="body" idx="1"/>
          </p:nvPr>
        </p:nvSpPr>
        <p:spPr/>
        <p:txBody>
          <a:bodyPr/>
          <a:lstStyle/>
          <a:p>
            <a:r>
              <a:rPr lang="it-IT" altLang="fr-FR" b="1">
                <a:solidFill>
                  <a:schemeClr val="tx1"/>
                </a:solidFill>
                <a:latin typeface="Times New Roman" panose="02020603050405020304" pitchFamily="18" charset="0"/>
                <a:cs typeface="Times New Roman" panose="02020603050405020304" pitchFamily="18" charset="0"/>
              </a:rPr>
              <a:t>a_Adamantinome</a:t>
            </a:r>
          </a:p>
          <a:p>
            <a:r>
              <a:rPr lang="it-IT" altLang="fr-FR" b="1">
                <a:solidFill>
                  <a:schemeClr val="tx1"/>
                </a:solidFill>
                <a:latin typeface="Times New Roman" panose="02020603050405020304" pitchFamily="18" charset="0"/>
                <a:cs typeface="Times New Roman" panose="02020603050405020304" pitchFamily="18" charset="0"/>
              </a:rPr>
              <a:t>b_Chordome </a:t>
            </a:r>
          </a:p>
          <a:p>
            <a:r>
              <a:rPr lang="it-IT" altLang="fr-FR" b="1">
                <a:solidFill>
                  <a:schemeClr val="tx1"/>
                </a:solidFill>
                <a:latin typeface="Times New Roman" panose="02020603050405020304" pitchFamily="18" charset="0"/>
                <a:cs typeface="Times New Roman" panose="02020603050405020304" pitchFamily="18" charset="0"/>
              </a:rPr>
              <a:t>c_Chordome chondroïde</a:t>
            </a:r>
            <a:endParaRPr lang="fr-FR" altLang="fr-FR" b="1">
              <a:solidFill>
                <a:schemeClr val="tx1"/>
              </a:solidFill>
              <a:latin typeface="Times New Roman" panose="02020603050405020304" pitchFamily="18" charset="0"/>
              <a:cs typeface="Times New Roman" panose="02020603050405020304" pitchFamily="18" charset="0"/>
            </a:endParaRPr>
          </a:p>
          <a:p>
            <a:r>
              <a:rPr lang="fr-FR" altLang="fr-FR" b="1">
                <a:solidFill>
                  <a:schemeClr val="tx1"/>
                </a:solidFill>
                <a:latin typeface="Times New Roman" panose="02020603050405020304" pitchFamily="18" charset="0"/>
                <a:cs typeface="Times New Roman" panose="02020603050405020304" pitchFamily="18" charset="0"/>
              </a:rPr>
              <a:t>d_Chordome dédifférencié</a:t>
            </a:r>
          </a:p>
          <a:p>
            <a:r>
              <a:rPr lang="fr-FR" altLang="fr-FR" b="1">
                <a:solidFill>
                  <a:schemeClr val="tx1"/>
                </a:solidFill>
                <a:latin typeface="Times New Roman" panose="02020603050405020304" pitchFamily="18" charset="0"/>
                <a:cs typeface="Times New Roman" panose="02020603050405020304" pitchFamily="18" charset="0"/>
              </a:rPr>
              <a:t>e_Parachordome</a:t>
            </a:r>
          </a:p>
        </p:txBody>
      </p:sp>
    </p:spTree>
    <p:extLst>
      <p:ext uri="{BB962C8B-B14F-4D97-AF65-F5344CB8AC3E}">
        <p14:creationId xmlns:p14="http://schemas.microsoft.com/office/powerpoint/2010/main" val="374438732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CLASSIFICATION ANATOMOPATHOLOGIQUE</a:t>
            </a:r>
            <a:br>
              <a:rPr lang="fr-FR" altLang="fr-FR" sz="28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DES LESIONS TUMORALES  ET  PSEUDOTUMORALES DES OS</a:t>
            </a:r>
            <a:br>
              <a:rPr lang="fr-FR" altLang="fr-FR" sz="20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 K- </a:t>
            </a:r>
            <a:r>
              <a:rPr lang="fr-FR" altLang="fr-FR" sz="2000" b="1" u="sng">
                <a:solidFill>
                  <a:schemeClr val="tx1"/>
                </a:solidFill>
                <a:latin typeface="Times New Roman" panose="02020603050405020304" pitchFamily="18" charset="0"/>
                <a:cs typeface="Times New Roman" panose="02020603050405020304" pitchFamily="18" charset="0"/>
              </a:rPr>
              <a:t>TUMEURS </a:t>
            </a:r>
            <a:br>
              <a:rPr lang="fr-FR" altLang="fr-FR" sz="2000" b="1" u="sng">
                <a:solidFill>
                  <a:schemeClr val="tx1"/>
                </a:solidFill>
                <a:latin typeface="Times New Roman" panose="02020603050405020304" pitchFamily="18" charset="0"/>
                <a:cs typeface="Times New Roman" panose="02020603050405020304" pitchFamily="18" charset="0"/>
              </a:rPr>
            </a:br>
            <a:r>
              <a:rPr lang="fr-FR" altLang="fr-FR" sz="2000" b="1" u="sng">
                <a:solidFill>
                  <a:schemeClr val="tx1"/>
                </a:solidFill>
                <a:latin typeface="Times New Roman" panose="02020603050405020304" pitchFamily="18" charset="0"/>
                <a:cs typeface="Times New Roman" panose="02020603050405020304" pitchFamily="18" charset="0"/>
              </a:rPr>
              <a:t>ISSUES DE CELLULES CONJONCTIVES MEDULLAIRES </a:t>
            </a:r>
            <a:r>
              <a:rPr lang="fr-FR" altLang="fr-FR" sz="2000" b="1">
                <a:solidFill>
                  <a:schemeClr val="tx1"/>
                </a:solidFill>
                <a:latin typeface="Times New Roman" panose="02020603050405020304" pitchFamily="18" charset="0"/>
                <a:cs typeface="Times New Roman" panose="02020603050405020304" pitchFamily="18" charset="0"/>
              </a:rPr>
              <a:t>:</a:t>
            </a:r>
          </a:p>
        </p:txBody>
      </p:sp>
      <p:sp>
        <p:nvSpPr>
          <p:cNvPr id="66563" name="Rectangle 3"/>
          <p:cNvSpPr>
            <a:spLocks noGrp="1" noChangeArrowheads="1"/>
          </p:cNvSpPr>
          <p:nvPr>
            <p:ph type="body" idx="1"/>
          </p:nvPr>
        </p:nvSpPr>
        <p:spPr/>
        <p:txBody>
          <a:bodyPr/>
          <a:lstStyle/>
          <a:p>
            <a:pPr algn="ctr">
              <a:buFontTx/>
              <a:buNone/>
            </a:pPr>
            <a:r>
              <a:rPr lang="fr-FR" altLang="fr-FR" b="1">
                <a:solidFill>
                  <a:schemeClr val="tx1"/>
                </a:solidFill>
                <a:latin typeface="Times New Roman" panose="02020603050405020304" pitchFamily="18" charset="0"/>
                <a:cs typeface="Times New Roman" panose="02020603050405020304" pitchFamily="18" charset="0"/>
              </a:rPr>
              <a:t> </a:t>
            </a:r>
          </a:p>
          <a:p>
            <a:pPr algn="ctr">
              <a:buFontTx/>
              <a:buNone/>
            </a:pPr>
            <a:r>
              <a:rPr lang="fr-FR" altLang="fr-FR" b="1">
                <a:solidFill>
                  <a:schemeClr val="tx1"/>
                </a:solidFill>
                <a:latin typeface="Times New Roman" panose="02020603050405020304" pitchFamily="18" charset="0"/>
                <a:cs typeface="Times New Roman" panose="02020603050405020304" pitchFamily="18" charset="0"/>
              </a:rPr>
              <a:t>Tumeurs à cellules géantes  </a:t>
            </a:r>
          </a:p>
          <a:p>
            <a:pPr algn="ctr">
              <a:buFontTx/>
              <a:buNone/>
            </a:pPr>
            <a:r>
              <a:rPr lang="fr-FR" altLang="fr-FR" b="1">
                <a:solidFill>
                  <a:schemeClr val="tx1"/>
                </a:solidFill>
                <a:latin typeface="Times New Roman" panose="02020603050405020304" pitchFamily="18" charset="0"/>
                <a:cs typeface="Times New Roman" panose="02020603050405020304" pitchFamily="18" charset="0"/>
              </a:rPr>
              <a:t>(TCG)</a:t>
            </a:r>
          </a:p>
        </p:txBody>
      </p:sp>
    </p:spTree>
    <p:extLst>
      <p:ext uri="{BB962C8B-B14F-4D97-AF65-F5344CB8AC3E}">
        <p14:creationId xmlns:p14="http://schemas.microsoft.com/office/powerpoint/2010/main" val="280641099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sz="half" idx="1"/>
          </p:nvPr>
        </p:nvSpPr>
        <p:spPr>
          <a:xfrm>
            <a:off x="2133600" y="1524000"/>
            <a:ext cx="7327900" cy="1447800"/>
          </a:xfrm>
          <a:solidFill>
            <a:srgbClr val="081D58"/>
          </a:solidFill>
          <a:ln w="25400" cap="flat">
            <a:solidFill>
              <a:srgbClr val="FFFFFF"/>
            </a:solidFill>
            <a:miter lim="800000"/>
            <a:headEnd/>
            <a:tailEnd/>
          </a:ln>
        </p:spPr>
        <p:txBody>
          <a:bodyPr vert="horz" wrap="square" lIns="90487" tIns="44450" rIns="90487" bIns="44450" numCol="1" anchor="t" anchorCtr="0" compatLnSpc="1">
            <a:prstTxWarp prst="textNoShape">
              <a:avLst/>
            </a:prstTxWarp>
          </a:bodyPr>
          <a:lstStyle/>
          <a:p>
            <a:pPr algn="ctr">
              <a:buFontTx/>
              <a:buNone/>
            </a:pPr>
            <a:r>
              <a:rPr lang="fr-FR" altLang="fr-FR" b="1">
                <a:solidFill>
                  <a:schemeClr val="tx1"/>
                </a:solidFill>
                <a:latin typeface="Times New Roman" panose="02020603050405020304" pitchFamily="18" charset="0"/>
                <a:cs typeface="Times New Roman" panose="02020603050405020304" pitchFamily="18" charset="0"/>
              </a:rPr>
              <a:t>Radio simple</a:t>
            </a:r>
            <a:endParaRPr lang="fr-FR" altLang="fr-FR" sz="2400" b="1">
              <a:solidFill>
                <a:schemeClr val="tx1"/>
              </a:solidFill>
              <a:latin typeface="Times New Roman" panose="02020603050405020304" pitchFamily="18" charset="0"/>
              <a:cs typeface="Times New Roman" panose="02020603050405020304" pitchFamily="18" charset="0"/>
            </a:endParaRPr>
          </a:p>
          <a:p>
            <a:pPr algn="ctr">
              <a:buFontTx/>
              <a:buNone/>
            </a:pPr>
            <a:r>
              <a:rPr lang="fr-FR" altLang="fr-FR" sz="1800" b="1">
                <a:solidFill>
                  <a:schemeClr val="tx1"/>
                </a:solidFill>
                <a:latin typeface="Times New Roman" panose="02020603050405020304" pitchFamily="18" charset="0"/>
                <a:cs typeface="Times New Roman" panose="02020603050405020304" pitchFamily="18" charset="0"/>
              </a:rPr>
              <a:t>Signes de bénignité : image bien cernée corticale normale</a:t>
            </a:r>
          </a:p>
        </p:txBody>
      </p:sp>
      <p:pic>
        <p:nvPicPr>
          <p:cNvPr id="129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048001"/>
            <a:ext cx="5638800" cy="3332163"/>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29029" name="Rectangle 5"/>
          <p:cNvSpPr>
            <a:spLocks noChangeArrowheads="1"/>
          </p:cNvSpPr>
          <p:nvPr/>
        </p:nvSpPr>
        <p:spPr bwMode="auto">
          <a:xfrm>
            <a:off x="2743201" y="838200"/>
            <a:ext cx="5959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20000"/>
              </a:spcBef>
              <a:spcAft>
                <a:spcPct val="0"/>
              </a:spcAft>
              <a:buClr>
                <a:srgbClr val="FFCC00"/>
              </a:buClr>
              <a:buSzPct val="120000"/>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à cellules géantes  </a:t>
            </a:r>
          </a:p>
        </p:txBody>
      </p:sp>
      <p:sp>
        <p:nvSpPr>
          <p:cNvPr id="129030" name="Rectangle 6"/>
          <p:cNvSpPr>
            <a:spLocks noChangeArrowheads="1"/>
          </p:cNvSpPr>
          <p:nvPr/>
        </p:nvSpPr>
        <p:spPr bwMode="auto">
          <a:xfrm>
            <a:off x="2590801" y="5867400"/>
            <a:ext cx="70961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50000"/>
              </a:spcBef>
              <a:spcAft>
                <a:spcPct val="0"/>
              </a:spcAft>
            </a:pPr>
            <a:r>
              <a:rPr lang="fr-FR" altLang="fr-FR" sz="2400" b="1">
                <a:solidFill>
                  <a:srgbClr val="FAFD00"/>
                </a:solidFill>
                <a:latin typeface="Verdana" panose="020B0604030504040204" pitchFamily="34" charset="0"/>
              </a:rPr>
              <a:t>Tumeur à cellules géantes</a:t>
            </a:r>
          </a:p>
        </p:txBody>
      </p:sp>
    </p:spTree>
    <p:extLst>
      <p:ext uri="{BB962C8B-B14F-4D97-AF65-F5344CB8AC3E}">
        <p14:creationId xmlns:p14="http://schemas.microsoft.com/office/powerpoint/2010/main" val="227559091"/>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62200"/>
            <a:ext cx="2349500" cy="28829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269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362200"/>
            <a:ext cx="2108200" cy="28829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269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2362200"/>
            <a:ext cx="2184400" cy="28829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26981" name="Rectangle 5"/>
          <p:cNvSpPr>
            <a:spLocks noGrp="1" noChangeArrowheads="1"/>
          </p:cNvSpPr>
          <p:nvPr>
            <p:ph type="title"/>
          </p:nvPr>
        </p:nvSpPr>
        <p:spPr>
          <a:xfrm>
            <a:off x="2362200" y="5486400"/>
            <a:ext cx="7772400" cy="6858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r>
              <a:rPr lang="fr-FR" altLang="fr-FR" sz="2400" b="1">
                <a:solidFill>
                  <a:schemeClr val="tx1"/>
                </a:solidFill>
                <a:latin typeface="Times New Roman" panose="02020603050405020304" pitchFamily="18" charset="0"/>
                <a:cs typeface="Times New Roman" panose="02020603050405020304" pitchFamily="18" charset="0"/>
              </a:rPr>
              <a:t>Tumeurs à cellules géantes   </a:t>
            </a:r>
            <a:r>
              <a:rPr lang="fr-FR" altLang="fr-FR" sz="2000" b="1">
                <a:solidFill>
                  <a:schemeClr val="tx1"/>
                </a:solidFill>
                <a:latin typeface="Times New Roman" panose="02020603050405020304" pitchFamily="18" charset="0"/>
                <a:cs typeface="Times New Roman" panose="02020603050405020304" pitchFamily="18" charset="0"/>
              </a:rPr>
              <a:t>(5 à 10%)</a:t>
            </a:r>
          </a:p>
        </p:txBody>
      </p:sp>
      <p:sp>
        <p:nvSpPr>
          <p:cNvPr id="126982" name="Rectangle 6"/>
          <p:cNvSpPr>
            <a:spLocks noChangeArrowheads="1"/>
          </p:cNvSpPr>
          <p:nvPr/>
        </p:nvSpPr>
        <p:spPr bwMode="auto">
          <a:xfrm>
            <a:off x="3276600" y="1676400"/>
            <a:ext cx="5181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lgn="l" defTabSz="762000">
              <a:defRPr>
                <a:solidFill>
                  <a:schemeClr val="tx1"/>
                </a:solidFill>
                <a:latin typeface="Arial" panose="020B0604020202020204" pitchFamily="34" charset="0"/>
                <a:cs typeface="Arial" panose="020B0604020202020204" pitchFamily="34" charset="0"/>
              </a:defRPr>
            </a:lvl1pPr>
            <a:lvl2pPr marL="742950" indent="-285750" algn="l" defTabSz="762000">
              <a:defRPr>
                <a:solidFill>
                  <a:schemeClr val="tx1"/>
                </a:solidFill>
                <a:latin typeface="Arial" panose="020B0604020202020204" pitchFamily="34" charset="0"/>
                <a:cs typeface="Arial" panose="020B0604020202020204" pitchFamily="34" charset="0"/>
              </a:defRPr>
            </a:lvl2pPr>
            <a:lvl3pPr marL="1143000" indent="-228600" algn="l" defTabSz="762000">
              <a:defRPr>
                <a:solidFill>
                  <a:schemeClr val="tx1"/>
                </a:solidFill>
                <a:latin typeface="Arial" panose="020B0604020202020204" pitchFamily="34" charset="0"/>
                <a:cs typeface="Arial" panose="020B0604020202020204" pitchFamily="34" charset="0"/>
              </a:defRPr>
            </a:lvl3pPr>
            <a:lvl4pPr marL="1600200" indent="-228600" algn="l" defTabSz="762000">
              <a:defRPr>
                <a:solidFill>
                  <a:schemeClr val="tx1"/>
                </a:solidFill>
                <a:latin typeface="Arial" panose="020B0604020202020204" pitchFamily="34" charset="0"/>
                <a:cs typeface="Arial" panose="020B0604020202020204" pitchFamily="34" charset="0"/>
              </a:defRPr>
            </a:lvl4pPr>
            <a:lvl5pPr marL="2057400" indent="-228600" algn="l" defTabSz="762000">
              <a:defRPr>
                <a:solidFill>
                  <a:schemeClr val="tx1"/>
                </a:solidFill>
                <a:latin typeface="Arial" panose="020B0604020202020204" pitchFamily="34" charset="0"/>
                <a:cs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buFontTx/>
              <a:buChar char="•"/>
            </a:pPr>
            <a:r>
              <a:rPr lang="fr-FR" altLang="fr-FR" sz="2400" b="1">
                <a:solidFill>
                  <a:srgbClr val="FFCC00"/>
                </a:solidFill>
                <a:latin typeface="Verdana" panose="020B0604030504040204" pitchFamily="34" charset="0"/>
              </a:rPr>
              <a:t>Fractures pathologiques</a:t>
            </a:r>
          </a:p>
        </p:txBody>
      </p:sp>
      <p:sp>
        <p:nvSpPr>
          <p:cNvPr id="126983" name="Rectangle 7"/>
          <p:cNvSpPr>
            <a:spLocks noChangeArrowheads="1"/>
          </p:cNvSpPr>
          <p:nvPr/>
        </p:nvSpPr>
        <p:spPr bwMode="auto">
          <a:xfrm>
            <a:off x="2514601" y="914401"/>
            <a:ext cx="709612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5000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rPr>
              <a:t>Tumeurs à cellules géantes</a:t>
            </a:r>
          </a:p>
        </p:txBody>
      </p:sp>
    </p:spTree>
    <p:extLst>
      <p:ext uri="{BB962C8B-B14F-4D97-AF65-F5344CB8AC3E}">
        <p14:creationId xmlns:p14="http://schemas.microsoft.com/office/powerpoint/2010/main" val="4172004528"/>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5334000" y="3276600"/>
            <a:ext cx="28194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93187" name="Rectangle 3"/>
          <p:cNvSpPr>
            <a:spLocks noChangeArrowheads="1"/>
          </p:cNvSpPr>
          <p:nvPr/>
        </p:nvSpPr>
        <p:spPr bwMode="auto">
          <a:xfrm>
            <a:off x="7539039" y="5938838"/>
            <a:ext cx="23717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400" b="1">
                <a:solidFill>
                  <a:srgbClr val="FFCC00"/>
                </a:solidFill>
              </a:rPr>
              <a:t>F - 27 ans</a:t>
            </a:r>
          </a:p>
        </p:txBody>
      </p:sp>
      <p:sp>
        <p:nvSpPr>
          <p:cNvPr id="93188" name="Rectangle 4"/>
          <p:cNvSpPr>
            <a:spLocks noChangeArrowheads="1"/>
          </p:cNvSpPr>
          <p:nvPr/>
        </p:nvSpPr>
        <p:spPr bwMode="auto">
          <a:xfrm>
            <a:off x="3348039" y="6319838"/>
            <a:ext cx="23717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400" b="1">
                <a:solidFill>
                  <a:srgbClr val="FFCC00"/>
                </a:solidFill>
              </a:rPr>
              <a:t>H - 32 ans</a:t>
            </a:r>
          </a:p>
        </p:txBody>
      </p:sp>
      <p:pic>
        <p:nvPicPr>
          <p:cNvPr id="931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48000"/>
            <a:ext cx="2260600" cy="32385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931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2601" y="3048000"/>
            <a:ext cx="2208213" cy="32766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9319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276600"/>
            <a:ext cx="3873500" cy="25146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93193" name="Rectangle 9"/>
          <p:cNvSpPr>
            <a:spLocks noGrp="1" noChangeArrowheads="1"/>
          </p:cNvSpPr>
          <p:nvPr>
            <p:ph type="body" sz="half" idx="1"/>
          </p:nvPr>
        </p:nvSpPr>
        <p:spPr>
          <a:xfrm>
            <a:off x="2133600" y="2133600"/>
            <a:ext cx="8534400" cy="762000"/>
          </a:xfrm>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buFontTx/>
              <a:buNone/>
            </a:pPr>
            <a:r>
              <a:rPr lang="fr-FR" altLang="fr-FR" sz="2000" b="1">
                <a:solidFill>
                  <a:schemeClr val="tx1"/>
                </a:solidFill>
                <a:latin typeface="Times New Roman" panose="02020603050405020304" pitchFamily="18" charset="0"/>
                <a:cs typeface="Times New Roman" panose="02020603050405020304" pitchFamily="18" charset="0"/>
              </a:rPr>
              <a:t>Gêne liée au volume: Saillie Compression nerveuse (SPE)</a:t>
            </a:r>
          </a:p>
        </p:txBody>
      </p:sp>
      <p:sp>
        <p:nvSpPr>
          <p:cNvPr id="93194" name="Rectangle 10"/>
          <p:cNvSpPr>
            <a:spLocks noGrp="1" noChangeArrowheads="1"/>
          </p:cNvSpPr>
          <p:nvPr>
            <p:ph type="title"/>
          </p:nvPr>
        </p:nvSpPr>
        <p:spPr>
          <a:xfrm>
            <a:off x="1981200" y="292100"/>
            <a:ext cx="8229600" cy="1079500"/>
          </a:xfrm>
        </p:spPr>
        <p:txBody>
          <a:bodyPr/>
          <a:lstStyle/>
          <a:p>
            <a:pPr algn="ctr"/>
            <a:r>
              <a:rPr lang="fr-FR" altLang="fr-FR" sz="3200" b="1">
                <a:solidFill>
                  <a:schemeClr val="tx1"/>
                </a:solidFill>
                <a:latin typeface="Times New Roman" panose="02020603050405020304" pitchFamily="18" charset="0"/>
                <a:cs typeface="Times New Roman" panose="02020603050405020304" pitchFamily="18" charset="0"/>
              </a:rPr>
              <a:t>Tumeurs à cellules géantes</a:t>
            </a:r>
          </a:p>
        </p:txBody>
      </p:sp>
    </p:spTree>
    <p:extLst>
      <p:ext uri="{BB962C8B-B14F-4D97-AF65-F5344CB8AC3E}">
        <p14:creationId xmlns:p14="http://schemas.microsoft.com/office/powerpoint/2010/main" val="2129439832"/>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CLASSIFICATION ANATOMOPATHOLOGIQUE</a:t>
            </a:r>
            <a:br>
              <a:rPr lang="fr-FR" altLang="fr-FR" sz="28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DES LESIONS TUMORALES  ET  PSEUDOTUMORALES DES OS</a:t>
            </a:r>
            <a:br>
              <a:rPr lang="fr-FR" altLang="fr-FR" sz="20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 </a:t>
            </a:r>
            <a:r>
              <a:rPr lang="fr-FR" altLang="fr-FR" sz="2400" b="1">
                <a:solidFill>
                  <a:schemeClr val="tx1"/>
                </a:solidFill>
                <a:latin typeface="Times New Roman" panose="02020603050405020304" pitchFamily="18" charset="0"/>
                <a:cs typeface="Times New Roman" panose="02020603050405020304" pitchFamily="18" charset="0"/>
              </a:rPr>
              <a:t>L- </a:t>
            </a:r>
            <a:r>
              <a:rPr lang="fr-FR" altLang="fr-FR" sz="2400" b="1" u="sng">
                <a:solidFill>
                  <a:schemeClr val="tx1"/>
                </a:solidFill>
                <a:latin typeface="Times New Roman" panose="02020603050405020304" pitchFamily="18" charset="0"/>
                <a:cs typeface="Times New Roman" panose="02020603050405020304" pitchFamily="18" charset="0"/>
              </a:rPr>
              <a:t>TUMEURS NEUROECTODERMIQUES PRIMITIVES</a:t>
            </a:r>
          </a:p>
        </p:txBody>
      </p:sp>
      <p:sp>
        <p:nvSpPr>
          <p:cNvPr id="67587" name="Rectangle 3"/>
          <p:cNvSpPr>
            <a:spLocks noGrp="1" noChangeArrowheads="1"/>
          </p:cNvSpPr>
          <p:nvPr>
            <p:ph type="body" idx="1"/>
          </p:nvPr>
        </p:nvSpPr>
        <p:spPr/>
        <p:txBody>
          <a:bodyPr/>
          <a:lstStyle/>
          <a:p>
            <a:endParaRPr lang="fr-FR" altLang="fr-FR" b="1">
              <a:solidFill>
                <a:schemeClr val="tx1"/>
              </a:solidFill>
              <a:latin typeface="Times New Roman" panose="02020603050405020304" pitchFamily="18" charset="0"/>
              <a:cs typeface="Times New Roman" panose="02020603050405020304" pitchFamily="18" charset="0"/>
            </a:endParaRPr>
          </a:p>
          <a:p>
            <a:r>
              <a:rPr lang="fr-FR" altLang="fr-FR" b="1">
                <a:solidFill>
                  <a:schemeClr val="tx1"/>
                </a:solidFill>
                <a:latin typeface="Times New Roman" panose="02020603050405020304" pitchFamily="18" charset="0"/>
                <a:cs typeface="Times New Roman" panose="02020603050405020304" pitchFamily="18" charset="0"/>
              </a:rPr>
              <a:t>a_Tumeur neuroectodermique primitive (PNET) : Neuroépithéliome</a:t>
            </a:r>
          </a:p>
          <a:p>
            <a:endParaRPr lang="fr-FR" altLang="fr-FR" b="1">
              <a:solidFill>
                <a:schemeClr val="tx1"/>
              </a:solidFill>
              <a:latin typeface="Times New Roman" panose="02020603050405020304" pitchFamily="18" charset="0"/>
              <a:cs typeface="Times New Roman" panose="02020603050405020304" pitchFamily="18" charset="0"/>
            </a:endParaRPr>
          </a:p>
          <a:p>
            <a:r>
              <a:rPr lang="fr-FR" altLang="fr-FR" b="1">
                <a:solidFill>
                  <a:schemeClr val="tx1"/>
                </a:solidFill>
                <a:latin typeface="Times New Roman" panose="02020603050405020304" pitchFamily="18" charset="0"/>
                <a:cs typeface="Times New Roman" panose="02020603050405020304" pitchFamily="18" charset="0"/>
              </a:rPr>
              <a:t>b_Sarcome d’Ewing</a:t>
            </a:r>
          </a:p>
        </p:txBody>
      </p:sp>
    </p:spTree>
    <p:extLst>
      <p:ext uri="{BB962C8B-B14F-4D97-AF65-F5344CB8AC3E}">
        <p14:creationId xmlns:p14="http://schemas.microsoft.com/office/powerpoint/2010/main" val="27761061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CLASSIFICATION ANATOMOPATHOLOGIQUE</a:t>
            </a:r>
            <a:br>
              <a:rPr lang="fr-FR" altLang="fr-FR" sz="28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DES LESIONS TUMORALES  ET  PSEUDOTUMORALES DES OS</a:t>
            </a:r>
            <a:br>
              <a:rPr lang="fr-FR" altLang="fr-FR" sz="20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 </a:t>
            </a:r>
            <a:r>
              <a:rPr lang="fr-FR" altLang="fr-FR" sz="3200" b="1">
                <a:solidFill>
                  <a:schemeClr val="tx1"/>
                </a:solidFill>
                <a:latin typeface="Times New Roman" panose="02020603050405020304" pitchFamily="18" charset="0"/>
                <a:cs typeface="Times New Roman" panose="02020603050405020304" pitchFamily="18" charset="0"/>
              </a:rPr>
              <a:t>M-  </a:t>
            </a:r>
            <a:r>
              <a:rPr lang="fr-FR" altLang="fr-FR" sz="3200" b="1" u="sng">
                <a:solidFill>
                  <a:schemeClr val="tx1"/>
                </a:solidFill>
                <a:latin typeface="Times New Roman" panose="02020603050405020304" pitchFamily="18" charset="0"/>
                <a:cs typeface="Times New Roman" panose="02020603050405020304" pitchFamily="18" charset="0"/>
              </a:rPr>
              <a:t>TUMEURS HEMATOPOÏETIQUES</a:t>
            </a:r>
          </a:p>
        </p:txBody>
      </p:sp>
      <p:sp>
        <p:nvSpPr>
          <p:cNvPr id="68611" name="Rectangle 3"/>
          <p:cNvSpPr>
            <a:spLocks noGrp="1" noChangeArrowheads="1"/>
          </p:cNvSpPr>
          <p:nvPr>
            <p:ph type="body" idx="1"/>
          </p:nvPr>
        </p:nvSpPr>
        <p:spPr/>
        <p:txBody>
          <a:bodyPr/>
          <a:lstStyle/>
          <a:p>
            <a:pPr>
              <a:lnSpc>
                <a:spcPct val="90000"/>
              </a:lnSpc>
            </a:pPr>
            <a:endParaRPr lang="fr-FR" altLang="fr-FR" b="1">
              <a:solidFill>
                <a:schemeClr val="tx1"/>
              </a:solidFill>
              <a:latin typeface="Times New Roman" panose="02020603050405020304" pitchFamily="18" charset="0"/>
              <a:cs typeface="Times New Roman" panose="02020603050405020304" pitchFamily="18" charset="0"/>
            </a:endParaRPr>
          </a:p>
          <a:p>
            <a:pPr>
              <a:lnSpc>
                <a:spcPct val="90000"/>
              </a:lnSpc>
            </a:pPr>
            <a:r>
              <a:rPr lang="fr-FR" altLang="fr-FR" b="1">
                <a:solidFill>
                  <a:schemeClr val="tx1"/>
                </a:solidFill>
                <a:latin typeface="Times New Roman" panose="02020603050405020304" pitchFamily="18" charset="0"/>
                <a:cs typeface="Times New Roman" panose="02020603050405020304" pitchFamily="18" charset="0"/>
              </a:rPr>
              <a:t>a_Lymphome malin non hodgkinien</a:t>
            </a:r>
          </a:p>
          <a:p>
            <a:pPr>
              <a:lnSpc>
                <a:spcPct val="90000"/>
              </a:lnSpc>
            </a:pPr>
            <a:r>
              <a:rPr lang="fr-FR" altLang="fr-FR" b="1">
                <a:solidFill>
                  <a:schemeClr val="tx1"/>
                </a:solidFill>
                <a:latin typeface="Times New Roman" panose="02020603050405020304" pitchFamily="18" charset="0"/>
                <a:cs typeface="Times New Roman" panose="02020603050405020304" pitchFamily="18" charset="0"/>
              </a:rPr>
              <a:t>b_Localisation osseuse d’une maladie de Hodgkin</a:t>
            </a:r>
          </a:p>
          <a:p>
            <a:pPr>
              <a:lnSpc>
                <a:spcPct val="90000"/>
              </a:lnSpc>
            </a:pPr>
            <a:r>
              <a:rPr lang="fr-FR" altLang="fr-FR" b="1">
                <a:solidFill>
                  <a:schemeClr val="tx1"/>
                </a:solidFill>
                <a:latin typeface="Times New Roman" panose="02020603050405020304" pitchFamily="18" charset="0"/>
                <a:cs typeface="Times New Roman" panose="02020603050405020304" pitchFamily="18" charset="0"/>
              </a:rPr>
              <a:t>c_Mastocytose systémique</a:t>
            </a:r>
          </a:p>
          <a:p>
            <a:pPr>
              <a:lnSpc>
                <a:spcPct val="90000"/>
              </a:lnSpc>
            </a:pPr>
            <a:r>
              <a:rPr lang="fr-FR" altLang="fr-FR" b="1">
                <a:solidFill>
                  <a:schemeClr val="tx1"/>
                </a:solidFill>
                <a:latin typeface="Times New Roman" panose="02020603050405020304" pitchFamily="18" charset="0"/>
                <a:cs typeface="Times New Roman" panose="02020603050405020304" pitchFamily="18" charset="0"/>
              </a:rPr>
              <a:t>d_Myélome Maladie de Kahler (forme multiple) et plasmocytome (forme solitaire)</a:t>
            </a:r>
          </a:p>
        </p:txBody>
      </p:sp>
    </p:spTree>
    <p:extLst>
      <p:ext uri="{BB962C8B-B14F-4D97-AF65-F5344CB8AC3E}">
        <p14:creationId xmlns:p14="http://schemas.microsoft.com/office/powerpoint/2010/main" val="309633904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CLASSIFICATION ANATOMOPATHOLOGIQUE</a:t>
            </a:r>
            <a:br>
              <a:rPr lang="fr-FR" altLang="fr-FR" sz="28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DES LESIONS TUMORALES  ET  PSEUDOTUMORALES DES OS</a:t>
            </a:r>
            <a:br>
              <a:rPr lang="fr-FR" altLang="fr-FR" sz="20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 </a:t>
            </a:r>
            <a:r>
              <a:rPr lang="fr-FR" altLang="fr-FR" sz="3600" b="1">
                <a:solidFill>
                  <a:schemeClr val="tx1"/>
                </a:solidFill>
                <a:latin typeface="Times New Roman" panose="02020603050405020304" pitchFamily="18" charset="0"/>
                <a:cs typeface="Times New Roman" panose="02020603050405020304" pitchFamily="18" charset="0"/>
              </a:rPr>
              <a:t>N- </a:t>
            </a:r>
            <a:r>
              <a:rPr lang="fr-FR" altLang="fr-FR" sz="3600" b="1" u="sng">
                <a:solidFill>
                  <a:schemeClr val="tx1"/>
                </a:solidFill>
                <a:latin typeface="Times New Roman" panose="02020603050405020304" pitchFamily="18" charset="0"/>
                <a:cs typeface="Times New Roman" panose="02020603050405020304" pitchFamily="18" charset="0"/>
              </a:rPr>
              <a:t>LESIONS PSEUDOTUMORALES</a:t>
            </a:r>
          </a:p>
        </p:txBody>
      </p:sp>
      <p:sp>
        <p:nvSpPr>
          <p:cNvPr id="69635" name="Rectangle 3"/>
          <p:cNvSpPr>
            <a:spLocks noGrp="1" noChangeArrowheads="1"/>
          </p:cNvSpPr>
          <p:nvPr>
            <p:ph type="body" idx="1"/>
          </p:nvPr>
        </p:nvSpPr>
        <p:spPr/>
        <p:txBody>
          <a:bodyPr/>
          <a:lstStyle/>
          <a:p>
            <a:pPr>
              <a:lnSpc>
                <a:spcPct val="80000"/>
              </a:lnSpc>
            </a:pPr>
            <a:endParaRPr lang="fr-FR" altLang="fr-FR" sz="2000" b="1">
              <a:solidFill>
                <a:schemeClr val="tx1"/>
              </a:solidFill>
              <a:latin typeface="Times New Roman" panose="02020603050405020304" pitchFamily="18" charset="0"/>
              <a:cs typeface="Times New Roman" panose="02020603050405020304" pitchFamily="18" charset="0"/>
            </a:endParaRP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a_Kyste solitaire (uniloculaire, essentiel)</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b_Kyste anévrysmal</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c_Kyste sous-chondral juxtaarticulaire : Ganglion ou ganglia cyst des Anglo-Saxons</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d_Kyste épidermique</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e_Lacune corticale métaphysaire: Fibrome non ossifiant</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f_Histiocytose X Granulomatose à cellules de Langerhans, granulome éosinophile</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g_Histiocytose sinusale avec lymphadénopathie : maladie de Rosai et Dorfman</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h_Maladie d’Erdheim-Chester Granulomatose lipoidique, anthogranulomatose, lipogranulomatose</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i_Tumeurs brunes de l’hyperparathyroïdisme</a:t>
            </a:r>
          </a:p>
        </p:txBody>
      </p:sp>
    </p:spTree>
    <p:extLst>
      <p:ext uri="{BB962C8B-B14F-4D97-AF65-F5344CB8AC3E}">
        <p14:creationId xmlns:p14="http://schemas.microsoft.com/office/powerpoint/2010/main" val="2892376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438400"/>
            <a:ext cx="2332038" cy="3365500"/>
          </a:xfrm>
          <a:prstGeom prst="rect">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18788" name="Line 4"/>
          <p:cNvSpPr>
            <a:spLocks noChangeShapeType="1"/>
          </p:cNvSpPr>
          <p:nvPr/>
        </p:nvSpPr>
        <p:spPr bwMode="auto">
          <a:xfrm flipH="1" flipV="1">
            <a:off x="2743201" y="2819401"/>
            <a:ext cx="633413" cy="555625"/>
          </a:xfrm>
          <a:prstGeom prst="line">
            <a:avLst/>
          </a:prstGeom>
          <a:noFill/>
          <a:ln w="254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pic>
        <p:nvPicPr>
          <p:cNvPr id="1187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2486026"/>
            <a:ext cx="2393950" cy="3228975"/>
          </a:xfrm>
          <a:prstGeom prst="rect">
            <a:avLst/>
          </a:prstGeom>
          <a:noFill/>
          <a:ln w="1905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94" name="Rectangle 10"/>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18795" name="Rectangle 11"/>
          <p:cNvSpPr>
            <a:spLocks noGrp="1" noChangeArrowheads="1"/>
          </p:cNvSpPr>
          <p:nvPr>
            <p:ph type="body" sz="half" idx="2"/>
          </p:nvPr>
        </p:nvSpPr>
        <p:spPr>
          <a:xfrm>
            <a:off x="2133600" y="1676400"/>
            <a:ext cx="8229600" cy="381000"/>
          </a:xfrm>
        </p:spPr>
        <p:txBody>
          <a:bodyPr/>
          <a:lstStyle/>
          <a:p>
            <a:pPr algn="ctr">
              <a:lnSpc>
                <a:spcPct val="90000"/>
              </a:lnSpc>
              <a:buFontTx/>
              <a:buNone/>
            </a:pPr>
            <a:r>
              <a:rPr lang="fr-FR" altLang="fr-FR" sz="2000" b="1">
                <a:solidFill>
                  <a:schemeClr val="tx1"/>
                </a:solidFill>
                <a:latin typeface="Times New Roman" panose="02020603050405020304" pitchFamily="18" charset="0"/>
                <a:cs typeface="Times New Roman" panose="02020603050405020304" pitchFamily="18" charset="0"/>
              </a:rPr>
              <a:t>Signes de bénignité: image bien cernée corticale normale</a:t>
            </a:r>
          </a:p>
        </p:txBody>
      </p:sp>
      <p:pic>
        <p:nvPicPr>
          <p:cNvPr id="118790" name="Picture 6"/>
          <p:cNvPicPr>
            <a:picLocks noGrp="1" noChangeAspect="1" noChangeArrowheads="1"/>
          </p:cNvPicPr>
          <p:nvPr>
            <p:ph type="clipArt" sz="half" idx="4294967295"/>
          </p:nvPr>
        </p:nvPicPr>
        <p:blipFill>
          <a:blip r:embed="rId4">
            <a:extLst>
              <a:ext uri="{28A0092B-C50C-407E-A947-70E740481C1C}">
                <a14:useLocalDpi xmlns:a14="http://schemas.microsoft.com/office/drawing/2010/main" val="0"/>
              </a:ext>
            </a:extLst>
          </a:blip>
          <a:srcRect/>
          <a:stretch>
            <a:fillRect/>
          </a:stretch>
        </p:blipFill>
        <p:spPr>
          <a:xfrm>
            <a:off x="4953001" y="2514600"/>
            <a:ext cx="2290763" cy="3354388"/>
          </a:xfrm>
          <a:noFill/>
          <a:ln w="19050">
            <a:solidFill>
              <a:srgbClr val="FFFFFF"/>
            </a:solidFill>
            <a:miter lim="800000"/>
            <a:headEnd/>
            <a:tailEnd/>
          </a:ln>
        </p:spPr>
      </p:pic>
      <p:sp>
        <p:nvSpPr>
          <p:cNvPr id="118791" name="Line 7"/>
          <p:cNvSpPr>
            <a:spLocks noChangeShapeType="1"/>
          </p:cNvSpPr>
          <p:nvPr/>
        </p:nvSpPr>
        <p:spPr bwMode="auto">
          <a:xfrm flipH="1" flipV="1">
            <a:off x="5334001" y="3200400"/>
            <a:ext cx="315913" cy="222250"/>
          </a:xfrm>
          <a:prstGeom prst="line">
            <a:avLst/>
          </a:prstGeom>
          <a:noFill/>
          <a:ln w="254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118792" name="Line 8"/>
          <p:cNvSpPr>
            <a:spLocks noChangeShapeType="1"/>
          </p:cNvSpPr>
          <p:nvPr/>
        </p:nvSpPr>
        <p:spPr bwMode="auto">
          <a:xfrm flipH="1" flipV="1">
            <a:off x="9677401" y="4419601"/>
            <a:ext cx="442913" cy="277813"/>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549780534"/>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CLASSIFICATION ANATOMOPATHOLOGIQUE</a:t>
            </a:r>
            <a:br>
              <a:rPr lang="fr-FR" altLang="fr-FR" sz="28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DES LESIONS TUMORALES  ET  PSEUDOTUMORALES DES OS</a:t>
            </a:r>
            <a:br>
              <a:rPr lang="fr-FR" altLang="fr-FR" sz="20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 </a:t>
            </a:r>
            <a:r>
              <a:rPr lang="fr-FR" altLang="fr-FR" sz="3600" b="1">
                <a:solidFill>
                  <a:schemeClr val="tx1"/>
                </a:solidFill>
                <a:latin typeface="Times New Roman" panose="02020603050405020304" pitchFamily="18" charset="0"/>
                <a:cs typeface="Times New Roman" panose="02020603050405020304" pitchFamily="18" charset="0"/>
              </a:rPr>
              <a:t>N- </a:t>
            </a:r>
            <a:r>
              <a:rPr lang="fr-FR" altLang="fr-FR" sz="3600" b="1" u="sng">
                <a:solidFill>
                  <a:schemeClr val="tx1"/>
                </a:solidFill>
                <a:latin typeface="Times New Roman" panose="02020603050405020304" pitchFamily="18" charset="0"/>
                <a:cs typeface="Times New Roman" panose="02020603050405020304" pitchFamily="18" charset="0"/>
              </a:rPr>
              <a:t>LESIONS PSEUDOTUMORALES</a:t>
            </a:r>
          </a:p>
        </p:txBody>
      </p:sp>
      <p:sp>
        <p:nvSpPr>
          <p:cNvPr id="70659" name="Rectangle 3"/>
          <p:cNvSpPr>
            <a:spLocks noGrp="1" noChangeArrowheads="1"/>
          </p:cNvSpPr>
          <p:nvPr>
            <p:ph type="body" idx="1"/>
          </p:nvPr>
        </p:nvSpPr>
        <p:spPr/>
        <p:txBody>
          <a:bodyPr/>
          <a:lstStyle/>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j_Réaction à cellules géantes : Granulome réparateur à cellules géantes</a:t>
            </a: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k_Ostéomyélite, tuberculose et échinococcose</a:t>
            </a: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l_Dysplasie fibreuse et ostéofibrodysplasie corticale</a:t>
            </a: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m_Maladie de Paget</a:t>
            </a: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n_Ostéopoecilie et mélorhéostose</a:t>
            </a: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o_Lipodystrophie membranaire</a:t>
            </a: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p_Infarctus osseux</a:t>
            </a: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q_Cal osseux et réactions périostées : Périostite floride réactionnelle</a:t>
            </a: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r_Prolifération ostéochondromateuse bizarre parostéale ou lésion de Nora</a:t>
            </a: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s_Exostose subunguéale ou exostose de Dupuytren</a:t>
            </a: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t_Myosite ossifiante</a:t>
            </a:r>
          </a:p>
        </p:txBody>
      </p:sp>
    </p:spTree>
    <p:extLst>
      <p:ext uri="{BB962C8B-B14F-4D97-AF65-F5344CB8AC3E}">
        <p14:creationId xmlns:p14="http://schemas.microsoft.com/office/powerpoint/2010/main" val="121530975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2057400" y="2743200"/>
            <a:ext cx="4648200" cy="736600"/>
          </a:xfrm>
          <a:solidFill>
            <a:schemeClr val="bg1"/>
          </a:solidFill>
          <a:ln w="25400" cap="flat">
            <a:solidFill>
              <a:srgbClr val="FFFFFF"/>
            </a:solidFill>
            <a:miter lim="800000"/>
            <a:headEnd/>
            <a:tailEnd/>
          </a:ln>
        </p:spPr>
        <p:txBody>
          <a:bodyPr vert="horz" wrap="square" lIns="90487" tIns="44450" rIns="90487" bIns="44450" numCol="1" anchor="ctr" anchorCtr="0" compatLnSpc="1">
            <a:prstTxWarp prst="textNoShape">
              <a:avLst/>
            </a:prstTxWarp>
          </a:bodyPr>
          <a:lstStyle/>
          <a:p>
            <a:r>
              <a:rPr lang="fr-FR" altLang="fr-FR" b="1">
                <a:solidFill>
                  <a:schemeClr val="tx1"/>
                </a:solidFill>
                <a:latin typeface="Times New Roman" panose="02020603050405020304" pitchFamily="18" charset="0"/>
                <a:cs typeface="Times New Roman" panose="02020603050405020304" pitchFamily="18" charset="0"/>
              </a:rPr>
              <a:t>KYSTE  OSSEUX</a:t>
            </a:r>
          </a:p>
        </p:txBody>
      </p:sp>
      <p:sp>
        <p:nvSpPr>
          <p:cNvPr id="183299" name="Rectangle 3"/>
          <p:cNvSpPr>
            <a:spLocks noGrp="1" noChangeArrowheads="1"/>
          </p:cNvSpPr>
          <p:nvPr>
            <p:ph type="body" sz="half" idx="1"/>
          </p:nvPr>
        </p:nvSpPr>
        <p:spPr>
          <a:xfrm>
            <a:off x="2362200" y="4191000"/>
            <a:ext cx="4876800" cy="19812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r>
              <a:rPr lang="fr-FR" altLang="fr-FR" sz="2400" b="1">
                <a:solidFill>
                  <a:schemeClr val="tx1"/>
                </a:solidFill>
                <a:latin typeface="Times New Roman" panose="02020603050405020304" pitchFamily="18" charset="0"/>
                <a:cs typeface="Times New Roman" panose="02020603050405020304" pitchFamily="18" charset="0"/>
              </a:rPr>
              <a:t>Dystrophie de croissance</a:t>
            </a:r>
          </a:p>
          <a:p>
            <a:r>
              <a:rPr lang="fr-FR" altLang="fr-FR" sz="2400" b="1">
                <a:solidFill>
                  <a:schemeClr val="tx1"/>
                </a:solidFill>
                <a:latin typeface="Times New Roman" panose="02020603050405020304" pitchFamily="18" charset="0"/>
                <a:cs typeface="Times New Roman" panose="02020603050405020304" pitchFamily="18" charset="0"/>
              </a:rPr>
              <a:t>Âge : 3 à 19 ans</a:t>
            </a:r>
          </a:p>
          <a:p>
            <a:r>
              <a:rPr lang="fr-FR" altLang="fr-FR" sz="2800" b="1">
                <a:solidFill>
                  <a:schemeClr val="tx1"/>
                </a:solidFill>
                <a:latin typeface="Times New Roman" panose="02020603050405020304" pitchFamily="18" charset="0"/>
                <a:cs typeface="Times New Roman" panose="02020603050405020304" pitchFamily="18" charset="0"/>
              </a:rPr>
              <a:t>Prédominance masculine</a:t>
            </a:r>
          </a:p>
        </p:txBody>
      </p:sp>
      <p:pic>
        <p:nvPicPr>
          <p:cNvPr id="183300"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556500" y="2133600"/>
            <a:ext cx="2654300" cy="4114800"/>
          </a:xfrm>
          <a:noFill/>
          <a:ln w="28575">
            <a:solidFill>
              <a:srgbClr val="FFFFFF"/>
            </a:solidFill>
            <a:miter lim="800000"/>
            <a:headEnd/>
            <a:tailEnd/>
          </a:ln>
        </p:spPr>
      </p:pic>
      <p:sp>
        <p:nvSpPr>
          <p:cNvPr id="183301" name="Rectangle 5"/>
          <p:cNvSpPr>
            <a:spLocks noChangeArrowheads="1"/>
          </p:cNvSpPr>
          <p:nvPr/>
        </p:nvSpPr>
        <p:spPr bwMode="auto">
          <a:xfrm>
            <a:off x="2133601" y="609600"/>
            <a:ext cx="7807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6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N- </a:t>
            </a:r>
            <a:r>
              <a:rPr lang="fr-FR" altLang="fr-FR" sz="36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LESIONS PSEUDOTUMORALES</a:t>
            </a:r>
          </a:p>
        </p:txBody>
      </p:sp>
    </p:spTree>
    <p:extLst>
      <p:ext uri="{BB962C8B-B14F-4D97-AF65-F5344CB8AC3E}">
        <p14:creationId xmlns:p14="http://schemas.microsoft.com/office/powerpoint/2010/main" val="900150609"/>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752600" y="2743200"/>
            <a:ext cx="4572000" cy="660400"/>
          </a:xfrm>
          <a:solidFill>
            <a:schemeClr val="bg1"/>
          </a:solidFill>
          <a:ln w="25400" cap="flat">
            <a:solidFill>
              <a:schemeClr val="bg1"/>
            </a:solidFill>
            <a:miter lim="800000"/>
            <a:headEnd/>
            <a:tailEnd/>
          </a:ln>
        </p:spPr>
        <p:txBody>
          <a:bodyPr vert="horz" wrap="square" lIns="90487" tIns="44450" rIns="90487" bIns="44450" numCol="1" anchor="ctr" anchorCtr="0" compatLnSpc="1">
            <a:prstTxWarp prst="textNoShape">
              <a:avLst/>
            </a:prstTxWarp>
          </a:bodyPr>
          <a:lstStyle/>
          <a:p>
            <a:r>
              <a:rPr lang="fr-FR" altLang="fr-FR" sz="3600" b="1">
                <a:solidFill>
                  <a:schemeClr val="tx1"/>
                </a:solidFill>
                <a:latin typeface="Times New Roman" panose="02020603050405020304" pitchFamily="18" charset="0"/>
                <a:cs typeface="Times New Roman" panose="02020603050405020304" pitchFamily="18" charset="0"/>
              </a:rPr>
              <a:t>KYSTE  OSSEUX</a:t>
            </a:r>
          </a:p>
        </p:txBody>
      </p:sp>
      <p:sp>
        <p:nvSpPr>
          <p:cNvPr id="184323" name="Rectangle 3"/>
          <p:cNvSpPr>
            <a:spLocks noGrp="1" noChangeArrowheads="1"/>
          </p:cNvSpPr>
          <p:nvPr>
            <p:ph type="body" sz="half" idx="1"/>
          </p:nvPr>
        </p:nvSpPr>
        <p:spPr>
          <a:xfrm>
            <a:off x="2133600" y="4724400"/>
            <a:ext cx="4038600" cy="13716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lnSpc>
                <a:spcPct val="90000"/>
              </a:lnSpc>
              <a:buFontTx/>
              <a:buNone/>
            </a:pPr>
            <a:endParaRPr lang="fr-FR" altLang="fr-FR" sz="2000" b="1">
              <a:solidFill>
                <a:schemeClr val="tx1"/>
              </a:solidFill>
              <a:latin typeface="Times New Roman" panose="02020603050405020304" pitchFamily="18" charset="0"/>
              <a:cs typeface="Times New Roman" panose="02020603050405020304" pitchFamily="18" charset="0"/>
            </a:endParaRPr>
          </a:p>
          <a:p>
            <a:pPr>
              <a:lnSpc>
                <a:spcPct val="90000"/>
              </a:lnSpc>
              <a:buFontTx/>
              <a:buNone/>
            </a:pPr>
            <a:r>
              <a:rPr lang="fr-FR" altLang="fr-FR" sz="2400" b="1">
                <a:solidFill>
                  <a:schemeClr val="tx1"/>
                </a:solidFill>
                <a:latin typeface="Times New Roman" panose="02020603050405020304" pitchFamily="18" charset="0"/>
                <a:cs typeface="Times New Roman" panose="02020603050405020304" pitchFamily="18" charset="0"/>
              </a:rPr>
              <a:t>Extrémité supérieure de l'humérus (50 %)</a:t>
            </a:r>
          </a:p>
          <a:p>
            <a:pPr>
              <a:lnSpc>
                <a:spcPct val="90000"/>
              </a:lnSpc>
              <a:buFontTx/>
              <a:buNone/>
            </a:pPr>
            <a:r>
              <a:rPr lang="fr-FR" altLang="fr-FR" sz="2400" b="1">
                <a:solidFill>
                  <a:schemeClr val="tx1"/>
                </a:solidFill>
                <a:latin typeface="Times New Roman" panose="02020603050405020304" pitchFamily="18" charset="0"/>
                <a:cs typeface="Times New Roman" panose="02020603050405020304" pitchFamily="18" charset="0"/>
              </a:rPr>
              <a:t>   </a:t>
            </a:r>
          </a:p>
        </p:txBody>
      </p:sp>
      <p:sp>
        <p:nvSpPr>
          <p:cNvPr id="184324" name="Rectangle 4"/>
          <p:cNvSpPr>
            <a:spLocks noChangeArrowheads="1"/>
          </p:cNvSpPr>
          <p:nvPr/>
        </p:nvSpPr>
        <p:spPr bwMode="auto">
          <a:xfrm>
            <a:off x="1524000" y="3505200"/>
            <a:ext cx="5029200" cy="902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pPr>
            <a:r>
              <a:rPr lang="fr-FR" altLang="fr-FR" sz="2400" b="1">
                <a:solidFill>
                  <a:srgbClr val="FFCC00"/>
                </a:solidFill>
              </a:rPr>
              <a:t>Localisation :</a:t>
            </a:r>
          </a:p>
          <a:p>
            <a:pPr eaLnBrk="0" fontAlgn="base" hangingPunct="0">
              <a:spcBef>
                <a:spcPct val="20000"/>
              </a:spcBef>
              <a:spcAft>
                <a:spcPct val="0"/>
              </a:spcAft>
            </a:pPr>
            <a:r>
              <a:rPr lang="fr-FR" altLang="fr-FR" sz="2400" b="1">
                <a:solidFill>
                  <a:srgbClr val="FFCC00"/>
                </a:solidFill>
              </a:rPr>
              <a:t>Métaphyses des os longs</a:t>
            </a:r>
          </a:p>
        </p:txBody>
      </p:sp>
      <p:pic>
        <p:nvPicPr>
          <p:cNvPr id="1843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1" y="2286000"/>
            <a:ext cx="2601913" cy="4343400"/>
          </a:xfrm>
          <a:prstGeom prst="rect">
            <a:avLst/>
          </a:prstGeom>
          <a:noFill/>
          <a:ln w="2857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26" name="Rectangle 6"/>
          <p:cNvSpPr>
            <a:spLocks noChangeArrowheads="1"/>
          </p:cNvSpPr>
          <p:nvPr/>
        </p:nvSpPr>
        <p:spPr bwMode="auto">
          <a:xfrm>
            <a:off x="2057401" y="990600"/>
            <a:ext cx="7807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6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N- </a:t>
            </a:r>
            <a:r>
              <a:rPr lang="fr-FR" altLang="fr-FR" sz="36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LESIONS PSEUDOTUMORALES</a:t>
            </a:r>
          </a:p>
        </p:txBody>
      </p:sp>
    </p:spTree>
    <p:extLst>
      <p:ext uri="{BB962C8B-B14F-4D97-AF65-F5344CB8AC3E}">
        <p14:creationId xmlns:p14="http://schemas.microsoft.com/office/powerpoint/2010/main" val="746061893"/>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981200" y="2667000"/>
            <a:ext cx="4495800" cy="660400"/>
          </a:xfrm>
          <a:solidFill>
            <a:schemeClr val="bg1"/>
          </a:solidFill>
          <a:ln w="25400" cap="flat">
            <a:solidFill>
              <a:srgbClr val="FFFFFF"/>
            </a:solidFill>
            <a:miter lim="800000"/>
            <a:headEnd/>
            <a:tailEnd/>
          </a:ln>
        </p:spPr>
        <p:txBody>
          <a:bodyPr vert="horz" wrap="square" lIns="90487" tIns="44450" rIns="90487" bIns="44450" numCol="1" anchor="ctr" anchorCtr="0" compatLnSpc="1">
            <a:prstTxWarp prst="textNoShape">
              <a:avLst/>
            </a:prstTxWarp>
          </a:bodyPr>
          <a:lstStyle/>
          <a:p>
            <a:r>
              <a:rPr lang="fr-FR" altLang="fr-FR" sz="3600" b="1">
                <a:solidFill>
                  <a:schemeClr val="tx1"/>
                </a:solidFill>
                <a:latin typeface="Times New Roman" panose="02020603050405020304" pitchFamily="18" charset="0"/>
                <a:cs typeface="Times New Roman" panose="02020603050405020304" pitchFamily="18" charset="0"/>
              </a:rPr>
              <a:t>KYSTE  </a:t>
            </a:r>
            <a:r>
              <a:rPr lang="fr-FR" altLang="fr-FR" b="1">
                <a:solidFill>
                  <a:schemeClr val="tx1"/>
                </a:solidFill>
                <a:latin typeface="Times New Roman" panose="02020603050405020304" pitchFamily="18" charset="0"/>
                <a:cs typeface="Times New Roman" panose="02020603050405020304" pitchFamily="18" charset="0"/>
              </a:rPr>
              <a:t>OSSEUX</a:t>
            </a:r>
          </a:p>
        </p:txBody>
      </p:sp>
      <p:sp>
        <p:nvSpPr>
          <p:cNvPr id="185347" name="Rectangle 3"/>
          <p:cNvSpPr>
            <a:spLocks noChangeArrowheads="1"/>
          </p:cNvSpPr>
          <p:nvPr/>
        </p:nvSpPr>
        <p:spPr bwMode="auto">
          <a:xfrm>
            <a:off x="2362200" y="5562601"/>
            <a:ext cx="3886200" cy="76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pPr>
            <a:endParaRPr lang="fr-FR" altLang="fr-FR" sz="2000" b="1">
              <a:solidFill>
                <a:srgbClr val="FFFFFF"/>
              </a:solidFill>
            </a:endParaRPr>
          </a:p>
          <a:p>
            <a:pPr eaLnBrk="0" fontAlgn="base" hangingPunct="0">
              <a:spcBef>
                <a:spcPct val="20000"/>
              </a:spcBef>
              <a:spcAft>
                <a:spcPct val="0"/>
              </a:spcAft>
            </a:pPr>
            <a:r>
              <a:rPr lang="fr-FR" altLang="fr-FR" sz="2000" b="1">
                <a:solidFill>
                  <a:srgbClr val="FFFFFF"/>
                </a:solidFill>
              </a:rPr>
              <a:t>     </a:t>
            </a:r>
            <a:r>
              <a:rPr lang="fr-FR" altLang="fr-FR" sz="2000" b="1">
                <a:solidFill>
                  <a:srgbClr val="FFCC00"/>
                </a:solidFill>
              </a:rPr>
              <a:t>Plus rarement diaphyse</a:t>
            </a:r>
          </a:p>
        </p:txBody>
      </p:sp>
      <p:pic>
        <p:nvPicPr>
          <p:cNvPr id="185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1" y="2209800"/>
            <a:ext cx="2257425" cy="42291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85349" name="Rectangle 5"/>
          <p:cNvSpPr>
            <a:spLocks noChangeArrowheads="1"/>
          </p:cNvSpPr>
          <p:nvPr/>
        </p:nvSpPr>
        <p:spPr bwMode="auto">
          <a:xfrm>
            <a:off x="2209800" y="3581400"/>
            <a:ext cx="4191000" cy="902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pPr>
            <a:r>
              <a:rPr lang="fr-FR" altLang="fr-FR" sz="2400" b="1">
                <a:solidFill>
                  <a:srgbClr val="FFCC00"/>
                </a:solidFill>
              </a:rPr>
              <a:t>Localisation :</a:t>
            </a:r>
          </a:p>
          <a:p>
            <a:pPr eaLnBrk="0" fontAlgn="base" hangingPunct="0">
              <a:spcBef>
                <a:spcPct val="20000"/>
              </a:spcBef>
              <a:spcAft>
                <a:spcPct val="0"/>
              </a:spcAft>
            </a:pPr>
            <a:r>
              <a:rPr lang="fr-FR" altLang="fr-FR" sz="2400" b="1">
                <a:solidFill>
                  <a:srgbClr val="FFCC00"/>
                </a:solidFill>
              </a:rPr>
              <a:t>Métaphyses des os longs</a:t>
            </a:r>
          </a:p>
        </p:txBody>
      </p:sp>
      <p:sp>
        <p:nvSpPr>
          <p:cNvPr id="185350" name="Rectangle 6"/>
          <p:cNvSpPr>
            <a:spLocks noChangeArrowheads="1"/>
          </p:cNvSpPr>
          <p:nvPr/>
        </p:nvSpPr>
        <p:spPr bwMode="auto">
          <a:xfrm>
            <a:off x="2133601" y="1066800"/>
            <a:ext cx="7807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6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N- </a:t>
            </a:r>
            <a:r>
              <a:rPr lang="fr-FR" altLang="fr-FR" sz="36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LESIONS PSEUDOTUMORALES</a:t>
            </a:r>
          </a:p>
        </p:txBody>
      </p:sp>
    </p:spTree>
    <p:extLst>
      <p:ext uri="{BB962C8B-B14F-4D97-AF65-F5344CB8AC3E}">
        <p14:creationId xmlns:p14="http://schemas.microsoft.com/office/powerpoint/2010/main" val="385797489"/>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2057400" y="1219200"/>
            <a:ext cx="4038600" cy="812800"/>
          </a:xfrm>
          <a:solidFill>
            <a:schemeClr val="bg1"/>
          </a:solidFill>
          <a:ln w="25400" cap="flat">
            <a:solidFill>
              <a:srgbClr val="FFFFFF"/>
            </a:solidFill>
            <a:miter lim="800000"/>
            <a:headEnd/>
            <a:tailEnd/>
          </a:ln>
        </p:spPr>
        <p:txBody>
          <a:bodyPr vert="horz" wrap="square" lIns="90487" tIns="44450" rIns="90487" bIns="44450" numCol="1" anchor="ctr" anchorCtr="0" compatLnSpc="1">
            <a:prstTxWarp prst="textNoShape">
              <a:avLst/>
            </a:prstTxWarp>
          </a:bodyPr>
          <a:lstStyle/>
          <a:p>
            <a:r>
              <a:rPr lang="fr-FR" altLang="fr-FR" sz="3600" b="1">
                <a:solidFill>
                  <a:schemeClr val="tx1"/>
                </a:solidFill>
                <a:latin typeface="Times New Roman" panose="02020603050405020304" pitchFamily="18" charset="0"/>
                <a:cs typeface="Times New Roman" panose="02020603050405020304" pitchFamily="18" charset="0"/>
              </a:rPr>
              <a:t>KYSTE  OSSEUX</a:t>
            </a:r>
          </a:p>
        </p:txBody>
      </p:sp>
      <p:sp>
        <p:nvSpPr>
          <p:cNvPr id="186371" name="Rectangle 3"/>
          <p:cNvSpPr>
            <a:spLocks noGrp="1" noChangeArrowheads="1"/>
          </p:cNvSpPr>
          <p:nvPr>
            <p:ph type="body" sz="half" idx="1"/>
          </p:nvPr>
        </p:nvSpPr>
        <p:spPr>
          <a:xfrm>
            <a:off x="1905000" y="2209800"/>
            <a:ext cx="4800600" cy="9906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lnSpc>
                <a:spcPct val="90000"/>
              </a:lnSpc>
            </a:pPr>
            <a:r>
              <a:rPr lang="fr-FR" altLang="fr-FR" sz="1800" b="1">
                <a:solidFill>
                  <a:schemeClr val="tx1"/>
                </a:solidFill>
                <a:latin typeface="Times New Roman" panose="02020603050405020304" pitchFamily="18" charset="0"/>
                <a:cs typeface="Times New Roman" panose="02020603050405020304" pitchFamily="18" charset="0"/>
              </a:rPr>
              <a:t>DÉCOUVERTE</a:t>
            </a:r>
          </a:p>
          <a:p>
            <a:pPr>
              <a:lnSpc>
                <a:spcPct val="90000"/>
              </a:lnSpc>
              <a:buFontTx/>
              <a:buNone/>
            </a:pPr>
            <a:r>
              <a:rPr lang="fr-FR" altLang="fr-FR" sz="1800" b="1">
                <a:solidFill>
                  <a:schemeClr val="tx1"/>
                </a:solidFill>
                <a:latin typeface="Times New Roman" panose="02020603050405020304" pitchFamily="18" charset="0"/>
                <a:cs typeface="Times New Roman" panose="02020603050405020304" pitchFamily="18" charset="0"/>
              </a:rPr>
              <a:t>	- Fracture pathologique  (80 %)</a:t>
            </a:r>
          </a:p>
          <a:p>
            <a:pPr>
              <a:lnSpc>
                <a:spcPct val="90000"/>
              </a:lnSpc>
              <a:buFontTx/>
              <a:buNone/>
            </a:pPr>
            <a:r>
              <a:rPr lang="fr-FR" altLang="fr-FR" sz="1800" b="1">
                <a:solidFill>
                  <a:schemeClr val="tx1"/>
                </a:solidFill>
                <a:latin typeface="Times New Roman" panose="02020603050405020304" pitchFamily="18" charset="0"/>
                <a:cs typeface="Times New Roman" panose="02020603050405020304" pitchFamily="18" charset="0"/>
              </a:rPr>
              <a:t>          pas déplacée, le plus souvent</a:t>
            </a:r>
          </a:p>
        </p:txBody>
      </p:sp>
      <p:pic>
        <p:nvPicPr>
          <p:cNvPr id="186372"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162800" y="2362200"/>
            <a:ext cx="2654300" cy="4114800"/>
          </a:xfrm>
          <a:noFill/>
          <a:ln w="12700">
            <a:solidFill>
              <a:srgbClr val="FFFFFF"/>
            </a:solidFill>
            <a:miter lim="800000"/>
            <a:headEnd/>
            <a:tailEnd/>
          </a:ln>
        </p:spPr>
      </p:pic>
      <p:sp>
        <p:nvSpPr>
          <p:cNvPr id="186373" name="Rectangle 5"/>
          <p:cNvSpPr>
            <a:spLocks noChangeArrowheads="1"/>
          </p:cNvSpPr>
          <p:nvPr/>
        </p:nvSpPr>
        <p:spPr bwMode="auto">
          <a:xfrm>
            <a:off x="4343401" y="5405438"/>
            <a:ext cx="5567363"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400" b="1">
                <a:solidFill>
                  <a:srgbClr val="FAFD00"/>
                </a:solidFill>
              </a:rPr>
              <a:t>18 ans</a:t>
            </a:r>
          </a:p>
        </p:txBody>
      </p:sp>
      <p:pic>
        <p:nvPicPr>
          <p:cNvPr id="1863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048000"/>
            <a:ext cx="2546350" cy="3505200"/>
          </a:xfrm>
          <a:prstGeom prst="rect">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86375" name="Text Box 7"/>
          <p:cNvSpPr txBox="1">
            <a:spLocks noChangeArrowheads="1"/>
          </p:cNvSpPr>
          <p:nvPr/>
        </p:nvSpPr>
        <p:spPr bwMode="auto">
          <a:xfrm>
            <a:off x="3886200" y="5867401"/>
            <a:ext cx="693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800" b="1">
                <a:solidFill>
                  <a:srgbClr val="FAFD00"/>
                </a:solidFill>
              </a:rPr>
              <a:t>2 ans					    18 ans</a:t>
            </a:r>
          </a:p>
        </p:txBody>
      </p:sp>
      <p:sp>
        <p:nvSpPr>
          <p:cNvPr id="186376" name="Rectangle 8"/>
          <p:cNvSpPr>
            <a:spLocks noChangeArrowheads="1"/>
          </p:cNvSpPr>
          <p:nvPr/>
        </p:nvSpPr>
        <p:spPr bwMode="auto">
          <a:xfrm>
            <a:off x="1981201" y="533400"/>
            <a:ext cx="7807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6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N- </a:t>
            </a:r>
            <a:r>
              <a:rPr lang="fr-FR" altLang="fr-FR" sz="36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LESIONS PSEUDOTUMORALES</a:t>
            </a:r>
          </a:p>
        </p:txBody>
      </p:sp>
    </p:spTree>
    <p:extLst>
      <p:ext uri="{BB962C8B-B14F-4D97-AF65-F5344CB8AC3E}">
        <p14:creationId xmlns:p14="http://schemas.microsoft.com/office/powerpoint/2010/main" val="2237404958"/>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2286000" y="1371600"/>
            <a:ext cx="2286000" cy="812800"/>
          </a:xfrm>
          <a:solidFill>
            <a:schemeClr val="bg1"/>
          </a:solidFill>
          <a:ln w="25400" cap="flat">
            <a:solidFill>
              <a:srgbClr val="FFFFFF"/>
            </a:solidFill>
            <a:miter lim="800000"/>
            <a:headEnd/>
            <a:tailEnd/>
          </a:ln>
        </p:spPr>
        <p:txBody>
          <a:bodyPr vert="horz" wrap="square" lIns="90487" tIns="44450" rIns="90487" bIns="44450" numCol="1" anchor="ctr" anchorCtr="0" compatLnSpc="1">
            <a:prstTxWarp prst="textNoShape">
              <a:avLst/>
            </a:prstTxWarp>
          </a:bodyPr>
          <a:lstStyle/>
          <a:p>
            <a:r>
              <a:rPr lang="fr-FR" altLang="fr-FR" sz="2400" b="1">
                <a:solidFill>
                  <a:schemeClr val="tx1"/>
                </a:solidFill>
                <a:latin typeface="Times New Roman" panose="02020603050405020304" pitchFamily="18" charset="0"/>
                <a:cs typeface="Times New Roman" panose="02020603050405020304" pitchFamily="18" charset="0"/>
              </a:rPr>
              <a:t>ÉVOLUTION</a:t>
            </a:r>
          </a:p>
        </p:txBody>
      </p:sp>
      <p:sp>
        <p:nvSpPr>
          <p:cNvPr id="187395" name="Rectangle 3"/>
          <p:cNvSpPr>
            <a:spLocks noGrp="1" noChangeArrowheads="1"/>
          </p:cNvSpPr>
          <p:nvPr>
            <p:ph type="body" sz="half" idx="1"/>
          </p:nvPr>
        </p:nvSpPr>
        <p:spPr>
          <a:xfrm>
            <a:off x="1905000" y="2133600"/>
            <a:ext cx="8305800" cy="9906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lnSpc>
                <a:spcPct val="90000"/>
              </a:lnSpc>
            </a:pPr>
            <a:r>
              <a:rPr lang="fr-FR" altLang="fr-FR" sz="1800" b="1">
                <a:solidFill>
                  <a:schemeClr val="tx1"/>
                </a:solidFill>
                <a:latin typeface="Times New Roman" panose="02020603050405020304" pitchFamily="18" charset="0"/>
                <a:cs typeface="Times New Roman" panose="02020603050405020304" pitchFamily="18" charset="0"/>
              </a:rPr>
              <a:t>Extension uniquement locale ; Lésion bénigne mais récidivante</a:t>
            </a:r>
          </a:p>
          <a:p>
            <a:pPr>
              <a:lnSpc>
                <a:spcPct val="90000"/>
              </a:lnSpc>
            </a:pPr>
            <a:r>
              <a:rPr lang="fr-FR" altLang="fr-FR" sz="1800" b="1">
                <a:solidFill>
                  <a:schemeClr val="tx1"/>
                </a:solidFill>
                <a:latin typeface="Times New Roman" panose="02020603050405020304" pitchFamily="18" charset="0"/>
                <a:cs typeface="Times New Roman" panose="02020603050405020304" pitchFamily="18" charset="0"/>
              </a:rPr>
              <a:t>Extension d’abord transversalement</a:t>
            </a:r>
          </a:p>
          <a:p>
            <a:pPr>
              <a:lnSpc>
                <a:spcPct val="90000"/>
              </a:lnSpc>
            </a:pPr>
            <a:r>
              <a:rPr lang="fr-FR" altLang="fr-FR" sz="1800" b="1">
                <a:solidFill>
                  <a:schemeClr val="tx1"/>
                </a:solidFill>
                <a:latin typeface="Times New Roman" panose="02020603050405020304" pitchFamily="18" charset="0"/>
                <a:cs typeface="Times New Roman" panose="02020603050405020304" pitchFamily="18" charset="0"/>
              </a:rPr>
              <a:t>puis migration vers la diaphyse avec la croissance</a:t>
            </a:r>
          </a:p>
        </p:txBody>
      </p:sp>
      <p:pic>
        <p:nvPicPr>
          <p:cNvPr id="187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00401"/>
            <a:ext cx="6858000" cy="34591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397" name="Rectangle 5"/>
          <p:cNvSpPr>
            <a:spLocks noChangeArrowheads="1"/>
          </p:cNvSpPr>
          <p:nvPr/>
        </p:nvSpPr>
        <p:spPr bwMode="auto">
          <a:xfrm>
            <a:off x="2209801" y="228600"/>
            <a:ext cx="7807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6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N- </a:t>
            </a:r>
            <a:r>
              <a:rPr lang="fr-FR" altLang="fr-FR" sz="36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LESIONS PSEUDOTUMORALES</a:t>
            </a:r>
          </a:p>
        </p:txBody>
      </p:sp>
    </p:spTree>
    <p:extLst>
      <p:ext uri="{BB962C8B-B14F-4D97-AF65-F5344CB8AC3E}">
        <p14:creationId xmlns:p14="http://schemas.microsoft.com/office/powerpoint/2010/main" val="2605595728"/>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body" sz="half" idx="1"/>
          </p:nvPr>
        </p:nvSpPr>
        <p:spPr>
          <a:xfrm>
            <a:off x="5410200" y="6172200"/>
            <a:ext cx="4419600" cy="4572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buFontTx/>
              <a:buNone/>
            </a:pPr>
            <a:r>
              <a:rPr lang="fr-FR" altLang="fr-FR" sz="1800" b="1">
                <a:solidFill>
                  <a:schemeClr val="tx1"/>
                </a:solidFill>
                <a:latin typeface="Times New Roman" panose="02020603050405020304" pitchFamily="18" charset="0"/>
                <a:cs typeface="Times New Roman" panose="02020603050405020304" pitchFamily="18" charset="0"/>
              </a:rPr>
              <a:t>Fractures pathologiques  (80 %)</a:t>
            </a:r>
          </a:p>
        </p:txBody>
      </p:sp>
      <p:sp>
        <p:nvSpPr>
          <p:cNvPr id="108547" name="Rectangle 3"/>
          <p:cNvSpPr>
            <a:spLocks noGrp="1" noChangeArrowheads="1"/>
          </p:cNvSpPr>
          <p:nvPr>
            <p:ph type="title"/>
          </p:nvPr>
        </p:nvSpPr>
        <p:spPr>
          <a:xfrm>
            <a:off x="2209800" y="5257800"/>
            <a:ext cx="8458200" cy="13716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r>
              <a:rPr lang="fr-FR" altLang="fr-FR" sz="2000" b="1">
                <a:solidFill>
                  <a:schemeClr val="tx1"/>
                </a:solidFill>
                <a:latin typeface="Times New Roman" panose="02020603050405020304" pitchFamily="18" charset="0"/>
                <a:cs typeface="Times New Roman" panose="02020603050405020304" pitchFamily="18" charset="0"/>
              </a:rPr>
              <a:t>Kyste anévrismal </a:t>
            </a:r>
            <a:r>
              <a:rPr lang="fr-FR" altLang="fr-FR" sz="2400" b="1">
                <a:solidFill>
                  <a:schemeClr val="tx1"/>
                </a:solidFill>
                <a:latin typeface="Times New Roman" panose="02020603050405020304" pitchFamily="18" charset="0"/>
                <a:cs typeface="Times New Roman" panose="02020603050405020304" pitchFamily="18" charset="0"/>
              </a:rPr>
              <a:t>		</a:t>
            </a:r>
            <a:r>
              <a:rPr lang="fr-FR" altLang="fr-FR" sz="2000" b="1">
                <a:solidFill>
                  <a:schemeClr val="tx1"/>
                </a:solidFill>
                <a:latin typeface="Times New Roman" panose="02020603050405020304" pitchFamily="18" charset="0"/>
                <a:cs typeface="Times New Roman" panose="02020603050405020304" pitchFamily="18" charset="0"/>
              </a:rPr>
              <a:t>Kyste essentiel</a:t>
            </a:r>
            <a:endParaRPr lang="fr-FR" altLang="fr-FR" sz="2400" b="1">
              <a:solidFill>
                <a:schemeClr val="tx1"/>
              </a:solidFill>
              <a:latin typeface="Times New Roman" panose="02020603050405020304" pitchFamily="18" charset="0"/>
              <a:cs typeface="Times New Roman" panose="02020603050405020304" pitchFamily="18" charset="0"/>
            </a:endParaRPr>
          </a:p>
        </p:txBody>
      </p:sp>
      <p:sp>
        <p:nvSpPr>
          <p:cNvPr id="108548" name="Rectangle 4"/>
          <p:cNvSpPr>
            <a:spLocks noChangeArrowheads="1"/>
          </p:cNvSpPr>
          <p:nvPr/>
        </p:nvSpPr>
        <p:spPr bwMode="auto">
          <a:xfrm>
            <a:off x="5105400" y="1447800"/>
            <a:ext cx="5181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lgn="l" defTabSz="762000">
              <a:defRPr>
                <a:solidFill>
                  <a:schemeClr val="tx1"/>
                </a:solidFill>
                <a:latin typeface="Arial" panose="020B0604020202020204" pitchFamily="34" charset="0"/>
                <a:cs typeface="Arial" panose="020B0604020202020204" pitchFamily="34" charset="0"/>
              </a:defRPr>
            </a:lvl1pPr>
            <a:lvl2pPr marL="742950" indent="-285750" algn="l" defTabSz="762000">
              <a:defRPr>
                <a:solidFill>
                  <a:schemeClr val="tx1"/>
                </a:solidFill>
                <a:latin typeface="Arial" panose="020B0604020202020204" pitchFamily="34" charset="0"/>
                <a:cs typeface="Arial" panose="020B0604020202020204" pitchFamily="34" charset="0"/>
              </a:defRPr>
            </a:lvl2pPr>
            <a:lvl3pPr marL="1143000" indent="-228600" algn="l" defTabSz="762000">
              <a:defRPr>
                <a:solidFill>
                  <a:schemeClr val="tx1"/>
                </a:solidFill>
                <a:latin typeface="Arial" panose="020B0604020202020204" pitchFamily="34" charset="0"/>
                <a:cs typeface="Arial" panose="020B0604020202020204" pitchFamily="34" charset="0"/>
              </a:defRPr>
            </a:lvl3pPr>
            <a:lvl4pPr marL="1600200" indent="-228600" algn="l" defTabSz="762000">
              <a:defRPr>
                <a:solidFill>
                  <a:schemeClr val="tx1"/>
                </a:solidFill>
                <a:latin typeface="Arial" panose="020B0604020202020204" pitchFamily="34" charset="0"/>
                <a:cs typeface="Arial" panose="020B0604020202020204" pitchFamily="34" charset="0"/>
              </a:defRPr>
            </a:lvl4pPr>
            <a:lvl5pPr marL="2057400" indent="-228600" algn="l" defTabSz="762000">
              <a:defRPr>
                <a:solidFill>
                  <a:schemeClr val="tx1"/>
                </a:solidFill>
                <a:latin typeface="Arial" panose="020B0604020202020204" pitchFamily="34" charset="0"/>
                <a:cs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buFontTx/>
              <a:buChar char="•"/>
            </a:pPr>
            <a:r>
              <a:rPr lang="fr-FR" altLang="fr-FR" sz="2400" b="1">
                <a:solidFill>
                  <a:srgbClr val="FFCC00"/>
                </a:solidFill>
                <a:latin typeface="Verdana" panose="020B0604030504040204" pitchFamily="34" charset="0"/>
              </a:rPr>
              <a:t>Fractures pathologiques</a:t>
            </a:r>
          </a:p>
        </p:txBody>
      </p:sp>
      <p:sp>
        <p:nvSpPr>
          <p:cNvPr id="108549" name="Rectangle 5"/>
          <p:cNvSpPr>
            <a:spLocks noChangeArrowheads="1"/>
          </p:cNvSpPr>
          <p:nvPr/>
        </p:nvSpPr>
        <p:spPr bwMode="auto">
          <a:xfrm>
            <a:off x="9063038" y="4613275"/>
            <a:ext cx="1585912"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000" b="1">
                <a:solidFill>
                  <a:srgbClr val="FFFFFF"/>
                </a:solidFill>
                <a:latin typeface="Times New Roman" panose="02020603050405020304" pitchFamily="18" charset="0"/>
              </a:rPr>
              <a:t>12 ans</a:t>
            </a:r>
          </a:p>
        </p:txBody>
      </p:sp>
      <p:pic>
        <p:nvPicPr>
          <p:cNvPr id="1085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219200"/>
            <a:ext cx="2562225" cy="44196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085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4100" y="2057400"/>
            <a:ext cx="1993900" cy="3455988"/>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52" name="Rectangle 8"/>
          <p:cNvSpPr>
            <a:spLocks noChangeArrowheads="1"/>
          </p:cNvSpPr>
          <p:nvPr/>
        </p:nvSpPr>
        <p:spPr bwMode="auto">
          <a:xfrm>
            <a:off x="8686800" y="4572000"/>
            <a:ext cx="175260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400" b="1">
                <a:solidFill>
                  <a:srgbClr val="FAFD00"/>
                </a:solidFill>
              </a:rPr>
              <a:t>12 ans</a:t>
            </a:r>
          </a:p>
        </p:txBody>
      </p:sp>
      <p:pic>
        <p:nvPicPr>
          <p:cNvPr id="1085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362200"/>
            <a:ext cx="1917700" cy="3200400"/>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2057400"/>
            <a:ext cx="1785938" cy="3581400"/>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55" name="Rectangle 11"/>
          <p:cNvSpPr>
            <a:spLocks noChangeArrowheads="1"/>
          </p:cNvSpPr>
          <p:nvPr/>
        </p:nvSpPr>
        <p:spPr bwMode="auto">
          <a:xfrm>
            <a:off x="2209801" y="381000"/>
            <a:ext cx="7807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6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N- </a:t>
            </a:r>
            <a:r>
              <a:rPr lang="fr-FR" altLang="fr-FR" sz="36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LESIONS PSEUDOTUMORALES</a:t>
            </a:r>
          </a:p>
        </p:txBody>
      </p:sp>
    </p:spTree>
    <p:extLst>
      <p:ext uri="{BB962C8B-B14F-4D97-AF65-F5344CB8AC3E}">
        <p14:creationId xmlns:p14="http://schemas.microsoft.com/office/powerpoint/2010/main" val="1947938252"/>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body" idx="1"/>
          </p:nvPr>
        </p:nvSpPr>
        <p:spPr>
          <a:xfrm>
            <a:off x="2057400" y="1447800"/>
            <a:ext cx="8229600" cy="7620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r>
              <a:rPr lang="fr-FR" altLang="fr-FR" sz="2000" b="1">
                <a:solidFill>
                  <a:schemeClr val="tx1"/>
                </a:solidFill>
                <a:latin typeface="Times New Roman" panose="02020603050405020304" pitchFamily="18" charset="0"/>
                <a:cs typeface="Times New Roman" panose="02020603050405020304" pitchFamily="18" charset="0"/>
              </a:rPr>
              <a:t>Dystrophie osseuse pseudo-tumorale toujours bénigne et habituellement solitaire</a:t>
            </a:r>
          </a:p>
        </p:txBody>
      </p:sp>
      <p:sp>
        <p:nvSpPr>
          <p:cNvPr id="188419" name="Rectangle 3"/>
          <p:cNvSpPr>
            <a:spLocks noChangeArrowheads="1"/>
          </p:cNvSpPr>
          <p:nvPr/>
        </p:nvSpPr>
        <p:spPr bwMode="auto">
          <a:xfrm>
            <a:off x="2133600" y="838200"/>
            <a:ext cx="7137400" cy="660400"/>
          </a:xfrm>
          <a:prstGeom prst="rect">
            <a:avLst/>
          </a:prstGeom>
          <a:solidFill>
            <a:srgbClr val="DC0081"/>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fr-FR" altLang="fr-FR" sz="4000" b="1">
                <a:solidFill>
                  <a:srgbClr val="FAFD00"/>
                </a:solidFill>
              </a:rPr>
              <a:t>Kyste anévrysmal</a:t>
            </a:r>
          </a:p>
        </p:txBody>
      </p:sp>
      <p:pic>
        <p:nvPicPr>
          <p:cNvPr id="188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2362200"/>
            <a:ext cx="4913313" cy="38481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884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362200"/>
            <a:ext cx="2908300" cy="38354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88422" name="Rectangle 6"/>
          <p:cNvSpPr>
            <a:spLocks noChangeArrowheads="1"/>
          </p:cNvSpPr>
          <p:nvPr/>
        </p:nvSpPr>
        <p:spPr bwMode="auto">
          <a:xfrm>
            <a:off x="2133601" y="152400"/>
            <a:ext cx="7807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6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N- </a:t>
            </a:r>
            <a:r>
              <a:rPr lang="fr-FR" altLang="fr-FR" sz="36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LESIONS PSEUDOTUMORALES</a:t>
            </a:r>
          </a:p>
        </p:txBody>
      </p:sp>
    </p:spTree>
    <p:extLst>
      <p:ext uri="{BB962C8B-B14F-4D97-AF65-F5344CB8AC3E}">
        <p14:creationId xmlns:p14="http://schemas.microsoft.com/office/powerpoint/2010/main" val="2248541277"/>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a:xfrm>
            <a:off x="2057400" y="4876800"/>
            <a:ext cx="8229600" cy="16002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lnSpc>
                <a:spcPct val="90000"/>
              </a:lnSpc>
            </a:pPr>
            <a:r>
              <a:rPr lang="fr-FR" altLang="fr-FR" sz="1800" b="1">
                <a:solidFill>
                  <a:schemeClr val="tx1"/>
                </a:solidFill>
                <a:latin typeface="Times New Roman" panose="02020603050405020304" pitchFamily="18" charset="0"/>
                <a:cs typeface="Times New Roman" panose="02020603050405020304" pitchFamily="18" charset="0"/>
              </a:rPr>
              <a:t>Dystrophie osseuse pseudo-tumorale toujours bénigne et habituellement solitaire</a:t>
            </a:r>
          </a:p>
          <a:p>
            <a:pPr>
              <a:lnSpc>
                <a:spcPct val="90000"/>
              </a:lnSpc>
            </a:pPr>
            <a:r>
              <a:rPr lang="fr-FR" altLang="fr-FR" sz="1800" b="1">
                <a:solidFill>
                  <a:schemeClr val="tx1"/>
                </a:solidFill>
                <a:latin typeface="Times New Roman" panose="02020603050405020304" pitchFamily="18" charset="0"/>
                <a:cs typeface="Times New Roman" panose="02020603050405020304" pitchFamily="18" charset="0"/>
              </a:rPr>
              <a:t>Distension cavitaire uni ou pluriloculaire remplie de sang</a:t>
            </a:r>
          </a:p>
          <a:p>
            <a:pPr>
              <a:lnSpc>
                <a:spcPct val="90000"/>
              </a:lnSpc>
            </a:pPr>
            <a:r>
              <a:rPr lang="fr-FR" altLang="fr-FR" sz="1800" b="1">
                <a:solidFill>
                  <a:schemeClr val="tx1"/>
                </a:solidFill>
                <a:latin typeface="Times New Roman" panose="02020603050405020304" pitchFamily="18" charset="0"/>
                <a:cs typeface="Times New Roman" panose="02020603050405020304" pitchFamily="18" charset="0"/>
              </a:rPr>
              <a:t>Rareté : moins de 4% des tumeurs osseuses bénignes.</a:t>
            </a:r>
          </a:p>
          <a:p>
            <a:pPr>
              <a:lnSpc>
                <a:spcPct val="90000"/>
              </a:lnSpc>
            </a:pPr>
            <a:r>
              <a:rPr lang="fr-FR" altLang="fr-FR" sz="1800" b="1">
                <a:solidFill>
                  <a:schemeClr val="tx1"/>
                </a:solidFill>
                <a:latin typeface="Times New Roman" panose="02020603050405020304" pitchFamily="18" charset="0"/>
                <a:cs typeface="Times New Roman" panose="02020603050405020304" pitchFamily="18" charset="0"/>
              </a:rPr>
              <a:t>Adolescence: 75% avant 20 ans</a:t>
            </a:r>
          </a:p>
          <a:p>
            <a:pPr>
              <a:lnSpc>
                <a:spcPct val="90000"/>
              </a:lnSpc>
            </a:pPr>
            <a:r>
              <a:rPr lang="fr-FR" altLang="fr-FR" sz="1800" b="1">
                <a:solidFill>
                  <a:schemeClr val="tx1"/>
                </a:solidFill>
                <a:latin typeface="Times New Roman" panose="02020603050405020304" pitchFamily="18" charset="0"/>
                <a:cs typeface="Times New Roman" panose="02020603050405020304" pitchFamily="18" charset="0"/>
              </a:rPr>
              <a:t>Prédominance féminine</a:t>
            </a:r>
          </a:p>
        </p:txBody>
      </p:sp>
      <p:pic>
        <p:nvPicPr>
          <p:cNvPr id="1894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05000"/>
            <a:ext cx="3962400" cy="274955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89444" name="Rectangle 4"/>
          <p:cNvSpPr>
            <a:spLocks noChangeArrowheads="1"/>
          </p:cNvSpPr>
          <p:nvPr/>
        </p:nvSpPr>
        <p:spPr bwMode="auto">
          <a:xfrm>
            <a:off x="2133600" y="2819400"/>
            <a:ext cx="3492500" cy="1524000"/>
          </a:xfrm>
          <a:prstGeom prst="rect">
            <a:avLst/>
          </a:prstGeom>
          <a:solidFill>
            <a:srgbClr val="DC0081"/>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fr-FR" altLang="fr-FR" sz="4000" b="1">
                <a:solidFill>
                  <a:srgbClr val="FAFD00"/>
                </a:solidFill>
              </a:rPr>
              <a:t>Kyste anévrysmal</a:t>
            </a:r>
          </a:p>
        </p:txBody>
      </p:sp>
      <p:sp>
        <p:nvSpPr>
          <p:cNvPr id="189445" name="Rectangle 5"/>
          <p:cNvSpPr>
            <a:spLocks noChangeArrowheads="1"/>
          </p:cNvSpPr>
          <p:nvPr/>
        </p:nvSpPr>
        <p:spPr bwMode="auto">
          <a:xfrm>
            <a:off x="2133601" y="685800"/>
            <a:ext cx="7807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6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N- </a:t>
            </a:r>
            <a:r>
              <a:rPr lang="fr-FR" altLang="fr-FR" sz="36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LESIONS PSEUDOTUMORALES</a:t>
            </a:r>
          </a:p>
        </p:txBody>
      </p:sp>
    </p:spTree>
    <p:extLst>
      <p:ext uri="{BB962C8B-B14F-4D97-AF65-F5344CB8AC3E}">
        <p14:creationId xmlns:p14="http://schemas.microsoft.com/office/powerpoint/2010/main" val="3534261922"/>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sz="half" idx="1"/>
          </p:nvPr>
        </p:nvSpPr>
        <p:spPr>
          <a:xfrm>
            <a:off x="1828800" y="1295400"/>
            <a:ext cx="8763000" cy="9144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r>
              <a:rPr lang="fr-FR" altLang="fr-FR" sz="1600" b="1">
                <a:solidFill>
                  <a:schemeClr val="tx1"/>
                </a:solidFill>
                <a:latin typeface="Times New Roman" panose="02020603050405020304" pitchFamily="18" charset="0"/>
                <a:cs typeface="Times New Roman" panose="02020603050405020304" pitchFamily="18" charset="0"/>
              </a:rPr>
              <a:t>Os longs (60%) </a:t>
            </a:r>
          </a:p>
          <a:p>
            <a:pPr>
              <a:buFontTx/>
              <a:buNone/>
            </a:pPr>
            <a:r>
              <a:rPr lang="fr-FR" altLang="fr-FR" sz="1600" b="1">
                <a:solidFill>
                  <a:schemeClr val="tx1"/>
                </a:solidFill>
                <a:latin typeface="Times New Roman" panose="02020603050405020304" pitchFamily="18" charset="0"/>
                <a:cs typeface="Times New Roman" panose="02020603050405020304" pitchFamily="18" charset="0"/>
              </a:rPr>
              <a:t>        Développement initial dans la métaphyse (80%)</a:t>
            </a:r>
          </a:p>
          <a:p>
            <a:pPr>
              <a:buFontTx/>
              <a:buNone/>
            </a:pPr>
            <a:r>
              <a:rPr lang="fr-FR" altLang="fr-FR" sz="1600" b="1">
                <a:solidFill>
                  <a:schemeClr val="tx1"/>
                </a:solidFill>
                <a:latin typeface="Times New Roman" panose="02020603050405020304" pitchFamily="18" charset="0"/>
                <a:cs typeface="Times New Roman" panose="02020603050405020304" pitchFamily="18" charset="0"/>
              </a:rPr>
              <a:t>        puis extension vers la diaphyse </a:t>
            </a:r>
          </a:p>
          <a:p>
            <a:pPr>
              <a:buFontTx/>
              <a:buNone/>
            </a:pPr>
            <a:r>
              <a:rPr lang="fr-FR" altLang="fr-FR" sz="1600" b="1">
                <a:solidFill>
                  <a:schemeClr val="tx1"/>
                </a:solidFill>
                <a:latin typeface="Times New Roman" panose="02020603050405020304" pitchFamily="18" charset="0"/>
                <a:cs typeface="Times New Roman" panose="02020603050405020304" pitchFamily="18" charset="0"/>
              </a:rPr>
              <a:t>        La localisation épiphysaire est rare (10%)</a:t>
            </a:r>
          </a:p>
        </p:txBody>
      </p:sp>
      <p:pic>
        <p:nvPicPr>
          <p:cNvPr id="1904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743200"/>
            <a:ext cx="2095500" cy="37719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90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743200"/>
            <a:ext cx="1803400" cy="38100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904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1" y="1219200"/>
            <a:ext cx="2035175" cy="51816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9047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3581400"/>
            <a:ext cx="2268538" cy="28956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90471" name="Rectangle 7"/>
          <p:cNvSpPr>
            <a:spLocks noChangeArrowheads="1"/>
          </p:cNvSpPr>
          <p:nvPr/>
        </p:nvSpPr>
        <p:spPr bwMode="auto">
          <a:xfrm>
            <a:off x="2133600" y="762000"/>
            <a:ext cx="7137400" cy="660400"/>
          </a:xfrm>
          <a:prstGeom prst="rect">
            <a:avLst/>
          </a:prstGeom>
          <a:solidFill>
            <a:schemeClr val="bg1"/>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fr-FR" altLang="fr-FR" sz="4000" b="1">
                <a:solidFill>
                  <a:srgbClr val="FAFD00"/>
                </a:solidFill>
              </a:rPr>
              <a:t>Kyste anévrysmal</a:t>
            </a:r>
          </a:p>
        </p:txBody>
      </p:sp>
      <p:sp>
        <p:nvSpPr>
          <p:cNvPr id="190472" name="Rectangle 8"/>
          <p:cNvSpPr>
            <a:spLocks noChangeArrowheads="1"/>
          </p:cNvSpPr>
          <p:nvPr/>
        </p:nvSpPr>
        <p:spPr bwMode="auto">
          <a:xfrm>
            <a:off x="2209801" y="0"/>
            <a:ext cx="7807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6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N- </a:t>
            </a:r>
            <a:r>
              <a:rPr lang="fr-FR" altLang="fr-FR" sz="36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LESIONS PSEUDOTUMORALES</a:t>
            </a:r>
          </a:p>
        </p:txBody>
      </p:sp>
    </p:spTree>
    <p:extLst>
      <p:ext uri="{BB962C8B-B14F-4D97-AF65-F5344CB8AC3E}">
        <p14:creationId xmlns:p14="http://schemas.microsoft.com/office/powerpoint/2010/main" val="292715108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3" name="Rectangle 5"/>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19810" name="Rectangle 2"/>
          <p:cNvSpPr>
            <a:spLocks noGrp="1" noChangeArrowheads="1"/>
          </p:cNvSpPr>
          <p:nvPr>
            <p:ph type="body" idx="1"/>
          </p:nvPr>
        </p:nvSpPr>
        <p:spPr>
          <a:xfrm>
            <a:off x="1981200" y="1295400"/>
            <a:ext cx="8229600" cy="762000"/>
          </a:xfrm>
          <a:solidFill>
            <a:srgbClr val="081D58"/>
          </a:solidFill>
          <a:ln w="25400" cap="flat">
            <a:solidFill>
              <a:srgbClr val="FFFFFF"/>
            </a:solidFill>
            <a:miter lim="800000"/>
            <a:headEnd/>
            <a:tailEnd/>
          </a:ln>
        </p:spPr>
        <p:txBody>
          <a:bodyPr vert="horz" wrap="square" lIns="90487" tIns="44450" rIns="90487" bIns="44450" numCol="1" anchor="t" anchorCtr="0" compatLnSpc="1">
            <a:prstTxWarp prst="textNoShape">
              <a:avLst/>
            </a:prstTxWarp>
          </a:bodyPr>
          <a:lstStyle/>
          <a:p>
            <a:pPr algn="ctr">
              <a:buFontTx/>
              <a:buNone/>
            </a:pPr>
            <a:r>
              <a:rPr lang="fr-FR" altLang="fr-FR" sz="2000" b="1">
                <a:solidFill>
                  <a:schemeClr val="tx1"/>
                </a:solidFill>
                <a:latin typeface="Times New Roman" panose="02020603050405020304" pitchFamily="18" charset="0"/>
                <a:cs typeface="Times New Roman" panose="02020603050405020304" pitchFamily="18" charset="0"/>
              </a:rPr>
              <a:t>Signes de bénignité :image bien cernée corticale normale</a:t>
            </a:r>
          </a:p>
        </p:txBody>
      </p:sp>
      <p:sp>
        <p:nvSpPr>
          <p:cNvPr id="119811" name="Rectangle 3"/>
          <p:cNvSpPr>
            <a:spLocks noChangeArrowheads="1"/>
          </p:cNvSpPr>
          <p:nvPr/>
        </p:nvSpPr>
        <p:spPr bwMode="auto">
          <a:xfrm>
            <a:off x="2586039" y="6091238"/>
            <a:ext cx="70961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50000"/>
              </a:spcBef>
              <a:spcAft>
                <a:spcPct val="0"/>
              </a:spcAft>
            </a:pPr>
            <a:r>
              <a:rPr lang="fr-FR" altLang="fr-FR" sz="2400" b="1">
                <a:solidFill>
                  <a:srgbClr val="FAFD00"/>
                </a:solidFill>
                <a:latin typeface="Comic Sans MS" panose="030F0702030302020204" pitchFamily="66" charset="0"/>
              </a:rPr>
              <a:t>Tumeur à cellules géantes</a:t>
            </a:r>
          </a:p>
        </p:txBody>
      </p:sp>
      <p:pic>
        <p:nvPicPr>
          <p:cNvPr id="1198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438401"/>
            <a:ext cx="5638800" cy="3332163"/>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187306"/>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2209800" y="1066800"/>
            <a:ext cx="7772400" cy="16764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r>
              <a:rPr lang="fr-FR" altLang="fr-FR" sz="1600" b="1">
                <a:solidFill>
                  <a:schemeClr val="tx1"/>
                </a:solidFill>
                <a:latin typeface="Times New Roman" panose="02020603050405020304" pitchFamily="18" charset="0"/>
                <a:cs typeface="Times New Roman" panose="02020603050405020304" pitchFamily="18" charset="0"/>
              </a:rPr>
              <a:t>Lésion centrale, parfois périphérique à développement sous périosté : Dimension : 2 à 25 cm</a:t>
            </a:r>
          </a:p>
          <a:p>
            <a:r>
              <a:rPr lang="fr-FR" altLang="fr-FR" sz="1600" b="1">
                <a:solidFill>
                  <a:schemeClr val="tx1"/>
                </a:solidFill>
                <a:latin typeface="Times New Roman" panose="02020603050405020304" pitchFamily="18" charset="0"/>
                <a:cs typeface="Times New Roman" panose="02020603050405020304" pitchFamily="18" charset="0"/>
              </a:rPr>
              <a:t>Multiples cavités hématiques de quelques mm ou de 1 à 2 cm de diamètre contenant du sang non coagulé. Aspect en éponge. </a:t>
            </a:r>
          </a:p>
          <a:p>
            <a:pPr>
              <a:buFontTx/>
              <a:buNone/>
            </a:pPr>
            <a:r>
              <a:rPr lang="fr-FR" altLang="fr-FR" sz="1600" b="1">
                <a:solidFill>
                  <a:schemeClr val="tx1"/>
                </a:solidFill>
                <a:latin typeface="Times New Roman" panose="02020603050405020304" pitchFamily="18" charset="0"/>
                <a:cs typeface="Times New Roman" panose="02020603050405020304" pitchFamily="18" charset="0"/>
              </a:rPr>
              <a:t>     Les lacunes sont séparés par des cloisons conjonctives porteuses d’ostéoclastes et d’une ostéogénèse réactionnelle</a:t>
            </a:r>
          </a:p>
        </p:txBody>
      </p:sp>
      <p:pic>
        <p:nvPicPr>
          <p:cNvPr id="191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971800"/>
            <a:ext cx="2147888" cy="38862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914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889250"/>
            <a:ext cx="2647950" cy="396875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91494" name="Rectangle 6"/>
          <p:cNvSpPr>
            <a:spLocks noChangeArrowheads="1"/>
          </p:cNvSpPr>
          <p:nvPr/>
        </p:nvSpPr>
        <p:spPr bwMode="auto">
          <a:xfrm>
            <a:off x="2590800" y="6197600"/>
            <a:ext cx="7137400" cy="660400"/>
          </a:xfrm>
          <a:prstGeom prst="rect">
            <a:avLst/>
          </a:prstGeom>
          <a:solidFill>
            <a:schemeClr val="bg1"/>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fr-FR" altLang="fr-FR" sz="2400" b="1">
                <a:solidFill>
                  <a:srgbClr val="FAFD00"/>
                </a:solidFill>
              </a:rPr>
              <a:t>Kyste anévrysmal </a:t>
            </a:r>
            <a:r>
              <a:rPr lang="fr-FR" altLang="fr-FR" sz="2400" b="1">
                <a:solidFill>
                  <a:srgbClr val="FAFD00"/>
                </a:solidFill>
                <a:latin typeface="Tahoma" panose="020B0604030504040204" pitchFamily="34" charset="0"/>
              </a:rPr>
              <a:t>Anatomie pathologique</a:t>
            </a:r>
          </a:p>
        </p:txBody>
      </p:sp>
      <p:sp>
        <p:nvSpPr>
          <p:cNvPr id="191495" name="Rectangle 7"/>
          <p:cNvSpPr>
            <a:spLocks noChangeArrowheads="1"/>
          </p:cNvSpPr>
          <p:nvPr/>
        </p:nvSpPr>
        <p:spPr bwMode="auto">
          <a:xfrm>
            <a:off x="2209801" y="381000"/>
            <a:ext cx="7807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6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N- </a:t>
            </a:r>
            <a:r>
              <a:rPr lang="fr-FR" altLang="fr-FR" sz="36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LESIONS PSEUDOTUMORALES</a:t>
            </a:r>
          </a:p>
        </p:txBody>
      </p:sp>
    </p:spTree>
    <p:extLst>
      <p:ext uri="{BB962C8B-B14F-4D97-AF65-F5344CB8AC3E}">
        <p14:creationId xmlns:p14="http://schemas.microsoft.com/office/powerpoint/2010/main" val="2376848600"/>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362200" y="0"/>
            <a:ext cx="7772400" cy="990600"/>
          </a:xfrm>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Cancer secondaire des os</a:t>
            </a:r>
          </a:p>
        </p:txBody>
      </p:sp>
      <p:pic>
        <p:nvPicPr>
          <p:cNvPr id="1095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914401"/>
            <a:ext cx="3505200" cy="2587625"/>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095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581400"/>
            <a:ext cx="3429000" cy="28829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095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124200"/>
            <a:ext cx="2908300" cy="32385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09574" name="Rectangle 6"/>
          <p:cNvSpPr>
            <a:spLocks noChangeArrowheads="1"/>
          </p:cNvSpPr>
          <p:nvPr/>
        </p:nvSpPr>
        <p:spPr bwMode="auto">
          <a:xfrm>
            <a:off x="1752600" y="2133600"/>
            <a:ext cx="457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lgn="l" defTabSz="762000">
              <a:defRPr>
                <a:solidFill>
                  <a:schemeClr val="tx1"/>
                </a:solidFill>
                <a:latin typeface="Arial" panose="020B0604020202020204" pitchFamily="34" charset="0"/>
                <a:cs typeface="Arial" panose="020B0604020202020204" pitchFamily="34" charset="0"/>
              </a:defRPr>
            </a:lvl1pPr>
            <a:lvl2pPr marL="742950" indent="-285750" algn="l" defTabSz="762000">
              <a:defRPr>
                <a:solidFill>
                  <a:schemeClr val="tx1"/>
                </a:solidFill>
                <a:latin typeface="Arial" panose="020B0604020202020204" pitchFamily="34" charset="0"/>
                <a:cs typeface="Arial" panose="020B0604020202020204" pitchFamily="34" charset="0"/>
              </a:defRPr>
            </a:lvl2pPr>
            <a:lvl3pPr marL="1143000" indent="-228600" algn="l" defTabSz="762000">
              <a:defRPr>
                <a:solidFill>
                  <a:schemeClr val="tx1"/>
                </a:solidFill>
                <a:latin typeface="Arial" panose="020B0604020202020204" pitchFamily="34" charset="0"/>
                <a:cs typeface="Arial" panose="020B0604020202020204" pitchFamily="34" charset="0"/>
              </a:defRPr>
            </a:lvl3pPr>
            <a:lvl4pPr marL="1600200" indent="-228600" algn="l" defTabSz="762000">
              <a:defRPr>
                <a:solidFill>
                  <a:schemeClr val="tx1"/>
                </a:solidFill>
                <a:latin typeface="Arial" panose="020B0604020202020204" pitchFamily="34" charset="0"/>
                <a:cs typeface="Arial" panose="020B0604020202020204" pitchFamily="34" charset="0"/>
              </a:defRPr>
            </a:lvl4pPr>
            <a:lvl5pPr marL="2057400" indent="-228600" algn="l" defTabSz="762000">
              <a:defRPr>
                <a:solidFill>
                  <a:schemeClr val="tx1"/>
                </a:solidFill>
                <a:latin typeface="Arial" panose="020B0604020202020204" pitchFamily="34" charset="0"/>
                <a:cs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pPr>
            <a:r>
              <a:rPr lang="fr-FR" altLang="fr-FR" sz="2400" b="1">
                <a:solidFill>
                  <a:srgbClr val="FFCC00"/>
                </a:solidFill>
                <a:latin typeface="Verdana" panose="020B0604030504040204" pitchFamily="34" charset="0"/>
              </a:rPr>
              <a:t>Fractures pathologiques</a:t>
            </a:r>
          </a:p>
        </p:txBody>
      </p:sp>
    </p:spTree>
    <p:extLst>
      <p:ext uri="{BB962C8B-B14F-4D97-AF65-F5344CB8AC3E}">
        <p14:creationId xmlns:p14="http://schemas.microsoft.com/office/powerpoint/2010/main" val="2499162373"/>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ctr"/>
            <a:r>
              <a:rPr lang="fr-FR" altLang="fr-FR" sz="3600" b="1">
                <a:solidFill>
                  <a:schemeClr val="tx1"/>
                </a:solidFill>
                <a:latin typeface="Times New Roman" panose="02020603050405020304" pitchFamily="18" charset="0"/>
                <a:cs typeface="Times New Roman" panose="02020603050405020304" pitchFamily="18" charset="0"/>
              </a:rPr>
              <a:t>Tumeurs Osseuses: Conclusion</a:t>
            </a:r>
          </a:p>
        </p:txBody>
      </p:sp>
      <p:sp>
        <p:nvSpPr>
          <p:cNvPr id="71683" name="Rectangle 3"/>
          <p:cNvSpPr>
            <a:spLocks noGrp="1" noChangeArrowheads="1"/>
          </p:cNvSpPr>
          <p:nvPr>
            <p:ph type="body" idx="1"/>
          </p:nvPr>
        </p:nvSpPr>
        <p:spPr/>
        <p:txBody>
          <a:bodyPr/>
          <a:lstStyle/>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Au terme de ces quelques remarques, il convient de s’interroger sur la validité d’une telle classification fondée avant tout sur des techniques ancillaires cytologiques et histologiques. </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En dépit de données souvent fondamentales issues de l’immunohistochimie, de la cytogénétique et de la biologie moléculaire, aucune de ces approches ne permet à court terme de proposer une classification différente. </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Quelques publications récentes engendrent en outre une certaine perplexité, tels des adamantinomes indubitables au plan histologique, ultrastructural et immunohistochimique, et assimilés à des sarcomes d’Ewing au plan de la cytogénétique et de la biologie moléculaire </a:t>
            </a:r>
          </a:p>
        </p:txBody>
      </p:sp>
    </p:spTree>
    <p:extLst>
      <p:ext uri="{BB962C8B-B14F-4D97-AF65-F5344CB8AC3E}">
        <p14:creationId xmlns:p14="http://schemas.microsoft.com/office/powerpoint/2010/main" val="203765681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ctr"/>
            <a:r>
              <a:rPr lang="fr-FR" altLang="fr-FR" sz="3600" b="1">
                <a:solidFill>
                  <a:schemeClr val="tx1"/>
                </a:solidFill>
                <a:latin typeface="Times New Roman" panose="02020603050405020304" pitchFamily="18" charset="0"/>
                <a:cs typeface="Times New Roman" panose="02020603050405020304" pitchFamily="18" charset="0"/>
              </a:rPr>
              <a:t>Tumeurs Osseuses: Résumé</a:t>
            </a:r>
          </a:p>
        </p:txBody>
      </p:sp>
      <p:sp>
        <p:nvSpPr>
          <p:cNvPr id="72707" name="Rectangle 3"/>
          <p:cNvSpPr>
            <a:spLocks noGrp="1" noChangeArrowheads="1"/>
          </p:cNvSpPr>
          <p:nvPr>
            <p:ph type="body" idx="1"/>
          </p:nvPr>
        </p:nvSpPr>
        <p:spPr/>
        <p:txBody>
          <a:bodyPr/>
          <a:lstStyle/>
          <a:p>
            <a:pPr>
              <a:lnSpc>
                <a:spcPct val="80000"/>
              </a:lnSpc>
            </a:pPr>
            <a:endParaRPr lang="fr-FR" altLang="fr-FR" sz="1800" b="1" dirty="0">
              <a:solidFill>
                <a:schemeClr val="tx1"/>
              </a:solidFill>
              <a:latin typeface="Times New Roman" panose="02020603050405020304" pitchFamily="18" charset="0"/>
              <a:cs typeface="Times New Roman" panose="02020603050405020304" pitchFamily="18" charset="0"/>
            </a:endParaRPr>
          </a:p>
          <a:p>
            <a:pPr>
              <a:lnSpc>
                <a:spcPct val="80000"/>
              </a:lnSpc>
            </a:pPr>
            <a:r>
              <a:rPr lang="fr-FR" altLang="fr-FR" sz="1800" b="1" dirty="0">
                <a:solidFill>
                  <a:schemeClr val="tx1"/>
                </a:solidFill>
                <a:latin typeface="Times New Roman" panose="02020603050405020304" pitchFamily="18" charset="0"/>
                <a:cs typeface="Times New Roman" panose="02020603050405020304" pitchFamily="18" charset="0"/>
              </a:rPr>
              <a:t>La biopsie est l’étape fondamentale dans la démarche diagnostique des tumeurs osseuses. D’elle dépend toute la suite, et une biopsie « mal faite » peut être lourde de conséquences. Les règles fondamentales de ce geste sont  détaillées avant d’aborder les considérations anatomopathologiques.</a:t>
            </a:r>
          </a:p>
          <a:p>
            <a:pPr>
              <a:lnSpc>
                <a:spcPct val="80000"/>
              </a:lnSpc>
            </a:pPr>
            <a:r>
              <a:rPr lang="fr-FR" altLang="fr-FR" sz="1800" b="1" dirty="0">
                <a:solidFill>
                  <a:schemeClr val="tx1"/>
                </a:solidFill>
                <a:latin typeface="Times New Roman" panose="02020603050405020304" pitchFamily="18" charset="0"/>
                <a:cs typeface="Times New Roman" panose="02020603050405020304" pitchFamily="18" charset="0"/>
              </a:rPr>
              <a:t>Une classification des tumeurs osseuses, fondée sur des notions d’histologie, de différenciation, d’histogenèse ou d’immunohistochimie, est proposée, modification de la version officielle de l’Organisation mondiale de la santé (OMS). Un tel canevas permet une approche plus pratique et plus actuelle des différentes entités tumorales et </a:t>
            </a:r>
            <a:r>
              <a:rPr lang="fr-FR" altLang="fr-FR" sz="1800" b="1" dirty="0" err="1">
                <a:solidFill>
                  <a:schemeClr val="tx1"/>
                </a:solidFill>
                <a:latin typeface="Times New Roman" panose="02020603050405020304" pitchFamily="18" charset="0"/>
                <a:cs typeface="Times New Roman" panose="02020603050405020304" pitchFamily="18" charset="0"/>
              </a:rPr>
              <a:t>pseudotumorales</a:t>
            </a:r>
            <a:r>
              <a:rPr lang="fr-FR" altLang="fr-FR" sz="1800" b="1" dirty="0">
                <a:solidFill>
                  <a:schemeClr val="tx1"/>
                </a:solidFill>
                <a:latin typeface="Times New Roman" panose="02020603050405020304" pitchFamily="18" charset="0"/>
                <a:cs typeface="Times New Roman" panose="02020603050405020304" pitchFamily="18" charset="0"/>
              </a:rPr>
              <a:t> osseuses.</a:t>
            </a:r>
          </a:p>
          <a:p>
            <a:pPr>
              <a:lnSpc>
                <a:spcPct val="80000"/>
              </a:lnSpc>
            </a:pPr>
            <a:r>
              <a:rPr lang="fr-FR" altLang="fr-FR" sz="1800" b="1" dirty="0">
                <a:solidFill>
                  <a:schemeClr val="tx1"/>
                </a:solidFill>
                <a:latin typeface="Times New Roman" panose="02020603050405020304" pitchFamily="18" charset="0"/>
                <a:cs typeface="Times New Roman" panose="02020603050405020304" pitchFamily="18" charset="0"/>
              </a:rPr>
              <a:t>Les notions d’histogenèse et de différenciation sont discutées, ainsi que l’instabilité morphologique des sarcomes. Nombre de termes sont explicités. Enfin, quelques acquisitions récentes de cytogénétique et de biologie moléculaire sont confrontées à l’approche histologique classique de cette classification.</a:t>
            </a:r>
          </a:p>
        </p:txBody>
      </p:sp>
    </p:spTree>
    <p:extLst>
      <p:ext uri="{BB962C8B-B14F-4D97-AF65-F5344CB8AC3E}">
        <p14:creationId xmlns:p14="http://schemas.microsoft.com/office/powerpoint/2010/main" val="1747211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9" name="Rectangle 7"/>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20834" name="Rectangle 2"/>
          <p:cNvSpPr>
            <a:spLocks noGrp="1" noChangeArrowheads="1"/>
          </p:cNvSpPr>
          <p:nvPr>
            <p:ph type="body" sz="half" idx="1"/>
          </p:nvPr>
        </p:nvSpPr>
        <p:spPr>
          <a:solidFill>
            <a:srgbClr val="081D58"/>
          </a:solidFill>
          <a:ln w="25400" cap="flat">
            <a:solidFill>
              <a:schemeClr val="bg2"/>
            </a:solidFill>
            <a:miter lim="800000"/>
            <a:headEnd/>
            <a:tailEnd/>
          </a:ln>
        </p:spPr>
        <p:txBody>
          <a:bodyPr vert="horz" wrap="square" lIns="90487" tIns="44450" rIns="90487" bIns="44450" numCol="1" anchor="t" anchorCtr="0" compatLnSpc="1">
            <a:prstTxWarp prst="textNoShape">
              <a:avLst/>
            </a:prstTxWarp>
          </a:bodyPr>
          <a:lstStyle/>
          <a:p>
            <a:pPr algn="ctr">
              <a:buFontTx/>
              <a:buNone/>
            </a:pPr>
            <a:endParaRPr lang="fr-FR" altLang="fr-FR" sz="2400" b="1">
              <a:solidFill>
                <a:schemeClr val="tx1"/>
              </a:solidFill>
              <a:latin typeface="Times New Roman" panose="02020603050405020304" pitchFamily="18" charset="0"/>
              <a:cs typeface="Times New Roman" panose="02020603050405020304" pitchFamily="18" charset="0"/>
            </a:endParaRPr>
          </a:p>
          <a:p>
            <a:pPr>
              <a:buFontTx/>
              <a:buNone/>
            </a:pPr>
            <a:r>
              <a:rPr lang="fr-FR" altLang="fr-FR" sz="2000" b="1">
                <a:solidFill>
                  <a:schemeClr val="tx1"/>
                </a:solidFill>
                <a:latin typeface="Times New Roman" panose="02020603050405020304" pitchFamily="18" charset="0"/>
                <a:cs typeface="Times New Roman" panose="02020603050405020304" pitchFamily="18" charset="0"/>
              </a:rPr>
              <a:t>      Signes de bénignité :</a:t>
            </a:r>
          </a:p>
          <a:p>
            <a:pPr lvl="1"/>
            <a:r>
              <a:rPr lang="fr-FR" altLang="fr-FR" sz="2000" b="1">
                <a:solidFill>
                  <a:schemeClr val="tx1"/>
                </a:solidFill>
                <a:latin typeface="Times New Roman" panose="02020603050405020304" pitchFamily="18" charset="0"/>
                <a:cs typeface="Times New Roman" panose="02020603050405020304" pitchFamily="18" charset="0"/>
              </a:rPr>
              <a:t>image bien cernée</a:t>
            </a:r>
          </a:p>
          <a:p>
            <a:pPr lvl="1"/>
            <a:r>
              <a:rPr lang="fr-FR" altLang="fr-FR" sz="2000" b="1">
                <a:solidFill>
                  <a:schemeClr val="tx1"/>
                </a:solidFill>
                <a:latin typeface="Times New Roman" panose="02020603050405020304" pitchFamily="18" charset="0"/>
                <a:cs typeface="Times New Roman" panose="02020603050405020304" pitchFamily="18" charset="0"/>
              </a:rPr>
              <a:t>corticale normale</a:t>
            </a:r>
          </a:p>
          <a:p>
            <a:pPr lvl="1"/>
            <a:endParaRPr lang="fr-FR" altLang="fr-FR" sz="2000" b="1">
              <a:solidFill>
                <a:schemeClr val="tx1"/>
              </a:solidFill>
              <a:effectLst/>
              <a:latin typeface="Times New Roman" panose="02020603050405020304" pitchFamily="18" charset="0"/>
              <a:cs typeface="Times New Roman" panose="02020603050405020304" pitchFamily="18" charset="0"/>
            </a:endParaRPr>
          </a:p>
          <a:p>
            <a:pPr lvl="1"/>
            <a:endParaRPr lang="fr-FR" altLang="fr-FR" sz="2000" b="1">
              <a:solidFill>
                <a:schemeClr val="tx1"/>
              </a:solidFill>
              <a:effectLst/>
              <a:latin typeface="Times New Roman" panose="02020603050405020304" pitchFamily="18" charset="0"/>
              <a:cs typeface="Times New Roman" panose="02020603050405020304" pitchFamily="18" charset="0"/>
            </a:endParaRPr>
          </a:p>
          <a:p>
            <a:pPr lvl="1"/>
            <a:r>
              <a:rPr lang="fr-FR" altLang="fr-FR" sz="2000" b="1">
                <a:solidFill>
                  <a:schemeClr val="tx1"/>
                </a:solidFill>
                <a:effectLst/>
                <a:latin typeface="Times New Roman" panose="02020603050405020304" pitchFamily="18" charset="0"/>
                <a:cs typeface="Times New Roman" panose="02020603050405020304" pitchFamily="18" charset="0"/>
              </a:rPr>
              <a:t>Migration vers la diaphyse avec la croissance</a:t>
            </a:r>
          </a:p>
          <a:p>
            <a:pPr algn="ctr" eaLnBrk="0" hangingPunct="0">
              <a:spcBef>
                <a:spcPct val="0"/>
              </a:spcBef>
              <a:buClrTx/>
              <a:buSzTx/>
              <a:buFontTx/>
              <a:buNone/>
            </a:pPr>
            <a:endParaRPr lang="fr-FR" altLang="fr-FR" sz="2000" b="1">
              <a:solidFill>
                <a:schemeClr val="tx1"/>
              </a:solidFill>
              <a:effectLst/>
              <a:latin typeface="Times New Roman" panose="02020603050405020304" pitchFamily="18" charset="0"/>
              <a:cs typeface="Times New Roman" panose="02020603050405020304" pitchFamily="18" charset="0"/>
            </a:endParaRPr>
          </a:p>
          <a:p>
            <a:pPr algn="ctr" eaLnBrk="0" hangingPunct="0">
              <a:spcBef>
                <a:spcPct val="0"/>
              </a:spcBef>
              <a:buClrTx/>
              <a:buSzTx/>
              <a:buFontTx/>
              <a:buNone/>
            </a:pPr>
            <a:r>
              <a:rPr lang="fr-FR" altLang="fr-FR" sz="2000" b="1">
                <a:solidFill>
                  <a:schemeClr val="tx1"/>
                </a:solidFill>
                <a:latin typeface="Times New Roman" panose="02020603050405020304" pitchFamily="18" charset="0"/>
                <a:cs typeface="Times New Roman" panose="02020603050405020304" pitchFamily="18" charset="0"/>
              </a:rPr>
              <a:t> </a:t>
            </a:r>
          </a:p>
        </p:txBody>
      </p:sp>
      <p:sp>
        <p:nvSpPr>
          <p:cNvPr id="120835" name="Rectangle 3"/>
          <p:cNvSpPr>
            <a:spLocks noChangeArrowheads="1"/>
          </p:cNvSpPr>
          <p:nvPr/>
        </p:nvSpPr>
        <p:spPr bwMode="auto">
          <a:xfrm>
            <a:off x="2438401" y="6172200"/>
            <a:ext cx="70961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50000"/>
              </a:spcBef>
              <a:spcAft>
                <a:spcPct val="0"/>
              </a:spcAft>
            </a:pPr>
            <a:r>
              <a:rPr lang="fr-FR" altLang="fr-FR" sz="2400" b="1">
                <a:solidFill>
                  <a:srgbClr val="FAFD00"/>
                </a:solidFill>
                <a:latin typeface="Comic Sans MS" panose="030F0702030302020204" pitchFamily="66" charset="0"/>
              </a:rPr>
              <a:t>kyste osseux solitaire</a:t>
            </a:r>
          </a:p>
        </p:txBody>
      </p:sp>
      <p:pic>
        <p:nvPicPr>
          <p:cNvPr id="120841" name="Picture 9"/>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172200" y="1905000"/>
            <a:ext cx="4038600" cy="3968750"/>
          </a:xfrm>
          <a:noFill/>
          <a:ln w="12700">
            <a:solidFill>
              <a:srgbClr val="FFFFFF"/>
            </a:solidFill>
            <a:miter lim="800000"/>
            <a:headEnd/>
            <a:tailEnd/>
          </a:ln>
        </p:spPr>
      </p:pic>
      <p:sp>
        <p:nvSpPr>
          <p:cNvPr id="120842" name="Rectangle 10"/>
          <p:cNvSpPr>
            <a:spLocks noChangeArrowheads="1"/>
          </p:cNvSpPr>
          <p:nvPr/>
        </p:nvSpPr>
        <p:spPr bwMode="auto">
          <a:xfrm>
            <a:off x="6172201" y="5486400"/>
            <a:ext cx="40481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400" b="1">
                <a:solidFill>
                  <a:srgbClr val="FAFD00"/>
                </a:solidFill>
              </a:rPr>
              <a:t>6 ans		     9 ans</a:t>
            </a:r>
          </a:p>
        </p:txBody>
      </p:sp>
    </p:spTree>
    <p:extLst>
      <p:ext uri="{BB962C8B-B14F-4D97-AF65-F5344CB8AC3E}">
        <p14:creationId xmlns:p14="http://schemas.microsoft.com/office/powerpoint/2010/main" val="12330628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title"/>
          </p:nvPr>
        </p:nvSpPr>
        <p:spPr>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endParaRPr lang="fr-FR" altLang="fr-FR" sz="3600" b="1">
              <a:solidFill>
                <a:schemeClr val="tx1"/>
              </a:solidFill>
              <a:latin typeface="Times New Roman" panose="02020603050405020304" pitchFamily="18" charset="0"/>
              <a:cs typeface="Times New Roman" panose="02020603050405020304" pitchFamily="18" charset="0"/>
            </a:endParaRPr>
          </a:p>
        </p:txBody>
      </p:sp>
      <p:sp>
        <p:nvSpPr>
          <p:cNvPr id="121858" name="Rectangle 2"/>
          <p:cNvSpPr>
            <a:spLocks noGrp="1" noChangeArrowheads="1"/>
          </p:cNvSpPr>
          <p:nvPr>
            <p:ph type="body" sz="half" idx="1"/>
          </p:nvPr>
        </p:nvSpPr>
        <p:spPr>
          <a:xfrm>
            <a:off x="2209800" y="1600200"/>
            <a:ext cx="4038600" cy="21336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lnSpc>
                <a:spcPct val="90000"/>
              </a:lnSpc>
              <a:buFontTx/>
              <a:buNone/>
            </a:pPr>
            <a:r>
              <a:rPr lang="fr-FR" altLang="fr-FR" sz="2400" b="1">
                <a:solidFill>
                  <a:schemeClr val="tx1"/>
                </a:solidFill>
                <a:latin typeface="Times New Roman" panose="02020603050405020304" pitchFamily="18" charset="0"/>
                <a:cs typeface="Times New Roman" panose="02020603050405020304" pitchFamily="18" charset="0"/>
              </a:rPr>
              <a:t>Ostéosarcomes </a:t>
            </a:r>
          </a:p>
          <a:p>
            <a:pPr>
              <a:lnSpc>
                <a:spcPct val="90000"/>
              </a:lnSpc>
              <a:buFontTx/>
              <a:buNone/>
            </a:pPr>
            <a:r>
              <a:rPr lang="fr-FR" altLang="fr-FR" sz="1600" b="1">
                <a:solidFill>
                  <a:schemeClr val="tx1"/>
                </a:solidFill>
                <a:latin typeface="Times New Roman" panose="02020603050405020304" pitchFamily="18" charset="0"/>
                <a:cs typeface="Times New Roman" panose="02020603050405020304" pitchFamily="18" charset="0"/>
              </a:rPr>
              <a:t>Signes de malignité</a:t>
            </a:r>
          </a:p>
          <a:p>
            <a:pPr>
              <a:lnSpc>
                <a:spcPct val="90000"/>
              </a:lnSpc>
            </a:pPr>
            <a:r>
              <a:rPr lang="fr-FR" altLang="fr-FR" sz="1600" b="1">
                <a:solidFill>
                  <a:schemeClr val="tx1"/>
                </a:solidFill>
                <a:latin typeface="Times New Roman" panose="02020603050405020304" pitchFamily="18" charset="0"/>
                <a:cs typeface="Times New Roman" panose="02020603050405020304" pitchFamily="18" charset="0"/>
              </a:rPr>
              <a:t>Zone lytique</a:t>
            </a:r>
          </a:p>
          <a:p>
            <a:pPr>
              <a:lnSpc>
                <a:spcPct val="90000"/>
              </a:lnSpc>
            </a:pPr>
            <a:r>
              <a:rPr lang="fr-FR" altLang="fr-FR" sz="1600" b="1">
                <a:solidFill>
                  <a:schemeClr val="tx1"/>
                </a:solidFill>
                <a:latin typeface="Times New Roman" panose="02020603050405020304" pitchFamily="18" charset="0"/>
                <a:cs typeface="Times New Roman" panose="02020603050405020304" pitchFamily="18" charset="0"/>
              </a:rPr>
              <a:t>Réaction périostée lamellaire</a:t>
            </a:r>
          </a:p>
          <a:p>
            <a:pPr>
              <a:lnSpc>
                <a:spcPct val="90000"/>
              </a:lnSpc>
            </a:pPr>
            <a:r>
              <a:rPr lang="fr-FR" altLang="fr-FR" sz="1600" b="1">
                <a:solidFill>
                  <a:schemeClr val="tx1"/>
                </a:solidFill>
                <a:latin typeface="Times New Roman" panose="02020603050405020304" pitchFamily="18" charset="0"/>
                <a:cs typeface="Times New Roman" panose="02020603050405020304" pitchFamily="18" charset="0"/>
              </a:rPr>
              <a:t>Rupture de la corticale</a:t>
            </a:r>
          </a:p>
          <a:p>
            <a:pPr>
              <a:lnSpc>
                <a:spcPct val="90000"/>
              </a:lnSpc>
            </a:pPr>
            <a:r>
              <a:rPr lang="fr-FR" altLang="fr-FR" sz="1600" b="1">
                <a:solidFill>
                  <a:schemeClr val="tx1"/>
                </a:solidFill>
                <a:latin typeface="Times New Roman" panose="02020603050405020304" pitchFamily="18" charset="0"/>
                <a:cs typeface="Times New Roman" panose="02020603050405020304" pitchFamily="18" charset="0"/>
              </a:rPr>
              <a:t>Image en feu d'herbe et ossifications des parties molles</a:t>
            </a:r>
          </a:p>
        </p:txBody>
      </p:sp>
      <p:pic>
        <p:nvPicPr>
          <p:cNvPr id="1218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962400"/>
            <a:ext cx="4318000" cy="23749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21863" name="Picture 7"/>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923089" y="1524000"/>
            <a:ext cx="2511425" cy="4876800"/>
          </a:xfrm>
          <a:noFill/>
          <a:ln>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7414057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22889" name="Rectangle 9"/>
          <p:cNvSpPr>
            <a:spLocks noGrp="1" noChangeArrowheads="1"/>
          </p:cNvSpPr>
          <p:nvPr>
            <p:ph type="body" sz="half" idx="1"/>
          </p:nvPr>
        </p:nvSpPr>
        <p:spPr/>
        <p:txBody>
          <a:bodyPr/>
          <a:lstStyle/>
          <a:p>
            <a:pPr>
              <a:buFontTx/>
              <a:buNone/>
            </a:pPr>
            <a:r>
              <a:rPr lang="fr-FR" altLang="fr-FR" sz="2400" b="1">
                <a:solidFill>
                  <a:schemeClr val="tx1"/>
                </a:solidFill>
                <a:effectLst/>
                <a:latin typeface="Times New Roman" panose="02020603050405020304" pitchFamily="18" charset="0"/>
                <a:cs typeface="Times New Roman" panose="02020603050405020304" pitchFamily="18" charset="0"/>
              </a:rPr>
              <a:t>Signes de malignité</a:t>
            </a:r>
          </a:p>
        </p:txBody>
      </p:sp>
      <p:pic>
        <p:nvPicPr>
          <p:cNvPr id="1228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828800"/>
            <a:ext cx="2325688" cy="41910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228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62200"/>
            <a:ext cx="3024188" cy="38100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22892" name="Rectangle 12"/>
          <p:cNvSpPr>
            <a:spLocks noGrp="1" noChangeArrowheads="1"/>
          </p:cNvSpPr>
          <p:nvPr>
            <p:ph type="body" sz="half" idx="2"/>
          </p:nvPr>
        </p:nvSpPr>
        <p:spPr>
          <a:xfrm>
            <a:off x="2819400" y="5943600"/>
            <a:ext cx="7010400" cy="609600"/>
          </a:xfrm>
          <a:noFill/>
          <a:ln/>
        </p:spPr>
        <p:txBody>
          <a:bodyPr/>
          <a:lstStyle/>
          <a:p>
            <a:pPr algn="ctr">
              <a:spcBef>
                <a:spcPct val="0"/>
              </a:spcBef>
              <a:buClrTx/>
              <a:buSzTx/>
              <a:buFontTx/>
              <a:buNone/>
            </a:pPr>
            <a:r>
              <a:rPr lang="fr-FR" altLang="fr-FR" sz="2800" b="1">
                <a:solidFill>
                  <a:schemeClr val="tx1"/>
                </a:solidFill>
                <a:latin typeface="Times New Roman" panose="02020603050405020304" pitchFamily="18" charset="0"/>
                <a:cs typeface="Times New Roman" panose="02020603050405020304" pitchFamily="18" charset="0"/>
              </a:rPr>
              <a:t>Cancer secondaire des os</a:t>
            </a:r>
          </a:p>
        </p:txBody>
      </p:sp>
    </p:spTree>
    <p:extLst>
      <p:ext uri="{BB962C8B-B14F-4D97-AF65-F5344CB8AC3E}">
        <p14:creationId xmlns:p14="http://schemas.microsoft.com/office/powerpoint/2010/main" val="280705997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6" name="Rectangle 12"/>
          <p:cNvSpPr>
            <a:spLocks noGrp="1" noChangeArrowheads="1"/>
          </p:cNvSpPr>
          <p:nvPr>
            <p:ph type="title"/>
          </p:nvPr>
        </p:nvSpPr>
        <p:spPr>
          <a:xfrm>
            <a:off x="1981200" y="457200"/>
            <a:ext cx="8229600" cy="1384300"/>
          </a:xfrm>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23917" name="Rectangle 13"/>
          <p:cNvSpPr>
            <a:spLocks noGrp="1" noChangeArrowheads="1"/>
          </p:cNvSpPr>
          <p:nvPr>
            <p:ph type="body" sz="half" idx="1"/>
          </p:nvPr>
        </p:nvSpPr>
        <p:spPr/>
        <p:txBody>
          <a:bodyPr/>
          <a:lstStyle/>
          <a:p>
            <a:pPr eaLnBrk="0" hangingPunct="0">
              <a:buClrTx/>
              <a:buSzTx/>
            </a:pPr>
            <a:endParaRPr lang="fr-FR" altLang="fr-FR" sz="2000" b="1">
              <a:solidFill>
                <a:schemeClr val="tx1"/>
              </a:solidFill>
              <a:effectLst/>
              <a:latin typeface="Times New Roman" panose="02020603050405020304" pitchFamily="18" charset="0"/>
              <a:cs typeface="Times New Roman" panose="02020603050405020304" pitchFamily="18" charset="0"/>
            </a:endParaRPr>
          </a:p>
          <a:p>
            <a:pPr eaLnBrk="0" hangingPunct="0">
              <a:buClrTx/>
              <a:buSzTx/>
            </a:pPr>
            <a:r>
              <a:rPr lang="fr-FR" altLang="fr-FR" sz="2000" b="1">
                <a:solidFill>
                  <a:schemeClr val="tx1"/>
                </a:solidFill>
                <a:effectLst/>
                <a:latin typeface="Times New Roman" panose="02020603050405020304" pitchFamily="18" charset="0"/>
                <a:cs typeface="Times New Roman" panose="02020603050405020304" pitchFamily="18" charset="0"/>
              </a:rPr>
              <a:t>Signes de malignité </a:t>
            </a:r>
          </a:p>
          <a:p>
            <a:endParaRPr lang="fr-FR" altLang="fr-FR" sz="2000" b="1">
              <a:solidFill>
                <a:schemeClr val="tx1"/>
              </a:solidFill>
              <a:latin typeface="Times New Roman" panose="02020603050405020304" pitchFamily="18" charset="0"/>
              <a:cs typeface="Times New Roman" panose="02020603050405020304" pitchFamily="18" charset="0"/>
            </a:endParaRPr>
          </a:p>
          <a:p>
            <a:r>
              <a:rPr lang="fr-FR" altLang="fr-FR" sz="2000" b="1">
                <a:solidFill>
                  <a:schemeClr val="tx1"/>
                </a:solidFill>
                <a:latin typeface="Times New Roman" panose="02020603050405020304" pitchFamily="18" charset="0"/>
                <a:cs typeface="Times New Roman" panose="02020603050405020304" pitchFamily="18" charset="0"/>
              </a:rPr>
              <a:t>Attention aux formes débutantes :</a:t>
            </a:r>
          </a:p>
          <a:p>
            <a:endParaRPr lang="fr-FR" altLang="fr-FR" sz="2000" b="1">
              <a:solidFill>
                <a:schemeClr val="tx1"/>
              </a:solidFill>
              <a:latin typeface="Times New Roman" panose="02020603050405020304" pitchFamily="18" charset="0"/>
              <a:cs typeface="Times New Roman" panose="02020603050405020304" pitchFamily="18" charset="0"/>
            </a:endParaRPr>
          </a:p>
          <a:p>
            <a:r>
              <a:rPr lang="fr-FR" altLang="fr-FR" sz="2000" b="1">
                <a:solidFill>
                  <a:schemeClr val="tx1"/>
                </a:solidFill>
                <a:latin typeface="Times New Roman" panose="02020603050405020304" pitchFamily="18" charset="0"/>
                <a:cs typeface="Times New Roman" panose="02020603050405020304" pitchFamily="18" charset="0"/>
              </a:rPr>
              <a:t>petite zone gommée</a:t>
            </a:r>
          </a:p>
          <a:p>
            <a:pPr lvl="1"/>
            <a:endParaRPr lang="fr-FR" altLang="fr-FR" sz="2000" b="1">
              <a:solidFill>
                <a:schemeClr val="tx1"/>
              </a:solidFill>
              <a:latin typeface="Times New Roman" panose="02020603050405020304" pitchFamily="18" charset="0"/>
              <a:cs typeface="Times New Roman" panose="02020603050405020304" pitchFamily="18" charset="0"/>
            </a:endParaRPr>
          </a:p>
          <a:p>
            <a:pPr lvl="1"/>
            <a:r>
              <a:rPr lang="fr-FR" altLang="fr-FR" sz="2000" b="1">
                <a:solidFill>
                  <a:schemeClr val="tx1"/>
                </a:solidFill>
                <a:latin typeface="Times New Roman" panose="02020603050405020304" pitchFamily="18" charset="0"/>
                <a:cs typeface="Times New Roman" panose="02020603050405020304" pitchFamily="18" charset="0"/>
              </a:rPr>
              <a:t>petite réaction périostée en face d’une zone dense</a:t>
            </a:r>
          </a:p>
        </p:txBody>
      </p:sp>
      <p:sp>
        <p:nvSpPr>
          <p:cNvPr id="123909" name="Line 5"/>
          <p:cNvSpPr>
            <a:spLocks noChangeShapeType="1"/>
          </p:cNvSpPr>
          <p:nvPr/>
        </p:nvSpPr>
        <p:spPr bwMode="auto">
          <a:xfrm flipV="1">
            <a:off x="8458200" y="2590800"/>
            <a:ext cx="127000" cy="457200"/>
          </a:xfrm>
          <a:prstGeom prst="line">
            <a:avLst/>
          </a:prstGeom>
          <a:noFill/>
          <a:ln w="254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123910" name="Line 6"/>
          <p:cNvSpPr>
            <a:spLocks noChangeShapeType="1"/>
          </p:cNvSpPr>
          <p:nvPr/>
        </p:nvSpPr>
        <p:spPr bwMode="auto">
          <a:xfrm flipH="1" flipV="1">
            <a:off x="8001000" y="2667000"/>
            <a:ext cx="381000" cy="228600"/>
          </a:xfrm>
          <a:prstGeom prst="line">
            <a:avLst/>
          </a:prstGeom>
          <a:noFill/>
          <a:ln w="254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123911" name="Line 7"/>
          <p:cNvSpPr>
            <a:spLocks noChangeShapeType="1"/>
          </p:cNvSpPr>
          <p:nvPr/>
        </p:nvSpPr>
        <p:spPr bwMode="auto">
          <a:xfrm flipH="1" flipV="1">
            <a:off x="7537450" y="3657600"/>
            <a:ext cx="304800" cy="76200"/>
          </a:xfrm>
          <a:prstGeom prst="line">
            <a:avLst/>
          </a:prstGeom>
          <a:noFill/>
          <a:ln w="127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123912" name="Line 8"/>
          <p:cNvSpPr>
            <a:spLocks noChangeShapeType="1"/>
          </p:cNvSpPr>
          <p:nvPr/>
        </p:nvSpPr>
        <p:spPr bwMode="auto">
          <a:xfrm flipH="1">
            <a:off x="7461250" y="4114800"/>
            <a:ext cx="228600" cy="0"/>
          </a:xfrm>
          <a:prstGeom prst="line">
            <a:avLst/>
          </a:prstGeom>
          <a:noFill/>
          <a:ln w="127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123913" name="Line 9"/>
          <p:cNvSpPr>
            <a:spLocks noChangeShapeType="1"/>
          </p:cNvSpPr>
          <p:nvPr/>
        </p:nvSpPr>
        <p:spPr bwMode="auto">
          <a:xfrm>
            <a:off x="8382000" y="4343400"/>
            <a:ext cx="292100" cy="0"/>
          </a:xfrm>
          <a:prstGeom prst="line">
            <a:avLst/>
          </a:prstGeom>
          <a:noFill/>
          <a:ln w="127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123914" name="Line 10"/>
          <p:cNvSpPr>
            <a:spLocks noChangeShapeType="1"/>
          </p:cNvSpPr>
          <p:nvPr/>
        </p:nvSpPr>
        <p:spPr bwMode="auto">
          <a:xfrm>
            <a:off x="8305800" y="4876800"/>
            <a:ext cx="368300" cy="292100"/>
          </a:xfrm>
          <a:prstGeom prst="line">
            <a:avLst/>
          </a:prstGeom>
          <a:noFill/>
          <a:ln w="127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pic>
        <p:nvPicPr>
          <p:cNvPr id="123920" name="Picture 16"/>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7578725" y="4038600"/>
            <a:ext cx="1225550" cy="1981200"/>
          </a:xfrm>
          <a:noFill/>
          <a:ln>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21" name="Picture 17"/>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250114" y="1905000"/>
            <a:ext cx="1882775" cy="1981200"/>
          </a:xfrm>
          <a:noFill/>
          <a:ln>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7138749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981200" y="6019800"/>
            <a:ext cx="8229600" cy="609600"/>
          </a:xfrm>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r>
              <a:rPr lang="fr-FR" altLang="fr-FR" sz="2800" b="1">
                <a:solidFill>
                  <a:schemeClr val="tx1"/>
                </a:solidFill>
                <a:latin typeface="Times New Roman" panose="02020603050405020304" pitchFamily="18" charset="0"/>
                <a:cs typeface="Times New Roman" panose="02020603050405020304" pitchFamily="18" charset="0"/>
              </a:rPr>
              <a:t>Tumeur à cellules géantes Chondrosarcome</a:t>
            </a:r>
          </a:p>
        </p:txBody>
      </p:sp>
      <p:sp>
        <p:nvSpPr>
          <p:cNvPr id="124934" name="Rectangle 6"/>
          <p:cNvSpPr>
            <a:spLocks noGrp="1" noChangeArrowheads="1"/>
          </p:cNvSpPr>
          <p:nvPr>
            <p:ph type="body" sz="half" idx="1"/>
          </p:nvPr>
        </p:nvSpPr>
        <p:spPr>
          <a:xfrm>
            <a:off x="1981200" y="1676400"/>
            <a:ext cx="4038600" cy="381000"/>
          </a:xfrm>
        </p:spPr>
        <p:txBody>
          <a:bodyPr/>
          <a:lstStyle/>
          <a:p>
            <a:pPr>
              <a:lnSpc>
                <a:spcPct val="90000"/>
              </a:lnSpc>
            </a:pPr>
            <a:r>
              <a:rPr lang="fr-FR" altLang="fr-FR" sz="2000" b="1">
                <a:solidFill>
                  <a:schemeClr val="tx1"/>
                </a:solidFill>
                <a:effectLst/>
                <a:latin typeface="Times New Roman" panose="02020603050405020304" pitchFamily="18" charset="0"/>
                <a:cs typeface="Times New Roman" panose="02020603050405020304" pitchFamily="18" charset="0"/>
              </a:rPr>
              <a:t>Signes de malignité</a:t>
            </a:r>
          </a:p>
        </p:txBody>
      </p:sp>
      <p:pic>
        <p:nvPicPr>
          <p:cNvPr id="1249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86000"/>
            <a:ext cx="2730500" cy="37338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24933" name="Rectangle 5"/>
          <p:cNvSpPr>
            <a:spLocks noChangeArrowheads="1"/>
          </p:cNvSpPr>
          <p:nvPr/>
        </p:nvSpPr>
        <p:spPr bwMode="auto">
          <a:xfrm>
            <a:off x="2052638" y="681039"/>
            <a:ext cx="815816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20000"/>
              </a:spcBef>
              <a:spcAft>
                <a:spcPct val="0"/>
              </a:spcAft>
              <a:buFontTx/>
              <a:buChar char="•"/>
            </a:pPr>
            <a:r>
              <a:rPr lang="fr-FR" altLang="fr-FR" sz="2800" b="1">
                <a:solidFill>
                  <a:srgbClr val="FFCC00"/>
                </a:solidFill>
                <a:effectLst>
                  <a:outerShdw blurRad="38100" dist="38100" dir="2700000" algn="tl">
                    <a:srgbClr val="000000"/>
                  </a:outerShdw>
                </a:effectLst>
                <a:latin typeface="Tahoma" panose="020B0604030504040204" pitchFamily="34" charset="0"/>
              </a:rPr>
              <a:t>Tumeurs Osseuses: Diagnostic et Biopsie</a:t>
            </a:r>
          </a:p>
        </p:txBody>
      </p:sp>
      <p:pic>
        <p:nvPicPr>
          <p:cNvPr id="124936" name="Picture 8"/>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5562600" y="2819400"/>
            <a:ext cx="4495800" cy="3149600"/>
          </a:xfrm>
          <a:noFill/>
          <a:ln>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9935280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28675" name="Rectangle 3"/>
          <p:cNvSpPr>
            <a:spLocks noGrp="1" noChangeArrowheads="1"/>
          </p:cNvSpPr>
          <p:nvPr>
            <p:ph type="body" idx="1"/>
          </p:nvPr>
        </p:nvSpPr>
        <p:spPr/>
        <p:txBody>
          <a:bodyPr/>
          <a:lstStyle/>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Imagerie par résonance magnétique (IRM) </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Avec ses deux variantes T1 et T2, c’est l’examen aujourd’hui quasiment obligatoire pour toute tumeur osseuse suspecte de malignité. L’IRM permet  non seulement d’examiner la région  tumorale elle-même, mais aussi ses  relations avec les secteurs environnants (vasculonerveux, articulaires, musculaires). Pour l’os lui-même, elle permet de cerner les relations de la tumeur avec les cartilages de croissance, le canal médullaire (en particulier son envahissement et l’existence ou non de skip-métastases, à condition bien sûr que l’examen intéresse, comme cela doit être, la totalité de l’os). Elle  permet une étude locale qui va guider au mieux la biopsie et elle doit donc si possible toujours être effectuée avant celle-ci. Elle aide beaucoup aussi les chirurgiens et thérapeutes en donnant la situation spatiale de la lésion par rapport aux repères anatomiques. Elle permet de faire des mesures exactes des zones à réséquer, en particulier leur longueur.</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Pour les localisations des os plats, rachidiennes par exemple, l’IRM est obligatoire pour avoir une idée précise de l’envahissement et de l’extension à la fois intracanalaire et périrachidienne, pelvienne par exemple, pour  l’extension juxta- et péricotyloïdienne, juxta- et périviscérale.</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Sous l’influence du traitement chimiothérapique préopératoire, elle permet enfin de juger de la diminution du volume tumoral ou de son extension, tout ceci sans préjuger bien évidemment de l’efficacité oncologique du traitement. Il faut se rappeler que l’IRM n’est pas un marqueur de la cellule tumorale, mais ne mesure que les variations de teneur en eau des tissus explorés.</a:t>
            </a:r>
          </a:p>
        </p:txBody>
      </p:sp>
    </p:spTree>
    <p:extLst>
      <p:ext uri="{BB962C8B-B14F-4D97-AF65-F5344CB8AC3E}">
        <p14:creationId xmlns:p14="http://schemas.microsoft.com/office/powerpoint/2010/main" val="2234452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fr-FR" altLang="fr-FR" sz="3200" b="1" dirty="0">
                <a:solidFill>
                  <a:schemeClr val="tx1"/>
                </a:solidFill>
                <a:latin typeface="Times New Roman" panose="02020603050405020304" pitchFamily="18" charset="0"/>
                <a:cs typeface="Times New Roman" panose="02020603050405020304" pitchFamily="18" charset="0"/>
              </a:rPr>
              <a:t>Tumeurs Osseuses: Introduction </a:t>
            </a:r>
          </a:p>
        </p:txBody>
      </p:sp>
      <p:sp>
        <p:nvSpPr>
          <p:cNvPr id="5123" name="Rectangle 3"/>
          <p:cNvSpPr>
            <a:spLocks noGrp="1" noChangeArrowheads="1"/>
          </p:cNvSpPr>
          <p:nvPr>
            <p:ph type="body" idx="1"/>
          </p:nvPr>
        </p:nvSpPr>
        <p:spPr/>
        <p:txBody>
          <a:bodyPr/>
          <a:lstStyle/>
          <a:p>
            <a:pPr>
              <a:lnSpc>
                <a:spcPct val="80000"/>
              </a:lnSpc>
            </a:pPr>
            <a:r>
              <a:rPr lang="fr-FR" altLang="fr-FR" sz="2400" b="1" dirty="0">
                <a:solidFill>
                  <a:schemeClr val="tx1"/>
                </a:solidFill>
                <a:latin typeface="Times New Roman" panose="02020603050405020304" pitchFamily="18" charset="0"/>
                <a:cs typeface="Times New Roman" panose="02020603050405020304" pitchFamily="18" charset="0"/>
              </a:rPr>
              <a:t>S’occuper de patients tumoraux (tout spécialement bien sûr de ceux atteints de maladies malignes) est un métier. Il faut soit l’apprendre correctement, soit y renoncer.</a:t>
            </a:r>
          </a:p>
          <a:p>
            <a:pPr>
              <a:lnSpc>
                <a:spcPct val="80000"/>
              </a:lnSpc>
            </a:pPr>
            <a:r>
              <a:rPr lang="fr-FR" altLang="fr-FR" sz="2400" b="1" dirty="0">
                <a:solidFill>
                  <a:schemeClr val="tx1"/>
                </a:solidFill>
                <a:latin typeface="Times New Roman" panose="02020603050405020304" pitchFamily="18" charset="0"/>
                <a:cs typeface="Times New Roman" panose="02020603050405020304" pitchFamily="18" charset="0"/>
              </a:rPr>
              <a:t>Ces patients relèvent d’équipes spécialisées multidisciplinaires. Ces équipes ne sont pas à l’abri du risque de mal faire, mais le tableau , inspiré d’un article de </a:t>
            </a:r>
            <a:r>
              <a:rPr lang="fr-FR" altLang="fr-FR" sz="2400" b="1" dirty="0" err="1">
                <a:solidFill>
                  <a:schemeClr val="tx1"/>
                </a:solidFill>
                <a:latin typeface="Times New Roman" panose="02020603050405020304" pitchFamily="18" charset="0"/>
                <a:cs typeface="Times New Roman" panose="02020603050405020304" pitchFamily="18" charset="0"/>
              </a:rPr>
              <a:t>Mankin</a:t>
            </a:r>
            <a:r>
              <a:rPr lang="fr-FR" altLang="fr-FR" sz="2400" b="1" dirty="0">
                <a:solidFill>
                  <a:schemeClr val="tx1"/>
                </a:solidFill>
                <a:latin typeface="Times New Roman" panose="02020603050405020304" pitchFamily="18" charset="0"/>
                <a:cs typeface="Times New Roman" panose="02020603050405020304" pitchFamily="18" charset="0"/>
              </a:rPr>
              <a:t> , montre bien le terrible danger qui guette les patients de ceux qui veulent se comporter en autodidactes. Il compare les erreurs et leurs conséquences selon que la prise en charge de départ a été faite dans un centre spécialisé ou ailleurs. </a:t>
            </a:r>
          </a:p>
        </p:txBody>
      </p:sp>
    </p:spTree>
    <p:extLst>
      <p:ext uri="{BB962C8B-B14F-4D97-AF65-F5344CB8AC3E}">
        <p14:creationId xmlns:p14="http://schemas.microsoft.com/office/powerpoint/2010/main" val="1319510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8" name="Rectangle 6"/>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41319" name="Rectangle 7"/>
          <p:cNvSpPr>
            <a:spLocks noGrp="1" noChangeArrowheads="1"/>
          </p:cNvSpPr>
          <p:nvPr>
            <p:ph type="body" idx="1"/>
          </p:nvPr>
        </p:nvSpPr>
        <p:spPr>
          <a:xfrm>
            <a:off x="1981200" y="1905000"/>
            <a:ext cx="8229600" cy="609600"/>
          </a:xfrm>
        </p:spPr>
        <p:txBody>
          <a:bodyPr/>
          <a:lstStyle/>
          <a:p>
            <a:pPr algn="ctr">
              <a:buFontTx/>
              <a:buNone/>
            </a:pPr>
            <a:r>
              <a:rPr lang="fr-FR" altLang="fr-FR" sz="2000" b="1">
                <a:solidFill>
                  <a:schemeClr val="tx1"/>
                </a:solidFill>
                <a:latin typeface="Times New Roman" panose="02020603050405020304" pitchFamily="18" charset="0"/>
                <a:cs typeface="Times New Roman" panose="02020603050405020304" pitchFamily="18" charset="0"/>
              </a:rPr>
              <a:t>Chondrosarcome Bilan d’extension TDM, IRM +++</a:t>
            </a:r>
          </a:p>
        </p:txBody>
      </p:sp>
      <p:pic>
        <p:nvPicPr>
          <p:cNvPr id="141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1" y="2590800"/>
            <a:ext cx="2708275" cy="32893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41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505200"/>
            <a:ext cx="5399088" cy="23241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46009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186239" y="5786438"/>
            <a:ext cx="50387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400" b="1">
                <a:solidFill>
                  <a:srgbClr val="FAFD00"/>
                </a:solidFill>
                <a:latin typeface="Comic Sans MS" panose="030F0702030302020204" pitchFamily="66" charset="0"/>
              </a:rPr>
              <a:t>Chondroblastome</a:t>
            </a:r>
          </a:p>
        </p:txBody>
      </p:sp>
      <p:sp>
        <p:nvSpPr>
          <p:cNvPr id="143365" name="Rectangle 5"/>
          <p:cNvSpPr>
            <a:spLocks noGrp="1" noChangeArrowheads="1"/>
          </p:cNvSpPr>
          <p:nvPr>
            <p:ph type="title"/>
          </p:nvPr>
        </p:nvSpPr>
        <p:spPr/>
        <p:txBody>
          <a:bodyPr/>
          <a:lstStyle/>
          <a:p>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43366" name="Rectangle 6"/>
          <p:cNvSpPr>
            <a:spLocks noGrp="1" noChangeArrowheads="1"/>
          </p:cNvSpPr>
          <p:nvPr>
            <p:ph type="body" idx="1"/>
          </p:nvPr>
        </p:nvSpPr>
        <p:spPr>
          <a:xfrm>
            <a:off x="1981200" y="1905000"/>
            <a:ext cx="8229600" cy="685800"/>
          </a:xfrm>
        </p:spPr>
        <p:txBody>
          <a:bodyPr/>
          <a:lstStyle/>
          <a:p>
            <a:pPr algn="ctr">
              <a:buFontTx/>
              <a:buNone/>
            </a:pPr>
            <a:r>
              <a:rPr lang="fr-FR" altLang="fr-FR" sz="2400" b="1">
                <a:solidFill>
                  <a:schemeClr val="tx1"/>
                </a:solidFill>
                <a:latin typeface="Times New Roman" panose="02020603050405020304" pitchFamily="18" charset="0"/>
                <a:cs typeface="Times New Roman" panose="02020603050405020304" pitchFamily="18" charset="0"/>
              </a:rPr>
              <a:t>Bilan d’extension  IRM +++</a:t>
            </a:r>
          </a:p>
        </p:txBody>
      </p:sp>
      <p:pic>
        <p:nvPicPr>
          <p:cNvPr id="143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048001"/>
            <a:ext cx="7620000" cy="2652713"/>
          </a:xfrm>
          <a:prstGeom prst="rect">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85231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29699" name="Rectangle 3"/>
          <p:cNvSpPr>
            <a:spLocks noGrp="1" noChangeArrowheads="1"/>
          </p:cNvSpPr>
          <p:nvPr>
            <p:ph type="body" idx="1"/>
          </p:nvPr>
        </p:nvSpPr>
        <p:spPr/>
        <p:txBody>
          <a:bodyPr/>
          <a:lstStyle/>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Tomodensitométrie (TDM)</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La TDM, qui a précédé historiquement l’IRM, garde encore son intérêt, localement surtout, pour permettre des reconstructions tridimensionnelles des lésions tumorales, en particulier dans leur localisation pelvienne, qui sont fort utiles lorsque l’exérèse et la reconstruction sont envisagées. Enfin, dans quelques indications d’arthroscanner, elle peut supplanter en définition l’IRM pour certaines chondromatoses synoviales par exemple.</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Sur le plan général, la TDM est largement utile pour détecter l’extension pulmonaire des tumeurs malignes et son emploi doit être quasi systématique pour la localisation et le diagnostic des métastases pulmonaires, dès le moindre soupçon sur la radiographie pulmonaire standard, effectuée elle aussi  systématiquement dans la surveillance.</a:t>
            </a:r>
          </a:p>
        </p:txBody>
      </p:sp>
    </p:spTree>
    <p:extLst>
      <p:ext uri="{BB962C8B-B14F-4D97-AF65-F5344CB8AC3E}">
        <p14:creationId xmlns:p14="http://schemas.microsoft.com/office/powerpoint/2010/main" val="1263939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Rectangle 6"/>
          <p:cNvSpPr>
            <a:spLocks noGrp="1" noChangeArrowheads="1"/>
          </p:cNvSpPr>
          <p:nvPr>
            <p:ph type="title"/>
          </p:nvPr>
        </p:nvSpPr>
        <p:spPr/>
        <p:txBody>
          <a:bodyPr/>
          <a:lstStyle/>
          <a:p>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36199" name="Rectangle 7"/>
          <p:cNvSpPr>
            <a:spLocks noGrp="1" noChangeArrowheads="1"/>
          </p:cNvSpPr>
          <p:nvPr>
            <p:ph type="body" idx="1"/>
          </p:nvPr>
        </p:nvSpPr>
        <p:spPr>
          <a:xfrm>
            <a:off x="1981200" y="1676400"/>
            <a:ext cx="8229600" cy="609600"/>
          </a:xfrm>
        </p:spPr>
        <p:txBody>
          <a:bodyPr/>
          <a:lstStyle/>
          <a:p>
            <a:pPr>
              <a:buFontTx/>
              <a:buNone/>
            </a:pPr>
            <a:r>
              <a:rPr lang="fr-FR" altLang="fr-FR" sz="2800" b="1">
                <a:solidFill>
                  <a:schemeClr val="tx1"/>
                </a:solidFill>
                <a:latin typeface="Times New Roman" panose="02020603050405020304" pitchFamily="18" charset="0"/>
                <a:cs typeface="Times New Roman" panose="02020603050405020304" pitchFamily="18" charset="0"/>
              </a:rPr>
              <a:t>Scanner : moyen d'analyse topographique</a:t>
            </a:r>
          </a:p>
        </p:txBody>
      </p:sp>
      <p:pic>
        <p:nvPicPr>
          <p:cNvPr id="13619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09800"/>
            <a:ext cx="6388100" cy="3937000"/>
          </a:xfrm>
          <a:prstGeom prst="rect">
            <a:avLst/>
          </a:prstGeom>
          <a:noFill/>
          <a:ln w="254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196" name="Rectangle 4"/>
          <p:cNvSpPr>
            <a:spLocks noChangeArrowheads="1"/>
          </p:cNvSpPr>
          <p:nvPr/>
        </p:nvSpPr>
        <p:spPr bwMode="auto">
          <a:xfrm>
            <a:off x="3886201" y="6172200"/>
            <a:ext cx="42767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50000"/>
              </a:spcBef>
              <a:spcAft>
                <a:spcPct val="0"/>
              </a:spcAft>
            </a:pPr>
            <a:r>
              <a:rPr lang="fr-FR" altLang="fr-FR" sz="2400" b="1">
                <a:solidFill>
                  <a:srgbClr val="FAFD00"/>
                </a:solidFill>
                <a:latin typeface="Comic Sans MS" panose="030F0702030302020204" pitchFamily="66" charset="0"/>
              </a:rPr>
              <a:t>Ostéosarcome</a:t>
            </a:r>
          </a:p>
        </p:txBody>
      </p:sp>
    </p:spTree>
    <p:extLst>
      <p:ext uri="{BB962C8B-B14F-4D97-AF65-F5344CB8AC3E}">
        <p14:creationId xmlns:p14="http://schemas.microsoft.com/office/powerpoint/2010/main" val="208864799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2209800" y="60960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fr-FR" altLang="fr-FR" sz="2800" b="1">
                <a:solidFill>
                  <a:srgbClr val="FAFD00"/>
                </a:solidFill>
                <a:latin typeface="Comic Sans MS" panose="030F0702030302020204" pitchFamily="66" charset="0"/>
              </a:rPr>
              <a:t>Tumeur à cellules géantes</a:t>
            </a:r>
          </a:p>
        </p:txBody>
      </p:sp>
      <p:sp>
        <p:nvSpPr>
          <p:cNvPr id="138245" name="Rectangle 5"/>
          <p:cNvSpPr>
            <a:spLocks noGrp="1" noChangeArrowheads="1"/>
          </p:cNvSpPr>
          <p:nvPr>
            <p:ph type="title"/>
          </p:nvPr>
        </p:nvSpPr>
        <p:spPr/>
        <p:txBody>
          <a:bodyPr/>
          <a:lstStyle/>
          <a:p>
            <a:pPr algn="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38243" name="Rectangle 3"/>
          <p:cNvSpPr>
            <a:spLocks noGrp="1" noChangeArrowheads="1"/>
          </p:cNvSpPr>
          <p:nvPr>
            <p:ph type="body" idx="1"/>
          </p:nvPr>
        </p:nvSpPr>
        <p:spPr>
          <a:xfrm>
            <a:off x="1981200" y="1905000"/>
            <a:ext cx="8229600" cy="6858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lgn="ctr">
              <a:buFontTx/>
              <a:buNone/>
            </a:pPr>
            <a:r>
              <a:rPr lang="fr-FR" altLang="fr-FR" sz="2800" b="1">
                <a:solidFill>
                  <a:schemeClr val="tx1"/>
                </a:solidFill>
                <a:latin typeface="Times New Roman" panose="02020603050405020304" pitchFamily="18" charset="0"/>
                <a:cs typeface="Times New Roman" panose="02020603050405020304" pitchFamily="18" charset="0"/>
              </a:rPr>
              <a:t>Scanner : moyen d'analyse topographique</a:t>
            </a:r>
          </a:p>
        </p:txBody>
      </p:sp>
      <p:pic>
        <p:nvPicPr>
          <p:cNvPr id="138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438400"/>
            <a:ext cx="6477000" cy="370205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44687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40291" name="Rectangle 3"/>
          <p:cNvSpPr>
            <a:spLocks noGrp="1" noChangeArrowheads="1"/>
          </p:cNvSpPr>
          <p:nvPr>
            <p:ph type="body" idx="1"/>
          </p:nvPr>
        </p:nvSpPr>
        <p:spPr>
          <a:xfrm>
            <a:off x="1981200" y="1905000"/>
            <a:ext cx="8229600" cy="8382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lgn="ctr">
              <a:lnSpc>
                <a:spcPct val="90000"/>
              </a:lnSpc>
              <a:buFontTx/>
              <a:buNone/>
            </a:pPr>
            <a:r>
              <a:rPr lang="fr-FR" altLang="fr-FR" sz="2400" b="1">
                <a:solidFill>
                  <a:schemeClr val="tx1"/>
                </a:solidFill>
                <a:latin typeface="Times New Roman" panose="02020603050405020304" pitchFamily="18" charset="0"/>
                <a:cs typeface="Times New Roman" panose="02020603050405020304" pitchFamily="18" charset="0"/>
              </a:rPr>
              <a:t>scanner : il montre le nidus</a:t>
            </a:r>
          </a:p>
          <a:p>
            <a:pPr algn="ctr">
              <a:lnSpc>
                <a:spcPct val="90000"/>
              </a:lnSpc>
              <a:buFontTx/>
              <a:buNone/>
            </a:pPr>
            <a:r>
              <a:rPr lang="fr-FR" altLang="fr-FR" sz="2400" b="1">
                <a:solidFill>
                  <a:schemeClr val="tx1"/>
                </a:solidFill>
                <a:latin typeface="Times New Roman" panose="02020603050405020304" pitchFamily="18" charset="0"/>
                <a:cs typeface="Times New Roman" panose="02020603050405020304" pitchFamily="18" charset="0"/>
              </a:rPr>
              <a:t>Scintigraphie : hyperfixation nette</a:t>
            </a:r>
          </a:p>
        </p:txBody>
      </p:sp>
      <p:pic>
        <p:nvPicPr>
          <p:cNvPr id="14029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200401"/>
            <a:ext cx="3086100" cy="2981325"/>
          </a:xfrm>
          <a:prstGeom prst="rect">
            <a:avLst/>
          </a:prstGeom>
          <a:noFill/>
          <a:ln w="254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29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200400"/>
            <a:ext cx="4846638" cy="3009900"/>
          </a:xfrm>
          <a:prstGeom prst="rect">
            <a:avLst/>
          </a:prstGeom>
          <a:noFill/>
          <a:ln w="254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4" name="Line 6"/>
          <p:cNvSpPr>
            <a:spLocks noChangeShapeType="1"/>
          </p:cNvSpPr>
          <p:nvPr/>
        </p:nvSpPr>
        <p:spPr bwMode="auto">
          <a:xfrm flipH="1" flipV="1">
            <a:off x="2895600" y="3581400"/>
            <a:ext cx="152400" cy="3048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140295" name="Line 7"/>
          <p:cNvSpPr>
            <a:spLocks noChangeShapeType="1"/>
          </p:cNvSpPr>
          <p:nvPr/>
        </p:nvSpPr>
        <p:spPr bwMode="auto">
          <a:xfrm flipH="1" flipV="1">
            <a:off x="2514600" y="3886200"/>
            <a:ext cx="381000" cy="1524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140296" name="Line 8"/>
          <p:cNvSpPr>
            <a:spLocks noChangeShapeType="1"/>
          </p:cNvSpPr>
          <p:nvPr/>
        </p:nvSpPr>
        <p:spPr bwMode="auto">
          <a:xfrm flipV="1">
            <a:off x="3206750" y="3505200"/>
            <a:ext cx="63500" cy="3048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140297" name="Rectangle 9"/>
          <p:cNvSpPr>
            <a:spLocks noChangeArrowheads="1"/>
          </p:cNvSpPr>
          <p:nvPr/>
        </p:nvSpPr>
        <p:spPr bwMode="auto">
          <a:xfrm>
            <a:off x="4718050" y="6184900"/>
            <a:ext cx="2801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2400" b="1">
                <a:solidFill>
                  <a:srgbClr val="FFCC00"/>
                </a:solidFill>
                <a:effectLst>
                  <a:outerShdw blurRad="38100" dist="38100" dir="2700000" algn="tl">
                    <a:srgbClr val="000000"/>
                  </a:outerShdw>
                </a:effectLst>
                <a:latin typeface="Comic Sans MS" panose="030F0702030302020204" pitchFamily="66" charset="0"/>
                <a:cs typeface="Arial" panose="020B0604020202020204" pitchFamily="34" charset="0"/>
              </a:rPr>
              <a:t>Ostéome ostéoïde</a:t>
            </a:r>
          </a:p>
        </p:txBody>
      </p:sp>
    </p:spTree>
    <p:extLst>
      <p:ext uri="{BB962C8B-B14F-4D97-AF65-F5344CB8AC3E}">
        <p14:creationId xmlns:p14="http://schemas.microsoft.com/office/powerpoint/2010/main" val="216241513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30723" name="Rectangle 3"/>
          <p:cNvSpPr>
            <a:spLocks noGrp="1" noChangeArrowheads="1"/>
          </p:cNvSpPr>
          <p:nvPr>
            <p:ph type="body" idx="1"/>
          </p:nvPr>
        </p:nvSpPr>
        <p:spPr/>
        <p:txBody>
          <a:bodyPr/>
          <a:lstStyle/>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Scintigraphie osseuse</a:t>
            </a: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Elle possède toujours un intérêt, d’une part pour explorer le squelette tout entier de l’individu à la recherche d’extensions multiples comme dans la recherche des métastases osseuses des sarcomes ostéogènes ou des neuroblastomes, des sarcomes neuroectodermiques par exemple, des localisations multiples d’histiocytose langheransienne (encore que, pour ces dernières, la scintigraphie ne fixe pas toujours). Elle permettrait aussi de vérifier l’indice d’activité de certaines lésions réputées bénignes (chondromes, exostoses, myosite ossifiante). En fait, elle ne mesure que les réactions  d’ostéogenèse ; elle n’est pas spécifique, et bien qu’utilisée parfois pour essayer d’apprécier l’efficacité de la chimiothérapie, elle n’est pas encore une fois un marqueur de la cellule maligne. Les confrontations «  scintigraphie /anatomopathologie » n’ont pas apporté de facteur pronostique décisif sur le plan oncologique.</a:t>
            </a:r>
          </a:p>
        </p:txBody>
      </p:sp>
    </p:spTree>
    <p:extLst>
      <p:ext uri="{BB962C8B-B14F-4D97-AF65-F5344CB8AC3E}">
        <p14:creationId xmlns:p14="http://schemas.microsoft.com/office/powerpoint/2010/main" val="3066856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576" y="2819401"/>
            <a:ext cx="2466975" cy="3656013"/>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45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2819400"/>
            <a:ext cx="1677988" cy="3657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5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819401"/>
            <a:ext cx="2324100" cy="3656013"/>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45413" name="Rectangle 5"/>
          <p:cNvSpPr>
            <a:spLocks noChangeArrowheads="1"/>
          </p:cNvSpPr>
          <p:nvPr/>
        </p:nvSpPr>
        <p:spPr bwMode="auto">
          <a:xfrm>
            <a:off x="2362200" y="533400"/>
            <a:ext cx="5867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lgn="l">
              <a:spcBef>
                <a:spcPct val="20000"/>
              </a:spcBef>
              <a:buClr>
                <a:schemeClr val="hlink"/>
              </a:buClr>
              <a:buSzPct val="120000"/>
              <a:buChar char="•"/>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lgn="l">
              <a:spcBef>
                <a:spcPct val="20000"/>
              </a:spcBef>
              <a:buFont typeface="Tahoma" panose="020B0604030504040204" pitchFamily="34" charset="0"/>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lgn="l">
              <a:spcBef>
                <a:spcPct val="20000"/>
              </a:spcBef>
              <a:buClr>
                <a:schemeClr val="hlink"/>
              </a:buClr>
              <a:buSzPct val="120000"/>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lgn="l">
              <a:spcBef>
                <a:spcPct val="20000"/>
              </a:spcBef>
              <a:buFont typeface="Tahoma" panose="020B0604030504040204" pitchFamily="34" charset="0"/>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lgn="l">
              <a:spcBef>
                <a:spcPct val="20000"/>
              </a:spcBef>
              <a:buClr>
                <a:schemeClr val="hlink"/>
              </a:buClr>
              <a:buSzPct val="80000"/>
              <a:buFont typeface="Wingdings" panose="05000000000000000000" pitchFamily="2" charset="2"/>
              <a:buChar char="v"/>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buChar char="v"/>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buChar char="v"/>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buChar char="v"/>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buChar char="v"/>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fontAlgn="base">
              <a:spcAft>
                <a:spcPct val="0"/>
              </a:spcAft>
              <a:buClr>
                <a:srgbClr val="FFCC00"/>
              </a:buClr>
            </a:pPr>
            <a:endParaRPr lang="fr-FR" altLang="fr-FR" b="1">
              <a:solidFill>
                <a:srgbClr val="FFCC00"/>
              </a:solidFill>
            </a:endParaRPr>
          </a:p>
        </p:txBody>
      </p:sp>
      <p:sp>
        <p:nvSpPr>
          <p:cNvPr id="145414" name="Rectangle 6"/>
          <p:cNvSpPr>
            <a:spLocks noGrp="1" noChangeArrowheads="1"/>
          </p:cNvSpPr>
          <p:nvPr>
            <p:ph type="title"/>
          </p:nvPr>
        </p:nvSpPr>
        <p:spPr>
          <a:xfrm>
            <a:off x="1981200" y="457200"/>
            <a:ext cx="8229600" cy="1384300"/>
          </a:xfrm>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45415" name="Rectangle 7"/>
          <p:cNvSpPr>
            <a:spLocks noGrp="1" noChangeArrowheads="1"/>
          </p:cNvSpPr>
          <p:nvPr>
            <p:ph type="body" idx="1"/>
          </p:nvPr>
        </p:nvSpPr>
        <p:spPr>
          <a:xfrm>
            <a:off x="1981200" y="1905000"/>
            <a:ext cx="8229600" cy="838200"/>
          </a:xfrm>
        </p:spPr>
        <p:txBody>
          <a:bodyPr/>
          <a:lstStyle/>
          <a:p>
            <a:pPr>
              <a:buFontTx/>
              <a:buNone/>
            </a:pPr>
            <a:r>
              <a:rPr lang="fr-FR" altLang="fr-FR" b="1">
                <a:solidFill>
                  <a:schemeClr val="tx1"/>
                </a:solidFill>
                <a:latin typeface="Times New Roman" panose="02020603050405020304" pitchFamily="18" charset="0"/>
                <a:cs typeface="Times New Roman" panose="02020603050405020304" pitchFamily="18" charset="0"/>
              </a:rPr>
              <a:t>Bilan d’extension: Scintigraphie +++</a:t>
            </a:r>
          </a:p>
        </p:txBody>
      </p:sp>
    </p:spTree>
    <p:extLst>
      <p:ext uri="{BB962C8B-B14F-4D97-AF65-F5344CB8AC3E}">
        <p14:creationId xmlns:p14="http://schemas.microsoft.com/office/powerpoint/2010/main" val="322884996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2" name="Rectangle 6"/>
          <p:cNvSpPr>
            <a:spLocks noGrp="1" noChangeArrowheads="1"/>
          </p:cNvSpPr>
          <p:nvPr>
            <p:ph type="title"/>
          </p:nvPr>
        </p:nvSpPr>
        <p:spPr/>
        <p:txBody>
          <a:bodyPr/>
          <a:lstStyle/>
          <a:p>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47463" name="Rectangle 7"/>
          <p:cNvSpPr>
            <a:spLocks noGrp="1" noChangeArrowheads="1"/>
          </p:cNvSpPr>
          <p:nvPr>
            <p:ph type="body" idx="1"/>
          </p:nvPr>
        </p:nvSpPr>
        <p:spPr>
          <a:xfrm>
            <a:off x="1981200" y="1676400"/>
            <a:ext cx="8229600" cy="914400"/>
          </a:xfrm>
        </p:spPr>
        <p:txBody>
          <a:bodyPr/>
          <a:lstStyle/>
          <a:p>
            <a:pPr>
              <a:lnSpc>
                <a:spcPct val="90000"/>
              </a:lnSpc>
            </a:pPr>
            <a:endParaRPr lang="fr-FR" altLang="fr-FR" sz="2800" b="1">
              <a:solidFill>
                <a:schemeClr val="tx1"/>
              </a:solidFill>
              <a:latin typeface="Times New Roman" panose="02020603050405020304" pitchFamily="18" charset="0"/>
              <a:cs typeface="Times New Roman" panose="02020603050405020304" pitchFamily="18" charset="0"/>
            </a:endParaRPr>
          </a:p>
          <a:p>
            <a:pPr algn="ctr">
              <a:lnSpc>
                <a:spcPct val="90000"/>
              </a:lnSpc>
              <a:buFontTx/>
              <a:buNone/>
            </a:pPr>
            <a:r>
              <a:rPr lang="fr-FR" altLang="fr-FR" sz="2800" b="1">
                <a:solidFill>
                  <a:schemeClr val="tx1"/>
                </a:solidFill>
                <a:latin typeface="Times New Roman" panose="02020603050405020304" pitchFamily="18" charset="0"/>
                <a:cs typeface="Times New Roman" panose="02020603050405020304" pitchFamily="18" charset="0"/>
              </a:rPr>
              <a:t>Scintigraphie : hyperfixation</a:t>
            </a:r>
          </a:p>
        </p:txBody>
      </p:sp>
      <p:pic>
        <p:nvPicPr>
          <p:cNvPr id="147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819401"/>
            <a:ext cx="3962400" cy="32623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7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819400"/>
            <a:ext cx="3937000" cy="32654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47461" name="Text Box 5"/>
          <p:cNvSpPr txBox="1">
            <a:spLocks noChangeArrowheads="1"/>
          </p:cNvSpPr>
          <p:nvPr/>
        </p:nvSpPr>
        <p:spPr bwMode="auto">
          <a:xfrm>
            <a:off x="3429000" y="6172201"/>
            <a:ext cx="670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000" b="1">
                <a:solidFill>
                  <a:srgbClr val="FFCC00"/>
                </a:solidFill>
                <a:latin typeface="Comic Sans MS" panose="030F0702030302020204" pitchFamily="66" charset="0"/>
              </a:rPr>
              <a:t>La limite de la résection est basée ici sur la scinti </a:t>
            </a:r>
          </a:p>
        </p:txBody>
      </p:sp>
    </p:spTree>
    <p:extLst>
      <p:ext uri="{BB962C8B-B14F-4D97-AF65-F5344CB8AC3E}">
        <p14:creationId xmlns:p14="http://schemas.microsoft.com/office/powerpoint/2010/main" val="256398146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31747" name="Rectangle 3"/>
          <p:cNvSpPr>
            <a:spLocks noGrp="1" noChangeArrowheads="1"/>
          </p:cNvSpPr>
          <p:nvPr>
            <p:ph type="body" idx="1"/>
          </p:nvPr>
        </p:nvSpPr>
        <p:spPr/>
        <p:txBody>
          <a:bodyPr/>
          <a:lstStyle/>
          <a:p>
            <a:pPr>
              <a:lnSpc>
                <a:spcPct val="80000"/>
              </a:lnSpc>
            </a:pPr>
            <a:r>
              <a:rPr lang="fr-FR" altLang="fr-FR" sz="1600" b="1">
                <a:solidFill>
                  <a:schemeClr val="tx1"/>
                </a:solidFill>
                <a:latin typeface="Times New Roman" panose="02020603050405020304" pitchFamily="18" charset="0"/>
                <a:cs typeface="Times New Roman" panose="02020603050405020304" pitchFamily="18" charset="0"/>
              </a:rPr>
              <a:t>Artériographie</a:t>
            </a:r>
          </a:p>
          <a:p>
            <a:pPr>
              <a:lnSpc>
                <a:spcPct val="80000"/>
              </a:lnSpc>
            </a:pPr>
            <a:r>
              <a:rPr lang="fr-FR" altLang="fr-FR" sz="1600" b="1">
                <a:solidFill>
                  <a:schemeClr val="tx1"/>
                </a:solidFill>
                <a:latin typeface="Times New Roman" panose="02020603050405020304" pitchFamily="18" charset="0"/>
                <a:cs typeface="Times New Roman" panose="02020603050405020304" pitchFamily="18" charset="0"/>
              </a:rPr>
              <a:t>Elle n’est plus utilisée que par quelques équipes devant les progrès de la résonance magnétique nucléaire, voire l’angio-IRM. Personnellement, nous l’utilisons toujours avec deux incidences, de face et de profil. Elle renseigne précisément sur les relations tumeurs-vaisseaux sanguins, faisant préparer parfois une éventuelle résection artérioveineuse et un pontage lors des exérèses où les vaisseaux sont refoulés et écrasés de manière trop importante, plutôt que de faire des exérèses risquant d’être contaminées, comme cela est  particulièrement fréquent au trépied poplité (artères tibiale postérieure, tibiale antérieure, péronière), dans les localisations péronières supérieures évoluées, par exemple. Elle permet donc de se préparer mentalement à la chirurgie d’exérèse de la manière la plus utile pour le malade. Enfin, dans les cas où un shunt précoce artérioveineux est constaté, elle permet de soupçonner des emboles tumoraux veineux, présages d’un résultat lointain  oncologiquement péjoratif puisque démontrant l’atteinte intraveineuse, donc le début potentiel d’une diffusion à distance.</a:t>
            </a:r>
          </a:p>
        </p:txBody>
      </p:sp>
    </p:spTree>
    <p:extLst>
      <p:ext uri="{BB962C8B-B14F-4D97-AF65-F5344CB8AC3E}">
        <p14:creationId xmlns:p14="http://schemas.microsoft.com/office/powerpoint/2010/main" val="2862088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fr-FR" altLang="fr-FR" sz="3200" b="1" dirty="0">
                <a:solidFill>
                  <a:schemeClr val="tx1"/>
                </a:solidFill>
                <a:latin typeface="Times New Roman" panose="02020603050405020304" pitchFamily="18" charset="0"/>
                <a:cs typeface="Times New Roman" panose="02020603050405020304" pitchFamily="18" charset="0"/>
              </a:rPr>
              <a:t>Tumeurs Osseuses: Introduction</a:t>
            </a:r>
          </a:p>
        </p:txBody>
      </p:sp>
      <p:sp>
        <p:nvSpPr>
          <p:cNvPr id="21507" name="Rectangle 3"/>
          <p:cNvSpPr>
            <a:spLocks noGrp="1" noChangeArrowheads="1"/>
          </p:cNvSpPr>
          <p:nvPr>
            <p:ph type="body" idx="1"/>
          </p:nvPr>
        </p:nvSpPr>
        <p:spPr/>
        <p:txBody>
          <a:bodyPr/>
          <a:lstStyle/>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Les conclusions ne sont pas difficiles à formuler :</a:t>
            </a:r>
          </a:p>
          <a:p>
            <a:pPr>
              <a:lnSpc>
                <a:spcPct val="80000"/>
              </a:lnSpc>
              <a:buFontTx/>
              <a:buNone/>
            </a:pPr>
            <a:endParaRPr lang="fr-FR" altLang="fr-FR" sz="2000" b="1">
              <a:solidFill>
                <a:schemeClr val="tx1"/>
              </a:solidFill>
              <a:latin typeface="Times New Roman" panose="02020603050405020304" pitchFamily="18" charset="0"/>
              <a:cs typeface="Times New Roman" panose="02020603050405020304" pitchFamily="18" charset="0"/>
            </a:endParaRPr>
          </a:p>
          <a:p>
            <a:pPr>
              <a:lnSpc>
                <a:spcPct val="80000"/>
              </a:lnSpc>
              <a:buFontTx/>
              <a:buNone/>
            </a:pPr>
            <a:r>
              <a:rPr lang="fr-FR" altLang="fr-FR" sz="2000" b="1">
                <a:solidFill>
                  <a:schemeClr val="tx1"/>
                </a:solidFill>
                <a:latin typeface="Times New Roman" panose="02020603050405020304" pitchFamily="18" charset="0"/>
                <a:cs typeface="Times New Roman" panose="02020603050405020304" pitchFamily="18" charset="0"/>
              </a:rPr>
              <a:t>***– ou bien le médecin a une bonne expérience du sujet et a accès à un réseau multidisciplinaire (chirurgie, imagerie, anatomie pathologique, radiothérapie, chimiothérapie) ;</a:t>
            </a:r>
          </a:p>
          <a:p>
            <a:pPr>
              <a:lnSpc>
                <a:spcPct val="80000"/>
              </a:lnSpc>
              <a:buFontTx/>
              <a:buNone/>
            </a:pPr>
            <a:r>
              <a:rPr lang="fr-FR" altLang="fr-FR" sz="2000" b="1">
                <a:solidFill>
                  <a:schemeClr val="tx1"/>
                </a:solidFill>
                <a:latin typeface="Times New Roman" panose="02020603050405020304" pitchFamily="18" charset="0"/>
                <a:cs typeface="Times New Roman" panose="02020603050405020304" pitchFamily="18" charset="0"/>
              </a:rPr>
              <a:t>***– ou bien il confie le patient à une équipe spécialisée, et ceci avant même de le biopsier.</a:t>
            </a:r>
          </a:p>
          <a:p>
            <a:pPr>
              <a:lnSpc>
                <a:spcPct val="80000"/>
              </a:lnSpc>
            </a:pPr>
            <a:endParaRPr lang="fr-FR" altLang="fr-FR" sz="2000" b="1">
              <a:solidFill>
                <a:schemeClr val="tx1"/>
              </a:solidFill>
              <a:latin typeface="Times New Roman" panose="02020603050405020304" pitchFamily="18" charset="0"/>
              <a:cs typeface="Times New Roman" panose="02020603050405020304" pitchFamily="18" charset="0"/>
            </a:endParaRP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La sévérité de ces propos mérite toutefois d’être atténuée en ce qui concerne les tumeurs bénignes (celles qui le sont de façon formelle, celles qui sont connues pour n’avoir aucun risque de dégénérescence). Elles peuvent être traitées en dehors des centres spécialisés, quitte à y avoir demandé préalablement avis ou conseil.</a:t>
            </a:r>
          </a:p>
        </p:txBody>
      </p:sp>
    </p:spTree>
    <p:extLst>
      <p:ext uri="{BB962C8B-B14F-4D97-AF65-F5344CB8AC3E}">
        <p14:creationId xmlns:p14="http://schemas.microsoft.com/office/powerpoint/2010/main" val="4256921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33600"/>
            <a:ext cx="2895600" cy="4343400"/>
          </a:xfrm>
          <a:prstGeom prst="rect">
            <a:avLst/>
          </a:prstGeom>
          <a:solidFill>
            <a:srgbClr val="FFFFFF"/>
          </a:solidFill>
          <a:ln w="9525">
            <a:solidFill>
              <a:srgbClr val="FFFFFF"/>
            </a:solidFill>
            <a:miter lim="800000"/>
            <a:headEnd/>
            <a:tailEnd/>
          </a:ln>
        </p:spPr>
      </p:pic>
      <p:pic>
        <p:nvPicPr>
          <p:cNvPr id="176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525" y="1447800"/>
            <a:ext cx="2482850" cy="5029200"/>
          </a:xfrm>
          <a:prstGeom prst="rect">
            <a:avLst/>
          </a:prstGeom>
          <a:solidFill>
            <a:srgbClr val="FFFFFF"/>
          </a:solidFill>
          <a:ln w="9525">
            <a:solidFill>
              <a:srgbClr val="FFFFFF"/>
            </a:solidFill>
            <a:miter lim="800000"/>
            <a:headEnd/>
            <a:tailEnd/>
          </a:ln>
        </p:spPr>
      </p:pic>
      <p:pic>
        <p:nvPicPr>
          <p:cNvPr id="1761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133600"/>
            <a:ext cx="2554288" cy="4343400"/>
          </a:xfrm>
          <a:prstGeom prst="rect">
            <a:avLst/>
          </a:prstGeom>
          <a:solidFill>
            <a:srgbClr val="FFFFFF"/>
          </a:solidFill>
          <a:ln w="9525">
            <a:solidFill>
              <a:srgbClr val="FFFFFF"/>
            </a:solidFill>
            <a:miter lim="800000"/>
            <a:headEnd/>
            <a:tailEnd/>
          </a:ln>
        </p:spPr>
      </p:pic>
      <p:sp>
        <p:nvSpPr>
          <p:cNvPr id="176133" name="Text Box 5"/>
          <p:cNvSpPr txBox="1">
            <a:spLocks noChangeArrowheads="1"/>
          </p:cNvSpPr>
          <p:nvPr/>
        </p:nvSpPr>
        <p:spPr bwMode="auto">
          <a:xfrm>
            <a:off x="3124200" y="57912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400" b="1">
                <a:solidFill>
                  <a:srgbClr val="FFCC00"/>
                </a:solidFill>
              </a:rPr>
              <a:t>F : 16 ans</a:t>
            </a:r>
          </a:p>
        </p:txBody>
      </p:sp>
      <p:sp>
        <p:nvSpPr>
          <p:cNvPr id="176134" name="Rectangle 6"/>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Tree>
    <p:extLst>
      <p:ext uri="{BB962C8B-B14F-4D97-AF65-F5344CB8AC3E}">
        <p14:creationId xmlns:p14="http://schemas.microsoft.com/office/powerpoint/2010/main" val="2158805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2209801" y="1828800"/>
            <a:ext cx="77057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50000"/>
              </a:spcBef>
              <a:spcAft>
                <a:spcPct val="0"/>
              </a:spcAft>
            </a:pPr>
            <a:r>
              <a:rPr lang="fr-FR" altLang="fr-FR" sz="2400" b="1">
                <a:solidFill>
                  <a:srgbClr val="FAFD00"/>
                </a:solidFill>
                <a:latin typeface="Comic Sans MS" panose="030F0702030302020204" pitchFamily="66" charset="0"/>
              </a:rPr>
              <a:t>Chondrome compressif : exérèse large</a:t>
            </a:r>
          </a:p>
        </p:txBody>
      </p:sp>
      <p:sp>
        <p:nvSpPr>
          <p:cNvPr id="192518" name="Rectangle 6"/>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endParaRPr lang="fr-FR" altLang="fr-FR" b="1">
              <a:solidFill>
                <a:schemeClr val="tx1"/>
              </a:solidFill>
              <a:latin typeface="Times New Roman" panose="02020603050405020304" pitchFamily="18" charset="0"/>
              <a:cs typeface="Times New Roman" panose="02020603050405020304" pitchFamily="18" charset="0"/>
            </a:endParaRPr>
          </a:p>
        </p:txBody>
      </p:sp>
      <p:pic>
        <p:nvPicPr>
          <p:cNvPr id="192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14600"/>
            <a:ext cx="4406900" cy="3594100"/>
          </a:xfrm>
          <a:prstGeom prst="rect">
            <a:avLst/>
          </a:prstGeom>
          <a:noFill/>
          <a:ln w="28575">
            <a:solidFill>
              <a:srgbClr val="DADADA"/>
            </a:solidFill>
            <a:miter lim="800000"/>
            <a:headEnd/>
            <a:tailEnd/>
          </a:ln>
          <a:extLst>
            <a:ext uri="{909E8E84-426E-40DD-AFC4-6F175D3DCCD1}">
              <a14:hiddenFill xmlns:a14="http://schemas.microsoft.com/office/drawing/2010/main">
                <a:solidFill>
                  <a:srgbClr val="FFFFFF"/>
                </a:solidFill>
              </a14:hiddenFill>
            </a:ext>
          </a:extLst>
        </p:spPr>
      </p:pic>
      <p:pic>
        <p:nvPicPr>
          <p:cNvPr id="1925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514600"/>
            <a:ext cx="3327400" cy="3594100"/>
          </a:xfrm>
          <a:prstGeom prst="rect">
            <a:avLst/>
          </a:prstGeom>
          <a:noFill/>
          <a:ln w="28575">
            <a:solidFill>
              <a:srgbClr val="DADADA"/>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67149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32771" name="Rectangle 3"/>
          <p:cNvSpPr>
            <a:spLocks noGrp="1" noChangeArrowheads="1"/>
          </p:cNvSpPr>
          <p:nvPr>
            <p:ph type="body" idx="1"/>
          </p:nvPr>
        </p:nvSpPr>
        <p:spPr/>
        <p:txBody>
          <a:bodyPr/>
          <a:lstStyle/>
          <a:p>
            <a:pPr>
              <a:lnSpc>
                <a:spcPct val="80000"/>
              </a:lnSpc>
            </a:pPr>
            <a:r>
              <a:rPr lang="fr-FR" altLang="fr-FR" sz="1600" b="1">
                <a:solidFill>
                  <a:schemeClr val="tx1"/>
                </a:solidFill>
                <a:latin typeface="Times New Roman" panose="02020603050405020304" pitchFamily="18" charset="0"/>
                <a:cs typeface="Times New Roman" panose="02020603050405020304" pitchFamily="18" charset="0"/>
              </a:rPr>
              <a:t>Examens paracliniques de laboratoire</a:t>
            </a:r>
          </a:p>
          <a:p>
            <a:pPr>
              <a:lnSpc>
                <a:spcPct val="80000"/>
              </a:lnSpc>
            </a:pPr>
            <a:r>
              <a:rPr lang="fr-FR" altLang="fr-FR" sz="1600" b="1">
                <a:solidFill>
                  <a:schemeClr val="tx1"/>
                </a:solidFill>
                <a:latin typeface="Times New Roman" panose="02020603050405020304" pitchFamily="18" charset="0"/>
                <a:cs typeface="Times New Roman" panose="02020603050405020304" pitchFamily="18" charset="0"/>
              </a:rPr>
              <a:t>L’altération de la numération formule sanguine permet parfois de faire soupçonner le diagnostic de leucose qui est confirmé par une ponction de moelle. Souvent, il ne montre que des signes inflammatoires banals  (accélération de la vitesse de sédimentation [VS] ou de la C reactive protein [CRP] parfois considérablement augmentée), éléments en faveur d’un sarcome d’Ewing ou d’un lymphome. Parfois, l’augmentation considérable des  phosphatases alcalines sériques conforte un diagnostic supposé de sarcome ostéogène, alors qu’un taux élevé de lacticodéshydrogénase oriente plutôt vers celui d’un sarcome d’Ewing, mais en réalité ces perturbations sont insuffisantes pour affirmer biologiquement le diagnostic. Dans certains cas, en revanche, la détection de protéines monoclonales affirme le plasmocytome et les augmentations considérables des catécholamines affirment aussi les  métastases osseuses d’un neuroblastome. Ailleurs, les anomalies phosphocalciques mènent au diagnostic d’ostéose parathyroïdienne.</a:t>
            </a:r>
          </a:p>
        </p:txBody>
      </p:sp>
    </p:spTree>
    <p:extLst>
      <p:ext uri="{BB962C8B-B14F-4D97-AF65-F5344CB8AC3E}">
        <p14:creationId xmlns:p14="http://schemas.microsoft.com/office/powerpoint/2010/main" val="1513924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33795" name="Rectangle 3"/>
          <p:cNvSpPr>
            <a:spLocks noGrp="1" noChangeArrowheads="1"/>
          </p:cNvSpPr>
          <p:nvPr>
            <p:ph type="body" idx="1"/>
          </p:nvPr>
        </p:nvSpPr>
        <p:spPr/>
        <p:txBody>
          <a:bodyPr/>
          <a:lstStyle/>
          <a:p>
            <a:r>
              <a:rPr lang="fr-FR" altLang="fr-FR" sz="2800" b="1">
                <a:solidFill>
                  <a:schemeClr val="tx1"/>
                </a:solidFill>
                <a:latin typeface="Times New Roman" panose="02020603050405020304" pitchFamily="18" charset="0"/>
                <a:cs typeface="Times New Roman" panose="02020603050405020304" pitchFamily="18" charset="0"/>
              </a:rPr>
              <a:t>INDICATIONS DE LA BIOPSIE</a:t>
            </a:r>
          </a:p>
          <a:p>
            <a:r>
              <a:rPr lang="fr-FR" altLang="fr-FR" sz="2800" b="1">
                <a:solidFill>
                  <a:schemeClr val="tx1"/>
                </a:solidFill>
                <a:latin typeface="Times New Roman" panose="02020603050405020304" pitchFamily="18" charset="0"/>
                <a:cs typeface="Times New Roman" panose="02020603050405020304" pitchFamily="18" charset="0"/>
              </a:rPr>
              <a:t>La conclusion de ces démarches diagnostiques cliniques, paracliniques et radiologiques, permet parfois un diagnostic pathologique très probable, précise la localisation tridimensionnelle de la lésion et amène à la stratégie thérapeutique.</a:t>
            </a:r>
          </a:p>
        </p:txBody>
      </p:sp>
    </p:spTree>
    <p:extLst>
      <p:ext uri="{BB962C8B-B14F-4D97-AF65-F5344CB8AC3E}">
        <p14:creationId xmlns:p14="http://schemas.microsoft.com/office/powerpoint/2010/main" val="4192771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35843" name="Rectangle 3"/>
          <p:cNvSpPr>
            <a:spLocks noGrp="1" noChangeArrowheads="1"/>
          </p:cNvSpPr>
          <p:nvPr>
            <p:ph type="body" idx="1"/>
          </p:nvPr>
        </p:nvSpPr>
        <p:spPr/>
        <p:txBody>
          <a:bodyPr/>
          <a:lstStyle/>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Devant des arguments suffisants pour un diagnostic probable de bénignité</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 La décision peut être une abstention complète avec simple surveillance si le diagnostic est certain et s’il n’y a pas de risques de fragilité osseuse. C’est le cas par exemple de certaines lacunes corticales métaphysaires bénignes ou fibromes non ossifiants. </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 La décision peut être d’intervenir d’emblée, sans biopsie préalable :</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 c’est le cas d’un kyste essentiel où la ponction montre un liquide clair et où le traitement local est laissé à l’habitude du chirurgien. Bien sûr, si celui-ci ouvre la lésion chirurgicalement, il en profite pour conserver un fragment à visée biopsique diagnostique ;</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 c’est aussi le cas d’une lésion du col talien, ou une lésion de la jonction « lame-épineuse » ou d’une lésion hyperfixiante à la scintigraphie du col fémoral, tous cas où le diagnostic radiologique clinique est certain d’être un ostéome ostéoïde qui, réséqué en bloc par diverses méthodes, a son produit d’exérèse envoyé en totalité au laboratoire d’anatomopathologie, accompagné des documents radiographiques pour confirmation histologique du diagnostic : c’est l’exérèse-biopsie ; </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 il en est de même, par exemple, devant une exostose ostéogénique dont on fait l’exérèse et dont la totalité de la pièce est envoyée à l’anatomopathologie avec la radiographie correspondante pour confirmation du diagnostic. On pourrait prolonger la liste.</a:t>
            </a:r>
          </a:p>
          <a:p>
            <a:pPr>
              <a:lnSpc>
                <a:spcPct val="80000"/>
              </a:lnSpc>
            </a:pPr>
            <a:endParaRPr lang="fr-FR" altLang="fr-FR" sz="14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3235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34819" name="Rectangle 3"/>
          <p:cNvSpPr>
            <a:spLocks noGrp="1" noChangeArrowheads="1"/>
          </p:cNvSpPr>
          <p:nvPr>
            <p:ph type="body" idx="1"/>
          </p:nvPr>
        </p:nvSpPr>
        <p:spPr/>
        <p:txBody>
          <a:bodyPr/>
          <a:lstStyle/>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Devant des arguments suffisants pour un diagnostic de malignité très probable </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La biopsie est indispensable pour typer exactement la tumeur, savoir quelle est sa nature exacte, ce qui permet de voir si elle est sensible à une chimiothérapie. Bref, la biopsie est l’étape obligatoire avant toute décision de stratégie thérapeutique d’une tumeur supposée maligne.</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Arguments cliniques et radiologiques</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S’ils sont tels que l’on demeure dans le doute entre la bénignité et la malignité, c’est l’indication formelle de la « biopsie d’abord » pour étayer le diagnostic supposé sur des arguments anatomopathologiques. Faire trop de biopsies est moins dangereux que de ne pas en faire assez. Dans le doute, « biopsie d’abord » doit être un leitmotiv, et il n’est que de constater le nombre de catastrophes humaines avec décès des malades qui sont dues à ce manquement fondamental</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Pour en être définitivement convaincus (sarcomes d’Ewing considérés et traités comme ostéomyélites, sarcomes télangiectasiques considérés comme kystes osseux anévrismaux et traités comme tels, vertebra plana considérée comme granulome éosinophile et en fait Ewing, etc).</a:t>
            </a:r>
          </a:p>
        </p:txBody>
      </p:sp>
    </p:spTree>
    <p:extLst>
      <p:ext uri="{BB962C8B-B14F-4D97-AF65-F5344CB8AC3E}">
        <p14:creationId xmlns:p14="http://schemas.microsoft.com/office/powerpoint/2010/main" val="907833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36867" name="Rectangle 3"/>
          <p:cNvSpPr>
            <a:spLocks noGrp="1" noChangeArrowheads="1"/>
          </p:cNvSpPr>
          <p:nvPr>
            <p:ph type="body" idx="1"/>
          </p:nvPr>
        </p:nvSpPr>
        <p:spPr/>
        <p:txBody>
          <a:bodyPr/>
          <a:lstStyle/>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BIOPSIE POUR TUMEURS OSSEUSES</a:t>
            </a: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Notions fondamentales souvent oubliées </a:t>
            </a: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C’est un acte chirurgical de première importance qui doit être exécuté et réussi du premier coup car tout le programme thérapeutique en dépend. « Les biopsies blanches font les séries noires » ai-je l’habitude de dire à mes internes.</a:t>
            </a: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L’anatomopathologiste ne peut interpréter que ce qu’il voit. N’oublions pas que sa réponse ne doit pas être considérée comme « parole d’Évangile ». Il faut donc que nous mettions notre collègue anatomopathologiste dans les  meilleures conditions possibles pour rendre son interprétation la plus exacte, d’où l’impérieuse nécessité :</a:t>
            </a: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 de la qualité du prélèvement adressé au laboratoire accompagné d’un résumé de l’histoire clinique, de la radiographie originale la plus parlante, du schéma de la zone de prélèvement ;</a:t>
            </a: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 d’un contact direct entre chirurgien et pathologiste chaque fois que possible.</a:t>
            </a:r>
          </a:p>
        </p:txBody>
      </p:sp>
    </p:spTree>
    <p:extLst>
      <p:ext uri="{BB962C8B-B14F-4D97-AF65-F5344CB8AC3E}">
        <p14:creationId xmlns:p14="http://schemas.microsoft.com/office/powerpoint/2010/main" val="2999483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37891" name="Rectangle 3"/>
          <p:cNvSpPr>
            <a:spLocks noGrp="1" noChangeArrowheads="1"/>
          </p:cNvSpPr>
          <p:nvPr>
            <p:ph type="body" idx="1"/>
          </p:nvPr>
        </p:nvSpPr>
        <p:spPr/>
        <p:txBody>
          <a:bodyPr/>
          <a:lstStyle/>
          <a:p>
            <a:pPr>
              <a:lnSpc>
                <a:spcPct val="80000"/>
              </a:lnSpc>
            </a:pPr>
            <a:r>
              <a:rPr lang="fr-FR" altLang="fr-FR" sz="1600" b="1">
                <a:solidFill>
                  <a:schemeClr val="tx1"/>
                </a:solidFill>
                <a:latin typeface="Times New Roman" panose="02020603050405020304" pitchFamily="18" charset="0"/>
                <a:cs typeface="Times New Roman" panose="02020603050405020304" pitchFamily="18" charset="0"/>
              </a:rPr>
              <a:t>C’est pour cela que souvent, sinon toujours, après entente avec l’anatomopathologiste, il est préférable d’envoyer le prélèvement orienté dans du liquide de culture type RPMI qui a l’avantage de ne pas détruire les  cellules (comme cela se produit avec le formol à 10 % ou le Bouin). Ainsi, le pathologiste peut étudier les tissus encore vivants, il peut réaliser de la cytogénétique s’il le souhaite, étudier les marqueurs immunohistochimiques, garder un fragment en congélation, faire des étalements sur lame. Parfois, il peut réclamer qu’un fragment soit directement inclus dans la glutaraldéhyde pour microscopie électronique, etc. </a:t>
            </a:r>
          </a:p>
          <a:p>
            <a:pPr>
              <a:lnSpc>
                <a:spcPct val="80000"/>
              </a:lnSpc>
            </a:pPr>
            <a:endParaRPr lang="fr-FR" altLang="fr-FR" sz="1600" b="1">
              <a:solidFill>
                <a:schemeClr val="tx1"/>
              </a:solidFill>
              <a:latin typeface="Times New Roman" panose="02020603050405020304" pitchFamily="18" charset="0"/>
              <a:cs typeface="Times New Roman" panose="02020603050405020304" pitchFamily="18" charset="0"/>
            </a:endParaRPr>
          </a:p>
          <a:p>
            <a:pPr>
              <a:lnSpc>
                <a:spcPct val="80000"/>
              </a:lnSpc>
            </a:pPr>
            <a:r>
              <a:rPr lang="fr-FR" altLang="fr-FR" sz="1600" b="1">
                <a:solidFill>
                  <a:schemeClr val="tx1"/>
                </a:solidFill>
                <a:latin typeface="Times New Roman" panose="02020603050405020304" pitchFamily="18" charset="0"/>
                <a:cs typeface="Times New Roman" panose="02020603050405020304" pitchFamily="18" charset="0"/>
              </a:rPr>
              <a:t>La rigueur intellectuelle est aussi fondamentale. Il ne faut pas disperser les prélèvements d’un même malade dans plusieurs laboratoires : c’est une faute grave pour le diagnostic, car la tumeur peut ne pas être homogène. Tel fragment peut contenir des tissus sains, un autre des tissus nécrosés ininterprétables. Au contraire, il faut donner tout au même laboratoire qui ensuite se charge de faire circuler les lames et les blocs si le diagnostic est trop difficile à établir.</a:t>
            </a:r>
          </a:p>
        </p:txBody>
      </p:sp>
    </p:spTree>
    <p:extLst>
      <p:ext uri="{BB962C8B-B14F-4D97-AF65-F5344CB8AC3E}">
        <p14:creationId xmlns:p14="http://schemas.microsoft.com/office/powerpoint/2010/main" val="2073537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38915" name="Rectangle 3"/>
          <p:cNvSpPr>
            <a:spLocks noGrp="1" noChangeArrowheads="1"/>
          </p:cNvSpPr>
          <p:nvPr>
            <p:ph type="body" idx="1"/>
          </p:nvPr>
        </p:nvSpPr>
        <p:spPr/>
        <p:txBody>
          <a:bodyPr/>
          <a:lstStyle/>
          <a:p>
            <a:pPr>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Technique de la biopsie pour tumeur osseuse</a:t>
            </a:r>
          </a:p>
          <a:p>
            <a:pPr>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Biopsie à l’aiguille fine : Elle ne donne que des prélèvements pour la cytologie, n’est réalisable que lorsque la tumeur est « molle », peut permettre un frottis-étalement sans possibilité diagnostique de certitude. Son intérêt réside dans la confirmation d’une récidive locale lorsqu’elle montre des cellules malignes. Elle permet aussi dans certains cas de faire la cytogénétique. </a:t>
            </a:r>
          </a:p>
        </p:txBody>
      </p:sp>
    </p:spTree>
    <p:extLst>
      <p:ext uri="{BB962C8B-B14F-4D97-AF65-F5344CB8AC3E}">
        <p14:creationId xmlns:p14="http://schemas.microsoft.com/office/powerpoint/2010/main" val="2231304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39939" name="Rectangle 3"/>
          <p:cNvSpPr>
            <a:spLocks noGrp="1" noChangeArrowheads="1"/>
          </p:cNvSpPr>
          <p:nvPr>
            <p:ph type="body" idx="1"/>
          </p:nvPr>
        </p:nvSpPr>
        <p:spPr/>
        <p:txBody>
          <a:bodyPr/>
          <a:lstStyle/>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Biopsie au trocart : Il existe plusieurs modèles (Mazabraud, Laredo, etc). Elle est utile partout, mais principalement au rachis. Elle réclame un opérateur entraîné à ce niveau en s’aidant de la TDM pour guider correctement. Quoi qu’il en soit, il faut être sûr de son prélèvement, avoir une « carotte » suffisante pour l’interprétation et ne pas donner que du sang coagulé. Il faut enfin que le laboratoire d’anatomopathologie soit suffisamment entraîné aux petits prélèvements de 2 ou 3 mm de diamètre. Cela réduit bien sûr le traumatisme chirurgical, la dissémination tumorale, les risques d’infection, etc. Il n’empêche que là encore, le trajet doit être excisé avec la lésion lors de l’exérèse en bloc, d’où l’intérêt d’un repérage indélébile et de ne pas tâtonner lors de la ponction pour atteindre la lésion en réalisant de multiples trajets. </a:t>
            </a:r>
          </a:p>
        </p:txBody>
      </p:sp>
    </p:spTree>
    <p:extLst>
      <p:ext uri="{BB962C8B-B14F-4D97-AF65-F5344CB8AC3E}">
        <p14:creationId xmlns:p14="http://schemas.microsoft.com/office/powerpoint/2010/main" val="1259223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a:r>
              <a:rPr lang="fr-FR" altLang="fr-FR" sz="3200" b="1">
                <a:solidFill>
                  <a:schemeClr val="tx1"/>
                </a:solidFill>
                <a:latin typeface="Times New Roman" panose="02020603050405020304" pitchFamily="18" charset="0"/>
                <a:cs typeface="Times New Roman" panose="02020603050405020304" pitchFamily="18" charset="0"/>
              </a:rPr>
              <a:t>Tumeurs Osseuses: Introduction</a:t>
            </a:r>
          </a:p>
        </p:txBody>
      </p:sp>
      <p:sp>
        <p:nvSpPr>
          <p:cNvPr id="22531" name="Rectangle 3"/>
          <p:cNvSpPr>
            <a:spLocks noGrp="1" noChangeArrowheads="1"/>
          </p:cNvSpPr>
          <p:nvPr>
            <p:ph type="body" idx="1"/>
          </p:nvPr>
        </p:nvSpPr>
        <p:spPr/>
        <p:txBody>
          <a:bodyPr/>
          <a:lstStyle/>
          <a:p>
            <a:pPr>
              <a:lnSpc>
                <a:spcPct val="80000"/>
              </a:lnSpc>
            </a:pPr>
            <a:r>
              <a:rPr lang="fr-FR" altLang="fr-FR" sz="1400" b="1" dirty="0">
                <a:solidFill>
                  <a:schemeClr val="tx1"/>
                </a:solidFill>
                <a:latin typeface="Times New Roman" panose="02020603050405020304" pitchFamily="18" charset="0"/>
                <a:cs typeface="Times New Roman" panose="02020603050405020304" pitchFamily="18" charset="0"/>
              </a:rPr>
              <a:t>Risques de la biopsie selon qu’elle est ou non effectuée dans un centre spécialisé en matière de tumeurs selon </a:t>
            </a:r>
            <a:r>
              <a:rPr lang="fr-FR" altLang="fr-FR" sz="1400" b="1" dirty="0" err="1">
                <a:solidFill>
                  <a:schemeClr val="tx1"/>
                </a:solidFill>
                <a:latin typeface="Times New Roman" panose="02020603050405020304" pitchFamily="18" charset="0"/>
                <a:cs typeface="Times New Roman" panose="02020603050405020304" pitchFamily="18" charset="0"/>
              </a:rPr>
              <a:t>Mankin</a:t>
            </a:r>
            <a:r>
              <a:rPr lang="fr-FR" altLang="fr-FR" sz="1400" b="1" dirty="0">
                <a:solidFill>
                  <a:schemeClr val="tx1"/>
                </a:solidFill>
                <a:latin typeface="Times New Roman" panose="02020603050405020304" pitchFamily="18" charset="0"/>
                <a:cs typeface="Times New Roman" panose="02020603050405020304" pitchFamily="18" charset="0"/>
              </a:rPr>
              <a:t>.  </a:t>
            </a:r>
          </a:p>
          <a:p>
            <a:pPr>
              <a:lnSpc>
                <a:spcPct val="80000"/>
              </a:lnSpc>
              <a:buFontTx/>
              <a:buNone/>
            </a:pPr>
            <a:r>
              <a:rPr lang="fr-FR" altLang="fr-FR" sz="1400" b="1" dirty="0">
                <a:solidFill>
                  <a:schemeClr val="tx1"/>
                </a:solidFill>
                <a:latin typeface="Times New Roman" panose="02020603050405020304" pitchFamily="18" charset="0"/>
                <a:cs typeface="Times New Roman" panose="02020603050405020304" pitchFamily="18" charset="0"/>
              </a:rPr>
              <a:t>      </a:t>
            </a:r>
          </a:p>
          <a:p>
            <a:pPr>
              <a:lnSpc>
                <a:spcPct val="80000"/>
              </a:lnSpc>
            </a:pPr>
            <a:r>
              <a:rPr lang="fr-FR" altLang="fr-FR" sz="1400" b="1" dirty="0" smtClean="0">
                <a:solidFill>
                  <a:schemeClr val="tx1"/>
                </a:solidFill>
                <a:latin typeface="Times New Roman" panose="02020603050405020304" pitchFamily="18" charset="0"/>
                <a:cs typeface="Times New Roman" panose="02020603050405020304" pitchFamily="18" charset="0"/>
              </a:rPr>
              <a:t>597 </a:t>
            </a:r>
            <a:r>
              <a:rPr lang="fr-FR" altLang="fr-FR" sz="1400" b="1" dirty="0">
                <a:solidFill>
                  <a:schemeClr val="tx1"/>
                </a:solidFill>
                <a:latin typeface="Times New Roman" panose="02020603050405020304" pitchFamily="18" charset="0"/>
                <a:cs typeface="Times New Roman" panose="02020603050405020304" pitchFamily="18" charset="0"/>
              </a:rPr>
              <a:t>tumeurs malignes  dont 362 tumeurs des os et 235 tumeurs des tissus mous </a:t>
            </a:r>
          </a:p>
          <a:p>
            <a:pPr>
              <a:lnSpc>
                <a:spcPct val="80000"/>
              </a:lnSpc>
              <a:buFontTx/>
              <a:buNone/>
            </a:pPr>
            <a:r>
              <a:rPr lang="fr-FR" altLang="fr-FR" sz="1400" b="1" dirty="0">
                <a:solidFill>
                  <a:schemeClr val="tx1"/>
                </a:solidFill>
                <a:latin typeface="Times New Roman" panose="02020603050405020304" pitchFamily="18" charset="0"/>
                <a:cs typeface="Times New Roman" panose="02020603050405020304" pitchFamily="18" charset="0"/>
              </a:rPr>
              <a:t>     </a:t>
            </a:r>
            <a:endParaRPr lang="fr-FR" altLang="fr-FR" sz="1400" b="1" dirty="0" smtClean="0">
              <a:solidFill>
                <a:schemeClr val="tx1"/>
              </a:solidFill>
              <a:latin typeface="Times New Roman" panose="02020603050405020304" pitchFamily="18" charset="0"/>
              <a:cs typeface="Times New Roman" panose="02020603050405020304" pitchFamily="18" charset="0"/>
            </a:endParaRPr>
          </a:p>
          <a:p>
            <a:pPr>
              <a:lnSpc>
                <a:spcPct val="80000"/>
              </a:lnSpc>
            </a:pPr>
            <a:r>
              <a:rPr lang="fr-FR" altLang="fr-FR" sz="1400" b="1" dirty="0" smtClean="0">
                <a:solidFill>
                  <a:schemeClr val="tx1"/>
                </a:solidFill>
                <a:latin typeface="Times New Roman" panose="02020603050405020304" pitchFamily="18" charset="0"/>
                <a:cs typeface="Times New Roman" panose="02020603050405020304" pitchFamily="18" charset="0"/>
              </a:rPr>
              <a:t>597 </a:t>
            </a:r>
            <a:r>
              <a:rPr lang="fr-FR" altLang="fr-FR" sz="1400" b="1" dirty="0">
                <a:solidFill>
                  <a:schemeClr val="tx1"/>
                </a:solidFill>
                <a:latin typeface="Times New Roman" panose="02020603050405020304" pitchFamily="18" charset="0"/>
                <a:cs typeface="Times New Roman" panose="02020603050405020304" pitchFamily="18" charset="0"/>
              </a:rPr>
              <a:t>cas dont  </a:t>
            </a:r>
            <a:r>
              <a:rPr lang="fr-FR" altLang="fr-FR" sz="1400" b="1" dirty="0" smtClean="0">
                <a:solidFill>
                  <a:schemeClr val="tx1"/>
                </a:solidFill>
                <a:latin typeface="Times New Roman" panose="02020603050405020304" pitchFamily="18" charset="0"/>
                <a:cs typeface="Times New Roman" panose="02020603050405020304" pitchFamily="18" charset="0"/>
              </a:rPr>
              <a:t>                                                                          315 cas              </a:t>
            </a:r>
            <a:r>
              <a:rPr lang="fr-FR" altLang="fr-FR" sz="1400" b="1" dirty="0">
                <a:solidFill>
                  <a:schemeClr val="tx1"/>
                </a:solidFill>
                <a:latin typeface="Times New Roman" panose="02020603050405020304" pitchFamily="18" charset="0"/>
                <a:cs typeface="Times New Roman" panose="02020603050405020304" pitchFamily="18" charset="0"/>
              </a:rPr>
              <a:t>en </a:t>
            </a:r>
            <a:r>
              <a:rPr lang="fr-FR" altLang="fr-FR" sz="1400" b="1" u="sng" dirty="0">
                <a:solidFill>
                  <a:schemeClr val="tx1"/>
                </a:solidFill>
                <a:latin typeface="Times New Roman" panose="02020603050405020304" pitchFamily="18" charset="0"/>
                <a:cs typeface="Times New Roman" panose="02020603050405020304" pitchFamily="18" charset="0"/>
              </a:rPr>
              <a:t>centres </a:t>
            </a:r>
            <a:r>
              <a:rPr lang="fr-FR" altLang="fr-FR" sz="1400" b="1" u="sng" dirty="0" smtClean="0">
                <a:solidFill>
                  <a:schemeClr val="tx1"/>
                </a:solidFill>
                <a:latin typeface="Times New Roman" panose="02020603050405020304" pitchFamily="18" charset="0"/>
                <a:cs typeface="Times New Roman" panose="02020603050405020304" pitchFamily="18" charset="0"/>
              </a:rPr>
              <a:t>spécialisés</a:t>
            </a:r>
            <a:r>
              <a:rPr lang="fr-FR" altLang="fr-FR" sz="1400" b="1" dirty="0" smtClean="0">
                <a:solidFill>
                  <a:schemeClr val="tx1"/>
                </a:solidFill>
                <a:latin typeface="Times New Roman" panose="02020603050405020304" pitchFamily="18" charset="0"/>
                <a:cs typeface="Times New Roman" panose="02020603050405020304" pitchFamily="18" charset="0"/>
              </a:rPr>
              <a:t>    &amp;         282 </a:t>
            </a:r>
            <a:r>
              <a:rPr lang="fr-FR" altLang="fr-FR" sz="1400" b="1" dirty="0">
                <a:solidFill>
                  <a:schemeClr val="tx1"/>
                </a:solidFill>
                <a:latin typeface="Times New Roman" panose="02020603050405020304" pitchFamily="18" charset="0"/>
                <a:cs typeface="Times New Roman" panose="02020603050405020304" pitchFamily="18" charset="0"/>
              </a:rPr>
              <a:t>cas en </a:t>
            </a:r>
            <a:r>
              <a:rPr lang="fr-FR" altLang="fr-FR" sz="1400" b="1" u="sng" dirty="0">
                <a:solidFill>
                  <a:schemeClr val="tx1"/>
                </a:solidFill>
                <a:latin typeface="Times New Roman" panose="02020603050405020304" pitchFamily="18" charset="0"/>
                <a:cs typeface="Times New Roman" panose="02020603050405020304" pitchFamily="18" charset="0"/>
              </a:rPr>
              <a:t>centres non spécialisés</a:t>
            </a:r>
            <a:endParaRPr lang="fr-FR" altLang="fr-FR" sz="1400" b="1" dirty="0">
              <a:solidFill>
                <a:schemeClr val="tx1"/>
              </a:solidFill>
              <a:latin typeface="Times New Roman" panose="02020603050405020304" pitchFamily="18" charset="0"/>
              <a:cs typeface="Times New Roman" panose="02020603050405020304" pitchFamily="18" charset="0"/>
            </a:endParaRPr>
          </a:p>
          <a:p>
            <a:pPr>
              <a:lnSpc>
                <a:spcPct val="80000"/>
              </a:lnSpc>
            </a:pPr>
            <a:endParaRPr lang="fr-FR" altLang="fr-FR" sz="1400" b="1" dirty="0">
              <a:solidFill>
                <a:schemeClr val="tx1"/>
              </a:solidFill>
              <a:latin typeface="Times New Roman" panose="02020603050405020304" pitchFamily="18" charset="0"/>
              <a:cs typeface="Times New Roman" panose="02020603050405020304" pitchFamily="18" charset="0"/>
            </a:endParaRPr>
          </a:p>
          <a:p>
            <a:pPr>
              <a:lnSpc>
                <a:spcPct val="80000"/>
              </a:lnSpc>
            </a:pPr>
            <a:r>
              <a:rPr lang="fr-FR" altLang="fr-FR" sz="1400" b="1" dirty="0">
                <a:solidFill>
                  <a:schemeClr val="tx1"/>
                </a:solidFill>
                <a:latin typeface="Times New Roman" panose="02020603050405020304" pitchFamily="18" charset="0"/>
                <a:cs typeface="Times New Roman" panose="02020603050405020304" pitchFamily="18" charset="0"/>
              </a:rPr>
              <a:t>Erreurs diagnostiques : </a:t>
            </a:r>
            <a:r>
              <a:rPr lang="fr-FR" altLang="fr-FR" sz="1400" b="1" dirty="0" smtClean="0">
                <a:solidFill>
                  <a:schemeClr val="tx1"/>
                </a:solidFill>
                <a:latin typeface="Times New Roman" panose="02020603050405020304" pitchFamily="18" charset="0"/>
                <a:cs typeface="Times New Roman" panose="02020603050405020304" pitchFamily="18" charset="0"/>
              </a:rPr>
              <a:t>                                                        106 </a:t>
            </a:r>
            <a:r>
              <a:rPr lang="fr-FR" altLang="fr-FR" sz="1400" b="1" dirty="0">
                <a:solidFill>
                  <a:schemeClr val="tx1"/>
                </a:solidFill>
                <a:latin typeface="Times New Roman" panose="02020603050405020304" pitchFamily="18" charset="0"/>
                <a:cs typeface="Times New Roman" panose="02020603050405020304" pitchFamily="18" charset="0"/>
              </a:rPr>
              <a:t>(17,8 %)      39 (12,3 %)               </a:t>
            </a:r>
            <a:r>
              <a:rPr lang="fr-FR" altLang="fr-FR" sz="1400" b="1" dirty="0" smtClean="0">
                <a:solidFill>
                  <a:schemeClr val="tx1"/>
                </a:solidFill>
                <a:latin typeface="Times New Roman" panose="02020603050405020304" pitchFamily="18" charset="0"/>
                <a:cs typeface="Times New Roman" panose="02020603050405020304" pitchFamily="18" charset="0"/>
              </a:rPr>
              <a:t>                  77 </a:t>
            </a:r>
            <a:r>
              <a:rPr lang="fr-FR" altLang="fr-FR" sz="1400" b="1" dirty="0">
                <a:solidFill>
                  <a:schemeClr val="tx1"/>
                </a:solidFill>
                <a:latin typeface="Times New Roman" panose="02020603050405020304" pitchFamily="18" charset="0"/>
                <a:cs typeface="Times New Roman" panose="02020603050405020304" pitchFamily="18" charset="0"/>
              </a:rPr>
              <a:t>(27,4 %)</a:t>
            </a:r>
          </a:p>
          <a:p>
            <a:pPr>
              <a:lnSpc>
                <a:spcPct val="80000"/>
              </a:lnSpc>
            </a:pPr>
            <a:endParaRPr lang="fr-FR" altLang="fr-FR" sz="1400" b="1" dirty="0" smtClean="0">
              <a:solidFill>
                <a:schemeClr val="tx1"/>
              </a:solidFill>
              <a:latin typeface="Times New Roman" panose="02020603050405020304" pitchFamily="18" charset="0"/>
              <a:cs typeface="Times New Roman" panose="02020603050405020304" pitchFamily="18" charset="0"/>
            </a:endParaRPr>
          </a:p>
          <a:p>
            <a:pPr>
              <a:lnSpc>
                <a:spcPct val="80000"/>
              </a:lnSpc>
            </a:pPr>
            <a:r>
              <a:rPr lang="fr-FR" altLang="fr-FR" sz="1400" b="1" dirty="0" smtClean="0">
                <a:solidFill>
                  <a:schemeClr val="tx1"/>
                </a:solidFill>
                <a:latin typeface="Times New Roman" panose="02020603050405020304" pitchFamily="18" charset="0"/>
                <a:cs typeface="Times New Roman" panose="02020603050405020304" pitchFamily="18" charset="0"/>
              </a:rPr>
              <a:t>Biopsies </a:t>
            </a:r>
            <a:r>
              <a:rPr lang="fr-FR" altLang="fr-FR" sz="1400" b="1" dirty="0">
                <a:solidFill>
                  <a:schemeClr val="tx1"/>
                </a:solidFill>
                <a:latin typeface="Times New Roman" panose="02020603050405020304" pitchFamily="18" charset="0"/>
                <a:cs typeface="Times New Roman" panose="02020603050405020304" pitchFamily="18" charset="0"/>
              </a:rPr>
              <a:t>non concluantes ou de technique discutable : </a:t>
            </a:r>
            <a:r>
              <a:rPr lang="fr-FR" altLang="fr-FR" sz="1400" b="1" dirty="0" smtClean="0">
                <a:solidFill>
                  <a:schemeClr val="tx1"/>
                </a:solidFill>
                <a:latin typeface="Times New Roman" panose="02020603050405020304" pitchFamily="18" charset="0"/>
                <a:cs typeface="Times New Roman" panose="02020603050405020304" pitchFamily="18" charset="0"/>
              </a:rPr>
              <a:t>     </a:t>
            </a:r>
            <a:r>
              <a:rPr lang="fr-FR" altLang="fr-FR" sz="1400" b="1" dirty="0">
                <a:solidFill>
                  <a:schemeClr val="tx1"/>
                </a:solidFill>
                <a:latin typeface="Times New Roman" panose="02020603050405020304" pitchFamily="18" charset="0"/>
                <a:cs typeface="Times New Roman" panose="02020603050405020304" pitchFamily="18" charset="0"/>
              </a:rPr>
              <a:t>165 (27,7 %)      24 (7,6 %)               </a:t>
            </a:r>
            <a:r>
              <a:rPr lang="fr-FR" altLang="fr-FR" sz="1400" b="1" dirty="0" smtClean="0">
                <a:solidFill>
                  <a:schemeClr val="tx1"/>
                </a:solidFill>
                <a:latin typeface="Times New Roman" panose="02020603050405020304" pitchFamily="18" charset="0"/>
                <a:cs typeface="Times New Roman" panose="02020603050405020304" pitchFamily="18" charset="0"/>
              </a:rPr>
              <a:t>                   141 </a:t>
            </a:r>
            <a:r>
              <a:rPr lang="fr-FR" altLang="fr-FR" sz="1400" b="1" dirty="0">
                <a:solidFill>
                  <a:schemeClr val="tx1"/>
                </a:solidFill>
                <a:latin typeface="Times New Roman" panose="02020603050405020304" pitchFamily="18" charset="0"/>
                <a:cs typeface="Times New Roman" panose="02020603050405020304" pitchFamily="18" charset="0"/>
              </a:rPr>
              <a:t>(50,2 %)</a:t>
            </a:r>
          </a:p>
          <a:p>
            <a:pPr>
              <a:lnSpc>
                <a:spcPct val="80000"/>
              </a:lnSpc>
            </a:pPr>
            <a:endParaRPr lang="fr-FR" altLang="fr-FR" sz="1400" b="1" dirty="0" smtClean="0">
              <a:solidFill>
                <a:schemeClr val="tx1"/>
              </a:solidFill>
              <a:latin typeface="Times New Roman" panose="02020603050405020304" pitchFamily="18" charset="0"/>
              <a:cs typeface="Times New Roman" panose="02020603050405020304" pitchFamily="18" charset="0"/>
            </a:endParaRPr>
          </a:p>
          <a:p>
            <a:pPr>
              <a:lnSpc>
                <a:spcPct val="80000"/>
              </a:lnSpc>
            </a:pPr>
            <a:r>
              <a:rPr lang="fr-FR" altLang="fr-FR" sz="1400" b="1" dirty="0" smtClean="0">
                <a:solidFill>
                  <a:schemeClr val="tx1"/>
                </a:solidFill>
                <a:latin typeface="Times New Roman" panose="02020603050405020304" pitchFamily="18" charset="0"/>
                <a:cs typeface="Times New Roman" panose="02020603050405020304" pitchFamily="18" charset="0"/>
              </a:rPr>
              <a:t>Complications </a:t>
            </a:r>
            <a:r>
              <a:rPr lang="fr-FR" altLang="fr-FR" sz="1400" b="1" dirty="0">
                <a:solidFill>
                  <a:schemeClr val="tx1"/>
                </a:solidFill>
                <a:latin typeface="Times New Roman" panose="02020603050405020304" pitchFamily="18" charset="0"/>
                <a:cs typeface="Times New Roman" panose="02020603050405020304" pitchFamily="18" charset="0"/>
              </a:rPr>
              <a:t>locales post biopsiques : </a:t>
            </a:r>
            <a:r>
              <a:rPr lang="fr-FR" altLang="fr-FR" sz="1400" b="1" dirty="0" smtClean="0">
                <a:solidFill>
                  <a:schemeClr val="tx1"/>
                </a:solidFill>
                <a:latin typeface="Times New Roman" panose="02020603050405020304" pitchFamily="18" charset="0"/>
                <a:cs typeface="Times New Roman" panose="02020603050405020304" pitchFamily="18" charset="0"/>
              </a:rPr>
              <a:t>                              </a:t>
            </a:r>
            <a:r>
              <a:rPr lang="fr-FR" altLang="fr-FR" sz="1400" b="1" dirty="0">
                <a:solidFill>
                  <a:schemeClr val="tx1"/>
                </a:solidFill>
                <a:latin typeface="Times New Roman" panose="02020603050405020304" pitchFamily="18" charset="0"/>
                <a:cs typeface="Times New Roman" panose="02020603050405020304" pitchFamily="18" charset="0"/>
              </a:rPr>
              <a:t>95 (15,9 %)       13 (4,1 %)                </a:t>
            </a:r>
            <a:r>
              <a:rPr lang="fr-FR" altLang="fr-FR" sz="1400" b="1" dirty="0" smtClean="0">
                <a:solidFill>
                  <a:schemeClr val="tx1"/>
                </a:solidFill>
                <a:latin typeface="Times New Roman" panose="02020603050405020304" pitchFamily="18" charset="0"/>
                <a:cs typeface="Times New Roman" panose="02020603050405020304" pitchFamily="18" charset="0"/>
              </a:rPr>
              <a:t>                     82 </a:t>
            </a:r>
            <a:r>
              <a:rPr lang="fr-FR" altLang="fr-FR" sz="1400" b="1" dirty="0">
                <a:solidFill>
                  <a:schemeClr val="tx1"/>
                </a:solidFill>
                <a:latin typeface="Times New Roman" panose="02020603050405020304" pitchFamily="18" charset="0"/>
                <a:cs typeface="Times New Roman" panose="02020603050405020304" pitchFamily="18" charset="0"/>
              </a:rPr>
              <a:t>(29,1 %)</a:t>
            </a:r>
          </a:p>
          <a:p>
            <a:pPr>
              <a:lnSpc>
                <a:spcPct val="80000"/>
              </a:lnSpc>
            </a:pPr>
            <a:endParaRPr lang="fr-FR" altLang="fr-FR" sz="1400" b="1" dirty="0" smtClean="0">
              <a:solidFill>
                <a:schemeClr val="tx1"/>
              </a:solidFill>
              <a:latin typeface="Times New Roman" panose="02020603050405020304" pitchFamily="18" charset="0"/>
              <a:cs typeface="Times New Roman" panose="02020603050405020304" pitchFamily="18" charset="0"/>
            </a:endParaRPr>
          </a:p>
          <a:p>
            <a:pPr>
              <a:lnSpc>
                <a:spcPct val="80000"/>
              </a:lnSpc>
            </a:pPr>
            <a:r>
              <a:rPr lang="fr-FR" altLang="fr-FR" sz="1400" b="1" dirty="0" smtClean="0">
                <a:solidFill>
                  <a:schemeClr val="tx1"/>
                </a:solidFill>
                <a:latin typeface="Times New Roman" panose="02020603050405020304" pitchFamily="18" charset="0"/>
                <a:cs typeface="Times New Roman" panose="02020603050405020304" pitchFamily="18" charset="0"/>
              </a:rPr>
              <a:t>Conséquences </a:t>
            </a:r>
            <a:r>
              <a:rPr lang="fr-FR" altLang="fr-FR" sz="1400" b="1" dirty="0">
                <a:solidFill>
                  <a:schemeClr val="tx1"/>
                </a:solidFill>
                <a:latin typeface="Times New Roman" panose="02020603050405020304" pitchFamily="18" charset="0"/>
                <a:cs typeface="Times New Roman" panose="02020603050405020304" pitchFamily="18" charset="0"/>
              </a:rPr>
              <a:t>péjoratives sur les traitements : </a:t>
            </a:r>
            <a:r>
              <a:rPr lang="fr-FR" altLang="fr-FR" sz="1400" b="1" dirty="0" smtClean="0">
                <a:solidFill>
                  <a:schemeClr val="tx1"/>
                </a:solidFill>
                <a:latin typeface="Times New Roman" panose="02020603050405020304" pitchFamily="18" charset="0"/>
                <a:cs typeface="Times New Roman" panose="02020603050405020304" pitchFamily="18" charset="0"/>
              </a:rPr>
              <a:t>                </a:t>
            </a:r>
            <a:r>
              <a:rPr lang="fr-FR" altLang="fr-FR" sz="1400" b="1" dirty="0">
                <a:solidFill>
                  <a:schemeClr val="tx1"/>
                </a:solidFill>
                <a:latin typeface="Times New Roman" panose="02020603050405020304" pitchFamily="18" charset="0"/>
                <a:cs typeface="Times New Roman" panose="02020603050405020304" pitchFamily="18" charset="0"/>
              </a:rPr>
              <a:t>115 (19,3 %)       13 (4,1 %)        </a:t>
            </a:r>
            <a:r>
              <a:rPr lang="fr-FR" altLang="fr-FR" sz="1400" b="1" dirty="0" smtClean="0">
                <a:solidFill>
                  <a:schemeClr val="tx1"/>
                </a:solidFill>
                <a:latin typeface="Times New Roman" panose="02020603050405020304" pitchFamily="18" charset="0"/>
                <a:cs typeface="Times New Roman" panose="02020603050405020304" pitchFamily="18" charset="0"/>
              </a:rPr>
              <a:t>                            </a:t>
            </a:r>
            <a:r>
              <a:rPr lang="fr-FR" altLang="fr-FR" sz="1400" b="1" dirty="0">
                <a:solidFill>
                  <a:schemeClr val="tx1"/>
                </a:solidFill>
                <a:latin typeface="Times New Roman" panose="02020603050405020304" pitchFamily="18" charset="0"/>
                <a:cs typeface="Times New Roman" panose="02020603050405020304" pitchFamily="18" charset="0"/>
              </a:rPr>
              <a:t>102 (36,3 %)</a:t>
            </a:r>
          </a:p>
          <a:p>
            <a:pPr>
              <a:lnSpc>
                <a:spcPct val="80000"/>
              </a:lnSpc>
            </a:pPr>
            <a:endParaRPr lang="fr-FR" altLang="fr-FR" sz="1400" b="1" dirty="0" smtClean="0">
              <a:solidFill>
                <a:schemeClr val="tx1"/>
              </a:solidFill>
              <a:latin typeface="Times New Roman" panose="02020603050405020304" pitchFamily="18" charset="0"/>
              <a:cs typeface="Times New Roman" panose="02020603050405020304" pitchFamily="18" charset="0"/>
            </a:endParaRPr>
          </a:p>
          <a:p>
            <a:pPr>
              <a:lnSpc>
                <a:spcPct val="80000"/>
              </a:lnSpc>
            </a:pPr>
            <a:r>
              <a:rPr lang="fr-FR" altLang="fr-FR" sz="1400" b="1" dirty="0" smtClean="0">
                <a:solidFill>
                  <a:schemeClr val="tx1"/>
                </a:solidFill>
                <a:latin typeface="Times New Roman" panose="02020603050405020304" pitchFamily="18" charset="0"/>
                <a:cs typeface="Times New Roman" panose="02020603050405020304" pitchFamily="18" charset="0"/>
              </a:rPr>
              <a:t>Retentissement </a:t>
            </a:r>
            <a:r>
              <a:rPr lang="fr-FR" altLang="fr-FR" sz="1400" b="1" dirty="0">
                <a:solidFill>
                  <a:schemeClr val="tx1"/>
                </a:solidFill>
                <a:latin typeface="Times New Roman" panose="02020603050405020304" pitchFamily="18" charset="0"/>
                <a:cs typeface="Times New Roman" panose="02020603050405020304" pitchFamily="18" charset="0"/>
              </a:rPr>
              <a:t>aggravant le pronostic : </a:t>
            </a:r>
            <a:r>
              <a:rPr lang="fr-FR" altLang="fr-FR" sz="1400" b="1" dirty="0" smtClean="0">
                <a:solidFill>
                  <a:schemeClr val="tx1"/>
                </a:solidFill>
                <a:latin typeface="Times New Roman" panose="02020603050405020304" pitchFamily="18" charset="0"/>
                <a:cs typeface="Times New Roman" panose="02020603050405020304" pitchFamily="18" charset="0"/>
              </a:rPr>
              <a:t>                             </a:t>
            </a:r>
            <a:r>
              <a:rPr lang="fr-FR" altLang="fr-FR" sz="1400" b="1" dirty="0">
                <a:solidFill>
                  <a:schemeClr val="tx1"/>
                </a:solidFill>
                <a:latin typeface="Times New Roman" panose="02020603050405020304" pitchFamily="18" charset="0"/>
                <a:cs typeface="Times New Roman" panose="02020603050405020304" pitchFamily="18" charset="0"/>
              </a:rPr>
              <a:t>60 (10,1 %)        11 (3,5 %)             </a:t>
            </a:r>
            <a:r>
              <a:rPr lang="fr-FR" altLang="fr-FR" sz="1400" b="1" dirty="0" smtClean="0">
                <a:solidFill>
                  <a:schemeClr val="tx1"/>
                </a:solidFill>
                <a:latin typeface="Times New Roman" panose="02020603050405020304" pitchFamily="18" charset="0"/>
                <a:cs typeface="Times New Roman" panose="02020603050405020304" pitchFamily="18" charset="0"/>
              </a:rPr>
              <a:t>                        </a:t>
            </a:r>
            <a:r>
              <a:rPr lang="fr-FR" altLang="fr-FR" sz="1400" b="1" dirty="0">
                <a:solidFill>
                  <a:schemeClr val="tx1"/>
                </a:solidFill>
                <a:latin typeface="Times New Roman" panose="02020603050405020304" pitchFamily="18" charset="0"/>
                <a:cs typeface="Times New Roman" panose="02020603050405020304" pitchFamily="18" charset="0"/>
              </a:rPr>
              <a:t>49 (17,4 %)</a:t>
            </a:r>
          </a:p>
          <a:p>
            <a:pPr>
              <a:lnSpc>
                <a:spcPct val="80000"/>
              </a:lnSpc>
            </a:pPr>
            <a:endParaRPr lang="fr-FR" altLang="fr-FR" sz="1400" b="1" dirty="0" smtClean="0">
              <a:solidFill>
                <a:schemeClr val="tx1"/>
              </a:solidFill>
              <a:latin typeface="Times New Roman" panose="02020603050405020304" pitchFamily="18" charset="0"/>
              <a:cs typeface="Times New Roman" panose="02020603050405020304" pitchFamily="18" charset="0"/>
            </a:endParaRPr>
          </a:p>
          <a:p>
            <a:pPr>
              <a:lnSpc>
                <a:spcPct val="80000"/>
              </a:lnSpc>
            </a:pPr>
            <a:r>
              <a:rPr lang="fr-FR" altLang="fr-FR" sz="1400" b="1" dirty="0" smtClean="0">
                <a:solidFill>
                  <a:schemeClr val="tx1"/>
                </a:solidFill>
                <a:latin typeface="Times New Roman" panose="02020603050405020304" pitchFamily="18" charset="0"/>
                <a:cs typeface="Times New Roman" panose="02020603050405020304" pitchFamily="18" charset="0"/>
              </a:rPr>
              <a:t>Préjudice </a:t>
            </a:r>
            <a:r>
              <a:rPr lang="fr-FR" altLang="fr-FR" sz="1400" b="1" dirty="0">
                <a:solidFill>
                  <a:schemeClr val="tx1"/>
                </a:solidFill>
                <a:latin typeface="Times New Roman" panose="02020603050405020304" pitchFamily="18" charset="0"/>
                <a:cs typeface="Times New Roman" panose="02020603050405020304" pitchFamily="18" charset="0"/>
              </a:rPr>
              <a:t>conduisant à l’amputation : </a:t>
            </a:r>
            <a:r>
              <a:rPr lang="fr-FR" altLang="fr-FR" sz="1400" b="1" dirty="0" smtClean="0">
                <a:solidFill>
                  <a:schemeClr val="tx1"/>
                </a:solidFill>
                <a:latin typeface="Times New Roman" panose="02020603050405020304" pitchFamily="18" charset="0"/>
                <a:cs typeface="Times New Roman" panose="02020603050405020304" pitchFamily="18" charset="0"/>
              </a:rPr>
              <a:t>                                </a:t>
            </a:r>
            <a:r>
              <a:rPr lang="fr-FR" altLang="fr-FR" sz="1400" b="1" dirty="0">
                <a:solidFill>
                  <a:schemeClr val="tx1"/>
                </a:solidFill>
                <a:latin typeface="Times New Roman" panose="02020603050405020304" pitchFamily="18" charset="0"/>
                <a:cs typeface="Times New Roman" panose="02020603050405020304" pitchFamily="18" charset="0"/>
              </a:rPr>
              <a:t>18 (3 %)             6 (1,9 %)        </a:t>
            </a:r>
            <a:r>
              <a:rPr lang="fr-FR" altLang="fr-FR" sz="1400" b="1" dirty="0" smtClean="0">
                <a:solidFill>
                  <a:schemeClr val="tx1"/>
                </a:solidFill>
                <a:latin typeface="Times New Roman" panose="02020603050405020304" pitchFamily="18" charset="0"/>
                <a:cs typeface="Times New Roman" panose="02020603050405020304" pitchFamily="18" charset="0"/>
              </a:rPr>
              <a:t>                                </a:t>
            </a:r>
            <a:r>
              <a:rPr lang="fr-FR" altLang="fr-FR" sz="1400" b="1" dirty="0">
                <a:solidFill>
                  <a:schemeClr val="tx1"/>
                </a:solidFill>
                <a:latin typeface="Times New Roman" panose="02020603050405020304" pitchFamily="18" charset="0"/>
                <a:cs typeface="Times New Roman" panose="02020603050405020304" pitchFamily="18" charset="0"/>
              </a:rPr>
              <a:t>12 (4,3 %)  </a:t>
            </a:r>
          </a:p>
        </p:txBody>
      </p:sp>
    </p:spTree>
    <p:extLst>
      <p:ext uri="{BB962C8B-B14F-4D97-AF65-F5344CB8AC3E}">
        <p14:creationId xmlns:p14="http://schemas.microsoft.com/office/powerpoint/2010/main" val="8967156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40963" name="Rectangle 3"/>
          <p:cNvSpPr>
            <a:spLocks noGrp="1" noChangeArrowheads="1"/>
          </p:cNvSpPr>
          <p:nvPr>
            <p:ph type="body" idx="1"/>
          </p:nvPr>
        </p:nvSpPr>
        <p:spPr/>
        <p:txBody>
          <a:bodyPr/>
          <a:lstStyle/>
          <a:p>
            <a:pPr>
              <a:lnSpc>
                <a:spcPct val="80000"/>
              </a:lnSpc>
            </a:pPr>
            <a:r>
              <a:rPr lang="fr-FR" altLang="fr-FR" sz="1600" b="1">
                <a:solidFill>
                  <a:schemeClr val="tx1"/>
                </a:solidFill>
                <a:latin typeface="Times New Roman" panose="02020603050405020304" pitchFamily="18" charset="0"/>
                <a:cs typeface="Times New Roman" panose="02020603050405020304" pitchFamily="18" charset="0"/>
              </a:rPr>
              <a:t>Biopsie à ciel ouvert : C’est finalement la plus fréquemment utilisée, surtout lorsque les anatomopathologistes la réclament pour obtenir une quantité de tissu tumoral bien interprétable. Encore faut-il savoir que c’est la tumeur vivante et non nécrosée qu’il faut leur donner, que souvent le « mou » est beaucoup plus utile que le « dur » et qu’il ne faut pas risquer une fragilisation osseuse avec possibilité de fracture pour, à tout prix, prélever un morceau d’os, alors que la tumeur des parties molles bien vivante permet un diagnostic meilleur et plus rapide à obtenir, car ne réclamant que peu ou pas de  décalcification technique. Avant de pratiquer l’incision, il faut toujours penser au chirurgien qui risque de passer après vous pour réaliser la résection tumorale. Dans l’idéal, les deux gestes doivent être réalisés par le même opérateur. Il faut donc placer le trajet biopsique bien dans l’axe de la cicatrice qui servira à l’exérèse car ce trajet doit être emporté en monobloc avec la pièce de résection. Il faut donc choisir une incision rectiligne dans l’axe du membre, avec accès le plus direct possible à la tumeur en « transmusculaire » et en évitant bien sûr les axes vasculonerveux, d’où l’intérêt de l’IRM avec coupes transversales effectuées avant la biopsie (fig 1). </a:t>
            </a:r>
          </a:p>
        </p:txBody>
      </p:sp>
    </p:spTree>
    <p:extLst>
      <p:ext uri="{BB962C8B-B14F-4D97-AF65-F5344CB8AC3E}">
        <p14:creationId xmlns:p14="http://schemas.microsoft.com/office/powerpoint/2010/main" val="5938120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41987" name="Rectangle 3"/>
          <p:cNvSpPr>
            <a:spLocks noGrp="1" noChangeArrowheads="1"/>
          </p:cNvSpPr>
          <p:nvPr>
            <p:ph type="body" idx="1"/>
          </p:nvPr>
        </p:nvSpPr>
        <p:spPr/>
        <p:txBody>
          <a:bodyPr/>
          <a:lstStyle/>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 Chaque fois que possible, il faut utiliser un garrot sans bande d’Esmarch pour bien prélever de la tumeur vivante et pas de la nécrose. Par exemple, pour une tumeur de l’os iliaque, plutôt que de passer  directement droit devant avec risque de pénétrer dans l’espace sous-péritonéal, il est beaucoup plus sage de passer en sous-périosté, sous le muscle iliaque, par une incision sur la crête iliaque pour rejoindre la face supérieure ou interne du cotyle, en sachant que lors de l’exérèse, d’une part le trajet biopsique est facilement excisé dans le trajet de l’incision ilioinguinale, et que d’autre part, le muscle iliaque et le périoste collant sur l’os iliaque ont fait une barrière à la dissémination tumorale. Il faut prendre un petit cube de tumeur, plutôt latéralement qu’au centre de la tumeur où la nécrose est souvent plus grande. Il ne faut jamais oublier de faire aussi un prélèvement bactériologique. Il faut éviter d’écraser le fragment avec une pince, il faut le prendre délicatement et le porter dans le flacon avec la curette. </a:t>
            </a:r>
          </a:p>
        </p:txBody>
      </p:sp>
    </p:spTree>
    <p:extLst>
      <p:ext uri="{BB962C8B-B14F-4D97-AF65-F5344CB8AC3E}">
        <p14:creationId xmlns:p14="http://schemas.microsoft.com/office/powerpoint/2010/main" val="32900433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43011" name="Rectangle 3"/>
          <p:cNvSpPr>
            <a:spLocks noGrp="1" noChangeArrowheads="1"/>
          </p:cNvSpPr>
          <p:nvPr>
            <p:ph type="body" idx="1"/>
          </p:nvPr>
        </p:nvSpPr>
        <p:spPr/>
        <p:txBody>
          <a:bodyPr/>
          <a:lstStyle/>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C’est la responsabilité de l’anatomopathologiste de faire le dispatching du prélèvement dans les divers milieux qu’il souhaite, c’est celle du chirurgien préleveur de lui donner du tissu vivant non abîmé, non desséché par un intempestif séjour prolongé à l’air libre (si le laboratoire est proche de la salle d’opération, il faut envoyer sans délai le prélèvement « à l’état frais » sans liquide de fixation). Le transport au laboratoire doit être le plus bref possible, d’où l’« entente  préalable » directe entre chirurgien et pathologiste. Ceci est fondamental. La fermeture est aussi étanche que possible, parfois en scellant la cavité biopsique par un petit bloc de ciment, de manière à éviter la dissémination tumorale et l’hématome : le drainage placé de manière à ce que son trajet n’intéresse pas de nouvelles structures pouvant être conservées (trajets vasculonerveux, cavités articulaires, etc) et puisse facilement être excisé avec la pièce d’exérèse en bloc. </a:t>
            </a:r>
          </a:p>
        </p:txBody>
      </p:sp>
    </p:spTree>
    <p:extLst>
      <p:ext uri="{BB962C8B-B14F-4D97-AF65-F5344CB8AC3E}">
        <p14:creationId xmlns:p14="http://schemas.microsoft.com/office/powerpoint/2010/main" val="5039106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44035" name="Rectangle 3"/>
          <p:cNvSpPr>
            <a:spLocks noGrp="1" noChangeArrowheads="1"/>
          </p:cNvSpPr>
          <p:nvPr>
            <p:ph type="body" idx="1"/>
          </p:nvPr>
        </p:nvSpPr>
        <p:spPr/>
        <p:txBody>
          <a:bodyPr/>
          <a:lstStyle/>
          <a:p>
            <a:pPr>
              <a:lnSpc>
                <a:spcPct val="80000"/>
              </a:lnSpc>
            </a:pPr>
            <a:r>
              <a:rPr lang="fr-FR" altLang="fr-FR" sz="1600" b="1">
                <a:solidFill>
                  <a:schemeClr val="tx1"/>
                </a:solidFill>
                <a:latin typeface="Times New Roman" panose="02020603050405020304" pitchFamily="18" charset="0"/>
                <a:cs typeface="Times New Roman" panose="02020603050405020304" pitchFamily="18" charset="0"/>
              </a:rPr>
              <a:t>Bien sûr, en fonction de la localisation de la tumeur, il est quelques</a:t>
            </a:r>
          </a:p>
          <a:p>
            <a:pPr>
              <a:lnSpc>
                <a:spcPct val="80000"/>
              </a:lnSpc>
            </a:pPr>
            <a:r>
              <a:rPr lang="fr-FR" altLang="fr-FR" sz="1600" b="1">
                <a:solidFill>
                  <a:schemeClr val="tx1"/>
                </a:solidFill>
                <a:latin typeface="Times New Roman" panose="02020603050405020304" pitchFamily="18" charset="0"/>
                <a:cs typeface="Times New Roman" panose="02020603050405020304" pitchFamily="18" charset="0"/>
              </a:rPr>
              <a:t>cas particuliers :</a:t>
            </a:r>
          </a:p>
          <a:p>
            <a:pPr>
              <a:lnSpc>
                <a:spcPct val="80000"/>
              </a:lnSpc>
            </a:pPr>
            <a:r>
              <a:rPr lang="fr-FR" altLang="fr-FR" sz="1600" b="1">
                <a:solidFill>
                  <a:schemeClr val="tx1"/>
                </a:solidFill>
                <a:latin typeface="Times New Roman" panose="02020603050405020304" pitchFamily="18" charset="0"/>
                <a:cs typeface="Times New Roman" panose="02020603050405020304" pitchFamily="18" charset="0"/>
              </a:rPr>
              <a:t>– lorsque la lésion est profonde, intraosseuse, il faut bien sûr trépaner l’os après un excellent repérage radioclinique peropératoire. Là, il faut éviter de fragiliser l’os en évitant tous les angles vifs corticaux ;</a:t>
            </a:r>
          </a:p>
          <a:p>
            <a:pPr>
              <a:lnSpc>
                <a:spcPct val="80000"/>
              </a:lnSpc>
            </a:pPr>
            <a:r>
              <a:rPr lang="fr-FR" altLang="fr-FR" sz="1600" b="1">
                <a:solidFill>
                  <a:schemeClr val="tx1"/>
                </a:solidFill>
                <a:latin typeface="Times New Roman" panose="02020603050405020304" pitchFamily="18" charset="0"/>
                <a:cs typeface="Times New Roman" panose="02020603050405020304" pitchFamily="18" charset="0"/>
              </a:rPr>
              <a:t>– au rachis, la tactique est encore différente selon la probabilité diagnostique, la localisation et l’extension tumorales. Pour une localisation corporéale  accessible à la ponction-biopsie au trocart avec TDM, c’est l’indication de choix faite par le radiologue ou le chirurgien lui-même (les deux acteurs étant dans l’idéal présents), évitant une thoracotomie ou une lombotomie beaucoup plus délabrante et invasive oncologiquement. Noter que la thoracoscopie n’est pas une bonne indication pour biopsier une tumeur risquant d’être maligne, car l’ensemencement de toute la cavité pleurale est inévitable. De même, si la ponction corporéale au trocart n’est pas possible, il faut penser à la voie transpédiculaire, parfois percutanée, guidée par TDM pour aborder de manière peu délabrante le corps vertébral (parfois réalisée à ciel ouvert, mais alors beaucoup plus invasive oncologiquement puisque obligeant à disséquer et écarter les masses musculaires) ; </a:t>
            </a:r>
          </a:p>
        </p:txBody>
      </p:sp>
    </p:spTree>
    <p:extLst>
      <p:ext uri="{BB962C8B-B14F-4D97-AF65-F5344CB8AC3E}">
        <p14:creationId xmlns:p14="http://schemas.microsoft.com/office/powerpoint/2010/main" val="27671641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45059" name="Rectangle 3"/>
          <p:cNvSpPr>
            <a:spLocks noGrp="1" noChangeArrowheads="1"/>
          </p:cNvSpPr>
          <p:nvPr>
            <p:ph type="body" idx="1"/>
          </p:nvPr>
        </p:nvSpPr>
        <p:spPr/>
        <p:txBody>
          <a:bodyPr/>
          <a:lstStyle/>
          <a:p>
            <a:pPr>
              <a:lnSpc>
                <a:spcPct val="90000"/>
              </a:lnSpc>
            </a:pPr>
            <a:r>
              <a:rPr lang="fr-FR" altLang="fr-FR" sz="2800" b="1">
                <a:solidFill>
                  <a:schemeClr val="tx1"/>
                </a:solidFill>
                <a:latin typeface="Times New Roman" panose="02020603050405020304" pitchFamily="18" charset="0"/>
                <a:cs typeface="Times New Roman" panose="02020603050405020304" pitchFamily="18" charset="0"/>
              </a:rPr>
              <a:t>– pour une localisation sur l’arc postérieur, s’il s’agit d’une lésion présumée bénigne très localisée comme un ostéome ostéoïde, c’est l’exérèse en bloc qui est effectuée d’emblée, avec ou sans reconstruction immédiate, le contrôle biopsique étant effectué secondairement ;</a:t>
            </a:r>
          </a:p>
          <a:p>
            <a:pPr>
              <a:lnSpc>
                <a:spcPct val="90000"/>
              </a:lnSpc>
            </a:pPr>
            <a:r>
              <a:rPr lang="fr-FR" altLang="fr-FR" sz="2800" b="1">
                <a:solidFill>
                  <a:schemeClr val="tx1"/>
                </a:solidFill>
                <a:latin typeface="Times New Roman" panose="02020603050405020304" pitchFamily="18" charset="0"/>
                <a:cs typeface="Times New Roman" panose="02020603050405020304" pitchFamily="18" charset="0"/>
              </a:rPr>
              <a:t>– s’il s’agit d’une lésion étendue, la ponction-biopsie au trocart ou à ciel ouvert est la meilleure façon de procéder. </a:t>
            </a:r>
          </a:p>
        </p:txBody>
      </p:sp>
    </p:spTree>
    <p:extLst>
      <p:ext uri="{BB962C8B-B14F-4D97-AF65-F5344CB8AC3E}">
        <p14:creationId xmlns:p14="http://schemas.microsoft.com/office/powerpoint/2010/main" val="21606015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46083" name="Rectangle 3"/>
          <p:cNvSpPr>
            <a:spLocks noGrp="1" noChangeArrowheads="1"/>
          </p:cNvSpPr>
          <p:nvPr>
            <p:ph type="body" idx="1"/>
          </p:nvPr>
        </p:nvSpPr>
        <p:spPr/>
        <p:txBody>
          <a:bodyPr/>
          <a:lstStyle/>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Il faut se rappeler enfin que pour toute biopsie, quel que soit le niveau, si la lésion est présumée très hémorragique, il faut être prêt (en particulier dans les localisations où l’hémostase préalable par garrot ne peut être utilisée [tronc ou racine des membres]) à fermer en « catastrophe », seule la compression directe créée par la fermeture musculaire étant capable d’arrêter l’hémorragie, et donc pour cela avoir prêts avant d’inciser sur la table, aiguille et fil.</a:t>
            </a:r>
          </a:p>
          <a:p>
            <a:pPr>
              <a:lnSpc>
                <a:spcPct val="80000"/>
              </a:lnSpc>
            </a:pPr>
            <a:endParaRPr lang="fr-FR" altLang="fr-FR" sz="1800" b="1">
              <a:solidFill>
                <a:schemeClr val="tx1"/>
              </a:solidFill>
              <a:latin typeface="Times New Roman" panose="02020603050405020304" pitchFamily="18" charset="0"/>
              <a:cs typeface="Times New Roman" panose="02020603050405020304" pitchFamily="18" charset="0"/>
            </a:endParaRP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Enfin, lorsqu’il s’agit d’une lésion telle un sarcome d’Ewing ou une lésion supposée neuroectodermique ou qui risque de présenter un envahissement ou une extension généralisée à la moelle osseuse, des prélèvements systématiques de moelle osseuse sont effectués par ponction de divers sites (crêtes iliaques, sternum, métaphyse), ainsi que deux carottes d’os spongieux de la crête  iliaque, de telle sorte qu’une analyse précise de la moelle osseuse puisse être effectuée. </a:t>
            </a:r>
          </a:p>
        </p:txBody>
      </p:sp>
    </p:spTree>
    <p:extLst>
      <p:ext uri="{BB962C8B-B14F-4D97-AF65-F5344CB8AC3E}">
        <p14:creationId xmlns:p14="http://schemas.microsoft.com/office/powerpoint/2010/main" val="17498619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47107" name="Rectangle 3"/>
          <p:cNvSpPr>
            <a:spLocks noGrp="1" noChangeArrowheads="1"/>
          </p:cNvSpPr>
          <p:nvPr>
            <p:ph type="body" idx="1"/>
          </p:nvPr>
        </p:nvSpPr>
        <p:spPr/>
        <p:txBody>
          <a:bodyPr/>
          <a:lstStyle/>
          <a:p>
            <a:pPr>
              <a:lnSpc>
                <a:spcPct val="80000"/>
              </a:lnSpc>
            </a:pPr>
            <a:r>
              <a:rPr lang="fr-FR" altLang="fr-FR" sz="2400" b="1">
                <a:solidFill>
                  <a:schemeClr val="tx1"/>
                </a:solidFill>
                <a:latin typeface="Times New Roman" panose="02020603050405020304" pitchFamily="18" charset="0"/>
                <a:cs typeface="Times New Roman" panose="02020603050405020304" pitchFamily="18" charset="0"/>
              </a:rPr>
              <a:t>Biopsie extemporanée : Elle est très utilisée dans certaines équipes. Elle a beaucoup moins d’indications pour les tumeurs osseuses que pour les tissus mous. Elle permet le plus souvent, malgré la qualité des techniques actuelles (cryostats modernes, microtomes), de ne donner qu’une orientation diagnostique et non d’affirmer un diagnostic histologique précis. Elle permet de dire si le prélèvement est représentatif, de bonne qualité, tissu vivant mais sans plus, et nos anatomopathologistes osseux ne signent leur compte rendu qu’après la technique conventionnelle.</a:t>
            </a:r>
          </a:p>
        </p:txBody>
      </p:sp>
    </p:spTree>
    <p:extLst>
      <p:ext uri="{BB962C8B-B14F-4D97-AF65-F5344CB8AC3E}">
        <p14:creationId xmlns:p14="http://schemas.microsoft.com/office/powerpoint/2010/main" val="15056770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48131" name="Rectangle 3"/>
          <p:cNvSpPr>
            <a:spLocks noGrp="1" noChangeArrowheads="1"/>
          </p:cNvSpPr>
          <p:nvPr>
            <p:ph type="body" idx="1"/>
          </p:nvPr>
        </p:nvSpPr>
        <p:spPr/>
        <p:txBody>
          <a:bodyPr/>
          <a:lstStyle/>
          <a:p>
            <a:r>
              <a:rPr lang="fr-FR" altLang="fr-FR" b="1">
                <a:solidFill>
                  <a:schemeClr val="tx1"/>
                </a:solidFill>
                <a:latin typeface="Times New Roman" panose="02020603050405020304" pitchFamily="18" charset="0"/>
                <a:cs typeface="Times New Roman" panose="02020603050405020304" pitchFamily="18" charset="0"/>
              </a:rPr>
              <a:t>Enfin, un sujet controversé : il n’a jamais été prouvé que la biopsie d’une tumeur maligne augmente le risque de dissémination. </a:t>
            </a:r>
          </a:p>
          <a:p>
            <a:r>
              <a:rPr lang="fr-FR" altLang="fr-FR" b="1">
                <a:solidFill>
                  <a:schemeClr val="tx1"/>
                </a:solidFill>
                <a:latin typeface="Times New Roman" panose="02020603050405020304" pitchFamily="18" charset="0"/>
                <a:cs typeface="Times New Roman" panose="02020603050405020304" pitchFamily="18" charset="0"/>
              </a:rPr>
              <a:t>Les métastases infra cliniques existaient avant la biopsie. </a:t>
            </a:r>
          </a:p>
        </p:txBody>
      </p:sp>
    </p:spTree>
    <p:extLst>
      <p:ext uri="{BB962C8B-B14F-4D97-AF65-F5344CB8AC3E}">
        <p14:creationId xmlns:p14="http://schemas.microsoft.com/office/powerpoint/2010/main" val="42002859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49155" name="Rectangle 3"/>
          <p:cNvSpPr>
            <a:spLocks noGrp="1" noChangeArrowheads="1"/>
          </p:cNvSpPr>
          <p:nvPr>
            <p:ph type="body" idx="1"/>
          </p:nvPr>
        </p:nvSpPr>
        <p:spPr/>
        <p:txBody>
          <a:bodyPr/>
          <a:lstStyle/>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CONCLUSION</a:t>
            </a: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Le diagnostic d’une tumeur osseuse réclame plusieurs étapes successives dont chacune peut être une source d’erreur. Si une étape manque, si on ne  rassemble pas tous les différents renseignements pour les confronter les uns aux autres, on risque d’entrer dans du « flou » qui est préjudiciable pour le malade et pour l’équipe soignante. C’est le dialogue permanent entre les  différents acteurs qui permet d’aboutir au diagnostic le plus proche possible de la vérité. Enfin, il faut se rappeler que malgré les progrès considérables</a:t>
            </a: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effectués, le marqueur biologique de la cellule maligne n’existe toujours pas, et ce manque justifie toute la rigueur technique et intellectuelle nécessaire à  l’établissement d’un diagnostic le plus précis possible, mais qui reste toujours à la merci de l’erreur humaine qu’il faut tendre à amener à zéro.</a:t>
            </a:r>
          </a:p>
        </p:txBody>
      </p:sp>
    </p:spTree>
    <p:extLst>
      <p:ext uri="{BB962C8B-B14F-4D97-AF65-F5344CB8AC3E}">
        <p14:creationId xmlns:p14="http://schemas.microsoft.com/office/powerpoint/2010/main" val="21169003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49508" name="Rectangle 4"/>
          <p:cNvSpPr>
            <a:spLocks noGrp="1" noChangeArrowheads="1"/>
          </p:cNvSpPr>
          <p:nvPr>
            <p:ph type="body" idx="1"/>
          </p:nvPr>
        </p:nvSpPr>
        <p:spPr/>
        <p:txBody>
          <a:bodyPr/>
          <a:lstStyle/>
          <a:p>
            <a:r>
              <a:rPr lang="fr-FR" altLang="fr-FR" b="1">
                <a:solidFill>
                  <a:schemeClr val="tx1"/>
                </a:solidFill>
                <a:latin typeface="Times New Roman" panose="02020603050405020304" pitchFamily="18" charset="0"/>
                <a:cs typeface="Times New Roman" panose="02020603050405020304" pitchFamily="18" charset="0"/>
              </a:rPr>
              <a:t>Radio parfois suffisante</a:t>
            </a:r>
          </a:p>
          <a:p>
            <a:pPr lvl="1"/>
            <a:r>
              <a:rPr lang="fr-FR" altLang="fr-FR" sz="3200" b="1">
                <a:solidFill>
                  <a:schemeClr val="tx1"/>
                </a:solidFill>
                <a:latin typeface="Times New Roman" panose="02020603050405020304" pitchFamily="18" charset="0"/>
                <a:cs typeface="Times New Roman" panose="02020603050405020304" pitchFamily="18" charset="0"/>
              </a:rPr>
              <a:t>Ostéochondrome</a:t>
            </a:r>
          </a:p>
          <a:p>
            <a:pPr lvl="1"/>
            <a:r>
              <a:rPr lang="fr-FR" altLang="fr-FR" sz="3200" b="1">
                <a:solidFill>
                  <a:schemeClr val="tx1"/>
                </a:solidFill>
                <a:latin typeface="Times New Roman" panose="02020603050405020304" pitchFamily="18" charset="0"/>
                <a:cs typeface="Times New Roman" panose="02020603050405020304" pitchFamily="18" charset="0"/>
              </a:rPr>
              <a:t>Kyste essentiel</a:t>
            </a:r>
          </a:p>
          <a:p>
            <a:pPr lvl="1"/>
            <a:r>
              <a:rPr lang="fr-FR" altLang="fr-FR" sz="3200" b="1">
                <a:solidFill>
                  <a:schemeClr val="tx1"/>
                </a:solidFill>
                <a:latin typeface="Times New Roman" panose="02020603050405020304" pitchFamily="18" charset="0"/>
                <a:cs typeface="Times New Roman" panose="02020603050405020304" pitchFamily="18" charset="0"/>
              </a:rPr>
              <a:t>Lacune corticale</a:t>
            </a:r>
          </a:p>
          <a:p>
            <a:r>
              <a:rPr lang="fr-FR" altLang="fr-FR" b="1">
                <a:solidFill>
                  <a:schemeClr val="tx1"/>
                </a:solidFill>
                <a:latin typeface="Times New Roman" panose="02020603050405020304" pitchFamily="18" charset="0"/>
                <a:cs typeface="Times New Roman" panose="02020603050405020304" pitchFamily="18" charset="0"/>
              </a:rPr>
              <a:t>Parfois squelette entier</a:t>
            </a:r>
          </a:p>
          <a:p>
            <a:pPr lvl="1"/>
            <a:r>
              <a:rPr lang="fr-FR" altLang="fr-FR" sz="3200" b="1">
                <a:solidFill>
                  <a:schemeClr val="tx1"/>
                </a:solidFill>
                <a:latin typeface="Times New Roman" panose="02020603050405020304" pitchFamily="18" charset="0"/>
                <a:cs typeface="Times New Roman" panose="02020603050405020304" pitchFamily="18" charset="0"/>
              </a:rPr>
              <a:t>Maladie des exostoses multiples</a:t>
            </a:r>
          </a:p>
          <a:p>
            <a:pPr lvl="1"/>
            <a:r>
              <a:rPr lang="fr-FR" altLang="fr-FR" sz="3200" b="1">
                <a:solidFill>
                  <a:schemeClr val="tx1"/>
                </a:solidFill>
                <a:latin typeface="Times New Roman" panose="02020603050405020304" pitchFamily="18" charset="0"/>
                <a:cs typeface="Times New Roman" panose="02020603050405020304" pitchFamily="18" charset="0"/>
              </a:rPr>
              <a:t>Granulome éosinophile</a:t>
            </a:r>
          </a:p>
        </p:txBody>
      </p:sp>
    </p:spTree>
    <p:extLst>
      <p:ext uri="{BB962C8B-B14F-4D97-AF65-F5344CB8AC3E}">
        <p14:creationId xmlns:p14="http://schemas.microsoft.com/office/powerpoint/2010/main" val="232748083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23555" name="Rectangle 3"/>
          <p:cNvSpPr>
            <a:spLocks noGrp="1" noChangeArrowheads="1"/>
          </p:cNvSpPr>
          <p:nvPr>
            <p:ph type="body" idx="1"/>
          </p:nvPr>
        </p:nvSpPr>
        <p:spPr/>
        <p:txBody>
          <a:bodyPr/>
          <a:lstStyle/>
          <a:p>
            <a:pPr>
              <a:lnSpc>
                <a:spcPct val="80000"/>
              </a:lnSpc>
              <a:buFontTx/>
              <a:buNone/>
            </a:pPr>
            <a:endParaRPr lang="fr-FR" altLang="fr-FR" sz="1200" b="1">
              <a:solidFill>
                <a:schemeClr val="tx1"/>
              </a:solidFill>
              <a:latin typeface="Times New Roman" panose="02020603050405020304" pitchFamily="18" charset="0"/>
              <a:cs typeface="Times New Roman" panose="02020603050405020304" pitchFamily="18" charset="0"/>
            </a:endParaRPr>
          </a:p>
          <a:p>
            <a:pPr>
              <a:lnSpc>
                <a:spcPct val="80000"/>
              </a:lnSpc>
            </a:pPr>
            <a:r>
              <a:rPr lang="fr-FR" altLang="fr-FR" sz="1600" b="1">
                <a:solidFill>
                  <a:schemeClr val="tx1"/>
                </a:solidFill>
                <a:latin typeface="Times New Roman" panose="02020603050405020304" pitchFamily="18" charset="0"/>
                <a:cs typeface="Times New Roman" panose="02020603050405020304" pitchFamily="18" charset="0"/>
              </a:rPr>
              <a:t>Voilà deux démarches intimement liées, capables du meilleur comme du pire. Du meilleur car bien exécutées, elles peuvent guérir définitivement le malade, et du pire car mal effectuées, elles peuvent le condamner totalement.</a:t>
            </a:r>
          </a:p>
          <a:p>
            <a:pPr>
              <a:lnSpc>
                <a:spcPct val="80000"/>
              </a:lnSpc>
            </a:pPr>
            <a:r>
              <a:rPr lang="fr-FR" altLang="fr-FR" sz="1600" b="1">
                <a:solidFill>
                  <a:schemeClr val="tx1"/>
                </a:solidFill>
                <a:latin typeface="Times New Roman" panose="02020603050405020304" pitchFamily="18" charset="0"/>
                <a:cs typeface="Times New Roman" panose="02020603050405020304" pitchFamily="18" charset="0"/>
              </a:rPr>
              <a:t>Il n’est pas inutile de rappeler que le diagnostic d’une tumeur osseuse n’est pas l’affaire d’un seul examen, n’est pas l’affaire d’une seule « fleur », fût-elle magnifique, mais bien d’un « bouquet » d’arguments. C’est une synthèse de l’interrogatoire, de l’examen clinique, de l’imagerie, des examens de  laboratoire et enfin, de l’anatomopathologie. Chacune de ces étapes  conduisant au diagnostic peut en effet être erronée et doit être contrôlée,</a:t>
            </a:r>
          </a:p>
          <a:p>
            <a:pPr>
              <a:lnSpc>
                <a:spcPct val="80000"/>
              </a:lnSpc>
            </a:pPr>
            <a:r>
              <a:rPr lang="fr-FR" altLang="fr-FR" sz="1600" b="1">
                <a:solidFill>
                  <a:schemeClr val="tx1"/>
                </a:solidFill>
                <a:latin typeface="Times New Roman" panose="02020603050405020304" pitchFamily="18" charset="0"/>
                <a:cs typeface="Times New Roman" panose="02020603050405020304" pitchFamily="18" charset="0"/>
              </a:rPr>
              <a:t>Confortée ou réfutée par l’étape suivante. Il est bien connu que si l’on peut parfois affirmer un diagnostic sur le simple aspect radiologique, comme pour une exostose, comme pour un hémangiome vertébral par exemple, le plus souvent la radiologie ne renseigne pas sur  l’histologie. Et même l’histologie, l’examen anatomopathologique, ne doit pas être considéré, ni comme « parole d’Évangile », ni comme un verset du Coran, car un diagnostic histologique  erroné de chondrosarcome peut parfaitement être redressé par  l’interrogatoire du malade.</a:t>
            </a:r>
          </a:p>
          <a:p>
            <a:pPr>
              <a:lnSpc>
                <a:spcPct val="80000"/>
              </a:lnSpc>
            </a:pPr>
            <a:endParaRPr lang="fr-FR" altLang="fr-FR" sz="14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93642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981200" y="457200"/>
            <a:ext cx="8229600" cy="927100"/>
          </a:xfrm>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pic>
        <p:nvPicPr>
          <p:cNvPr id="150531" name="Picture 3"/>
          <p:cNvPicPr>
            <a:picLocks noGrp="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14600" y="1524000"/>
            <a:ext cx="3429000" cy="4724400"/>
          </a:xfrm>
          <a:noFill/>
          <a:ln w="25400" cap="flat">
            <a:solidFill>
              <a:srgbClr val="FFFFFF"/>
            </a:solidFill>
            <a:miter lim="800000"/>
            <a:headEnd/>
            <a:tailEnd/>
          </a:ln>
        </p:spPr>
      </p:pic>
      <p:pic>
        <p:nvPicPr>
          <p:cNvPr id="150532"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1524000"/>
            <a:ext cx="3236913" cy="4673600"/>
          </a:xfrm>
          <a:prstGeom prst="rect">
            <a:avLst/>
          </a:prstGeom>
          <a:noFill/>
          <a:ln w="254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534" name="Rectangle 6"/>
          <p:cNvSpPr>
            <a:spLocks noChangeArrowheads="1"/>
          </p:cNvSpPr>
          <p:nvPr/>
        </p:nvSpPr>
        <p:spPr bwMode="auto">
          <a:xfrm>
            <a:off x="3276600" y="6172201"/>
            <a:ext cx="5880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altLang="fr-FR" sz="2000">
                <a:solidFill>
                  <a:srgbClr val="FFCC00"/>
                </a:solidFill>
                <a:effectLst>
                  <a:outerShdw blurRad="38100" dist="38100" dir="2700000" algn="tl">
                    <a:srgbClr val="000000"/>
                  </a:outerShdw>
                </a:effectLst>
                <a:latin typeface="Times" panose="02020603050405020304" pitchFamily="18" charset="0"/>
                <a:cs typeface="Arial" panose="020B0604020202020204" pitchFamily="34" charset="0"/>
              </a:rPr>
              <a:t>Exostoses multiples </a:t>
            </a:r>
            <a:r>
              <a:rPr lang="fr-FR" altLang="fr-FR" sz="2000">
                <a:solidFill>
                  <a:srgbClr val="FFCC00"/>
                </a:solidFill>
                <a:latin typeface="Verdana" panose="020B0604030504040204" pitchFamily="34" charset="0"/>
                <a:cs typeface="Arial" panose="020B0604020202020204" pitchFamily="34" charset="0"/>
              </a:rPr>
              <a:t>Radio du squelette entier</a:t>
            </a:r>
            <a:endParaRPr lang="fr-FR" altLang="fr-FR" sz="2000">
              <a:solidFill>
                <a:srgbClr val="FFCC00"/>
              </a:solidFill>
              <a:effectLst>
                <a:outerShdw blurRad="38100" dist="38100" dir="2700000" algn="tl">
                  <a:srgbClr val="000000"/>
                </a:outerShdw>
              </a:effectLst>
              <a:latin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67145434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51555" name="Rectangle 3"/>
          <p:cNvSpPr>
            <a:spLocks noGrp="1" noChangeArrowheads="1"/>
          </p:cNvSpPr>
          <p:nvPr>
            <p:ph type="body" sz="half"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eaLnBrk="0" hangingPunct="0">
              <a:buClrTx/>
              <a:buSzTx/>
              <a:buFontTx/>
              <a:buNone/>
            </a:pPr>
            <a:r>
              <a:rPr lang="fr-FR" altLang="fr-FR" sz="2400" b="1">
                <a:solidFill>
                  <a:schemeClr val="tx1"/>
                </a:solidFill>
                <a:latin typeface="Times New Roman" panose="02020603050405020304" pitchFamily="18" charset="0"/>
                <a:cs typeface="Times New Roman" panose="02020603050405020304" pitchFamily="18" charset="0"/>
              </a:rPr>
              <a:t>Enchondromatose (Ollier) </a:t>
            </a:r>
          </a:p>
          <a:p>
            <a:pPr eaLnBrk="0" hangingPunct="0">
              <a:buClrTx/>
              <a:buSzTx/>
              <a:buFontTx/>
              <a:buNone/>
            </a:pPr>
            <a:r>
              <a:rPr lang="fr-FR" altLang="fr-FR" sz="2400" b="1">
                <a:solidFill>
                  <a:schemeClr val="tx1"/>
                </a:solidFill>
                <a:effectLst/>
                <a:latin typeface="Times New Roman" panose="02020603050405020304" pitchFamily="18" charset="0"/>
                <a:cs typeface="Times New Roman" panose="02020603050405020304" pitchFamily="18" charset="0"/>
              </a:rPr>
              <a:t>Radio du squelette entier</a:t>
            </a:r>
          </a:p>
          <a:p>
            <a:endParaRPr lang="fr-FR" altLang="fr-FR" sz="2400" b="1">
              <a:solidFill>
                <a:schemeClr val="tx1"/>
              </a:solidFill>
              <a:latin typeface="Times New Roman" panose="02020603050405020304" pitchFamily="18" charset="0"/>
              <a:cs typeface="Times New Roman" panose="02020603050405020304" pitchFamily="18" charset="0"/>
            </a:endParaRPr>
          </a:p>
          <a:p>
            <a:pPr>
              <a:buFontTx/>
              <a:buNone/>
            </a:pPr>
            <a:r>
              <a:rPr lang="fr-FR" altLang="fr-FR" sz="2400" b="1">
                <a:solidFill>
                  <a:schemeClr val="tx1"/>
                </a:solidFill>
                <a:latin typeface="Times New Roman" panose="02020603050405020304" pitchFamily="18" charset="0"/>
                <a:cs typeface="Times New Roman" panose="02020603050405020304" pitchFamily="18" charset="0"/>
              </a:rPr>
              <a:t>Métaphyse ++</a:t>
            </a:r>
          </a:p>
          <a:p>
            <a:pPr>
              <a:buFontTx/>
              <a:buNone/>
            </a:pPr>
            <a:r>
              <a:rPr lang="fr-FR" altLang="fr-FR" sz="2400" b="1">
                <a:solidFill>
                  <a:schemeClr val="tx1"/>
                </a:solidFill>
                <a:latin typeface="Times New Roman" panose="02020603050405020304" pitchFamily="18" charset="0"/>
                <a:cs typeface="Times New Roman" panose="02020603050405020304" pitchFamily="18" charset="0"/>
              </a:rPr>
              <a:t>Asymétrie des lésions </a:t>
            </a:r>
          </a:p>
          <a:p>
            <a:pPr>
              <a:buFontTx/>
              <a:buNone/>
            </a:pPr>
            <a:r>
              <a:rPr lang="fr-FR" altLang="fr-FR" sz="2400" b="1">
                <a:solidFill>
                  <a:schemeClr val="tx1"/>
                </a:solidFill>
                <a:latin typeface="Times New Roman" panose="02020603050405020304" pitchFamily="18" charset="0"/>
                <a:cs typeface="Times New Roman" panose="02020603050405020304" pitchFamily="18" charset="0"/>
              </a:rPr>
              <a:t> (unilatéralité dans 50%)</a:t>
            </a:r>
          </a:p>
          <a:p>
            <a:endParaRPr lang="fr-FR" altLang="fr-FR" sz="2000" b="1">
              <a:solidFill>
                <a:schemeClr val="tx1"/>
              </a:solidFill>
              <a:latin typeface="Times New Roman" panose="02020603050405020304" pitchFamily="18" charset="0"/>
              <a:cs typeface="Times New Roman" panose="02020603050405020304" pitchFamily="18" charset="0"/>
            </a:endParaRPr>
          </a:p>
        </p:txBody>
      </p:sp>
      <p:pic>
        <p:nvPicPr>
          <p:cNvPr id="151559" name="Picture 7"/>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864350" y="1905000"/>
            <a:ext cx="2654300" cy="4114800"/>
          </a:xfrm>
          <a:noFill/>
          <a:ln>
            <a:solidFill>
              <a:srgbClr val="DADADA"/>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2805757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53605" name="Rectangle 5"/>
          <p:cNvSpPr>
            <a:spLocks noGrp="1" noChangeArrowheads="1"/>
          </p:cNvSpPr>
          <p:nvPr>
            <p:ph type="body" idx="1"/>
          </p:nvPr>
        </p:nvSpPr>
        <p:spPr/>
        <p:txBody>
          <a:bodyPr/>
          <a:lstStyle/>
          <a:p>
            <a:pPr>
              <a:lnSpc>
                <a:spcPct val="90000"/>
              </a:lnSpc>
            </a:pPr>
            <a:r>
              <a:rPr lang="fr-FR" altLang="fr-FR" sz="2800" b="1">
                <a:solidFill>
                  <a:schemeClr val="tx1"/>
                </a:solidFill>
                <a:latin typeface="Times New Roman" panose="02020603050405020304" pitchFamily="18" charset="0"/>
                <a:cs typeface="Times New Roman" panose="02020603050405020304" pitchFamily="18" charset="0"/>
              </a:rPr>
              <a:t>Arguments topographiques Métaphyses</a:t>
            </a:r>
          </a:p>
          <a:p>
            <a:pPr lvl="1">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Tumeurs cartilagineuses</a:t>
            </a:r>
          </a:p>
          <a:p>
            <a:pPr lvl="1">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Kystes</a:t>
            </a:r>
          </a:p>
          <a:p>
            <a:pPr lvl="1">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Fibromes non ossifiants</a:t>
            </a:r>
          </a:p>
          <a:p>
            <a:pPr>
              <a:lnSpc>
                <a:spcPct val="90000"/>
              </a:lnSpc>
            </a:pPr>
            <a:r>
              <a:rPr lang="fr-FR" altLang="fr-FR" sz="2800" b="1">
                <a:solidFill>
                  <a:schemeClr val="tx1"/>
                </a:solidFill>
                <a:latin typeface="Times New Roman" panose="02020603050405020304" pitchFamily="18" charset="0"/>
                <a:cs typeface="Times New Roman" panose="02020603050405020304" pitchFamily="18" charset="0"/>
              </a:rPr>
              <a:t>Épiphyses</a:t>
            </a:r>
          </a:p>
          <a:p>
            <a:pPr lvl="1">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Chondroblastomes</a:t>
            </a:r>
          </a:p>
          <a:p>
            <a:pPr lvl="1">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Tumeurs à cellules géantes</a:t>
            </a:r>
          </a:p>
          <a:p>
            <a:pPr lvl="1">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Kystes anévrismaux</a:t>
            </a:r>
          </a:p>
          <a:p>
            <a:pPr>
              <a:lnSpc>
                <a:spcPct val="90000"/>
              </a:lnSpc>
            </a:pPr>
            <a:r>
              <a:rPr lang="fr-FR" altLang="fr-FR" sz="2800" b="1">
                <a:solidFill>
                  <a:schemeClr val="tx1"/>
                </a:solidFill>
                <a:latin typeface="Times New Roman" panose="02020603050405020304" pitchFamily="18" charset="0"/>
                <a:cs typeface="Times New Roman" panose="02020603050405020304" pitchFamily="18" charset="0"/>
              </a:rPr>
              <a:t>Diaphyses</a:t>
            </a:r>
          </a:p>
          <a:p>
            <a:pPr lvl="1">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Dysplasies fibreuses, adamantinomes, ostéomes ostéoïdes</a:t>
            </a:r>
          </a:p>
        </p:txBody>
      </p:sp>
    </p:spTree>
    <p:extLst>
      <p:ext uri="{BB962C8B-B14F-4D97-AF65-F5344CB8AC3E}">
        <p14:creationId xmlns:p14="http://schemas.microsoft.com/office/powerpoint/2010/main" val="139365934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6477001" y="6248400"/>
            <a:ext cx="38957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400" b="1">
                <a:solidFill>
                  <a:srgbClr val="FAFD00"/>
                </a:solidFill>
                <a:latin typeface="Times New Roman" panose="02020603050405020304" pitchFamily="18" charset="0"/>
              </a:rPr>
              <a:t> Fibromes chondromyxoïdes </a:t>
            </a:r>
          </a:p>
        </p:txBody>
      </p:sp>
      <p:sp>
        <p:nvSpPr>
          <p:cNvPr id="154627" name="Rectangle 3"/>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54634" name="Rectangle 10"/>
          <p:cNvSpPr>
            <a:spLocks noGrp="1" noChangeArrowheads="1"/>
          </p:cNvSpPr>
          <p:nvPr>
            <p:ph type="body" sz="half" idx="1"/>
          </p:nvPr>
        </p:nvSpPr>
        <p:spPr/>
        <p:txBody>
          <a:bodyPr/>
          <a:lstStyle/>
          <a:p>
            <a:endParaRPr lang="fr-FR" altLang="fr-FR" sz="2800" b="1">
              <a:solidFill>
                <a:schemeClr val="tx1"/>
              </a:solidFill>
              <a:latin typeface="Times New Roman" panose="02020603050405020304" pitchFamily="18" charset="0"/>
              <a:cs typeface="Times New Roman" panose="02020603050405020304" pitchFamily="18" charset="0"/>
            </a:endParaRPr>
          </a:p>
          <a:p>
            <a:r>
              <a:rPr lang="fr-FR" altLang="fr-FR" sz="2800" b="1">
                <a:solidFill>
                  <a:schemeClr val="tx1"/>
                </a:solidFill>
                <a:latin typeface="Times New Roman" panose="02020603050405020304" pitchFamily="18" charset="0"/>
                <a:cs typeface="Times New Roman" panose="02020603050405020304" pitchFamily="18" charset="0"/>
              </a:rPr>
              <a:t>Métaphyses</a:t>
            </a:r>
          </a:p>
        </p:txBody>
      </p:sp>
      <p:sp>
        <p:nvSpPr>
          <p:cNvPr id="154629" name="Rectangle 5"/>
          <p:cNvSpPr>
            <a:spLocks noChangeArrowheads="1"/>
          </p:cNvSpPr>
          <p:nvPr/>
        </p:nvSpPr>
        <p:spPr bwMode="auto">
          <a:xfrm>
            <a:off x="6629400" y="3733801"/>
            <a:ext cx="3581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1600" b="1">
                <a:solidFill>
                  <a:srgbClr val="FAFD00"/>
                </a:solidFill>
              </a:rPr>
              <a:t>Kyste osseux    kyste anévrysmal</a:t>
            </a:r>
          </a:p>
        </p:txBody>
      </p:sp>
      <p:pic>
        <p:nvPicPr>
          <p:cNvPr id="1546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352800"/>
            <a:ext cx="4419600" cy="2713038"/>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63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1" y="4114800"/>
            <a:ext cx="1547813" cy="2209800"/>
          </a:xfrm>
          <a:prstGeom prst="rect">
            <a:avLst/>
          </a:prstGeom>
          <a:noFill/>
          <a:ln w="254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632"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191000"/>
            <a:ext cx="1295400" cy="2008188"/>
          </a:xfrm>
          <a:prstGeom prst="rect">
            <a:avLst/>
          </a:prstGeom>
          <a:noFill/>
          <a:ln w="254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633" name="Text Box 9"/>
          <p:cNvSpPr txBox="1">
            <a:spLocks noChangeArrowheads="1"/>
          </p:cNvSpPr>
          <p:nvPr/>
        </p:nvSpPr>
        <p:spPr bwMode="auto">
          <a:xfrm>
            <a:off x="1905000" y="6172201"/>
            <a:ext cx="441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000" b="1">
                <a:solidFill>
                  <a:srgbClr val="FAFD00"/>
                </a:solidFill>
                <a:latin typeface="Times New Roman" panose="02020603050405020304" pitchFamily="18" charset="0"/>
              </a:rPr>
              <a:t>Kyste osseux       Dysplasie fibreuse	</a:t>
            </a:r>
          </a:p>
        </p:txBody>
      </p:sp>
      <p:pic>
        <p:nvPicPr>
          <p:cNvPr id="154637" name="Picture 13"/>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6858000" y="1676400"/>
            <a:ext cx="2679700" cy="1981200"/>
          </a:xfrm>
          <a:noFill/>
          <a:ln w="12700">
            <a:solidFill>
              <a:srgbClr val="FFFFFF"/>
            </a:solidFill>
            <a:miter lim="800000"/>
            <a:headEnd/>
            <a:tailEnd/>
          </a:ln>
        </p:spPr>
      </p:pic>
    </p:spTree>
    <p:extLst>
      <p:ext uri="{BB962C8B-B14F-4D97-AF65-F5344CB8AC3E}">
        <p14:creationId xmlns:p14="http://schemas.microsoft.com/office/powerpoint/2010/main" val="54075983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1819276" y="6096000"/>
            <a:ext cx="88487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b="1">
                <a:solidFill>
                  <a:srgbClr val="FAFD00"/>
                </a:solidFill>
                <a:latin typeface="Verdana" panose="020B0604030504040204" pitchFamily="34" charset="0"/>
              </a:rPr>
              <a:t> </a:t>
            </a:r>
            <a:r>
              <a:rPr lang="fr-FR" altLang="fr-FR" sz="1600" b="1">
                <a:solidFill>
                  <a:srgbClr val="FAFD00"/>
                </a:solidFill>
                <a:latin typeface="Verdana" panose="020B0604030504040204" pitchFamily="34" charset="0"/>
              </a:rPr>
              <a:t>Chondroblastomes          Tumeurs à cellules géantes    Kystes anévrismaux</a:t>
            </a:r>
          </a:p>
        </p:txBody>
      </p:sp>
      <p:sp>
        <p:nvSpPr>
          <p:cNvPr id="155651" name="Rectangle 3"/>
          <p:cNvSpPr>
            <a:spLocks noGrp="1" noChangeArrowheads="1"/>
          </p:cNvSpPr>
          <p:nvPr>
            <p:ph type="title"/>
          </p:nvPr>
        </p:nvSpPr>
        <p:spPr>
          <a:xfrm>
            <a:off x="2133600" y="30480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55652" name="Rectangle 4"/>
          <p:cNvSpPr>
            <a:spLocks noChangeArrowheads="1"/>
          </p:cNvSpPr>
          <p:nvPr/>
        </p:nvSpPr>
        <p:spPr bwMode="auto">
          <a:xfrm>
            <a:off x="1671638" y="5105400"/>
            <a:ext cx="899636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800" b="1">
                <a:solidFill>
                  <a:srgbClr val="FAFD00"/>
                </a:solidFill>
                <a:latin typeface="Times New Roman" panose="02020603050405020304" pitchFamily="18" charset="0"/>
              </a:rPr>
              <a:t>          </a:t>
            </a:r>
          </a:p>
        </p:txBody>
      </p:sp>
      <p:pic>
        <p:nvPicPr>
          <p:cNvPr id="155653" name="Picture 5"/>
          <p:cNvPicPr>
            <a:picLocks noGrp="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1905000" y="3581400"/>
            <a:ext cx="2819400" cy="2451100"/>
          </a:xfrm>
          <a:noFill/>
          <a:ln w="25400">
            <a:solidFill>
              <a:srgbClr val="FFFFFF"/>
            </a:solidFill>
            <a:miter lim="800000"/>
            <a:headEnd/>
            <a:tailEnd/>
          </a:ln>
        </p:spPr>
      </p:pic>
      <p:pic>
        <p:nvPicPr>
          <p:cNvPr id="1556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1" y="3505200"/>
            <a:ext cx="2079625" cy="26543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556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676401"/>
            <a:ext cx="2286000" cy="1692275"/>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556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505200"/>
            <a:ext cx="2501900" cy="26543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55657" name="Rectangle 9"/>
          <p:cNvSpPr>
            <a:spLocks noChangeArrowheads="1"/>
          </p:cNvSpPr>
          <p:nvPr/>
        </p:nvSpPr>
        <p:spPr bwMode="auto">
          <a:xfrm>
            <a:off x="2316163" y="1855788"/>
            <a:ext cx="27749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4400" b="1">
                <a:solidFill>
                  <a:srgbClr val="FFCC00"/>
                </a:solidFill>
                <a:effectLst>
                  <a:outerShdw blurRad="38100" dist="38100" dir="2700000" algn="tl">
                    <a:srgbClr val="000000"/>
                  </a:outerShdw>
                </a:effectLst>
                <a:latin typeface="Comic Sans MS" panose="030F0702030302020204" pitchFamily="66" charset="0"/>
                <a:cs typeface="Arial" panose="020B0604020202020204" pitchFamily="34" charset="0"/>
              </a:rPr>
              <a:t>Épiphyses</a:t>
            </a:r>
          </a:p>
        </p:txBody>
      </p:sp>
    </p:spTree>
    <p:extLst>
      <p:ext uri="{BB962C8B-B14F-4D97-AF65-F5344CB8AC3E}">
        <p14:creationId xmlns:p14="http://schemas.microsoft.com/office/powerpoint/2010/main" val="338339959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2286000" y="6216651"/>
            <a:ext cx="807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fr-FR" altLang="fr-FR" sz="2000" b="1">
                <a:solidFill>
                  <a:srgbClr val="FAFD00"/>
                </a:solidFill>
                <a:latin typeface="Comic Sans MS" panose="030F0702030302020204" pitchFamily="66" charset="0"/>
                <a:cs typeface="Arial" panose="020B0604020202020204" pitchFamily="34" charset="0"/>
              </a:rPr>
              <a:t>Radio		RM              Scanner              Scintigraphie</a:t>
            </a:r>
          </a:p>
        </p:txBody>
      </p:sp>
      <p:pic>
        <p:nvPicPr>
          <p:cNvPr id="156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1" y="3962400"/>
            <a:ext cx="2627313" cy="1981200"/>
          </a:xfrm>
          <a:prstGeom prst="rect">
            <a:avLst/>
          </a:prstGeom>
          <a:noFill/>
          <a:ln w="2857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219200"/>
            <a:ext cx="2293938" cy="4724400"/>
          </a:xfrm>
          <a:prstGeom prst="rect">
            <a:avLst/>
          </a:prstGeom>
          <a:noFill/>
          <a:ln w="2857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6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1219200"/>
            <a:ext cx="1128713" cy="4789488"/>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56678" name="Text Box 6"/>
          <p:cNvSpPr txBox="1">
            <a:spLocks noChangeArrowheads="1"/>
          </p:cNvSpPr>
          <p:nvPr/>
        </p:nvSpPr>
        <p:spPr bwMode="auto">
          <a:xfrm>
            <a:off x="5715000" y="2971801"/>
            <a:ext cx="2895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fr-FR" altLang="fr-FR" sz="2000" b="1">
                <a:solidFill>
                  <a:srgbClr val="FFCC00"/>
                </a:solidFill>
                <a:latin typeface="Arial" panose="020B0604020202020204" pitchFamily="34" charset="0"/>
                <a:cs typeface="Arial" panose="020B0604020202020204" pitchFamily="34" charset="0"/>
              </a:rPr>
              <a:t>F 30 ans : </a:t>
            </a:r>
          </a:p>
          <a:p>
            <a:pPr eaLnBrk="0" fontAlgn="base" hangingPunct="0">
              <a:spcBef>
                <a:spcPct val="50000"/>
              </a:spcBef>
              <a:spcAft>
                <a:spcPct val="0"/>
              </a:spcAft>
            </a:pPr>
            <a:r>
              <a:rPr lang="fr-FR" altLang="fr-FR" sz="2000" b="1">
                <a:solidFill>
                  <a:srgbClr val="FFCC00"/>
                </a:solidFill>
                <a:latin typeface="Arial" panose="020B0604020202020204" pitchFamily="34" charset="0"/>
                <a:cs typeface="Arial" panose="020B0604020202020204" pitchFamily="34" charset="0"/>
              </a:rPr>
              <a:t>Douleurs à la course</a:t>
            </a:r>
          </a:p>
        </p:txBody>
      </p:sp>
      <p:pic>
        <p:nvPicPr>
          <p:cNvPr id="1566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801" y="1143000"/>
            <a:ext cx="1712913" cy="5105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6680" name="Rectangle 8"/>
          <p:cNvSpPr>
            <a:spLocks noChangeArrowheads="1"/>
          </p:cNvSpPr>
          <p:nvPr/>
        </p:nvSpPr>
        <p:spPr bwMode="auto">
          <a:xfrm>
            <a:off x="5791200" y="2286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l">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algn="l">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fontAlgn="base">
              <a:spcBef>
                <a:spcPct val="0"/>
              </a:spcBef>
              <a:spcAft>
                <a:spcPct val="0"/>
              </a:spcAft>
            </a:pPr>
            <a:r>
              <a:rPr lang="fr-FR" altLang="fr-FR" sz="2000" b="1">
                <a:solidFill>
                  <a:srgbClr val="FAFD00"/>
                </a:solidFill>
              </a:rPr>
              <a:t>Dysplasie fibreuse</a:t>
            </a:r>
          </a:p>
        </p:txBody>
      </p:sp>
      <p:sp>
        <p:nvSpPr>
          <p:cNvPr id="156682" name="Rectangle 10"/>
          <p:cNvSpPr>
            <a:spLocks noChangeArrowheads="1"/>
          </p:cNvSpPr>
          <p:nvPr/>
        </p:nvSpPr>
        <p:spPr bwMode="auto">
          <a:xfrm>
            <a:off x="5867400" y="1600200"/>
            <a:ext cx="254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50000"/>
              </a:spcBef>
              <a:spcAft>
                <a:spcPct val="0"/>
              </a:spcAft>
            </a:pPr>
            <a:r>
              <a:rPr lang="fr-FR" altLang="fr-FR" sz="3600" b="1">
                <a:solidFill>
                  <a:srgbClr val="FFCC00"/>
                </a:solidFill>
                <a:latin typeface="Verdana" panose="020B0604030504040204" pitchFamily="34" charset="0"/>
                <a:cs typeface="Arial" panose="020B0604020202020204" pitchFamily="34" charset="0"/>
              </a:rPr>
              <a:t>Diaphyse</a:t>
            </a:r>
          </a:p>
        </p:txBody>
      </p:sp>
      <p:sp>
        <p:nvSpPr>
          <p:cNvPr id="156683" name="Rectangle 11"/>
          <p:cNvSpPr>
            <a:spLocks noChangeArrowheads="1"/>
          </p:cNvSpPr>
          <p:nvPr/>
        </p:nvSpPr>
        <p:spPr bwMode="auto">
          <a:xfrm>
            <a:off x="1828800" y="304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altLang="fr-FR" sz="28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Osseuses: Diagnostic et Biopsie</a:t>
            </a:r>
          </a:p>
        </p:txBody>
      </p:sp>
    </p:spTree>
    <p:extLst>
      <p:ext uri="{BB962C8B-B14F-4D97-AF65-F5344CB8AC3E}">
        <p14:creationId xmlns:p14="http://schemas.microsoft.com/office/powerpoint/2010/main" val="20836318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body" sz="half" idx="1"/>
          </p:nvPr>
        </p:nvSpPr>
        <p:spPr>
          <a:xfrm>
            <a:off x="1752600" y="1981200"/>
            <a:ext cx="3352800" cy="37338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eaLnBrk="0" hangingPunct="0">
              <a:spcBef>
                <a:spcPct val="50000"/>
              </a:spcBef>
              <a:buClrTx/>
              <a:buSzTx/>
              <a:buFontTx/>
              <a:buNone/>
            </a:pPr>
            <a:r>
              <a:rPr lang="fr-FR" altLang="fr-FR" sz="3600" b="1">
                <a:solidFill>
                  <a:schemeClr val="tx1"/>
                </a:solidFill>
                <a:effectLst/>
                <a:latin typeface="Times New Roman" panose="02020603050405020304" pitchFamily="18" charset="0"/>
                <a:cs typeface="Times New Roman" panose="02020603050405020304" pitchFamily="18" charset="0"/>
              </a:rPr>
              <a:t>Diaphyse</a:t>
            </a:r>
          </a:p>
          <a:p>
            <a:pPr>
              <a:buFontTx/>
              <a:buNone/>
            </a:pPr>
            <a:endParaRPr lang="fr-FR" altLang="fr-FR" sz="2400" b="1">
              <a:solidFill>
                <a:schemeClr val="tx1"/>
              </a:solidFill>
              <a:latin typeface="Times New Roman" panose="02020603050405020304" pitchFamily="18" charset="0"/>
              <a:cs typeface="Times New Roman" panose="02020603050405020304" pitchFamily="18" charset="0"/>
            </a:endParaRPr>
          </a:p>
          <a:p>
            <a:pPr algn="ctr">
              <a:buFontTx/>
              <a:buNone/>
            </a:pPr>
            <a:r>
              <a:rPr lang="fr-FR" altLang="fr-FR" sz="2400" b="1">
                <a:solidFill>
                  <a:schemeClr val="tx1"/>
                </a:solidFill>
                <a:latin typeface="Times New Roman" panose="02020603050405020304" pitchFamily="18" charset="0"/>
                <a:cs typeface="Times New Roman" panose="02020603050405020304" pitchFamily="18" charset="0"/>
              </a:rPr>
              <a:t>Condensation corticale</a:t>
            </a:r>
          </a:p>
          <a:p>
            <a:pPr algn="ctr">
              <a:buFontTx/>
              <a:buNone/>
            </a:pPr>
            <a:endParaRPr lang="fr-FR" altLang="fr-FR" sz="2400" b="1">
              <a:solidFill>
                <a:schemeClr val="tx1"/>
              </a:solidFill>
              <a:latin typeface="Times New Roman" panose="02020603050405020304" pitchFamily="18" charset="0"/>
              <a:cs typeface="Times New Roman" panose="02020603050405020304" pitchFamily="18" charset="0"/>
            </a:endParaRPr>
          </a:p>
          <a:p>
            <a:pPr algn="ctr">
              <a:buFontTx/>
              <a:buNone/>
            </a:pPr>
            <a:r>
              <a:rPr lang="fr-FR" altLang="fr-FR" sz="2400" b="1">
                <a:solidFill>
                  <a:schemeClr val="tx1"/>
                </a:solidFill>
                <a:latin typeface="Times New Roman" panose="02020603050405020304" pitchFamily="18" charset="0"/>
                <a:cs typeface="Times New Roman" panose="02020603050405020304" pitchFamily="18" charset="0"/>
              </a:rPr>
              <a:t>Dans la corticale, </a:t>
            </a:r>
          </a:p>
          <a:p>
            <a:pPr algn="ctr">
              <a:buFontTx/>
              <a:buNone/>
            </a:pPr>
            <a:r>
              <a:rPr lang="fr-FR" altLang="fr-FR" sz="2400" b="1">
                <a:solidFill>
                  <a:schemeClr val="tx1"/>
                </a:solidFill>
                <a:latin typeface="Times New Roman" panose="02020603050405020304" pitchFamily="18" charset="0"/>
                <a:cs typeface="Times New Roman" panose="02020603050405020304" pitchFamily="18" charset="0"/>
              </a:rPr>
              <a:t>	le  nidus</a:t>
            </a:r>
          </a:p>
        </p:txBody>
      </p:sp>
      <p:sp>
        <p:nvSpPr>
          <p:cNvPr id="157699" name="Rectangle 3"/>
          <p:cNvSpPr>
            <a:spLocks noChangeArrowheads="1"/>
          </p:cNvSpPr>
          <p:nvPr/>
        </p:nvSpPr>
        <p:spPr bwMode="auto">
          <a:xfrm>
            <a:off x="8839200" y="6019800"/>
            <a:ext cx="151765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400" b="1">
                <a:solidFill>
                  <a:srgbClr val="FFFFFF"/>
                </a:solidFill>
                <a:latin typeface="Comic Sans MS" panose="030F0702030302020204" pitchFamily="66" charset="0"/>
              </a:rPr>
              <a:t>tomo</a:t>
            </a:r>
          </a:p>
        </p:txBody>
      </p:sp>
      <p:sp>
        <p:nvSpPr>
          <p:cNvPr id="157701" name="Rectangle 5"/>
          <p:cNvSpPr>
            <a:spLocks noChangeArrowheads="1"/>
          </p:cNvSpPr>
          <p:nvPr/>
        </p:nvSpPr>
        <p:spPr bwMode="auto">
          <a:xfrm>
            <a:off x="3500439" y="6015039"/>
            <a:ext cx="64103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50000"/>
              </a:spcBef>
              <a:spcAft>
                <a:spcPct val="0"/>
              </a:spcAft>
            </a:pPr>
            <a:r>
              <a:rPr lang="fr-FR" altLang="fr-FR" sz="2800" b="1">
                <a:solidFill>
                  <a:srgbClr val="FAFD00"/>
                </a:solidFill>
                <a:latin typeface="Comic Sans MS" panose="030F0702030302020204" pitchFamily="66" charset="0"/>
              </a:rPr>
              <a:t>Ostéome ostéoïde</a:t>
            </a:r>
          </a:p>
        </p:txBody>
      </p:sp>
      <p:pic>
        <p:nvPicPr>
          <p:cNvPr id="1577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1" y="2133600"/>
            <a:ext cx="2697163" cy="37846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577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3588" y="2133600"/>
            <a:ext cx="1916112" cy="38481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57704" name="Line 8"/>
          <p:cNvSpPr>
            <a:spLocks noChangeShapeType="1"/>
          </p:cNvSpPr>
          <p:nvPr/>
        </p:nvSpPr>
        <p:spPr bwMode="auto">
          <a:xfrm>
            <a:off x="9829800" y="2971800"/>
            <a:ext cx="381000" cy="228600"/>
          </a:xfrm>
          <a:prstGeom prst="line">
            <a:avLst/>
          </a:prstGeom>
          <a:noFill/>
          <a:ln w="2857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157705" name="Line 9"/>
          <p:cNvSpPr>
            <a:spLocks noChangeShapeType="1"/>
          </p:cNvSpPr>
          <p:nvPr/>
        </p:nvSpPr>
        <p:spPr bwMode="auto">
          <a:xfrm>
            <a:off x="6477000" y="2590800"/>
            <a:ext cx="533400" cy="76200"/>
          </a:xfrm>
          <a:prstGeom prst="line">
            <a:avLst/>
          </a:prstGeom>
          <a:noFill/>
          <a:ln w="2857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157706" name="Rectangle 10"/>
          <p:cNvSpPr>
            <a:spLocks noChangeArrowheads="1"/>
          </p:cNvSpPr>
          <p:nvPr/>
        </p:nvSpPr>
        <p:spPr bwMode="auto">
          <a:xfrm>
            <a:off x="2057400" y="381001"/>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altLang="fr-FR" sz="28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Osseuses: Diagnostic et Biopsie</a:t>
            </a:r>
          </a:p>
        </p:txBody>
      </p:sp>
    </p:spTree>
    <p:extLst>
      <p:ext uri="{BB962C8B-B14F-4D97-AF65-F5344CB8AC3E}">
        <p14:creationId xmlns:p14="http://schemas.microsoft.com/office/powerpoint/2010/main" val="69060338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sz="half" idx="1"/>
          </p:nvPr>
        </p:nvSpPr>
        <p:spPr>
          <a:xfrm>
            <a:off x="1905000" y="1524000"/>
            <a:ext cx="3352800" cy="23622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eaLnBrk="0" hangingPunct="0">
              <a:spcBef>
                <a:spcPct val="50000"/>
              </a:spcBef>
              <a:buClrTx/>
              <a:buSzTx/>
              <a:buFontTx/>
              <a:buNone/>
            </a:pPr>
            <a:r>
              <a:rPr lang="fr-FR" altLang="fr-FR" sz="3600" b="1">
                <a:solidFill>
                  <a:schemeClr val="tx1"/>
                </a:solidFill>
                <a:effectLst/>
                <a:latin typeface="Times New Roman" panose="02020603050405020304" pitchFamily="18" charset="0"/>
                <a:cs typeface="Times New Roman" panose="02020603050405020304" pitchFamily="18" charset="0"/>
              </a:rPr>
              <a:t>Diaphyse</a:t>
            </a:r>
          </a:p>
          <a:p>
            <a:pPr>
              <a:buFontTx/>
              <a:buNone/>
            </a:pPr>
            <a:r>
              <a:rPr lang="fr-FR" altLang="fr-FR" sz="1800" b="1">
                <a:solidFill>
                  <a:schemeClr val="tx1"/>
                </a:solidFill>
                <a:latin typeface="Times New Roman" panose="02020603050405020304" pitchFamily="18" charset="0"/>
                <a:cs typeface="Times New Roman" panose="02020603050405020304" pitchFamily="18" charset="0"/>
              </a:rPr>
              <a:t>Lyse corticale lacunaire</a:t>
            </a:r>
          </a:p>
          <a:p>
            <a:pPr>
              <a:buFontTx/>
              <a:buNone/>
            </a:pPr>
            <a:endParaRPr lang="fr-FR" altLang="fr-FR" sz="1800" b="1">
              <a:solidFill>
                <a:schemeClr val="tx1"/>
              </a:solidFill>
              <a:latin typeface="Times New Roman" panose="02020603050405020304" pitchFamily="18" charset="0"/>
              <a:cs typeface="Times New Roman" panose="02020603050405020304" pitchFamily="18" charset="0"/>
            </a:endParaRPr>
          </a:p>
          <a:p>
            <a:pPr>
              <a:buFontTx/>
              <a:buNone/>
            </a:pPr>
            <a:r>
              <a:rPr lang="fr-FR" altLang="fr-FR" sz="1800" b="1">
                <a:solidFill>
                  <a:schemeClr val="tx1"/>
                </a:solidFill>
                <a:latin typeface="Times New Roman" panose="02020603050405020304" pitchFamily="18" charset="0"/>
                <a:cs typeface="Times New Roman" panose="02020603050405020304" pitchFamily="18" charset="0"/>
              </a:rPr>
              <a:t> </a:t>
            </a:r>
            <a:endParaRPr lang="fr-FR" altLang="fr-FR" sz="1600" b="1">
              <a:solidFill>
                <a:schemeClr val="tx1"/>
              </a:solidFill>
              <a:latin typeface="Times New Roman" panose="02020603050405020304" pitchFamily="18" charset="0"/>
              <a:cs typeface="Times New Roman" panose="02020603050405020304" pitchFamily="18" charset="0"/>
            </a:endParaRPr>
          </a:p>
          <a:p>
            <a:pPr>
              <a:buFontTx/>
              <a:buNone/>
            </a:pPr>
            <a:endParaRPr lang="fr-FR" altLang="fr-FR" sz="1600" b="1">
              <a:solidFill>
                <a:schemeClr val="tx1"/>
              </a:solidFill>
              <a:latin typeface="Times New Roman" panose="02020603050405020304" pitchFamily="18" charset="0"/>
              <a:cs typeface="Times New Roman" panose="02020603050405020304" pitchFamily="18" charset="0"/>
            </a:endParaRPr>
          </a:p>
          <a:p>
            <a:endParaRPr lang="fr-FR" altLang="fr-FR" sz="1600" b="1">
              <a:solidFill>
                <a:schemeClr val="tx1"/>
              </a:solidFill>
              <a:latin typeface="Times New Roman" panose="02020603050405020304" pitchFamily="18" charset="0"/>
              <a:cs typeface="Times New Roman" panose="02020603050405020304" pitchFamily="18" charset="0"/>
            </a:endParaRPr>
          </a:p>
        </p:txBody>
      </p:sp>
      <p:sp>
        <p:nvSpPr>
          <p:cNvPr id="158724" name="Rectangle 4"/>
          <p:cNvSpPr>
            <a:spLocks noChangeArrowheads="1"/>
          </p:cNvSpPr>
          <p:nvPr/>
        </p:nvSpPr>
        <p:spPr bwMode="auto">
          <a:xfrm>
            <a:off x="2133600" y="5257800"/>
            <a:ext cx="34290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50000"/>
              </a:spcBef>
              <a:spcAft>
                <a:spcPct val="0"/>
              </a:spcAft>
            </a:pPr>
            <a:r>
              <a:rPr lang="fr-FR" altLang="fr-FR" sz="2800" b="1">
                <a:solidFill>
                  <a:srgbClr val="FAFD00"/>
                </a:solidFill>
                <a:latin typeface="Comic Sans MS" panose="030F0702030302020204" pitchFamily="66" charset="0"/>
              </a:rPr>
              <a:t>Adamantinome</a:t>
            </a:r>
          </a:p>
        </p:txBody>
      </p:sp>
      <p:pic>
        <p:nvPicPr>
          <p:cNvPr id="1587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71600"/>
            <a:ext cx="4051300" cy="4610100"/>
          </a:xfrm>
          <a:prstGeom prst="rect">
            <a:avLst/>
          </a:prstGeom>
          <a:noFill/>
          <a:extLst>
            <a:ext uri="{909E8E84-426E-40DD-AFC4-6F175D3DCCD1}">
              <a14:hiddenFill xmlns:a14="http://schemas.microsoft.com/office/drawing/2010/main">
                <a:solidFill>
                  <a:srgbClr val="FFFFFF"/>
                </a:solidFill>
              </a14:hiddenFill>
            </a:ext>
          </a:extLst>
        </p:spPr>
      </p:pic>
      <p:sp>
        <p:nvSpPr>
          <p:cNvPr id="158726" name="Rectangle 6"/>
          <p:cNvSpPr>
            <a:spLocks noChangeArrowheads="1"/>
          </p:cNvSpPr>
          <p:nvPr/>
        </p:nvSpPr>
        <p:spPr bwMode="auto">
          <a:xfrm>
            <a:off x="2286001" y="609601"/>
            <a:ext cx="7485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altLang="fr-FR" sz="28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Osseuses: Diagnostic et Biopsie</a:t>
            </a:r>
          </a:p>
        </p:txBody>
      </p:sp>
    </p:spTree>
    <p:extLst>
      <p:ext uri="{BB962C8B-B14F-4D97-AF65-F5344CB8AC3E}">
        <p14:creationId xmlns:p14="http://schemas.microsoft.com/office/powerpoint/2010/main" val="183487442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4"/>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br>
              <a:rPr lang="fr-FR" altLang="fr-FR" sz="2800" b="1">
                <a:solidFill>
                  <a:schemeClr val="tx1"/>
                </a:solidFill>
                <a:latin typeface="Times New Roman" panose="02020603050405020304" pitchFamily="18" charset="0"/>
                <a:cs typeface="Times New Roman" panose="02020603050405020304" pitchFamily="18" charset="0"/>
              </a:rPr>
            </a:br>
            <a:endParaRPr lang="fr-FR" altLang="fr-FR" sz="2800" b="1">
              <a:solidFill>
                <a:schemeClr val="tx1"/>
              </a:solidFill>
              <a:latin typeface="Times New Roman" panose="02020603050405020304" pitchFamily="18" charset="0"/>
              <a:cs typeface="Times New Roman" panose="02020603050405020304" pitchFamily="18" charset="0"/>
            </a:endParaRPr>
          </a:p>
        </p:txBody>
      </p:sp>
      <p:sp>
        <p:nvSpPr>
          <p:cNvPr id="159749" name="Rectangle 5"/>
          <p:cNvSpPr>
            <a:spLocks noGrp="1" noChangeArrowheads="1"/>
          </p:cNvSpPr>
          <p:nvPr>
            <p:ph type="body" idx="1"/>
          </p:nvPr>
        </p:nvSpPr>
        <p:spPr/>
        <p:txBody>
          <a:bodyPr/>
          <a:lstStyle/>
          <a:p>
            <a:pPr>
              <a:lnSpc>
                <a:spcPct val="90000"/>
              </a:lnSpc>
            </a:pPr>
            <a:r>
              <a:rPr lang="fr-FR" altLang="fr-FR" sz="2800" b="1">
                <a:solidFill>
                  <a:schemeClr val="tx1"/>
                </a:solidFill>
                <a:latin typeface="Times New Roman" panose="02020603050405020304" pitchFamily="18" charset="0"/>
                <a:cs typeface="Times New Roman" panose="02020603050405020304" pitchFamily="18" charset="0"/>
              </a:rPr>
              <a:t>Arguments topographiques Rachis</a:t>
            </a:r>
          </a:p>
          <a:p>
            <a:pPr lvl="1">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Granulomes éosinophiles</a:t>
            </a:r>
          </a:p>
          <a:p>
            <a:pPr lvl="1">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Angiomes, kystes anévrismaux, ostéoblastomes, chordomes</a:t>
            </a:r>
          </a:p>
          <a:p>
            <a:pPr>
              <a:lnSpc>
                <a:spcPct val="90000"/>
              </a:lnSpc>
            </a:pPr>
            <a:r>
              <a:rPr lang="fr-FR" altLang="fr-FR" sz="2800" b="1">
                <a:solidFill>
                  <a:schemeClr val="tx1"/>
                </a:solidFill>
                <a:latin typeface="Times New Roman" panose="02020603050405020304" pitchFamily="18" charset="0"/>
                <a:cs typeface="Times New Roman" panose="02020603050405020304" pitchFamily="18" charset="0"/>
              </a:rPr>
              <a:t>Os plats</a:t>
            </a:r>
          </a:p>
          <a:p>
            <a:pPr lvl="1">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Granulomes éosinophiles</a:t>
            </a:r>
          </a:p>
          <a:p>
            <a:pPr>
              <a:lnSpc>
                <a:spcPct val="90000"/>
              </a:lnSpc>
            </a:pPr>
            <a:r>
              <a:rPr lang="fr-FR" altLang="fr-FR" sz="2800" b="1">
                <a:solidFill>
                  <a:schemeClr val="tx1"/>
                </a:solidFill>
                <a:latin typeface="Times New Roman" panose="02020603050405020304" pitchFamily="18" charset="0"/>
                <a:cs typeface="Times New Roman" panose="02020603050405020304" pitchFamily="18" charset="0"/>
              </a:rPr>
              <a:t>Os de la main</a:t>
            </a:r>
          </a:p>
          <a:p>
            <a:pPr lvl="1">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Chondromes</a:t>
            </a:r>
          </a:p>
          <a:p>
            <a:pPr>
              <a:lnSpc>
                <a:spcPct val="90000"/>
              </a:lnSpc>
            </a:pPr>
            <a:r>
              <a:rPr lang="fr-FR" altLang="fr-FR" sz="2800" b="1">
                <a:solidFill>
                  <a:schemeClr val="tx1"/>
                </a:solidFill>
                <a:latin typeface="Times New Roman" panose="02020603050405020304" pitchFamily="18" charset="0"/>
                <a:cs typeface="Times New Roman" panose="02020603050405020304" pitchFamily="18" charset="0"/>
              </a:rPr>
              <a:t>Tendance plurifocale</a:t>
            </a:r>
          </a:p>
          <a:p>
            <a:pPr lvl="1">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Dysplasie fibreuse, enchondromatose ostéochondromatose</a:t>
            </a:r>
          </a:p>
        </p:txBody>
      </p:sp>
    </p:spTree>
    <p:extLst>
      <p:ext uri="{BB962C8B-B14F-4D97-AF65-F5344CB8AC3E}">
        <p14:creationId xmlns:p14="http://schemas.microsoft.com/office/powerpoint/2010/main" val="71360538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362200"/>
            <a:ext cx="4787900" cy="321310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60771" name="Line 3"/>
          <p:cNvSpPr>
            <a:spLocks noChangeShapeType="1"/>
          </p:cNvSpPr>
          <p:nvPr/>
        </p:nvSpPr>
        <p:spPr bwMode="auto">
          <a:xfrm flipV="1">
            <a:off x="2908300" y="4267200"/>
            <a:ext cx="355600" cy="15240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pic>
        <p:nvPicPr>
          <p:cNvPr id="160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362200"/>
            <a:ext cx="3517900" cy="323850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60773" name="Rectangle 5"/>
          <p:cNvSpPr>
            <a:spLocks noChangeArrowheads="1"/>
          </p:cNvSpPr>
          <p:nvPr/>
        </p:nvSpPr>
        <p:spPr bwMode="auto">
          <a:xfrm>
            <a:off x="1981201" y="1676401"/>
            <a:ext cx="50387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3600" b="1">
                <a:solidFill>
                  <a:srgbClr val="FFCC00"/>
                </a:solidFill>
                <a:latin typeface="Verdana" panose="020B0604030504040204" pitchFamily="34" charset="0"/>
              </a:rPr>
              <a:t>Rachis</a:t>
            </a:r>
          </a:p>
        </p:txBody>
      </p:sp>
      <p:sp>
        <p:nvSpPr>
          <p:cNvPr id="160774" name="Text Box 6"/>
          <p:cNvSpPr txBox="1">
            <a:spLocks noChangeArrowheads="1"/>
          </p:cNvSpPr>
          <p:nvPr/>
        </p:nvSpPr>
        <p:spPr bwMode="auto">
          <a:xfrm>
            <a:off x="4114800" y="5867400"/>
            <a:ext cx="472440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endParaRPr lang="fr-FR" altLang="fr-FR" sz="2000">
              <a:solidFill>
                <a:srgbClr val="FFFFFF"/>
              </a:solidFill>
              <a:latin typeface="Verdana" panose="020B0604030504040204" pitchFamily="34" charset="0"/>
            </a:endParaRPr>
          </a:p>
        </p:txBody>
      </p:sp>
      <p:sp>
        <p:nvSpPr>
          <p:cNvPr id="160775" name="Text Box 7"/>
          <p:cNvSpPr txBox="1">
            <a:spLocks noChangeArrowheads="1"/>
          </p:cNvSpPr>
          <p:nvPr/>
        </p:nvSpPr>
        <p:spPr bwMode="auto">
          <a:xfrm>
            <a:off x="3810000" y="60198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50000"/>
              </a:spcBef>
              <a:spcAft>
                <a:spcPct val="0"/>
              </a:spcAft>
            </a:pPr>
            <a:r>
              <a:rPr lang="fr-FR" altLang="fr-FR" sz="2400" b="1">
                <a:solidFill>
                  <a:srgbClr val="FAFD00"/>
                </a:solidFill>
                <a:latin typeface="Comic Sans MS" panose="030F0702030302020204" pitchFamily="66" charset="0"/>
              </a:rPr>
              <a:t>Ostéome ostéoïde</a:t>
            </a:r>
          </a:p>
        </p:txBody>
      </p:sp>
      <p:sp>
        <p:nvSpPr>
          <p:cNvPr id="160776" name="Rectangle 8"/>
          <p:cNvSpPr>
            <a:spLocks noChangeArrowheads="1"/>
          </p:cNvSpPr>
          <p:nvPr/>
        </p:nvSpPr>
        <p:spPr bwMode="auto">
          <a:xfrm>
            <a:off x="1981200" y="609601"/>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altLang="fr-FR" sz="28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Osseuses: Diagnostic et Biopsie</a:t>
            </a:r>
          </a:p>
        </p:txBody>
      </p:sp>
    </p:spTree>
    <p:extLst>
      <p:ext uri="{BB962C8B-B14F-4D97-AF65-F5344CB8AC3E}">
        <p14:creationId xmlns:p14="http://schemas.microsoft.com/office/powerpoint/2010/main" val="142837980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1026"/>
          <p:cNvSpPr>
            <a:spLocks noGrp="1" noChangeArrowheads="1"/>
          </p:cNvSpPr>
          <p:nvPr>
            <p:ph type="title"/>
          </p:nvPr>
        </p:nvSpPr>
        <p:spPr>
          <a:xfrm>
            <a:off x="2133600" y="38100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73059" name="Rectangle 1027"/>
          <p:cNvSpPr>
            <a:spLocks noGrp="1" noChangeArrowheads="1"/>
          </p:cNvSpPr>
          <p:nvPr>
            <p:ph type="body" idx="1"/>
          </p:nvPr>
        </p:nvSpPr>
        <p:spPr>
          <a:xfrm>
            <a:off x="3048000" y="1981200"/>
            <a:ext cx="7162800" cy="44196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r>
              <a:rPr lang="fr-FR" altLang="fr-FR" sz="2000" b="1">
                <a:solidFill>
                  <a:schemeClr val="tx1"/>
                </a:solidFill>
                <a:latin typeface="Times New Roman" panose="02020603050405020304" pitchFamily="18" charset="0"/>
                <a:cs typeface="Times New Roman" panose="02020603050405020304" pitchFamily="18" charset="0"/>
              </a:rPr>
              <a:t>Tumeurs productrices de tissu osseux</a:t>
            </a:r>
          </a:p>
          <a:p>
            <a:r>
              <a:rPr lang="fr-FR" altLang="fr-FR" sz="2000" b="1">
                <a:solidFill>
                  <a:schemeClr val="tx1"/>
                </a:solidFill>
                <a:latin typeface="Times New Roman" panose="02020603050405020304" pitchFamily="18" charset="0"/>
                <a:cs typeface="Times New Roman" panose="02020603050405020304" pitchFamily="18" charset="0"/>
              </a:rPr>
              <a:t>Tumeurs productrices de tissu cartilagineux</a:t>
            </a:r>
          </a:p>
          <a:p>
            <a:r>
              <a:rPr lang="fr-FR" altLang="fr-FR" sz="2000" b="1">
                <a:solidFill>
                  <a:schemeClr val="tx1"/>
                </a:solidFill>
                <a:latin typeface="Times New Roman" panose="02020603050405020304" pitchFamily="18" charset="0"/>
                <a:cs typeface="Times New Roman" panose="02020603050405020304" pitchFamily="18" charset="0"/>
              </a:rPr>
              <a:t>Tumeurs à cellules géantes</a:t>
            </a:r>
          </a:p>
          <a:p>
            <a:r>
              <a:rPr lang="fr-FR" altLang="fr-FR" sz="2000" b="1">
                <a:solidFill>
                  <a:schemeClr val="tx1"/>
                </a:solidFill>
                <a:latin typeface="Times New Roman" panose="02020603050405020304" pitchFamily="18" charset="0"/>
                <a:cs typeface="Times New Roman" panose="02020603050405020304" pitchFamily="18" charset="0"/>
              </a:rPr>
              <a:t>Tumeurs de la moelle osseuse</a:t>
            </a:r>
          </a:p>
          <a:p>
            <a:r>
              <a:rPr lang="fr-FR" altLang="fr-FR" sz="2000" b="1">
                <a:solidFill>
                  <a:schemeClr val="tx1"/>
                </a:solidFill>
                <a:latin typeface="Times New Roman" panose="02020603050405020304" pitchFamily="18" charset="0"/>
                <a:cs typeface="Times New Roman" panose="02020603050405020304" pitchFamily="18" charset="0"/>
              </a:rPr>
              <a:t>Tumeurs du tissu conjonctif</a:t>
            </a:r>
          </a:p>
          <a:p>
            <a:r>
              <a:rPr lang="fr-FR" altLang="fr-FR" sz="2000" b="1">
                <a:solidFill>
                  <a:schemeClr val="tx1"/>
                </a:solidFill>
                <a:latin typeface="Times New Roman" panose="02020603050405020304" pitchFamily="18" charset="0"/>
                <a:cs typeface="Times New Roman" panose="02020603050405020304" pitchFamily="18" charset="0"/>
              </a:rPr>
              <a:t>Lésions peudo-tumorales</a:t>
            </a:r>
          </a:p>
          <a:p>
            <a:r>
              <a:rPr lang="fr-FR" altLang="fr-FR" sz="2000" b="1">
                <a:solidFill>
                  <a:schemeClr val="tx1"/>
                </a:solidFill>
                <a:latin typeface="Times New Roman" panose="02020603050405020304" pitchFamily="18" charset="0"/>
                <a:cs typeface="Times New Roman" panose="02020603050405020304" pitchFamily="18" charset="0"/>
              </a:rPr>
              <a:t>Cancer secondaire des os</a:t>
            </a:r>
          </a:p>
        </p:txBody>
      </p:sp>
    </p:spTree>
    <p:extLst>
      <p:ext uri="{BB962C8B-B14F-4D97-AF65-F5344CB8AC3E}">
        <p14:creationId xmlns:p14="http://schemas.microsoft.com/office/powerpoint/2010/main" val="368848028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8" name="Rectangle 6"/>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61794" name="Rectangle 2"/>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lgn="ctr">
              <a:buFontTx/>
              <a:buNone/>
            </a:pPr>
            <a:r>
              <a:rPr lang="fr-FR" altLang="fr-FR" sz="2000" b="1">
                <a:solidFill>
                  <a:schemeClr val="tx1"/>
                </a:solidFill>
                <a:latin typeface="Times New Roman" panose="02020603050405020304" pitchFamily="18" charset="0"/>
                <a:cs typeface="Times New Roman" panose="02020603050405020304" pitchFamily="18" charset="0"/>
              </a:rPr>
              <a:t> Évolution :</a:t>
            </a:r>
          </a:p>
          <a:p>
            <a:pPr algn="ctr">
              <a:buFontTx/>
              <a:buNone/>
            </a:pPr>
            <a:r>
              <a:rPr lang="fr-FR" altLang="fr-FR" sz="2000" b="1">
                <a:solidFill>
                  <a:schemeClr val="tx1"/>
                </a:solidFill>
                <a:latin typeface="Times New Roman" panose="02020603050405020304" pitchFamily="18" charset="0"/>
                <a:cs typeface="Times New Roman" panose="02020603050405020304" pitchFamily="18" charset="0"/>
              </a:rPr>
              <a:t> Guérison obtenue si l'ablation du nidus est complète</a:t>
            </a:r>
          </a:p>
          <a:p>
            <a:endParaRPr lang="fr-FR" altLang="fr-FR" sz="2000" b="1">
              <a:solidFill>
                <a:schemeClr val="tx1"/>
              </a:solidFill>
              <a:latin typeface="Times New Roman" panose="02020603050405020304" pitchFamily="18" charset="0"/>
              <a:cs typeface="Times New Roman" panose="02020603050405020304" pitchFamily="18" charset="0"/>
            </a:endParaRPr>
          </a:p>
        </p:txBody>
      </p:sp>
      <p:pic>
        <p:nvPicPr>
          <p:cNvPr id="161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2743200"/>
            <a:ext cx="2781300" cy="27813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61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895600"/>
            <a:ext cx="3048000" cy="2509838"/>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61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743200"/>
            <a:ext cx="2895600" cy="26670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957867"/>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981200" y="6248400"/>
            <a:ext cx="8382000" cy="5334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r>
              <a:rPr lang="fr-FR" altLang="fr-FR" sz="2400" b="1">
                <a:solidFill>
                  <a:schemeClr val="tx1"/>
                </a:solidFill>
                <a:latin typeface="Times New Roman" panose="02020603050405020304" pitchFamily="18" charset="0"/>
                <a:cs typeface="Times New Roman" panose="02020603050405020304" pitchFamily="18" charset="0"/>
              </a:rPr>
              <a:t>       Ostéoblastome 	     Kyste anévrismal </a:t>
            </a:r>
          </a:p>
        </p:txBody>
      </p:sp>
      <p:pic>
        <p:nvPicPr>
          <p:cNvPr id="162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76401"/>
            <a:ext cx="3429000" cy="2066925"/>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628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3850" y="3810000"/>
            <a:ext cx="2427288" cy="2547938"/>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628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0450" y="1676400"/>
            <a:ext cx="3983038" cy="44196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62822" name="Rectangle 6"/>
          <p:cNvSpPr>
            <a:spLocks noChangeArrowheads="1"/>
          </p:cNvSpPr>
          <p:nvPr/>
        </p:nvSpPr>
        <p:spPr bwMode="auto">
          <a:xfrm>
            <a:off x="3429001" y="5715000"/>
            <a:ext cx="21431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400" b="1">
                <a:solidFill>
                  <a:srgbClr val="FFCC00"/>
                </a:solidFill>
                <a:latin typeface="Verdana" panose="020B0604030504040204" pitchFamily="34" charset="0"/>
              </a:rPr>
              <a:t>H 18 ans</a:t>
            </a:r>
          </a:p>
        </p:txBody>
      </p:sp>
      <p:sp>
        <p:nvSpPr>
          <p:cNvPr id="162823" name="Rectangle 7"/>
          <p:cNvSpPr>
            <a:spLocks noChangeArrowheads="1"/>
          </p:cNvSpPr>
          <p:nvPr/>
        </p:nvSpPr>
        <p:spPr bwMode="auto">
          <a:xfrm>
            <a:off x="2362200" y="609601"/>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altLang="fr-FR" sz="28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Osseuses: Diagnostic et Biopsie</a:t>
            </a:r>
          </a:p>
        </p:txBody>
      </p:sp>
    </p:spTree>
    <p:extLst>
      <p:ext uri="{BB962C8B-B14F-4D97-AF65-F5344CB8AC3E}">
        <p14:creationId xmlns:p14="http://schemas.microsoft.com/office/powerpoint/2010/main" val="247647299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352800" y="6096000"/>
            <a:ext cx="4495800" cy="7620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r>
              <a:rPr lang="fr-FR" altLang="fr-FR" sz="2800" b="1">
                <a:solidFill>
                  <a:schemeClr val="tx1"/>
                </a:solidFill>
                <a:effectLst/>
                <a:latin typeface="Times New Roman" panose="02020603050405020304" pitchFamily="18" charset="0"/>
                <a:cs typeface="Times New Roman" panose="02020603050405020304" pitchFamily="18" charset="0"/>
              </a:rPr>
              <a:t>Main    </a:t>
            </a:r>
            <a:r>
              <a:rPr lang="fr-FR" altLang="fr-FR" sz="2800" b="1">
                <a:solidFill>
                  <a:schemeClr val="tx1"/>
                </a:solidFill>
                <a:latin typeface="Times New Roman" panose="02020603050405020304" pitchFamily="18" charset="0"/>
                <a:cs typeface="Times New Roman" panose="02020603050405020304" pitchFamily="18" charset="0"/>
              </a:rPr>
              <a:t>Chondromes</a:t>
            </a:r>
          </a:p>
        </p:txBody>
      </p:sp>
      <p:pic>
        <p:nvPicPr>
          <p:cNvPr id="164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752600"/>
            <a:ext cx="3238500" cy="4178300"/>
          </a:xfrm>
          <a:prstGeom prst="rect">
            <a:avLst/>
          </a:prstGeom>
          <a:noFill/>
          <a:ln w="9525">
            <a:solidFill>
              <a:srgbClr val="DADADA"/>
            </a:solidFill>
            <a:miter lim="800000"/>
            <a:headEnd/>
            <a:tailEnd/>
          </a:ln>
          <a:extLst>
            <a:ext uri="{909E8E84-426E-40DD-AFC4-6F175D3DCCD1}">
              <a14:hiddenFill xmlns:a14="http://schemas.microsoft.com/office/drawing/2010/main">
                <a:solidFill>
                  <a:srgbClr val="FFFFFF"/>
                </a:solidFill>
              </a14:hiddenFill>
            </a:ext>
          </a:extLst>
        </p:spPr>
      </p:pic>
      <p:pic>
        <p:nvPicPr>
          <p:cNvPr id="1648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1" y="1676400"/>
            <a:ext cx="2695575" cy="42672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64870" name="Rectangle 6"/>
          <p:cNvSpPr>
            <a:spLocks noChangeArrowheads="1"/>
          </p:cNvSpPr>
          <p:nvPr/>
        </p:nvSpPr>
        <p:spPr bwMode="auto">
          <a:xfrm>
            <a:off x="2362201" y="533401"/>
            <a:ext cx="7485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28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Osseuses: Diagnostic et Biopsie</a:t>
            </a:r>
          </a:p>
        </p:txBody>
      </p:sp>
    </p:spTree>
    <p:extLst>
      <p:ext uri="{BB962C8B-B14F-4D97-AF65-F5344CB8AC3E}">
        <p14:creationId xmlns:p14="http://schemas.microsoft.com/office/powerpoint/2010/main" val="49958711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841500" y="546100"/>
            <a:ext cx="8432800" cy="889000"/>
          </a:xfrm>
          <a:solidFill>
            <a:schemeClr val="bg1"/>
          </a:solidFill>
          <a:ln w="25400" cap="flat">
            <a:solidFill>
              <a:schemeClr val="bg1"/>
            </a:solidFill>
            <a:miter lim="800000"/>
            <a:headEnd/>
            <a:tailEnd/>
          </a:ln>
        </p:spPr>
        <p:txBody>
          <a:bodyPr vert="horz" wrap="square" lIns="90487" tIns="44450" rIns="90487" bIns="44450" numCol="1" anchor="ctr" anchorCtr="0" compatLnSpc="1">
            <a:prstTxWarp prst="textNoShape">
              <a:avLst/>
            </a:prstTxWarp>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66915" name="Rectangle 3"/>
          <p:cNvSpPr>
            <a:spLocks noChangeArrowheads="1"/>
          </p:cNvSpPr>
          <p:nvPr/>
        </p:nvSpPr>
        <p:spPr bwMode="auto">
          <a:xfrm>
            <a:off x="2890839" y="4948238"/>
            <a:ext cx="64103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400" b="1">
                <a:solidFill>
                  <a:srgbClr val="FAFD00"/>
                </a:solidFill>
                <a:latin typeface="Times New Roman" panose="02020603050405020304" pitchFamily="18" charset="0"/>
              </a:rPr>
              <a:t>          </a:t>
            </a:r>
            <a:r>
              <a:rPr lang="fr-FR" altLang="fr-FR" sz="2400" b="1">
                <a:solidFill>
                  <a:srgbClr val="FAFD00"/>
                </a:solidFill>
                <a:latin typeface="Comic Sans MS" panose="030F0702030302020204" pitchFamily="66" charset="0"/>
              </a:rPr>
              <a:t>Kyste osseux    Dysplasie fibreuse</a:t>
            </a:r>
          </a:p>
        </p:txBody>
      </p:sp>
      <p:pic>
        <p:nvPicPr>
          <p:cNvPr id="166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981200"/>
            <a:ext cx="4419600" cy="2713038"/>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917" name="Rectangle 5"/>
          <p:cNvSpPr>
            <a:spLocks noChangeArrowheads="1"/>
          </p:cNvSpPr>
          <p:nvPr/>
        </p:nvSpPr>
        <p:spPr bwMode="auto">
          <a:xfrm>
            <a:off x="2638426" y="5432426"/>
            <a:ext cx="68564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4000" b="1">
                <a:solidFill>
                  <a:srgbClr val="FFCC00"/>
                </a:solidFill>
                <a:effectLst>
                  <a:outerShdw blurRad="38100" dist="38100" dir="2700000" algn="tl">
                    <a:srgbClr val="000000"/>
                  </a:outerShdw>
                </a:effectLst>
                <a:latin typeface="Comic Sans MS" panose="030F0702030302020204" pitchFamily="66" charset="0"/>
                <a:cs typeface="Arial" panose="020B0604020202020204" pitchFamily="34" charset="0"/>
              </a:rPr>
              <a:t>Diagnostic souvent difficile</a:t>
            </a:r>
          </a:p>
        </p:txBody>
      </p:sp>
    </p:spTree>
    <p:extLst>
      <p:ext uri="{BB962C8B-B14F-4D97-AF65-F5344CB8AC3E}">
        <p14:creationId xmlns:p14="http://schemas.microsoft.com/office/powerpoint/2010/main" val="1376119267"/>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1981200" y="5943600"/>
            <a:ext cx="8458200" cy="9144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lgn="ctr">
              <a:buFontTx/>
              <a:buNone/>
            </a:pPr>
            <a:endParaRPr lang="fr-FR" altLang="fr-FR" sz="1600" b="1">
              <a:solidFill>
                <a:schemeClr val="tx1"/>
              </a:solidFill>
              <a:latin typeface="Times New Roman" panose="02020603050405020304" pitchFamily="18" charset="0"/>
              <a:cs typeface="Times New Roman" panose="02020603050405020304" pitchFamily="18" charset="0"/>
            </a:endParaRPr>
          </a:p>
          <a:p>
            <a:pPr algn="ctr">
              <a:buFontTx/>
              <a:buNone/>
            </a:pPr>
            <a:r>
              <a:rPr lang="fr-FR" altLang="fr-FR" sz="1800" b="1">
                <a:solidFill>
                  <a:schemeClr val="tx1"/>
                </a:solidFill>
                <a:latin typeface="Times New Roman" panose="02020603050405020304" pitchFamily="18" charset="0"/>
                <a:cs typeface="Times New Roman" panose="02020603050405020304" pitchFamily="18" charset="0"/>
              </a:rPr>
              <a:t>Curetage + comblement + </a:t>
            </a:r>
            <a:r>
              <a:rPr lang="fr-FR" altLang="fr-FR" sz="1800" b="1" u="sng">
                <a:solidFill>
                  <a:schemeClr val="tx1"/>
                </a:solidFill>
                <a:latin typeface="Times New Roman" panose="02020603050405020304" pitchFamily="18" charset="0"/>
                <a:cs typeface="Times New Roman" panose="02020603050405020304" pitchFamily="18" charset="0"/>
              </a:rPr>
              <a:t>ostéosynthèse</a:t>
            </a:r>
            <a:r>
              <a:rPr lang="fr-FR" altLang="fr-FR" sz="1800" b="1">
                <a:solidFill>
                  <a:schemeClr val="tx1"/>
                </a:solidFill>
                <a:latin typeface="Times New Roman" panose="02020603050405020304" pitchFamily="18" charset="0"/>
                <a:cs typeface="Times New Roman" panose="02020603050405020304" pitchFamily="18" charset="0"/>
              </a:rPr>
              <a:t> en cas de fragilité</a:t>
            </a:r>
          </a:p>
        </p:txBody>
      </p:sp>
      <p:sp>
        <p:nvSpPr>
          <p:cNvPr id="167939" name="Rectangle 3"/>
          <p:cNvSpPr>
            <a:spLocks noChangeArrowheads="1"/>
          </p:cNvSpPr>
          <p:nvPr/>
        </p:nvSpPr>
        <p:spPr bwMode="auto">
          <a:xfrm>
            <a:off x="2209800" y="1066800"/>
            <a:ext cx="8077200" cy="723900"/>
          </a:xfrm>
          <a:prstGeom prst="rect">
            <a:avLst/>
          </a:prstGeom>
          <a:noFill/>
          <a:ln w="25400">
            <a:solidFill>
              <a:srgbClr val="FAFD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20000"/>
              </a:spcBef>
              <a:spcAft>
                <a:spcPct val="0"/>
              </a:spcAft>
            </a:pPr>
            <a:r>
              <a:rPr lang="fr-FR" altLang="fr-FR" sz="2000" b="1">
                <a:solidFill>
                  <a:srgbClr val="FAFD00"/>
                </a:solidFill>
                <a:latin typeface="Verdana" panose="020B0604030504040204" pitchFamily="34" charset="0"/>
              </a:rPr>
              <a:t>La biopsie  est indispensable pour faire le diagnostic et décider du mode de traitement</a:t>
            </a:r>
          </a:p>
        </p:txBody>
      </p:sp>
      <p:pic>
        <p:nvPicPr>
          <p:cNvPr id="167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189" y="2362200"/>
            <a:ext cx="1870075" cy="3733800"/>
          </a:xfrm>
          <a:prstGeom prst="rect">
            <a:avLst/>
          </a:prstGeom>
          <a:noFill/>
          <a:ln w="2857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9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351" y="2209800"/>
            <a:ext cx="1984375" cy="3886200"/>
          </a:xfrm>
          <a:prstGeom prst="rect">
            <a:avLst/>
          </a:prstGeom>
          <a:noFill/>
          <a:ln w="2857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9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048000"/>
            <a:ext cx="2128838" cy="29083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67943" name="Rectangle 7"/>
          <p:cNvSpPr>
            <a:spLocks noChangeArrowheads="1"/>
          </p:cNvSpPr>
          <p:nvPr/>
        </p:nvSpPr>
        <p:spPr bwMode="auto">
          <a:xfrm>
            <a:off x="2362201" y="304801"/>
            <a:ext cx="7485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28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Osseuses: Diagnostic et Biopsie</a:t>
            </a:r>
          </a:p>
        </p:txBody>
      </p:sp>
    </p:spTree>
    <p:extLst>
      <p:ext uri="{BB962C8B-B14F-4D97-AF65-F5344CB8AC3E}">
        <p14:creationId xmlns:p14="http://schemas.microsoft.com/office/powerpoint/2010/main" val="249217524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168962" name="Rectangle 2"/>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lgn="ctr">
              <a:buFontTx/>
              <a:buNone/>
            </a:pPr>
            <a:r>
              <a:rPr lang="fr-FR" altLang="fr-FR" sz="4400" b="1">
                <a:solidFill>
                  <a:schemeClr val="tx1"/>
                </a:solidFill>
                <a:latin typeface="Times New Roman" panose="02020603050405020304" pitchFamily="18" charset="0"/>
                <a:cs typeface="Times New Roman" panose="02020603050405020304" pitchFamily="18" charset="0"/>
              </a:rPr>
              <a:t>Chirurgie</a:t>
            </a:r>
            <a:endParaRPr lang="fr-FR" altLang="fr-FR" sz="4800" b="1">
              <a:solidFill>
                <a:schemeClr val="tx1"/>
              </a:solidFill>
              <a:latin typeface="Times New Roman" panose="02020603050405020304" pitchFamily="18" charset="0"/>
              <a:cs typeface="Times New Roman" panose="02020603050405020304" pitchFamily="18" charset="0"/>
            </a:endParaRPr>
          </a:p>
          <a:p>
            <a:pPr>
              <a:buFontTx/>
              <a:buNone/>
            </a:pPr>
            <a:r>
              <a:rPr lang="fr-FR" altLang="fr-FR" sz="3600" b="1">
                <a:solidFill>
                  <a:schemeClr val="tx1"/>
                </a:solidFill>
                <a:latin typeface="Times New Roman" panose="02020603050405020304" pitchFamily="18" charset="0"/>
                <a:cs typeface="Times New Roman" panose="02020603050405020304" pitchFamily="18" charset="0"/>
              </a:rPr>
              <a:t>    </a:t>
            </a:r>
            <a:r>
              <a:rPr lang="fr-FR" altLang="fr-FR" sz="2800" b="1">
                <a:solidFill>
                  <a:schemeClr val="tx1"/>
                </a:solidFill>
                <a:latin typeface="Times New Roman" panose="02020603050405020304" pitchFamily="18" charset="0"/>
                <a:cs typeface="Times New Roman" panose="02020603050405020304" pitchFamily="18" charset="0"/>
              </a:rPr>
              <a:t>-</a:t>
            </a:r>
            <a:r>
              <a:rPr lang="fr-FR" altLang="fr-FR" sz="3600" b="1">
                <a:solidFill>
                  <a:schemeClr val="tx1"/>
                </a:solidFill>
                <a:latin typeface="Times New Roman" panose="02020603050405020304" pitchFamily="18" charset="0"/>
                <a:cs typeface="Times New Roman" panose="02020603050405020304" pitchFamily="18" charset="0"/>
              </a:rPr>
              <a:t> </a:t>
            </a:r>
            <a:r>
              <a:rPr lang="fr-FR" altLang="fr-FR" sz="2400" b="1">
                <a:solidFill>
                  <a:schemeClr val="tx1"/>
                </a:solidFill>
                <a:latin typeface="Times New Roman" panose="02020603050405020304" pitchFamily="18" charset="0"/>
                <a:cs typeface="Times New Roman" panose="02020603050405020304" pitchFamily="18" charset="0"/>
              </a:rPr>
              <a:t>Amputation</a:t>
            </a:r>
            <a:r>
              <a:rPr lang="fr-FR" altLang="fr-FR" sz="2800" b="1">
                <a:solidFill>
                  <a:schemeClr val="tx1"/>
                </a:solidFill>
                <a:latin typeface="Times New Roman" panose="02020603050405020304" pitchFamily="18" charset="0"/>
                <a:cs typeface="Times New Roman" panose="02020603050405020304" pitchFamily="18" charset="0"/>
              </a:rPr>
              <a:t> </a:t>
            </a:r>
          </a:p>
          <a:p>
            <a:pPr>
              <a:buFontTx/>
              <a:buNone/>
            </a:pPr>
            <a:r>
              <a:rPr lang="fr-FR" altLang="fr-FR" sz="2800" b="1">
                <a:solidFill>
                  <a:schemeClr val="tx1"/>
                </a:solidFill>
                <a:latin typeface="Times New Roman" panose="02020603050405020304" pitchFamily="18" charset="0"/>
                <a:cs typeface="Times New Roman" panose="02020603050405020304" pitchFamily="18" charset="0"/>
              </a:rPr>
              <a:t>      - Résection et</a:t>
            </a:r>
            <a:r>
              <a:rPr lang="fr-FR" altLang="fr-FR" sz="2000" b="1">
                <a:solidFill>
                  <a:schemeClr val="tx1"/>
                </a:solidFill>
                <a:latin typeface="Times New Roman" panose="02020603050405020304" pitchFamily="18" charset="0"/>
                <a:cs typeface="Times New Roman" panose="02020603050405020304" pitchFamily="18" charset="0"/>
              </a:rPr>
              <a:t> </a:t>
            </a:r>
            <a:r>
              <a:rPr lang="fr-FR" altLang="fr-FR" sz="2800" b="1">
                <a:solidFill>
                  <a:schemeClr val="tx1"/>
                </a:solidFill>
                <a:latin typeface="Times New Roman" panose="02020603050405020304" pitchFamily="18" charset="0"/>
                <a:cs typeface="Times New Roman" panose="02020603050405020304" pitchFamily="18" charset="0"/>
              </a:rPr>
              <a:t>reconstruction </a:t>
            </a:r>
          </a:p>
          <a:p>
            <a:pPr>
              <a:buFontTx/>
              <a:buNone/>
            </a:pPr>
            <a:r>
              <a:rPr lang="fr-FR" altLang="fr-FR" sz="2800" b="1">
                <a:solidFill>
                  <a:schemeClr val="tx1"/>
                </a:solidFill>
                <a:latin typeface="Times New Roman" panose="02020603050405020304" pitchFamily="18" charset="0"/>
                <a:cs typeface="Times New Roman" panose="02020603050405020304" pitchFamily="18" charset="0"/>
              </a:rPr>
              <a:t>        </a:t>
            </a:r>
            <a:r>
              <a:rPr lang="fr-FR" altLang="fr-FR" sz="2000" b="1">
                <a:solidFill>
                  <a:schemeClr val="tx1"/>
                </a:solidFill>
                <a:latin typeface="Times New Roman" panose="02020603050405020304" pitchFamily="18" charset="0"/>
                <a:cs typeface="Times New Roman" panose="02020603050405020304" pitchFamily="18" charset="0"/>
              </a:rPr>
              <a:t>(par prothèses)</a:t>
            </a:r>
            <a:endParaRPr lang="fr-FR" altLang="fr-FR" sz="2800" b="1">
              <a:solidFill>
                <a:schemeClr val="tx1"/>
              </a:solidFill>
              <a:latin typeface="Times New Roman" panose="02020603050405020304" pitchFamily="18" charset="0"/>
              <a:cs typeface="Times New Roman" panose="02020603050405020304" pitchFamily="18" charset="0"/>
            </a:endParaRPr>
          </a:p>
          <a:p>
            <a:pPr>
              <a:buFontTx/>
              <a:buNone/>
            </a:pPr>
            <a:r>
              <a:rPr lang="fr-FR" altLang="fr-FR" sz="3600" b="1">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139269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body" sz="half" idx="1"/>
          </p:nvPr>
        </p:nvSpPr>
        <p:spPr>
          <a:xfrm>
            <a:off x="1981200" y="3810000"/>
            <a:ext cx="2514600" cy="16764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lnSpc>
                <a:spcPct val="90000"/>
              </a:lnSpc>
              <a:buFontTx/>
              <a:buChar char="-"/>
            </a:pPr>
            <a:r>
              <a:rPr lang="fr-FR" altLang="fr-FR" sz="1800" b="1">
                <a:solidFill>
                  <a:schemeClr val="tx1"/>
                </a:solidFill>
                <a:latin typeface="Times New Roman" panose="02020603050405020304" pitchFamily="18" charset="0"/>
                <a:cs typeface="Times New Roman" panose="02020603050405020304" pitchFamily="18" charset="0"/>
              </a:rPr>
              <a:t>Amputation</a:t>
            </a:r>
            <a:r>
              <a:rPr lang="fr-FR" altLang="fr-FR" sz="2000" b="1">
                <a:solidFill>
                  <a:schemeClr val="tx1"/>
                </a:solidFill>
                <a:latin typeface="Times New Roman" panose="02020603050405020304" pitchFamily="18" charset="0"/>
                <a:cs typeface="Times New Roman" panose="02020603050405020304" pitchFamily="18" charset="0"/>
              </a:rPr>
              <a:t> </a:t>
            </a:r>
          </a:p>
          <a:p>
            <a:pPr>
              <a:lnSpc>
                <a:spcPct val="90000"/>
              </a:lnSpc>
              <a:buFontTx/>
              <a:buNone/>
            </a:pPr>
            <a:r>
              <a:rPr lang="fr-FR" altLang="fr-FR" sz="2000" b="1">
                <a:solidFill>
                  <a:schemeClr val="tx1"/>
                </a:solidFill>
                <a:latin typeface="Times New Roman" panose="02020603050405020304" pitchFamily="18" charset="0"/>
                <a:cs typeface="Times New Roman" panose="02020603050405020304" pitchFamily="18" charset="0"/>
              </a:rPr>
              <a:t>- </a:t>
            </a:r>
            <a:r>
              <a:rPr lang="fr-FR" altLang="fr-FR" sz="1800" b="1">
                <a:solidFill>
                  <a:schemeClr val="tx1"/>
                </a:solidFill>
                <a:latin typeface="Times New Roman" panose="02020603050405020304" pitchFamily="18" charset="0"/>
                <a:cs typeface="Times New Roman" panose="02020603050405020304" pitchFamily="18" charset="0"/>
              </a:rPr>
              <a:t>Résection et</a:t>
            </a:r>
            <a:endParaRPr lang="fr-FR" altLang="fr-FR" sz="1400" b="1">
              <a:solidFill>
                <a:schemeClr val="tx1"/>
              </a:solidFill>
              <a:latin typeface="Times New Roman" panose="02020603050405020304" pitchFamily="18" charset="0"/>
              <a:cs typeface="Times New Roman" panose="02020603050405020304" pitchFamily="18" charset="0"/>
            </a:endParaRPr>
          </a:p>
          <a:p>
            <a:pPr>
              <a:lnSpc>
                <a:spcPct val="90000"/>
              </a:lnSpc>
              <a:buFontTx/>
              <a:buNone/>
            </a:pPr>
            <a:r>
              <a:rPr lang="fr-FR" altLang="fr-FR" sz="1800" b="1">
                <a:solidFill>
                  <a:schemeClr val="tx1"/>
                </a:solidFill>
                <a:latin typeface="Times New Roman" panose="02020603050405020304" pitchFamily="18" charset="0"/>
                <a:cs typeface="Times New Roman" panose="02020603050405020304" pitchFamily="18" charset="0"/>
              </a:rPr>
              <a:t>      reconstruction </a:t>
            </a:r>
          </a:p>
          <a:p>
            <a:pPr>
              <a:lnSpc>
                <a:spcPct val="90000"/>
              </a:lnSpc>
              <a:buFontTx/>
              <a:buNone/>
            </a:pPr>
            <a:r>
              <a:rPr lang="fr-FR" altLang="fr-FR" sz="1800" b="1">
                <a:solidFill>
                  <a:schemeClr val="tx1"/>
                </a:solidFill>
                <a:latin typeface="Times New Roman" panose="02020603050405020304" pitchFamily="18" charset="0"/>
                <a:cs typeface="Times New Roman" panose="02020603050405020304" pitchFamily="18" charset="0"/>
              </a:rPr>
              <a:t>      (par prothèses)</a:t>
            </a:r>
          </a:p>
          <a:p>
            <a:pPr>
              <a:lnSpc>
                <a:spcPct val="90000"/>
              </a:lnSpc>
              <a:buFontTx/>
              <a:buNone/>
            </a:pPr>
            <a:r>
              <a:rPr lang="fr-FR" altLang="fr-FR" sz="1800" b="1">
                <a:solidFill>
                  <a:schemeClr val="tx1"/>
                </a:solidFill>
                <a:latin typeface="Times New Roman" panose="02020603050405020304" pitchFamily="18" charset="0"/>
                <a:cs typeface="Times New Roman" panose="02020603050405020304" pitchFamily="18" charset="0"/>
              </a:rPr>
              <a:t>      </a:t>
            </a:r>
          </a:p>
        </p:txBody>
      </p:sp>
      <p:sp>
        <p:nvSpPr>
          <p:cNvPr id="169987" name="Rectangle 3"/>
          <p:cNvSpPr>
            <a:spLocks noGrp="1" noChangeArrowheads="1"/>
          </p:cNvSpPr>
          <p:nvPr>
            <p:ph type="title"/>
          </p:nvPr>
        </p:nvSpPr>
        <p:spPr>
          <a:xfrm>
            <a:off x="5181600" y="5943600"/>
            <a:ext cx="5410200" cy="838200"/>
          </a:xfrm>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r>
              <a:rPr lang="fr-FR" altLang="fr-FR" sz="3200" b="1">
                <a:solidFill>
                  <a:schemeClr val="tx1"/>
                </a:solidFill>
                <a:latin typeface="Times New Roman" panose="02020603050405020304" pitchFamily="18" charset="0"/>
                <a:cs typeface="Times New Roman" panose="02020603050405020304" pitchFamily="18" charset="0"/>
              </a:rPr>
              <a:t>Ostéosarcome</a:t>
            </a:r>
          </a:p>
        </p:txBody>
      </p:sp>
      <p:pic>
        <p:nvPicPr>
          <p:cNvPr id="1699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2743200"/>
            <a:ext cx="2867025" cy="33528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699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524000"/>
            <a:ext cx="2947988" cy="44958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69991" name="Rectangle 7"/>
          <p:cNvSpPr>
            <a:spLocks noChangeArrowheads="1"/>
          </p:cNvSpPr>
          <p:nvPr/>
        </p:nvSpPr>
        <p:spPr bwMode="auto">
          <a:xfrm>
            <a:off x="2133600" y="1828801"/>
            <a:ext cx="533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fr-FR" altLang="fr-FR" sz="2000" b="1">
                <a:solidFill>
                  <a:srgbClr val="FAFD00"/>
                </a:solidFill>
                <a:latin typeface="Verdana" panose="020B0604030504040204" pitchFamily="34" charset="0"/>
                <a:cs typeface="Arial" panose="020B0604020202020204" pitchFamily="34" charset="0"/>
              </a:rPr>
              <a:t>Tumeur malignes : chirurgie d’exérèse et de reconstruction</a:t>
            </a:r>
          </a:p>
        </p:txBody>
      </p:sp>
      <p:sp>
        <p:nvSpPr>
          <p:cNvPr id="169992" name="Rectangle 8"/>
          <p:cNvSpPr>
            <a:spLocks noChangeArrowheads="1"/>
          </p:cNvSpPr>
          <p:nvPr/>
        </p:nvSpPr>
        <p:spPr bwMode="auto">
          <a:xfrm>
            <a:off x="2286000" y="7620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altLang="fr-FR" sz="28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Osseuses: Diagnostic et Biopsie</a:t>
            </a:r>
          </a:p>
        </p:txBody>
      </p:sp>
    </p:spTree>
    <p:extLst>
      <p:ext uri="{BB962C8B-B14F-4D97-AF65-F5344CB8AC3E}">
        <p14:creationId xmlns:p14="http://schemas.microsoft.com/office/powerpoint/2010/main" val="301867959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2286001" y="6096000"/>
            <a:ext cx="47339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400" b="1">
                <a:solidFill>
                  <a:srgbClr val="FAFD00"/>
                </a:solidFill>
                <a:latin typeface="Times" panose="02020603050405020304" pitchFamily="18" charset="0"/>
              </a:rPr>
              <a:t>Ostéosarcome  F - 25 ans</a:t>
            </a:r>
          </a:p>
        </p:txBody>
      </p:sp>
      <p:sp>
        <p:nvSpPr>
          <p:cNvPr id="171011" name="Rectangle 3"/>
          <p:cNvSpPr>
            <a:spLocks noGrp="1" noChangeArrowheads="1"/>
          </p:cNvSpPr>
          <p:nvPr>
            <p:ph type="title"/>
          </p:nvPr>
        </p:nvSpPr>
        <p:spPr>
          <a:xfrm>
            <a:off x="1905000" y="1066800"/>
            <a:ext cx="8153400" cy="4572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r>
              <a:rPr lang="fr-FR" altLang="fr-FR" sz="2000" b="1">
                <a:solidFill>
                  <a:schemeClr val="tx1"/>
                </a:solidFill>
                <a:latin typeface="Times New Roman" panose="02020603050405020304" pitchFamily="18" charset="0"/>
                <a:cs typeface="Times New Roman" panose="02020603050405020304" pitchFamily="18" charset="0"/>
              </a:rPr>
              <a:t>La résection doit passer à distance des lésions</a:t>
            </a:r>
          </a:p>
        </p:txBody>
      </p:sp>
      <p:pic>
        <p:nvPicPr>
          <p:cNvPr id="171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1" y="1676400"/>
            <a:ext cx="2684463" cy="47386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710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450" y="1905000"/>
            <a:ext cx="2266950" cy="40132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710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1981200"/>
            <a:ext cx="2341562" cy="40386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71015" name="Rectangle 7"/>
          <p:cNvSpPr>
            <a:spLocks noChangeArrowheads="1"/>
          </p:cNvSpPr>
          <p:nvPr/>
        </p:nvSpPr>
        <p:spPr bwMode="auto">
          <a:xfrm>
            <a:off x="2057401" y="533401"/>
            <a:ext cx="7485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28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Osseuses: Diagnostic et Biopsie</a:t>
            </a:r>
          </a:p>
        </p:txBody>
      </p:sp>
    </p:spTree>
    <p:extLst>
      <p:ext uri="{BB962C8B-B14F-4D97-AF65-F5344CB8AC3E}">
        <p14:creationId xmlns:p14="http://schemas.microsoft.com/office/powerpoint/2010/main" val="3486168839"/>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438400" y="1447800"/>
            <a:ext cx="4343400" cy="11430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r>
              <a:rPr lang="fr-FR" altLang="fr-FR" sz="2400" b="1">
                <a:solidFill>
                  <a:schemeClr val="tx1"/>
                </a:solidFill>
                <a:latin typeface="Times New Roman" panose="02020603050405020304" pitchFamily="18" charset="0"/>
                <a:cs typeface="Times New Roman" panose="02020603050405020304" pitchFamily="18" charset="0"/>
              </a:rPr>
              <a:t>Prothèse de reconstruction</a:t>
            </a:r>
            <a:r>
              <a:rPr lang="fr-FR" altLang="fr-FR" sz="3200" b="1">
                <a:solidFill>
                  <a:schemeClr val="tx1"/>
                </a:solidFill>
                <a:latin typeface="Times New Roman" panose="02020603050405020304" pitchFamily="18" charset="0"/>
                <a:cs typeface="Times New Roman" panose="02020603050405020304" pitchFamily="18" charset="0"/>
              </a:rPr>
              <a:t> </a:t>
            </a:r>
          </a:p>
        </p:txBody>
      </p:sp>
      <p:sp>
        <p:nvSpPr>
          <p:cNvPr id="172035" name="Rectangle 3"/>
          <p:cNvSpPr>
            <a:spLocks noChangeArrowheads="1"/>
          </p:cNvSpPr>
          <p:nvPr/>
        </p:nvSpPr>
        <p:spPr bwMode="auto">
          <a:xfrm>
            <a:off x="2438400" y="6019800"/>
            <a:ext cx="7772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50000"/>
              </a:spcBef>
              <a:spcAft>
                <a:spcPct val="0"/>
              </a:spcAft>
            </a:pPr>
            <a:r>
              <a:rPr lang="fr-FR" altLang="fr-FR" sz="2000" b="1">
                <a:solidFill>
                  <a:srgbClr val="FAFD00"/>
                </a:solidFill>
                <a:latin typeface="Times" panose="02020603050405020304" pitchFamily="18" charset="0"/>
              </a:rPr>
              <a:t>Manchonnage + greffe   osseuse de péroné</a:t>
            </a:r>
          </a:p>
        </p:txBody>
      </p:sp>
      <p:pic>
        <p:nvPicPr>
          <p:cNvPr id="172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667000"/>
            <a:ext cx="4318000" cy="31242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72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219200"/>
            <a:ext cx="3378200" cy="46863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72038" name="Rectangle 6"/>
          <p:cNvSpPr>
            <a:spLocks noChangeArrowheads="1"/>
          </p:cNvSpPr>
          <p:nvPr/>
        </p:nvSpPr>
        <p:spPr bwMode="auto">
          <a:xfrm>
            <a:off x="2514601" y="457201"/>
            <a:ext cx="7485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28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Osseuses: Diagnostic et Biopsie</a:t>
            </a:r>
          </a:p>
        </p:txBody>
      </p:sp>
    </p:spTree>
    <p:extLst>
      <p:ext uri="{BB962C8B-B14F-4D97-AF65-F5344CB8AC3E}">
        <p14:creationId xmlns:p14="http://schemas.microsoft.com/office/powerpoint/2010/main" val="3715151267"/>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a:r>
              <a:rPr lang="fr-FR" altLang="fr-FR" sz="3600" b="1">
                <a:solidFill>
                  <a:schemeClr val="tx1"/>
                </a:solidFill>
                <a:latin typeface="Times New Roman" panose="02020603050405020304" pitchFamily="18" charset="0"/>
                <a:cs typeface="Times New Roman" panose="02020603050405020304" pitchFamily="18" charset="0"/>
              </a:rPr>
              <a:t>NOMENCLATURE: TERMINOLOGIE</a:t>
            </a:r>
            <a:r>
              <a:rPr lang="fr-FR" altLang="fr-FR" sz="3200" b="1" u="sng">
                <a:solidFill>
                  <a:schemeClr val="tx1"/>
                </a:solidFill>
                <a:latin typeface="Times New Roman" panose="02020603050405020304" pitchFamily="18" charset="0"/>
                <a:cs typeface="Times New Roman" panose="02020603050405020304" pitchFamily="18" charset="0"/>
              </a:rPr>
              <a:t/>
            </a:r>
            <a:br>
              <a:rPr lang="fr-FR" altLang="fr-FR" sz="3200" b="1" u="sng">
                <a:solidFill>
                  <a:schemeClr val="tx1"/>
                </a:solidFill>
                <a:latin typeface="Times New Roman" panose="02020603050405020304" pitchFamily="18" charset="0"/>
                <a:cs typeface="Times New Roman" panose="02020603050405020304" pitchFamily="18" charset="0"/>
              </a:rPr>
            </a:br>
            <a:endParaRPr lang="fr-FR" altLang="fr-FR" sz="3200" b="1" u="sng">
              <a:solidFill>
                <a:schemeClr val="tx1"/>
              </a:solidFill>
              <a:latin typeface="Times New Roman" panose="02020603050405020304" pitchFamily="18" charset="0"/>
              <a:cs typeface="Times New Roman" panose="02020603050405020304" pitchFamily="18" charset="0"/>
            </a:endParaRPr>
          </a:p>
        </p:txBody>
      </p:sp>
      <p:sp>
        <p:nvSpPr>
          <p:cNvPr id="50179" name="Rectangle 3"/>
          <p:cNvSpPr>
            <a:spLocks noGrp="1" noChangeArrowheads="1"/>
          </p:cNvSpPr>
          <p:nvPr>
            <p:ph type="body" idx="1"/>
          </p:nvPr>
        </p:nvSpPr>
        <p:spPr/>
        <p:txBody>
          <a:bodyPr/>
          <a:lstStyle/>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Aborder des problèmes de terminologie aboutissant à une classification revêt un caractère quelque peu austère pour le clinicien, mais il s’agit avant tout d’élaborer et d’utiliser un langage commun et reproductible dans le contexte pluridisciplinaire d’une telle pathologie. Le support officiel d’une telle classification est représenté par la monographie de l’Organisation mondiale de la santé (OMS), réflexion d’un groupe international de pathologistes, et dont la dernière version date de 1993. Fondé sur des critères histologiques de différenciation et parfois sur des notions plus récentes d’immunohistochimie, son canevas reflète en grande partie les travaux anciens de Lichtenstein et de Jaffé.</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Une telle référence n’est cependant pas exempte de critiques : imprécisions de certaines rubriques, entités actuellement discutables, omissions de certaines formes topographiques ou évolutives, parfois absence de corrélation terminologique avec les recrutements des grandes institutions.</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La classification proposée dans le tableau II en est une version modifiée,  permettant une approche plus pratique et plus actuelle des entités tumorales et pseudo tumorales. </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Quelques affections sont le propre de la pathologie pédiatrique, mais le plus souvent les différences avec la pathologie de l’adulte ne reflètent que des notions de fréquence. Par ailleurs, la sélection des lésions pseudo tumorales est obligatoirement arbitraire et variable d’une source de référence à une autre. </a:t>
            </a:r>
          </a:p>
        </p:txBody>
      </p:sp>
    </p:spTree>
    <p:extLst>
      <p:ext uri="{BB962C8B-B14F-4D97-AF65-F5344CB8AC3E}">
        <p14:creationId xmlns:p14="http://schemas.microsoft.com/office/powerpoint/2010/main" val="844231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24579" name="Rectangle 3"/>
          <p:cNvSpPr>
            <a:spLocks noGrp="1" noChangeArrowheads="1"/>
          </p:cNvSpPr>
          <p:nvPr>
            <p:ph type="body" idx="1"/>
          </p:nvPr>
        </p:nvSpPr>
        <p:spPr/>
        <p:txBody>
          <a:bodyPr/>
          <a:lstStyle/>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DÉMARCHES DIAGNOSTIQUES AVANT LA BIOPSIE</a:t>
            </a:r>
          </a:p>
          <a:p>
            <a:pPr>
              <a:lnSpc>
                <a:spcPct val="80000"/>
              </a:lnSpc>
            </a:pPr>
            <a:endParaRPr lang="fr-FR" altLang="fr-FR" sz="1800" b="1">
              <a:solidFill>
                <a:schemeClr val="tx1"/>
              </a:solidFill>
              <a:latin typeface="Times New Roman" panose="02020603050405020304" pitchFamily="18" charset="0"/>
              <a:cs typeface="Times New Roman" panose="02020603050405020304" pitchFamily="18" charset="0"/>
            </a:endParaRP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Interrogatoire</a:t>
            </a:r>
          </a:p>
          <a:p>
            <a:pPr>
              <a:lnSpc>
                <a:spcPct val="80000"/>
              </a:lnSpc>
            </a:pPr>
            <a:endParaRPr lang="fr-FR" altLang="fr-FR" sz="1800" b="1">
              <a:solidFill>
                <a:schemeClr val="tx1"/>
              </a:solidFill>
              <a:latin typeface="Times New Roman" panose="02020603050405020304" pitchFamily="18" charset="0"/>
              <a:cs typeface="Times New Roman" panose="02020603050405020304" pitchFamily="18" charset="0"/>
            </a:endParaRPr>
          </a:p>
          <a:p>
            <a:pPr>
              <a:lnSpc>
                <a:spcPct val="80000"/>
              </a:lnSpc>
            </a:pPr>
            <a:r>
              <a:rPr lang="fr-FR" altLang="fr-FR" sz="1800" b="1">
                <a:solidFill>
                  <a:schemeClr val="tx1"/>
                </a:solidFill>
                <a:latin typeface="Times New Roman" panose="02020603050405020304" pitchFamily="18" charset="0"/>
                <a:cs typeface="Times New Roman" panose="02020603050405020304" pitchFamily="18" charset="0"/>
              </a:rPr>
              <a:t>Il retrouve les circonstances de découverte, les modalités du début de l’affection, la date d’apparition de la tumeur, la gêne qu’elle entraînait. On retrouve souvent un traumatisme comme cause déclenchante. Nous connaissons tous des cas de sarcome ostéogène diagnostiqués histologiquement comme tels mais correspondant seulement à un cal de fracture, diagnostic pourtant facile à redresser par l’interrogatoire. Il en est de même des appositions périostées inquiétantes diaphyso métaphysaires du tibia ou du métatarsien, correspondant en fait à une fracture de fatigue (là encore, c’est l’interrogatoire qui fait le diagnostic).</a:t>
            </a:r>
          </a:p>
        </p:txBody>
      </p:sp>
    </p:spTree>
    <p:extLst>
      <p:ext uri="{BB962C8B-B14F-4D97-AF65-F5344CB8AC3E}">
        <p14:creationId xmlns:p14="http://schemas.microsoft.com/office/powerpoint/2010/main" val="8781885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a:r>
              <a:rPr lang="fr-FR" altLang="fr-FR" sz="3200" b="1">
                <a:solidFill>
                  <a:schemeClr val="tx1"/>
                </a:solidFill>
                <a:latin typeface="Times New Roman" panose="02020603050405020304" pitchFamily="18" charset="0"/>
                <a:cs typeface="Times New Roman" panose="02020603050405020304" pitchFamily="18" charset="0"/>
              </a:rPr>
              <a:t>NOMENCLATURE: CONCEPTS</a:t>
            </a:r>
          </a:p>
        </p:txBody>
      </p:sp>
      <p:sp>
        <p:nvSpPr>
          <p:cNvPr id="51203" name="Rectangle 3"/>
          <p:cNvSpPr>
            <a:spLocks noGrp="1" noChangeArrowheads="1"/>
          </p:cNvSpPr>
          <p:nvPr>
            <p:ph type="body" idx="1"/>
          </p:nvPr>
        </p:nvSpPr>
        <p:spPr/>
        <p:txBody>
          <a:bodyPr/>
          <a:lstStyle/>
          <a:p>
            <a:pPr>
              <a:lnSpc>
                <a:spcPct val="80000"/>
              </a:lnSpc>
            </a:pPr>
            <a:endParaRPr lang="fr-FR" altLang="fr-FR" sz="1400" b="1">
              <a:solidFill>
                <a:schemeClr val="tx1"/>
              </a:solidFill>
              <a:latin typeface="Times New Roman" panose="02020603050405020304" pitchFamily="18" charset="0"/>
              <a:cs typeface="Times New Roman" panose="02020603050405020304" pitchFamily="18" charset="0"/>
            </a:endParaRP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 Deux concepts régissent la plupart des classifications de tumeurs:                                                     L’HISTOGENESE ET LA DIFFERENCIATION. </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L’histogenèse se réfère aux cellules ou au tissu dont serait issu un clone tumoral ; seules quelques entités tumorales osseuses ont un support histogénétique présumé. </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La différenciation représente le degré de similitude plus ou moins achevé avec un tissu normal de  l’organisme, sous la dépendance du groupe de gènes que la cellule tumorale est susceptible de transcrire. Elle peut être cellulaire et/ou se traduire par une matrice produite par la tumeur. Une telle différenciation pour les sarcomes est variable dans le temps, sous la dépendance vraisemblable de l’instabilité génétique et du microenvironnement tissulaire. Ainsi, la notion de  dédifférenciation de plus en plus usitée pour les sarcomes de bas grade répond à une progression tumorale où d’autres types histologiques apparaissent par mutations génétiques des cellules souches.</a:t>
            </a:r>
          </a:p>
          <a:p>
            <a:pPr>
              <a:lnSpc>
                <a:spcPct val="80000"/>
              </a:lnSpc>
            </a:pPr>
            <a:r>
              <a:rPr lang="fr-FR" altLang="fr-FR" sz="1400" b="1">
                <a:solidFill>
                  <a:schemeClr val="tx1"/>
                </a:solidFill>
                <a:latin typeface="Times New Roman" panose="02020603050405020304" pitchFamily="18" charset="0"/>
                <a:cs typeface="Times New Roman" panose="02020603050405020304" pitchFamily="18" charset="0"/>
              </a:rPr>
              <a:t>Une telle instabilité a des conséquences majeures pour le traitement et le pronostic, et doit être en filigrane dans toute classification. À titre d’exemple, un chondrosarcome n’est pas obligatoirement issu du cartilage de voisinage et peut présenter, dans ses récidives ou ses métastases, un profil histologique d’ostéosarcome. </a:t>
            </a:r>
          </a:p>
        </p:txBody>
      </p:sp>
    </p:spTree>
    <p:extLst>
      <p:ext uri="{BB962C8B-B14F-4D97-AF65-F5344CB8AC3E}">
        <p14:creationId xmlns:p14="http://schemas.microsoft.com/office/powerpoint/2010/main" val="20456689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CLASSIFICATION ANATOMOPATHOLOGIQUE</a:t>
            </a:r>
            <a:r>
              <a:rPr lang="fr-FR" altLang="fr-FR" sz="2400" b="1">
                <a:solidFill>
                  <a:schemeClr val="tx1"/>
                </a:solidFill>
                <a:latin typeface="Times New Roman" panose="02020603050405020304" pitchFamily="18" charset="0"/>
                <a:cs typeface="Times New Roman" panose="02020603050405020304" pitchFamily="18" charset="0"/>
              </a:rPr>
              <a:t> </a:t>
            </a:r>
            <a:br>
              <a:rPr lang="fr-FR" altLang="fr-FR" sz="24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DES LESIONS TUMORALES  ET  PSEUDOTUMORALES DES OS</a:t>
            </a:r>
            <a:br>
              <a:rPr lang="fr-FR" altLang="fr-FR" sz="20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 </a:t>
            </a:r>
            <a:r>
              <a:rPr lang="fr-FR" altLang="fr-FR" sz="3200" b="1">
                <a:solidFill>
                  <a:schemeClr val="tx1"/>
                </a:solidFill>
                <a:latin typeface="Times New Roman" panose="02020603050405020304" pitchFamily="18" charset="0"/>
                <a:cs typeface="Times New Roman" panose="02020603050405020304" pitchFamily="18" charset="0"/>
              </a:rPr>
              <a:t>A-</a:t>
            </a:r>
            <a:r>
              <a:rPr lang="fr-FR" altLang="fr-FR" sz="3200" b="1" u="sng">
                <a:solidFill>
                  <a:schemeClr val="tx1"/>
                </a:solidFill>
                <a:latin typeface="Times New Roman" panose="02020603050405020304" pitchFamily="18" charset="0"/>
                <a:cs typeface="Times New Roman" panose="02020603050405020304" pitchFamily="18" charset="0"/>
              </a:rPr>
              <a:t>TUMEURS OSTEOFORMATRICES</a:t>
            </a:r>
            <a:r>
              <a:rPr lang="fr-FR" altLang="fr-FR" sz="3200" b="1">
                <a:solidFill>
                  <a:schemeClr val="tx1"/>
                </a:solidFill>
                <a:latin typeface="Times New Roman" panose="02020603050405020304" pitchFamily="18" charset="0"/>
                <a:cs typeface="Times New Roman" panose="02020603050405020304" pitchFamily="18" charset="0"/>
              </a:rPr>
              <a:t> </a:t>
            </a:r>
          </a:p>
        </p:txBody>
      </p:sp>
      <p:sp>
        <p:nvSpPr>
          <p:cNvPr id="52227" name="Rectangle 3"/>
          <p:cNvSpPr>
            <a:spLocks noGrp="1" noChangeArrowheads="1"/>
          </p:cNvSpPr>
          <p:nvPr>
            <p:ph type="body" idx="1"/>
          </p:nvPr>
        </p:nvSpPr>
        <p:spPr/>
        <p:txBody>
          <a:bodyPr/>
          <a:lstStyle/>
          <a:p>
            <a:pPr>
              <a:lnSpc>
                <a:spcPct val="80000"/>
              </a:lnSpc>
            </a:pPr>
            <a:endParaRPr lang="fr-FR" altLang="fr-FR" sz="2800" b="1">
              <a:solidFill>
                <a:schemeClr val="tx1"/>
              </a:solidFill>
              <a:latin typeface="Times New Roman" panose="02020603050405020304" pitchFamily="18" charset="0"/>
              <a:cs typeface="Times New Roman" panose="02020603050405020304" pitchFamily="18" charset="0"/>
            </a:endParaRPr>
          </a:p>
          <a:p>
            <a:pPr>
              <a:lnSpc>
                <a:spcPct val="80000"/>
              </a:lnSpc>
            </a:pPr>
            <a:r>
              <a:rPr lang="fr-FR" altLang="fr-FR" sz="2800" b="1">
                <a:solidFill>
                  <a:schemeClr val="tx1"/>
                </a:solidFill>
                <a:latin typeface="Times New Roman" panose="02020603050405020304" pitchFamily="18" charset="0"/>
                <a:cs typeface="Times New Roman" panose="02020603050405020304" pitchFamily="18" charset="0"/>
              </a:rPr>
              <a:t>1_Bénignes </a:t>
            </a:r>
          </a:p>
          <a:p>
            <a:pPr>
              <a:lnSpc>
                <a:spcPct val="80000"/>
              </a:lnSpc>
            </a:pPr>
            <a:r>
              <a:rPr lang="fr-FR" altLang="fr-FR" sz="2800" b="1">
                <a:solidFill>
                  <a:schemeClr val="tx1"/>
                </a:solidFill>
                <a:latin typeface="Times New Roman" panose="02020603050405020304" pitchFamily="18" charset="0"/>
                <a:cs typeface="Times New Roman" panose="02020603050405020304" pitchFamily="18" charset="0"/>
              </a:rPr>
              <a:t>a_Ostéome : Formes corticale et spongieuse, parostéale et intramédullaire</a:t>
            </a:r>
          </a:p>
          <a:p>
            <a:pPr>
              <a:lnSpc>
                <a:spcPct val="80000"/>
              </a:lnSpc>
            </a:pPr>
            <a:r>
              <a:rPr lang="fr-FR" altLang="fr-FR" sz="2800" b="1">
                <a:solidFill>
                  <a:schemeClr val="tx1"/>
                </a:solidFill>
                <a:latin typeface="Times New Roman" panose="02020603050405020304" pitchFamily="18" charset="0"/>
                <a:cs typeface="Times New Roman" panose="02020603050405020304" pitchFamily="18" charset="0"/>
              </a:rPr>
              <a:t>b_Îlot condensant bénin (énostose)</a:t>
            </a:r>
          </a:p>
          <a:p>
            <a:pPr>
              <a:lnSpc>
                <a:spcPct val="80000"/>
              </a:lnSpc>
            </a:pPr>
            <a:r>
              <a:rPr lang="fr-FR" altLang="fr-FR" sz="2800" b="1">
                <a:solidFill>
                  <a:schemeClr val="tx1"/>
                </a:solidFill>
                <a:latin typeface="Times New Roman" panose="02020603050405020304" pitchFamily="18" charset="0"/>
                <a:cs typeface="Times New Roman" panose="02020603050405020304" pitchFamily="18" charset="0"/>
              </a:rPr>
              <a:t>c_Ostéome ostéoïde : Formes corticale, médullaire, souspériostée, multicentrique</a:t>
            </a:r>
          </a:p>
          <a:p>
            <a:pPr>
              <a:lnSpc>
                <a:spcPct val="80000"/>
              </a:lnSpc>
            </a:pPr>
            <a:r>
              <a:rPr lang="fr-FR" altLang="fr-FR" sz="2800" b="1">
                <a:solidFill>
                  <a:schemeClr val="tx1"/>
                </a:solidFill>
                <a:latin typeface="Times New Roman" panose="02020603050405020304" pitchFamily="18" charset="0"/>
                <a:cs typeface="Times New Roman" panose="02020603050405020304" pitchFamily="18" charset="0"/>
              </a:rPr>
              <a:t>d_Ostéoblastome : Formes médullaire, périostée, multicentrique, ostéoblastome aggressif (?)</a:t>
            </a:r>
          </a:p>
        </p:txBody>
      </p:sp>
    </p:spTree>
    <p:extLst>
      <p:ext uri="{BB962C8B-B14F-4D97-AF65-F5344CB8AC3E}">
        <p14:creationId xmlns:p14="http://schemas.microsoft.com/office/powerpoint/2010/main" val="26021242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62200" y="1143000"/>
            <a:ext cx="7594600" cy="736600"/>
          </a:xfrm>
          <a:solidFill>
            <a:schemeClr val="bg1"/>
          </a:solidFill>
          <a:ln w="25400" cap="flat">
            <a:solidFill>
              <a:srgbClr val="FFFFFF"/>
            </a:solidFill>
            <a:miter lim="800000"/>
            <a:headEnd/>
            <a:tailEnd/>
          </a:ln>
        </p:spPr>
        <p:txBody>
          <a:bodyPr vert="horz" wrap="square" lIns="90487" tIns="44450" rIns="90487" bIns="44450" numCol="1" anchor="ctr" anchorCtr="0" compatLnSpc="1">
            <a:prstTxWarp prst="textNoShape">
              <a:avLst/>
            </a:prstTxWarp>
          </a:bodyPr>
          <a:lstStyle/>
          <a:p>
            <a:r>
              <a:rPr lang="fr-FR" altLang="fr-FR" b="1">
                <a:solidFill>
                  <a:schemeClr val="tx1"/>
                </a:solidFill>
                <a:latin typeface="Times New Roman" panose="02020603050405020304" pitchFamily="18" charset="0"/>
                <a:cs typeface="Times New Roman" panose="02020603050405020304" pitchFamily="18" charset="0"/>
              </a:rPr>
              <a:t>OSTÉOME  OSTÉOÏDE</a:t>
            </a:r>
          </a:p>
        </p:txBody>
      </p:sp>
      <p:sp>
        <p:nvSpPr>
          <p:cNvPr id="180227" name="Rectangle 3"/>
          <p:cNvSpPr>
            <a:spLocks noGrp="1" noChangeArrowheads="1"/>
          </p:cNvSpPr>
          <p:nvPr>
            <p:ph type="body" sz="half" idx="1"/>
          </p:nvPr>
        </p:nvSpPr>
        <p:spPr>
          <a:xfrm>
            <a:off x="2286000" y="1828800"/>
            <a:ext cx="7696200" cy="9906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buFontTx/>
              <a:buNone/>
            </a:pPr>
            <a:r>
              <a:rPr lang="fr-FR" altLang="fr-FR" sz="2800" b="1">
                <a:solidFill>
                  <a:schemeClr val="tx1"/>
                </a:solidFill>
                <a:latin typeface="Times New Roman" panose="02020603050405020304" pitchFamily="18" charset="0"/>
                <a:cs typeface="Times New Roman" panose="02020603050405020304" pitchFamily="18" charset="0"/>
              </a:rPr>
              <a:t>Radiographie: </a:t>
            </a:r>
            <a:r>
              <a:rPr lang="fr-FR" altLang="fr-FR" sz="2400" b="1">
                <a:solidFill>
                  <a:schemeClr val="tx1"/>
                </a:solidFill>
                <a:latin typeface="Times New Roman" panose="02020603050405020304" pitchFamily="18" charset="0"/>
                <a:cs typeface="Times New Roman" panose="02020603050405020304" pitchFamily="18" charset="0"/>
              </a:rPr>
              <a:t>Condensation corticale </a:t>
            </a:r>
            <a:endParaRPr lang="fr-FR" altLang="fr-FR" sz="2000" b="1">
              <a:solidFill>
                <a:schemeClr val="tx1"/>
              </a:solidFill>
              <a:latin typeface="Times New Roman" panose="02020603050405020304" pitchFamily="18" charset="0"/>
              <a:cs typeface="Times New Roman" panose="02020603050405020304" pitchFamily="18" charset="0"/>
            </a:endParaRPr>
          </a:p>
          <a:p>
            <a:pPr>
              <a:buFontTx/>
              <a:buNone/>
            </a:pPr>
            <a:r>
              <a:rPr lang="fr-FR" altLang="fr-FR" sz="2000" b="1">
                <a:solidFill>
                  <a:schemeClr val="tx1"/>
                </a:solidFill>
                <a:latin typeface="Times New Roman" panose="02020603050405020304" pitchFamily="18" charset="0"/>
                <a:cs typeface="Times New Roman" panose="02020603050405020304" pitchFamily="18" charset="0"/>
              </a:rPr>
              <a:t>      Dans la corticale, </a:t>
            </a:r>
            <a:r>
              <a:rPr lang="fr-FR" altLang="fr-FR" sz="2400" b="1">
                <a:solidFill>
                  <a:schemeClr val="tx1"/>
                </a:solidFill>
                <a:latin typeface="Times New Roman" panose="02020603050405020304" pitchFamily="18" charset="0"/>
                <a:cs typeface="Times New Roman" panose="02020603050405020304" pitchFamily="18" charset="0"/>
              </a:rPr>
              <a:t>le  nidus  (</a:t>
            </a:r>
            <a:r>
              <a:rPr lang="fr-FR" altLang="fr-FR" sz="2000" b="1">
                <a:solidFill>
                  <a:schemeClr val="tx1"/>
                </a:solidFill>
                <a:latin typeface="Times New Roman" panose="02020603050405020304" pitchFamily="18" charset="0"/>
                <a:cs typeface="Times New Roman" panose="02020603050405020304" pitchFamily="18" charset="0"/>
              </a:rPr>
              <a:t>petite lacune)</a:t>
            </a:r>
          </a:p>
        </p:txBody>
      </p:sp>
      <p:sp>
        <p:nvSpPr>
          <p:cNvPr id="180228" name="Rectangle 4"/>
          <p:cNvSpPr>
            <a:spLocks noChangeArrowheads="1"/>
          </p:cNvSpPr>
          <p:nvPr/>
        </p:nvSpPr>
        <p:spPr bwMode="auto">
          <a:xfrm>
            <a:off x="9215439" y="4491038"/>
            <a:ext cx="13049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400" b="1">
                <a:solidFill>
                  <a:srgbClr val="FFFFFF"/>
                </a:solidFill>
              </a:rPr>
              <a:t>tomo</a:t>
            </a:r>
          </a:p>
        </p:txBody>
      </p:sp>
      <p:pic>
        <p:nvPicPr>
          <p:cNvPr id="180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2819400"/>
            <a:ext cx="2697163" cy="37846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80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429000"/>
            <a:ext cx="1612900" cy="32385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80231" name="Line 7"/>
          <p:cNvSpPr>
            <a:spLocks noChangeShapeType="1"/>
          </p:cNvSpPr>
          <p:nvPr/>
        </p:nvSpPr>
        <p:spPr bwMode="auto">
          <a:xfrm>
            <a:off x="8229600" y="4800600"/>
            <a:ext cx="381000" cy="228600"/>
          </a:xfrm>
          <a:prstGeom prst="line">
            <a:avLst/>
          </a:prstGeom>
          <a:noFill/>
          <a:ln w="2857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180232" name="Line 8"/>
          <p:cNvSpPr>
            <a:spLocks noChangeShapeType="1"/>
          </p:cNvSpPr>
          <p:nvPr/>
        </p:nvSpPr>
        <p:spPr bwMode="auto">
          <a:xfrm>
            <a:off x="4191000" y="4191000"/>
            <a:ext cx="533400" cy="76200"/>
          </a:xfrm>
          <a:prstGeom prst="line">
            <a:avLst/>
          </a:prstGeom>
          <a:noFill/>
          <a:ln w="2857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180233" name="Rectangle 9"/>
          <p:cNvSpPr>
            <a:spLocks noChangeArrowheads="1"/>
          </p:cNvSpPr>
          <p:nvPr/>
        </p:nvSpPr>
        <p:spPr bwMode="auto">
          <a:xfrm>
            <a:off x="2514601" y="457200"/>
            <a:ext cx="7161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A-</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OSTEOFORMATRICES</a:t>
            </a:r>
          </a:p>
        </p:txBody>
      </p:sp>
    </p:spTree>
    <p:extLst>
      <p:ext uri="{BB962C8B-B14F-4D97-AF65-F5344CB8AC3E}">
        <p14:creationId xmlns:p14="http://schemas.microsoft.com/office/powerpoint/2010/main" val="92425446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057400" y="1066800"/>
            <a:ext cx="5334000" cy="965200"/>
          </a:xfrm>
          <a:solidFill>
            <a:schemeClr val="bg1"/>
          </a:solidFill>
          <a:ln w="25400" cap="flat">
            <a:solidFill>
              <a:srgbClr val="FFFFFF"/>
            </a:solidFill>
            <a:miter lim="800000"/>
            <a:headEnd/>
            <a:tailEnd/>
          </a:ln>
        </p:spPr>
        <p:txBody>
          <a:bodyPr vert="horz" wrap="square" lIns="90487" tIns="44450" rIns="90487" bIns="44450" numCol="1" anchor="ctr" anchorCtr="0" compatLnSpc="1">
            <a:prstTxWarp prst="textNoShape">
              <a:avLst/>
            </a:prstTxWarp>
          </a:bodyPr>
          <a:lstStyle/>
          <a:p>
            <a:r>
              <a:rPr lang="fr-FR" altLang="fr-FR" sz="2400" b="1">
                <a:solidFill>
                  <a:schemeClr val="tx1"/>
                </a:solidFill>
                <a:latin typeface="Times New Roman" panose="02020603050405020304" pitchFamily="18" charset="0"/>
                <a:cs typeface="Times New Roman" panose="02020603050405020304" pitchFamily="18" charset="0"/>
              </a:rPr>
              <a:t>Traitement chirurgical classique</a:t>
            </a:r>
          </a:p>
        </p:txBody>
      </p:sp>
      <p:sp>
        <p:nvSpPr>
          <p:cNvPr id="182275" name="Rectangle 3"/>
          <p:cNvSpPr>
            <a:spLocks noGrp="1" noChangeArrowheads="1"/>
          </p:cNvSpPr>
          <p:nvPr>
            <p:ph type="body" sz="half" idx="1"/>
          </p:nvPr>
        </p:nvSpPr>
        <p:spPr>
          <a:xfrm>
            <a:off x="2133600" y="1600200"/>
            <a:ext cx="7467600" cy="41910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endParaRPr lang="fr-FR" altLang="fr-FR" sz="2000" b="1">
              <a:solidFill>
                <a:schemeClr val="tx1"/>
              </a:solidFill>
              <a:latin typeface="Times New Roman" panose="02020603050405020304" pitchFamily="18" charset="0"/>
              <a:cs typeface="Times New Roman" panose="02020603050405020304" pitchFamily="18" charset="0"/>
            </a:endParaRPr>
          </a:p>
          <a:p>
            <a:pPr>
              <a:buFontTx/>
              <a:buNone/>
            </a:pPr>
            <a:r>
              <a:rPr lang="fr-FR" altLang="fr-FR" sz="2000" b="1">
                <a:solidFill>
                  <a:schemeClr val="tx1"/>
                </a:solidFill>
                <a:latin typeface="Times New Roman" panose="02020603050405020304" pitchFamily="18" charset="0"/>
                <a:cs typeface="Times New Roman" panose="02020603050405020304" pitchFamily="18" charset="0"/>
              </a:rPr>
              <a:t> </a:t>
            </a:r>
            <a:r>
              <a:rPr lang="fr-FR" altLang="fr-FR" sz="2400" b="1">
                <a:solidFill>
                  <a:schemeClr val="tx1"/>
                </a:solidFill>
                <a:latin typeface="Times New Roman" panose="02020603050405020304" pitchFamily="18" charset="0"/>
                <a:cs typeface="Times New Roman" panose="02020603050405020304" pitchFamily="18" charset="0"/>
              </a:rPr>
              <a:t>Ablation d’un volet avec le nidus</a:t>
            </a:r>
          </a:p>
          <a:p>
            <a:endParaRPr lang="fr-FR" altLang="fr-FR" sz="2400" b="1">
              <a:solidFill>
                <a:schemeClr val="tx1"/>
              </a:solidFill>
              <a:latin typeface="Times New Roman" panose="02020603050405020304" pitchFamily="18" charset="0"/>
              <a:cs typeface="Times New Roman" panose="02020603050405020304" pitchFamily="18" charset="0"/>
            </a:endParaRPr>
          </a:p>
        </p:txBody>
      </p:sp>
      <p:sp>
        <p:nvSpPr>
          <p:cNvPr id="182276" name="Rectangle 4"/>
          <p:cNvSpPr>
            <a:spLocks noChangeArrowheads="1"/>
          </p:cNvSpPr>
          <p:nvPr/>
        </p:nvSpPr>
        <p:spPr bwMode="auto">
          <a:xfrm>
            <a:off x="4724400" y="2895601"/>
            <a:ext cx="2667000"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endParaRPr lang="fr-FR" altLang="fr-FR" b="1">
              <a:solidFill>
                <a:srgbClr val="FFFFFF"/>
              </a:solidFill>
            </a:endParaRPr>
          </a:p>
          <a:p>
            <a:pPr eaLnBrk="0" fontAlgn="base" hangingPunct="0">
              <a:spcBef>
                <a:spcPct val="50000"/>
              </a:spcBef>
              <a:spcAft>
                <a:spcPct val="0"/>
              </a:spcAft>
            </a:pPr>
            <a:r>
              <a:rPr lang="fr-FR" altLang="fr-FR" b="1">
                <a:solidFill>
                  <a:srgbClr val="FFCC00"/>
                </a:solidFill>
              </a:rPr>
              <a:t>Risque de fracture</a:t>
            </a:r>
          </a:p>
          <a:p>
            <a:pPr eaLnBrk="0" fontAlgn="base" hangingPunct="0">
              <a:spcBef>
                <a:spcPct val="50000"/>
              </a:spcBef>
              <a:spcAft>
                <a:spcPct val="0"/>
              </a:spcAft>
            </a:pPr>
            <a:endParaRPr lang="fr-FR" altLang="fr-FR" b="1">
              <a:solidFill>
                <a:srgbClr val="FFCC00"/>
              </a:solidFill>
            </a:endParaRPr>
          </a:p>
          <a:p>
            <a:pPr eaLnBrk="0" fontAlgn="base" hangingPunct="0">
              <a:spcBef>
                <a:spcPct val="50000"/>
              </a:spcBef>
              <a:spcAft>
                <a:spcPct val="0"/>
              </a:spcAft>
            </a:pPr>
            <a:r>
              <a:rPr lang="fr-FR" altLang="fr-FR" b="1">
                <a:solidFill>
                  <a:srgbClr val="FFCC00"/>
                </a:solidFill>
              </a:rPr>
              <a:t>Greffe ?</a:t>
            </a:r>
          </a:p>
          <a:p>
            <a:pPr eaLnBrk="0" fontAlgn="base" hangingPunct="0">
              <a:spcBef>
                <a:spcPct val="50000"/>
              </a:spcBef>
              <a:spcAft>
                <a:spcPct val="0"/>
              </a:spcAft>
            </a:pPr>
            <a:endParaRPr lang="fr-FR" altLang="fr-FR" b="1">
              <a:solidFill>
                <a:srgbClr val="FFCC00"/>
              </a:solidFill>
            </a:endParaRPr>
          </a:p>
          <a:p>
            <a:pPr eaLnBrk="0" fontAlgn="base" hangingPunct="0">
              <a:spcBef>
                <a:spcPct val="50000"/>
              </a:spcBef>
              <a:spcAft>
                <a:spcPct val="0"/>
              </a:spcAft>
            </a:pPr>
            <a:r>
              <a:rPr lang="fr-FR" altLang="fr-FR" b="1">
                <a:solidFill>
                  <a:srgbClr val="FFCC00"/>
                </a:solidFill>
              </a:rPr>
              <a:t>Reposition du volet  après ablation du nidus ?</a:t>
            </a:r>
          </a:p>
        </p:txBody>
      </p:sp>
      <p:pic>
        <p:nvPicPr>
          <p:cNvPr id="1822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1" y="2819400"/>
            <a:ext cx="2352675" cy="3176588"/>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822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1" y="1600200"/>
            <a:ext cx="2435225" cy="51054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82279" name="Line 7"/>
          <p:cNvSpPr>
            <a:spLocks noChangeShapeType="1"/>
          </p:cNvSpPr>
          <p:nvPr/>
        </p:nvSpPr>
        <p:spPr bwMode="auto">
          <a:xfrm flipH="1" flipV="1">
            <a:off x="3429000" y="4876800"/>
            <a:ext cx="990600" cy="381000"/>
          </a:xfrm>
          <a:prstGeom prst="line">
            <a:avLst/>
          </a:prstGeom>
          <a:noFill/>
          <a:ln w="571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182280" name="Rectangle 8"/>
          <p:cNvSpPr>
            <a:spLocks noChangeArrowheads="1"/>
          </p:cNvSpPr>
          <p:nvPr/>
        </p:nvSpPr>
        <p:spPr bwMode="auto">
          <a:xfrm>
            <a:off x="2362201" y="381000"/>
            <a:ext cx="7161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A-</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OSTEOFORMATRICES</a:t>
            </a:r>
          </a:p>
        </p:txBody>
      </p:sp>
    </p:spTree>
    <p:extLst>
      <p:ext uri="{BB962C8B-B14F-4D97-AF65-F5344CB8AC3E}">
        <p14:creationId xmlns:p14="http://schemas.microsoft.com/office/powerpoint/2010/main" val="3652654693"/>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057400" y="990600"/>
            <a:ext cx="5105400" cy="736600"/>
          </a:xfrm>
          <a:solidFill>
            <a:schemeClr val="bg1"/>
          </a:solidFill>
          <a:ln w="25400" cap="flat">
            <a:solidFill>
              <a:srgbClr val="FFFFFF"/>
            </a:solidFill>
            <a:miter lim="800000"/>
            <a:headEnd/>
            <a:tailEnd/>
          </a:ln>
        </p:spPr>
        <p:txBody>
          <a:bodyPr vert="horz" wrap="square" lIns="90487" tIns="44450" rIns="90487" bIns="44450" numCol="1" anchor="ctr" anchorCtr="0" compatLnSpc="1">
            <a:prstTxWarp prst="textNoShape">
              <a:avLst/>
            </a:prstTxWarp>
          </a:bodyPr>
          <a:lstStyle/>
          <a:p>
            <a:r>
              <a:rPr lang="fr-FR" altLang="fr-FR" sz="3200" b="1">
                <a:solidFill>
                  <a:schemeClr val="tx1"/>
                </a:solidFill>
                <a:latin typeface="Times New Roman" panose="02020603050405020304" pitchFamily="18" charset="0"/>
                <a:cs typeface="Times New Roman" panose="02020603050405020304" pitchFamily="18" charset="0"/>
              </a:rPr>
              <a:t>OSTÉOME  OSTÉOÏDE</a:t>
            </a:r>
          </a:p>
        </p:txBody>
      </p:sp>
      <p:sp>
        <p:nvSpPr>
          <p:cNvPr id="181251" name="Rectangle 3"/>
          <p:cNvSpPr>
            <a:spLocks noGrp="1" noChangeArrowheads="1"/>
          </p:cNvSpPr>
          <p:nvPr>
            <p:ph type="body" sz="half" idx="1"/>
          </p:nvPr>
        </p:nvSpPr>
        <p:spPr>
          <a:xfrm>
            <a:off x="1981200" y="1676400"/>
            <a:ext cx="4953000" cy="6858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lnSpc>
                <a:spcPct val="90000"/>
              </a:lnSpc>
            </a:pPr>
            <a:r>
              <a:rPr lang="fr-FR" altLang="fr-FR" sz="1800" b="1">
                <a:solidFill>
                  <a:schemeClr val="tx1"/>
                </a:solidFill>
                <a:latin typeface="Times New Roman" panose="02020603050405020304" pitchFamily="18" charset="0"/>
                <a:cs typeface="Times New Roman" panose="02020603050405020304" pitchFamily="18" charset="0"/>
              </a:rPr>
              <a:t>Formes intra-spongieuses</a:t>
            </a:r>
          </a:p>
          <a:p>
            <a:pPr>
              <a:lnSpc>
                <a:spcPct val="90000"/>
              </a:lnSpc>
            </a:pPr>
            <a:r>
              <a:rPr lang="fr-FR" altLang="fr-FR" sz="1800" b="1">
                <a:solidFill>
                  <a:schemeClr val="tx1"/>
                </a:solidFill>
                <a:latin typeface="Times New Roman" panose="02020603050405020304" pitchFamily="18" charset="0"/>
                <a:cs typeface="Times New Roman" panose="02020603050405020304" pitchFamily="18" charset="0"/>
              </a:rPr>
              <a:t> (scaphoïde tarsien)</a:t>
            </a:r>
          </a:p>
        </p:txBody>
      </p:sp>
      <p:pic>
        <p:nvPicPr>
          <p:cNvPr id="181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2514600"/>
            <a:ext cx="2714625" cy="38608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812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458914"/>
            <a:ext cx="2755900" cy="5399087"/>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812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1" y="2895600"/>
            <a:ext cx="2163763" cy="22860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81255" name="Line 7"/>
          <p:cNvSpPr>
            <a:spLocks noChangeShapeType="1"/>
          </p:cNvSpPr>
          <p:nvPr/>
        </p:nvSpPr>
        <p:spPr bwMode="auto">
          <a:xfrm>
            <a:off x="3429000" y="3124200"/>
            <a:ext cx="609600" cy="60960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181256" name="Line 8"/>
          <p:cNvSpPr>
            <a:spLocks noChangeShapeType="1"/>
          </p:cNvSpPr>
          <p:nvPr/>
        </p:nvSpPr>
        <p:spPr bwMode="auto">
          <a:xfrm>
            <a:off x="5562600" y="2971800"/>
            <a:ext cx="609600" cy="60960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181257" name="Line 9"/>
          <p:cNvSpPr>
            <a:spLocks noChangeShapeType="1"/>
          </p:cNvSpPr>
          <p:nvPr/>
        </p:nvSpPr>
        <p:spPr bwMode="auto">
          <a:xfrm>
            <a:off x="8763000" y="1600200"/>
            <a:ext cx="609600" cy="60960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181258" name="Line 10"/>
          <p:cNvSpPr>
            <a:spLocks noChangeShapeType="1"/>
          </p:cNvSpPr>
          <p:nvPr/>
        </p:nvSpPr>
        <p:spPr bwMode="auto">
          <a:xfrm>
            <a:off x="8763000" y="3352800"/>
            <a:ext cx="609600" cy="60960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solidFill>
                <a:srgbClr val="FFFFFF"/>
              </a:solidFill>
              <a:latin typeface="Tahoma" panose="020B0604030504040204" pitchFamily="34" charset="0"/>
              <a:cs typeface="Arial" panose="020B0604020202020204" pitchFamily="34" charset="0"/>
            </a:endParaRPr>
          </a:p>
        </p:txBody>
      </p:sp>
      <p:sp>
        <p:nvSpPr>
          <p:cNvPr id="181259" name="Rectangle 11"/>
          <p:cNvSpPr>
            <a:spLocks noChangeArrowheads="1"/>
          </p:cNvSpPr>
          <p:nvPr/>
        </p:nvSpPr>
        <p:spPr bwMode="auto">
          <a:xfrm>
            <a:off x="2590801" y="228600"/>
            <a:ext cx="7161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A-</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OSTEOFORMATRICES</a:t>
            </a:r>
          </a:p>
        </p:txBody>
      </p:sp>
    </p:spTree>
    <p:extLst>
      <p:ext uri="{BB962C8B-B14F-4D97-AF65-F5344CB8AC3E}">
        <p14:creationId xmlns:p14="http://schemas.microsoft.com/office/powerpoint/2010/main" val="850666381"/>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905000" y="2514600"/>
            <a:ext cx="5029200" cy="762000"/>
          </a:xfrm>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r>
              <a:rPr lang="fr-FR" altLang="fr-FR" sz="4000" b="1">
                <a:solidFill>
                  <a:schemeClr val="tx1"/>
                </a:solidFill>
                <a:latin typeface="Times New Roman" panose="02020603050405020304" pitchFamily="18" charset="0"/>
                <a:cs typeface="Times New Roman" panose="02020603050405020304" pitchFamily="18" charset="0"/>
              </a:rPr>
              <a:t>Ostéome ostéoïde</a:t>
            </a:r>
          </a:p>
        </p:txBody>
      </p:sp>
      <p:sp>
        <p:nvSpPr>
          <p:cNvPr id="131075" name="Rectangle 3"/>
          <p:cNvSpPr>
            <a:spLocks noGrp="1" noChangeArrowheads="1"/>
          </p:cNvSpPr>
          <p:nvPr>
            <p:ph type="body" sz="half" idx="1"/>
          </p:nvPr>
        </p:nvSpPr>
        <p:spPr>
          <a:xfrm>
            <a:off x="1905000" y="4191001"/>
            <a:ext cx="4876800" cy="1958975"/>
          </a:xfrm>
          <a:solidFill>
            <a:srgbClr val="081D58"/>
          </a:solidFill>
          <a:ln w="25400" cap="flat">
            <a:solidFill>
              <a:srgbClr val="FFFFFF"/>
            </a:solidFill>
            <a:miter lim="800000"/>
            <a:headEnd/>
            <a:tailEnd/>
          </a:ln>
        </p:spPr>
        <p:txBody>
          <a:bodyPr vert="horz" wrap="square" lIns="90487" tIns="44450" rIns="90487" bIns="44450" numCol="1" anchor="t" anchorCtr="0" compatLnSpc="1">
            <a:prstTxWarp prst="textNoShape">
              <a:avLst/>
            </a:prstTxWarp>
          </a:bodyPr>
          <a:lstStyle/>
          <a:p>
            <a:pPr algn="ctr">
              <a:buFontTx/>
              <a:buNone/>
            </a:pPr>
            <a:r>
              <a:rPr lang="fr-FR" altLang="fr-FR" b="1">
                <a:solidFill>
                  <a:schemeClr val="tx1"/>
                </a:solidFill>
                <a:latin typeface="Times New Roman" panose="02020603050405020304" pitchFamily="18" charset="0"/>
                <a:cs typeface="Times New Roman" panose="02020603050405020304" pitchFamily="18" charset="0"/>
              </a:rPr>
              <a:t>Radio simple</a:t>
            </a:r>
            <a:endParaRPr lang="fr-FR" altLang="fr-FR" sz="2400" b="1">
              <a:solidFill>
                <a:schemeClr val="tx1"/>
              </a:solidFill>
              <a:latin typeface="Times New Roman" panose="02020603050405020304" pitchFamily="18" charset="0"/>
              <a:cs typeface="Times New Roman" panose="02020603050405020304" pitchFamily="18" charset="0"/>
            </a:endParaRPr>
          </a:p>
          <a:p>
            <a:r>
              <a:rPr lang="fr-FR" altLang="fr-FR" sz="2400" b="1">
                <a:solidFill>
                  <a:schemeClr val="tx1"/>
                </a:solidFill>
                <a:latin typeface="Times New Roman" panose="02020603050405020304" pitchFamily="18" charset="0"/>
                <a:cs typeface="Times New Roman" panose="02020603050405020304" pitchFamily="18" charset="0"/>
              </a:rPr>
              <a:t>Signes de bénignité :</a:t>
            </a:r>
          </a:p>
          <a:p>
            <a:pPr lvl="1"/>
            <a:r>
              <a:rPr lang="fr-FR" altLang="fr-FR" sz="2000" b="1">
                <a:solidFill>
                  <a:schemeClr val="tx1"/>
                </a:solidFill>
                <a:latin typeface="Times New Roman" panose="02020603050405020304" pitchFamily="18" charset="0"/>
                <a:cs typeface="Times New Roman" panose="02020603050405020304" pitchFamily="18" charset="0"/>
              </a:rPr>
              <a:t>image bien cernée</a:t>
            </a:r>
          </a:p>
          <a:p>
            <a:pPr lvl="1"/>
            <a:r>
              <a:rPr lang="fr-FR" altLang="fr-FR" sz="2000" b="1">
                <a:solidFill>
                  <a:schemeClr val="tx1"/>
                </a:solidFill>
                <a:latin typeface="Times New Roman" panose="02020603050405020304" pitchFamily="18" charset="0"/>
                <a:cs typeface="Times New Roman" panose="02020603050405020304" pitchFamily="18" charset="0"/>
              </a:rPr>
              <a:t>corticale normale</a:t>
            </a:r>
          </a:p>
        </p:txBody>
      </p:sp>
      <p:pic>
        <p:nvPicPr>
          <p:cNvPr id="131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514600"/>
            <a:ext cx="2400300" cy="38100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31077" name="Rectangle 5"/>
          <p:cNvSpPr>
            <a:spLocks noChangeArrowheads="1"/>
          </p:cNvSpPr>
          <p:nvPr/>
        </p:nvSpPr>
        <p:spPr bwMode="auto">
          <a:xfrm>
            <a:off x="2209801" y="304800"/>
            <a:ext cx="7161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A-</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OSTEOFORMATRICES</a:t>
            </a:r>
          </a:p>
        </p:txBody>
      </p:sp>
    </p:spTree>
    <p:extLst>
      <p:ext uri="{BB962C8B-B14F-4D97-AF65-F5344CB8AC3E}">
        <p14:creationId xmlns:p14="http://schemas.microsoft.com/office/powerpoint/2010/main" val="3815784417"/>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CLASSIFICATION ANATOMOPATHOLOGIQUE</a:t>
            </a:r>
            <a:r>
              <a:rPr lang="fr-FR" altLang="fr-FR" sz="2400" b="1">
                <a:solidFill>
                  <a:schemeClr val="tx1"/>
                </a:solidFill>
                <a:latin typeface="Times New Roman" panose="02020603050405020304" pitchFamily="18" charset="0"/>
                <a:cs typeface="Times New Roman" panose="02020603050405020304" pitchFamily="18" charset="0"/>
              </a:rPr>
              <a:t> </a:t>
            </a:r>
            <a:br>
              <a:rPr lang="fr-FR" altLang="fr-FR" sz="24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DES LESIONS TUMORALES  ET  PSEUDOTUMORALES DES OS</a:t>
            </a:r>
            <a:br>
              <a:rPr lang="fr-FR" altLang="fr-FR" sz="20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 </a:t>
            </a:r>
            <a:r>
              <a:rPr lang="fr-FR" altLang="fr-FR" sz="3200" b="1">
                <a:solidFill>
                  <a:schemeClr val="tx1"/>
                </a:solidFill>
                <a:latin typeface="Times New Roman" panose="02020603050405020304" pitchFamily="18" charset="0"/>
                <a:cs typeface="Times New Roman" panose="02020603050405020304" pitchFamily="18" charset="0"/>
              </a:rPr>
              <a:t>A-</a:t>
            </a:r>
            <a:r>
              <a:rPr lang="fr-FR" altLang="fr-FR" sz="3200" b="1" u="sng">
                <a:solidFill>
                  <a:schemeClr val="tx1"/>
                </a:solidFill>
                <a:latin typeface="Times New Roman" panose="02020603050405020304" pitchFamily="18" charset="0"/>
                <a:cs typeface="Times New Roman" panose="02020603050405020304" pitchFamily="18" charset="0"/>
              </a:rPr>
              <a:t>TUMEURS OSTEOFORMATRICES</a:t>
            </a:r>
          </a:p>
        </p:txBody>
      </p:sp>
      <p:sp>
        <p:nvSpPr>
          <p:cNvPr id="53251" name="Rectangle 3"/>
          <p:cNvSpPr>
            <a:spLocks noGrp="1" noChangeArrowheads="1"/>
          </p:cNvSpPr>
          <p:nvPr>
            <p:ph type="body" idx="1"/>
          </p:nvPr>
        </p:nvSpPr>
        <p:spPr/>
        <p:txBody>
          <a:bodyPr/>
          <a:lstStyle/>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2_Malignes : Ostéosarcomes </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a_Formes ostéoblastiques, chondroblastiques, fibroblastiques, mixtes</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b_Ostéosarcomes à petites cellules</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c_Ostéosarcomes « HFM-like », « ostéoblastome-like », « chondroblastomelike»</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d_Ostéosarcome télangiectasique</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e_Ostéosarcome intramédullaire très différencié</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f_Ostéosarcomes de surface de type parostéal (ou juxtacortical)</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g_Ostéosarcomes de haute malignité</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h_Ostéosarcomatose</a:t>
            </a:r>
          </a:p>
          <a:p>
            <a:pPr>
              <a:lnSpc>
                <a:spcPct val="80000"/>
              </a:lnSpc>
            </a:pPr>
            <a:r>
              <a:rPr lang="fr-FR" altLang="fr-FR" sz="2000" b="1">
                <a:solidFill>
                  <a:schemeClr val="tx1"/>
                </a:solidFill>
                <a:latin typeface="Times New Roman" panose="02020603050405020304" pitchFamily="18" charset="0"/>
                <a:cs typeface="Times New Roman" panose="02020603050405020304" pitchFamily="18" charset="0"/>
              </a:rPr>
              <a:t>i_Ostéosarcomes secondaires</a:t>
            </a:r>
          </a:p>
          <a:p>
            <a:pPr>
              <a:lnSpc>
                <a:spcPct val="80000"/>
              </a:lnSpc>
            </a:pPr>
            <a:endParaRPr lang="fr-FR" altLang="fr-FR" sz="20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3317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1524001" y="5791200"/>
            <a:ext cx="31273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pPr>
            <a:r>
              <a:rPr lang="fr-FR" altLang="fr-FR" b="1">
                <a:solidFill>
                  <a:srgbClr val="FAFD00"/>
                </a:solidFill>
              </a:rPr>
              <a:t>Jamais au pied ni à la main</a:t>
            </a:r>
          </a:p>
        </p:txBody>
      </p:sp>
      <p:pic>
        <p:nvPicPr>
          <p:cNvPr id="174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19200"/>
            <a:ext cx="3098800" cy="5399088"/>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74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371600"/>
            <a:ext cx="2413000" cy="43180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740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1" y="2362200"/>
            <a:ext cx="2513013" cy="37338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74086" name="Rectangle 6"/>
          <p:cNvSpPr>
            <a:spLocks noChangeArrowheads="1"/>
          </p:cNvSpPr>
          <p:nvPr/>
        </p:nvSpPr>
        <p:spPr bwMode="auto">
          <a:xfrm>
            <a:off x="2286001" y="457200"/>
            <a:ext cx="7161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A-</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OSTEOFORMATRICES</a:t>
            </a:r>
          </a:p>
        </p:txBody>
      </p:sp>
    </p:spTree>
    <p:extLst>
      <p:ext uri="{BB962C8B-B14F-4D97-AF65-F5344CB8AC3E}">
        <p14:creationId xmlns:p14="http://schemas.microsoft.com/office/powerpoint/2010/main" val="246136126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sz="half" idx="1"/>
          </p:nvPr>
        </p:nvSpPr>
        <p:spPr>
          <a:xfrm>
            <a:off x="2057400" y="1447800"/>
            <a:ext cx="5486400" cy="22098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lnSpc>
                <a:spcPct val="90000"/>
              </a:lnSpc>
              <a:buFontTx/>
              <a:buNone/>
            </a:pPr>
            <a:r>
              <a:rPr lang="fr-FR" altLang="fr-FR" sz="3600" b="1">
                <a:solidFill>
                  <a:schemeClr val="tx1"/>
                </a:solidFill>
                <a:latin typeface="Times New Roman" panose="02020603050405020304" pitchFamily="18" charset="0"/>
                <a:cs typeface="Times New Roman" panose="02020603050405020304" pitchFamily="18" charset="0"/>
              </a:rPr>
              <a:t>Signes de malignité</a:t>
            </a:r>
            <a:endParaRPr lang="fr-FR" altLang="fr-FR" sz="4400" b="1">
              <a:solidFill>
                <a:schemeClr val="tx1"/>
              </a:solidFill>
              <a:latin typeface="Times New Roman" panose="02020603050405020304" pitchFamily="18" charset="0"/>
              <a:cs typeface="Times New Roman" panose="02020603050405020304" pitchFamily="18" charset="0"/>
            </a:endParaRPr>
          </a:p>
          <a:p>
            <a:pPr>
              <a:lnSpc>
                <a:spcPct val="90000"/>
              </a:lnSpc>
            </a:pPr>
            <a:r>
              <a:rPr lang="fr-FR" altLang="fr-FR" sz="2000" b="1">
                <a:solidFill>
                  <a:schemeClr val="tx1"/>
                </a:solidFill>
                <a:latin typeface="Times New Roman" panose="02020603050405020304" pitchFamily="18" charset="0"/>
                <a:cs typeface="Times New Roman" panose="02020603050405020304" pitchFamily="18" charset="0"/>
              </a:rPr>
              <a:t>Zone lytique</a:t>
            </a:r>
          </a:p>
          <a:p>
            <a:pPr>
              <a:lnSpc>
                <a:spcPct val="90000"/>
              </a:lnSpc>
            </a:pPr>
            <a:r>
              <a:rPr lang="fr-FR" altLang="fr-FR" sz="2000" b="1">
                <a:solidFill>
                  <a:schemeClr val="tx1"/>
                </a:solidFill>
                <a:latin typeface="Times New Roman" panose="02020603050405020304" pitchFamily="18" charset="0"/>
                <a:cs typeface="Times New Roman" panose="02020603050405020304" pitchFamily="18" charset="0"/>
              </a:rPr>
              <a:t>Réaction périostée lamellaire</a:t>
            </a:r>
          </a:p>
          <a:p>
            <a:pPr>
              <a:lnSpc>
                <a:spcPct val="90000"/>
              </a:lnSpc>
            </a:pPr>
            <a:r>
              <a:rPr lang="fr-FR" altLang="fr-FR" sz="2000" b="1">
                <a:solidFill>
                  <a:schemeClr val="tx1"/>
                </a:solidFill>
                <a:latin typeface="Times New Roman" panose="02020603050405020304" pitchFamily="18" charset="0"/>
                <a:cs typeface="Times New Roman" panose="02020603050405020304" pitchFamily="18" charset="0"/>
              </a:rPr>
              <a:t>Rupture de la corticale</a:t>
            </a:r>
            <a:endParaRPr lang="fr-FR" altLang="fr-FR" sz="2800" b="1">
              <a:solidFill>
                <a:schemeClr val="tx1"/>
              </a:solidFill>
              <a:latin typeface="Times New Roman" panose="02020603050405020304" pitchFamily="18" charset="0"/>
              <a:cs typeface="Times New Roman" panose="02020603050405020304" pitchFamily="18" charset="0"/>
            </a:endParaRPr>
          </a:p>
          <a:p>
            <a:pPr>
              <a:lnSpc>
                <a:spcPct val="90000"/>
              </a:lnSpc>
            </a:pPr>
            <a:r>
              <a:rPr lang="fr-FR" altLang="fr-FR" sz="1800" b="1">
                <a:solidFill>
                  <a:schemeClr val="tx1"/>
                </a:solidFill>
                <a:latin typeface="Times New Roman" panose="02020603050405020304" pitchFamily="18" charset="0"/>
                <a:cs typeface="Times New Roman" panose="02020603050405020304" pitchFamily="18" charset="0"/>
              </a:rPr>
              <a:t>Image en feu d'herbe et ossifications des parties molles</a:t>
            </a:r>
          </a:p>
        </p:txBody>
      </p:sp>
      <p:sp>
        <p:nvSpPr>
          <p:cNvPr id="132099" name="Rectangle 3"/>
          <p:cNvSpPr>
            <a:spLocks noGrp="1" noChangeArrowheads="1"/>
          </p:cNvSpPr>
          <p:nvPr>
            <p:ph type="title"/>
          </p:nvPr>
        </p:nvSpPr>
        <p:spPr>
          <a:xfrm>
            <a:off x="2057400" y="5943600"/>
            <a:ext cx="8534400" cy="838200"/>
          </a:xfrm>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r>
              <a:rPr lang="fr-FR" altLang="fr-FR" sz="3600" b="1">
                <a:solidFill>
                  <a:schemeClr val="tx1"/>
                </a:solidFill>
                <a:latin typeface="Times New Roman" panose="02020603050405020304" pitchFamily="18" charset="0"/>
                <a:cs typeface="Times New Roman" panose="02020603050405020304" pitchFamily="18" charset="0"/>
              </a:rPr>
              <a:t>ostéosarcomes</a:t>
            </a:r>
          </a:p>
        </p:txBody>
      </p:sp>
      <p:pic>
        <p:nvPicPr>
          <p:cNvPr id="132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10000"/>
            <a:ext cx="4318000" cy="23749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32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1" y="2057400"/>
            <a:ext cx="2309813" cy="44846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32102" name="Rectangle 6"/>
          <p:cNvSpPr>
            <a:spLocks noChangeArrowheads="1"/>
          </p:cNvSpPr>
          <p:nvPr/>
        </p:nvSpPr>
        <p:spPr bwMode="auto">
          <a:xfrm>
            <a:off x="2438401" y="609600"/>
            <a:ext cx="7161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A-</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OSTEOFORMATRICES</a:t>
            </a:r>
          </a:p>
        </p:txBody>
      </p:sp>
    </p:spTree>
    <p:extLst>
      <p:ext uri="{BB962C8B-B14F-4D97-AF65-F5344CB8AC3E}">
        <p14:creationId xmlns:p14="http://schemas.microsoft.com/office/powerpoint/2010/main" val="3761569437"/>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body" sz="half" idx="1"/>
          </p:nvPr>
        </p:nvSpPr>
        <p:spPr>
          <a:xfrm>
            <a:off x="1905000" y="1143000"/>
            <a:ext cx="8077200" cy="4572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r>
              <a:rPr lang="fr-FR" altLang="fr-FR" sz="2400" b="1">
                <a:solidFill>
                  <a:schemeClr val="tx1"/>
                </a:solidFill>
                <a:latin typeface="Times New Roman" panose="02020603050405020304" pitchFamily="18" charset="0"/>
                <a:cs typeface="Times New Roman" panose="02020603050405020304" pitchFamily="18" charset="0"/>
              </a:rPr>
              <a:t>Prolifération dans les parties molles</a:t>
            </a:r>
          </a:p>
        </p:txBody>
      </p:sp>
      <p:pic>
        <p:nvPicPr>
          <p:cNvPr id="175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1" y="2362200"/>
            <a:ext cx="2232025" cy="43322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75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2438400"/>
            <a:ext cx="2828925" cy="41910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751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0400" y="1600200"/>
            <a:ext cx="1651000" cy="20574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751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9214" y="3771900"/>
            <a:ext cx="2230437" cy="30099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75111" name="Rectangle 7"/>
          <p:cNvSpPr>
            <a:spLocks noChangeArrowheads="1"/>
          </p:cNvSpPr>
          <p:nvPr/>
        </p:nvSpPr>
        <p:spPr bwMode="auto">
          <a:xfrm>
            <a:off x="2514601" y="457200"/>
            <a:ext cx="7161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A-</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OSTEOFORMATRICES</a:t>
            </a:r>
          </a:p>
        </p:txBody>
      </p:sp>
    </p:spTree>
    <p:extLst>
      <p:ext uri="{BB962C8B-B14F-4D97-AF65-F5344CB8AC3E}">
        <p14:creationId xmlns:p14="http://schemas.microsoft.com/office/powerpoint/2010/main" val="25160057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25603" name="Rectangle 3"/>
          <p:cNvSpPr>
            <a:spLocks noGrp="1" noChangeArrowheads="1"/>
          </p:cNvSpPr>
          <p:nvPr>
            <p:ph type="body" idx="1"/>
          </p:nvPr>
        </p:nvSpPr>
        <p:spPr/>
        <p:txBody>
          <a:bodyPr/>
          <a:lstStyle/>
          <a:p>
            <a:r>
              <a:rPr lang="fr-FR" altLang="fr-FR" b="1">
                <a:solidFill>
                  <a:schemeClr val="tx1"/>
                </a:solidFill>
                <a:latin typeface="Times New Roman" panose="02020603050405020304" pitchFamily="18" charset="0"/>
                <a:cs typeface="Times New Roman" panose="02020603050405020304" pitchFamily="18" charset="0"/>
              </a:rPr>
              <a:t>Examen clinique</a:t>
            </a:r>
          </a:p>
          <a:p>
            <a:r>
              <a:rPr lang="fr-FR" altLang="fr-FR" b="1">
                <a:solidFill>
                  <a:schemeClr val="tx1"/>
                </a:solidFill>
                <a:latin typeface="Times New Roman" panose="02020603050405020304" pitchFamily="18" charset="0"/>
                <a:cs typeface="Times New Roman" panose="02020603050405020304" pitchFamily="18" charset="0"/>
              </a:rPr>
              <a:t>Il est tout aussi fondamental, renseignant sur l’oedème, le gonflement, la localisation (métaphysaire, diaphysaire, articulaire), la douleur, la chaleur, l’existence d’une fièvre, son évolution, l’atteinte de l’état général. </a:t>
            </a:r>
          </a:p>
        </p:txBody>
      </p:sp>
    </p:spTree>
    <p:extLst>
      <p:ext uri="{BB962C8B-B14F-4D97-AF65-F5344CB8AC3E}">
        <p14:creationId xmlns:p14="http://schemas.microsoft.com/office/powerpoint/2010/main" val="37437892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1981200" y="1219200"/>
            <a:ext cx="8229600" cy="7620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r>
              <a:rPr lang="fr-FR" altLang="fr-FR" b="1">
                <a:solidFill>
                  <a:schemeClr val="tx1"/>
                </a:solidFill>
                <a:latin typeface="Times New Roman" panose="02020603050405020304" pitchFamily="18" charset="0"/>
                <a:cs typeface="Times New Roman" panose="02020603050405020304" pitchFamily="18" charset="0"/>
              </a:rPr>
              <a:t>Aspect macroscopique</a:t>
            </a:r>
          </a:p>
        </p:txBody>
      </p:sp>
      <p:pic>
        <p:nvPicPr>
          <p:cNvPr id="178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14600"/>
            <a:ext cx="2732088" cy="34051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78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74850"/>
            <a:ext cx="2730500" cy="399415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781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981200"/>
            <a:ext cx="2628900" cy="39624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78182" name="Rectangle 6"/>
          <p:cNvSpPr>
            <a:spLocks noChangeArrowheads="1"/>
          </p:cNvSpPr>
          <p:nvPr/>
        </p:nvSpPr>
        <p:spPr bwMode="auto">
          <a:xfrm>
            <a:off x="2514601" y="533400"/>
            <a:ext cx="7161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A-</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OSTEOFORMATRICES</a:t>
            </a:r>
          </a:p>
        </p:txBody>
      </p:sp>
    </p:spTree>
    <p:extLst>
      <p:ext uri="{BB962C8B-B14F-4D97-AF65-F5344CB8AC3E}">
        <p14:creationId xmlns:p14="http://schemas.microsoft.com/office/powerpoint/2010/main" val="1865294829"/>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133600"/>
            <a:ext cx="3124200" cy="43180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77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1" y="2057400"/>
            <a:ext cx="2532063" cy="44069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77156" name="Rectangle 4"/>
          <p:cNvSpPr>
            <a:spLocks noChangeArrowheads="1"/>
          </p:cNvSpPr>
          <p:nvPr/>
        </p:nvSpPr>
        <p:spPr bwMode="auto">
          <a:xfrm>
            <a:off x="2438401" y="609600"/>
            <a:ext cx="7161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A-</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OSTEOFORMATRICES</a:t>
            </a:r>
          </a:p>
        </p:txBody>
      </p:sp>
    </p:spTree>
    <p:extLst>
      <p:ext uri="{BB962C8B-B14F-4D97-AF65-F5344CB8AC3E}">
        <p14:creationId xmlns:p14="http://schemas.microsoft.com/office/powerpoint/2010/main" val="2250810459"/>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1828800" y="2057400"/>
            <a:ext cx="5029200" cy="11430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r>
              <a:rPr lang="fr-FR" altLang="fr-FR" sz="3600" b="1">
                <a:solidFill>
                  <a:schemeClr val="tx1"/>
                </a:solidFill>
                <a:latin typeface="Times New Roman" panose="02020603050405020304" pitchFamily="18" charset="0"/>
                <a:cs typeface="Times New Roman" panose="02020603050405020304" pitchFamily="18" charset="0"/>
              </a:rPr>
              <a:t>Forme proliférative</a:t>
            </a:r>
          </a:p>
        </p:txBody>
      </p:sp>
      <p:pic>
        <p:nvPicPr>
          <p:cNvPr id="179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371600"/>
            <a:ext cx="3016250" cy="51704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79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505200"/>
            <a:ext cx="4318000" cy="28575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79205" name="Rectangle 5"/>
          <p:cNvSpPr>
            <a:spLocks noChangeArrowheads="1"/>
          </p:cNvSpPr>
          <p:nvPr/>
        </p:nvSpPr>
        <p:spPr bwMode="auto">
          <a:xfrm>
            <a:off x="2514601" y="685800"/>
            <a:ext cx="7161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A-</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OSTEOFORMATRICES</a:t>
            </a:r>
          </a:p>
        </p:txBody>
      </p:sp>
    </p:spTree>
    <p:extLst>
      <p:ext uri="{BB962C8B-B14F-4D97-AF65-F5344CB8AC3E}">
        <p14:creationId xmlns:p14="http://schemas.microsoft.com/office/powerpoint/2010/main" val="3251408536"/>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905000" y="137160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Envahissement des parties molles</a:t>
            </a:r>
            <a:br>
              <a:rPr lang="fr-FR" altLang="fr-FR" sz="2800" b="1">
                <a:solidFill>
                  <a:schemeClr val="tx1"/>
                </a:solidFill>
                <a:latin typeface="Times New Roman" panose="02020603050405020304" pitchFamily="18" charset="0"/>
                <a:cs typeface="Times New Roman" panose="02020603050405020304" pitchFamily="18" charset="0"/>
              </a:rPr>
            </a:br>
            <a:r>
              <a:rPr lang="fr-FR" altLang="fr-FR" sz="1800" b="1">
                <a:solidFill>
                  <a:schemeClr val="tx1"/>
                </a:solidFill>
                <a:effectLst/>
                <a:latin typeface="Times New Roman" panose="02020603050405020304" pitchFamily="18" charset="0"/>
                <a:cs typeface="Times New Roman" panose="02020603050405020304" pitchFamily="18" charset="0"/>
              </a:rPr>
              <a:t>(Jamais au pied ni à la main)</a:t>
            </a:r>
            <a:br>
              <a:rPr lang="fr-FR" altLang="fr-FR" sz="1800" b="1">
                <a:solidFill>
                  <a:schemeClr val="tx1"/>
                </a:solidFill>
                <a:effectLst/>
                <a:latin typeface="Times New Roman" panose="02020603050405020304" pitchFamily="18" charset="0"/>
                <a:cs typeface="Times New Roman" panose="02020603050405020304" pitchFamily="18" charset="0"/>
              </a:rPr>
            </a:br>
            <a:endParaRPr lang="fr-FR" altLang="fr-FR" sz="1800" b="1">
              <a:solidFill>
                <a:schemeClr val="tx1"/>
              </a:solidFill>
              <a:effectLst/>
              <a:latin typeface="Times New Roman" panose="02020603050405020304" pitchFamily="18" charset="0"/>
              <a:cs typeface="Times New Roman" panose="02020603050405020304" pitchFamily="18" charset="0"/>
            </a:endParaRPr>
          </a:p>
        </p:txBody>
      </p:sp>
      <p:sp>
        <p:nvSpPr>
          <p:cNvPr id="135172" name="Rectangle 4"/>
          <p:cNvSpPr>
            <a:spLocks noChangeArrowheads="1"/>
          </p:cNvSpPr>
          <p:nvPr/>
        </p:nvSpPr>
        <p:spPr bwMode="auto">
          <a:xfrm>
            <a:off x="1905000" y="5791200"/>
            <a:ext cx="853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fr-FR" altLang="fr-FR" sz="3600" b="1">
                <a:solidFill>
                  <a:srgbClr val="FAFD00"/>
                </a:solidFill>
                <a:latin typeface="Verdana" panose="020B0604030504040204" pitchFamily="34" charset="0"/>
              </a:rPr>
              <a:t>ostéosarcomes</a:t>
            </a:r>
          </a:p>
        </p:txBody>
      </p:sp>
      <p:pic>
        <p:nvPicPr>
          <p:cNvPr id="135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150" y="2667000"/>
            <a:ext cx="2241550" cy="33274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35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638" y="2667000"/>
            <a:ext cx="1858962" cy="33274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35175" name="Rectangle 7"/>
          <p:cNvSpPr>
            <a:spLocks noChangeArrowheads="1"/>
          </p:cNvSpPr>
          <p:nvPr/>
        </p:nvSpPr>
        <p:spPr bwMode="auto">
          <a:xfrm>
            <a:off x="2362201" y="685800"/>
            <a:ext cx="7161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A-</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OSTEOFORMATRICES</a:t>
            </a:r>
          </a:p>
        </p:txBody>
      </p:sp>
    </p:spTree>
    <p:extLst>
      <p:ext uri="{BB962C8B-B14F-4D97-AF65-F5344CB8AC3E}">
        <p14:creationId xmlns:p14="http://schemas.microsoft.com/office/powerpoint/2010/main" val="2123952859"/>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57400"/>
            <a:ext cx="2554288" cy="41148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105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86000"/>
            <a:ext cx="3149600" cy="39370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10596" name="Rectangle 4"/>
          <p:cNvSpPr>
            <a:spLocks noGrp="1" noChangeArrowheads="1"/>
          </p:cNvSpPr>
          <p:nvPr>
            <p:ph type="title"/>
          </p:nvPr>
        </p:nvSpPr>
        <p:spPr>
          <a:xfrm>
            <a:off x="3581400" y="6172200"/>
            <a:ext cx="4800600" cy="533400"/>
          </a:xfrm>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ostéosarcomes</a:t>
            </a:r>
          </a:p>
        </p:txBody>
      </p:sp>
      <p:sp>
        <p:nvSpPr>
          <p:cNvPr id="110597" name="Rectangle 5"/>
          <p:cNvSpPr>
            <a:spLocks noChangeArrowheads="1"/>
          </p:cNvSpPr>
          <p:nvPr/>
        </p:nvSpPr>
        <p:spPr bwMode="auto">
          <a:xfrm>
            <a:off x="3048000" y="1600200"/>
            <a:ext cx="5181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lgn="l" defTabSz="762000">
              <a:defRPr>
                <a:solidFill>
                  <a:schemeClr val="tx1"/>
                </a:solidFill>
                <a:latin typeface="Arial" panose="020B0604020202020204" pitchFamily="34" charset="0"/>
                <a:cs typeface="Arial" panose="020B0604020202020204" pitchFamily="34" charset="0"/>
              </a:defRPr>
            </a:lvl1pPr>
            <a:lvl2pPr marL="742950" indent="-285750" algn="l" defTabSz="762000">
              <a:defRPr>
                <a:solidFill>
                  <a:schemeClr val="tx1"/>
                </a:solidFill>
                <a:latin typeface="Arial" panose="020B0604020202020204" pitchFamily="34" charset="0"/>
                <a:cs typeface="Arial" panose="020B0604020202020204" pitchFamily="34" charset="0"/>
              </a:defRPr>
            </a:lvl2pPr>
            <a:lvl3pPr marL="1143000" indent="-228600" algn="l" defTabSz="762000">
              <a:defRPr>
                <a:solidFill>
                  <a:schemeClr val="tx1"/>
                </a:solidFill>
                <a:latin typeface="Arial" panose="020B0604020202020204" pitchFamily="34" charset="0"/>
                <a:cs typeface="Arial" panose="020B0604020202020204" pitchFamily="34" charset="0"/>
              </a:defRPr>
            </a:lvl3pPr>
            <a:lvl4pPr marL="1600200" indent="-228600" algn="l" defTabSz="762000">
              <a:defRPr>
                <a:solidFill>
                  <a:schemeClr val="tx1"/>
                </a:solidFill>
                <a:latin typeface="Arial" panose="020B0604020202020204" pitchFamily="34" charset="0"/>
                <a:cs typeface="Arial" panose="020B0604020202020204" pitchFamily="34" charset="0"/>
              </a:defRPr>
            </a:lvl4pPr>
            <a:lvl5pPr marL="2057400" indent="-228600" algn="l" defTabSz="762000">
              <a:defRPr>
                <a:solidFill>
                  <a:schemeClr val="tx1"/>
                </a:solidFill>
                <a:latin typeface="Arial" panose="020B0604020202020204" pitchFamily="34" charset="0"/>
                <a:cs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buFontTx/>
              <a:buChar char="•"/>
            </a:pPr>
            <a:r>
              <a:rPr lang="fr-FR" altLang="fr-FR" sz="2400" b="1">
                <a:solidFill>
                  <a:srgbClr val="FFCC00"/>
                </a:solidFill>
                <a:latin typeface="Verdana" panose="020B0604030504040204" pitchFamily="34" charset="0"/>
              </a:rPr>
              <a:t>Fractures pathologiques</a:t>
            </a:r>
          </a:p>
        </p:txBody>
      </p:sp>
      <p:sp>
        <p:nvSpPr>
          <p:cNvPr id="110599" name="Rectangle 7"/>
          <p:cNvSpPr>
            <a:spLocks noChangeArrowheads="1"/>
          </p:cNvSpPr>
          <p:nvPr/>
        </p:nvSpPr>
        <p:spPr bwMode="auto">
          <a:xfrm>
            <a:off x="2362201" y="685800"/>
            <a:ext cx="7161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A-</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OSTEOFORMATRICES</a:t>
            </a:r>
          </a:p>
        </p:txBody>
      </p:sp>
    </p:spTree>
    <p:extLst>
      <p:ext uri="{BB962C8B-B14F-4D97-AF65-F5344CB8AC3E}">
        <p14:creationId xmlns:p14="http://schemas.microsoft.com/office/powerpoint/2010/main" val="3748179222"/>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048000" y="6019800"/>
            <a:ext cx="6019800" cy="609600"/>
          </a:xfrm>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r>
              <a:rPr lang="fr-FR" altLang="fr-FR" sz="3200" b="1">
                <a:solidFill>
                  <a:schemeClr val="tx1"/>
                </a:solidFill>
                <a:latin typeface="Times New Roman" panose="02020603050405020304" pitchFamily="18" charset="0"/>
                <a:cs typeface="Times New Roman" panose="02020603050405020304" pitchFamily="18" charset="0"/>
              </a:rPr>
              <a:t>ostéosarcome</a:t>
            </a:r>
          </a:p>
        </p:txBody>
      </p:sp>
      <p:sp>
        <p:nvSpPr>
          <p:cNvPr id="106499" name="Rectangle 3"/>
          <p:cNvSpPr>
            <a:spLocks noGrp="1" noChangeArrowheads="1"/>
          </p:cNvSpPr>
          <p:nvPr>
            <p:ph type="body" sz="half" idx="1"/>
          </p:nvPr>
        </p:nvSpPr>
        <p:spPr>
          <a:xfrm>
            <a:off x="2590800" y="1066800"/>
            <a:ext cx="8077200" cy="3810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lnSpc>
                <a:spcPct val="80000"/>
              </a:lnSpc>
            </a:pPr>
            <a:r>
              <a:rPr lang="fr-FR" altLang="fr-FR" sz="2400" b="1">
                <a:solidFill>
                  <a:schemeClr val="tx1"/>
                </a:solidFill>
                <a:latin typeface="Times New Roman" panose="02020603050405020304" pitchFamily="18" charset="0"/>
                <a:cs typeface="Times New Roman" panose="02020603050405020304" pitchFamily="18" charset="0"/>
              </a:rPr>
              <a:t>Prolifération dans les parties molles</a:t>
            </a:r>
          </a:p>
        </p:txBody>
      </p:sp>
      <p:pic>
        <p:nvPicPr>
          <p:cNvPr id="1065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447800"/>
            <a:ext cx="2755900" cy="46863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065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600200"/>
            <a:ext cx="2654300" cy="46863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06502" name="Rectangle 6"/>
          <p:cNvSpPr>
            <a:spLocks noChangeArrowheads="1"/>
          </p:cNvSpPr>
          <p:nvPr/>
        </p:nvSpPr>
        <p:spPr bwMode="auto">
          <a:xfrm>
            <a:off x="2667001" y="304800"/>
            <a:ext cx="7161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A-</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OSTEOFORMATRICES</a:t>
            </a:r>
          </a:p>
        </p:txBody>
      </p:sp>
    </p:spTree>
    <p:extLst>
      <p:ext uri="{BB962C8B-B14F-4D97-AF65-F5344CB8AC3E}">
        <p14:creationId xmlns:p14="http://schemas.microsoft.com/office/powerpoint/2010/main" val="1406990151"/>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CLASSIFICATION ANATOMOPATHOLOGIQUE</a:t>
            </a:r>
            <a:r>
              <a:rPr lang="fr-FR" altLang="fr-FR" sz="2400" b="1">
                <a:solidFill>
                  <a:schemeClr val="tx1"/>
                </a:solidFill>
                <a:latin typeface="Times New Roman" panose="02020603050405020304" pitchFamily="18" charset="0"/>
                <a:cs typeface="Times New Roman" panose="02020603050405020304" pitchFamily="18" charset="0"/>
              </a:rPr>
              <a:t> </a:t>
            </a:r>
            <a:br>
              <a:rPr lang="fr-FR" altLang="fr-FR" sz="24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DES LESIONS TUMORALES  ET  PSEUDOTUMORALES DES OS</a:t>
            </a:r>
            <a:br>
              <a:rPr lang="fr-FR" altLang="fr-FR" sz="20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 </a:t>
            </a:r>
            <a:r>
              <a:rPr lang="fr-FR" altLang="fr-FR" sz="3200" b="1">
                <a:solidFill>
                  <a:schemeClr val="tx1"/>
                </a:solidFill>
                <a:latin typeface="Times New Roman" panose="02020603050405020304" pitchFamily="18" charset="0"/>
                <a:cs typeface="Times New Roman" panose="02020603050405020304" pitchFamily="18" charset="0"/>
              </a:rPr>
              <a:t>B-</a:t>
            </a:r>
            <a:r>
              <a:rPr lang="fr-FR" altLang="fr-FR" sz="3200" b="1" u="sng">
                <a:solidFill>
                  <a:schemeClr val="tx1"/>
                </a:solidFill>
                <a:latin typeface="Times New Roman" panose="02020603050405020304" pitchFamily="18" charset="0"/>
                <a:cs typeface="Times New Roman" panose="02020603050405020304" pitchFamily="18" charset="0"/>
              </a:rPr>
              <a:t>TUMEURS CARTILAGINEUSES</a:t>
            </a:r>
          </a:p>
        </p:txBody>
      </p:sp>
      <p:sp>
        <p:nvSpPr>
          <p:cNvPr id="54275" name="Rectangle 3"/>
          <p:cNvSpPr>
            <a:spLocks noGrp="1" noChangeArrowheads="1"/>
          </p:cNvSpPr>
          <p:nvPr>
            <p:ph type="body" idx="1"/>
          </p:nvPr>
        </p:nvSpPr>
        <p:spPr/>
        <p:txBody>
          <a:bodyPr/>
          <a:lstStyle/>
          <a:p>
            <a:pPr>
              <a:lnSpc>
                <a:spcPct val="80000"/>
              </a:lnSpc>
            </a:pPr>
            <a:endParaRPr lang="fr-FR" altLang="fr-FR" sz="2400" b="1">
              <a:solidFill>
                <a:schemeClr val="tx1"/>
              </a:solidFill>
              <a:latin typeface="Times New Roman" panose="02020603050405020304" pitchFamily="18" charset="0"/>
              <a:cs typeface="Times New Roman" panose="02020603050405020304" pitchFamily="18" charset="0"/>
            </a:endParaRPr>
          </a:p>
          <a:p>
            <a:pPr>
              <a:lnSpc>
                <a:spcPct val="80000"/>
              </a:lnSpc>
            </a:pPr>
            <a:r>
              <a:rPr lang="fr-FR" altLang="fr-FR" sz="2400" b="1">
                <a:solidFill>
                  <a:schemeClr val="tx1"/>
                </a:solidFill>
                <a:latin typeface="Times New Roman" panose="02020603050405020304" pitchFamily="18" charset="0"/>
                <a:cs typeface="Times New Roman" panose="02020603050405020304" pitchFamily="18" charset="0"/>
              </a:rPr>
              <a:t>1_Bénignes </a:t>
            </a:r>
          </a:p>
          <a:p>
            <a:pPr>
              <a:lnSpc>
                <a:spcPct val="80000"/>
              </a:lnSpc>
            </a:pPr>
            <a:r>
              <a:rPr lang="fr-FR" altLang="fr-FR" sz="2400" b="1">
                <a:solidFill>
                  <a:schemeClr val="tx1"/>
                </a:solidFill>
                <a:latin typeface="Times New Roman" panose="02020603050405020304" pitchFamily="18" charset="0"/>
                <a:cs typeface="Times New Roman" panose="02020603050405020304" pitchFamily="18" charset="0"/>
              </a:rPr>
              <a:t>a_Ostéochondrome Exostose ostéogénique, forme solitaire et forme multiple (maladie exostosante)</a:t>
            </a:r>
          </a:p>
          <a:p>
            <a:pPr>
              <a:lnSpc>
                <a:spcPct val="80000"/>
              </a:lnSpc>
            </a:pPr>
            <a:r>
              <a:rPr lang="fr-FR" altLang="fr-FR" sz="2400" b="1">
                <a:solidFill>
                  <a:schemeClr val="tx1"/>
                </a:solidFill>
                <a:latin typeface="Times New Roman" panose="02020603050405020304" pitchFamily="18" charset="0"/>
                <a:cs typeface="Times New Roman" panose="02020603050405020304" pitchFamily="18" charset="0"/>
              </a:rPr>
              <a:t>b_Chondrome </a:t>
            </a:r>
          </a:p>
          <a:p>
            <a:pPr>
              <a:lnSpc>
                <a:spcPct val="80000"/>
              </a:lnSpc>
            </a:pPr>
            <a:r>
              <a:rPr lang="fr-FR" altLang="fr-FR" sz="2400" b="1">
                <a:solidFill>
                  <a:schemeClr val="tx1"/>
                </a:solidFill>
                <a:latin typeface="Times New Roman" panose="02020603050405020304" pitchFamily="18" charset="0"/>
                <a:cs typeface="Times New Roman" panose="02020603050405020304" pitchFamily="18" charset="0"/>
              </a:rPr>
              <a:t>b1-Forme solitaire endomédullaire (enchondrome) ou périostée (juxtacorticale)</a:t>
            </a:r>
          </a:p>
          <a:p>
            <a:pPr>
              <a:lnSpc>
                <a:spcPct val="80000"/>
              </a:lnSpc>
            </a:pPr>
            <a:r>
              <a:rPr lang="fr-FR" altLang="fr-FR" sz="2400" b="1">
                <a:solidFill>
                  <a:schemeClr val="tx1"/>
                </a:solidFill>
                <a:latin typeface="Times New Roman" panose="02020603050405020304" pitchFamily="18" charset="0"/>
                <a:cs typeface="Times New Roman" panose="02020603050405020304" pitchFamily="18" charset="0"/>
              </a:rPr>
              <a:t>b2-Formes multiples, enchondromatose (maladie d’Ollier) et syndrome de  Maffucci</a:t>
            </a:r>
            <a:endParaRPr lang="it-IT" altLang="fr-FR" sz="2400" b="1">
              <a:solidFill>
                <a:schemeClr val="tx1"/>
              </a:solidFill>
              <a:latin typeface="Times New Roman" panose="02020603050405020304" pitchFamily="18" charset="0"/>
              <a:cs typeface="Times New Roman" panose="02020603050405020304" pitchFamily="18" charset="0"/>
            </a:endParaRPr>
          </a:p>
          <a:p>
            <a:pPr>
              <a:lnSpc>
                <a:spcPct val="80000"/>
              </a:lnSpc>
            </a:pPr>
            <a:r>
              <a:rPr lang="it-IT" altLang="fr-FR" sz="2400" b="1">
                <a:solidFill>
                  <a:schemeClr val="tx1"/>
                </a:solidFill>
                <a:latin typeface="Times New Roman" panose="02020603050405020304" pitchFamily="18" charset="0"/>
                <a:cs typeface="Times New Roman" panose="02020603050405020304" pitchFamily="18" charset="0"/>
              </a:rPr>
              <a:t>c_Chondroblastome</a:t>
            </a:r>
          </a:p>
          <a:p>
            <a:pPr>
              <a:lnSpc>
                <a:spcPct val="80000"/>
              </a:lnSpc>
            </a:pPr>
            <a:r>
              <a:rPr lang="it-IT" altLang="fr-FR" sz="2400" b="1">
                <a:solidFill>
                  <a:schemeClr val="tx1"/>
                </a:solidFill>
                <a:latin typeface="Times New Roman" panose="02020603050405020304" pitchFamily="18" charset="0"/>
                <a:cs typeface="Times New Roman" panose="02020603050405020304" pitchFamily="18" charset="0"/>
              </a:rPr>
              <a:t>d_Fibrome chondromyxoïde</a:t>
            </a:r>
            <a:endParaRPr lang="fr-FR" altLang="fr-FR" sz="2400" b="1">
              <a:solidFill>
                <a:schemeClr val="tx1"/>
              </a:solidFill>
              <a:latin typeface="Times New Roman" panose="02020603050405020304" pitchFamily="18" charset="0"/>
              <a:cs typeface="Times New Roman" panose="02020603050405020304" pitchFamily="18" charset="0"/>
            </a:endParaRPr>
          </a:p>
          <a:p>
            <a:pPr>
              <a:lnSpc>
                <a:spcPct val="80000"/>
              </a:lnSpc>
            </a:pPr>
            <a:endParaRPr lang="fr-FR" altLang="fr-FR" sz="24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70480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752601"/>
            <a:ext cx="6858000" cy="42894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01379" name="Rectangle 3"/>
          <p:cNvSpPr>
            <a:spLocks noChangeArrowheads="1"/>
          </p:cNvSpPr>
          <p:nvPr/>
        </p:nvSpPr>
        <p:spPr bwMode="auto">
          <a:xfrm>
            <a:off x="3581401" y="5257800"/>
            <a:ext cx="16859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400" b="1">
                <a:solidFill>
                  <a:srgbClr val="FAFD00"/>
                </a:solidFill>
              </a:rPr>
              <a:t>H - 20 ans</a:t>
            </a:r>
          </a:p>
        </p:txBody>
      </p:sp>
      <p:sp>
        <p:nvSpPr>
          <p:cNvPr id="101380" name="Rectangle 4"/>
          <p:cNvSpPr>
            <a:spLocks noGrp="1" noChangeArrowheads="1"/>
          </p:cNvSpPr>
          <p:nvPr>
            <p:ph type="title"/>
          </p:nvPr>
        </p:nvSpPr>
        <p:spPr>
          <a:xfrm>
            <a:off x="2286000" y="5638800"/>
            <a:ext cx="7772400" cy="1143000"/>
          </a:xfrm>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r>
              <a:rPr lang="fr-FR" altLang="fr-FR" sz="4000" b="1">
                <a:solidFill>
                  <a:schemeClr val="tx1"/>
                </a:solidFill>
                <a:latin typeface="Times New Roman" panose="02020603050405020304" pitchFamily="18" charset="0"/>
                <a:cs typeface="Times New Roman" panose="02020603050405020304" pitchFamily="18" charset="0"/>
              </a:rPr>
              <a:t>Exostose ostéogénique</a:t>
            </a:r>
          </a:p>
        </p:txBody>
      </p:sp>
      <p:sp>
        <p:nvSpPr>
          <p:cNvPr id="101381" name="Rectangle 5"/>
          <p:cNvSpPr>
            <a:spLocks noGrp="1" noChangeArrowheads="1"/>
          </p:cNvSpPr>
          <p:nvPr>
            <p:ph type="body" idx="1"/>
          </p:nvPr>
        </p:nvSpPr>
        <p:spPr>
          <a:xfrm>
            <a:off x="2057400" y="762000"/>
            <a:ext cx="6934200" cy="7620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lgn="just"/>
            <a:r>
              <a:rPr lang="fr-FR" altLang="fr-FR" b="1">
                <a:solidFill>
                  <a:schemeClr val="tx1"/>
                </a:solidFill>
                <a:latin typeface="Times New Roman" panose="02020603050405020304" pitchFamily="18" charset="0"/>
                <a:cs typeface="Times New Roman" panose="02020603050405020304" pitchFamily="18" charset="0"/>
              </a:rPr>
              <a:t>Douleurs, tuméfactions</a:t>
            </a:r>
          </a:p>
        </p:txBody>
      </p:sp>
      <p:sp>
        <p:nvSpPr>
          <p:cNvPr id="101382" name="Rectangle 6"/>
          <p:cNvSpPr>
            <a:spLocks noChangeArrowheads="1"/>
          </p:cNvSpPr>
          <p:nvPr/>
        </p:nvSpPr>
        <p:spPr bwMode="auto">
          <a:xfrm>
            <a:off x="2514601" y="0"/>
            <a:ext cx="6704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B-</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CARTILAGINEUSES</a:t>
            </a:r>
          </a:p>
        </p:txBody>
      </p:sp>
    </p:spTree>
    <p:extLst>
      <p:ext uri="{BB962C8B-B14F-4D97-AF65-F5344CB8AC3E}">
        <p14:creationId xmlns:p14="http://schemas.microsoft.com/office/powerpoint/2010/main" val="3246319112"/>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sz="half" idx="1"/>
          </p:nvPr>
        </p:nvSpPr>
        <p:spPr>
          <a:xfrm>
            <a:off x="2057400" y="2286000"/>
            <a:ext cx="7543800" cy="533400"/>
          </a:xfrm>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r>
              <a:rPr lang="fr-FR" altLang="fr-FR" sz="2800" b="1">
                <a:solidFill>
                  <a:schemeClr val="tx1"/>
                </a:solidFill>
                <a:latin typeface="Times New Roman" panose="02020603050405020304" pitchFamily="18" charset="0"/>
                <a:cs typeface="Times New Roman" panose="02020603050405020304" pitchFamily="18" charset="0"/>
              </a:rPr>
              <a:t>Gêne liée au volume Saillie, tension</a:t>
            </a:r>
            <a:endParaRPr lang="fr-FR" altLang="fr-FR" sz="2400" b="1">
              <a:solidFill>
                <a:schemeClr val="tx1"/>
              </a:solidFill>
              <a:latin typeface="Times New Roman" panose="02020603050405020304" pitchFamily="18" charset="0"/>
              <a:cs typeface="Times New Roman" panose="02020603050405020304" pitchFamily="18" charset="0"/>
            </a:endParaRPr>
          </a:p>
        </p:txBody>
      </p:sp>
      <p:sp>
        <p:nvSpPr>
          <p:cNvPr id="82947" name="Rectangle 3"/>
          <p:cNvSpPr>
            <a:spLocks noChangeArrowheads="1"/>
          </p:cNvSpPr>
          <p:nvPr/>
        </p:nvSpPr>
        <p:spPr bwMode="auto">
          <a:xfrm>
            <a:off x="2362200" y="1219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fr-FR" altLang="fr-FR" sz="3600" b="1">
                <a:solidFill>
                  <a:srgbClr val="FAFD00"/>
                </a:solidFill>
                <a:effectLst>
                  <a:outerShdw blurRad="38100" dist="38100" dir="2700000" algn="tl">
                    <a:srgbClr val="000000"/>
                  </a:outerShdw>
                </a:effectLst>
              </a:rPr>
              <a:t>Exostoses ostéogéniques</a:t>
            </a:r>
          </a:p>
        </p:txBody>
      </p:sp>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743200"/>
            <a:ext cx="2095500" cy="37338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829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743200"/>
            <a:ext cx="2540000" cy="36449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82950" name="Rectangle 6"/>
          <p:cNvSpPr>
            <a:spLocks noChangeArrowheads="1"/>
          </p:cNvSpPr>
          <p:nvPr/>
        </p:nvSpPr>
        <p:spPr bwMode="auto">
          <a:xfrm>
            <a:off x="2743201" y="228600"/>
            <a:ext cx="6704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B-</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CARTILAGINEUSES</a:t>
            </a:r>
          </a:p>
        </p:txBody>
      </p:sp>
    </p:spTree>
    <p:extLst>
      <p:ext uri="{BB962C8B-B14F-4D97-AF65-F5344CB8AC3E}">
        <p14:creationId xmlns:p14="http://schemas.microsoft.com/office/powerpoint/2010/main" val="3369473835"/>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sz="half" idx="1"/>
          </p:nvPr>
        </p:nvSpPr>
        <p:spPr>
          <a:xfrm>
            <a:off x="2286000" y="1905000"/>
            <a:ext cx="6781800" cy="609600"/>
          </a:xfrm>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r>
              <a:rPr lang="fr-FR" altLang="fr-FR" sz="2000" b="1">
                <a:solidFill>
                  <a:schemeClr val="tx1"/>
                </a:solidFill>
                <a:latin typeface="Times New Roman" panose="02020603050405020304" pitchFamily="18" charset="0"/>
                <a:cs typeface="Times New Roman" panose="02020603050405020304" pitchFamily="18" charset="0"/>
              </a:rPr>
              <a:t>Gêne liée au volume </a:t>
            </a:r>
            <a:r>
              <a:rPr lang="fr-FR" altLang="fr-FR" sz="2000" b="1" u="sng">
                <a:solidFill>
                  <a:schemeClr val="tx1"/>
                </a:solidFill>
                <a:latin typeface="Times New Roman" panose="02020603050405020304" pitchFamily="18" charset="0"/>
                <a:cs typeface="Times New Roman" panose="02020603050405020304" pitchFamily="18" charset="0"/>
              </a:rPr>
              <a:t>Limitations articulaires</a:t>
            </a:r>
          </a:p>
        </p:txBody>
      </p:sp>
      <p:pic>
        <p:nvPicPr>
          <p:cNvPr id="81923" name="Picture 3"/>
          <p:cNvPicPr>
            <a:picLocks noGrp="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1676401" y="2590801"/>
            <a:ext cx="2543175" cy="3478213"/>
          </a:xfrm>
          <a:noFill/>
          <a:ln w="25400" cap="flat">
            <a:solidFill>
              <a:srgbClr val="FFFFFF"/>
            </a:solidFill>
            <a:miter lim="800000"/>
            <a:headEnd/>
            <a:tailEnd/>
          </a:ln>
        </p:spPr>
      </p:pic>
      <p:pic>
        <p:nvPicPr>
          <p:cNvPr id="8192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1" y="2590800"/>
            <a:ext cx="2974975" cy="3479800"/>
          </a:xfrm>
          <a:prstGeom prst="rect">
            <a:avLst/>
          </a:prstGeom>
          <a:noFill/>
          <a:ln w="254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5"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1" y="2590800"/>
            <a:ext cx="2697163" cy="3500438"/>
          </a:xfrm>
          <a:prstGeom prst="rect">
            <a:avLst/>
          </a:prstGeom>
          <a:noFill/>
          <a:ln w="254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6" name="Rectangle 6"/>
          <p:cNvSpPr>
            <a:spLocks noChangeArrowheads="1"/>
          </p:cNvSpPr>
          <p:nvPr/>
        </p:nvSpPr>
        <p:spPr bwMode="auto">
          <a:xfrm>
            <a:off x="1752600" y="6019800"/>
            <a:ext cx="876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fr-FR" altLang="fr-FR" sz="3600" b="1">
                <a:solidFill>
                  <a:srgbClr val="FAFD00"/>
                </a:solidFill>
                <a:effectLst>
                  <a:outerShdw blurRad="38100" dist="38100" dir="2700000" algn="tl">
                    <a:srgbClr val="000000"/>
                  </a:outerShdw>
                </a:effectLst>
                <a:latin typeface="Times" panose="02020603050405020304" pitchFamily="18" charset="0"/>
              </a:rPr>
              <a:t>Exostoses ostéogéniques           </a:t>
            </a:r>
            <a:r>
              <a:rPr lang="fr-FR" altLang="fr-FR" sz="3200" b="1">
                <a:solidFill>
                  <a:srgbClr val="FAFD00"/>
                </a:solidFill>
                <a:effectLst>
                  <a:outerShdw blurRad="38100" dist="38100" dir="2700000" algn="tl">
                    <a:srgbClr val="000000"/>
                  </a:outerShdw>
                </a:effectLst>
                <a:latin typeface="Times" panose="02020603050405020304" pitchFamily="18" charset="0"/>
              </a:rPr>
              <a:t> Chondrome</a:t>
            </a:r>
          </a:p>
        </p:txBody>
      </p:sp>
      <p:sp>
        <p:nvSpPr>
          <p:cNvPr id="81930" name="Rectangle 10"/>
          <p:cNvSpPr>
            <a:spLocks noChangeArrowheads="1"/>
          </p:cNvSpPr>
          <p:nvPr/>
        </p:nvSpPr>
        <p:spPr bwMode="auto">
          <a:xfrm>
            <a:off x="2667001" y="762000"/>
            <a:ext cx="6704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B-</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CARTILAGINEUSES</a:t>
            </a:r>
          </a:p>
        </p:txBody>
      </p:sp>
    </p:spTree>
    <p:extLst>
      <p:ext uri="{BB962C8B-B14F-4D97-AF65-F5344CB8AC3E}">
        <p14:creationId xmlns:p14="http://schemas.microsoft.com/office/powerpoint/2010/main" val="3565327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Tumeurs Osseuses: Diagnostic et Biopsie</a:t>
            </a:r>
          </a:p>
        </p:txBody>
      </p:sp>
      <p:sp>
        <p:nvSpPr>
          <p:cNvPr id="26627" name="Rectangle 3"/>
          <p:cNvSpPr>
            <a:spLocks noGrp="1" noChangeArrowheads="1"/>
          </p:cNvSpPr>
          <p:nvPr>
            <p:ph type="body" idx="1"/>
          </p:nvPr>
        </p:nvSpPr>
        <p:spPr/>
        <p:txBody>
          <a:bodyPr/>
          <a:lstStyle/>
          <a:p>
            <a:r>
              <a:rPr lang="fr-FR" altLang="fr-FR" b="1">
                <a:solidFill>
                  <a:schemeClr val="tx1"/>
                </a:solidFill>
                <a:latin typeface="Times New Roman" panose="02020603050405020304" pitchFamily="18" charset="0"/>
                <a:cs typeface="Times New Roman" panose="02020603050405020304" pitchFamily="18" charset="0"/>
              </a:rPr>
              <a:t>Imagerie </a:t>
            </a:r>
          </a:p>
          <a:p>
            <a:r>
              <a:rPr lang="fr-FR" altLang="fr-FR" b="1">
                <a:solidFill>
                  <a:schemeClr val="tx1"/>
                </a:solidFill>
                <a:latin typeface="Times New Roman" panose="02020603050405020304" pitchFamily="18" charset="0"/>
                <a:cs typeface="Times New Roman" panose="02020603050405020304" pitchFamily="18" charset="0"/>
              </a:rPr>
              <a:t>Sous toutes ses formes, elle permet parfois d’affirmer, ou du moins d’approcher le diagnostic. Mais il faut se souvenir que même l’imagerie la plus moderne n’apporte pas le diagnostic histologique. </a:t>
            </a:r>
          </a:p>
        </p:txBody>
      </p:sp>
    </p:spTree>
    <p:extLst>
      <p:ext uri="{BB962C8B-B14F-4D97-AF65-F5344CB8AC3E}">
        <p14:creationId xmlns:p14="http://schemas.microsoft.com/office/powerpoint/2010/main" val="4537235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981200" y="838200"/>
            <a:ext cx="8229600" cy="838200"/>
          </a:xfrm>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pPr algn="ctr"/>
            <a:r>
              <a:rPr lang="fr-FR" altLang="fr-FR" sz="4800" b="1">
                <a:solidFill>
                  <a:schemeClr val="tx1"/>
                </a:solidFill>
                <a:latin typeface="Times New Roman" panose="02020603050405020304" pitchFamily="18" charset="0"/>
                <a:cs typeface="Times New Roman" panose="02020603050405020304" pitchFamily="18" charset="0"/>
              </a:rPr>
              <a:t>Exostoses multiples</a:t>
            </a:r>
          </a:p>
        </p:txBody>
      </p:sp>
      <p:sp>
        <p:nvSpPr>
          <p:cNvPr id="83972" name="Rectangle 4"/>
          <p:cNvSpPr>
            <a:spLocks noGrp="1" noChangeArrowheads="1"/>
          </p:cNvSpPr>
          <p:nvPr>
            <p:ph idx="1"/>
          </p:nvPr>
        </p:nvSpPr>
        <p:spPr/>
        <p:txBody>
          <a:bodyPr/>
          <a:lstStyle/>
          <a:p>
            <a:endParaRPr lang="fr-FR" altLang="fr-FR"/>
          </a:p>
        </p:txBody>
      </p:sp>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752601"/>
            <a:ext cx="7467600" cy="48355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83973" name="Rectangle 5"/>
          <p:cNvSpPr>
            <a:spLocks noChangeArrowheads="1"/>
          </p:cNvSpPr>
          <p:nvPr/>
        </p:nvSpPr>
        <p:spPr bwMode="auto">
          <a:xfrm>
            <a:off x="2819401" y="457200"/>
            <a:ext cx="6704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B-</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CARTILAGINEUSES</a:t>
            </a:r>
          </a:p>
        </p:txBody>
      </p:sp>
    </p:spTree>
    <p:extLst>
      <p:ext uri="{BB962C8B-B14F-4D97-AF65-F5344CB8AC3E}">
        <p14:creationId xmlns:p14="http://schemas.microsoft.com/office/powerpoint/2010/main" val="1415081143"/>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sz="half" idx="1"/>
          </p:nvPr>
        </p:nvSpPr>
        <p:spPr>
          <a:xfrm>
            <a:off x="1981200" y="1676400"/>
            <a:ext cx="8458200" cy="1219200"/>
          </a:xfrm>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lgn="ctr">
              <a:buFontTx/>
              <a:buNone/>
            </a:pPr>
            <a:r>
              <a:rPr lang="fr-FR" altLang="fr-FR" sz="2400" b="1">
                <a:solidFill>
                  <a:schemeClr val="tx1"/>
                </a:solidFill>
                <a:latin typeface="Times New Roman" panose="02020603050405020304" pitchFamily="18" charset="0"/>
                <a:cs typeface="Times New Roman" panose="02020603050405020304" pitchFamily="18" charset="0"/>
              </a:rPr>
              <a:t>Gêne liée au volume Conflit avec 1 tendon </a:t>
            </a:r>
          </a:p>
          <a:p>
            <a:pPr algn="ctr">
              <a:buFontTx/>
              <a:buNone/>
            </a:pPr>
            <a:r>
              <a:rPr lang="fr-FR" altLang="fr-FR" sz="2400" b="1">
                <a:solidFill>
                  <a:schemeClr val="tx1"/>
                </a:solidFill>
                <a:latin typeface="Times New Roman" panose="02020603050405020304" pitchFamily="18" charset="0"/>
                <a:cs typeface="Times New Roman" panose="02020603050405020304" pitchFamily="18" charset="0"/>
              </a:rPr>
              <a:t>  (Patte d’oie)</a:t>
            </a:r>
          </a:p>
          <a:p>
            <a:endParaRPr lang="fr-FR" altLang="fr-FR" sz="2000" b="1">
              <a:solidFill>
                <a:schemeClr val="tx1"/>
              </a:solidFill>
              <a:latin typeface="Times New Roman" panose="02020603050405020304" pitchFamily="18" charset="0"/>
              <a:cs typeface="Times New Roman" panose="02020603050405020304" pitchFamily="18" charset="0"/>
            </a:endParaRPr>
          </a:p>
        </p:txBody>
      </p:sp>
      <p:pic>
        <p:nvPicPr>
          <p:cNvPr id="901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1" y="2895600"/>
            <a:ext cx="2043113" cy="368935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901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971800"/>
            <a:ext cx="2717800" cy="35941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901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200401"/>
            <a:ext cx="3429000" cy="265906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90118" name="Rectangle 6"/>
          <p:cNvSpPr>
            <a:spLocks noChangeArrowheads="1"/>
          </p:cNvSpPr>
          <p:nvPr/>
        </p:nvSpPr>
        <p:spPr bwMode="auto">
          <a:xfrm>
            <a:off x="2514601" y="762000"/>
            <a:ext cx="6704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B-</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CARTILAGINEUSES</a:t>
            </a:r>
          </a:p>
        </p:txBody>
      </p:sp>
    </p:spTree>
    <p:extLst>
      <p:ext uri="{BB962C8B-B14F-4D97-AF65-F5344CB8AC3E}">
        <p14:creationId xmlns:p14="http://schemas.microsoft.com/office/powerpoint/2010/main" val="706689687"/>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sz="half" idx="1"/>
          </p:nvPr>
        </p:nvSpPr>
        <p:spPr>
          <a:xfrm>
            <a:off x="2133600" y="1524000"/>
            <a:ext cx="7315200" cy="533400"/>
          </a:xfrm>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buFontTx/>
              <a:buNone/>
            </a:pPr>
            <a:r>
              <a:rPr lang="fr-FR" altLang="fr-FR" sz="2000" b="1">
                <a:solidFill>
                  <a:schemeClr val="tx1"/>
                </a:solidFill>
                <a:latin typeface="Times New Roman" panose="02020603050405020304" pitchFamily="18" charset="0"/>
                <a:cs typeface="Times New Roman" panose="02020603050405020304" pitchFamily="18" charset="0"/>
              </a:rPr>
              <a:t>Gêne liée au volume :Compressions vasculaires</a:t>
            </a:r>
          </a:p>
        </p:txBody>
      </p:sp>
      <p:pic>
        <p:nvPicPr>
          <p:cNvPr id="911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09800"/>
            <a:ext cx="2565400" cy="43180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91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2209800"/>
            <a:ext cx="2759075" cy="43434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91141" name="Rectangle 5"/>
          <p:cNvSpPr>
            <a:spLocks noChangeArrowheads="1"/>
          </p:cNvSpPr>
          <p:nvPr/>
        </p:nvSpPr>
        <p:spPr bwMode="auto">
          <a:xfrm>
            <a:off x="2286001" y="533400"/>
            <a:ext cx="6704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B-</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CARTILAGINEUSES</a:t>
            </a:r>
          </a:p>
        </p:txBody>
      </p:sp>
    </p:spTree>
    <p:extLst>
      <p:ext uri="{BB962C8B-B14F-4D97-AF65-F5344CB8AC3E}">
        <p14:creationId xmlns:p14="http://schemas.microsoft.com/office/powerpoint/2010/main" val="800674574"/>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sz="half" idx="1"/>
          </p:nvPr>
        </p:nvSpPr>
        <p:spPr>
          <a:xfrm>
            <a:off x="2057400" y="1600200"/>
            <a:ext cx="7696200" cy="1066800"/>
          </a:xfrm>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r>
              <a:rPr lang="fr-FR" altLang="fr-FR" sz="2400" b="1">
                <a:solidFill>
                  <a:schemeClr val="tx1"/>
                </a:solidFill>
                <a:latin typeface="Times New Roman" panose="02020603050405020304" pitchFamily="18" charset="0"/>
                <a:cs typeface="Times New Roman" panose="02020603050405020304" pitchFamily="18" charset="0"/>
              </a:rPr>
              <a:t>Gêne liée au volume: Compressions nerveuses </a:t>
            </a:r>
          </a:p>
          <a:p>
            <a:pPr lvl="1">
              <a:buFont typeface="Tahoma" panose="020B0604030504040204" pitchFamily="34" charset="0"/>
              <a:buNone/>
            </a:pPr>
            <a:r>
              <a:rPr lang="fr-FR" altLang="fr-FR" sz="2000" b="1">
                <a:solidFill>
                  <a:schemeClr val="tx1"/>
                </a:solidFill>
                <a:latin typeface="Times New Roman" panose="02020603050405020304" pitchFamily="18" charset="0"/>
                <a:cs typeface="Times New Roman" panose="02020603050405020304" pitchFamily="18" charset="0"/>
              </a:rPr>
              <a:t>         </a:t>
            </a:r>
          </a:p>
          <a:p>
            <a:endParaRPr lang="fr-FR" altLang="fr-FR" sz="2000" b="1">
              <a:solidFill>
                <a:schemeClr val="tx1"/>
              </a:solidFill>
              <a:latin typeface="Times New Roman" panose="02020603050405020304" pitchFamily="18" charset="0"/>
              <a:cs typeface="Times New Roman" panose="02020603050405020304" pitchFamily="18" charset="0"/>
            </a:endParaRPr>
          </a:p>
        </p:txBody>
      </p:sp>
      <p:pic>
        <p:nvPicPr>
          <p:cNvPr id="921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590800"/>
            <a:ext cx="3340100" cy="39624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921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2590800"/>
            <a:ext cx="3394075" cy="38100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92165" name="Rectangle 5"/>
          <p:cNvSpPr>
            <a:spLocks noChangeArrowheads="1"/>
          </p:cNvSpPr>
          <p:nvPr/>
        </p:nvSpPr>
        <p:spPr bwMode="auto">
          <a:xfrm>
            <a:off x="2667001" y="381000"/>
            <a:ext cx="6704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B-</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CARTILAGINEUSES</a:t>
            </a:r>
          </a:p>
        </p:txBody>
      </p:sp>
    </p:spTree>
    <p:extLst>
      <p:ext uri="{BB962C8B-B14F-4D97-AF65-F5344CB8AC3E}">
        <p14:creationId xmlns:p14="http://schemas.microsoft.com/office/powerpoint/2010/main" val="2938261681"/>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048000" y="6019800"/>
            <a:ext cx="6629400" cy="838200"/>
          </a:xfrm>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r>
              <a:rPr lang="fr-FR" altLang="fr-FR" sz="5400" b="1">
                <a:solidFill>
                  <a:schemeClr val="tx1"/>
                </a:solidFill>
                <a:latin typeface="Times New Roman" panose="02020603050405020304" pitchFamily="18" charset="0"/>
                <a:cs typeface="Times New Roman" panose="02020603050405020304" pitchFamily="18" charset="0"/>
              </a:rPr>
              <a:t>Chondrome solitaire</a:t>
            </a:r>
          </a:p>
        </p:txBody>
      </p:sp>
      <p:sp>
        <p:nvSpPr>
          <p:cNvPr id="97283" name="Rectangle 3"/>
          <p:cNvSpPr>
            <a:spLocks noGrp="1" noChangeArrowheads="1"/>
          </p:cNvSpPr>
          <p:nvPr>
            <p:ph type="body" idx="1"/>
          </p:nvPr>
        </p:nvSpPr>
        <p:spPr>
          <a:xfrm>
            <a:off x="2514600" y="838200"/>
            <a:ext cx="6934200" cy="7620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lgn="ctr">
              <a:buFontTx/>
              <a:buNone/>
            </a:pPr>
            <a:r>
              <a:rPr lang="fr-FR" altLang="fr-FR" sz="2800" b="1">
                <a:solidFill>
                  <a:schemeClr val="tx1"/>
                </a:solidFill>
                <a:latin typeface="Times New Roman" panose="02020603050405020304" pitchFamily="18" charset="0"/>
                <a:cs typeface="Times New Roman" panose="02020603050405020304" pitchFamily="18" charset="0"/>
              </a:rPr>
              <a:t>Douleurs, tuméfactions</a:t>
            </a:r>
          </a:p>
        </p:txBody>
      </p:sp>
      <p:pic>
        <p:nvPicPr>
          <p:cNvPr id="972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752600"/>
            <a:ext cx="2844800" cy="4318000"/>
          </a:xfrm>
          <a:prstGeom prst="rect">
            <a:avLst/>
          </a:prstGeom>
          <a:noFill/>
          <a:ln w="9525">
            <a:solidFill>
              <a:srgbClr val="DADADA"/>
            </a:solidFill>
            <a:miter lim="800000"/>
            <a:headEnd/>
            <a:tailEnd/>
          </a:ln>
          <a:extLst>
            <a:ext uri="{909E8E84-426E-40DD-AFC4-6F175D3DCCD1}">
              <a14:hiddenFill xmlns:a14="http://schemas.microsoft.com/office/drawing/2010/main">
                <a:solidFill>
                  <a:srgbClr val="FFFFFF"/>
                </a:solidFill>
              </a14:hiddenFill>
            </a:ext>
          </a:extLst>
        </p:spPr>
      </p:pic>
      <p:pic>
        <p:nvPicPr>
          <p:cNvPr id="972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1828800"/>
            <a:ext cx="3414713" cy="4267200"/>
          </a:xfrm>
          <a:prstGeom prst="rect">
            <a:avLst/>
          </a:prstGeom>
          <a:noFill/>
          <a:ln w="9525">
            <a:solidFill>
              <a:srgbClr val="DADADA"/>
            </a:solidFill>
            <a:miter lim="800000"/>
            <a:headEnd/>
            <a:tailEnd/>
          </a:ln>
          <a:extLst>
            <a:ext uri="{909E8E84-426E-40DD-AFC4-6F175D3DCCD1}">
              <a14:hiddenFill xmlns:a14="http://schemas.microsoft.com/office/drawing/2010/main">
                <a:solidFill>
                  <a:srgbClr val="FFFFFF"/>
                </a:solidFill>
              </a14:hiddenFill>
            </a:ext>
          </a:extLst>
        </p:spPr>
      </p:pic>
      <p:sp>
        <p:nvSpPr>
          <p:cNvPr id="97286" name="Rectangle 6"/>
          <p:cNvSpPr>
            <a:spLocks noChangeArrowheads="1"/>
          </p:cNvSpPr>
          <p:nvPr/>
        </p:nvSpPr>
        <p:spPr bwMode="auto">
          <a:xfrm>
            <a:off x="2895601" y="304800"/>
            <a:ext cx="6704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B-</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CARTILAGINEUSES</a:t>
            </a:r>
          </a:p>
        </p:txBody>
      </p:sp>
    </p:spTree>
    <p:extLst>
      <p:ext uri="{BB962C8B-B14F-4D97-AF65-F5344CB8AC3E}">
        <p14:creationId xmlns:p14="http://schemas.microsoft.com/office/powerpoint/2010/main" val="2422436003"/>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895600" y="5638800"/>
            <a:ext cx="6629400" cy="838200"/>
          </a:xfrm>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r>
              <a:rPr lang="fr-FR" altLang="fr-FR" sz="4000" b="1">
                <a:solidFill>
                  <a:schemeClr val="tx1"/>
                </a:solidFill>
                <a:latin typeface="Times New Roman" panose="02020603050405020304" pitchFamily="18" charset="0"/>
                <a:cs typeface="Times New Roman" panose="02020603050405020304" pitchFamily="18" charset="0"/>
              </a:rPr>
              <a:t>Chondrome solitaire</a:t>
            </a:r>
          </a:p>
        </p:txBody>
      </p:sp>
      <p:pic>
        <p:nvPicPr>
          <p:cNvPr id="1136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1" y="1828800"/>
            <a:ext cx="2043113" cy="3963988"/>
          </a:xfrm>
          <a:prstGeom prst="rect">
            <a:avLst/>
          </a:prstGeom>
          <a:noFill/>
          <a:ln w="9525">
            <a:solidFill>
              <a:srgbClr val="DADADA"/>
            </a:solidFill>
            <a:miter lim="800000"/>
            <a:headEnd/>
            <a:tailEnd/>
          </a:ln>
          <a:extLst>
            <a:ext uri="{909E8E84-426E-40DD-AFC4-6F175D3DCCD1}">
              <a14:hiddenFill xmlns:a14="http://schemas.microsoft.com/office/drawing/2010/main">
                <a:solidFill>
                  <a:srgbClr val="FFFFFF"/>
                </a:solidFill>
              </a14:hiddenFill>
            </a:ext>
          </a:extLst>
        </p:spPr>
      </p:pic>
      <p:pic>
        <p:nvPicPr>
          <p:cNvPr id="1136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1" y="1828800"/>
            <a:ext cx="2582863" cy="3962400"/>
          </a:xfrm>
          <a:prstGeom prst="rect">
            <a:avLst/>
          </a:prstGeom>
          <a:noFill/>
          <a:ln w="9525">
            <a:solidFill>
              <a:srgbClr val="DADADA"/>
            </a:solidFill>
            <a:miter lim="800000"/>
            <a:headEnd/>
            <a:tailEnd/>
          </a:ln>
          <a:extLst>
            <a:ext uri="{909E8E84-426E-40DD-AFC4-6F175D3DCCD1}">
              <a14:hiddenFill xmlns:a14="http://schemas.microsoft.com/office/drawing/2010/main">
                <a:solidFill>
                  <a:srgbClr val="FFFFFF"/>
                </a:solidFill>
              </a14:hiddenFill>
            </a:ext>
          </a:extLst>
        </p:spPr>
      </p:pic>
      <p:sp>
        <p:nvSpPr>
          <p:cNvPr id="113669" name="Rectangle 5"/>
          <p:cNvSpPr>
            <a:spLocks noChangeArrowheads="1"/>
          </p:cNvSpPr>
          <p:nvPr/>
        </p:nvSpPr>
        <p:spPr bwMode="auto">
          <a:xfrm>
            <a:off x="2362200" y="1143000"/>
            <a:ext cx="5181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lgn="l" defTabSz="762000">
              <a:defRPr>
                <a:solidFill>
                  <a:schemeClr val="tx1"/>
                </a:solidFill>
                <a:latin typeface="Arial" panose="020B0604020202020204" pitchFamily="34" charset="0"/>
                <a:cs typeface="Arial" panose="020B0604020202020204" pitchFamily="34" charset="0"/>
              </a:defRPr>
            </a:lvl1pPr>
            <a:lvl2pPr marL="742950" indent="-285750" algn="l" defTabSz="762000">
              <a:defRPr>
                <a:solidFill>
                  <a:schemeClr val="tx1"/>
                </a:solidFill>
                <a:latin typeface="Arial" panose="020B0604020202020204" pitchFamily="34" charset="0"/>
                <a:cs typeface="Arial" panose="020B0604020202020204" pitchFamily="34" charset="0"/>
              </a:defRPr>
            </a:lvl2pPr>
            <a:lvl3pPr marL="1143000" indent="-228600" algn="l" defTabSz="762000">
              <a:defRPr>
                <a:solidFill>
                  <a:schemeClr val="tx1"/>
                </a:solidFill>
                <a:latin typeface="Arial" panose="020B0604020202020204" pitchFamily="34" charset="0"/>
                <a:cs typeface="Arial" panose="020B0604020202020204" pitchFamily="34" charset="0"/>
              </a:defRPr>
            </a:lvl3pPr>
            <a:lvl4pPr marL="1600200" indent="-228600" algn="l" defTabSz="762000">
              <a:defRPr>
                <a:solidFill>
                  <a:schemeClr val="tx1"/>
                </a:solidFill>
                <a:latin typeface="Arial" panose="020B0604020202020204" pitchFamily="34" charset="0"/>
                <a:cs typeface="Arial" panose="020B0604020202020204" pitchFamily="34" charset="0"/>
              </a:defRPr>
            </a:lvl4pPr>
            <a:lvl5pPr marL="2057400" indent="-228600" algn="l" defTabSz="762000">
              <a:defRPr>
                <a:solidFill>
                  <a:schemeClr val="tx1"/>
                </a:solidFill>
                <a:latin typeface="Arial" panose="020B0604020202020204" pitchFamily="34" charset="0"/>
                <a:cs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buFontTx/>
              <a:buChar char="•"/>
            </a:pPr>
            <a:r>
              <a:rPr lang="fr-FR" altLang="fr-FR" sz="2400" b="1">
                <a:solidFill>
                  <a:srgbClr val="FFCC00"/>
                </a:solidFill>
                <a:latin typeface="Verdana" panose="020B0604030504040204" pitchFamily="34" charset="0"/>
              </a:rPr>
              <a:t>Fractures pathologiques</a:t>
            </a:r>
          </a:p>
        </p:txBody>
      </p:sp>
      <p:sp>
        <p:nvSpPr>
          <p:cNvPr id="113670" name="Rectangle 6"/>
          <p:cNvSpPr>
            <a:spLocks noChangeArrowheads="1"/>
          </p:cNvSpPr>
          <p:nvPr/>
        </p:nvSpPr>
        <p:spPr bwMode="auto">
          <a:xfrm>
            <a:off x="2362201" y="457200"/>
            <a:ext cx="6704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B-</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CARTILAGINEUSES</a:t>
            </a:r>
          </a:p>
        </p:txBody>
      </p:sp>
    </p:spTree>
    <p:extLst>
      <p:ext uri="{BB962C8B-B14F-4D97-AF65-F5344CB8AC3E}">
        <p14:creationId xmlns:p14="http://schemas.microsoft.com/office/powerpoint/2010/main" val="44211288"/>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209800"/>
            <a:ext cx="2051050" cy="3962400"/>
          </a:xfrm>
          <a:prstGeom prst="rect">
            <a:avLst/>
          </a:prstGeom>
          <a:noFill/>
          <a:ln w="9525">
            <a:solidFill>
              <a:srgbClr val="DADADA"/>
            </a:solidFill>
            <a:miter lim="800000"/>
            <a:headEnd/>
            <a:tailEnd/>
          </a:ln>
          <a:extLst>
            <a:ext uri="{909E8E84-426E-40DD-AFC4-6F175D3DCCD1}">
              <a14:hiddenFill xmlns:a14="http://schemas.microsoft.com/office/drawing/2010/main">
                <a:solidFill>
                  <a:srgbClr val="FFFFFF"/>
                </a:solidFill>
              </a14:hiddenFill>
            </a:ext>
          </a:extLst>
        </p:spPr>
      </p:pic>
      <p:pic>
        <p:nvPicPr>
          <p:cNvPr id="993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209800"/>
            <a:ext cx="2273300" cy="3962400"/>
          </a:xfrm>
          <a:prstGeom prst="rect">
            <a:avLst/>
          </a:prstGeom>
          <a:noFill/>
          <a:ln w="9525">
            <a:solidFill>
              <a:srgbClr val="DADADA"/>
            </a:solidFill>
            <a:miter lim="800000"/>
            <a:headEnd/>
            <a:tailEnd/>
          </a:ln>
          <a:extLst>
            <a:ext uri="{909E8E84-426E-40DD-AFC4-6F175D3DCCD1}">
              <a14:hiddenFill xmlns:a14="http://schemas.microsoft.com/office/drawing/2010/main">
                <a:solidFill>
                  <a:srgbClr val="FFFFFF"/>
                </a:solidFill>
              </a14:hiddenFill>
            </a:ext>
          </a:extLst>
        </p:spPr>
      </p:pic>
      <p:pic>
        <p:nvPicPr>
          <p:cNvPr id="993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209800"/>
            <a:ext cx="2878138" cy="3962400"/>
          </a:xfrm>
          <a:prstGeom prst="rect">
            <a:avLst/>
          </a:prstGeom>
          <a:noFill/>
          <a:ln w="9525">
            <a:solidFill>
              <a:srgbClr val="DADADA"/>
            </a:solidFill>
            <a:miter lim="800000"/>
            <a:headEnd/>
            <a:tailEnd/>
          </a:ln>
          <a:extLst>
            <a:ext uri="{909E8E84-426E-40DD-AFC4-6F175D3DCCD1}">
              <a14:hiddenFill xmlns:a14="http://schemas.microsoft.com/office/drawing/2010/main">
                <a:solidFill>
                  <a:srgbClr val="FFFFFF"/>
                </a:solidFill>
              </a14:hiddenFill>
            </a:ext>
          </a:extLst>
        </p:spPr>
      </p:pic>
      <p:sp>
        <p:nvSpPr>
          <p:cNvPr id="99333" name="Text Box 5"/>
          <p:cNvSpPr txBox="1">
            <a:spLocks noChangeArrowheads="1"/>
          </p:cNvSpPr>
          <p:nvPr/>
        </p:nvSpPr>
        <p:spPr bwMode="auto">
          <a:xfrm>
            <a:off x="2667000" y="6248401"/>
            <a:ext cx="777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fr-FR" altLang="fr-FR" sz="2000" b="1">
                <a:solidFill>
                  <a:srgbClr val="FFCC00"/>
                </a:solidFill>
              </a:rPr>
              <a:t>Résection complète et reconstruction par greffe et plaque</a:t>
            </a:r>
          </a:p>
        </p:txBody>
      </p:sp>
      <p:sp>
        <p:nvSpPr>
          <p:cNvPr id="99334" name="Rectangle 6"/>
          <p:cNvSpPr>
            <a:spLocks noChangeArrowheads="1"/>
          </p:cNvSpPr>
          <p:nvPr/>
        </p:nvSpPr>
        <p:spPr bwMode="auto">
          <a:xfrm>
            <a:off x="2133600" y="16764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lgn="l">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lgn="l">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lgn="l">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lgn="l">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lgn="l">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lgn="just" fontAlgn="base">
              <a:spcAft>
                <a:spcPct val="0"/>
              </a:spcAft>
              <a:buClr>
                <a:srgbClr val="FFCC00"/>
              </a:buClr>
              <a:buNone/>
            </a:pPr>
            <a:r>
              <a:rPr lang="fr-FR" altLang="fr-FR" sz="1800" b="1">
                <a:solidFill>
                  <a:srgbClr val="FFCC00"/>
                </a:solidFill>
              </a:rPr>
              <a:t>CHONDROME SOLITAIRE</a:t>
            </a:r>
            <a:r>
              <a:rPr lang="fr-FR" altLang="fr-FR" sz="1800" b="1">
                <a:solidFill>
                  <a:srgbClr val="FFFFFF"/>
                </a:solidFill>
              </a:rPr>
              <a:t>   </a:t>
            </a:r>
            <a:endParaRPr lang="fr-FR" altLang="fr-FR" sz="2800" b="1">
              <a:solidFill>
                <a:srgbClr val="FFFFFF"/>
              </a:solidFill>
            </a:endParaRPr>
          </a:p>
        </p:txBody>
      </p:sp>
      <p:sp>
        <p:nvSpPr>
          <p:cNvPr id="99335" name="Rectangle 7"/>
          <p:cNvSpPr>
            <a:spLocks noGrp="1" noChangeArrowheads="1"/>
          </p:cNvSpPr>
          <p:nvPr>
            <p:ph type="body" idx="1"/>
          </p:nvPr>
        </p:nvSpPr>
        <p:spPr>
          <a:xfrm>
            <a:off x="2057400" y="990600"/>
            <a:ext cx="6934200" cy="7620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p>
            <a:pPr algn="just">
              <a:buFontTx/>
              <a:buNone/>
            </a:pPr>
            <a:r>
              <a:rPr lang="fr-FR" altLang="fr-FR" b="1">
                <a:solidFill>
                  <a:schemeClr val="tx1"/>
                </a:solidFill>
                <a:latin typeface="Times New Roman" panose="02020603050405020304" pitchFamily="18" charset="0"/>
                <a:cs typeface="Times New Roman" panose="02020603050405020304" pitchFamily="18" charset="0"/>
              </a:rPr>
              <a:t>Douleurs, tuméfactions </a:t>
            </a:r>
          </a:p>
        </p:txBody>
      </p:sp>
      <p:sp>
        <p:nvSpPr>
          <p:cNvPr id="99336" name="Rectangle 8"/>
          <p:cNvSpPr>
            <a:spLocks noChangeArrowheads="1"/>
          </p:cNvSpPr>
          <p:nvPr/>
        </p:nvSpPr>
        <p:spPr bwMode="auto">
          <a:xfrm>
            <a:off x="2743201" y="381000"/>
            <a:ext cx="6704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B-</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CARTILAGINEUSES</a:t>
            </a:r>
          </a:p>
        </p:txBody>
      </p:sp>
    </p:spTree>
    <p:extLst>
      <p:ext uri="{BB962C8B-B14F-4D97-AF65-F5344CB8AC3E}">
        <p14:creationId xmlns:p14="http://schemas.microsoft.com/office/powerpoint/2010/main" val="1632483672"/>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286000" y="5791200"/>
            <a:ext cx="7086600" cy="838200"/>
          </a:xfrm>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pPr algn="ctr"/>
            <a:r>
              <a:rPr lang="fr-FR" altLang="fr-FR" sz="3200" b="1">
                <a:solidFill>
                  <a:schemeClr val="tx1"/>
                </a:solidFill>
                <a:latin typeface="Times New Roman" panose="02020603050405020304" pitchFamily="18" charset="0"/>
                <a:cs typeface="Times New Roman" panose="02020603050405020304" pitchFamily="18" charset="0"/>
              </a:rPr>
              <a:t>Chondroblastome bénin</a:t>
            </a:r>
          </a:p>
        </p:txBody>
      </p:sp>
      <p:pic>
        <p:nvPicPr>
          <p:cNvPr id="1116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1" y="1371600"/>
            <a:ext cx="4448175" cy="44958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11620" name="Rectangle 4"/>
          <p:cNvSpPr>
            <a:spLocks noChangeArrowheads="1"/>
          </p:cNvSpPr>
          <p:nvPr/>
        </p:nvSpPr>
        <p:spPr bwMode="auto">
          <a:xfrm>
            <a:off x="3733800" y="762000"/>
            <a:ext cx="5181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lgn="l" defTabSz="762000">
              <a:defRPr>
                <a:solidFill>
                  <a:schemeClr val="tx1"/>
                </a:solidFill>
                <a:latin typeface="Arial" panose="020B0604020202020204" pitchFamily="34" charset="0"/>
                <a:cs typeface="Arial" panose="020B0604020202020204" pitchFamily="34" charset="0"/>
              </a:defRPr>
            </a:lvl1pPr>
            <a:lvl2pPr marL="742950" indent="-285750" algn="l" defTabSz="762000">
              <a:defRPr>
                <a:solidFill>
                  <a:schemeClr val="tx1"/>
                </a:solidFill>
                <a:latin typeface="Arial" panose="020B0604020202020204" pitchFamily="34" charset="0"/>
                <a:cs typeface="Arial" panose="020B0604020202020204" pitchFamily="34" charset="0"/>
              </a:defRPr>
            </a:lvl2pPr>
            <a:lvl3pPr marL="1143000" indent="-228600" algn="l" defTabSz="762000">
              <a:defRPr>
                <a:solidFill>
                  <a:schemeClr val="tx1"/>
                </a:solidFill>
                <a:latin typeface="Arial" panose="020B0604020202020204" pitchFamily="34" charset="0"/>
                <a:cs typeface="Arial" panose="020B0604020202020204" pitchFamily="34" charset="0"/>
              </a:defRPr>
            </a:lvl3pPr>
            <a:lvl4pPr marL="1600200" indent="-228600" algn="l" defTabSz="762000">
              <a:defRPr>
                <a:solidFill>
                  <a:schemeClr val="tx1"/>
                </a:solidFill>
                <a:latin typeface="Arial" panose="020B0604020202020204" pitchFamily="34" charset="0"/>
                <a:cs typeface="Arial" panose="020B0604020202020204" pitchFamily="34" charset="0"/>
              </a:defRPr>
            </a:lvl4pPr>
            <a:lvl5pPr marL="2057400" indent="-228600" algn="l" defTabSz="762000">
              <a:defRPr>
                <a:solidFill>
                  <a:schemeClr val="tx1"/>
                </a:solidFill>
                <a:latin typeface="Arial" panose="020B0604020202020204" pitchFamily="34" charset="0"/>
                <a:cs typeface="Arial" panose="020B0604020202020204" pitchFamily="34" charset="0"/>
              </a:defRPr>
            </a:lvl5pPr>
            <a:lvl6pPr marL="25146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buFontTx/>
              <a:buChar char="•"/>
            </a:pPr>
            <a:r>
              <a:rPr lang="fr-FR" altLang="fr-FR" sz="2400" b="1">
                <a:solidFill>
                  <a:srgbClr val="FFCC00"/>
                </a:solidFill>
                <a:latin typeface="Verdana" panose="020B0604030504040204" pitchFamily="34" charset="0"/>
              </a:rPr>
              <a:t>Fractures pathologiques</a:t>
            </a:r>
          </a:p>
        </p:txBody>
      </p:sp>
      <p:sp>
        <p:nvSpPr>
          <p:cNvPr id="111621" name="Rectangle 5"/>
          <p:cNvSpPr>
            <a:spLocks noChangeArrowheads="1"/>
          </p:cNvSpPr>
          <p:nvPr/>
        </p:nvSpPr>
        <p:spPr bwMode="auto">
          <a:xfrm>
            <a:off x="2743201" y="0"/>
            <a:ext cx="6704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B-</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CARTILAGINEUSES</a:t>
            </a:r>
          </a:p>
        </p:txBody>
      </p:sp>
    </p:spTree>
    <p:extLst>
      <p:ext uri="{BB962C8B-B14F-4D97-AF65-F5344CB8AC3E}">
        <p14:creationId xmlns:p14="http://schemas.microsoft.com/office/powerpoint/2010/main" val="587376361"/>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a:r>
              <a:rPr lang="fr-FR" altLang="fr-FR" sz="2800" b="1">
                <a:solidFill>
                  <a:schemeClr val="tx1"/>
                </a:solidFill>
                <a:latin typeface="Times New Roman" panose="02020603050405020304" pitchFamily="18" charset="0"/>
                <a:cs typeface="Times New Roman" panose="02020603050405020304" pitchFamily="18" charset="0"/>
              </a:rPr>
              <a:t>CLASSIFICATION ANATOMOPATHOLOGIQUE</a:t>
            </a:r>
            <a:r>
              <a:rPr lang="fr-FR" altLang="fr-FR" sz="2400" b="1">
                <a:solidFill>
                  <a:schemeClr val="tx1"/>
                </a:solidFill>
                <a:latin typeface="Times New Roman" panose="02020603050405020304" pitchFamily="18" charset="0"/>
                <a:cs typeface="Times New Roman" panose="02020603050405020304" pitchFamily="18" charset="0"/>
              </a:rPr>
              <a:t> </a:t>
            </a:r>
            <a:br>
              <a:rPr lang="fr-FR" altLang="fr-FR" sz="24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DES LESIONS TUMORALES  ET  PSEUDOTUMORALES DES OS</a:t>
            </a:r>
            <a:br>
              <a:rPr lang="fr-FR" altLang="fr-FR" sz="2000" b="1">
                <a:solidFill>
                  <a:schemeClr val="tx1"/>
                </a:solidFill>
                <a:latin typeface="Times New Roman" panose="02020603050405020304" pitchFamily="18" charset="0"/>
                <a:cs typeface="Times New Roman" panose="02020603050405020304" pitchFamily="18" charset="0"/>
              </a:rPr>
            </a:br>
            <a:r>
              <a:rPr lang="fr-FR" altLang="fr-FR" sz="2000" b="1">
                <a:solidFill>
                  <a:schemeClr val="tx1"/>
                </a:solidFill>
                <a:latin typeface="Times New Roman" panose="02020603050405020304" pitchFamily="18" charset="0"/>
                <a:cs typeface="Times New Roman" panose="02020603050405020304" pitchFamily="18" charset="0"/>
              </a:rPr>
              <a:t> </a:t>
            </a:r>
            <a:r>
              <a:rPr lang="fr-FR" altLang="fr-FR" sz="3200" b="1">
                <a:solidFill>
                  <a:schemeClr val="tx1"/>
                </a:solidFill>
                <a:latin typeface="Times New Roman" panose="02020603050405020304" pitchFamily="18" charset="0"/>
                <a:cs typeface="Times New Roman" panose="02020603050405020304" pitchFamily="18" charset="0"/>
              </a:rPr>
              <a:t>B-</a:t>
            </a:r>
            <a:r>
              <a:rPr lang="fr-FR" altLang="fr-FR" sz="3200" b="1" u="sng">
                <a:solidFill>
                  <a:schemeClr val="tx1"/>
                </a:solidFill>
                <a:latin typeface="Times New Roman" panose="02020603050405020304" pitchFamily="18" charset="0"/>
                <a:cs typeface="Times New Roman" panose="02020603050405020304" pitchFamily="18" charset="0"/>
              </a:rPr>
              <a:t>TUMEURS CARTILAGINEUSES</a:t>
            </a:r>
          </a:p>
        </p:txBody>
      </p:sp>
      <p:sp>
        <p:nvSpPr>
          <p:cNvPr id="55299" name="Rectangle 3"/>
          <p:cNvSpPr>
            <a:spLocks noGrp="1" noChangeArrowheads="1"/>
          </p:cNvSpPr>
          <p:nvPr>
            <p:ph type="body" idx="1"/>
          </p:nvPr>
        </p:nvSpPr>
        <p:spPr/>
        <p:txBody>
          <a:bodyPr/>
          <a:lstStyle/>
          <a:p>
            <a:pPr>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2_Malignes </a:t>
            </a:r>
          </a:p>
          <a:p>
            <a:pPr>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a_Chondrosarcome </a:t>
            </a:r>
          </a:p>
          <a:p>
            <a:pPr>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b_Chondrosarcome central (endomédullaire), </a:t>
            </a:r>
          </a:p>
          <a:p>
            <a:pPr>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c_Chondrosarcome périphérique (périosté)</a:t>
            </a:r>
            <a:endParaRPr lang="it-IT" altLang="fr-FR" sz="2400" b="1">
              <a:solidFill>
                <a:schemeClr val="tx1"/>
              </a:solidFill>
              <a:latin typeface="Times New Roman" panose="02020603050405020304" pitchFamily="18" charset="0"/>
              <a:cs typeface="Times New Roman" panose="02020603050405020304" pitchFamily="18" charset="0"/>
            </a:endParaRPr>
          </a:p>
          <a:p>
            <a:pPr>
              <a:lnSpc>
                <a:spcPct val="90000"/>
              </a:lnSpc>
            </a:pPr>
            <a:r>
              <a:rPr lang="it-IT" altLang="fr-FR" sz="2400" b="1">
                <a:solidFill>
                  <a:schemeClr val="tx1"/>
                </a:solidFill>
                <a:latin typeface="Times New Roman" panose="02020603050405020304" pitchFamily="18" charset="0"/>
                <a:cs typeface="Times New Roman" panose="02020603050405020304" pitchFamily="18" charset="0"/>
              </a:rPr>
              <a:t>d_Chondrosarcome myxoïde</a:t>
            </a:r>
          </a:p>
          <a:p>
            <a:pPr>
              <a:lnSpc>
                <a:spcPct val="90000"/>
              </a:lnSpc>
            </a:pPr>
            <a:r>
              <a:rPr lang="it-IT" altLang="fr-FR" sz="2400" b="1">
                <a:solidFill>
                  <a:schemeClr val="tx1"/>
                </a:solidFill>
                <a:latin typeface="Times New Roman" panose="02020603050405020304" pitchFamily="18" charset="0"/>
                <a:cs typeface="Times New Roman" panose="02020603050405020304" pitchFamily="18" charset="0"/>
              </a:rPr>
              <a:t>e_Chondrosarcome bordeline</a:t>
            </a:r>
            <a:endParaRPr lang="fr-FR" altLang="fr-FR" sz="2400" b="1">
              <a:solidFill>
                <a:schemeClr val="tx1"/>
              </a:solidFill>
              <a:latin typeface="Times New Roman" panose="02020603050405020304" pitchFamily="18" charset="0"/>
              <a:cs typeface="Times New Roman" panose="02020603050405020304" pitchFamily="18" charset="0"/>
            </a:endParaRPr>
          </a:p>
          <a:p>
            <a:pPr>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f_Chondrosarcome mésenchymateux</a:t>
            </a:r>
          </a:p>
          <a:p>
            <a:pPr>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g_Chondrosarcome à cellules claires</a:t>
            </a:r>
          </a:p>
          <a:p>
            <a:pPr>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h_Chondrosarcome dédifférencié</a:t>
            </a:r>
          </a:p>
          <a:p>
            <a:pPr>
              <a:lnSpc>
                <a:spcPct val="90000"/>
              </a:lnSpc>
            </a:pPr>
            <a:r>
              <a:rPr lang="fr-FR" altLang="fr-FR" sz="2400" b="1">
                <a:solidFill>
                  <a:schemeClr val="tx1"/>
                </a:solidFill>
                <a:latin typeface="Times New Roman" panose="02020603050405020304" pitchFamily="18" charset="0"/>
                <a:cs typeface="Times New Roman" panose="02020603050405020304" pitchFamily="18" charset="0"/>
              </a:rPr>
              <a:t>i_Chondrosarcome secondaire</a:t>
            </a:r>
          </a:p>
        </p:txBody>
      </p:sp>
    </p:spTree>
    <p:extLst>
      <p:ext uri="{BB962C8B-B14F-4D97-AF65-F5344CB8AC3E}">
        <p14:creationId xmlns:p14="http://schemas.microsoft.com/office/powerpoint/2010/main" val="109414825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819400" y="5562600"/>
            <a:ext cx="3886200" cy="838200"/>
          </a:xfrm>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r>
              <a:rPr lang="fr-FR" altLang="fr-FR" sz="3600" b="1">
                <a:solidFill>
                  <a:schemeClr val="tx1"/>
                </a:solidFill>
                <a:latin typeface="Times New Roman" panose="02020603050405020304" pitchFamily="18" charset="0"/>
                <a:cs typeface="Times New Roman" panose="02020603050405020304" pitchFamily="18" charset="0"/>
              </a:rPr>
              <a:t>Chondrosarcomes</a:t>
            </a:r>
          </a:p>
        </p:txBody>
      </p:sp>
      <p:pic>
        <p:nvPicPr>
          <p:cNvPr id="1024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514600"/>
            <a:ext cx="3937000" cy="2884488"/>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024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514600"/>
            <a:ext cx="4495800" cy="287655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02405" name="Rectangle 5"/>
          <p:cNvSpPr>
            <a:spLocks noChangeArrowheads="1"/>
          </p:cNvSpPr>
          <p:nvPr/>
        </p:nvSpPr>
        <p:spPr bwMode="auto">
          <a:xfrm>
            <a:off x="2362200" y="1371600"/>
            <a:ext cx="693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lgn="l">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lgn="l">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lgn="l">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lgn="l">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lgn="l">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lgn="just" fontAlgn="base">
              <a:spcAft>
                <a:spcPct val="0"/>
              </a:spcAft>
              <a:buClr>
                <a:srgbClr val="FFCC00"/>
              </a:buClr>
            </a:pPr>
            <a:r>
              <a:rPr lang="fr-FR" altLang="fr-FR" b="1">
                <a:solidFill>
                  <a:srgbClr val="FFCC00"/>
                </a:solidFill>
              </a:rPr>
              <a:t>Douleurs, tuméfactions</a:t>
            </a:r>
          </a:p>
        </p:txBody>
      </p:sp>
      <p:sp>
        <p:nvSpPr>
          <p:cNvPr id="102406" name="Rectangle 6"/>
          <p:cNvSpPr>
            <a:spLocks noChangeArrowheads="1"/>
          </p:cNvSpPr>
          <p:nvPr/>
        </p:nvSpPr>
        <p:spPr bwMode="auto">
          <a:xfrm>
            <a:off x="2438401" y="685800"/>
            <a:ext cx="6704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3200" b="1">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B-</a:t>
            </a:r>
            <a:r>
              <a:rPr lang="fr-FR" altLang="fr-FR" sz="3200" b="1" u="sng">
                <a:solidFill>
                  <a:srgbClr val="FFCC00"/>
                </a:solidFill>
                <a:effectLst>
                  <a:outerShdw blurRad="38100" dist="38100" dir="2700000" algn="tl">
                    <a:srgbClr val="000000"/>
                  </a:outerShdw>
                </a:effectLst>
                <a:latin typeface="Tahoma" panose="020B0604030504040204" pitchFamily="34" charset="0"/>
                <a:cs typeface="Arial" panose="020B0604020202020204" pitchFamily="34" charset="0"/>
              </a:rPr>
              <a:t>TUMEURS CARTILAGINEUSES</a:t>
            </a:r>
          </a:p>
        </p:txBody>
      </p:sp>
    </p:spTree>
    <p:extLst>
      <p:ext uri="{BB962C8B-B14F-4D97-AF65-F5344CB8AC3E}">
        <p14:creationId xmlns:p14="http://schemas.microsoft.com/office/powerpoint/2010/main" val="48541430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céan">
  <a:themeElements>
    <a:clrScheme name="Océ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é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Océ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é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é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é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é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é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é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é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6064</Words>
  <Application>Microsoft Office PowerPoint</Application>
  <PresentationFormat>Grand écran</PresentationFormat>
  <Paragraphs>669</Paragraphs>
  <Slides>133</Slides>
  <Notes>23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133</vt:i4>
      </vt:variant>
    </vt:vector>
  </HeadingPairs>
  <TitlesOfParts>
    <vt:vector size="142" baseType="lpstr">
      <vt:lpstr>Arial</vt:lpstr>
      <vt:lpstr>Calibri</vt:lpstr>
      <vt:lpstr>Comic Sans MS</vt:lpstr>
      <vt:lpstr>Tahoma</vt:lpstr>
      <vt:lpstr>Times</vt:lpstr>
      <vt:lpstr>Times New Roman</vt:lpstr>
      <vt:lpstr>Verdana</vt:lpstr>
      <vt:lpstr>Wingdings</vt:lpstr>
      <vt:lpstr>Océan</vt:lpstr>
      <vt:lpstr>Conférence</vt:lpstr>
      <vt:lpstr>Tumeurs Osseuses: Introduction </vt:lpstr>
      <vt:lpstr>Tumeurs Osseuses: Introduction</vt:lpstr>
      <vt:lpstr>Tumeurs Osseuses: Introduction</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 à cellules géantes Chondrosarcome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Tumeurs Osseuses: Diagnostic et Biopsie</vt:lpstr>
      <vt:lpstr>Présentation PowerPoint</vt:lpstr>
      <vt:lpstr>Présentation PowerPoint</vt:lpstr>
      <vt:lpstr>Présentation PowerPoint</vt:lpstr>
      <vt:lpstr>Tumeurs Osseuses: Diagnostic et Biopsie </vt:lpstr>
      <vt:lpstr>Présentation PowerPoint</vt:lpstr>
      <vt:lpstr>Tumeurs Osseuses: Diagnostic et Biopsie</vt:lpstr>
      <vt:lpstr>       Ostéoblastome       Kyste anévrismal </vt:lpstr>
      <vt:lpstr>Main    Chondromes</vt:lpstr>
      <vt:lpstr>Tumeurs Osseuses: Diagnostic et Biopsie</vt:lpstr>
      <vt:lpstr>Présentation PowerPoint</vt:lpstr>
      <vt:lpstr>Tumeurs Osseuses: Diagnostic et Biopsie</vt:lpstr>
      <vt:lpstr>Ostéosarcome</vt:lpstr>
      <vt:lpstr>La résection doit passer à distance des lésions</vt:lpstr>
      <vt:lpstr>Prothèse de reconstruction </vt:lpstr>
      <vt:lpstr>NOMENCLATURE: TERMINOLOGIE </vt:lpstr>
      <vt:lpstr>NOMENCLATURE: CONCEPTS</vt:lpstr>
      <vt:lpstr>CLASSIFICATION ANATOMOPATHOLOGIQUE  DES LESIONS TUMORALES  ET  PSEUDOTUMORALES DES OS  A-TUMEURS OSTEOFORMATRICES </vt:lpstr>
      <vt:lpstr>OSTÉOME  OSTÉOÏDE</vt:lpstr>
      <vt:lpstr>Traitement chirurgical classique</vt:lpstr>
      <vt:lpstr>OSTÉOME  OSTÉOÏDE</vt:lpstr>
      <vt:lpstr>Ostéome ostéoïde</vt:lpstr>
      <vt:lpstr>CLASSIFICATION ANATOMOPATHOLOGIQUE  DES LESIONS TUMORALES  ET  PSEUDOTUMORALES DES OS  A-TUMEURS OSTEOFORMATRICES</vt:lpstr>
      <vt:lpstr>Présentation PowerPoint</vt:lpstr>
      <vt:lpstr>ostéosarcomes</vt:lpstr>
      <vt:lpstr>Présentation PowerPoint</vt:lpstr>
      <vt:lpstr>Aspect macroscopique</vt:lpstr>
      <vt:lpstr>Présentation PowerPoint</vt:lpstr>
      <vt:lpstr>Forme proliférative</vt:lpstr>
      <vt:lpstr>Envahissement des parties molles (Jamais au pied ni à la main) </vt:lpstr>
      <vt:lpstr>ostéosarcomes</vt:lpstr>
      <vt:lpstr>ostéosarcome</vt:lpstr>
      <vt:lpstr>CLASSIFICATION ANATOMOPATHOLOGIQUE  DES LESIONS TUMORALES  ET  PSEUDOTUMORALES DES OS  B-TUMEURS CARTILAGINEUSES</vt:lpstr>
      <vt:lpstr>Exostose ostéogénique</vt:lpstr>
      <vt:lpstr>Présentation PowerPoint</vt:lpstr>
      <vt:lpstr>Présentation PowerPoint</vt:lpstr>
      <vt:lpstr>Exostoses multiples</vt:lpstr>
      <vt:lpstr>Présentation PowerPoint</vt:lpstr>
      <vt:lpstr>Présentation PowerPoint</vt:lpstr>
      <vt:lpstr>Présentation PowerPoint</vt:lpstr>
      <vt:lpstr>Chondrome solitaire</vt:lpstr>
      <vt:lpstr>Chondrome solitaire</vt:lpstr>
      <vt:lpstr>Présentation PowerPoint</vt:lpstr>
      <vt:lpstr>Chondroblastome bénin</vt:lpstr>
      <vt:lpstr>CLASSIFICATION ANATOMOPATHOLOGIQUE  DES LESIONS TUMORALES  ET  PSEUDOTUMORALES DES OS  B-TUMEURS CARTILAGINEUSES</vt:lpstr>
      <vt:lpstr>Chondrosarcomes</vt:lpstr>
      <vt:lpstr>Présentation PowerPoint</vt:lpstr>
      <vt:lpstr>Présentation PowerPoint</vt:lpstr>
      <vt:lpstr>Chondrosarcome</vt:lpstr>
      <vt:lpstr>CLASSIFICATION ANATOMOPATHOLOGIQUE  DES LESIONS TUMORALES  ET  PSEUDOTUMORALES DES OS  C-TUMEURS FIBREUSES ET FIBROHISTIOCYTAIRES</vt:lpstr>
      <vt:lpstr>CLASSIFICATION ANATOMOPATHOLOGIQUE  DES LESIONS TUMORALES  ET  PSEUDOTUMORALES DES OS  C-TUMEURS FIBREUSES ET FIBROHISTIOCYTAIRES</vt:lpstr>
      <vt:lpstr>CLASSIFICATION ANATOMOPATHOLOGIQUE DES LESIONS TUMORALES  ET  PSEUDOTUMORALES DES OS D- TUMEURS ADIPEUSES</vt:lpstr>
      <vt:lpstr>CLASSIFICATION ANATOMOPATHOLOGIQUE DES LESIONS TUMORALES  ET  PSEUDOTUMORALES DES OS E- TUMEURS VASCULAIRES</vt:lpstr>
      <vt:lpstr>CLASSIFICATION ANATOMOPATHOLOGIQUE DES LESIONS TUMORALES  ET  PSEUDOTUMORALES DES OS E- TUMEURS VASCULAIRES</vt:lpstr>
      <vt:lpstr> CLASSIFICATION ANATOMOPATHOLOGIQUE DES LESIONS TUMORALES  ET  PSEUDOTUMORALES DES OS F- TUMEURS MUSCULAIRES</vt:lpstr>
      <vt:lpstr>CLASSIFICATION ANATOMOPATHOLOGIQUE DES LESIONS TUMORALES  ET  PSEUDOTUMORALES DES OS  G-  TUMEURS NERVEUSES</vt:lpstr>
      <vt:lpstr>CLASSIFICATION ANATOMOPATHOLOGIQUE DES LESIONS TUMORALES  ET  PSEUDOTUMORALES DES OS  H- TUMEURS MYXOÏDES ET XANTHOMATEUSES</vt:lpstr>
      <vt:lpstr>CLASSIFICATION ANATOMOPATHOLOGIQUE DES LESIONS TUMORALES  ET  PSEUDOTUMORALES DES OS I-  TUMEURS HAMARTOMATEUSES ET PLURITISSULAIRES</vt:lpstr>
      <vt:lpstr>CLASSIFICATION ANATOMOPATHOLOGIQUE DES LESIONS TUMORALES  ET  PSEUDOTUMORALES DES OS J- TUMEURS ISSUES DE VESTIGES EMBRYONNAIRES</vt:lpstr>
      <vt:lpstr>CLASSIFICATION ANATOMOPATHOLOGIQUE DES LESIONS TUMORALES  ET  PSEUDOTUMORALES DES OS  K- TUMEURS  ISSUES DE CELLULES CONJONCTIVES MEDULLAIRES :</vt:lpstr>
      <vt:lpstr>Présentation PowerPoint</vt:lpstr>
      <vt:lpstr>Tumeurs à cellules géantes   (5 à 10%)</vt:lpstr>
      <vt:lpstr>Tumeurs à cellules géantes</vt:lpstr>
      <vt:lpstr>CLASSIFICATION ANATOMOPATHOLOGIQUE DES LESIONS TUMORALES  ET  PSEUDOTUMORALES DES OS  L- TUMEURS NEUROECTODERMIQUES PRIMITIVES</vt:lpstr>
      <vt:lpstr>CLASSIFICATION ANATOMOPATHOLOGIQUE DES LESIONS TUMORALES  ET  PSEUDOTUMORALES DES OS  M-  TUMEURS HEMATOPOÏETIQUES</vt:lpstr>
      <vt:lpstr>CLASSIFICATION ANATOMOPATHOLOGIQUE DES LESIONS TUMORALES  ET  PSEUDOTUMORALES DES OS  N- LESIONS PSEUDOTUMORALES</vt:lpstr>
      <vt:lpstr>CLASSIFICATION ANATOMOPATHOLOGIQUE DES LESIONS TUMORALES  ET  PSEUDOTUMORALES DES OS  N- LESIONS PSEUDOTUMORALES</vt:lpstr>
      <vt:lpstr>KYSTE  OSSEUX</vt:lpstr>
      <vt:lpstr>KYSTE  OSSEUX</vt:lpstr>
      <vt:lpstr>KYSTE  OSSEUX</vt:lpstr>
      <vt:lpstr>KYSTE  OSSEUX</vt:lpstr>
      <vt:lpstr>ÉVOLUTION</vt:lpstr>
      <vt:lpstr>Kyste anévrismal   Kyste essentiel</vt:lpstr>
      <vt:lpstr>Présentation PowerPoint</vt:lpstr>
      <vt:lpstr>Présentation PowerPoint</vt:lpstr>
      <vt:lpstr>Présentation PowerPoint</vt:lpstr>
      <vt:lpstr>Présentation PowerPoint</vt:lpstr>
      <vt:lpstr>Cancer secondaire des os</vt:lpstr>
      <vt:lpstr>Tumeurs Osseuses: Conclusion</vt:lpstr>
      <vt:lpstr>Tumeurs Osseuses: Résumé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TUMEURS OSSEUSES </dc:title>
  <dc:creator>Robin</dc:creator>
  <cp:lastModifiedBy>Robin</cp:lastModifiedBy>
  <cp:revision>6</cp:revision>
  <dcterms:created xsi:type="dcterms:W3CDTF">2020-04-01T21:11:21Z</dcterms:created>
  <dcterms:modified xsi:type="dcterms:W3CDTF">2020-04-01T22:21:22Z</dcterms:modified>
</cp:coreProperties>
</file>