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2" r:id="rId4"/>
    <p:sldId id="303"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1" r:id="rId28"/>
    <p:sldId id="283" r:id="rId29"/>
    <p:sldId id="285" r:id="rId30"/>
    <p:sldId id="287" r:id="rId31"/>
    <p:sldId id="288" r:id="rId32"/>
    <p:sldId id="289" r:id="rId33"/>
    <p:sldId id="291" r:id="rId34"/>
    <p:sldId id="294" r:id="rId35"/>
    <p:sldId id="296" r:id="rId36"/>
    <p:sldId id="298" r:id="rId37"/>
    <p:sldId id="299" r:id="rId38"/>
    <p:sldId id="301" r:id="rId3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BB7F51EE-C839-413A-9B12-1FE6339E2F76}"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1C0950-8669-4254-931C-1F476536A643}" type="slidenum">
              <a:rPr lang="fr-FR" smtClean="0"/>
              <a:pPr/>
              <a:t>‹N°›</a:t>
            </a:fld>
            <a:endParaRPr lang="fr-FR"/>
          </a:p>
        </p:txBody>
      </p:sp>
    </p:spTree>
    <p:extLst>
      <p:ext uri="{BB962C8B-B14F-4D97-AF65-F5344CB8AC3E}">
        <p14:creationId xmlns:p14="http://schemas.microsoft.com/office/powerpoint/2010/main" xmlns="" val="784331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7F51EE-C839-413A-9B12-1FE6339E2F76}"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1C0950-8669-4254-931C-1F476536A643}" type="slidenum">
              <a:rPr lang="fr-FR" smtClean="0"/>
              <a:pPr/>
              <a:t>‹N°›</a:t>
            </a:fld>
            <a:endParaRPr lang="fr-FR"/>
          </a:p>
        </p:txBody>
      </p:sp>
    </p:spTree>
    <p:extLst>
      <p:ext uri="{BB962C8B-B14F-4D97-AF65-F5344CB8AC3E}">
        <p14:creationId xmlns:p14="http://schemas.microsoft.com/office/powerpoint/2010/main" xmlns="" val="4150387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7F51EE-C839-413A-9B12-1FE6339E2F76}"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1C0950-8669-4254-931C-1F476536A643}" type="slidenum">
              <a:rPr lang="fr-FR" smtClean="0"/>
              <a:pPr/>
              <a:t>‹N°›</a:t>
            </a:fld>
            <a:endParaRPr lang="fr-FR"/>
          </a:p>
        </p:txBody>
      </p:sp>
    </p:spTree>
    <p:extLst>
      <p:ext uri="{BB962C8B-B14F-4D97-AF65-F5344CB8AC3E}">
        <p14:creationId xmlns:p14="http://schemas.microsoft.com/office/powerpoint/2010/main" xmlns="" val="990143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7F51EE-C839-413A-9B12-1FE6339E2F76}"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1C0950-8669-4254-931C-1F476536A643}" type="slidenum">
              <a:rPr lang="fr-FR" smtClean="0"/>
              <a:pPr/>
              <a:t>‹N°›</a:t>
            </a:fld>
            <a:endParaRPr lang="fr-FR"/>
          </a:p>
        </p:txBody>
      </p:sp>
    </p:spTree>
    <p:extLst>
      <p:ext uri="{BB962C8B-B14F-4D97-AF65-F5344CB8AC3E}">
        <p14:creationId xmlns:p14="http://schemas.microsoft.com/office/powerpoint/2010/main" xmlns="" val="4056530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B7F51EE-C839-413A-9B12-1FE6339E2F76}"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1C0950-8669-4254-931C-1F476536A643}" type="slidenum">
              <a:rPr lang="fr-FR" smtClean="0"/>
              <a:pPr/>
              <a:t>‹N°›</a:t>
            </a:fld>
            <a:endParaRPr lang="fr-FR"/>
          </a:p>
        </p:txBody>
      </p:sp>
    </p:spTree>
    <p:extLst>
      <p:ext uri="{BB962C8B-B14F-4D97-AF65-F5344CB8AC3E}">
        <p14:creationId xmlns:p14="http://schemas.microsoft.com/office/powerpoint/2010/main" xmlns="" val="2563256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B7F51EE-C839-413A-9B12-1FE6339E2F76}" type="datetimeFigureOut">
              <a:rPr lang="fr-FR" smtClean="0"/>
              <a:pPr/>
              <a:t>02/04/2020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51C0950-8669-4254-931C-1F476536A643}" type="slidenum">
              <a:rPr lang="fr-FR" smtClean="0"/>
              <a:pPr/>
              <a:t>‹N°›</a:t>
            </a:fld>
            <a:endParaRPr lang="fr-FR"/>
          </a:p>
        </p:txBody>
      </p:sp>
    </p:spTree>
    <p:extLst>
      <p:ext uri="{BB962C8B-B14F-4D97-AF65-F5344CB8AC3E}">
        <p14:creationId xmlns:p14="http://schemas.microsoft.com/office/powerpoint/2010/main" xmlns="" val="2015927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B7F51EE-C839-413A-9B12-1FE6339E2F76}" type="datetimeFigureOut">
              <a:rPr lang="fr-FR" smtClean="0"/>
              <a:pPr/>
              <a:t>02/04/2020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51C0950-8669-4254-931C-1F476536A643}" type="slidenum">
              <a:rPr lang="fr-FR" smtClean="0"/>
              <a:pPr/>
              <a:t>‹N°›</a:t>
            </a:fld>
            <a:endParaRPr lang="fr-FR"/>
          </a:p>
        </p:txBody>
      </p:sp>
    </p:spTree>
    <p:extLst>
      <p:ext uri="{BB962C8B-B14F-4D97-AF65-F5344CB8AC3E}">
        <p14:creationId xmlns:p14="http://schemas.microsoft.com/office/powerpoint/2010/main" xmlns="" val="3351544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BB7F51EE-C839-413A-9B12-1FE6339E2F76}" type="datetimeFigureOut">
              <a:rPr lang="fr-FR" smtClean="0"/>
              <a:pPr/>
              <a:t>02/04/2020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51C0950-8669-4254-931C-1F476536A643}" type="slidenum">
              <a:rPr lang="fr-FR" smtClean="0"/>
              <a:pPr/>
              <a:t>‹N°›</a:t>
            </a:fld>
            <a:endParaRPr lang="fr-FR"/>
          </a:p>
        </p:txBody>
      </p:sp>
    </p:spTree>
    <p:extLst>
      <p:ext uri="{BB962C8B-B14F-4D97-AF65-F5344CB8AC3E}">
        <p14:creationId xmlns:p14="http://schemas.microsoft.com/office/powerpoint/2010/main" xmlns="" val="435671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B7F51EE-C839-413A-9B12-1FE6339E2F76}" type="datetimeFigureOut">
              <a:rPr lang="fr-FR" smtClean="0"/>
              <a:pPr/>
              <a:t>02/04/2020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51C0950-8669-4254-931C-1F476536A643}" type="slidenum">
              <a:rPr lang="fr-FR" smtClean="0"/>
              <a:pPr/>
              <a:t>‹N°›</a:t>
            </a:fld>
            <a:endParaRPr lang="fr-FR"/>
          </a:p>
        </p:txBody>
      </p:sp>
    </p:spTree>
    <p:extLst>
      <p:ext uri="{BB962C8B-B14F-4D97-AF65-F5344CB8AC3E}">
        <p14:creationId xmlns:p14="http://schemas.microsoft.com/office/powerpoint/2010/main" xmlns="" val="4070070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B7F51EE-C839-413A-9B12-1FE6339E2F76}" type="datetimeFigureOut">
              <a:rPr lang="fr-FR" smtClean="0"/>
              <a:pPr/>
              <a:t>02/04/2020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51C0950-8669-4254-931C-1F476536A643}" type="slidenum">
              <a:rPr lang="fr-FR" smtClean="0"/>
              <a:pPr/>
              <a:t>‹N°›</a:t>
            </a:fld>
            <a:endParaRPr lang="fr-FR"/>
          </a:p>
        </p:txBody>
      </p:sp>
    </p:spTree>
    <p:extLst>
      <p:ext uri="{BB962C8B-B14F-4D97-AF65-F5344CB8AC3E}">
        <p14:creationId xmlns:p14="http://schemas.microsoft.com/office/powerpoint/2010/main" xmlns="" val="2680414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B7F51EE-C839-413A-9B12-1FE6339E2F76}" type="datetimeFigureOut">
              <a:rPr lang="fr-FR" smtClean="0"/>
              <a:pPr/>
              <a:t>02/04/2020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51C0950-8669-4254-931C-1F476536A643}" type="slidenum">
              <a:rPr lang="fr-FR" smtClean="0"/>
              <a:pPr/>
              <a:t>‹N°›</a:t>
            </a:fld>
            <a:endParaRPr lang="fr-FR"/>
          </a:p>
        </p:txBody>
      </p:sp>
    </p:spTree>
    <p:extLst>
      <p:ext uri="{BB962C8B-B14F-4D97-AF65-F5344CB8AC3E}">
        <p14:creationId xmlns:p14="http://schemas.microsoft.com/office/powerpoint/2010/main" xmlns="" val="1523980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7F51EE-C839-413A-9B12-1FE6339E2F76}" type="datetimeFigureOut">
              <a:rPr lang="fr-FR" smtClean="0"/>
              <a:pPr/>
              <a:t>02/04/2020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1C0950-8669-4254-931C-1F476536A643}" type="slidenum">
              <a:rPr lang="fr-FR" smtClean="0"/>
              <a:pPr/>
              <a:t>‹N°›</a:t>
            </a:fld>
            <a:endParaRPr lang="fr-FR"/>
          </a:p>
        </p:txBody>
      </p:sp>
    </p:spTree>
    <p:extLst>
      <p:ext uri="{BB962C8B-B14F-4D97-AF65-F5344CB8AC3E}">
        <p14:creationId xmlns:p14="http://schemas.microsoft.com/office/powerpoint/2010/main" xmlns="" val="3665374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solidFill>
                  <a:srgbClr val="FF0000"/>
                </a:solidFill>
              </a:rPr>
              <a:t>Parasitose intestinale</a:t>
            </a:r>
            <a:endParaRPr lang="fr-FR" dirty="0">
              <a:solidFill>
                <a:srgbClr val="FF0000"/>
              </a:solidFill>
            </a:endParaRPr>
          </a:p>
        </p:txBody>
      </p:sp>
      <p:sp>
        <p:nvSpPr>
          <p:cNvPr id="3" name="Sous-titre 2"/>
          <p:cNvSpPr>
            <a:spLocks noGrp="1"/>
          </p:cNvSpPr>
          <p:nvPr>
            <p:ph type="subTitle" idx="1"/>
          </p:nvPr>
        </p:nvSpPr>
        <p:spPr>
          <a:xfrm>
            <a:off x="1371600" y="4725144"/>
            <a:ext cx="6400800" cy="913656"/>
          </a:xfrm>
        </p:spPr>
        <p:txBody>
          <a:bodyPr/>
          <a:lstStyle/>
          <a:p>
            <a:pPr lvl="0"/>
            <a:r>
              <a:rPr lang="fr-FR" sz="1400" b="1" dirty="0">
                <a:solidFill>
                  <a:prstClr val="black"/>
                </a:solidFill>
                <a:latin typeface="Calibri" panose="020F0502020204030204" pitchFamily="34" charset="0"/>
              </a:rPr>
              <a:t>Dr ESSALHI. H Maitre a</a:t>
            </a:r>
            <a:r>
              <a:rPr lang="fr-FR" sz="1400" b="1" i="1" dirty="0">
                <a:solidFill>
                  <a:prstClr val="black"/>
                </a:solidFill>
                <a:latin typeface="Calibri" panose="020F0502020204030204" pitchFamily="34" charset="0"/>
              </a:rPr>
              <a:t>ssistante en Hépato-Gastro-Entérologie</a:t>
            </a:r>
          </a:p>
          <a:p>
            <a:pPr lvl="0"/>
            <a:r>
              <a:rPr lang="fr-FR" sz="1400" b="1" i="1" dirty="0">
                <a:solidFill>
                  <a:prstClr val="black"/>
                </a:solidFill>
                <a:latin typeface="Calibri" panose="020F0502020204030204" pitchFamily="34" charset="0"/>
              </a:rPr>
              <a:t>Année universitaire 2018-2019</a:t>
            </a:r>
            <a:endParaRPr lang="fr-FR" sz="1400" b="1" dirty="0">
              <a:solidFill>
                <a:prstClr val="black"/>
              </a:solidFill>
              <a:latin typeface="Calibri" panose="020F0502020204030204" pitchFamily="34" charset="0"/>
            </a:endParaRPr>
          </a:p>
          <a:p>
            <a:endParaRPr lang="fr-FR" dirty="0"/>
          </a:p>
        </p:txBody>
      </p:sp>
      <p:sp>
        <p:nvSpPr>
          <p:cNvPr id="4" name="Rectangle 3"/>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4232441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a:buFont typeface="Wingdings" panose="05000000000000000000" pitchFamily="2" charset="2"/>
              <a:buChar char="§"/>
            </a:pPr>
            <a:r>
              <a:rPr lang="fr-FR" sz="2400" b="0" i="0" u="none" strike="noStrike" baseline="0" dirty="0" smtClean="0"/>
              <a:t>Le risque majeur de ce parasite est la cysticercose ou développement chez l’homme des larves</a:t>
            </a:r>
            <a:r>
              <a:rPr lang="fr-FR" sz="2400" b="0" i="0" u="none" strike="noStrike" dirty="0" smtClean="0"/>
              <a:t> </a:t>
            </a:r>
            <a:r>
              <a:rPr lang="fr-FR" sz="2400" b="0" i="0" u="none" strike="noStrike" baseline="0" dirty="0" smtClean="0"/>
              <a:t>cysticerques du parasite normalement présentes chez le porc. </a:t>
            </a:r>
          </a:p>
          <a:p>
            <a:pPr>
              <a:buFont typeface="Wingdings" panose="05000000000000000000" pitchFamily="2" charset="2"/>
              <a:buChar char="§"/>
            </a:pPr>
            <a:endParaRPr lang="fr-FR" sz="2400" b="0" i="0" u="none" strike="noStrike" baseline="0" dirty="0" smtClean="0"/>
          </a:p>
          <a:p>
            <a:pPr>
              <a:buFont typeface="Wingdings" panose="05000000000000000000" pitchFamily="2" charset="2"/>
              <a:buChar char="§"/>
            </a:pPr>
            <a:r>
              <a:rPr lang="fr-FR" sz="2400" b="0" i="0" u="none" strike="noStrike" baseline="0" dirty="0" smtClean="0"/>
              <a:t>La symptomatologie clinique</a:t>
            </a:r>
            <a:r>
              <a:rPr lang="fr-FR" sz="2400" b="0" i="0" u="none" strike="noStrike" dirty="0" smtClean="0"/>
              <a:t> </a:t>
            </a:r>
            <a:r>
              <a:rPr lang="fr-FR" sz="2400" b="0" i="0" u="none" strike="noStrike" baseline="0" dirty="0" smtClean="0"/>
              <a:t>dépend du nombre de larves et de leur localisation. Les larves peuvent se développer dans les</a:t>
            </a:r>
            <a:r>
              <a:rPr lang="fr-FR" sz="2400" b="0" i="0" u="none" strike="noStrike" dirty="0" smtClean="0"/>
              <a:t> </a:t>
            </a:r>
            <a:r>
              <a:rPr lang="fr-FR" sz="2400" b="0" i="0" u="none" strike="noStrike" baseline="0" dirty="0" smtClean="0"/>
              <a:t>tissus sous-cutanés, les muscles (œdème, myopathie), l’</a:t>
            </a:r>
            <a:r>
              <a:rPr lang="fr-FR" sz="2400" b="0" i="0" u="none" strike="noStrike" baseline="0" dirty="0" err="1" smtClean="0"/>
              <a:t>oeil</a:t>
            </a:r>
            <a:r>
              <a:rPr lang="fr-FR" sz="2400" b="0" i="0" u="none" strike="noStrike" baseline="0" dirty="0" smtClean="0"/>
              <a:t> (uvéite, cécité), le cerveau (comitialité,</a:t>
            </a:r>
            <a:r>
              <a:rPr lang="fr-FR" sz="2400" b="0" i="0" u="none" strike="noStrike" dirty="0" smtClean="0"/>
              <a:t> </a:t>
            </a:r>
            <a:r>
              <a:rPr lang="fr-FR" sz="2400" b="0" i="0" u="none" strike="noStrike" baseline="0" dirty="0" smtClean="0"/>
              <a:t>hypertension intracrânienne) et la moelle épinière (rare). </a:t>
            </a:r>
          </a:p>
          <a:p>
            <a:pPr>
              <a:buFont typeface="Wingdings" panose="05000000000000000000" pitchFamily="2" charset="2"/>
              <a:buChar char="§"/>
            </a:pPr>
            <a:endParaRPr lang="fr-FR" sz="2400" b="0" i="0" u="none" strike="noStrike" baseline="0" dirty="0" smtClean="0"/>
          </a:p>
          <a:p>
            <a:pPr>
              <a:buFont typeface="Wingdings" panose="05000000000000000000" pitchFamily="2" charset="2"/>
              <a:buChar char="§"/>
            </a:pPr>
            <a:r>
              <a:rPr lang="fr-FR" sz="2400" b="0" i="0" u="none" strike="noStrike" baseline="0" dirty="0" smtClean="0"/>
              <a:t>Le diagnostic repose sur la sérologie, en dépit de sa sensibilité moyenne, et dans les cas difficiles</a:t>
            </a:r>
            <a:r>
              <a:rPr lang="fr-FR" sz="2400" b="0" i="0" u="none" strike="noStrike" dirty="0" smtClean="0"/>
              <a:t> </a:t>
            </a:r>
            <a:r>
              <a:rPr lang="fr-FR" sz="2400" b="0" i="0" u="none" strike="noStrike" baseline="0" dirty="0" smtClean="0"/>
              <a:t>sur la biopsie-exérèse de cysticerques. </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655220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a:buFont typeface="Wingdings" panose="05000000000000000000" pitchFamily="2" charset="2"/>
              <a:buChar char="§"/>
            </a:pPr>
            <a:r>
              <a:rPr lang="fr-FR" sz="2400" b="0" i="0" u="none" strike="noStrike" baseline="0" dirty="0" smtClean="0"/>
              <a:t>Le traitement curatif repose sur l’</a:t>
            </a:r>
            <a:r>
              <a:rPr lang="fr-FR" sz="2400" b="0" i="0" u="none" strike="noStrike" baseline="0" dirty="0" err="1" smtClean="0"/>
              <a:t>albendazole</a:t>
            </a:r>
            <a:r>
              <a:rPr lang="fr-FR" sz="2400" b="0" i="0" u="none" strike="noStrike" baseline="0" dirty="0" smtClean="0"/>
              <a:t> ou le praziquantel. </a:t>
            </a:r>
          </a:p>
          <a:p>
            <a:pPr>
              <a:buFont typeface="Wingdings" panose="05000000000000000000" pitchFamily="2" charset="2"/>
              <a:buChar char="§"/>
            </a:pPr>
            <a:r>
              <a:rPr lang="fr-FR" sz="2400" b="0" i="0" u="none" strike="noStrike" baseline="0" dirty="0" smtClean="0"/>
              <a:t>Dans les cysticercoses cérébrales</a:t>
            </a:r>
            <a:r>
              <a:rPr lang="fr-FR" sz="2400" b="0" i="0" u="none" strike="noStrike" dirty="0" smtClean="0"/>
              <a:t> </a:t>
            </a:r>
            <a:r>
              <a:rPr lang="fr-FR" sz="2400" b="0" i="0" u="none" strike="noStrike" baseline="0" dirty="0" smtClean="0"/>
              <a:t>le traitement curatif est associé à une corticothérapie pour éviter l’exacerbation des signes</a:t>
            </a:r>
            <a:r>
              <a:rPr lang="fr-FR" sz="2400" b="0" i="0" u="none" strike="noStrike" dirty="0" smtClean="0"/>
              <a:t> </a:t>
            </a:r>
            <a:r>
              <a:rPr lang="fr-FR" sz="2400" b="0" i="0" u="none" strike="noStrike" baseline="0" dirty="0" smtClean="0"/>
              <a:t>cliniques lors de la lyse parasitaire. </a:t>
            </a:r>
          </a:p>
          <a:p>
            <a:pPr>
              <a:buFont typeface="Wingdings" panose="05000000000000000000" pitchFamily="2" charset="2"/>
              <a:buChar char="§"/>
            </a:pPr>
            <a:r>
              <a:rPr lang="fr-FR" sz="2400" b="0" i="0" u="none" strike="noStrike" baseline="0" dirty="0" smtClean="0"/>
              <a:t>La prévention individuelle repose sur la cuisson de la viande de</a:t>
            </a:r>
            <a:r>
              <a:rPr lang="fr-FR" sz="2400" b="0" i="0" u="none" strike="noStrike" dirty="0" smtClean="0"/>
              <a:t> </a:t>
            </a:r>
            <a:r>
              <a:rPr lang="fr-FR" sz="2400" b="0" i="0" u="none" strike="noStrike" baseline="0" dirty="0" smtClean="0"/>
              <a:t>porc et sur l’éducation sanitaire en milieu d’élevage porcin en zone d’endémie.</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713523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indent="0">
              <a:buNone/>
            </a:pPr>
            <a:r>
              <a:rPr lang="fr-FR" sz="2800" b="0" i="0" u="none" strike="noStrike" baseline="0" dirty="0" smtClean="0">
                <a:solidFill>
                  <a:srgbClr val="00B050"/>
                </a:solidFill>
              </a:rPr>
              <a:t>B- </a:t>
            </a:r>
            <a:r>
              <a:rPr lang="fr-FR" sz="2800" b="0" i="1" u="none" strike="noStrike" baseline="0" dirty="0" smtClean="0">
                <a:solidFill>
                  <a:srgbClr val="00B050"/>
                </a:solidFill>
              </a:rPr>
              <a:t>Hymenolepsis nana</a:t>
            </a:r>
          </a:p>
          <a:p>
            <a:pPr>
              <a:buFont typeface="Wingdings" panose="05000000000000000000" pitchFamily="2" charset="2"/>
              <a:buChar char="§"/>
            </a:pPr>
            <a:r>
              <a:rPr lang="fr-FR" sz="2400" b="0" i="0" u="none" strike="noStrike" baseline="0" dirty="0" smtClean="0"/>
              <a:t>Ce petit taenia à l’âge adulte (3 cm) se propage d’homme à homme. </a:t>
            </a:r>
          </a:p>
          <a:p>
            <a:pPr>
              <a:buFont typeface="Wingdings" panose="05000000000000000000" pitchFamily="2" charset="2"/>
              <a:buChar char="§"/>
            </a:pPr>
            <a:r>
              <a:rPr lang="fr-FR" sz="2400" b="0" i="0" u="none" strike="noStrike" baseline="0" dirty="0" smtClean="0"/>
              <a:t>Il touche surtout les enfants</a:t>
            </a:r>
            <a:r>
              <a:rPr lang="fr-FR" sz="2400" b="0" i="0" u="none" strike="noStrike" dirty="0" smtClean="0"/>
              <a:t> </a:t>
            </a:r>
            <a:r>
              <a:rPr lang="fr-FR" sz="2400" b="0" i="0" u="none" strike="noStrike" baseline="0" dirty="0" smtClean="0"/>
              <a:t>des régions chaudes du globe à bas niveau d’hygiène. </a:t>
            </a:r>
          </a:p>
          <a:p>
            <a:pPr>
              <a:buFont typeface="Wingdings" panose="05000000000000000000" pitchFamily="2" charset="2"/>
              <a:buChar char="§"/>
            </a:pPr>
            <a:r>
              <a:rPr lang="fr-FR" sz="2400" b="0" i="0" u="none" strike="noStrike" baseline="0" dirty="0" smtClean="0"/>
              <a:t>La parasitose est le plus souvent</a:t>
            </a:r>
            <a:r>
              <a:rPr lang="fr-FR" sz="2400" b="0" i="0" u="none" strike="noStrike" dirty="0" smtClean="0"/>
              <a:t> </a:t>
            </a:r>
            <a:r>
              <a:rPr lang="fr-FR" sz="2400" b="0" i="0" u="none" strike="noStrike" baseline="0" dirty="0" smtClean="0"/>
              <a:t>asymptomatique ou d’expression voisine de celle de </a:t>
            </a:r>
            <a:r>
              <a:rPr lang="fr-FR" sz="2400" b="0" i="1" u="none" strike="noStrike" baseline="0" dirty="0" smtClean="0"/>
              <a:t>Taenia saginata</a:t>
            </a:r>
            <a:r>
              <a:rPr lang="fr-FR" sz="2400" b="0" i="0" u="none" strike="noStrike" baseline="0" dirty="0" smtClean="0"/>
              <a:t>. </a:t>
            </a:r>
          </a:p>
          <a:p>
            <a:pPr>
              <a:buFont typeface="Wingdings" panose="05000000000000000000" pitchFamily="2" charset="2"/>
              <a:buChar char="§"/>
            </a:pPr>
            <a:r>
              <a:rPr lang="fr-FR" sz="2400" b="0" i="0" u="none" strike="noStrike" baseline="0" dirty="0" smtClean="0"/>
              <a:t>Le diagnostic se fait par</a:t>
            </a:r>
            <a:r>
              <a:rPr lang="fr-FR" sz="2400" b="0" i="0" u="none" strike="noStrike" dirty="0" smtClean="0"/>
              <a:t> </a:t>
            </a:r>
            <a:r>
              <a:rPr lang="fr-FR" sz="2400" b="0" i="0" u="none" strike="noStrike" baseline="0" dirty="0" smtClean="0"/>
              <a:t>mise en évidence d’</a:t>
            </a:r>
            <a:r>
              <a:rPr lang="fr-FR" sz="2400" b="0" i="0" u="none" strike="noStrike" baseline="0" dirty="0" err="1" smtClean="0"/>
              <a:t>oeufs</a:t>
            </a:r>
            <a:r>
              <a:rPr lang="fr-FR" sz="2400" b="0" i="0" u="none" strike="noStrike" baseline="0" dirty="0" smtClean="0"/>
              <a:t> dans les selles. </a:t>
            </a:r>
          </a:p>
          <a:p>
            <a:pPr>
              <a:buFont typeface="Wingdings" panose="05000000000000000000" pitchFamily="2" charset="2"/>
              <a:buChar char="§"/>
            </a:pPr>
            <a:r>
              <a:rPr lang="fr-FR" sz="2400" b="0" i="0" u="none" strike="noStrike" baseline="0" dirty="0" smtClean="0"/>
              <a:t>Le traitement curatif repose sur le niclosamide ou le</a:t>
            </a:r>
            <a:r>
              <a:rPr lang="fr-FR" sz="2400" b="0" i="0" u="none" strike="noStrike" dirty="0" smtClean="0"/>
              <a:t> </a:t>
            </a:r>
            <a:r>
              <a:rPr lang="fr-FR" sz="2400" b="0" i="0" u="none" strike="noStrike" baseline="0" dirty="0" smtClean="0"/>
              <a:t>praziquantel et la prévention sur l’hygiène des mains.</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528138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fontScale="92500" lnSpcReduction="10000"/>
          </a:bodyPr>
          <a:lstStyle/>
          <a:p>
            <a:r>
              <a:rPr lang="fr-FR" sz="3600" b="0" i="0" u="none" strike="noStrike" baseline="0" dirty="0" smtClean="0">
                <a:solidFill>
                  <a:srgbClr val="00B050"/>
                </a:solidFill>
              </a:rPr>
              <a:t>C- </a:t>
            </a:r>
            <a:r>
              <a:rPr lang="fr-FR" sz="3600" b="0" i="1" u="none" strike="noStrike" baseline="0" dirty="0" smtClean="0">
                <a:solidFill>
                  <a:srgbClr val="00B050"/>
                </a:solidFill>
              </a:rPr>
              <a:t>Diphyllobothrium latum</a:t>
            </a:r>
          </a:p>
          <a:p>
            <a:endParaRPr lang="fr-FR" sz="3600" b="0" i="1" u="none" strike="noStrike" baseline="0" dirty="0" smtClean="0">
              <a:solidFill>
                <a:srgbClr val="00B050"/>
              </a:solidFill>
            </a:endParaRPr>
          </a:p>
          <a:p>
            <a:pPr>
              <a:buFont typeface="Wingdings" panose="05000000000000000000" pitchFamily="2" charset="2"/>
              <a:buChar char="§"/>
            </a:pPr>
            <a:r>
              <a:rPr lang="fr-FR" sz="2600" b="0" i="0" u="none" strike="noStrike" baseline="0" dirty="0" smtClean="0"/>
              <a:t>Ce parasite a une longévité d’une dizaine d’années dans l’intestin grêle</a:t>
            </a:r>
            <a:r>
              <a:rPr lang="fr-FR" sz="2600" b="0" i="0" u="none" strike="noStrike" dirty="0" smtClean="0"/>
              <a:t> </a:t>
            </a:r>
            <a:r>
              <a:rPr lang="fr-FR" sz="2600" b="0" i="0" u="none" strike="noStrike" baseline="0" dirty="0" smtClean="0"/>
              <a:t>humain et atteint une taille de 10 à 15 m. </a:t>
            </a:r>
          </a:p>
          <a:p>
            <a:pPr>
              <a:buFont typeface="Wingdings" panose="05000000000000000000" pitchFamily="2" charset="2"/>
              <a:buChar char="§"/>
            </a:pPr>
            <a:r>
              <a:rPr lang="fr-FR" sz="2600" b="0" i="0" u="none" strike="noStrike" baseline="0" dirty="0" smtClean="0"/>
              <a:t>Les œufs sont directement éliminés dans les selles et</a:t>
            </a:r>
            <a:r>
              <a:rPr lang="fr-FR" sz="2600" b="0" i="0" u="none" strike="noStrike" dirty="0" smtClean="0"/>
              <a:t> </a:t>
            </a:r>
            <a:r>
              <a:rPr lang="fr-FR" sz="2600" b="0" i="0" u="none" strike="noStrike" baseline="0" dirty="0" smtClean="0"/>
              <a:t>contaminent divers poissons.</a:t>
            </a:r>
          </a:p>
          <a:p>
            <a:pPr>
              <a:buFont typeface="Wingdings" panose="05000000000000000000" pitchFamily="2" charset="2"/>
              <a:buChar char="§"/>
            </a:pPr>
            <a:r>
              <a:rPr lang="fr-FR" sz="2600" b="0" i="0" u="none" strike="noStrike" baseline="0" dirty="0" smtClean="0"/>
              <a:t>L’homme se contamine par ingestion de poisson cru ou peu cuit. </a:t>
            </a:r>
          </a:p>
          <a:p>
            <a:pPr>
              <a:buFont typeface="Wingdings" panose="05000000000000000000" pitchFamily="2" charset="2"/>
              <a:buChar char="§"/>
            </a:pPr>
            <a:r>
              <a:rPr lang="fr-FR" sz="2600" b="0" i="0" u="none" strike="noStrike" baseline="0" dirty="0" smtClean="0"/>
              <a:t>L’expression clinique est</a:t>
            </a:r>
            <a:r>
              <a:rPr lang="fr-FR" sz="2600" b="0" i="0" u="none" strike="noStrike" dirty="0" smtClean="0"/>
              <a:t> </a:t>
            </a:r>
            <a:r>
              <a:rPr lang="fr-FR" sz="2600" b="0" i="0" u="none" strike="noStrike" baseline="0" dirty="0" smtClean="0"/>
              <a:t>souvent pauvre, proche de celle de </a:t>
            </a:r>
            <a:r>
              <a:rPr lang="fr-FR" sz="2600" b="0" i="1" u="none" strike="noStrike" baseline="0" dirty="0" smtClean="0"/>
              <a:t>Taenia saginata</a:t>
            </a:r>
            <a:r>
              <a:rPr lang="fr-FR" sz="2600" b="0" i="0" u="none" strike="noStrike" baseline="0" dirty="0" smtClean="0"/>
              <a:t>. </a:t>
            </a:r>
          </a:p>
          <a:p>
            <a:pPr>
              <a:buFont typeface="Wingdings" panose="05000000000000000000" pitchFamily="2" charset="2"/>
              <a:buChar char="§"/>
            </a:pPr>
            <a:r>
              <a:rPr lang="fr-FR" sz="2600" b="0" i="0" u="none" strike="noStrike" baseline="0" dirty="0" smtClean="0"/>
              <a:t>Le diagnostic se fait par mise en évidence</a:t>
            </a:r>
            <a:r>
              <a:rPr lang="fr-FR" sz="2600" b="0" i="0" u="none" strike="noStrike" dirty="0" smtClean="0"/>
              <a:t> </a:t>
            </a:r>
            <a:r>
              <a:rPr lang="fr-FR" sz="2600" b="0" i="0" u="none" strike="noStrike" baseline="0" dirty="0" smtClean="0"/>
              <a:t>d’</a:t>
            </a:r>
            <a:r>
              <a:rPr lang="fr-FR" sz="2600" b="0" i="0" u="none" strike="noStrike" baseline="0" dirty="0" err="1" smtClean="0"/>
              <a:t>oeufs</a:t>
            </a:r>
            <a:r>
              <a:rPr lang="fr-FR" sz="2600" b="0" i="0" u="none" strike="noStrike" baseline="0" dirty="0" smtClean="0"/>
              <a:t> dans les selles. </a:t>
            </a:r>
          </a:p>
          <a:p>
            <a:pPr>
              <a:buFont typeface="Wingdings" panose="05000000000000000000" pitchFamily="2" charset="2"/>
              <a:buChar char="§"/>
            </a:pPr>
            <a:r>
              <a:rPr lang="fr-FR" sz="2600" b="0" i="0" u="none" strike="noStrike" baseline="0" dirty="0" smtClean="0"/>
              <a:t>Une anémie mégaloblastique, due à la fixation de la vitamine B12 par les</a:t>
            </a:r>
            <a:r>
              <a:rPr lang="fr-FR" sz="2600" b="0" i="0" u="none" strike="noStrike" dirty="0" smtClean="0"/>
              <a:t> </a:t>
            </a:r>
            <a:r>
              <a:rPr lang="fr-FR" sz="2600" b="0" i="0" u="none" strike="noStrike" baseline="0" dirty="0" smtClean="0"/>
              <a:t>tissus du parasite, est possible.</a:t>
            </a:r>
            <a:endParaRPr lang="fr-FR" sz="26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893728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a:buFont typeface="Wingdings" panose="05000000000000000000" pitchFamily="2" charset="2"/>
              <a:buChar char="§"/>
            </a:pPr>
            <a:r>
              <a:rPr lang="fr-FR" sz="2400" b="0" i="0" u="none" strike="noStrike" baseline="0" dirty="0" smtClean="0"/>
              <a:t>Le diagnostic repose sur la mise en évidence des œufs dans les selles. </a:t>
            </a:r>
          </a:p>
          <a:p>
            <a:pPr>
              <a:buFont typeface="Wingdings" panose="05000000000000000000" pitchFamily="2" charset="2"/>
              <a:buChar char="§"/>
            </a:pPr>
            <a:r>
              <a:rPr lang="fr-FR" sz="2400" b="0" i="0" u="none" strike="noStrike" baseline="0" dirty="0" smtClean="0"/>
              <a:t>Le traitement fait appel au</a:t>
            </a:r>
            <a:r>
              <a:rPr lang="fr-FR" sz="2400" b="0" i="0" u="none" strike="noStrike" dirty="0" smtClean="0"/>
              <a:t> </a:t>
            </a:r>
            <a:r>
              <a:rPr lang="fr-FR" sz="2400" b="0" i="0" u="none" strike="noStrike" baseline="0" dirty="0" smtClean="0"/>
              <a:t>niclosamide ou au praziquantel. </a:t>
            </a:r>
          </a:p>
          <a:p>
            <a:pPr>
              <a:buFont typeface="Wingdings" panose="05000000000000000000" pitchFamily="2" charset="2"/>
              <a:buChar char="§"/>
            </a:pPr>
            <a:r>
              <a:rPr lang="fr-FR" sz="2400" b="0" i="0" u="none" strike="noStrike" baseline="0" dirty="0" smtClean="0"/>
              <a:t>La prophylaxie consiste à manger les poissons d’eau douce cuits</a:t>
            </a:r>
            <a:r>
              <a:rPr lang="fr-FR" sz="2400" b="0" i="0" u="none" strike="noStrike" dirty="0" smtClean="0"/>
              <a:t> </a:t>
            </a:r>
            <a:r>
              <a:rPr lang="fr-FR" sz="2400" b="0" i="0" u="none" strike="noStrike" baseline="0" dirty="0" smtClean="0"/>
              <a:t>ou congelés 72 heures avant d’être consommés crus.</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671069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976664"/>
          </a:xfrm>
        </p:spPr>
        <p:txBody>
          <a:bodyPr>
            <a:normAutofit fontScale="47500" lnSpcReduction="20000"/>
          </a:bodyPr>
          <a:lstStyle/>
          <a:p>
            <a:pPr marL="0" indent="0">
              <a:buNone/>
            </a:pPr>
            <a:r>
              <a:rPr lang="fr-FR" sz="5900" b="1" i="0" u="none" strike="noStrike" baseline="0" dirty="0" smtClean="0">
                <a:solidFill>
                  <a:srgbClr val="FF0000"/>
                </a:solidFill>
              </a:rPr>
              <a:t>IV. Ascaridiose</a:t>
            </a:r>
          </a:p>
          <a:p>
            <a:pPr marL="0" indent="0">
              <a:buNone/>
            </a:pPr>
            <a:r>
              <a:rPr lang="fr-FR" sz="5100" b="0" i="0" u="none" strike="noStrike" baseline="0" dirty="0" smtClean="0">
                <a:solidFill>
                  <a:srgbClr val="00B050"/>
                </a:solidFill>
              </a:rPr>
              <a:t>A- Épidémiologie, modes de contamination et physiopathologie</a:t>
            </a:r>
          </a:p>
          <a:p>
            <a:pPr>
              <a:buFont typeface="Wingdings" panose="05000000000000000000" pitchFamily="2" charset="2"/>
              <a:buChar char="§"/>
            </a:pPr>
            <a:r>
              <a:rPr lang="fr-FR" sz="5100" b="0" i="0" u="none" strike="noStrike" baseline="0" dirty="0" smtClean="0"/>
              <a:t>L’ascaridiose est une parasitose fréquente dans les pays tropicaux à hygiène insuffisante, devenue. </a:t>
            </a:r>
          </a:p>
          <a:p>
            <a:pPr>
              <a:buFont typeface="Wingdings" panose="05000000000000000000" pitchFamily="2" charset="2"/>
              <a:buChar char="§"/>
            </a:pPr>
            <a:r>
              <a:rPr lang="fr-FR" sz="5100" b="0" i="0" u="none" strike="noStrike" baseline="0" dirty="0" smtClean="0"/>
              <a:t>L’homme s’infecte en ingérant un ou plusieurs œufs embryonnés</a:t>
            </a:r>
            <a:r>
              <a:rPr lang="fr-FR" sz="5100" b="0" i="0" u="none" strike="noStrike" dirty="0" smtClean="0"/>
              <a:t> </a:t>
            </a:r>
            <a:r>
              <a:rPr lang="fr-FR" sz="5100" b="0" i="0" u="none" strike="noStrike" baseline="0" dirty="0" smtClean="0"/>
              <a:t>(crudités, fruits, eau, souillés par les selles d’un sujet infecté). </a:t>
            </a:r>
          </a:p>
          <a:p>
            <a:pPr>
              <a:buFont typeface="Wingdings" panose="05000000000000000000" pitchFamily="2" charset="2"/>
              <a:buChar char="§"/>
            </a:pPr>
            <a:r>
              <a:rPr lang="fr-FR" sz="5100" b="0" i="0" u="none" strike="noStrike" baseline="0" dirty="0" smtClean="0"/>
              <a:t>Les larves sont libérées dans le tube</a:t>
            </a:r>
            <a:r>
              <a:rPr lang="fr-FR" sz="5100" b="0" i="0" u="none" strike="noStrike" dirty="0" smtClean="0"/>
              <a:t> </a:t>
            </a:r>
            <a:r>
              <a:rPr lang="fr-FR" sz="5100" b="0" i="0" u="none" strike="noStrike" baseline="0" dirty="0" smtClean="0"/>
              <a:t>digestif, traversent la paroi intestinale, gagnent le foie, puis le poumon par voie sanguine. Elles</a:t>
            </a:r>
            <a:r>
              <a:rPr lang="fr-FR" sz="5100" b="0" i="0" u="none" strike="noStrike" dirty="0" smtClean="0"/>
              <a:t> </a:t>
            </a:r>
            <a:r>
              <a:rPr lang="fr-FR" sz="5100" b="0" i="0" u="none" strike="noStrike" baseline="0" dirty="0" smtClean="0"/>
              <a:t>traversent l’alvéole puis gagnent le pharynx via l’arbre bronchique, sont dégluties et gagnent le</a:t>
            </a:r>
            <a:r>
              <a:rPr lang="fr-FR" sz="5100" b="0" i="0" u="none" strike="noStrike" dirty="0" smtClean="0"/>
              <a:t> </a:t>
            </a:r>
            <a:r>
              <a:rPr lang="fr-FR" sz="5100" b="0" i="0" u="none" strike="noStrike" baseline="0" dirty="0" smtClean="0"/>
              <a:t>jéjunum où elles deviennent adultes.</a:t>
            </a:r>
          </a:p>
          <a:p>
            <a:pPr>
              <a:buFont typeface="Wingdings" panose="05000000000000000000" pitchFamily="2" charset="2"/>
              <a:buChar char="§"/>
            </a:pPr>
            <a:r>
              <a:rPr lang="fr-FR" sz="5100" b="0" i="0" u="none" strike="noStrike" baseline="0" dirty="0" smtClean="0"/>
              <a:t>Les femelles commencent à pondre 2 mois après l’ingestion</a:t>
            </a:r>
            <a:r>
              <a:rPr lang="fr-FR" sz="5100" b="0" i="0" u="none" strike="noStrike" dirty="0" smtClean="0"/>
              <a:t> </a:t>
            </a:r>
            <a:r>
              <a:rPr lang="fr-FR" sz="5100" b="0" i="0" u="none" strike="noStrike" baseline="0" dirty="0" smtClean="0"/>
              <a:t>de l’</a:t>
            </a:r>
            <a:r>
              <a:rPr lang="fr-FR" sz="5100" b="0" i="0" u="none" strike="noStrike" baseline="0" dirty="0" err="1" smtClean="0"/>
              <a:t>oeuf</a:t>
            </a:r>
            <a:r>
              <a:rPr lang="fr-FR" sz="5100" b="0" i="0" u="none" strike="noStrike" baseline="0" dirty="0" smtClean="0"/>
              <a:t>. </a:t>
            </a:r>
          </a:p>
          <a:p>
            <a:pPr>
              <a:buFont typeface="Wingdings" panose="05000000000000000000" pitchFamily="2" charset="2"/>
              <a:buChar char="§"/>
            </a:pPr>
            <a:r>
              <a:rPr lang="fr-FR" sz="5100" b="0" i="0" u="none" strike="noStrike" baseline="0" dirty="0" smtClean="0"/>
              <a:t>Les vers adultes ronds, dont le nombre varie en fonction du nombre d’</a:t>
            </a:r>
            <a:r>
              <a:rPr lang="fr-FR" sz="5100" b="0" i="0" u="none" strike="noStrike" baseline="0" dirty="0" err="1" smtClean="0"/>
              <a:t>oeufs</a:t>
            </a:r>
            <a:r>
              <a:rPr lang="fr-FR" sz="5100" b="0" i="0" u="none" strike="noStrike" baseline="0" dirty="0" smtClean="0"/>
              <a:t> ingérés</a:t>
            </a:r>
            <a:r>
              <a:rPr lang="fr-FR" sz="5100" b="0" i="0" u="none" strike="noStrike" dirty="0" smtClean="0"/>
              <a:t> </a:t>
            </a:r>
            <a:r>
              <a:rPr lang="fr-FR" sz="5100" b="0" i="0" u="none" strike="noStrike" baseline="0" dirty="0" smtClean="0"/>
              <a:t>(peuvent être solitaires) mesurent environ 15 cm (mâles) ou 20 cm (femelles) et vivent jusqu’à 18</a:t>
            </a:r>
            <a:r>
              <a:rPr lang="fr-FR" sz="5100" b="0" i="0" u="none" strike="noStrike" dirty="0" smtClean="0"/>
              <a:t> </a:t>
            </a:r>
            <a:r>
              <a:rPr lang="fr-FR" sz="5100" b="0" i="0" u="none" strike="noStrike" baseline="0" dirty="0" smtClean="0"/>
              <a:t>mois.</a:t>
            </a:r>
            <a:endParaRPr lang="fr-FR" sz="51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144446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Autofit/>
          </a:bodyPr>
          <a:lstStyle/>
          <a:p>
            <a:pPr marL="0" indent="0">
              <a:buNone/>
            </a:pPr>
            <a:r>
              <a:rPr lang="fr-FR" sz="2400" b="0" i="0" u="none" strike="noStrike" baseline="0" dirty="0" smtClean="0">
                <a:solidFill>
                  <a:srgbClr val="00B050"/>
                </a:solidFill>
              </a:rPr>
              <a:t>B- Clinique</a:t>
            </a:r>
          </a:p>
          <a:p>
            <a:pPr>
              <a:buFont typeface="Wingdings" panose="05000000000000000000" pitchFamily="2" charset="2"/>
              <a:buChar char="§"/>
            </a:pPr>
            <a:r>
              <a:rPr lang="fr-FR" sz="2400" b="0" i="0" u="none" strike="noStrike" baseline="0" dirty="0" smtClean="0"/>
              <a:t>Les manifestations cliniques dépendent du nombre des</a:t>
            </a:r>
            <a:r>
              <a:rPr lang="fr-FR" sz="2400" b="0" i="0" u="none" strike="noStrike" dirty="0" smtClean="0"/>
              <a:t> </a:t>
            </a:r>
            <a:r>
              <a:rPr lang="fr-FR" sz="2400" b="0" i="0" u="none" strike="noStrike" baseline="0" dirty="0" smtClean="0"/>
              <a:t>parasites.</a:t>
            </a:r>
            <a:endParaRPr lang="fr-FR" sz="2400" dirty="0"/>
          </a:p>
          <a:p>
            <a:pPr>
              <a:buFont typeface="Wingdings" panose="05000000000000000000" pitchFamily="2" charset="2"/>
              <a:buChar char="§"/>
            </a:pPr>
            <a:r>
              <a:rPr lang="fr-FR" sz="2400" b="0" i="0" u="none" strike="noStrike" baseline="0" dirty="0" smtClean="0"/>
              <a:t>La phase de migration larvaire peut associer des signes allergiques (urticaire, dyspnée</a:t>
            </a:r>
            <a:r>
              <a:rPr lang="fr-FR" sz="2400" b="0" i="0" u="none" strike="noStrike" dirty="0" smtClean="0"/>
              <a:t> </a:t>
            </a:r>
            <a:r>
              <a:rPr lang="fr-FR" sz="2400" b="0" i="0" u="none" strike="noStrike" baseline="0" dirty="0" smtClean="0"/>
              <a:t>asthmatiforme) et donner lieu au syndrome bioclinique de Löffler (fièvre, toux, dyspnée, infiltrat</a:t>
            </a:r>
            <a:r>
              <a:rPr lang="fr-FR" sz="2400" b="0" i="0" u="none" strike="noStrike" dirty="0" smtClean="0"/>
              <a:t> </a:t>
            </a:r>
            <a:r>
              <a:rPr lang="fr-FR" sz="2400" b="0" i="0" u="none" strike="noStrike" baseline="0" dirty="0" smtClean="0"/>
              <a:t>radiologique fugace et hyper éosinophilie).</a:t>
            </a:r>
          </a:p>
          <a:p>
            <a:pPr>
              <a:buFont typeface="Wingdings" panose="05000000000000000000" pitchFamily="2" charset="2"/>
              <a:buChar char="§"/>
            </a:pPr>
            <a:r>
              <a:rPr lang="fr-FR" sz="2400" b="0" i="0" u="none" strike="noStrike" baseline="0" dirty="0" smtClean="0"/>
              <a:t>La phase d’état peut comporter des troubles digestifs non spécifiques (nausées, ballonnement,</a:t>
            </a:r>
            <a:r>
              <a:rPr lang="fr-FR" sz="2400" b="0" i="0" u="none" strike="noStrike" dirty="0" smtClean="0"/>
              <a:t> </a:t>
            </a:r>
            <a:r>
              <a:rPr lang="fr-FR" sz="2400" b="0" i="0" u="none" strike="noStrike" baseline="0" dirty="0" smtClean="0"/>
              <a:t>douleurs abdominales, diarrhée).</a:t>
            </a:r>
          </a:p>
          <a:p>
            <a:pPr>
              <a:buFont typeface="Wingdings" panose="05000000000000000000" pitchFamily="2" charset="2"/>
              <a:buChar char="§"/>
            </a:pPr>
            <a:r>
              <a:rPr lang="fr-FR" sz="2400" b="0" i="0" u="none" strike="noStrike" baseline="0" dirty="0" smtClean="0"/>
              <a:t>Les complications mécaniques par accumulation de vers adultes dans l’appendice (appendicite),</a:t>
            </a:r>
            <a:r>
              <a:rPr lang="fr-FR" sz="2400" b="0" i="0" u="none" strike="noStrike" dirty="0" smtClean="0"/>
              <a:t> </a:t>
            </a:r>
            <a:r>
              <a:rPr lang="fr-FR" sz="2400" b="0" i="0" u="none" strike="noStrike" baseline="0" dirty="0" smtClean="0"/>
              <a:t>dans les voies biliaires (angiocholite) ou pancréatiques (pancréatite) ou dans l’intestin (occlusion).</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514451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r>
              <a:rPr lang="fr-FR" sz="2400" b="0" i="0" u="none" strike="noStrike" baseline="0" dirty="0" smtClean="0">
                <a:solidFill>
                  <a:srgbClr val="00B050"/>
                </a:solidFill>
              </a:rPr>
              <a:t>C- Diagnostic</a:t>
            </a:r>
          </a:p>
          <a:p>
            <a:pPr>
              <a:buFont typeface="Wingdings" panose="05000000000000000000" pitchFamily="2" charset="2"/>
              <a:buChar char="§"/>
            </a:pPr>
            <a:r>
              <a:rPr lang="fr-FR" sz="2400" b="0" i="0" u="none" strike="noStrike" baseline="0" dirty="0" smtClean="0"/>
              <a:t>Une hyper éosinophilie peut apparaître quelques jours après la contamination, atteindre son</a:t>
            </a:r>
            <a:r>
              <a:rPr lang="fr-FR" sz="2400" b="0" i="0" u="none" strike="noStrike" dirty="0" smtClean="0"/>
              <a:t> </a:t>
            </a:r>
            <a:r>
              <a:rPr lang="fr-FR" sz="2400" b="0" i="0" u="none" strike="noStrike" baseline="0" dirty="0" smtClean="0"/>
              <a:t>maximum en 3 semaines, puis décroître. </a:t>
            </a:r>
          </a:p>
          <a:p>
            <a:pPr>
              <a:buFont typeface="Wingdings" panose="05000000000000000000" pitchFamily="2" charset="2"/>
              <a:buChar char="§"/>
            </a:pPr>
            <a:r>
              <a:rPr lang="fr-FR" sz="2400" b="0" i="0" u="none" strike="noStrike" baseline="0" dirty="0" smtClean="0"/>
              <a:t>Un ou plusieurs ascaris adultes peuvent être expulsés par</a:t>
            </a:r>
            <a:r>
              <a:rPr lang="fr-FR" sz="2400" b="0" i="0" u="none" strike="noStrike" dirty="0" smtClean="0"/>
              <a:t> </a:t>
            </a:r>
            <a:r>
              <a:rPr lang="fr-FR" sz="2400" b="0" i="0" u="none" strike="noStrike" baseline="0" dirty="0" smtClean="0"/>
              <a:t>l’anus. </a:t>
            </a:r>
          </a:p>
          <a:p>
            <a:pPr>
              <a:buFont typeface="Wingdings" panose="05000000000000000000" pitchFamily="2" charset="2"/>
              <a:buChar char="§"/>
            </a:pPr>
            <a:r>
              <a:rPr lang="fr-FR" sz="2400" b="0" i="0" u="none" strike="noStrike" baseline="0" dirty="0" smtClean="0"/>
              <a:t>Les nombreux œufs sont facilement identifiables dans les selles au bout de 2 mois après la</a:t>
            </a:r>
            <a:r>
              <a:rPr lang="fr-FR" sz="2400" b="0" i="0" u="none" strike="noStrike" dirty="0" smtClean="0"/>
              <a:t> </a:t>
            </a:r>
            <a:r>
              <a:rPr lang="fr-FR" sz="2400" b="0" i="0" u="none" strike="noStrike" baseline="0" dirty="0" smtClean="0"/>
              <a:t>contamination. </a:t>
            </a:r>
          </a:p>
          <a:p>
            <a:pPr>
              <a:buFont typeface="Wingdings" panose="05000000000000000000" pitchFamily="2" charset="2"/>
              <a:buChar char="§"/>
            </a:pPr>
            <a:r>
              <a:rPr lang="fr-FR" sz="2400" b="0" i="0" u="none" strike="noStrike" baseline="0" dirty="0" smtClean="0"/>
              <a:t>La sérologie n’a pas d’intérêt.</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504698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indent="0">
              <a:buNone/>
            </a:pPr>
            <a:r>
              <a:rPr lang="fr-FR" sz="2400" b="0" i="0" u="none" strike="noStrike" baseline="0" dirty="0" smtClean="0">
                <a:solidFill>
                  <a:srgbClr val="00B050"/>
                </a:solidFill>
              </a:rPr>
              <a:t>D- Traitement et prévention</a:t>
            </a:r>
          </a:p>
          <a:p>
            <a:pPr>
              <a:buFont typeface="Wingdings" panose="05000000000000000000" pitchFamily="2" charset="2"/>
              <a:buChar char="§"/>
            </a:pPr>
            <a:r>
              <a:rPr lang="fr-FR" sz="2400" b="0" i="0" u="none" strike="noStrike" baseline="0" dirty="0" smtClean="0"/>
              <a:t>Les traitements médicamenteux (notamment flubendazole et albendazole) sont très efficaces. </a:t>
            </a:r>
          </a:p>
          <a:p>
            <a:pPr>
              <a:buFont typeface="Wingdings" panose="05000000000000000000" pitchFamily="2" charset="2"/>
              <a:buChar char="§"/>
            </a:pPr>
            <a:r>
              <a:rPr lang="fr-FR" sz="2400" b="0" i="0" u="none" strike="noStrike" baseline="0" dirty="0" smtClean="0"/>
              <a:t>La</a:t>
            </a:r>
            <a:r>
              <a:rPr lang="fr-FR" sz="2400" dirty="0"/>
              <a:t> </a:t>
            </a:r>
            <a:r>
              <a:rPr lang="fr-FR" sz="2400" b="0" i="0" u="none" strike="noStrike" baseline="0" dirty="0" smtClean="0"/>
              <a:t>prophylaxie repose sur l’hygiène personnelle (lavage des mains), la propreté des aliments (lavage</a:t>
            </a:r>
            <a:r>
              <a:rPr lang="fr-FR" sz="2400" b="0" i="0" u="none" strike="noStrike" dirty="0" smtClean="0"/>
              <a:t> </a:t>
            </a:r>
            <a:r>
              <a:rPr lang="fr-FR" sz="2400" b="0" i="0" u="none" strike="noStrike" baseline="0" dirty="0" smtClean="0"/>
              <a:t>des fruits et crudités avant consommation) et la lutte contre le péril fécal.</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2938206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fontScale="70000" lnSpcReduction="20000"/>
          </a:bodyPr>
          <a:lstStyle/>
          <a:p>
            <a:pPr marL="0" indent="0">
              <a:buNone/>
            </a:pPr>
            <a:r>
              <a:rPr lang="fr-FR" sz="4000" b="1" i="0" u="none" strike="noStrike" baseline="0" dirty="0" smtClean="0">
                <a:solidFill>
                  <a:srgbClr val="FF0000"/>
                </a:solidFill>
              </a:rPr>
              <a:t>V. Oxyurose</a:t>
            </a:r>
          </a:p>
          <a:p>
            <a:pPr marL="0" indent="0">
              <a:buNone/>
            </a:pPr>
            <a:r>
              <a:rPr lang="fr-FR" sz="3400" b="0" i="0" u="none" strike="noStrike" baseline="0" dirty="0" smtClean="0">
                <a:solidFill>
                  <a:srgbClr val="00B050"/>
                </a:solidFill>
              </a:rPr>
              <a:t>A- Épidémiologie, modes de contamination et physiopathologie</a:t>
            </a:r>
          </a:p>
          <a:p>
            <a:pPr>
              <a:buFont typeface="Wingdings" panose="05000000000000000000" pitchFamily="2" charset="2"/>
              <a:buChar char="§"/>
            </a:pPr>
            <a:r>
              <a:rPr lang="fr-FR" sz="3400" b="0" i="0" u="none" strike="noStrike" baseline="0" dirty="0" smtClean="0"/>
              <a:t>L’oxyurose est une parasitose ubiquitaire très fréquente, surtout chez les enfants d’âge scolaire,</a:t>
            </a:r>
            <a:r>
              <a:rPr lang="fr-FR" sz="3400" b="0" i="0" u="none" strike="noStrike" dirty="0" smtClean="0"/>
              <a:t> </a:t>
            </a:r>
            <a:r>
              <a:rPr lang="fr-FR" sz="3400" b="0" i="0" u="none" strike="noStrike" baseline="0" dirty="0" smtClean="0"/>
              <a:t>strictement humaine et familiale, causée par un petit ver rond : </a:t>
            </a:r>
            <a:r>
              <a:rPr lang="fr-FR" sz="3400" b="0" i="1" u="none" strike="noStrike" baseline="0" dirty="0" smtClean="0"/>
              <a:t>Enterobius vermicularis</a:t>
            </a:r>
            <a:r>
              <a:rPr lang="fr-FR" sz="3400" b="0" i="0" u="none" strike="noStrike" baseline="0" dirty="0" smtClean="0"/>
              <a:t>. </a:t>
            </a:r>
          </a:p>
          <a:p>
            <a:pPr>
              <a:buFont typeface="Wingdings" panose="05000000000000000000" pitchFamily="2" charset="2"/>
              <a:buChar char="§"/>
            </a:pPr>
            <a:r>
              <a:rPr lang="fr-FR" sz="3400" b="0" i="0" u="none" strike="noStrike" baseline="0" dirty="0" smtClean="0"/>
              <a:t>La</a:t>
            </a:r>
            <a:r>
              <a:rPr lang="fr-FR" sz="3400" b="0" i="0" u="none" strike="noStrike" dirty="0" smtClean="0"/>
              <a:t> </a:t>
            </a:r>
            <a:r>
              <a:rPr lang="fr-FR" sz="3400" b="0" i="0" u="none" strike="noStrike" baseline="0" dirty="0" smtClean="0"/>
              <a:t>contamination se fait par ingestion d’</a:t>
            </a:r>
            <a:r>
              <a:rPr lang="fr-FR" sz="3400" b="0" i="0" u="none" strike="noStrike" baseline="0" dirty="0" err="1" smtClean="0"/>
              <a:t>oeufs</a:t>
            </a:r>
            <a:r>
              <a:rPr lang="fr-FR" sz="3400" b="0" i="0" u="none" strike="noStrike" baseline="0" dirty="0" smtClean="0"/>
              <a:t> présents dans le milieu extérieur (vêtements et draps</a:t>
            </a:r>
            <a:r>
              <a:rPr lang="fr-FR" sz="3400" b="0" i="0" u="none" strike="noStrike" dirty="0" smtClean="0"/>
              <a:t> </a:t>
            </a:r>
            <a:r>
              <a:rPr lang="fr-FR" sz="3400" b="0" i="0" u="none" strike="noStrike" baseline="0" dirty="0" smtClean="0"/>
              <a:t>souillés, sols) en milieu familial ou collectif (collectivités d’enfants, casernes, etc.). </a:t>
            </a:r>
          </a:p>
          <a:p>
            <a:pPr>
              <a:buFont typeface="Wingdings" panose="05000000000000000000" pitchFamily="2" charset="2"/>
              <a:buChar char="§"/>
            </a:pPr>
            <a:r>
              <a:rPr lang="fr-FR" sz="3400" b="0" i="0" u="none" strike="noStrike" baseline="0" dirty="0" smtClean="0"/>
              <a:t>Les œufs</a:t>
            </a:r>
            <a:r>
              <a:rPr lang="fr-FR" sz="3400" dirty="0" smtClean="0"/>
              <a:t> </a:t>
            </a:r>
            <a:r>
              <a:rPr lang="fr-FR" sz="3400" b="0" i="0" u="none" strike="noStrike" baseline="0" dirty="0" smtClean="0"/>
              <a:t>deviennent des larves dans l’intestin grêle, puis des adultes dans la région cæco-appendiculaire.</a:t>
            </a:r>
          </a:p>
          <a:p>
            <a:pPr>
              <a:buFont typeface="Wingdings" panose="05000000000000000000" pitchFamily="2" charset="2"/>
              <a:buChar char="§"/>
            </a:pPr>
            <a:r>
              <a:rPr lang="fr-FR" sz="3400" b="0" i="0" u="none" strike="noStrike" baseline="0" dirty="0" smtClean="0"/>
              <a:t>Les femelles migrent vers l’anus, se nichent dans les plis radiés et pondent le soir des œufs</a:t>
            </a:r>
            <a:r>
              <a:rPr lang="fr-FR" sz="3400" dirty="0" smtClean="0"/>
              <a:t> </a:t>
            </a:r>
            <a:r>
              <a:rPr lang="fr-FR" sz="3400" b="0" i="0" u="none" strike="noStrike" baseline="0" dirty="0" smtClean="0"/>
              <a:t>directement infestants, en générant un prurit anal.</a:t>
            </a:r>
            <a:endParaRPr lang="fr-FR" sz="3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949638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indent="0">
              <a:buNone/>
            </a:pPr>
            <a:r>
              <a:rPr lang="fr-FR" b="1" i="0" u="none" strike="noStrike" baseline="0" dirty="0" smtClean="0">
                <a:latin typeface="+mj-lt"/>
              </a:rPr>
              <a:t>Plan de la question</a:t>
            </a:r>
          </a:p>
          <a:p>
            <a:pPr marL="571500" indent="-571500">
              <a:buAutoNum type="romanUcPeriod"/>
            </a:pPr>
            <a:r>
              <a:rPr lang="fr-FR" b="0" i="0" u="none" strike="noStrike" baseline="0" dirty="0" smtClean="0"/>
              <a:t>Définitions</a:t>
            </a:r>
          </a:p>
          <a:p>
            <a:pPr marL="571500" indent="-571500">
              <a:buAutoNum type="romanUcPeriod"/>
            </a:pPr>
            <a:r>
              <a:rPr lang="fr-FR" b="0" i="0" u="none" strike="noStrike" baseline="0" dirty="0" smtClean="0"/>
              <a:t>Téniasis à </a:t>
            </a:r>
            <a:r>
              <a:rPr lang="fr-FR" b="0" i="1" u="none" strike="noStrike" baseline="0" dirty="0" smtClean="0"/>
              <a:t>Taenia saginata</a:t>
            </a:r>
          </a:p>
          <a:p>
            <a:pPr marL="571500" indent="-571500">
              <a:buAutoNum type="romanUcPeriod"/>
            </a:pPr>
            <a:r>
              <a:rPr lang="fr-FR" b="0" i="0" u="none" strike="noStrike" baseline="0" dirty="0" smtClean="0"/>
              <a:t>Autres téniasis</a:t>
            </a:r>
          </a:p>
          <a:p>
            <a:pPr marL="571500" indent="-571500">
              <a:buAutoNum type="romanUcPeriod"/>
            </a:pPr>
            <a:r>
              <a:rPr lang="fr-FR" b="0" i="0" u="none" strike="noStrike" baseline="0" dirty="0" smtClean="0"/>
              <a:t>Ascaridiose</a:t>
            </a:r>
          </a:p>
          <a:p>
            <a:pPr marL="571500" indent="-571500">
              <a:buAutoNum type="romanUcPeriod"/>
            </a:pPr>
            <a:r>
              <a:rPr lang="fr-FR" b="0" i="0" u="none" strike="noStrike" baseline="0" dirty="0" smtClean="0"/>
              <a:t>Oxyurose</a:t>
            </a:r>
          </a:p>
          <a:p>
            <a:pPr marL="571500" indent="-571500">
              <a:buAutoNum type="romanUcPeriod"/>
            </a:pPr>
            <a:r>
              <a:rPr lang="fr-FR" b="0" i="0" u="none" strike="noStrike" baseline="0" dirty="0" smtClean="0"/>
              <a:t>Giardiose</a:t>
            </a:r>
          </a:p>
          <a:p>
            <a:pPr marL="571500" indent="-571500">
              <a:buAutoNum type="romanUcPeriod"/>
            </a:pPr>
            <a:r>
              <a:rPr lang="fr-FR" b="0" i="0" u="none" strike="noStrike" baseline="0" dirty="0" smtClean="0"/>
              <a:t>Amoebose et abcès amibien du foie</a:t>
            </a:r>
          </a:p>
        </p:txBody>
      </p:sp>
      <p:sp>
        <p:nvSpPr>
          <p:cNvPr id="4" name="Rectangle 3"/>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5203688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indent="0">
              <a:buNone/>
            </a:pPr>
            <a:r>
              <a:rPr lang="fr-FR" sz="2400" b="0" i="0" u="none" strike="noStrike" baseline="0" dirty="0" smtClean="0">
                <a:solidFill>
                  <a:srgbClr val="00B050"/>
                </a:solidFill>
              </a:rPr>
              <a:t>B- Clinique</a:t>
            </a:r>
          </a:p>
          <a:p>
            <a:pPr>
              <a:buFont typeface="Wingdings" panose="05000000000000000000" pitchFamily="2" charset="2"/>
              <a:buChar char="§"/>
            </a:pPr>
            <a:r>
              <a:rPr lang="fr-FR" sz="2400" b="0" i="0" u="none" strike="noStrike" baseline="0" dirty="0" smtClean="0"/>
              <a:t>Le tableau clinique est dominé par le prurit anal (parfois aussi vulvaire) au moment du coucher,</a:t>
            </a:r>
            <a:r>
              <a:rPr lang="fr-FR" sz="2400" b="0" i="0" u="none" strike="noStrike" dirty="0" smtClean="0"/>
              <a:t> </a:t>
            </a:r>
            <a:r>
              <a:rPr lang="fr-FR" sz="2400" b="0" i="0" u="none" strike="noStrike" baseline="0" dirty="0" smtClean="0"/>
              <a:t>pouvant donner lieu à des lésions de grattage. L’appendicite est exceptionnelle. </a:t>
            </a:r>
          </a:p>
          <a:p>
            <a:pPr>
              <a:buFont typeface="Wingdings" panose="05000000000000000000" pitchFamily="2" charset="2"/>
              <a:buChar char="§"/>
            </a:pPr>
            <a:r>
              <a:rPr lang="fr-FR" sz="2400" b="0" i="0" u="none" strike="noStrike" baseline="0" dirty="0" smtClean="0"/>
              <a:t>Le portage</a:t>
            </a:r>
            <a:r>
              <a:rPr lang="fr-FR" sz="2400" b="0" i="0" u="none" strike="noStrike" dirty="0" smtClean="0"/>
              <a:t> </a:t>
            </a:r>
            <a:r>
              <a:rPr lang="fr-FR" sz="2400" b="0" i="0" u="none" strike="noStrike" baseline="0" dirty="0" smtClean="0"/>
              <a:t>asymptomatique est fréquent.</a:t>
            </a:r>
          </a:p>
          <a:p>
            <a:pPr>
              <a:buFont typeface="Wingdings" panose="05000000000000000000" pitchFamily="2" charset="2"/>
              <a:buChar char="§"/>
            </a:pPr>
            <a:endParaRPr lang="fr-FR" sz="2400" b="0" i="0" u="none" strike="noStrike" baseline="0" dirty="0" smtClean="0"/>
          </a:p>
          <a:p>
            <a:pPr marL="0" indent="0">
              <a:buNone/>
            </a:pPr>
            <a:r>
              <a:rPr lang="fr-FR" sz="2400" b="0" i="0" u="none" strike="noStrike" baseline="0" dirty="0" smtClean="0">
                <a:solidFill>
                  <a:srgbClr val="00B050"/>
                </a:solidFill>
              </a:rPr>
              <a:t>C- Diagnostic</a:t>
            </a:r>
          </a:p>
          <a:p>
            <a:pPr>
              <a:buFont typeface="Wingdings" panose="05000000000000000000" pitchFamily="2" charset="2"/>
              <a:buChar char="§"/>
            </a:pPr>
            <a:r>
              <a:rPr lang="fr-FR" sz="2400" b="0" i="0" u="none" strike="noStrike" baseline="0" dirty="0" smtClean="0"/>
              <a:t>Une hyper éosinophilie est possible au début. </a:t>
            </a:r>
          </a:p>
          <a:p>
            <a:pPr>
              <a:buFont typeface="Wingdings" panose="05000000000000000000" pitchFamily="2" charset="2"/>
              <a:buChar char="§"/>
            </a:pPr>
            <a:r>
              <a:rPr lang="fr-FR" sz="2400" b="0" i="0" u="none" strike="noStrike" baseline="0" dirty="0" smtClean="0"/>
              <a:t>L’examen parasitologique des selles est</a:t>
            </a:r>
            <a:r>
              <a:rPr lang="fr-FR" sz="2400" b="0" i="0" u="none" strike="noStrike" dirty="0" smtClean="0"/>
              <a:t> </a:t>
            </a:r>
            <a:r>
              <a:rPr lang="fr-FR" sz="2400" b="0" i="0" u="none" strike="noStrike" baseline="0" dirty="0" smtClean="0"/>
              <a:t>fréquemment négatif. </a:t>
            </a:r>
          </a:p>
          <a:p>
            <a:pPr>
              <a:buFont typeface="Wingdings" panose="05000000000000000000" pitchFamily="2" charset="2"/>
              <a:buChar char="§"/>
            </a:pPr>
            <a:r>
              <a:rPr lang="fr-FR" sz="2400" b="0" i="0" u="none" strike="noStrike" baseline="0" dirty="0" smtClean="0"/>
              <a:t>Le diagnostic est souvent posé par l’observation de vers femelles blancs et</a:t>
            </a:r>
            <a:r>
              <a:rPr lang="fr-FR" sz="2400" b="0" i="0" u="none" strike="noStrike" dirty="0" smtClean="0"/>
              <a:t> </a:t>
            </a:r>
            <a:r>
              <a:rPr lang="fr-FR" sz="2400" b="0" i="0" u="none" strike="noStrike" baseline="0" dirty="0" smtClean="0"/>
              <a:t>mobiles sur les selles. </a:t>
            </a:r>
          </a:p>
          <a:p>
            <a:pPr>
              <a:buFont typeface="Wingdings" panose="05000000000000000000" pitchFamily="2" charset="2"/>
              <a:buChar char="§"/>
            </a:pPr>
            <a:r>
              <a:rPr lang="fr-FR" sz="2400" b="0" i="0" u="none" strike="noStrike" baseline="0" dirty="0" smtClean="0"/>
              <a:t>Sinon, le test de la cellophane adhésive (Scotch® test) permet l’examen</a:t>
            </a:r>
            <a:r>
              <a:rPr lang="fr-FR" sz="2400" b="0" i="0" u="none" strike="noStrike" dirty="0" smtClean="0"/>
              <a:t> </a:t>
            </a:r>
            <a:r>
              <a:rPr lang="fr-FR" sz="2400" b="0" i="0" u="none" strike="noStrike" baseline="0" dirty="0" smtClean="0"/>
              <a:t>microscopique des œufs.</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9752524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indent="0">
              <a:buNone/>
            </a:pPr>
            <a:r>
              <a:rPr lang="fr-FR" sz="2400" b="0" i="0" u="none" strike="noStrike" baseline="0" dirty="0" smtClean="0">
                <a:solidFill>
                  <a:srgbClr val="00B050"/>
                </a:solidFill>
              </a:rPr>
              <a:t>D- Traitement et prévention</a:t>
            </a:r>
          </a:p>
          <a:p>
            <a:pPr>
              <a:buFont typeface="Wingdings" panose="05000000000000000000" pitchFamily="2" charset="2"/>
              <a:buChar char="§"/>
            </a:pPr>
            <a:r>
              <a:rPr lang="fr-FR" sz="2400" b="0" i="0" u="none" strike="noStrike" baseline="0" dirty="0" smtClean="0"/>
              <a:t>Le traitement par flubendazole, albendazole, ou pyrantel, répété 2 à 3</a:t>
            </a:r>
            <a:r>
              <a:rPr lang="fr-FR" sz="2400" b="0" i="0" u="none" strike="noStrike" dirty="0" smtClean="0"/>
              <a:t> </a:t>
            </a:r>
            <a:r>
              <a:rPr lang="fr-FR" sz="2400" b="0" i="0" u="none" strike="noStrike" baseline="0" dirty="0" smtClean="0"/>
              <a:t>semaines après pour éviter la réinfestation, est habituellement efficace. </a:t>
            </a:r>
          </a:p>
          <a:p>
            <a:pPr>
              <a:buFont typeface="Wingdings" panose="05000000000000000000" pitchFamily="2" charset="2"/>
              <a:buChar char="§"/>
            </a:pPr>
            <a:r>
              <a:rPr lang="fr-FR" sz="2400" b="0" i="0" u="none" strike="noStrike" baseline="0" dirty="0" smtClean="0"/>
              <a:t>Il est conseillé de traiter</a:t>
            </a:r>
            <a:r>
              <a:rPr lang="fr-FR" sz="2400" b="0" i="0" u="none" strike="noStrike" dirty="0" smtClean="0"/>
              <a:t> </a:t>
            </a:r>
            <a:r>
              <a:rPr lang="fr-FR" sz="2400" b="0" i="0" u="none" strike="noStrike" baseline="0" dirty="0" smtClean="0"/>
              <a:t>simultanément tous les membres de la famille ou de la collectivité dont un membre est atteint. </a:t>
            </a:r>
          </a:p>
          <a:p>
            <a:pPr>
              <a:buFont typeface="Wingdings" panose="05000000000000000000" pitchFamily="2" charset="2"/>
              <a:buChar char="§"/>
            </a:pPr>
            <a:r>
              <a:rPr lang="fr-FR" sz="2400" b="0" i="0" u="none" strike="noStrike" baseline="0" dirty="0" smtClean="0"/>
              <a:t>En</a:t>
            </a:r>
            <a:r>
              <a:rPr lang="fr-FR" sz="2400" dirty="0"/>
              <a:t> </a:t>
            </a:r>
            <a:r>
              <a:rPr lang="fr-FR" sz="2400" b="0" i="0" u="none" strike="noStrike" baseline="0" dirty="0" smtClean="0"/>
              <a:t>parallèle, la section courte et le brossage des ongles, le changement du linge de nuit et l’aspiration</a:t>
            </a:r>
            <a:r>
              <a:rPr lang="fr-FR" sz="2400" b="0" i="0" u="none" strike="noStrike" dirty="0" smtClean="0"/>
              <a:t> </a:t>
            </a:r>
            <a:r>
              <a:rPr lang="fr-FR" sz="2400" b="0" i="0" u="none" strike="noStrike" baseline="0" dirty="0" smtClean="0"/>
              <a:t>des sols limitent les risques de réinfestation.</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5354038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indent="0">
              <a:buNone/>
            </a:pPr>
            <a:r>
              <a:rPr lang="fr-FR" sz="3000" b="1" i="0" u="none" strike="noStrike" baseline="0" dirty="0" smtClean="0">
                <a:solidFill>
                  <a:srgbClr val="FF0000"/>
                </a:solidFill>
              </a:rPr>
              <a:t>VI. Giardiose</a:t>
            </a:r>
          </a:p>
          <a:p>
            <a:pPr marL="0" indent="0">
              <a:buNone/>
            </a:pPr>
            <a:r>
              <a:rPr lang="fr-FR" sz="2400" b="0" i="0" u="none" strike="noStrike" baseline="0" dirty="0" smtClean="0">
                <a:solidFill>
                  <a:srgbClr val="00B050"/>
                </a:solidFill>
              </a:rPr>
              <a:t>A- Épidémiologie, modes de contamination et physiopathologie</a:t>
            </a:r>
          </a:p>
          <a:p>
            <a:pPr>
              <a:buFont typeface="Wingdings" panose="05000000000000000000" pitchFamily="2" charset="2"/>
              <a:buChar char="§"/>
            </a:pPr>
            <a:r>
              <a:rPr lang="fr-FR" sz="2400" b="0" i="1" u="none" strike="noStrike" baseline="0" dirty="0" smtClean="0"/>
              <a:t>Giardia intestinalis </a:t>
            </a:r>
            <a:r>
              <a:rPr lang="fr-FR" sz="2400" b="0" i="0" u="none" strike="noStrike" baseline="0" dirty="0" smtClean="0"/>
              <a:t>est un protozoaire cosmopolite fréquent, y compris dans les pays développés,</a:t>
            </a:r>
            <a:r>
              <a:rPr lang="fr-FR" sz="2400" b="0" i="0" u="none" strike="noStrike" dirty="0" smtClean="0"/>
              <a:t> </a:t>
            </a:r>
            <a:r>
              <a:rPr lang="fr-FR" sz="2400" b="0" i="0" u="none" strike="noStrike" baseline="0" dirty="0" smtClean="0"/>
              <a:t>particulièrement chez les enfants et dans les collectivités. </a:t>
            </a:r>
          </a:p>
          <a:p>
            <a:pPr>
              <a:buFont typeface="Wingdings" panose="05000000000000000000" pitchFamily="2" charset="2"/>
              <a:buChar char="§"/>
            </a:pPr>
            <a:r>
              <a:rPr lang="fr-FR" sz="2400" b="0" i="0" u="none" strike="noStrike" baseline="0" dirty="0" smtClean="0"/>
              <a:t>Le parasite peut infecter l’homme et de</a:t>
            </a:r>
            <a:r>
              <a:rPr lang="fr-FR" sz="2400" b="0" i="0" u="none" strike="noStrike" dirty="0" smtClean="0"/>
              <a:t> </a:t>
            </a:r>
            <a:r>
              <a:rPr lang="fr-FR" sz="2400" b="0" i="0" u="none" strike="noStrike" baseline="0" dirty="0" smtClean="0"/>
              <a:t>nombreux mammifères domestiques ou sauvages. </a:t>
            </a:r>
          </a:p>
          <a:p>
            <a:pPr>
              <a:buFont typeface="Wingdings" panose="05000000000000000000" pitchFamily="2" charset="2"/>
              <a:buChar char="§"/>
            </a:pPr>
            <a:r>
              <a:rPr lang="fr-FR" sz="2400" b="0" i="0" u="none" strike="noStrike" baseline="0" dirty="0" smtClean="0"/>
              <a:t>L’agent contaminant est le kyste, forme</a:t>
            </a:r>
            <a:r>
              <a:rPr lang="fr-FR" sz="2400" b="0" i="0" u="none" strike="noStrike" dirty="0" smtClean="0"/>
              <a:t> </a:t>
            </a:r>
            <a:r>
              <a:rPr lang="fr-FR" sz="2400" b="0" i="0" u="none" strike="noStrike" baseline="0" dirty="0" smtClean="0"/>
              <a:t>résistante du parasite pouvant survivre pendant des mois dans le milieu extérieur.</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6459030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a:buFont typeface="Wingdings" panose="05000000000000000000" pitchFamily="2" charset="2"/>
              <a:buChar char="§"/>
            </a:pPr>
            <a:r>
              <a:rPr lang="fr-FR" sz="2400" b="0" i="0" u="none" strike="noStrike" baseline="0" dirty="0" smtClean="0"/>
              <a:t>L’homme se contamine le plus souvent de façon indirecte en ingérant de l’eau ou des aliments</a:t>
            </a:r>
            <a:r>
              <a:rPr lang="fr-FR" sz="2400" b="0" i="0" u="none" strike="noStrike" dirty="0" smtClean="0"/>
              <a:t> </a:t>
            </a:r>
            <a:r>
              <a:rPr lang="fr-FR" sz="2400" b="0" i="0" u="none" strike="noStrike" baseline="0" dirty="0" smtClean="0"/>
              <a:t>contaminés ou par voie féco-orale directe (mains souillées), en particulier chez les petits enfants</a:t>
            </a:r>
            <a:r>
              <a:rPr lang="fr-FR" sz="2400" b="0" i="0" u="none" strike="noStrike" dirty="0" smtClean="0"/>
              <a:t> </a:t>
            </a:r>
            <a:r>
              <a:rPr lang="fr-FR" sz="2400" b="0" i="0" u="none" strike="noStrike" baseline="0" dirty="0" smtClean="0"/>
              <a:t>(crèche).</a:t>
            </a:r>
            <a:r>
              <a:rPr lang="fr-FR" sz="2400" b="0" i="0" u="none" strike="noStrike" dirty="0" smtClean="0"/>
              <a:t> </a:t>
            </a:r>
          </a:p>
          <a:p>
            <a:pPr>
              <a:buFont typeface="Wingdings" panose="05000000000000000000" pitchFamily="2" charset="2"/>
              <a:buChar char="§"/>
            </a:pPr>
            <a:r>
              <a:rPr lang="fr-FR" sz="2400" b="0" i="0" u="none" strike="noStrike" baseline="0" dirty="0" smtClean="0"/>
              <a:t>Les kystes se transforment en trophozoïtes dans le duodénum. </a:t>
            </a:r>
          </a:p>
          <a:p>
            <a:pPr>
              <a:buFont typeface="Wingdings" panose="05000000000000000000" pitchFamily="2" charset="2"/>
              <a:buChar char="§"/>
            </a:pPr>
            <a:r>
              <a:rPr lang="fr-FR" sz="2400" b="0" i="0" u="none" strike="noStrike" baseline="0" dirty="0" smtClean="0"/>
              <a:t>Les trophozoïtes se fixent sur la</a:t>
            </a:r>
            <a:r>
              <a:rPr lang="fr-FR" sz="2400" b="0" i="0" u="none" strike="noStrike" dirty="0" smtClean="0"/>
              <a:t> </a:t>
            </a:r>
            <a:r>
              <a:rPr lang="fr-FR" sz="2400" b="0" i="0" u="none" strike="noStrike" baseline="0" dirty="0" smtClean="0"/>
              <a:t>bordure en brosse des villosités des entérocytes du duodénum et du jéjunum, induisant des</a:t>
            </a:r>
            <a:r>
              <a:rPr lang="fr-FR" sz="2400" b="0" i="0" u="none" strike="noStrike" dirty="0" smtClean="0"/>
              <a:t> </a:t>
            </a:r>
            <a:r>
              <a:rPr lang="fr-FR" sz="2400" b="0" i="0" u="none" strike="noStrike" baseline="0" dirty="0" smtClean="0"/>
              <a:t>lésions histologiques pouvant aller jusqu’à l’atrophie villositaire subtotale.</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6235897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marL="0" indent="0">
              <a:buNone/>
            </a:pPr>
            <a:r>
              <a:rPr lang="fr-FR" sz="2400" b="0" i="0" u="none" strike="noStrike" baseline="0" dirty="0" smtClean="0">
                <a:solidFill>
                  <a:srgbClr val="00B050"/>
                </a:solidFill>
              </a:rPr>
              <a:t>B- Clinique</a:t>
            </a:r>
          </a:p>
          <a:p>
            <a:pPr marL="0" indent="0">
              <a:buNone/>
            </a:pPr>
            <a:r>
              <a:rPr lang="fr-FR" sz="2400" b="0" i="0" u="none" strike="noStrike" baseline="0" dirty="0" smtClean="0">
                <a:solidFill>
                  <a:srgbClr val="0070C0"/>
                </a:solidFill>
              </a:rPr>
              <a:t>1. Forme typique</a:t>
            </a:r>
          </a:p>
          <a:p>
            <a:pPr>
              <a:buFont typeface="Wingdings" panose="05000000000000000000" pitchFamily="2" charset="2"/>
              <a:buChar char="§"/>
            </a:pPr>
            <a:r>
              <a:rPr lang="fr-FR" sz="2400" b="0" i="0" u="none" strike="noStrike" baseline="0" dirty="0" smtClean="0"/>
              <a:t>La giardiose (anciennement lambliase) est le plus souvent asymptomatique. </a:t>
            </a:r>
          </a:p>
          <a:p>
            <a:pPr>
              <a:buFont typeface="Wingdings" panose="05000000000000000000" pitchFamily="2" charset="2"/>
              <a:buChar char="§"/>
            </a:pPr>
            <a:r>
              <a:rPr lang="fr-FR" sz="2400" b="0" i="0" u="none" strike="noStrike" baseline="0" dirty="0" smtClean="0"/>
              <a:t>Quand elle est</a:t>
            </a:r>
            <a:r>
              <a:rPr lang="fr-FR" sz="2400" b="0" i="0" u="none" strike="noStrike" dirty="0" smtClean="0"/>
              <a:t> </a:t>
            </a:r>
            <a:r>
              <a:rPr lang="fr-FR" sz="2400" b="0" i="0" u="none" strike="noStrike" baseline="0" dirty="0" smtClean="0"/>
              <a:t>symptomatique, après une incubation de 1 à 3 semaines, un tableau </a:t>
            </a:r>
            <a:r>
              <a:rPr lang="fr-FR" sz="2400" dirty="0"/>
              <a:t> </a:t>
            </a:r>
            <a:r>
              <a:rPr lang="fr-FR" sz="2400" b="0" i="0" u="none" strike="noStrike" baseline="0" dirty="0" smtClean="0"/>
              <a:t>sans fièvre apparaît progressivement, associant plusieurs selles molles par jour, ne contenant ni</a:t>
            </a:r>
            <a:r>
              <a:rPr lang="fr-FR" sz="2400" b="0" i="0" u="none" strike="noStrike" dirty="0" smtClean="0"/>
              <a:t> </a:t>
            </a:r>
            <a:r>
              <a:rPr lang="fr-FR" sz="2400" b="0" i="0" u="none" strike="noStrike" baseline="0" dirty="0" smtClean="0"/>
              <a:t>glaire ni sang, des douleurs épigastriques, des nausées, une anorexie et un ballonnement postprandial.</a:t>
            </a:r>
          </a:p>
          <a:p>
            <a:pPr>
              <a:buFont typeface="Wingdings" panose="05000000000000000000" pitchFamily="2" charset="2"/>
              <a:buChar char="§"/>
            </a:pPr>
            <a:r>
              <a:rPr lang="fr-FR" sz="2400" b="0" i="0" u="none" strike="noStrike" baseline="0" dirty="0" smtClean="0"/>
              <a:t>Les symptômes s’amendent habituellement en dix à quinze jours.</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1035997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marL="0" indent="0">
              <a:buNone/>
            </a:pPr>
            <a:r>
              <a:rPr lang="fr-FR" sz="2400" b="0" i="0" u="none" strike="noStrike" baseline="0" dirty="0" smtClean="0">
                <a:solidFill>
                  <a:srgbClr val="0070C0"/>
                </a:solidFill>
              </a:rPr>
              <a:t>2. Formes atypiques</a:t>
            </a:r>
          </a:p>
          <a:p>
            <a:pPr>
              <a:buFont typeface="Wingdings" panose="05000000000000000000" pitchFamily="2" charset="2"/>
              <a:buChar char="§"/>
            </a:pPr>
            <a:r>
              <a:rPr lang="fr-FR" sz="2400" b="0" i="0" u="none" strike="noStrike" baseline="0" dirty="0" smtClean="0"/>
              <a:t>Le début des symptômes peut être abrupt, avec des selles nombreuses et liquides. </a:t>
            </a:r>
          </a:p>
          <a:p>
            <a:pPr>
              <a:buFont typeface="Wingdings" panose="05000000000000000000" pitchFamily="2" charset="2"/>
              <a:buChar char="§"/>
            </a:pPr>
            <a:r>
              <a:rPr lang="fr-FR" sz="2400" b="0" i="0" u="none" strike="noStrike" baseline="0" dirty="0" smtClean="0"/>
              <a:t>Les douleurs épigastriques peuvent</a:t>
            </a:r>
            <a:r>
              <a:rPr lang="fr-FR" sz="2400" b="0" i="0" u="none" strike="noStrike" dirty="0" smtClean="0"/>
              <a:t> </a:t>
            </a:r>
            <a:r>
              <a:rPr lang="fr-FR" sz="2400" b="0" i="0" u="none" strike="noStrike" baseline="0" dirty="0" smtClean="0"/>
              <a:t>être au premier plan, transfixiantes, faisant discuter une maladie ulcéreuse ou une pancréatite</a:t>
            </a:r>
            <a:r>
              <a:rPr lang="fr-FR" sz="2400" b="0" i="0" u="none" strike="noStrike" dirty="0" smtClean="0"/>
              <a:t> </a:t>
            </a:r>
            <a:r>
              <a:rPr lang="fr-FR" sz="2400" b="0" i="0" u="none" strike="noStrike" baseline="0" dirty="0" smtClean="0"/>
              <a:t>aiguë. </a:t>
            </a:r>
          </a:p>
          <a:p>
            <a:pPr>
              <a:buFont typeface="Wingdings" panose="05000000000000000000" pitchFamily="2" charset="2"/>
              <a:buChar char="§"/>
            </a:pPr>
            <a:r>
              <a:rPr lang="fr-FR" sz="2400" b="0" i="0" u="none" strike="noStrike" baseline="0" dirty="0" smtClean="0"/>
              <a:t>Une fièvre modérée est possible.</a:t>
            </a:r>
          </a:p>
          <a:p>
            <a:r>
              <a:rPr lang="fr-FR" sz="2400" b="0" i="0" u="none" strike="noStrike" baseline="0" dirty="0" smtClean="0"/>
              <a:t>La giardiose peut évoluer sur un mode subaigu, voire chronique pendant plusieurs mois ou</a:t>
            </a:r>
            <a:r>
              <a:rPr lang="fr-FR" sz="2400" b="0" i="0" u="none" strike="noStrike" dirty="0" smtClean="0"/>
              <a:t> </a:t>
            </a:r>
            <a:r>
              <a:rPr lang="fr-FR" sz="2400" b="0" i="0" u="none" strike="noStrike" baseline="0" dirty="0" smtClean="0"/>
              <a:t>années. Il peut s’agir de périodes d’inconfort digestif évoquant des troubles fonctionnels</a:t>
            </a:r>
            <a:r>
              <a:rPr lang="fr-FR" sz="2400" b="0" i="0" u="none" strike="noStrike" dirty="0" smtClean="0"/>
              <a:t> </a:t>
            </a:r>
            <a:r>
              <a:rPr lang="fr-FR" sz="2400" b="0" i="0" u="none" strike="noStrike" baseline="0" dirty="0" smtClean="0"/>
              <a:t>intestinaux.</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403989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a:buFont typeface="Wingdings" panose="05000000000000000000" pitchFamily="2" charset="2"/>
              <a:buChar char="§"/>
            </a:pPr>
            <a:r>
              <a:rPr lang="fr-FR" sz="2400" b="0" i="0" u="none" strike="noStrike" baseline="0" dirty="0" smtClean="0"/>
              <a:t>En cas d’infestation massive et chronique, un tableau de malabsorption avec dénutrition et</a:t>
            </a:r>
            <a:r>
              <a:rPr lang="fr-FR" sz="2400" b="0" i="0" u="none" strike="noStrike" dirty="0" smtClean="0"/>
              <a:t> </a:t>
            </a:r>
            <a:r>
              <a:rPr lang="fr-FR" sz="2400" b="0" i="0" u="none" strike="noStrike" baseline="0" dirty="0" smtClean="0"/>
              <a:t>carences est possible.</a:t>
            </a:r>
          </a:p>
          <a:p>
            <a:pPr marL="0" indent="0">
              <a:buNone/>
            </a:pPr>
            <a:r>
              <a:rPr lang="fr-FR" sz="2400" dirty="0" smtClean="0">
                <a:solidFill>
                  <a:srgbClr val="00B050"/>
                </a:solidFill>
              </a:rPr>
              <a:t>C. Diagnostic</a:t>
            </a:r>
          </a:p>
          <a:p>
            <a:pPr>
              <a:buFont typeface="Wingdings" panose="05000000000000000000" pitchFamily="2" charset="2"/>
              <a:buChar char="§"/>
            </a:pPr>
            <a:r>
              <a:rPr lang="fr-FR" sz="2400" dirty="0" smtClean="0"/>
              <a:t>Le diagnostic est fait habituellement par la mise en évidence de trophozoïtes, et surtout de kystes, dans le cadre d’un examen parasitologique des selles standard. </a:t>
            </a:r>
          </a:p>
          <a:p>
            <a:pPr>
              <a:buFont typeface="Wingdings" panose="05000000000000000000" pitchFamily="2" charset="2"/>
              <a:buChar char="§"/>
            </a:pPr>
            <a:r>
              <a:rPr lang="fr-FR" sz="2400" dirty="0" smtClean="0"/>
              <a:t>La sensibilité de cette recherche (de l’ordre de 60 %) s’accroît lorsqu’on répète le test (3 en tout), l’excrétion des kystes dans les selles étant intermittente. </a:t>
            </a:r>
          </a:p>
          <a:p>
            <a:pPr>
              <a:buFont typeface="Wingdings" panose="05000000000000000000" pitchFamily="2" charset="2"/>
              <a:buChar char="§"/>
            </a:pPr>
            <a:r>
              <a:rPr lang="fr-FR" sz="2400" dirty="0" smtClean="0"/>
              <a:t>L’avenir est aux tests immunologiques rapides détectant des antigènes parasitaires dans les selles.</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1291167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a:buFont typeface="Wingdings" panose="05000000000000000000" pitchFamily="2" charset="2"/>
              <a:buChar char="§"/>
            </a:pPr>
            <a:r>
              <a:rPr lang="fr-FR" sz="2400" b="0" i="0" u="none" strike="noStrike" baseline="0" dirty="0" smtClean="0"/>
              <a:t>Dans les formes chroniques, la recherche de parasites au contact des villosités sur des biopsies duodénales réalisées au cours d’une endoscopie digestive haute, est une technique</a:t>
            </a:r>
            <a:r>
              <a:rPr lang="fr-FR" sz="2400" b="0" i="0" u="none" strike="noStrike" dirty="0" smtClean="0"/>
              <a:t> </a:t>
            </a:r>
            <a:r>
              <a:rPr lang="fr-FR" sz="2400" b="0" i="0" u="none" strike="noStrike" baseline="0" dirty="0" smtClean="0"/>
              <a:t>diagnostique très sensible et spécifique.</a:t>
            </a:r>
          </a:p>
          <a:p>
            <a:pPr marL="0" indent="0">
              <a:buNone/>
            </a:pPr>
            <a:r>
              <a:rPr lang="fr-FR" sz="2400" dirty="0" smtClean="0">
                <a:solidFill>
                  <a:srgbClr val="00B050"/>
                </a:solidFill>
              </a:rPr>
              <a:t>D- Traitement et prévention</a:t>
            </a:r>
          </a:p>
          <a:p>
            <a:pPr>
              <a:buFont typeface="Wingdings" panose="05000000000000000000" pitchFamily="2" charset="2"/>
              <a:buChar char="§"/>
            </a:pPr>
            <a:r>
              <a:rPr lang="fr-FR" sz="2400" dirty="0" smtClean="0"/>
              <a:t>Le traitement repose sur le métronidazole. </a:t>
            </a:r>
          </a:p>
          <a:p>
            <a:pPr>
              <a:buFont typeface="Wingdings" panose="05000000000000000000" pitchFamily="2" charset="2"/>
              <a:buChar char="§"/>
            </a:pPr>
            <a:r>
              <a:rPr lang="fr-FR" sz="2400" dirty="0" smtClean="0"/>
              <a:t>Un contrôle de l’efficacité du traitement par examen de selles négatif un mois après la fin du traitement est recommandé.</a:t>
            </a:r>
          </a:p>
          <a:p>
            <a:pPr>
              <a:buFont typeface="Wingdings" panose="05000000000000000000" pitchFamily="2" charset="2"/>
              <a:buChar char="§"/>
            </a:pPr>
            <a:r>
              <a:rPr lang="fr-FR" sz="2400" dirty="0" smtClean="0"/>
              <a:t>L’albendazole peut être utilisé en deuxième intention.</a:t>
            </a:r>
          </a:p>
          <a:p>
            <a:pPr>
              <a:buFont typeface="Wingdings" panose="05000000000000000000" pitchFamily="2" charset="2"/>
              <a:buChar char="§"/>
            </a:pPr>
            <a:r>
              <a:rPr lang="fr-FR" sz="2400" dirty="0" smtClean="0"/>
              <a:t>La prévention individuelle et collective repose sur l’hygiène de l’eau de boisson et des aliments, et sur le lavage des mains. </a:t>
            </a:r>
          </a:p>
          <a:p>
            <a:pPr marL="0" indent="0">
              <a:buNone/>
            </a:pP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0423843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marL="0" indent="0">
              <a:buNone/>
            </a:pPr>
            <a:r>
              <a:rPr lang="fr-FR" sz="2800" b="1" i="0" u="none" strike="noStrike" baseline="0" dirty="0" smtClean="0">
                <a:solidFill>
                  <a:srgbClr val="FF0000"/>
                </a:solidFill>
              </a:rPr>
              <a:t>VII. Amoebose et abcès amibien du foie</a:t>
            </a:r>
          </a:p>
          <a:p>
            <a:pPr marL="0" indent="0">
              <a:buNone/>
            </a:pPr>
            <a:r>
              <a:rPr lang="fr-FR" sz="2400" b="0" i="0" u="none" strike="noStrike" baseline="0" dirty="0" smtClean="0">
                <a:solidFill>
                  <a:srgbClr val="00B050"/>
                </a:solidFill>
              </a:rPr>
              <a:t>A- Épidémiologie, modes de contamination et physiopathologie</a:t>
            </a:r>
          </a:p>
          <a:p>
            <a:pPr>
              <a:buFont typeface="Wingdings" panose="05000000000000000000" pitchFamily="2" charset="2"/>
              <a:buChar char="§"/>
            </a:pPr>
            <a:r>
              <a:rPr lang="fr-FR" sz="2400" b="0" i="0" u="none" strike="noStrike" baseline="0" dirty="0" smtClean="0"/>
              <a:t>L’amoebose est due à un protozoaire, </a:t>
            </a:r>
            <a:r>
              <a:rPr lang="fr-FR" sz="2400" b="0" i="1" u="none" strike="noStrike" baseline="0" dirty="0" smtClean="0"/>
              <a:t>Entamoeba histolytica</a:t>
            </a:r>
            <a:r>
              <a:rPr lang="fr-FR" sz="2400" b="0" i="0" u="none" strike="noStrike" baseline="0" dirty="0" smtClean="0"/>
              <a:t>, qui infecte le côlon de l’homme. </a:t>
            </a:r>
          </a:p>
          <a:p>
            <a:pPr>
              <a:buFont typeface="Wingdings" panose="05000000000000000000" pitchFamily="2" charset="2"/>
              <a:buChar char="§"/>
            </a:pPr>
            <a:r>
              <a:rPr lang="fr-FR" sz="2400" b="0" i="0" u="none" strike="noStrike" baseline="0" dirty="0" smtClean="0"/>
              <a:t>Elle</a:t>
            </a:r>
            <a:r>
              <a:rPr lang="fr-FR" sz="2400" dirty="0"/>
              <a:t> </a:t>
            </a:r>
            <a:r>
              <a:rPr lang="fr-FR" sz="2400" b="0" i="0" u="none" strike="noStrike" baseline="0" dirty="0" smtClean="0"/>
              <a:t>est responsable d’une mortalité significative.</a:t>
            </a:r>
          </a:p>
          <a:p>
            <a:pPr>
              <a:buFont typeface="Wingdings" panose="05000000000000000000" pitchFamily="2" charset="2"/>
              <a:buChar char="§"/>
            </a:pPr>
            <a:r>
              <a:rPr lang="fr-FR" sz="2400" dirty="0" smtClean="0"/>
              <a:t>Entamoeba histolytica existe sous une forme végétative mobile (trophozoïte) et sous forme kystique. </a:t>
            </a:r>
          </a:p>
          <a:p>
            <a:pPr>
              <a:buFont typeface="Wingdings" panose="05000000000000000000" pitchFamily="2" charset="2"/>
              <a:buChar char="§"/>
            </a:pPr>
            <a:r>
              <a:rPr lang="fr-FR" sz="2400" dirty="0" smtClean="0"/>
              <a:t>L’homme se contamine par ingestion des kystes </a:t>
            </a:r>
            <a:r>
              <a:rPr lang="fr-FR" sz="2400" dirty="0"/>
              <a:t>(</a:t>
            </a:r>
            <a:r>
              <a:rPr lang="fr-FR" sz="2400" dirty="0" smtClean="0"/>
              <a:t>transmission féco-orale). </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9912332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a:buFont typeface="Wingdings" panose="05000000000000000000" pitchFamily="2" charset="2"/>
              <a:buChar char="§"/>
            </a:pPr>
            <a:r>
              <a:rPr lang="fr-FR" sz="2400" b="0" i="0" u="none" strike="noStrike" baseline="0" dirty="0" smtClean="0"/>
              <a:t>Dans le tube digestif, les kystes peuvent se transformer en trophozoïtes. </a:t>
            </a:r>
          </a:p>
          <a:p>
            <a:pPr>
              <a:buFont typeface="Wingdings" panose="05000000000000000000" pitchFamily="2" charset="2"/>
              <a:buChar char="§"/>
            </a:pPr>
            <a:r>
              <a:rPr lang="fr-FR" sz="2400" b="0" i="0" u="none" strike="noStrike" baseline="0" dirty="0" smtClean="0"/>
              <a:t>Les trophozoïtes se</a:t>
            </a:r>
            <a:r>
              <a:rPr lang="fr-FR" sz="2400" b="0" i="0" u="none" strike="noStrike" dirty="0" smtClean="0"/>
              <a:t> </a:t>
            </a:r>
            <a:r>
              <a:rPr lang="fr-FR" sz="2400" b="0" i="0" u="none" strike="noStrike" baseline="0" dirty="0" smtClean="0"/>
              <a:t>multiplient dans la lumière colique. Ils</a:t>
            </a:r>
            <a:r>
              <a:rPr lang="fr-FR" sz="2400" b="0" i="0" u="none" strike="noStrike" dirty="0" smtClean="0"/>
              <a:t> </a:t>
            </a:r>
            <a:r>
              <a:rPr lang="fr-FR" sz="2400" b="0" i="0" u="none" strike="noStrike" baseline="0" dirty="0" smtClean="0"/>
              <a:t>lèsent la muqueuse, peuvent l’envahir, phagocyter des hématies et se disséminer par voie</a:t>
            </a:r>
            <a:r>
              <a:rPr lang="fr-FR" sz="2400" b="0" i="0" u="none" strike="noStrike" dirty="0" smtClean="0"/>
              <a:t> </a:t>
            </a:r>
            <a:r>
              <a:rPr lang="fr-FR" sz="2400" b="0" i="0" u="none" strike="noStrike" baseline="0" dirty="0" smtClean="0"/>
              <a:t>sanguine. </a:t>
            </a:r>
          </a:p>
          <a:p>
            <a:pPr>
              <a:buFont typeface="Wingdings" panose="05000000000000000000" pitchFamily="2" charset="2"/>
              <a:buChar char="§"/>
            </a:pPr>
            <a:r>
              <a:rPr lang="fr-FR" sz="2400" b="0" i="0" u="none" strike="noStrike" baseline="0" dirty="0" smtClean="0"/>
              <a:t>Dans ce dernier cas, des atteintes d’organes à distance de l’intestin peuvent se</a:t>
            </a:r>
            <a:r>
              <a:rPr lang="fr-FR" sz="2400" b="0" i="0" u="none" strike="noStrike" dirty="0" smtClean="0"/>
              <a:t> </a:t>
            </a:r>
            <a:r>
              <a:rPr lang="fr-FR" sz="2400" b="0" i="0" u="none" strike="noStrike" baseline="0" dirty="0" smtClean="0"/>
              <a:t>développer, parfois plusieurs mois ou années après la contamination. </a:t>
            </a:r>
          </a:p>
          <a:p>
            <a:pPr>
              <a:buFont typeface="Wingdings" panose="05000000000000000000" pitchFamily="2" charset="2"/>
              <a:buChar char="§"/>
            </a:pPr>
            <a:r>
              <a:rPr lang="fr-FR" sz="2400" b="0" i="0" u="none" strike="noStrike" baseline="0" dirty="0" smtClean="0"/>
              <a:t>Le foie (sous forme d’abcès)</a:t>
            </a:r>
            <a:r>
              <a:rPr lang="fr-FR" sz="2400" b="0" i="0" u="none" strike="noStrike" dirty="0" smtClean="0"/>
              <a:t> </a:t>
            </a:r>
            <a:r>
              <a:rPr lang="fr-FR" sz="2400" b="0" i="0" u="none" strike="noStrike" baseline="0" dirty="0" smtClean="0"/>
              <a:t>est la localisation principale extra-intestinale de l’amoebose, mais le poumon et le cerveau peuvent</a:t>
            </a:r>
            <a:r>
              <a:rPr lang="fr-FR" sz="2400" b="0" i="0" u="none" strike="noStrike" dirty="0" smtClean="0"/>
              <a:t> </a:t>
            </a:r>
            <a:r>
              <a:rPr lang="fr-FR" sz="2400" b="0" i="0" u="none" strike="noStrike" baseline="0" dirty="0" smtClean="0"/>
              <a:t>aussi être atteints. </a:t>
            </a:r>
          </a:p>
          <a:p>
            <a:pPr>
              <a:buFont typeface="Wingdings" panose="05000000000000000000" pitchFamily="2" charset="2"/>
              <a:buChar char="§"/>
            </a:pPr>
            <a:r>
              <a:rPr lang="fr-FR" sz="2400" dirty="0" smtClean="0"/>
              <a:t>Les formes kystiques d’Entamoeba histolytica sont éliminées dans les selles des malades et des porteurs sains. </a:t>
            </a:r>
          </a:p>
          <a:p>
            <a:pPr>
              <a:buFont typeface="Wingdings" panose="05000000000000000000" pitchFamily="2" charset="2"/>
              <a:buChar char="§"/>
            </a:pPr>
            <a:r>
              <a:rPr lang="fr-FR" sz="2400" dirty="0" smtClean="0"/>
              <a:t>Les kystes sont très résistants dans le milieu extérieur et représentent la forme de dissémination de la maladie.</a:t>
            </a:r>
          </a:p>
          <a:p>
            <a:pPr>
              <a:buFont typeface="Wingdings" panose="05000000000000000000" pitchFamily="2" charset="2"/>
              <a:buChar char="§"/>
            </a:pP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584166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indent="0">
              <a:buNone/>
            </a:pPr>
            <a:r>
              <a:rPr lang="fr-FR" sz="2800" b="1" i="0" u="none" strike="noStrike" baseline="0" dirty="0" smtClean="0">
                <a:solidFill>
                  <a:srgbClr val="FF0000"/>
                </a:solidFill>
                <a:latin typeface="+mj-lt"/>
              </a:rPr>
              <a:t>Objectifs pédagogiques</a:t>
            </a:r>
          </a:p>
          <a:p>
            <a:pPr marL="0" indent="0">
              <a:buNone/>
            </a:pPr>
            <a:endParaRPr lang="fr-FR" sz="4000" b="1" i="0" u="none" strike="noStrike" baseline="0" dirty="0" smtClean="0">
              <a:latin typeface="HelveticaNeue-CondensedBold"/>
            </a:endParaRPr>
          </a:p>
          <a:p>
            <a:pPr>
              <a:buFont typeface="Wingdings" panose="05000000000000000000" pitchFamily="2" charset="2"/>
              <a:buChar char="Ø"/>
            </a:pPr>
            <a:r>
              <a:rPr lang="fr-FR" sz="2400" b="0" i="0" u="none" strike="noStrike" baseline="0" dirty="0" smtClean="0">
                <a:latin typeface="HelveticaNeue-Medium"/>
              </a:rPr>
              <a:t>Diagnostiquer et connaître les principes du traitement d’un téniasis, d’une ascaridiose,</a:t>
            </a:r>
            <a:r>
              <a:rPr lang="fr-FR" sz="2400" b="0" i="0" u="none" strike="noStrike" dirty="0" smtClean="0">
                <a:latin typeface="HelveticaNeue-Medium"/>
              </a:rPr>
              <a:t> </a:t>
            </a:r>
            <a:r>
              <a:rPr lang="fr-FR" sz="2400" b="0" i="0" u="none" strike="noStrike" baseline="0" dirty="0" smtClean="0">
                <a:latin typeface="HelveticaNeue-Medium"/>
              </a:rPr>
              <a:t>d’une oxyurose, d’une giardiose, d’une amoebose intestinale aiguë et d’un abcès</a:t>
            </a:r>
            <a:r>
              <a:rPr lang="fr-FR" sz="2400" b="0" i="0" u="none" strike="noStrike" dirty="0" smtClean="0">
                <a:latin typeface="HelveticaNeue-Medium"/>
              </a:rPr>
              <a:t> </a:t>
            </a:r>
            <a:r>
              <a:rPr lang="fr-FR" sz="2400" b="0" i="0" u="none" strike="noStrike" baseline="0" dirty="0" smtClean="0">
                <a:latin typeface="HelveticaNeue-Medium"/>
              </a:rPr>
              <a:t>amibien du foie.</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1337645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Autofit/>
          </a:bodyPr>
          <a:lstStyle/>
          <a:p>
            <a:pPr marL="0" indent="0">
              <a:buNone/>
            </a:pPr>
            <a:r>
              <a:rPr lang="fr-FR" sz="2400" b="0" i="0" u="none" strike="noStrike" baseline="0" dirty="0" smtClean="0">
                <a:solidFill>
                  <a:srgbClr val="0070C0"/>
                </a:solidFill>
              </a:rPr>
              <a:t>1. Amoebose intestinale</a:t>
            </a:r>
          </a:p>
          <a:p>
            <a:pPr>
              <a:buFont typeface="Wingdings" panose="05000000000000000000" pitchFamily="2" charset="2"/>
              <a:buChar char="§"/>
            </a:pPr>
            <a:r>
              <a:rPr lang="fr-FR" sz="2400" b="0" i="0" u="none" strike="noStrike" baseline="0" dirty="0" smtClean="0"/>
              <a:t>La forme habituelle de l’amoebose intestinale est aiguë ou subaiguë. La diarrhée est faite de selles</a:t>
            </a:r>
            <a:r>
              <a:rPr lang="fr-FR" sz="2400" b="0" i="0" u="none" strike="noStrike" dirty="0" smtClean="0"/>
              <a:t> </a:t>
            </a:r>
            <a:r>
              <a:rPr lang="fr-FR" sz="2400" b="0" i="0" u="none" strike="noStrike" baseline="0" dirty="0" smtClean="0"/>
              <a:t>parfois glaireuses mais non hémorragiques, accompagnées de douleurs abdominales, mais sans</a:t>
            </a:r>
            <a:r>
              <a:rPr lang="fr-FR" sz="2400" b="0" i="0" u="none" strike="noStrike" dirty="0" smtClean="0"/>
              <a:t> </a:t>
            </a:r>
            <a:r>
              <a:rPr lang="fr-FR" sz="2400" b="0" i="0" u="none" strike="noStrike" baseline="0" dirty="0" smtClean="0"/>
              <a:t>fièvre ni altération de l’état général.</a:t>
            </a:r>
          </a:p>
          <a:p>
            <a:pPr>
              <a:buFont typeface="Wingdings" panose="05000000000000000000" pitchFamily="2" charset="2"/>
              <a:buChar char="§"/>
            </a:pPr>
            <a:r>
              <a:rPr lang="fr-FR" sz="2400" b="0" i="0" u="none" strike="noStrike" baseline="0" dirty="0" smtClean="0"/>
              <a:t>Les autres formes cliniques sont :</a:t>
            </a:r>
          </a:p>
          <a:p>
            <a:pPr>
              <a:buFont typeface="Wingdings" panose="05000000000000000000" pitchFamily="2" charset="2"/>
              <a:buChar char="Ø"/>
            </a:pPr>
            <a:r>
              <a:rPr lang="fr-FR" sz="2400" b="0" i="0" u="none" strike="noStrike" baseline="0" dirty="0" smtClean="0">
                <a:solidFill>
                  <a:srgbClr val="C00000"/>
                </a:solidFill>
              </a:rPr>
              <a:t>la forme dysentérique aiguë : </a:t>
            </a:r>
            <a:r>
              <a:rPr lang="fr-FR" sz="2400" b="0" i="0" u="none" strike="noStrike" baseline="0" dirty="0" smtClean="0"/>
              <a:t>Il n’y a pas de fièvre ;</a:t>
            </a:r>
          </a:p>
          <a:p>
            <a:pPr>
              <a:buFont typeface="Wingdings" panose="05000000000000000000" pitchFamily="2" charset="2"/>
              <a:buChar char="Ø"/>
            </a:pPr>
            <a:r>
              <a:rPr lang="fr-FR" sz="2400" b="0" i="0" u="none" strike="noStrike" baseline="0" dirty="0" smtClean="0">
                <a:solidFill>
                  <a:srgbClr val="C00000"/>
                </a:solidFill>
              </a:rPr>
              <a:t>la forme fébrile </a:t>
            </a:r>
            <a:r>
              <a:rPr lang="fr-FR" sz="2400" b="0" i="0" u="none" strike="noStrike" baseline="0" dirty="0" smtClean="0"/>
              <a:t>doit faire envisager l’association avec un autre agent pathogène intestinal, en</a:t>
            </a:r>
            <a:r>
              <a:rPr lang="fr-FR" sz="2400" b="0" i="0" u="none" strike="noStrike" dirty="0" smtClean="0"/>
              <a:t> </a:t>
            </a:r>
            <a:r>
              <a:rPr lang="fr-FR" sz="2400" b="0" i="0" u="none" strike="noStrike" baseline="0" dirty="0" smtClean="0"/>
              <a:t>particulier bactérien, ou une amoebose hépatique simultanée ;</a:t>
            </a:r>
          </a:p>
          <a:p>
            <a:pPr>
              <a:buFont typeface="Wingdings" panose="05000000000000000000" pitchFamily="2" charset="2"/>
              <a:buChar char="Ø"/>
            </a:pPr>
            <a:r>
              <a:rPr lang="fr-FR" sz="2400" b="0" i="0" u="none" strike="noStrike" baseline="0" dirty="0" smtClean="0">
                <a:solidFill>
                  <a:srgbClr val="C00000"/>
                </a:solidFill>
              </a:rPr>
              <a:t>la colite aiguë grave amibienne </a:t>
            </a:r>
            <a:r>
              <a:rPr lang="fr-FR" sz="2400" b="0" i="0" u="none" strike="noStrike" baseline="0" dirty="0" smtClean="0"/>
              <a:t>est définie par la constitution rapide de lésions ulcérées</a:t>
            </a:r>
            <a:r>
              <a:rPr lang="fr-FR" sz="2400" b="0" i="0" u="none" strike="noStrike" dirty="0" smtClean="0"/>
              <a:t> </a:t>
            </a:r>
            <a:r>
              <a:rPr lang="fr-FR" sz="2400" b="0" i="0" u="none" strike="noStrike" baseline="0" dirty="0" smtClean="0"/>
              <a:t>sévères de l’ensemble du côlon. </a:t>
            </a:r>
          </a:p>
          <a:p>
            <a:pPr>
              <a:buFont typeface="Wingdings" panose="05000000000000000000" pitchFamily="2" charset="2"/>
              <a:buChar char="§"/>
            </a:pPr>
            <a:r>
              <a:rPr lang="fr-FR" sz="2400" b="0" i="0" u="none" strike="noStrike" baseline="0" dirty="0" smtClean="0"/>
              <a:t>C’est une urgence médico-chirurgicale dont la mortalité (par</a:t>
            </a:r>
            <a:r>
              <a:rPr lang="fr-FR" sz="2400" b="0" i="0" u="none" strike="noStrike" dirty="0" smtClean="0"/>
              <a:t> </a:t>
            </a:r>
            <a:r>
              <a:rPr lang="fr-FR" sz="2400" b="0" i="0" u="none" strike="noStrike" baseline="0" dirty="0" smtClean="0"/>
              <a:t>perforation intestinale, hémorragie, syndrome septique) reste élevée.</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2502218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a:bodyPr>
          <a:lstStyle/>
          <a:p>
            <a:pPr marL="0" indent="0">
              <a:buNone/>
            </a:pPr>
            <a:r>
              <a:rPr lang="fr-FR" sz="2400" b="0" i="0" u="none" strike="noStrike" baseline="0" dirty="0" smtClean="0">
                <a:solidFill>
                  <a:srgbClr val="0070C0"/>
                </a:solidFill>
              </a:rPr>
              <a:t>2. Amoebose hépatique</a:t>
            </a:r>
          </a:p>
          <a:p>
            <a:pPr>
              <a:buFont typeface="Wingdings" panose="05000000000000000000" pitchFamily="2" charset="2"/>
              <a:buChar char="§"/>
            </a:pPr>
            <a:r>
              <a:rPr lang="fr-FR" sz="2400" b="0" i="0" u="none" strike="noStrike" baseline="0" dirty="0" smtClean="0"/>
              <a:t>C’est une forme rare de l’amoebose. Il s’agit d’une collection purulente dont l’origine est une</a:t>
            </a:r>
            <a:r>
              <a:rPr lang="fr-FR" sz="2400" b="0" i="0" u="none" strike="noStrike" dirty="0" smtClean="0"/>
              <a:t> </a:t>
            </a:r>
            <a:r>
              <a:rPr lang="fr-FR" sz="2400" b="0" i="0" u="none" strike="noStrike" baseline="0" dirty="0" smtClean="0"/>
              <a:t>infection par des trophozoïtes d’origine intestinale, acheminés au foie par voie portale. </a:t>
            </a:r>
          </a:p>
          <a:p>
            <a:pPr>
              <a:buFont typeface="Wingdings" panose="05000000000000000000" pitchFamily="2" charset="2"/>
              <a:buChar char="§"/>
            </a:pPr>
            <a:r>
              <a:rPr lang="fr-FR" sz="2400" b="0" i="0" u="none" strike="noStrike" baseline="0" dirty="0" smtClean="0"/>
              <a:t>Elle</a:t>
            </a:r>
            <a:r>
              <a:rPr lang="fr-FR" sz="2400" dirty="0"/>
              <a:t> </a:t>
            </a:r>
            <a:r>
              <a:rPr lang="fr-FR" sz="2400" b="0" i="0" u="none" strike="noStrike" baseline="0" dirty="0" smtClean="0"/>
              <a:t>succède toujours à une amoebose intestinale. Les signes d’atteinte intestinale peuvent être</a:t>
            </a:r>
            <a:r>
              <a:rPr lang="fr-FR" sz="2400" b="0" i="0" u="none" strike="noStrike" dirty="0" smtClean="0"/>
              <a:t> </a:t>
            </a:r>
            <a:r>
              <a:rPr lang="fr-FR" sz="2400" b="0" i="0" u="none" strike="noStrike" baseline="0" dirty="0" smtClean="0"/>
              <a:t>contemporains de ceux de l’abcès amibien, ou antérieurs de plusieurs mois ou années. </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5129914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Autofit/>
          </a:bodyPr>
          <a:lstStyle/>
          <a:p>
            <a:pPr>
              <a:buFont typeface="Wingdings" panose="05000000000000000000" pitchFamily="2" charset="2"/>
              <a:buChar char="§"/>
            </a:pPr>
            <a:r>
              <a:rPr lang="fr-FR" sz="2400" b="0" i="0" u="none" strike="noStrike" baseline="0" dirty="0" smtClean="0"/>
              <a:t>La forme aiguë, habituelle, de l’amoebose hépatique s’installe en quelques jours. Elle inclut une</a:t>
            </a:r>
            <a:r>
              <a:rPr lang="fr-FR" sz="2400" b="0" i="0" u="none" strike="noStrike" dirty="0" smtClean="0"/>
              <a:t> </a:t>
            </a:r>
            <a:r>
              <a:rPr lang="fr-FR" sz="2400" b="0" i="0" u="none" strike="noStrike" baseline="0" dirty="0" smtClean="0"/>
              <a:t>fièvre élevée, des frissons, des douleurs de l’hypochondre droit.</a:t>
            </a:r>
          </a:p>
          <a:p>
            <a:pPr>
              <a:buFont typeface="Wingdings" panose="05000000000000000000" pitchFamily="2" charset="2"/>
              <a:buChar char="§"/>
            </a:pPr>
            <a:r>
              <a:rPr lang="fr-FR" sz="2400" b="0" i="0" u="none" strike="noStrike" baseline="0" dirty="0" smtClean="0"/>
              <a:t>Une</a:t>
            </a:r>
            <a:r>
              <a:rPr lang="fr-FR" sz="2400" dirty="0"/>
              <a:t> </a:t>
            </a:r>
            <a:r>
              <a:rPr lang="fr-FR" sz="2400" b="0" i="0" u="none" strike="noStrike" baseline="0" dirty="0" smtClean="0"/>
              <a:t>hyperleucocytose à polynucléaires neutrophiles est habituelle, sans éosinophilie. Les</a:t>
            </a:r>
            <a:r>
              <a:rPr lang="fr-FR" sz="2400" b="0" i="0" u="none" strike="noStrike" dirty="0" smtClean="0"/>
              <a:t> </a:t>
            </a:r>
            <a:r>
              <a:rPr lang="fr-FR" sz="2400" b="0" i="0" u="none" strike="noStrike" baseline="0" dirty="0" smtClean="0"/>
              <a:t>transaminases, les phosphatases alcalines et la bilirubinémie sont discrètement ou modérément</a:t>
            </a:r>
            <a:r>
              <a:rPr lang="fr-FR" sz="2400" b="0" i="0" u="none" strike="noStrike" dirty="0" smtClean="0"/>
              <a:t> </a:t>
            </a:r>
            <a:r>
              <a:rPr lang="fr-FR" sz="2400" b="0" i="0" u="none" strike="noStrike" baseline="0" dirty="0" smtClean="0"/>
              <a:t>augmentées.</a:t>
            </a:r>
          </a:p>
          <a:p>
            <a:pPr>
              <a:buFont typeface="Wingdings" panose="05000000000000000000" pitchFamily="2" charset="2"/>
              <a:buChar char="§"/>
            </a:pPr>
            <a:r>
              <a:rPr lang="fr-FR" sz="2400" b="0" i="0" u="none" strike="noStrike" baseline="0" dirty="0" smtClean="0"/>
              <a:t>L’échographie met en évidence une ou plusieurs images arrondies hypo</a:t>
            </a:r>
            <a:r>
              <a:rPr lang="fr-FR" sz="2400" b="0" i="0" u="none" strike="noStrike" dirty="0" smtClean="0"/>
              <a:t> </a:t>
            </a:r>
            <a:r>
              <a:rPr lang="fr-FR" sz="2400" b="0" i="0" u="none" strike="noStrike" baseline="0" dirty="0" smtClean="0"/>
              <a:t>échogènes. </a:t>
            </a:r>
          </a:p>
          <a:p>
            <a:pPr>
              <a:buFont typeface="Wingdings" panose="05000000000000000000" pitchFamily="2" charset="2"/>
              <a:buChar char="§"/>
            </a:pPr>
            <a:r>
              <a:rPr lang="fr-FR" sz="2400" b="0" i="0" u="none" strike="noStrike" baseline="0" dirty="0" smtClean="0"/>
              <a:t>Ces images</a:t>
            </a:r>
            <a:r>
              <a:rPr lang="fr-FR" sz="2400" b="0" i="0" u="none" strike="noStrike" dirty="0" smtClean="0"/>
              <a:t> </a:t>
            </a:r>
            <a:r>
              <a:rPr lang="fr-FR" sz="2400" b="0" i="0" u="none" strike="noStrike" baseline="0" dirty="0" smtClean="0"/>
              <a:t>sont hypo denses en tomodensitométrie. </a:t>
            </a:r>
          </a:p>
          <a:p>
            <a:pPr marL="0" indent="0">
              <a:buNone/>
            </a:pP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3891158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a:bodyPr>
          <a:lstStyle/>
          <a:p>
            <a:pPr marL="0" indent="0">
              <a:buNone/>
            </a:pPr>
            <a:r>
              <a:rPr lang="fr-FR" sz="2400" b="0" i="0" u="none" strike="noStrike" baseline="0" dirty="0" smtClean="0">
                <a:solidFill>
                  <a:srgbClr val="00B050"/>
                </a:solidFill>
              </a:rPr>
              <a:t>B- Diagnostic</a:t>
            </a:r>
          </a:p>
          <a:p>
            <a:pPr marL="0" indent="0">
              <a:buNone/>
            </a:pPr>
            <a:r>
              <a:rPr lang="fr-FR" sz="2400" b="0" i="0" u="none" strike="noStrike" baseline="0" dirty="0" smtClean="0">
                <a:solidFill>
                  <a:srgbClr val="0070C0"/>
                </a:solidFill>
              </a:rPr>
              <a:t>1. Amoebose intestinale</a:t>
            </a:r>
          </a:p>
          <a:p>
            <a:pPr>
              <a:buFont typeface="Wingdings" panose="05000000000000000000" pitchFamily="2" charset="2"/>
              <a:buChar char="§"/>
            </a:pPr>
            <a:r>
              <a:rPr lang="fr-FR" sz="2400" b="0" i="0" u="none" strike="noStrike" baseline="0" dirty="0" smtClean="0"/>
              <a:t>À l’examen parasitologique des selles (ou quand cela est possible du produit d’écouvillonnage</a:t>
            </a:r>
            <a:r>
              <a:rPr lang="fr-FR" sz="2400" b="0" i="0" u="none" strike="noStrike" dirty="0" smtClean="0"/>
              <a:t> </a:t>
            </a:r>
            <a:r>
              <a:rPr lang="fr-FR" sz="2400" b="0" i="0" u="none" strike="noStrike" baseline="0" dirty="0" smtClean="0"/>
              <a:t>rectal), la mise en évidence de trophozoïtes mobiles hématophages, très fragiles dans le milieu</a:t>
            </a:r>
            <a:r>
              <a:rPr lang="fr-FR" sz="2400" b="0" i="0" u="none" strike="noStrike" dirty="0" smtClean="0"/>
              <a:t> </a:t>
            </a:r>
            <a:r>
              <a:rPr lang="fr-FR" sz="2400" b="0" i="0" u="none" strike="noStrike" baseline="0" dirty="0" smtClean="0"/>
              <a:t>extérieur, n’est possible que dans les minutes suivant le prélèvement, mais signe l’amoebose</a:t>
            </a:r>
            <a:r>
              <a:rPr lang="fr-FR" sz="2400" b="0" i="0" u="none" strike="noStrike" dirty="0" smtClean="0"/>
              <a:t> </a:t>
            </a:r>
            <a:r>
              <a:rPr lang="fr-FR" sz="2400" dirty="0" smtClean="0"/>
              <a:t>intestinale.</a:t>
            </a:r>
          </a:p>
          <a:p>
            <a:pPr>
              <a:buFont typeface="Wingdings" panose="05000000000000000000" pitchFamily="2" charset="2"/>
              <a:buChar char="§"/>
            </a:pPr>
            <a:r>
              <a:rPr lang="fr-FR" sz="2400" dirty="0" smtClean="0"/>
              <a:t>En histologie, les lésions sont non spécifiques (pertes de substance, inflammation) ou plus évocatrices, à type d’abcès, volontiers sous-muqueux, dits en « boutons de chemise ». </a:t>
            </a:r>
          </a:p>
          <a:p>
            <a:pPr>
              <a:buFont typeface="Wingdings" panose="05000000000000000000" pitchFamily="2" charset="2"/>
              <a:buChar char="§"/>
            </a:pPr>
            <a:r>
              <a:rPr lang="fr-FR" sz="2400" dirty="0" smtClean="0"/>
              <a:t>La mise en évidence d’amibes hématophages au sein des tissus lésés n’est possible qu’environ une fois sur deux. </a:t>
            </a:r>
          </a:p>
          <a:p>
            <a:pPr>
              <a:buFont typeface="Wingdings" panose="05000000000000000000" pitchFamily="2" charset="2"/>
              <a:buChar char="§"/>
            </a:pPr>
            <a:r>
              <a:rPr lang="fr-FR" sz="2400" dirty="0" smtClean="0"/>
              <a:t>Les sérologies sont moins souvent positives qu’au cours des amoeboses hépatiques. </a:t>
            </a:r>
          </a:p>
          <a:p>
            <a:pPr marL="0" indent="0">
              <a:buNone/>
            </a:pP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37837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lnSpcReduction="10000"/>
          </a:bodyPr>
          <a:lstStyle/>
          <a:p>
            <a:pPr marL="0" indent="0">
              <a:buNone/>
            </a:pPr>
            <a:r>
              <a:rPr lang="fr-FR" sz="2400" b="0" i="0" u="none" strike="noStrike" baseline="0" dirty="0" smtClean="0">
                <a:solidFill>
                  <a:srgbClr val="0070C0"/>
                </a:solidFill>
              </a:rPr>
              <a:t>2. Amoebose hépatique</a:t>
            </a:r>
          </a:p>
          <a:p>
            <a:pPr>
              <a:buFont typeface="Wingdings" panose="05000000000000000000" pitchFamily="2" charset="2"/>
              <a:buChar char="§"/>
            </a:pPr>
            <a:r>
              <a:rPr lang="fr-FR" sz="2400" b="0" i="0" u="none" strike="noStrike" baseline="0" dirty="0" smtClean="0"/>
              <a:t>Un test</a:t>
            </a:r>
            <a:r>
              <a:rPr lang="fr-FR" sz="2400" b="0" i="0" u="none" strike="noStrike" dirty="0" smtClean="0"/>
              <a:t> </a:t>
            </a:r>
            <a:r>
              <a:rPr lang="fr-FR" sz="2400" b="0" i="0" u="none" strike="noStrike" baseline="0" dirty="0" smtClean="0"/>
              <a:t>sérologique positif permet de faire le diagnostic avec quasi-certitude lorsque les manifestations</a:t>
            </a:r>
            <a:r>
              <a:rPr lang="fr-FR" sz="2400" b="0" i="0" u="none" strike="noStrike" dirty="0" smtClean="0"/>
              <a:t> </a:t>
            </a:r>
            <a:r>
              <a:rPr lang="fr-FR" sz="2400" b="0" i="0" u="none" strike="noStrike" baseline="0" dirty="0" smtClean="0"/>
              <a:t>cliniques et échographiques sont typiques. </a:t>
            </a:r>
          </a:p>
          <a:p>
            <a:pPr>
              <a:buFont typeface="Wingdings" panose="05000000000000000000" pitchFamily="2" charset="2"/>
              <a:buChar char="§"/>
            </a:pPr>
            <a:r>
              <a:rPr lang="fr-FR" sz="2400" b="0" i="0" u="none" strike="noStrike" baseline="0" dirty="0" smtClean="0"/>
              <a:t>En cas de résultat négatif d’un test sérologique fait</a:t>
            </a:r>
            <a:r>
              <a:rPr lang="fr-FR" sz="2400" b="0" i="0" u="none" strike="noStrike" dirty="0" smtClean="0"/>
              <a:t> </a:t>
            </a:r>
            <a:r>
              <a:rPr lang="fr-FR" sz="2400" b="0" i="0" u="none" strike="noStrike" baseline="0" dirty="0" smtClean="0"/>
              <a:t>précocement, il doit être répété.</a:t>
            </a:r>
          </a:p>
          <a:p>
            <a:pPr>
              <a:buFont typeface="Wingdings" panose="05000000000000000000" pitchFamily="2" charset="2"/>
              <a:buChar char="§"/>
            </a:pPr>
            <a:r>
              <a:rPr lang="fr-FR" sz="2400" b="0" i="0" u="none" strike="noStrike" baseline="0" dirty="0" smtClean="0"/>
              <a:t>La recherche d’une atteinte intestinale clinique ou endoscopique doit être effectuée sans délai.</a:t>
            </a:r>
          </a:p>
          <a:p>
            <a:pPr>
              <a:buFont typeface="Wingdings" panose="05000000000000000000" pitchFamily="2" charset="2"/>
              <a:buChar char="§"/>
            </a:pPr>
            <a:r>
              <a:rPr lang="fr-FR" sz="2400" dirty="0" smtClean="0"/>
              <a:t>Dans les cas où les tests sérologiques sont négatifs, et où il n’y a pas d’arguments pour une atteinte digestive, la ponction guidée par échographie permet de confirmer la collection en ramenant du pus dont l’analyse microbiologique comprend la recherche de formes amibiennes et de bactéries. </a:t>
            </a:r>
          </a:p>
          <a:p>
            <a:pPr>
              <a:buFont typeface="Wingdings" panose="05000000000000000000" pitchFamily="2" charset="2"/>
              <a:buChar char="§"/>
            </a:pPr>
            <a:r>
              <a:rPr lang="fr-FR" sz="2400" dirty="0" smtClean="0"/>
              <a:t>Un pus de couleur brun foncé (« chocolat ») est très évocateur d’amoebose hépatique. </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3789345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a:bodyPr>
          <a:lstStyle/>
          <a:p>
            <a:pPr marL="0" indent="0">
              <a:buNone/>
            </a:pPr>
            <a:r>
              <a:rPr lang="fr-FR" sz="2400" b="0" i="0" u="none" strike="noStrike" baseline="0" dirty="0" smtClean="0">
                <a:solidFill>
                  <a:srgbClr val="00B050"/>
                </a:solidFill>
              </a:rPr>
              <a:t>C- Traitement et prévention</a:t>
            </a:r>
          </a:p>
          <a:p>
            <a:pPr marL="0" indent="0">
              <a:buNone/>
            </a:pPr>
            <a:r>
              <a:rPr lang="fr-FR" sz="2400" b="0" i="0" u="none" strike="noStrike" baseline="0" dirty="0" smtClean="0">
                <a:solidFill>
                  <a:srgbClr val="0070C0"/>
                </a:solidFill>
              </a:rPr>
              <a:t>1. Amoebose intestinale</a:t>
            </a:r>
          </a:p>
          <a:p>
            <a:pPr>
              <a:buFont typeface="Wingdings" panose="05000000000000000000" pitchFamily="2" charset="2"/>
              <a:buChar char="§"/>
            </a:pPr>
            <a:r>
              <a:rPr lang="fr-FR" sz="2400" b="0" i="0" u="none" strike="noStrike" baseline="0" dirty="0" smtClean="0"/>
              <a:t>Le traitement repose sur</a:t>
            </a:r>
            <a:r>
              <a:rPr lang="fr-FR" sz="2400" b="0" i="0" u="none" strike="noStrike" dirty="0" smtClean="0"/>
              <a:t> </a:t>
            </a:r>
            <a:r>
              <a:rPr lang="fr-FR" sz="2400" b="0" i="0" u="none" strike="noStrike" baseline="0" dirty="0" smtClean="0"/>
              <a:t>l’administration orale d’un nitro-</a:t>
            </a:r>
            <a:r>
              <a:rPr lang="fr-FR" sz="2400" b="0" i="0" u="none" strike="noStrike" baseline="0" dirty="0" err="1" smtClean="0"/>
              <a:t>imidazolé</a:t>
            </a:r>
            <a:r>
              <a:rPr lang="fr-FR" sz="2400" b="0" i="0" u="none" strike="noStrike" baseline="0" dirty="0" smtClean="0"/>
              <a:t> (exemple : métronidazole, 1,5 g/j pendant 10 jours).</a:t>
            </a:r>
          </a:p>
          <a:p>
            <a:pPr>
              <a:buFont typeface="Wingdings" panose="05000000000000000000" pitchFamily="2" charset="2"/>
              <a:buChar char="§"/>
            </a:pPr>
            <a:r>
              <a:rPr lang="fr-FR" sz="2400" dirty="0" smtClean="0"/>
              <a:t>Trois jours après la fin du traitement, il est nécessaire de traiter les formes parasitaires résiduelles de la lumière colique par un amoebicide de contact, le tiliquinol, pendant 10 jours.</a:t>
            </a:r>
          </a:p>
          <a:p>
            <a:pPr>
              <a:buFont typeface="Wingdings" panose="05000000000000000000" pitchFamily="2" charset="2"/>
              <a:buChar char="§"/>
            </a:pPr>
            <a:r>
              <a:rPr lang="fr-FR" sz="2400" dirty="0" smtClean="0"/>
              <a:t>Il faut contrôler, un mois après, la disparition du parasite dans les selles, le portage chronique étant un facteur de dissémination de la maladie. </a:t>
            </a:r>
          </a:p>
          <a:p>
            <a:pPr>
              <a:buFont typeface="Wingdings" panose="05000000000000000000" pitchFamily="2" charset="2"/>
              <a:buChar char="§"/>
            </a:pPr>
            <a:r>
              <a:rPr lang="fr-FR" sz="2400" dirty="0" smtClean="0"/>
              <a:t>La prévention de l’amoebose repose sur la réduction du péril fécal par l’hygiène individuelle et collective, en particulier des mains et des aliments.</a:t>
            </a:r>
          </a:p>
          <a:p>
            <a:pPr>
              <a:buFont typeface="Wingdings" panose="05000000000000000000" pitchFamily="2" charset="2"/>
              <a:buChar char="§"/>
            </a:pP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9663876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Autofit/>
          </a:bodyPr>
          <a:lstStyle/>
          <a:p>
            <a:pPr marL="0" indent="0">
              <a:buNone/>
            </a:pPr>
            <a:r>
              <a:rPr lang="fr-FR" sz="2400" b="0" i="0" u="none" strike="noStrike" baseline="0" dirty="0" smtClean="0">
                <a:solidFill>
                  <a:srgbClr val="0070C0"/>
                </a:solidFill>
              </a:rPr>
              <a:t>2. Amoebose hépatique</a:t>
            </a:r>
          </a:p>
          <a:p>
            <a:pPr>
              <a:buFont typeface="Wingdings" panose="05000000000000000000" pitchFamily="2" charset="2"/>
              <a:buChar char="§"/>
            </a:pPr>
            <a:r>
              <a:rPr lang="fr-FR" sz="2400" b="0" i="0" u="none" strike="noStrike" baseline="0" dirty="0" smtClean="0"/>
              <a:t>Le traitement repose sur l’administration d’imidazolés, selon le même protocole que pour</a:t>
            </a:r>
            <a:r>
              <a:rPr lang="fr-FR" sz="2400" b="0" i="0" u="none" strike="noStrike" dirty="0" smtClean="0"/>
              <a:t> </a:t>
            </a:r>
            <a:r>
              <a:rPr lang="fr-FR" sz="2400" b="0" i="0" u="none" strike="noStrike" baseline="0" dirty="0" smtClean="0"/>
              <a:t>l’amoebose intestinale. </a:t>
            </a:r>
          </a:p>
          <a:p>
            <a:pPr>
              <a:buFont typeface="Wingdings" panose="05000000000000000000" pitchFamily="2" charset="2"/>
              <a:buChar char="§"/>
            </a:pPr>
            <a:r>
              <a:rPr lang="fr-FR" sz="2400" b="0" i="0" u="none" strike="noStrike" baseline="0" dirty="0" smtClean="0"/>
              <a:t>Il faut également mettre en œuvre un traitement par amoebicides de</a:t>
            </a:r>
            <a:r>
              <a:rPr lang="fr-FR" sz="2400" b="0" i="0" u="none" strike="noStrike" dirty="0" smtClean="0"/>
              <a:t> </a:t>
            </a:r>
            <a:r>
              <a:rPr lang="fr-FR" sz="2400" b="0" i="0" u="none" strike="noStrike" baseline="0" dirty="0" smtClean="0"/>
              <a:t>contact. </a:t>
            </a:r>
          </a:p>
          <a:p>
            <a:pPr>
              <a:buFont typeface="Wingdings" panose="05000000000000000000" pitchFamily="2" charset="2"/>
              <a:buChar char="§"/>
            </a:pPr>
            <a:r>
              <a:rPr lang="fr-FR" sz="2400" b="0" i="0" u="none" strike="noStrike" baseline="0" dirty="0" smtClean="0"/>
              <a:t>Les abcès superficiels menaçant de se rompre doivent être drainés par ponction percutanée. </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4244408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Autofit/>
          </a:bodyPr>
          <a:lstStyle/>
          <a:p>
            <a:pPr marL="0" indent="0">
              <a:buNone/>
            </a:pPr>
            <a:r>
              <a:rPr lang="fr-FR" sz="2400" b="1" i="0" u="none" strike="noStrike" baseline="0" dirty="0" smtClean="0">
                <a:solidFill>
                  <a:srgbClr val="FF0000"/>
                </a:solidFill>
              </a:rPr>
              <a:t>VIII. Points clefs</a:t>
            </a:r>
          </a:p>
          <a:p>
            <a:pPr marL="514350" indent="-514350">
              <a:buFont typeface="+mj-lt"/>
              <a:buAutoNum type="arabicPeriod"/>
            </a:pPr>
            <a:r>
              <a:rPr lang="fr-FR" sz="2400" b="0" i="0" u="none" strike="noStrike" baseline="0" dirty="0" smtClean="0"/>
              <a:t>La giardiose est une infection fréquente chez le voyageur et les enfants d’âge</a:t>
            </a:r>
            <a:r>
              <a:rPr lang="fr-FR" sz="2400" b="0" i="0" u="none" strike="noStrike" dirty="0" smtClean="0"/>
              <a:t> </a:t>
            </a:r>
            <a:r>
              <a:rPr lang="fr-FR" sz="2400" b="0" i="0" u="none" strike="noStrike" baseline="0" dirty="0" smtClean="0"/>
              <a:t>préscolaire.</a:t>
            </a:r>
          </a:p>
          <a:p>
            <a:pPr marL="514350" indent="-514350">
              <a:buFont typeface="+mj-lt"/>
              <a:buAutoNum type="arabicPeriod"/>
            </a:pPr>
            <a:r>
              <a:rPr lang="fr-FR" sz="2400" b="0" i="0" u="none" strike="noStrike" baseline="0" dirty="0" smtClean="0"/>
              <a:t>Le risque d’infection par Taenia saginata peut être prévenu par la cuisson de la</a:t>
            </a:r>
            <a:r>
              <a:rPr lang="fr-FR" sz="2400" b="0" i="0" u="none" strike="noStrike" dirty="0" smtClean="0"/>
              <a:t> </a:t>
            </a:r>
            <a:r>
              <a:rPr lang="fr-FR" sz="2400" b="0" i="0" u="none" strike="noStrike" baseline="0" dirty="0" smtClean="0"/>
              <a:t>viande de bœuf.</a:t>
            </a:r>
          </a:p>
          <a:p>
            <a:pPr marL="514350" indent="-514350">
              <a:buFont typeface="+mj-lt"/>
              <a:buAutoNum type="arabicPeriod"/>
            </a:pPr>
            <a:r>
              <a:rPr lang="fr-FR" sz="2400" b="0" i="0" u="none" strike="noStrike" baseline="0" dirty="0" smtClean="0"/>
              <a:t>L’ascaridiose peut se manifester par des signes de migration larvaire (syndrome de</a:t>
            </a:r>
            <a:r>
              <a:rPr lang="fr-FR" sz="2400" b="0" i="0" u="none" strike="noStrike" dirty="0" smtClean="0"/>
              <a:t> </a:t>
            </a:r>
            <a:r>
              <a:rPr lang="fr-FR" sz="2400" b="0" i="0" u="none" strike="noStrike" baseline="0" dirty="0" smtClean="0"/>
              <a:t>Löffler) ou des signes d’obstruction biliaire, pancréatique ou intestinale par les vers adultes.</a:t>
            </a:r>
          </a:p>
          <a:p>
            <a:pPr marL="514350" indent="-514350">
              <a:buFont typeface="+mj-lt"/>
              <a:buAutoNum type="arabicPeriod"/>
            </a:pPr>
            <a:r>
              <a:rPr lang="fr-FR" sz="2400" dirty="0" smtClean="0"/>
              <a:t>L’oxyurose est très répandue dans les familles et les collectivités. Le diagnostic est posé par l’observation de vers femelles blancs et mobiles sur les selles ou par le test à la cellophane adhésive (les œufs sont reconnus au microscope).</a:t>
            </a:r>
          </a:p>
          <a:p>
            <a:pPr marL="0" indent="0">
              <a:buNone/>
            </a:pP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5257192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363272" cy="5721499"/>
          </a:xfrm>
        </p:spPr>
        <p:txBody>
          <a:bodyPr>
            <a:normAutofit/>
          </a:bodyPr>
          <a:lstStyle/>
          <a:p>
            <a:pPr marL="457200" indent="-457200">
              <a:buFont typeface="+mj-lt"/>
              <a:buAutoNum type="arabicPeriod" startAt="5"/>
            </a:pPr>
            <a:r>
              <a:rPr lang="fr-FR" sz="2400" b="0" i="0" u="none" strike="noStrike" baseline="0" dirty="0" smtClean="0"/>
              <a:t>L’amibiase hépatique ne s’accompagne pas</a:t>
            </a:r>
            <a:r>
              <a:rPr lang="fr-FR" sz="2400" dirty="0"/>
              <a:t> </a:t>
            </a:r>
            <a:r>
              <a:rPr lang="fr-FR" sz="2400" b="0" i="0" u="none" strike="noStrike" baseline="0" dirty="0" smtClean="0"/>
              <a:t>d’hyper éosinophilie.</a:t>
            </a:r>
          </a:p>
          <a:p>
            <a:pPr marL="457200" indent="-457200">
              <a:buFont typeface="+mj-lt"/>
              <a:buAutoNum type="arabicPeriod" startAt="5"/>
            </a:pPr>
            <a:r>
              <a:rPr lang="fr-FR" sz="2400" b="0" i="0" u="none" strike="noStrike" baseline="0" dirty="0" smtClean="0"/>
              <a:t>Le diagnostic d’abcès amibien du foie repose le plus souvent sur l’association des</a:t>
            </a:r>
            <a:r>
              <a:rPr lang="fr-FR" sz="2400" b="0" i="0" u="none" strike="noStrike" dirty="0" smtClean="0"/>
              <a:t> </a:t>
            </a:r>
            <a:r>
              <a:rPr lang="fr-FR" sz="2400" b="0" i="0" u="none" strike="noStrike" baseline="0" dirty="0" smtClean="0"/>
              <a:t>données de l’échographie du foie, le contexte et une sérologie amibienne positive.</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448252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a:bodyPr>
          <a:lstStyle/>
          <a:p>
            <a:pPr marL="571500" indent="-571500">
              <a:buAutoNum type="romanUcPeriod"/>
            </a:pPr>
            <a:r>
              <a:rPr lang="fr-FR" sz="2800" dirty="0" smtClean="0">
                <a:solidFill>
                  <a:srgbClr val="FF0000"/>
                </a:solidFill>
              </a:rPr>
              <a:t>Définitions:</a:t>
            </a:r>
          </a:p>
          <a:p>
            <a:pPr marL="0" indent="0">
              <a:buNone/>
            </a:pPr>
            <a:endParaRPr lang="fr-FR" sz="2800" dirty="0" smtClean="0">
              <a:solidFill>
                <a:srgbClr val="FF0000"/>
              </a:solidFill>
            </a:endParaRPr>
          </a:p>
          <a:p>
            <a:pPr>
              <a:buFont typeface="Wingdings" panose="05000000000000000000" pitchFamily="2" charset="2"/>
              <a:buChar char="§"/>
            </a:pPr>
            <a:r>
              <a:rPr lang="fr-FR" sz="2400" dirty="0" smtClean="0">
                <a:solidFill>
                  <a:srgbClr val="00B050"/>
                </a:solidFill>
              </a:rPr>
              <a:t>Hôte: </a:t>
            </a:r>
            <a:r>
              <a:rPr lang="fr-FR" sz="2400" dirty="0"/>
              <a:t>E</a:t>
            </a:r>
            <a:r>
              <a:rPr lang="fr-FR" sz="2400" dirty="0" smtClean="0"/>
              <a:t>spèce abritant le parasite pendant  une partie de son cycle d’évolution.</a:t>
            </a:r>
            <a:endParaRPr lang="fr-FR" sz="2400" dirty="0" smtClean="0">
              <a:solidFill>
                <a:srgbClr val="00B050"/>
              </a:solidFill>
            </a:endParaRPr>
          </a:p>
          <a:p>
            <a:pPr>
              <a:buFont typeface="Wingdings" panose="05000000000000000000" pitchFamily="2" charset="2"/>
              <a:buChar char="§"/>
            </a:pPr>
            <a:r>
              <a:rPr lang="fr-FR" sz="2400" dirty="0" smtClean="0">
                <a:solidFill>
                  <a:srgbClr val="00B050"/>
                </a:solidFill>
              </a:rPr>
              <a:t>Réservoir: </a:t>
            </a:r>
            <a:r>
              <a:rPr lang="fr-FR" sz="2400" dirty="0" smtClean="0"/>
              <a:t>Être vivant permettant la reproduction du parasite.</a:t>
            </a:r>
            <a:endParaRPr lang="fr-FR" sz="2400" dirty="0" smtClean="0">
              <a:solidFill>
                <a:srgbClr val="00B050"/>
              </a:solidFill>
            </a:endParaRPr>
          </a:p>
          <a:p>
            <a:pPr marL="0" indent="0">
              <a:buNone/>
            </a:pPr>
            <a:r>
              <a:rPr lang="fr-FR" sz="2400" dirty="0" smtClean="0">
                <a:solidFill>
                  <a:srgbClr val="00B050"/>
                </a:solidFill>
              </a:rPr>
              <a:t>On distingue parmi les parasites:</a:t>
            </a:r>
          </a:p>
          <a:p>
            <a:pPr>
              <a:buFont typeface="Wingdings" panose="05000000000000000000" pitchFamily="2" charset="2"/>
              <a:buChar char="§"/>
            </a:pPr>
            <a:r>
              <a:rPr lang="fr-FR" sz="2400" dirty="0" smtClean="0">
                <a:solidFill>
                  <a:srgbClr val="00B050"/>
                </a:solidFill>
              </a:rPr>
              <a:t>Vers ronds: </a:t>
            </a:r>
            <a:r>
              <a:rPr lang="fr-FR" sz="2400" dirty="0" smtClean="0"/>
              <a:t>Helminthes, nématodes, oxyurose, ascaridiose.</a:t>
            </a:r>
            <a:endParaRPr lang="fr-FR" sz="2400" dirty="0" smtClean="0">
              <a:solidFill>
                <a:srgbClr val="00B050"/>
              </a:solidFill>
            </a:endParaRPr>
          </a:p>
          <a:p>
            <a:pPr>
              <a:buFont typeface="Wingdings" panose="05000000000000000000" pitchFamily="2" charset="2"/>
              <a:buChar char="§"/>
            </a:pPr>
            <a:r>
              <a:rPr lang="fr-FR" sz="2400" dirty="0" smtClean="0">
                <a:solidFill>
                  <a:srgbClr val="00B050"/>
                </a:solidFill>
              </a:rPr>
              <a:t>Vers plats: </a:t>
            </a:r>
            <a:r>
              <a:rPr lang="fr-FR" sz="2400" dirty="0" smtClean="0"/>
              <a:t>Plathelminthes, cestodes, taeniasis</a:t>
            </a:r>
            <a:r>
              <a:rPr lang="fr-FR" sz="2400" dirty="0"/>
              <a:t>.</a:t>
            </a:r>
            <a:endParaRPr lang="fr-FR" sz="2400" dirty="0" smtClean="0"/>
          </a:p>
          <a:p>
            <a:pPr>
              <a:buFont typeface="Wingdings" panose="05000000000000000000" pitchFamily="2" charset="2"/>
              <a:buChar char="§"/>
            </a:pPr>
            <a:r>
              <a:rPr lang="fr-FR" sz="2400" dirty="0" smtClean="0">
                <a:solidFill>
                  <a:srgbClr val="00B050"/>
                </a:solidFill>
              </a:rPr>
              <a:t>Protozoaires: </a:t>
            </a:r>
            <a:r>
              <a:rPr lang="fr-FR" sz="2400" dirty="0" smtClean="0"/>
              <a:t>Giardiase, amibiase.</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5312775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832648"/>
          </a:xfrm>
        </p:spPr>
        <p:txBody>
          <a:bodyPr>
            <a:normAutofit fontScale="62500" lnSpcReduction="20000"/>
          </a:bodyPr>
          <a:lstStyle/>
          <a:p>
            <a:pPr marL="0" indent="0">
              <a:buNone/>
            </a:pPr>
            <a:r>
              <a:rPr lang="fr-FR" sz="4500" b="1" i="0" u="none" strike="noStrike" baseline="0" dirty="0" smtClean="0">
                <a:solidFill>
                  <a:srgbClr val="FF0000"/>
                </a:solidFill>
              </a:rPr>
              <a:t>II. Téniasis à </a:t>
            </a:r>
            <a:r>
              <a:rPr lang="fr-FR" sz="4500" b="1" i="1" u="none" strike="noStrike" baseline="0" dirty="0" smtClean="0">
                <a:solidFill>
                  <a:srgbClr val="FF0000"/>
                </a:solidFill>
              </a:rPr>
              <a:t>Taenia saginata</a:t>
            </a:r>
          </a:p>
          <a:p>
            <a:pPr marL="0" indent="0">
              <a:buNone/>
            </a:pPr>
            <a:r>
              <a:rPr lang="fr-FR" sz="3800" b="0" i="0" u="none" strike="noStrike" baseline="0" dirty="0" smtClean="0">
                <a:solidFill>
                  <a:srgbClr val="00B050"/>
                </a:solidFill>
              </a:rPr>
              <a:t>A- Épidémiologie, modes de contamination et physiopathologie</a:t>
            </a:r>
          </a:p>
          <a:p>
            <a:pPr marL="0" indent="0">
              <a:buNone/>
            </a:pPr>
            <a:endParaRPr lang="fr-FR" b="0" i="1" u="none" strike="noStrike" baseline="0" dirty="0" smtClean="0"/>
          </a:p>
          <a:p>
            <a:pPr>
              <a:buFont typeface="Wingdings" panose="05000000000000000000" pitchFamily="2" charset="2"/>
              <a:buChar char="§"/>
            </a:pPr>
            <a:r>
              <a:rPr lang="fr-FR" sz="3800" b="0" i="1" u="none" strike="noStrike" baseline="0" dirty="0" smtClean="0"/>
              <a:t>Taenia saginata </a:t>
            </a:r>
            <a:r>
              <a:rPr lang="fr-FR" sz="3800" b="0" i="0" u="none" strike="noStrike" baseline="0" dirty="0" smtClean="0"/>
              <a:t>est un parasite cosmopolite de l’intestin grêle humain, de très loin le plus fréquent</a:t>
            </a:r>
            <a:r>
              <a:rPr lang="fr-FR" sz="3800" b="0" i="0" u="none" strike="noStrike" dirty="0" smtClean="0"/>
              <a:t> </a:t>
            </a:r>
            <a:r>
              <a:rPr lang="fr-FR" sz="3800" b="0" i="0" u="none" strike="noStrike" baseline="0" dirty="0" smtClean="0"/>
              <a:t>es ténias. </a:t>
            </a:r>
          </a:p>
          <a:p>
            <a:pPr>
              <a:buFont typeface="Wingdings" panose="05000000000000000000" pitchFamily="2" charset="2"/>
              <a:buChar char="§"/>
            </a:pPr>
            <a:r>
              <a:rPr lang="fr-FR" sz="3800" b="0" i="0" u="none" strike="noStrike" baseline="0" dirty="0" smtClean="0"/>
              <a:t>C’est un ver plat de grande taille (4 à 10 m) en général isolé (ver </a:t>
            </a:r>
            <a:r>
              <a:rPr lang="fr-FR" sz="3800" b="0" i="0" u="none" strike="noStrike" baseline="0" smtClean="0"/>
              <a:t>solitaire),</a:t>
            </a:r>
            <a:r>
              <a:rPr lang="fr-FR" sz="3800" b="0" i="0" u="none" strike="noStrike" smtClean="0"/>
              <a:t> </a:t>
            </a:r>
            <a:r>
              <a:rPr lang="fr-FR" sz="3800" smtClean="0">
                <a:solidFill>
                  <a:prstClr val="black"/>
                </a:solidFill>
              </a:rPr>
              <a:t>segmenté </a:t>
            </a:r>
            <a:r>
              <a:rPr lang="fr-FR" sz="3800" dirty="0">
                <a:solidFill>
                  <a:prstClr val="black"/>
                </a:solidFill>
              </a:rPr>
              <a:t>en 1 000 à 2 000 anneaux. </a:t>
            </a:r>
            <a:endParaRPr lang="fr-FR" sz="3800" b="0" i="0" u="none" strike="noStrike" baseline="0" dirty="0" smtClean="0"/>
          </a:p>
          <a:p>
            <a:pPr>
              <a:buFont typeface="Wingdings" panose="05000000000000000000" pitchFamily="2" charset="2"/>
              <a:buChar char="§"/>
            </a:pPr>
            <a:r>
              <a:rPr lang="fr-FR" sz="3800" b="0" i="0" u="none" strike="noStrike" baseline="0" dirty="0" smtClean="0"/>
              <a:t>La tête du ver ou scolex adhère par des ventouses à</a:t>
            </a:r>
            <a:r>
              <a:rPr lang="fr-FR" sz="3800" b="0" i="0" u="none" strike="noStrike" dirty="0" smtClean="0"/>
              <a:t> </a:t>
            </a:r>
            <a:r>
              <a:rPr lang="fr-FR" sz="3800" b="0" i="0" u="none" strike="noStrike" baseline="0" dirty="0" smtClean="0"/>
              <a:t>l’intestin grêle. Les anneaux à maturité (contenant de nombreux œufs ou embryophores) se</a:t>
            </a:r>
            <a:r>
              <a:rPr lang="fr-FR" sz="3800" b="0" i="0" u="none" strike="noStrike" dirty="0" smtClean="0"/>
              <a:t> </a:t>
            </a:r>
            <a:r>
              <a:rPr lang="fr-FR" sz="3800" b="0" i="0" u="none" strike="noStrike" baseline="0" dirty="0" smtClean="0"/>
              <a:t>détachent du parasite, migrent dans le côlon et franchissent </a:t>
            </a:r>
            <a:r>
              <a:rPr lang="fr-FR" sz="3800" dirty="0" smtClean="0">
                <a:solidFill>
                  <a:prstClr val="black"/>
                </a:solidFill>
              </a:rPr>
              <a:t>activement </a:t>
            </a:r>
            <a:r>
              <a:rPr lang="fr-FR" sz="3800" dirty="0">
                <a:solidFill>
                  <a:prstClr val="black"/>
                </a:solidFill>
              </a:rPr>
              <a:t>la marge anale. </a:t>
            </a:r>
            <a:endParaRPr lang="fr-FR" sz="3800" dirty="0" smtClean="0">
              <a:solidFill>
                <a:prstClr val="black"/>
              </a:solidFill>
            </a:endParaRPr>
          </a:p>
          <a:p>
            <a:pPr>
              <a:buFont typeface="Wingdings" panose="05000000000000000000" pitchFamily="2" charset="2"/>
              <a:buChar char="§"/>
            </a:pPr>
            <a:r>
              <a:rPr lang="fr-FR" sz="3800" b="0" i="0" u="none" strike="noStrike" baseline="0" dirty="0" smtClean="0"/>
              <a:t>Très</a:t>
            </a:r>
            <a:r>
              <a:rPr lang="fr-FR" sz="3800" dirty="0" smtClean="0"/>
              <a:t> </a:t>
            </a:r>
            <a:r>
              <a:rPr lang="fr-FR" sz="3800" b="0" i="0" u="none" strike="noStrike" baseline="0" dirty="0" smtClean="0"/>
              <a:t>résistants et disséminés dans le milieu extérieur, les œufs sont ingérés par les bovins. Les</a:t>
            </a:r>
            <a:r>
              <a:rPr lang="fr-FR" sz="3800" b="0" i="0" u="none" strike="noStrike" dirty="0" smtClean="0"/>
              <a:t> </a:t>
            </a:r>
            <a:r>
              <a:rPr lang="fr-FR" sz="3800" b="0" i="0" u="none" strike="noStrike" baseline="0" dirty="0" smtClean="0"/>
              <a:t>embryons gagnent les muscles pour y devenir les larves (cysticerques). </a:t>
            </a:r>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806156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Autofit/>
          </a:bodyPr>
          <a:lstStyle/>
          <a:p>
            <a:pPr>
              <a:buFont typeface="Wingdings" panose="05000000000000000000" pitchFamily="2" charset="2"/>
              <a:buChar char="§"/>
            </a:pPr>
            <a:r>
              <a:rPr lang="fr-FR" sz="2400" b="0" i="0" u="none" strike="noStrike" baseline="0" dirty="0" smtClean="0"/>
              <a:t>La contamination de l’homme se fait par ingestion de viande crue ou insuffisamment cuite</a:t>
            </a:r>
            <a:r>
              <a:rPr lang="fr-FR" sz="2400" b="0" i="0" u="none" strike="noStrike" dirty="0" smtClean="0"/>
              <a:t> </a:t>
            </a:r>
            <a:r>
              <a:rPr lang="fr-FR" sz="2400" b="0" i="0" u="none" strike="noStrike" baseline="0" dirty="0" smtClean="0"/>
              <a:t>contenant des larves vivantes. </a:t>
            </a:r>
          </a:p>
          <a:p>
            <a:pPr>
              <a:buFont typeface="Wingdings" panose="05000000000000000000" pitchFamily="2" charset="2"/>
              <a:buChar char="§"/>
            </a:pPr>
            <a:r>
              <a:rPr lang="fr-FR" sz="2400" b="0" i="0" u="none" strike="noStrike" baseline="0" dirty="0" smtClean="0"/>
              <a:t>Les larves infestantes sont détruites par la cuisson au-delà de 45 °C</a:t>
            </a:r>
            <a:r>
              <a:rPr lang="fr-FR" sz="2400" b="0" i="0" u="none" strike="noStrike" dirty="0" smtClean="0"/>
              <a:t> </a:t>
            </a:r>
            <a:r>
              <a:rPr lang="fr-FR" sz="2400" b="0" i="0" u="none" strike="noStrike" baseline="0" dirty="0" smtClean="0"/>
              <a:t>et par la congélation prolongée (au minimum plusieurs jours à – 20 °.</a:t>
            </a:r>
          </a:p>
          <a:p>
            <a:pPr marL="0" indent="0">
              <a:buNone/>
            </a:pPr>
            <a:endParaRPr lang="fr-FR" sz="2400" b="0" i="0" u="none" strike="noStrike" baseline="0" dirty="0" smtClean="0"/>
          </a:p>
          <a:p>
            <a:pPr marL="0" indent="0">
              <a:buNone/>
            </a:pPr>
            <a:r>
              <a:rPr lang="fr-FR" sz="2400" b="0" i="0" u="none" strike="noStrike" baseline="0" dirty="0" smtClean="0">
                <a:solidFill>
                  <a:srgbClr val="00B050"/>
                </a:solidFill>
              </a:rPr>
              <a:t>B- Clinique</a:t>
            </a:r>
          </a:p>
          <a:p>
            <a:pPr>
              <a:buFont typeface="Wingdings" panose="05000000000000000000" pitchFamily="2" charset="2"/>
              <a:buChar char="§"/>
            </a:pPr>
            <a:r>
              <a:rPr lang="fr-FR" sz="2400" b="0" i="0" u="none" strike="noStrike" baseline="0" dirty="0" smtClean="0"/>
              <a:t>Le plus souvent, le téniasis est cliniquement latent et révélé par la découverte d’anneaux dans les</a:t>
            </a:r>
            <a:r>
              <a:rPr lang="fr-FR" sz="2400" b="0" i="0" u="none" strike="noStrike" dirty="0" smtClean="0"/>
              <a:t> </a:t>
            </a:r>
            <a:r>
              <a:rPr lang="fr-FR" sz="2400" b="0" i="0" u="none" strike="noStrike" baseline="0" dirty="0" smtClean="0"/>
              <a:t>sous-vêtements ou la literie. </a:t>
            </a:r>
          </a:p>
          <a:p>
            <a:pPr>
              <a:buFont typeface="Wingdings" panose="05000000000000000000" pitchFamily="2" charset="2"/>
              <a:buChar char="§"/>
            </a:pPr>
            <a:r>
              <a:rPr lang="fr-FR" sz="2400" b="0" i="0" u="none" strike="noStrike" baseline="0" dirty="0" smtClean="0"/>
              <a:t>Lorsque le téniasis est symptomatique, les signes digestifs sont</a:t>
            </a:r>
            <a:r>
              <a:rPr lang="fr-FR" sz="2400" b="0" i="0" u="none" strike="noStrike" dirty="0" smtClean="0"/>
              <a:t> </a:t>
            </a:r>
            <a:r>
              <a:rPr lang="fr-FR" sz="2400" b="0" i="0" u="none" strike="noStrike" baseline="0" dirty="0" smtClean="0"/>
              <a:t>variés :</a:t>
            </a:r>
          </a:p>
          <a:p>
            <a:pPr lvl="1">
              <a:buFont typeface="Wingdings" panose="05000000000000000000" pitchFamily="2" charset="2"/>
              <a:buChar char="Ø"/>
            </a:pPr>
            <a:r>
              <a:rPr lang="fr-FR" sz="2400" dirty="0"/>
              <a:t>A</a:t>
            </a:r>
            <a:r>
              <a:rPr lang="fr-FR" sz="2400" b="0" i="0" u="none" strike="noStrike" baseline="0" dirty="0" smtClean="0"/>
              <a:t>norexie ou boulimie ;</a:t>
            </a:r>
          </a:p>
          <a:p>
            <a:pPr lvl="1">
              <a:buFont typeface="Wingdings" panose="05000000000000000000" pitchFamily="2" charset="2"/>
              <a:buChar char="Ø"/>
            </a:pPr>
            <a:r>
              <a:rPr lang="fr-FR" sz="2400" dirty="0"/>
              <a:t>N</a:t>
            </a:r>
            <a:r>
              <a:rPr lang="fr-FR" sz="2400" b="0" i="0" u="none" strike="noStrike" baseline="0" dirty="0" smtClean="0"/>
              <a:t>ausées ;</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344742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a:buFont typeface="Wingdings" panose="05000000000000000000" pitchFamily="2" charset="2"/>
              <a:buChar char="Ø"/>
            </a:pPr>
            <a:r>
              <a:rPr lang="fr-FR" sz="2400" dirty="0"/>
              <a:t>A</a:t>
            </a:r>
            <a:r>
              <a:rPr lang="fr-FR" sz="2400" b="0" i="0" u="none" strike="noStrike" baseline="0" dirty="0" smtClean="0"/>
              <a:t>lternance diarrhée-constipation ;</a:t>
            </a:r>
          </a:p>
          <a:p>
            <a:pPr>
              <a:buFont typeface="Wingdings" panose="05000000000000000000" pitchFamily="2" charset="2"/>
              <a:buChar char="Ø"/>
            </a:pPr>
            <a:r>
              <a:rPr lang="fr-FR" sz="2400" dirty="0"/>
              <a:t>D</a:t>
            </a:r>
            <a:r>
              <a:rPr lang="fr-FR" sz="2400" b="0" i="0" u="none" strike="noStrike" baseline="0" dirty="0" smtClean="0"/>
              <a:t>ouleurs abdominales de siège varié.</a:t>
            </a:r>
          </a:p>
          <a:p>
            <a:pPr marL="0" indent="0">
              <a:buNone/>
            </a:pPr>
            <a:endParaRPr lang="fr-FR" sz="2400" b="0" i="0" u="none" strike="noStrike" baseline="0" dirty="0" smtClean="0"/>
          </a:p>
          <a:p>
            <a:pPr marL="0" indent="0">
              <a:buNone/>
            </a:pPr>
            <a:r>
              <a:rPr lang="fr-FR" sz="2400" b="0" i="0" u="none" strike="noStrike" baseline="0" dirty="0" smtClean="0">
                <a:solidFill>
                  <a:srgbClr val="00B050"/>
                </a:solidFill>
              </a:rPr>
              <a:t>C- Diagnostic</a:t>
            </a:r>
          </a:p>
          <a:p>
            <a:pPr>
              <a:buFont typeface="Wingdings" panose="05000000000000000000" pitchFamily="2" charset="2"/>
              <a:buChar char="§"/>
            </a:pPr>
            <a:r>
              <a:rPr lang="fr-FR" sz="2400" b="0" i="0" u="none" strike="noStrike" baseline="0" dirty="0" smtClean="0"/>
              <a:t>Le diagnostic repose sur l’examen des anneaux (vivants mobiles dans les selles ou morts</a:t>
            </a:r>
            <a:r>
              <a:rPr lang="fr-FR" sz="2400" b="0" i="0" u="none" strike="noStrike" dirty="0" smtClean="0"/>
              <a:t> </a:t>
            </a:r>
            <a:r>
              <a:rPr lang="fr-FR" sz="2400" b="0" i="0" u="none" strike="noStrike" baseline="0" dirty="0" smtClean="0"/>
              <a:t>desséchés dans les sous-vêtements) ou plus rarement sur la découverte d’embryophores lors</a:t>
            </a:r>
            <a:r>
              <a:rPr lang="fr-FR" sz="2400" b="0" i="0" u="none" strike="noStrike" dirty="0" smtClean="0"/>
              <a:t> </a:t>
            </a:r>
            <a:r>
              <a:rPr lang="fr-FR" sz="2400" b="0" i="0" u="none" strike="noStrike" baseline="0" dirty="0" smtClean="0"/>
              <a:t>d’un examen parasitologique des selles. </a:t>
            </a:r>
          </a:p>
          <a:p>
            <a:pPr>
              <a:buFont typeface="Wingdings" panose="05000000000000000000" pitchFamily="2" charset="2"/>
              <a:buChar char="§"/>
            </a:pPr>
            <a:r>
              <a:rPr lang="fr-FR" sz="2400" b="0" i="0" u="none" strike="noStrike" baseline="0" dirty="0" smtClean="0"/>
              <a:t>La sérologie est sans intérêt.</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4046186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indent="0">
              <a:buNone/>
            </a:pPr>
            <a:endParaRPr lang="fr-FR" sz="2400" b="0" i="0" u="none" strike="noStrike" baseline="0" dirty="0" smtClean="0">
              <a:solidFill>
                <a:srgbClr val="00B050"/>
              </a:solidFill>
            </a:endParaRPr>
          </a:p>
          <a:p>
            <a:pPr marL="0" indent="0">
              <a:buNone/>
            </a:pPr>
            <a:r>
              <a:rPr lang="fr-FR" sz="2400" b="0" i="0" u="none" strike="noStrike" baseline="0" dirty="0" smtClean="0">
                <a:solidFill>
                  <a:srgbClr val="00B050"/>
                </a:solidFill>
              </a:rPr>
              <a:t>D- Traitement et prévention</a:t>
            </a:r>
          </a:p>
          <a:p>
            <a:pPr marL="0" indent="0">
              <a:buNone/>
            </a:pPr>
            <a:endParaRPr lang="fr-FR" sz="2400" b="0" i="0" u="none" strike="noStrike" baseline="0" dirty="0" smtClean="0">
              <a:solidFill>
                <a:srgbClr val="00B050"/>
              </a:solidFill>
            </a:endParaRPr>
          </a:p>
          <a:p>
            <a:pPr>
              <a:buFont typeface="Wingdings" panose="05000000000000000000" pitchFamily="2" charset="2"/>
              <a:buChar char="§"/>
            </a:pPr>
            <a:r>
              <a:rPr lang="fr-FR" sz="2400" b="0" i="0" u="none" strike="noStrike" baseline="0" dirty="0" smtClean="0"/>
              <a:t>Deux molécules sont très actives : le niclosamide, selon un mode de prise particulier étalé sur une</a:t>
            </a:r>
            <a:r>
              <a:rPr lang="fr-FR" sz="2400" b="0" i="0" u="none" strike="noStrike" dirty="0" smtClean="0"/>
              <a:t> </a:t>
            </a:r>
            <a:r>
              <a:rPr lang="fr-FR" sz="2400" b="0" i="0" u="none" strike="noStrike" baseline="0" dirty="0" smtClean="0"/>
              <a:t>matinée.</a:t>
            </a:r>
          </a:p>
          <a:p>
            <a:pPr>
              <a:buFont typeface="Wingdings" panose="05000000000000000000" pitchFamily="2" charset="2"/>
              <a:buChar char="§"/>
            </a:pPr>
            <a:r>
              <a:rPr lang="fr-FR" sz="2400" b="0" i="0" u="none" strike="noStrike" baseline="0" dirty="0" smtClean="0"/>
              <a:t>Les contrôles vétérinaires n’étant pas suffisants pour éviter tout risque de contamination, la</a:t>
            </a:r>
            <a:r>
              <a:rPr lang="fr-FR" sz="2400" b="0" i="0" u="none" strike="noStrike" dirty="0" smtClean="0"/>
              <a:t> </a:t>
            </a:r>
            <a:r>
              <a:rPr lang="fr-FR" sz="2400" b="0" i="0" u="none" strike="noStrike" baseline="0" dirty="0" smtClean="0"/>
              <a:t>prévention individuelle repose sur la consommation de viande cuite ou ayant séjourné plusieurs</a:t>
            </a:r>
            <a:r>
              <a:rPr lang="fr-FR" sz="2400" b="0" i="0" u="none" strike="noStrike" dirty="0" smtClean="0"/>
              <a:t> </a:t>
            </a:r>
            <a:r>
              <a:rPr lang="fr-FR" sz="2400" b="0" i="0" u="none" strike="noStrike" baseline="0" dirty="0" smtClean="0"/>
              <a:t>semaines en congélateur domestique.</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3779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indent="0">
              <a:buNone/>
            </a:pPr>
            <a:r>
              <a:rPr lang="fr-FR" sz="2800" b="1" i="0" u="none" strike="noStrike" baseline="0" dirty="0" smtClean="0">
                <a:solidFill>
                  <a:srgbClr val="FF0000"/>
                </a:solidFill>
              </a:rPr>
              <a:t>III. Autres téniasis</a:t>
            </a:r>
          </a:p>
          <a:p>
            <a:pPr marL="0" indent="0">
              <a:buNone/>
            </a:pPr>
            <a:r>
              <a:rPr lang="fr-FR" sz="2400" b="0" i="0" u="none" strike="noStrike" baseline="0" dirty="0" smtClean="0">
                <a:solidFill>
                  <a:srgbClr val="00B050"/>
                </a:solidFill>
              </a:rPr>
              <a:t>A- </a:t>
            </a:r>
            <a:r>
              <a:rPr lang="fr-FR" sz="2400" b="0" i="1" u="none" strike="noStrike" baseline="0" dirty="0" smtClean="0">
                <a:solidFill>
                  <a:srgbClr val="00B050"/>
                </a:solidFill>
              </a:rPr>
              <a:t>Taenia solium</a:t>
            </a:r>
          </a:p>
          <a:p>
            <a:pPr>
              <a:buFont typeface="Wingdings" panose="05000000000000000000" pitchFamily="2" charset="2"/>
              <a:buChar char="§"/>
            </a:pPr>
            <a:r>
              <a:rPr lang="fr-FR" sz="2400" b="0" i="0" u="none" strike="noStrike" baseline="0" dirty="0" smtClean="0"/>
              <a:t>Le téniasis à </a:t>
            </a:r>
            <a:r>
              <a:rPr lang="fr-FR" sz="2400" b="0" i="1" u="none" strike="noStrike" baseline="0" dirty="0" smtClean="0"/>
              <a:t>Taenia solium </a:t>
            </a:r>
            <a:r>
              <a:rPr lang="fr-FR" sz="2400" b="0" i="0" u="none" strike="noStrike" baseline="0" dirty="0" smtClean="0"/>
              <a:t>est semblable à celui de </a:t>
            </a:r>
            <a:r>
              <a:rPr lang="fr-FR" sz="2400" b="0" i="1" u="none" strike="noStrike" baseline="0" dirty="0" smtClean="0"/>
              <a:t>Taenia saginata </a:t>
            </a:r>
            <a:r>
              <a:rPr lang="fr-FR" sz="2400" b="0" i="0" u="none" strike="noStrike" baseline="0" dirty="0" smtClean="0"/>
              <a:t>exception faite que l’hôte</a:t>
            </a:r>
            <a:r>
              <a:rPr lang="fr-FR" sz="2400" b="0" i="0" u="none" strike="noStrike" dirty="0" smtClean="0"/>
              <a:t> </a:t>
            </a:r>
            <a:r>
              <a:rPr lang="fr-FR" sz="2400" b="0" i="0" u="none" strike="noStrike" baseline="0" dirty="0" smtClean="0"/>
              <a:t>contaminant pour l’homme est le porc et non le bœuf. </a:t>
            </a:r>
          </a:p>
          <a:p>
            <a:pPr>
              <a:buFont typeface="Wingdings" panose="05000000000000000000" pitchFamily="2" charset="2"/>
              <a:buChar char="§"/>
            </a:pPr>
            <a:r>
              <a:rPr lang="fr-FR" sz="2400" b="0" i="0" u="none" strike="noStrike" baseline="0" dirty="0" smtClean="0"/>
              <a:t>L’homme est l’hôte du ver adulte après</a:t>
            </a:r>
            <a:r>
              <a:rPr lang="fr-FR" sz="2400" b="0" i="0" u="none" strike="noStrike" dirty="0" smtClean="0"/>
              <a:t> </a:t>
            </a:r>
            <a:r>
              <a:rPr lang="fr-FR" sz="2400" b="0" i="0" u="none" strike="noStrike" baseline="0" dirty="0" smtClean="0"/>
              <a:t>consommation de viande de porc mal cuite. </a:t>
            </a:r>
          </a:p>
          <a:p>
            <a:pPr>
              <a:buFont typeface="Wingdings" panose="05000000000000000000" pitchFamily="2" charset="2"/>
              <a:buChar char="§"/>
            </a:pPr>
            <a:r>
              <a:rPr lang="fr-FR" sz="2400" b="0" i="0" u="none" strike="noStrike" baseline="0" dirty="0" smtClean="0"/>
              <a:t>La particularité clinique est que les anneaux sont émis passivement</a:t>
            </a:r>
            <a:r>
              <a:rPr lang="fr-FR" sz="2400" b="0" i="0" u="none" strike="noStrike" dirty="0" smtClean="0"/>
              <a:t> </a:t>
            </a:r>
            <a:r>
              <a:rPr lang="fr-FR" sz="2400" b="0" i="0" u="none" strike="noStrike" baseline="0" dirty="0" smtClean="0"/>
              <a:t>dans les selles et passent donc plus facilement inaperçus.</a:t>
            </a:r>
            <a:endParaRPr lang="fr-FR" sz="2400" dirty="0"/>
          </a:p>
        </p:txBody>
      </p:sp>
      <p:sp>
        <p:nvSpPr>
          <p:cNvPr id="5" name="Rectangle 4"/>
          <p:cNvSpPr/>
          <p:nvPr/>
        </p:nvSpPr>
        <p:spPr>
          <a:xfrm>
            <a:off x="0" y="0"/>
            <a:ext cx="3079689"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Parasitose intestinale</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48521506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771</TotalTime>
  <Words>3217</Words>
  <Application>Microsoft Office PowerPoint</Application>
  <PresentationFormat>Affichage à l'écran (4:3)</PresentationFormat>
  <Paragraphs>239</Paragraphs>
  <Slides>38</Slides>
  <Notes>0</Notes>
  <HiddenSlides>0</HiddenSlides>
  <MMClips>0</MMClips>
  <ScaleCrop>false</ScaleCrop>
  <HeadingPairs>
    <vt:vector size="4" baseType="variant">
      <vt:variant>
        <vt:lpstr>Thème</vt:lpstr>
      </vt:variant>
      <vt:variant>
        <vt:i4>1</vt:i4>
      </vt:variant>
      <vt:variant>
        <vt:lpstr>Titres des diapositives</vt:lpstr>
      </vt:variant>
      <vt:variant>
        <vt:i4>38</vt:i4>
      </vt:variant>
    </vt:vector>
  </HeadingPairs>
  <TitlesOfParts>
    <vt:vector size="39" baseType="lpstr">
      <vt:lpstr>Thème Office</vt:lpstr>
      <vt:lpstr>Parasitose intestinale</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Dell</dc:creator>
  <cp:lastModifiedBy>Propriétaire</cp:lastModifiedBy>
  <cp:revision>61</cp:revision>
  <dcterms:created xsi:type="dcterms:W3CDTF">2018-08-17T08:50:12Z</dcterms:created>
  <dcterms:modified xsi:type="dcterms:W3CDTF">2020-04-02T13:48:09Z</dcterms:modified>
</cp:coreProperties>
</file>