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5"/>
  </p:notesMasterIdLst>
  <p:sldIdLst>
    <p:sldId id="391" r:id="rId2"/>
    <p:sldId id="347" r:id="rId3"/>
    <p:sldId id="354" r:id="rId4"/>
    <p:sldId id="348" r:id="rId5"/>
    <p:sldId id="350" r:id="rId6"/>
    <p:sldId id="352" r:id="rId7"/>
    <p:sldId id="351" r:id="rId8"/>
    <p:sldId id="381" r:id="rId9"/>
    <p:sldId id="382" r:id="rId10"/>
    <p:sldId id="338" r:id="rId11"/>
    <p:sldId id="359" r:id="rId12"/>
    <p:sldId id="363" r:id="rId13"/>
    <p:sldId id="364" r:id="rId14"/>
    <p:sldId id="377" r:id="rId15"/>
    <p:sldId id="365" r:id="rId16"/>
    <p:sldId id="366" r:id="rId17"/>
    <p:sldId id="368" r:id="rId18"/>
    <p:sldId id="379" r:id="rId19"/>
    <p:sldId id="380" r:id="rId20"/>
    <p:sldId id="370" r:id="rId21"/>
    <p:sldId id="371" r:id="rId22"/>
    <p:sldId id="372" r:id="rId23"/>
    <p:sldId id="373" r:id="rId24"/>
    <p:sldId id="374" r:id="rId25"/>
    <p:sldId id="375" r:id="rId26"/>
    <p:sldId id="376" r:id="rId27"/>
    <p:sldId id="261" r:id="rId28"/>
    <p:sldId id="262" r:id="rId29"/>
    <p:sldId id="263" r:id="rId30"/>
    <p:sldId id="378" r:id="rId31"/>
    <p:sldId id="264" r:id="rId32"/>
    <p:sldId id="267" r:id="rId33"/>
    <p:sldId id="398" r:id="rId34"/>
    <p:sldId id="269" r:id="rId35"/>
    <p:sldId id="394" r:id="rId36"/>
    <p:sldId id="273" r:id="rId37"/>
    <p:sldId id="274" r:id="rId38"/>
    <p:sldId id="385" r:id="rId39"/>
    <p:sldId id="387" r:id="rId40"/>
    <p:sldId id="396" r:id="rId41"/>
    <p:sldId id="395" r:id="rId42"/>
    <p:sldId id="393" r:id="rId43"/>
    <p:sldId id="388" r:id="rId44"/>
    <p:sldId id="390" r:id="rId45"/>
    <p:sldId id="283" r:id="rId46"/>
    <p:sldId id="392" r:id="rId47"/>
    <p:sldId id="397" r:id="rId48"/>
    <p:sldId id="324" r:id="rId49"/>
    <p:sldId id="326" r:id="rId50"/>
    <p:sldId id="327" r:id="rId51"/>
    <p:sldId id="328" r:id="rId52"/>
    <p:sldId id="325" r:id="rId53"/>
    <p:sldId id="389" r:id="rId5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37" autoAdjust="0"/>
    <p:restoredTop sz="94640" autoAdjust="0"/>
  </p:normalViewPr>
  <p:slideViewPr>
    <p:cSldViewPr>
      <p:cViewPr varScale="1">
        <p:scale>
          <a:sx n="86" d="100"/>
          <a:sy n="86" d="100"/>
        </p:scale>
        <p:origin x="-1446" y="-90"/>
      </p:cViewPr>
      <p:guideLst>
        <p:guide orient="horz" pos="2160"/>
        <p:guide pos="2880"/>
      </p:guideLst>
    </p:cSldViewPr>
  </p:slideViewPr>
  <p:outlineViewPr>
    <p:cViewPr>
      <p:scale>
        <a:sx n="33" d="100"/>
        <a:sy n="33" d="100"/>
      </p:scale>
      <p:origin x="0" y="414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2B7BAB2-CE6D-48EC-9A55-39D07D97EC56}" type="datetimeFigureOut">
              <a:rPr lang="fr-FR"/>
              <a:pPr>
                <a:defRPr/>
              </a:pPr>
              <a:t>04/04/2020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E62C323-95BC-4BF1-8765-998D11BC54C5}"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5B8E8CF-AB7E-4A67-8CA8-D54F7EA9A26C}"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E3EBA99-4DD8-4D1E-88D8-DE0552D6E3EA}"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ECB01D7-BA9C-46D7-BA02-A8468F5EEB5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CD1BC0D-BFA9-4D3A-BE87-8B5243B339D9}"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D8AA925-9E4A-4CB5-9262-5442AE20B60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EA7D3E7-899B-44AA-ADDB-72516E9AD421}"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7297FBBC-D4E6-4489-BCC3-32245F6C3AC9}"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48A62C7-3E92-44F2-9F9F-7012B1576F6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FCA2516-D878-4E1D-BC4E-439A52D24D8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0906949-6CA3-4E41-94FE-66437820852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9B67718-380E-4B37-9E6D-36E87CC81CEE}"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54010E3-8015-4981-9234-E96D620F1A4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85813" y="3071813"/>
            <a:ext cx="7810500" cy="2116137"/>
          </a:xfrm>
          <a:prstGeom prst="rect">
            <a:avLst/>
          </a:prstGeom>
        </p:spPr>
        <p:style>
          <a:lnRef idx="2">
            <a:schemeClr val="dk1"/>
          </a:lnRef>
          <a:fillRef idx="1">
            <a:schemeClr val="lt1"/>
          </a:fillRef>
          <a:effectRef idx="0">
            <a:schemeClr val="dk1"/>
          </a:effectRef>
          <a:fontRef idx="minor">
            <a:schemeClr val="dk1"/>
          </a:fontRef>
        </p:style>
        <p:txBody>
          <a:bodyPr/>
          <a:lstStyle/>
          <a:p>
            <a:pPr algn="ctr" fontAlgn="auto">
              <a:spcAft>
                <a:spcPts val="0"/>
              </a:spcAft>
              <a:defRPr/>
            </a:pPr>
            <a:r>
              <a:rPr lang="fr-FR" sz="4400" b="1" dirty="0">
                <a:latin typeface="+mj-lt"/>
                <a:ea typeface="+mj-ea"/>
                <a:cs typeface="+mj-cs"/>
              </a:rPr>
              <a:t>La Pathologie  proctologique</a:t>
            </a:r>
          </a:p>
          <a:p>
            <a:pPr algn="ctr" fontAlgn="auto">
              <a:spcAft>
                <a:spcPts val="0"/>
              </a:spcAft>
              <a:defRPr/>
            </a:pPr>
            <a:r>
              <a:rPr lang="fr-FR" sz="4400" b="1" dirty="0">
                <a:latin typeface="+mj-lt"/>
                <a:ea typeface="+mj-ea"/>
                <a:cs typeface="+mj-cs"/>
              </a:rPr>
              <a:t>Non tumorale</a:t>
            </a:r>
          </a:p>
        </p:txBody>
      </p:sp>
      <p:sp>
        <p:nvSpPr>
          <p:cNvPr id="3" name="Espace réservé du contenu 2"/>
          <p:cNvSpPr txBox="1">
            <a:spLocks/>
          </p:cNvSpPr>
          <p:nvPr/>
        </p:nvSpPr>
        <p:spPr>
          <a:xfrm>
            <a:off x="250825" y="260350"/>
            <a:ext cx="8229600" cy="2232025"/>
          </a:xfrm>
          <a:prstGeom prst="rect">
            <a:avLst/>
          </a:prstGeom>
        </p:spPr>
        <p:txBody>
          <a:bodyPr/>
          <a:lstStyle/>
          <a:p>
            <a:pPr marL="342900" indent="-342900" algn="ctr" fontAlgn="auto">
              <a:spcBef>
                <a:spcPct val="20000"/>
              </a:spcBef>
              <a:spcAft>
                <a:spcPts val="0"/>
              </a:spcAft>
              <a:buFont typeface="Arial" pitchFamily="34" charset="0"/>
              <a:buNone/>
              <a:defRPr/>
            </a:pPr>
            <a:r>
              <a:rPr lang="fr-FR" sz="2000" b="1">
                <a:latin typeface="+mn-lt"/>
              </a:rPr>
              <a:t> Université BADJI MOKHTAR – ANNABA</a:t>
            </a:r>
          </a:p>
          <a:p>
            <a:pPr marL="342900" indent="-342900" algn="ctr" fontAlgn="auto">
              <a:spcBef>
                <a:spcPct val="20000"/>
              </a:spcBef>
              <a:spcAft>
                <a:spcPts val="0"/>
              </a:spcAft>
              <a:buFont typeface="Arial" pitchFamily="34" charset="0"/>
              <a:buNone/>
              <a:defRPr/>
            </a:pPr>
            <a:r>
              <a:rPr lang="fr-FR" sz="2000" b="1">
                <a:latin typeface="+mn-lt"/>
              </a:rPr>
              <a:t>Faculté de médecine</a:t>
            </a:r>
          </a:p>
          <a:p>
            <a:pPr marL="342900" indent="-342900" algn="ctr" fontAlgn="auto">
              <a:spcBef>
                <a:spcPct val="20000"/>
              </a:spcBef>
              <a:spcAft>
                <a:spcPts val="0"/>
              </a:spcAft>
              <a:buFont typeface="Arial" pitchFamily="34" charset="0"/>
              <a:buNone/>
              <a:defRPr/>
            </a:pPr>
            <a:r>
              <a:rPr lang="fr-FR" sz="2000" b="1">
                <a:latin typeface="+mn-lt"/>
              </a:rPr>
              <a:t>Cours du module d’hépato-gastro-entérologie </a:t>
            </a:r>
          </a:p>
          <a:p>
            <a:pPr marL="342900" indent="-342900" algn="ctr" fontAlgn="auto">
              <a:spcBef>
                <a:spcPct val="20000"/>
              </a:spcBef>
              <a:spcAft>
                <a:spcPts val="0"/>
              </a:spcAft>
              <a:buFont typeface="Arial" pitchFamily="34" charset="0"/>
              <a:buNone/>
              <a:defRPr/>
            </a:pPr>
            <a:r>
              <a:rPr lang="fr-FR" sz="2000" b="1">
                <a:latin typeface="+mn-lt"/>
              </a:rPr>
              <a:t>Docteur DAMMENNE DEBBIH F.</a:t>
            </a:r>
            <a:endParaRPr lang="fr-FR" sz="2000" b="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2786063" y="0"/>
            <a:ext cx="8229601" cy="1143000"/>
          </a:xfrm>
        </p:spPr>
        <p:txBody>
          <a:bodyPr/>
          <a:lstStyle/>
          <a:p>
            <a:pPr eaLnBrk="1" hangingPunct="1"/>
            <a:r>
              <a:rPr lang="fr-FR" b="1" smtClean="0">
                <a:solidFill>
                  <a:srgbClr val="FF0000"/>
                </a:solidFill>
              </a:rPr>
              <a:t>Définition</a:t>
            </a:r>
          </a:p>
        </p:txBody>
      </p:sp>
      <p:sp>
        <p:nvSpPr>
          <p:cNvPr id="11267" name="Rectangle 3"/>
          <p:cNvSpPr>
            <a:spLocks noGrp="1" noChangeArrowheads="1"/>
          </p:cNvSpPr>
          <p:nvPr>
            <p:ph idx="1"/>
          </p:nvPr>
        </p:nvSpPr>
        <p:spPr>
          <a:xfrm>
            <a:off x="-357188" y="1000125"/>
            <a:ext cx="9786938" cy="4525963"/>
          </a:xfrm>
        </p:spPr>
        <p:txBody>
          <a:bodyPr/>
          <a:lstStyle/>
          <a:p>
            <a:pPr indent="22225" eaLnBrk="1" hangingPunct="1">
              <a:lnSpc>
                <a:spcPct val="90000"/>
              </a:lnSpc>
              <a:buFont typeface="Wingdings" pitchFamily="2" charset="2"/>
              <a:buNone/>
            </a:pPr>
            <a:r>
              <a:rPr lang="fr-FR" sz="2200" b="1" smtClean="0"/>
              <a:t>Ensemble des complications liées aux dilatations veineuses</a:t>
            </a:r>
          </a:p>
          <a:p>
            <a:pPr indent="22225" eaLnBrk="1" hangingPunct="1">
              <a:lnSpc>
                <a:spcPct val="90000"/>
              </a:lnSpc>
              <a:buFont typeface="Wingdings" pitchFamily="2" charset="2"/>
              <a:buNone/>
            </a:pPr>
            <a:r>
              <a:rPr lang="fr-FR" sz="2200" b="1" smtClean="0"/>
              <a:t> sous muqueuses (hémorroïdes internes) ou </a:t>
            </a:r>
          </a:p>
          <a:p>
            <a:pPr indent="22225" eaLnBrk="1" hangingPunct="1">
              <a:lnSpc>
                <a:spcPct val="90000"/>
              </a:lnSpc>
              <a:buFont typeface="Wingdings" pitchFamily="2" charset="2"/>
              <a:buNone/>
            </a:pPr>
            <a:r>
              <a:rPr lang="fr-FR" sz="2200" b="1" smtClean="0"/>
              <a:t>sous-cutanées (hémorroïdes externes).</a:t>
            </a:r>
          </a:p>
        </p:txBody>
      </p:sp>
      <p:sp>
        <p:nvSpPr>
          <p:cNvPr id="11268" name="AutoShape 6" descr="Résultat de recherche d'images pour &quot;maladie hémorroïdaire&quo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11269" name="Picture 7"/>
          <p:cNvPicPr>
            <a:picLocks noChangeAspect="1" noChangeArrowheads="1"/>
          </p:cNvPicPr>
          <p:nvPr/>
        </p:nvPicPr>
        <p:blipFill>
          <a:blip r:embed="rId2"/>
          <a:srcRect/>
          <a:stretch>
            <a:fillRect/>
          </a:stretch>
        </p:blipFill>
        <p:spPr bwMode="auto">
          <a:xfrm>
            <a:off x="785813" y="2286000"/>
            <a:ext cx="7072312"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85750"/>
            <a:ext cx="8229600" cy="720725"/>
          </a:xfrm>
        </p:spPr>
        <p:txBody>
          <a:bodyPr rtlCol="0">
            <a:normAutofit fontScale="90000"/>
          </a:bodyPr>
          <a:lstStyle/>
          <a:p>
            <a:pPr eaLnBrk="1" fontAlgn="auto" hangingPunct="1">
              <a:spcAft>
                <a:spcPts val="0"/>
              </a:spcAft>
              <a:defRPr/>
            </a:pPr>
            <a:r>
              <a:rPr lang="fr-FR" sz="4000" b="1" dirty="0" smtClean="0">
                <a:solidFill>
                  <a:srgbClr val="FF0000"/>
                </a:solidFill>
              </a:rPr>
              <a:t>Epidémiologie et facteurs de risques</a:t>
            </a:r>
            <a:br>
              <a:rPr lang="fr-FR" sz="4000" b="1" dirty="0" smtClean="0">
                <a:solidFill>
                  <a:srgbClr val="FF0000"/>
                </a:solidFill>
              </a:rPr>
            </a:br>
            <a:endParaRPr lang="fr-FR" sz="4000" b="1" dirty="0" smtClean="0">
              <a:solidFill>
                <a:srgbClr val="FF0000"/>
              </a:solidFill>
            </a:endParaRPr>
          </a:p>
        </p:txBody>
      </p:sp>
      <p:sp>
        <p:nvSpPr>
          <p:cNvPr id="5123" name="Rectangle 3"/>
          <p:cNvSpPr>
            <a:spLocks noGrp="1" noChangeArrowheads="1"/>
          </p:cNvSpPr>
          <p:nvPr>
            <p:ph idx="1"/>
          </p:nvPr>
        </p:nvSpPr>
        <p:spPr>
          <a:xfrm>
            <a:off x="285750" y="928688"/>
            <a:ext cx="8858250" cy="5688012"/>
          </a:xfrm>
        </p:spPr>
        <p:txBody>
          <a:bodyPr rtlCol="0">
            <a:normAutofit lnSpcReduction="10000"/>
          </a:bodyPr>
          <a:lstStyle/>
          <a:p>
            <a:pPr eaLnBrk="1" fontAlgn="auto" hangingPunct="1">
              <a:lnSpc>
                <a:spcPct val="90000"/>
              </a:lnSpc>
              <a:spcAft>
                <a:spcPts val="0"/>
              </a:spcAft>
              <a:buFontTx/>
              <a:buNone/>
              <a:defRPr/>
            </a:pPr>
            <a:r>
              <a:rPr lang="fr-FR" dirty="0" smtClean="0"/>
              <a:t>.</a:t>
            </a:r>
            <a:r>
              <a:rPr lang="fr-FR" sz="2800" b="1" dirty="0" smtClean="0"/>
              <a:t>fréquence identique dans les 2 sexes</a:t>
            </a:r>
          </a:p>
          <a:p>
            <a:pPr eaLnBrk="1" fontAlgn="auto" hangingPunct="1">
              <a:lnSpc>
                <a:spcPct val="90000"/>
              </a:lnSpc>
              <a:spcAft>
                <a:spcPts val="0"/>
              </a:spcAft>
              <a:buFontTx/>
              <a:buNone/>
              <a:defRPr/>
            </a:pPr>
            <a:endParaRPr lang="fr-FR" sz="2800" b="1" dirty="0" smtClean="0"/>
          </a:p>
          <a:p>
            <a:pPr eaLnBrk="1" fontAlgn="auto" hangingPunct="1">
              <a:lnSpc>
                <a:spcPct val="90000"/>
              </a:lnSpc>
              <a:spcAft>
                <a:spcPts val="0"/>
              </a:spcAft>
              <a:buFontTx/>
              <a:buNone/>
              <a:defRPr/>
            </a:pPr>
            <a:r>
              <a:rPr lang="fr-FR" sz="2800" b="1" dirty="0" smtClean="0"/>
              <a:t>.pas de prédisposition ethnique mais prédisposition familiale</a:t>
            </a:r>
          </a:p>
          <a:p>
            <a:pPr eaLnBrk="1" fontAlgn="auto" hangingPunct="1">
              <a:lnSpc>
                <a:spcPct val="90000"/>
              </a:lnSpc>
              <a:spcAft>
                <a:spcPts val="0"/>
              </a:spcAft>
              <a:buFontTx/>
              <a:buNone/>
              <a:defRPr/>
            </a:pPr>
            <a:endParaRPr lang="fr-FR" sz="2800" b="1" dirty="0" smtClean="0"/>
          </a:p>
          <a:p>
            <a:pPr eaLnBrk="1" fontAlgn="auto" hangingPunct="1">
              <a:lnSpc>
                <a:spcPct val="90000"/>
              </a:lnSpc>
              <a:spcAft>
                <a:spcPts val="0"/>
              </a:spcAft>
              <a:buFontTx/>
              <a:buNone/>
              <a:defRPr/>
            </a:pPr>
            <a:r>
              <a:rPr lang="fr-FR" sz="2800" b="1" dirty="0" smtClean="0"/>
              <a:t>.le plus souvent entre 30 et 60 ans</a:t>
            </a:r>
          </a:p>
          <a:p>
            <a:pPr eaLnBrk="1" fontAlgn="auto" hangingPunct="1">
              <a:lnSpc>
                <a:spcPct val="90000"/>
              </a:lnSpc>
              <a:spcAft>
                <a:spcPts val="0"/>
              </a:spcAft>
              <a:buFontTx/>
              <a:buNone/>
              <a:defRPr/>
            </a:pPr>
            <a:endParaRPr lang="fr-FR" sz="2800" b="1" dirty="0" smtClean="0"/>
          </a:p>
          <a:p>
            <a:pPr eaLnBrk="1" fontAlgn="auto" hangingPunct="1">
              <a:lnSpc>
                <a:spcPct val="90000"/>
              </a:lnSpc>
              <a:spcAft>
                <a:spcPts val="0"/>
              </a:spcAft>
              <a:buFontTx/>
              <a:buNone/>
              <a:defRPr/>
            </a:pPr>
            <a:r>
              <a:rPr lang="fr-FR" sz="2800" b="1" dirty="0" smtClean="0"/>
              <a:t>.facteurs de risque incertains (alimentation, constipation, sédentarité, pratique sportive)</a:t>
            </a:r>
          </a:p>
          <a:p>
            <a:pPr eaLnBrk="1" fontAlgn="auto" hangingPunct="1">
              <a:lnSpc>
                <a:spcPct val="90000"/>
              </a:lnSpc>
              <a:spcAft>
                <a:spcPts val="0"/>
              </a:spcAft>
              <a:buFontTx/>
              <a:buNone/>
              <a:defRPr/>
            </a:pPr>
            <a:endParaRPr lang="fr-FR" sz="2800" b="1" dirty="0" smtClean="0"/>
          </a:p>
          <a:p>
            <a:pPr eaLnBrk="1" fontAlgn="auto" hangingPunct="1">
              <a:lnSpc>
                <a:spcPct val="90000"/>
              </a:lnSpc>
              <a:spcAft>
                <a:spcPts val="0"/>
              </a:spcAft>
              <a:buFontTx/>
              <a:buNone/>
              <a:defRPr/>
            </a:pPr>
            <a:r>
              <a:rPr lang="fr-FR" sz="2800" b="1" dirty="0" smtClean="0"/>
              <a:t>.le tissu hémorroïdaire est riche en récepteurs ostrogéniques et la maladie hémorroïdaire est favorisée par les épisodes de la vie génitale féminine</a:t>
            </a:r>
          </a:p>
          <a:p>
            <a:pPr eaLnBrk="1" fontAlgn="auto" hangingPunct="1">
              <a:lnSpc>
                <a:spcPct val="90000"/>
              </a:lnSpc>
              <a:spcAft>
                <a:spcPts val="0"/>
              </a:spcAft>
              <a:buFontTx/>
              <a:buNone/>
              <a:defRPr/>
            </a:pPr>
            <a:endParaRPr lang="fr-F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00063" y="500063"/>
            <a:ext cx="8229600" cy="1223962"/>
          </a:xfrm>
        </p:spPr>
        <p:txBody>
          <a:bodyPr/>
          <a:lstStyle/>
          <a:p>
            <a:pPr eaLnBrk="1" hangingPunct="1"/>
            <a:r>
              <a:rPr lang="fr-FR" sz="3600" b="1" smtClean="0">
                <a:solidFill>
                  <a:srgbClr val="FF0000"/>
                </a:solidFill>
              </a:rPr>
              <a:t>Manifestations cliniques</a:t>
            </a:r>
          </a:p>
        </p:txBody>
      </p:sp>
      <p:sp>
        <p:nvSpPr>
          <p:cNvPr id="13315" name="Rectangle 3"/>
          <p:cNvSpPr>
            <a:spLocks noGrp="1" noChangeArrowheads="1"/>
          </p:cNvSpPr>
          <p:nvPr>
            <p:ph idx="1"/>
          </p:nvPr>
        </p:nvSpPr>
        <p:spPr>
          <a:xfrm>
            <a:off x="500063" y="2143125"/>
            <a:ext cx="8229600" cy="1714500"/>
          </a:xfrm>
          <a:solidFill>
            <a:schemeClr val="bg2"/>
          </a:solidFill>
          <a:ln w="57150">
            <a:solidFill>
              <a:schemeClr val="tx1"/>
            </a:solidFill>
          </a:ln>
        </p:spPr>
        <p:txBody>
          <a:bodyPr/>
          <a:lstStyle/>
          <a:p>
            <a:pPr algn="ctr" eaLnBrk="1" hangingPunct="1">
              <a:buFontTx/>
              <a:buNone/>
            </a:pPr>
            <a:r>
              <a:rPr lang="fr-FR" b="1" smtClean="0"/>
              <a:t>Elles sont différentes selon qu’elles soient liées aux hémorroïdes internes ou externes</a:t>
            </a:r>
          </a:p>
          <a:p>
            <a:pPr eaLnBrk="1" hangingPunct="1">
              <a:buFontTx/>
              <a:buNone/>
            </a:pPr>
            <a:endParaRPr lang="fr-FR" b="1"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260350"/>
            <a:ext cx="8229600" cy="792163"/>
          </a:xfrm>
        </p:spPr>
        <p:txBody>
          <a:bodyPr/>
          <a:lstStyle/>
          <a:p>
            <a:pPr eaLnBrk="1" hangingPunct="1"/>
            <a:r>
              <a:rPr lang="fr-FR" sz="3600" b="1" smtClean="0">
                <a:solidFill>
                  <a:srgbClr val="FF0000"/>
                </a:solidFill>
              </a:rPr>
              <a:t>HEMORROIDES EXTERNES</a:t>
            </a:r>
          </a:p>
        </p:txBody>
      </p:sp>
      <p:sp>
        <p:nvSpPr>
          <p:cNvPr id="14339" name="Rectangle 3"/>
          <p:cNvSpPr>
            <a:spLocks noGrp="1" noChangeArrowheads="1"/>
          </p:cNvSpPr>
          <p:nvPr>
            <p:ph idx="1"/>
          </p:nvPr>
        </p:nvSpPr>
        <p:spPr>
          <a:xfrm>
            <a:off x="468313" y="1052513"/>
            <a:ext cx="8675687" cy="5545137"/>
          </a:xfrm>
        </p:spPr>
        <p:txBody>
          <a:bodyPr/>
          <a:lstStyle/>
          <a:p>
            <a:pPr eaLnBrk="1" hangingPunct="1">
              <a:buFontTx/>
              <a:buNone/>
            </a:pPr>
            <a:r>
              <a:rPr lang="fr-FR" sz="2400" b="1" u="sng" smtClean="0"/>
              <a:t>La thrombose hémorroïdaire externe est la seule manifestation des HE</a:t>
            </a:r>
          </a:p>
          <a:p>
            <a:pPr eaLnBrk="1" hangingPunct="1">
              <a:buFontTx/>
              <a:buNone/>
            </a:pPr>
            <a:r>
              <a:rPr lang="fr-FR" sz="2400" b="1" smtClean="0"/>
              <a:t>-Tuméfaction bleutée douloureuse unique ou multiple située sous la peau de la marge anale.</a:t>
            </a:r>
          </a:p>
          <a:p>
            <a:pPr eaLnBrk="1" hangingPunct="1">
              <a:buFontTx/>
              <a:buNone/>
            </a:pPr>
            <a:r>
              <a:rPr lang="fr-FR" sz="2400" b="1" smtClean="0"/>
              <a:t>-Elle peut être associée à une réaction œdémateuse.</a:t>
            </a:r>
          </a:p>
          <a:p>
            <a:pPr eaLnBrk="1" hangingPunct="1">
              <a:buFontTx/>
              <a:buNone/>
            </a:pPr>
            <a:endParaRPr lang="fr-FR" sz="2400" smtClean="0"/>
          </a:p>
          <a:p>
            <a:pPr eaLnBrk="1" hangingPunct="1">
              <a:buFontTx/>
              <a:buNone/>
            </a:pPr>
            <a:endParaRPr lang="fr-FR" sz="2400" smtClean="0"/>
          </a:p>
          <a:p>
            <a:pPr eaLnBrk="1" hangingPunct="1">
              <a:buFontTx/>
              <a:buNone/>
            </a:pPr>
            <a:endParaRPr lang="fr-FR" sz="2400" smtClean="0"/>
          </a:p>
          <a:p>
            <a:pPr eaLnBrk="1" hangingPunct="1">
              <a:buFontTx/>
              <a:buNone/>
            </a:pPr>
            <a:endParaRPr lang="fr-FR" sz="2400" smtClean="0"/>
          </a:p>
          <a:p>
            <a:pPr eaLnBrk="1" hangingPunct="1">
              <a:buFontTx/>
              <a:buNone/>
            </a:pPr>
            <a:endParaRPr lang="fr-FR" sz="2400" smtClean="0"/>
          </a:p>
          <a:p>
            <a:pPr eaLnBrk="1" hangingPunct="1">
              <a:buFontTx/>
              <a:buNone/>
            </a:pPr>
            <a:r>
              <a:rPr lang="fr-FR" sz="2400" smtClean="0"/>
              <a:t>-</a:t>
            </a:r>
            <a:r>
              <a:rPr lang="fr-FR" sz="2400" b="1" smtClean="0"/>
              <a:t>L’évolution spontanée se fait  vers la nécrose avec énucléation du caillot ou vers la résorption en qq semaines laissant un sac cutané vide appelé </a:t>
            </a:r>
            <a:r>
              <a:rPr lang="fr-FR" sz="2400" b="1" i="1" smtClean="0"/>
              <a:t>marisque.</a:t>
            </a:r>
          </a:p>
        </p:txBody>
      </p:sp>
      <p:sp>
        <p:nvSpPr>
          <p:cNvPr id="14340" name="AutoShape 2" descr="Image associé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14341" name="Picture 4" descr="Image associée"/>
          <p:cNvPicPr>
            <a:picLocks noChangeAspect="1" noChangeArrowheads="1"/>
          </p:cNvPicPr>
          <p:nvPr/>
        </p:nvPicPr>
        <p:blipFill>
          <a:blip r:embed="rId2"/>
          <a:srcRect/>
          <a:stretch>
            <a:fillRect/>
          </a:stretch>
        </p:blipFill>
        <p:spPr bwMode="auto">
          <a:xfrm>
            <a:off x="1714500" y="3071813"/>
            <a:ext cx="5857875" cy="229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435100" y="274638"/>
            <a:ext cx="7499350" cy="1143000"/>
          </a:xfrm>
        </p:spPr>
        <p:txBody>
          <a:bodyPr rtlCol="0">
            <a:normAutofit fontScale="90000"/>
          </a:bodyPr>
          <a:lstStyle/>
          <a:p>
            <a:pPr eaLnBrk="1" fontAlgn="auto" hangingPunct="1">
              <a:spcAft>
                <a:spcPts val="0"/>
              </a:spcAft>
              <a:defRPr/>
            </a:pPr>
            <a:r>
              <a:rPr lang="fr-FR" smtClean="0">
                <a:solidFill>
                  <a:srgbClr val="FFFF00"/>
                </a:solidFill>
              </a:rPr>
              <a:t>  Maladie Hémorroïdaire Externe</a:t>
            </a:r>
            <a:r>
              <a:rPr lang="fr-FR" sz="4000" smtClean="0"/>
              <a:t> </a:t>
            </a:r>
          </a:p>
        </p:txBody>
      </p:sp>
      <p:pic>
        <p:nvPicPr>
          <p:cNvPr id="15363" name="Picture 3" descr="photo hemorroide  039"/>
          <p:cNvPicPr>
            <a:picLocks noChangeAspect="1" noChangeArrowheads="1"/>
          </p:cNvPicPr>
          <p:nvPr/>
        </p:nvPicPr>
        <p:blipFill>
          <a:blip r:embed="rId2"/>
          <a:srcRect/>
          <a:stretch>
            <a:fillRect/>
          </a:stretch>
        </p:blipFill>
        <p:spPr bwMode="auto">
          <a:xfrm>
            <a:off x="0" y="1341438"/>
            <a:ext cx="9144000" cy="5516562"/>
          </a:xfrm>
          <a:prstGeom prst="rect">
            <a:avLst/>
          </a:prstGeom>
          <a:noFill/>
          <a:ln w="9525">
            <a:noFill/>
            <a:miter lim="800000"/>
            <a:headEnd/>
            <a:tailEnd/>
          </a:ln>
        </p:spPr>
      </p:pic>
      <p:sp>
        <p:nvSpPr>
          <p:cNvPr id="15364" name="Text Box 4"/>
          <p:cNvSpPr txBox="1">
            <a:spLocks noChangeArrowheads="1"/>
          </p:cNvSpPr>
          <p:nvPr/>
        </p:nvSpPr>
        <p:spPr bwMode="auto">
          <a:xfrm>
            <a:off x="376238" y="1400175"/>
            <a:ext cx="2141537" cy="762000"/>
          </a:xfrm>
          <a:prstGeom prst="rect">
            <a:avLst/>
          </a:prstGeom>
          <a:noFill/>
          <a:ln w="9525">
            <a:noFill/>
            <a:miter lim="800000"/>
            <a:headEnd/>
            <a:tailEnd/>
          </a:ln>
        </p:spPr>
        <p:txBody>
          <a:bodyPr wrap="none">
            <a:spAutoFit/>
          </a:bodyPr>
          <a:lstStyle/>
          <a:p>
            <a:r>
              <a:rPr lang="fr-FR" sz="4400"/>
              <a:t>Douleur</a:t>
            </a:r>
          </a:p>
        </p:txBody>
      </p:sp>
      <p:sp>
        <p:nvSpPr>
          <p:cNvPr id="15365" name="Text Box 5"/>
          <p:cNvSpPr txBox="1">
            <a:spLocks noChangeArrowheads="1"/>
          </p:cNvSpPr>
          <p:nvPr/>
        </p:nvSpPr>
        <p:spPr bwMode="auto">
          <a:xfrm>
            <a:off x="447675" y="1903413"/>
            <a:ext cx="2482850" cy="762000"/>
          </a:xfrm>
          <a:prstGeom prst="rect">
            <a:avLst/>
          </a:prstGeom>
          <a:noFill/>
          <a:ln w="9525">
            <a:noFill/>
            <a:miter lim="800000"/>
            <a:headEnd/>
            <a:tailEnd/>
          </a:ln>
        </p:spPr>
        <p:txBody>
          <a:bodyPr wrap="none">
            <a:spAutoFit/>
          </a:bodyPr>
          <a:lstStyle/>
          <a:p>
            <a:r>
              <a:rPr lang="fr-FR" sz="4400"/>
              <a:t>Grosseur</a:t>
            </a:r>
          </a:p>
        </p:txBody>
      </p:sp>
      <p:sp>
        <p:nvSpPr>
          <p:cNvPr id="8" name="Espace réservé du numéro de diapositive 7"/>
          <p:cNvSpPr>
            <a:spLocks noGrp="1"/>
          </p:cNvSpPr>
          <p:nvPr>
            <p:ph type="sldNum" sz="quarter" idx="12"/>
          </p:nvPr>
        </p:nvSpPr>
        <p:spPr/>
        <p:txBody>
          <a:bodyPr/>
          <a:lstStyle/>
          <a:p>
            <a:pPr>
              <a:defRPr/>
            </a:pPr>
            <a:fld id="{05041E57-B74C-49CF-A347-6EEDF6660B43}" type="slidenum">
              <a:rPr lang="fr-FR"/>
              <a:pPr>
                <a:defRPr/>
              </a:pPr>
              <a:t>14</a:t>
            </a:fld>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1" descr="procto10.JPG"/>
          <p:cNvPicPr>
            <a:picLocks noChangeAspect="1" noChangeArrowheads="1"/>
          </p:cNvPicPr>
          <p:nvPr/>
        </p:nvPicPr>
        <p:blipFill>
          <a:blip r:embed="rId2"/>
          <a:srcRect l="3999" t="6931" r="1167"/>
          <a:stretch>
            <a:fillRect/>
          </a:stretch>
        </p:blipFill>
        <p:spPr bwMode="auto">
          <a:xfrm>
            <a:off x="323850" y="74613"/>
            <a:ext cx="8820150" cy="678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procto4.JPG"/>
          <p:cNvPicPr>
            <a:picLocks noChangeAspect="1" noChangeArrowheads="1"/>
          </p:cNvPicPr>
          <p:nvPr/>
        </p:nvPicPr>
        <p:blipFill>
          <a:blip r:embed="rId2"/>
          <a:srcRect l="4834" t="960" r="5167" b="7678"/>
          <a:stretch>
            <a:fillRect/>
          </a:stretch>
        </p:blipFill>
        <p:spPr bwMode="auto">
          <a:xfrm>
            <a:off x="468313" y="198438"/>
            <a:ext cx="8351837" cy="6665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Image associé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18435" name="Picture 4" descr="Image associée"/>
          <p:cNvPicPr>
            <a:picLocks noChangeAspect="1" noChangeArrowheads="1"/>
          </p:cNvPicPr>
          <p:nvPr/>
        </p:nvPicPr>
        <p:blipFill>
          <a:blip r:embed="rId2"/>
          <a:srcRect/>
          <a:stretch>
            <a:fillRect/>
          </a:stretch>
        </p:blipFill>
        <p:spPr bwMode="auto">
          <a:xfrm>
            <a:off x="357188" y="357188"/>
            <a:ext cx="8572500" cy="4981575"/>
          </a:xfrm>
          <a:prstGeom prst="rect">
            <a:avLst/>
          </a:prstGeom>
          <a:noFill/>
          <a:ln w="9525">
            <a:noFill/>
            <a:miter lim="800000"/>
            <a:headEnd/>
            <a:tailEnd/>
          </a:ln>
        </p:spPr>
      </p:pic>
      <p:sp>
        <p:nvSpPr>
          <p:cNvPr id="4" name="Rectangle 3"/>
          <p:cNvSpPr txBox="1">
            <a:spLocks noChangeArrowheads="1"/>
          </p:cNvSpPr>
          <p:nvPr/>
        </p:nvSpPr>
        <p:spPr>
          <a:xfrm>
            <a:off x="152400" y="5072063"/>
            <a:ext cx="8991600" cy="4495800"/>
          </a:xfrm>
          <a:prstGeom prst="rect">
            <a:avLst/>
          </a:prstGeom>
        </p:spPr>
        <p:txBody>
          <a:bodyPr/>
          <a:lstStyle/>
          <a:p>
            <a:pPr marL="1371600" lvl="2" indent="-457200" fontAlgn="auto">
              <a:lnSpc>
                <a:spcPct val="90000"/>
              </a:lnSpc>
              <a:spcBef>
                <a:spcPct val="20000"/>
              </a:spcBef>
              <a:spcAft>
                <a:spcPts val="0"/>
              </a:spcAft>
              <a:buFont typeface="Arial" pitchFamily="34" charset="0"/>
              <a:buChar char="•"/>
              <a:defRPr/>
            </a:pPr>
            <a:endParaRPr lang="fr-FR" sz="1200" dirty="0">
              <a:latin typeface="+mn-lt"/>
            </a:endParaRPr>
          </a:p>
          <a:p>
            <a:pPr marL="1371600" lvl="2" indent="-457200" fontAlgn="auto">
              <a:lnSpc>
                <a:spcPct val="90000"/>
              </a:lnSpc>
              <a:spcBef>
                <a:spcPct val="20000"/>
              </a:spcBef>
              <a:spcAft>
                <a:spcPts val="0"/>
              </a:spcAft>
              <a:defRPr/>
            </a:pPr>
            <a:endParaRPr lang="fr-FR" sz="2000" dirty="0">
              <a:latin typeface="+mn-lt"/>
            </a:endParaRPr>
          </a:p>
          <a:p>
            <a:pPr marL="609600" indent="-609600" fontAlgn="auto">
              <a:lnSpc>
                <a:spcPct val="90000"/>
              </a:lnSpc>
              <a:spcBef>
                <a:spcPct val="20000"/>
              </a:spcBef>
              <a:spcAft>
                <a:spcPts val="0"/>
              </a:spcAft>
              <a:buFont typeface="Arial" pitchFamily="34" charset="0"/>
              <a:buChar char="•"/>
              <a:defRPr/>
            </a:pPr>
            <a:r>
              <a:rPr lang="fr-FR" sz="2400" b="1" dirty="0">
                <a:latin typeface="+mn-lt"/>
              </a:rPr>
              <a:t>Séquelles = marisques</a:t>
            </a:r>
          </a:p>
          <a:p>
            <a:pPr marL="1371600" lvl="2" indent="-457200" fontAlgn="auto">
              <a:lnSpc>
                <a:spcPct val="90000"/>
              </a:lnSpc>
              <a:spcBef>
                <a:spcPct val="20000"/>
              </a:spcBef>
              <a:spcAft>
                <a:spcPts val="0"/>
              </a:spcAft>
              <a:buFont typeface="Arial" pitchFamily="34" charset="0"/>
              <a:buChar char="•"/>
              <a:defRPr/>
            </a:pPr>
            <a:r>
              <a:rPr lang="fr-FR" sz="2400" b="1" dirty="0">
                <a:latin typeface="+mn-lt"/>
              </a:rPr>
              <a:t>Lambeaux cutanés flasques non inflammatoires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88" y="500063"/>
            <a:ext cx="8786812" cy="954087"/>
          </a:xfrm>
          <a:prstGeom prst="rect">
            <a:avLst/>
          </a:prstGeom>
        </p:spPr>
        <p:txBody>
          <a:bodyPr>
            <a:spAutoFit/>
          </a:bodyPr>
          <a:lstStyle/>
          <a:p>
            <a:pPr>
              <a:defRPr/>
            </a:pPr>
            <a:r>
              <a:rPr lang="fr-FR" sz="2800" dirty="0">
                <a:solidFill>
                  <a:srgbClr val="FF0000"/>
                </a:solidFill>
                <a:latin typeface="+mn-lt"/>
              </a:rPr>
              <a:t>Traitement: </a:t>
            </a:r>
          </a:p>
          <a:p>
            <a:pPr>
              <a:defRPr/>
            </a:pPr>
            <a:r>
              <a:rPr lang="fr-FR" sz="2800" dirty="0">
                <a:latin typeface="+mn-lt"/>
              </a:rPr>
              <a:t>par incision ou excision du matériel thrombotique</a:t>
            </a:r>
          </a:p>
        </p:txBody>
      </p:sp>
      <p:pic>
        <p:nvPicPr>
          <p:cNvPr id="19459" name="Picture 3"/>
          <p:cNvPicPr>
            <a:picLocks noChangeAspect="1" noChangeArrowheads="1"/>
          </p:cNvPicPr>
          <p:nvPr/>
        </p:nvPicPr>
        <p:blipFill>
          <a:blip r:embed="rId2"/>
          <a:srcRect/>
          <a:stretch>
            <a:fillRect/>
          </a:stretch>
        </p:blipFill>
        <p:spPr bwMode="auto">
          <a:xfrm>
            <a:off x="-88900" y="1714500"/>
            <a:ext cx="9232900" cy="450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315913"/>
            <a:ext cx="8229600" cy="1223963"/>
          </a:xfrm>
        </p:spPr>
        <p:txBody>
          <a:bodyPr/>
          <a:lstStyle/>
          <a:p>
            <a:pPr eaLnBrk="1" hangingPunct="1"/>
            <a:r>
              <a:rPr lang="fr-FR" sz="3600" b="1" smtClean="0">
                <a:solidFill>
                  <a:srgbClr val="FF0000"/>
                </a:solidFill>
              </a:rPr>
              <a:t>Manifestations cliniques</a:t>
            </a:r>
          </a:p>
        </p:txBody>
      </p:sp>
      <p:sp>
        <p:nvSpPr>
          <p:cNvPr id="20483" name="Rectangle 3"/>
          <p:cNvSpPr>
            <a:spLocks noGrp="1" noChangeArrowheads="1"/>
          </p:cNvSpPr>
          <p:nvPr>
            <p:ph idx="1"/>
          </p:nvPr>
        </p:nvSpPr>
        <p:spPr>
          <a:xfrm>
            <a:off x="468313" y="765175"/>
            <a:ext cx="8229600" cy="5759450"/>
          </a:xfrm>
        </p:spPr>
        <p:txBody>
          <a:bodyPr/>
          <a:lstStyle/>
          <a:p>
            <a:pPr eaLnBrk="1" hangingPunct="1">
              <a:buFontTx/>
              <a:buNone/>
            </a:pPr>
            <a:r>
              <a:rPr lang="fr-FR" b="1" smtClean="0">
                <a:solidFill>
                  <a:srgbClr val="FF0000"/>
                </a:solidFill>
              </a:rPr>
              <a:t>Hémorroïdes internes :</a:t>
            </a:r>
          </a:p>
          <a:p>
            <a:pPr eaLnBrk="1" hangingPunct="1">
              <a:buFontTx/>
              <a:buNone/>
            </a:pPr>
            <a:endParaRPr lang="fr-FR" b="1" smtClean="0">
              <a:solidFill>
                <a:srgbClr val="FF0000"/>
              </a:solidFill>
            </a:endParaRPr>
          </a:p>
          <a:p>
            <a:pPr eaLnBrk="1" hangingPunct="1">
              <a:buFontTx/>
              <a:buNone/>
            </a:pPr>
            <a:r>
              <a:rPr lang="fr-FR" sz="2000" b="1" u="sng" smtClean="0"/>
              <a:t>RECTORRAGIES</a:t>
            </a:r>
          </a:p>
          <a:p>
            <a:pPr algn="ctr" eaLnBrk="1" hangingPunct="1">
              <a:buFontTx/>
              <a:buNone/>
            </a:pPr>
            <a:r>
              <a:rPr lang="fr-FR" sz="2000" b="1" smtClean="0"/>
              <a:t> typiquement de sang rouge , après la selle, traces sur le papier, goutte à goutte ou éclaboussant la cuvette .Si répétées et abondantes peuvent entrainer une anémie ferriprive.</a:t>
            </a:r>
          </a:p>
          <a:p>
            <a:pPr algn="ctr" eaLnBrk="1" hangingPunct="1">
              <a:buFontTx/>
              <a:buNone/>
            </a:pPr>
            <a:r>
              <a:rPr lang="fr-FR" sz="2000" b="1" smtClean="0"/>
              <a:t>Rien ne permet de toujours les rattacher aux hémorroïdes </a:t>
            </a:r>
          </a:p>
          <a:p>
            <a:pPr algn="ctr" eaLnBrk="1" hangingPunct="1">
              <a:buFontTx/>
              <a:buNone/>
            </a:pPr>
            <a:r>
              <a:rPr lang="fr-FR" sz="2000" smtClean="0"/>
              <a:t>        </a:t>
            </a:r>
          </a:p>
          <a:p>
            <a:pPr eaLnBrk="1" hangingPunct="1">
              <a:buFontTx/>
              <a:buNone/>
            </a:pPr>
            <a:r>
              <a:rPr lang="fr-FR" sz="2800" b="1" smtClean="0"/>
              <a:t>              </a:t>
            </a:r>
            <a:r>
              <a:rPr lang="fr-FR" sz="2800" b="1" u="sng" smtClean="0"/>
              <a:t>il faut savoir rechercher une cause haute</a:t>
            </a:r>
          </a:p>
          <a:p>
            <a:pPr eaLnBrk="1" hangingPunct="1">
              <a:buFontTx/>
              <a:buNone/>
            </a:pPr>
            <a:endParaRPr lang="fr-FR" sz="2000" u="sng" smtClean="0"/>
          </a:p>
          <a:p>
            <a:pPr eaLnBrk="1" hangingPunct="1">
              <a:buFontTx/>
              <a:buNone/>
            </a:pPr>
            <a:endParaRPr lang="fr-FR" sz="2000" u="sng" smtClean="0"/>
          </a:p>
          <a:p>
            <a:pPr eaLnBrk="1" hangingPunct="1">
              <a:buFontTx/>
              <a:buNone/>
            </a:pPr>
            <a:endParaRPr lang="fr-FR"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b="1" dirty="0" smtClean="0">
                <a:solidFill>
                  <a:srgbClr val="FF0000"/>
                </a:solidFill>
              </a:rPr>
              <a:t>LES SIGNES LES PLUS FREQUENTS</a:t>
            </a:r>
            <a:r>
              <a:rPr lang="fr-FR" dirty="0" smtClean="0">
                <a:solidFill>
                  <a:srgbClr val="FF0000"/>
                </a:solidFill>
              </a:rPr>
              <a:t/>
            </a:r>
            <a:br>
              <a:rPr lang="fr-FR" dirty="0" smtClean="0">
                <a:solidFill>
                  <a:srgbClr val="FF0000"/>
                </a:solidFill>
              </a:rPr>
            </a:br>
            <a:endParaRPr lang="fr-FR" dirty="0" smtClean="0">
              <a:solidFill>
                <a:srgbClr val="FF0000"/>
              </a:solidFill>
            </a:endParaRPr>
          </a:p>
        </p:txBody>
      </p:sp>
      <p:sp>
        <p:nvSpPr>
          <p:cNvPr id="3075" name="Espace réservé du contenu 2"/>
          <p:cNvSpPr>
            <a:spLocks noGrp="1"/>
          </p:cNvSpPr>
          <p:nvPr>
            <p:ph idx="1"/>
          </p:nvPr>
        </p:nvSpPr>
        <p:spPr>
          <a:xfrm>
            <a:off x="214313" y="857250"/>
            <a:ext cx="9686925" cy="5257800"/>
          </a:xfrm>
        </p:spPr>
        <p:txBody>
          <a:bodyPr/>
          <a:lstStyle/>
          <a:p>
            <a:pPr eaLnBrk="1" hangingPunct="1">
              <a:buFont typeface="Arial" charset="0"/>
              <a:buNone/>
            </a:pPr>
            <a:r>
              <a:rPr lang="fr-FR" b="1" smtClean="0"/>
              <a:t>  </a:t>
            </a:r>
            <a:r>
              <a:rPr lang="fr-FR" smtClean="0"/>
              <a:t> </a:t>
            </a:r>
          </a:p>
          <a:p>
            <a:pPr eaLnBrk="1" hangingPunct="1"/>
            <a:r>
              <a:rPr lang="fr-FR" b="1" smtClean="0"/>
              <a:t>  Douleur 						50 %</a:t>
            </a:r>
          </a:p>
          <a:p>
            <a:pPr eaLnBrk="1" hangingPunct="1"/>
            <a:r>
              <a:rPr lang="fr-FR" b="1" smtClean="0"/>
              <a:t>  Rectoragie 						40 %</a:t>
            </a:r>
          </a:p>
          <a:p>
            <a:pPr eaLnBrk="1" hangingPunct="1"/>
            <a:r>
              <a:rPr lang="fr-FR" b="1" smtClean="0"/>
              <a:t>  Tuméfaction anale 				25 %</a:t>
            </a:r>
          </a:p>
          <a:p>
            <a:pPr eaLnBrk="1" hangingPunct="1"/>
            <a:r>
              <a:rPr lang="fr-FR" b="1" smtClean="0"/>
              <a:t>  Troubles récents du transit 			18 %</a:t>
            </a:r>
          </a:p>
          <a:p>
            <a:pPr eaLnBrk="1" hangingPunct="1"/>
            <a:r>
              <a:rPr lang="fr-FR" b="1" smtClean="0"/>
              <a:t>  Prurit							 15 %</a:t>
            </a:r>
          </a:p>
          <a:p>
            <a:pPr eaLnBrk="1" hangingPunct="1"/>
            <a:r>
              <a:rPr lang="fr-FR" b="1" smtClean="0"/>
              <a:t>  Suintements non sanglants 			12 %</a:t>
            </a:r>
          </a:p>
          <a:p>
            <a:pPr eaLnBrk="1" hangingPunct="1">
              <a:buFont typeface="Arial" charset="0"/>
              <a:buNone/>
            </a:pPr>
            <a:endParaRPr lang="fr-FR" b="1" smtClean="0"/>
          </a:p>
          <a:p>
            <a:pPr eaLnBrk="1" hangingPunct="1"/>
            <a:endParaRPr lang="fr-FR" b="1" smtClean="0"/>
          </a:p>
        </p:txBody>
      </p:sp>
      <p:pic>
        <p:nvPicPr>
          <p:cNvPr id="3076" name="Picture 8" descr="Résultat de recherche d'images pour &quot;douleur proctologique cactus&quot;"/>
          <p:cNvPicPr>
            <a:picLocks noChangeAspect="1" noChangeArrowheads="1"/>
          </p:cNvPicPr>
          <p:nvPr/>
        </p:nvPicPr>
        <p:blipFill>
          <a:blip r:embed="rId2"/>
          <a:srcRect/>
          <a:stretch>
            <a:fillRect/>
          </a:stretch>
        </p:blipFill>
        <p:spPr bwMode="auto">
          <a:xfrm>
            <a:off x="2786063" y="785813"/>
            <a:ext cx="1500187" cy="1500187"/>
          </a:xfrm>
          <a:prstGeom prst="rect">
            <a:avLst/>
          </a:prstGeom>
          <a:noFill/>
          <a:ln w="9525">
            <a:noFill/>
            <a:miter lim="800000"/>
            <a:headEnd/>
            <a:tailEnd/>
          </a:ln>
        </p:spPr>
      </p:pic>
      <p:sp>
        <p:nvSpPr>
          <p:cNvPr id="3077" name="AutoShape 2" descr="Résultat de recherche d'images pour &quot;rectorragie&quo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3078" name="AutoShape 4" descr="Résultat de recherche d'images pour &quot;rectorragie&quo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3079" name="Picture 6"/>
          <p:cNvPicPr>
            <a:picLocks noChangeAspect="1" noChangeArrowheads="1"/>
          </p:cNvPicPr>
          <p:nvPr/>
        </p:nvPicPr>
        <p:blipFill>
          <a:blip r:embed="rId3"/>
          <a:srcRect/>
          <a:stretch>
            <a:fillRect/>
          </a:stretch>
        </p:blipFill>
        <p:spPr bwMode="auto">
          <a:xfrm>
            <a:off x="4000500" y="1500188"/>
            <a:ext cx="1639888"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428625" y="-214313"/>
            <a:ext cx="8229600" cy="1143001"/>
          </a:xfrm>
        </p:spPr>
        <p:txBody>
          <a:bodyPr/>
          <a:lstStyle/>
          <a:p>
            <a:pPr eaLnBrk="1" hangingPunct="1"/>
            <a:r>
              <a:rPr lang="fr-FR" b="1" smtClean="0">
                <a:solidFill>
                  <a:srgbClr val="FF0000"/>
                </a:solidFill>
              </a:rPr>
              <a:t>HEMORROIDES INTERNES</a:t>
            </a:r>
            <a:endParaRPr lang="fr-FR" smtClean="0"/>
          </a:p>
        </p:txBody>
      </p:sp>
      <p:sp>
        <p:nvSpPr>
          <p:cNvPr id="4" name="Rectangle 3"/>
          <p:cNvSpPr>
            <a:spLocks noGrp="1" noChangeArrowheads="1"/>
          </p:cNvSpPr>
          <p:nvPr>
            <p:ph idx="1"/>
          </p:nvPr>
        </p:nvSpPr>
        <p:spPr>
          <a:xfrm>
            <a:off x="-500063" y="642938"/>
            <a:ext cx="10001251" cy="4525962"/>
          </a:xfrm>
        </p:spPr>
        <p:txBody>
          <a:bodyPr/>
          <a:lstStyle/>
          <a:p>
            <a:pPr marL="990600" lvl="1" indent="-533400" eaLnBrk="1" hangingPunct="1">
              <a:lnSpc>
                <a:spcPct val="90000"/>
              </a:lnSpc>
              <a:buFontTx/>
              <a:buNone/>
            </a:pPr>
            <a:r>
              <a:rPr lang="fr-FR" sz="2400" smtClean="0"/>
              <a:t>«</a:t>
            </a:r>
            <a:r>
              <a:rPr lang="fr-FR" sz="2600" b="1" smtClean="0"/>
              <a:t> </a:t>
            </a:r>
            <a:r>
              <a:rPr lang="fr-FR" sz="2600" b="1" u="sng" smtClean="0"/>
              <a:t>Crise hémorroïdaire</a:t>
            </a:r>
            <a:r>
              <a:rPr lang="fr-FR" sz="2600" b="1" smtClean="0"/>
              <a:t> » ( douleur +/- sang +/- prurit +/- tuméfaction, évolution chronique et capricieuse)</a:t>
            </a:r>
          </a:p>
          <a:p>
            <a:pPr marL="1371600" lvl="2" indent="-457200" eaLnBrk="1" hangingPunct="1">
              <a:lnSpc>
                <a:spcPct val="90000"/>
              </a:lnSpc>
              <a:buFontTx/>
              <a:buNone/>
            </a:pPr>
            <a:r>
              <a:rPr lang="fr-FR" sz="2600" b="1" smtClean="0"/>
              <a:t>4 stades</a:t>
            </a:r>
          </a:p>
          <a:p>
            <a:pPr marL="1752600" lvl="3" indent="-381000" eaLnBrk="1" hangingPunct="1">
              <a:lnSpc>
                <a:spcPct val="90000"/>
              </a:lnSpc>
              <a:buFontTx/>
              <a:buAutoNum type="arabicPeriod"/>
            </a:pPr>
            <a:r>
              <a:rPr lang="fr-FR" sz="2400" b="1" smtClean="0"/>
              <a:t>Hémorroïdes non prolabée, congestion hémorroïdaire interne </a:t>
            </a:r>
          </a:p>
          <a:p>
            <a:pPr marL="1752600" lvl="3" indent="-381000" eaLnBrk="1" hangingPunct="1">
              <a:lnSpc>
                <a:spcPct val="90000"/>
              </a:lnSpc>
              <a:buFontTx/>
              <a:buAutoNum type="arabicPeriod"/>
            </a:pPr>
            <a:r>
              <a:rPr lang="fr-FR" sz="2400" b="1" smtClean="0"/>
              <a:t>Hémorroïdes se prolabant à l’effort, rétraction spontanée</a:t>
            </a:r>
          </a:p>
          <a:p>
            <a:pPr marL="1752600" lvl="3" indent="-381000" eaLnBrk="1" hangingPunct="1">
              <a:lnSpc>
                <a:spcPct val="90000"/>
              </a:lnSpc>
              <a:buFontTx/>
              <a:buAutoNum type="arabicPeriod"/>
            </a:pPr>
            <a:r>
              <a:rPr lang="fr-FR" sz="2400" b="1" smtClean="0"/>
              <a:t>Hémorroïdes se prolabant à l’effort, rétraction digitale</a:t>
            </a:r>
          </a:p>
          <a:p>
            <a:pPr marL="1752600" lvl="3" indent="-381000" eaLnBrk="1" hangingPunct="1">
              <a:lnSpc>
                <a:spcPct val="90000"/>
              </a:lnSpc>
              <a:buFontTx/>
              <a:buAutoNum type="arabicPeriod"/>
            </a:pPr>
            <a:r>
              <a:rPr lang="fr-FR" sz="2400" b="1" smtClean="0"/>
              <a:t>Hémorroïdes prolabée au repos et en permanence</a:t>
            </a:r>
          </a:p>
          <a:p>
            <a:pPr marL="990600" lvl="1" indent="-533400" eaLnBrk="1" hangingPunct="1">
              <a:lnSpc>
                <a:spcPct val="90000"/>
              </a:lnSpc>
              <a:buFontTx/>
              <a:buNone/>
            </a:pPr>
            <a:endParaRPr lang="fr-FR" sz="2600" b="1" smtClean="0"/>
          </a:p>
          <a:p>
            <a:pPr marL="1371600" lvl="2" indent="-457200" eaLnBrk="1" hangingPunct="1">
              <a:lnSpc>
                <a:spcPct val="90000"/>
              </a:lnSpc>
              <a:buFontTx/>
              <a:buNone/>
            </a:pPr>
            <a:endParaRPr lang="fr-FR" sz="2600" b="1" smtClean="0"/>
          </a:p>
        </p:txBody>
      </p:sp>
      <p:pic>
        <p:nvPicPr>
          <p:cNvPr id="5" name="Picture 2" descr="Résultat de recherche d'images pour &quot;proctologie&quot;"/>
          <p:cNvPicPr>
            <a:picLocks noChangeAspect="1" noChangeArrowheads="1"/>
          </p:cNvPicPr>
          <p:nvPr/>
        </p:nvPicPr>
        <p:blipFill>
          <a:blip r:embed="rId2"/>
          <a:srcRect/>
          <a:stretch>
            <a:fillRect/>
          </a:stretch>
        </p:blipFill>
        <p:spPr bwMode="auto">
          <a:xfrm>
            <a:off x="0" y="3500438"/>
            <a:ext cx="9286875" cy="3357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35100" y="274638"/>
            <a:ext cx="7499350" cy="1143000"/>
          </a:xfrm>
        </p:spPr>
        <p:txBody>
          <a:bodyPr/>
          <a:lstStyle/>
          <a:p>
            <a:pPr eaLnBrk="1" hangingPunct="1"/>
            <a:r>
              <a:rPr lang="fr-FR" sz="5400" smtClean="0">
                <a:solidFill>
                  <a:srgbClr val="FFFF00"/>
                </a:solidFill>
              </a:rPr>
              <a:t>            Anuscopie</a:t>
            </a:r>
          </a:p>
        </p:txBody>
      </p:sp>
      <p:pic>
        <p:nvPicPr>
          <p:cNvPr id="22531" name="Picture 3" descr="2001_01010014"/>
          <p:cNvPicPr>
            <a:picLocks noChangeAspect="1" noChangeArrowheads="1"/>
          </p:cNvPicPr>
          <p:nvPr/>
        </p:nvPicPr>
        <p:blipFill>
          <a:blip r:embed="rId2"/>
          <a:srcRect/>
          <a:stretch>
            <a:fillRect/>
          </a:stretch>
        </p:blipFill>
        <p:spPr bwMode="auto">
          <a:xfrm>
            <a:off x="1258888" y="1412875"/>
            <a:ext cx="6985000" cy="5445125"/>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BDDCCD75-C4DB-428A-8909-E73FF6FECBB0}" type="slidenum">
              <a:rPr lang="fr-FR"/>
              <a:pPr>
                <a:defRPr/>
              </a:pPr>
              <a:t>21</a:t>
            </a:fld>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287463" y="304800"/>
            <a:ext cx="6365875" cy="641350"/>
          </a:xfrm>
          <a:prstGeom prst="rect">
            <a:avLst/>
          </a:prstGeom>
          <a:noFill/>
          <a:ln w="9525">
            <a:noFill/>
            <a:miter lim="800000"/>
            <a:headEnd/>
            <a:tailEnd/>
          </a:ln>
        </p:spPr>
        <p:txBody>
          <a:bodyPr>
            <a:spAutoFit/>
          </a:bodyPr>
          <a:lstStyle/>
          <a:p>
            <a:pPr eaLnBrk="0" hangingPunct="0">
              <a:spcBef>
                <a:spcPct val="50000"/>
              </a:spcBef>
            </a:pPr>
            <a:r>
              <a:rPr lang="fr-FR" sz="3600">
                <a:solidFill>
                  <a:srgbClr val="FFFF00"/>
                </a:solidFill>
              </a:rPr>
              <a:t>   	 Hémorroïde grade 1 </a:t>
            </a:r>
          </a:p>
        </p:txBody>
      </p:sp>
      <p:pic>
        <p:nvPicPr>
          <p:cNvPr id="23555" name="Picture 3"/>
          <p:cNvPicPr>
            <a:picLocks noChangeAspect="1" noChangeArrowheads="1"/>
          </p:cNvPicPr>
          <p:nvPr/>
        </p:nvPicPr>
        <p:blipFill>
          <a:blip r:embed="rId2"/>
          <a:srcRect/>
          <a:stretch>
            <a:fillRect/>
          </a:stretch>
        </p:blipFill>
        <p:spPr bwMode="auto">
          <a:xfrm>
            <a:off x="1963738" y="1371600"/>
            <a:ext cx="4810125" cy="4349750"/>
          </a:xfrm>
          <a:prstGeom prst="rect">
            <a:avLst/>
          </a:prstGeom>
          <a:noFill/>
          <a:ln w="9525">
            <a:noFill/>
            <a:miter lim="800000"/>
            <a:headEnd/>
            <a:tailEnd/>
          </a:ln>
        </p:spPr>
      </p:pic>
      <p:pic>
        <p:nvPicPr>
          <p:cNvPr id="23556" name="Picture 4" descr="photo hemorroide  027"/>
          <p:cNvPicPr>
            <a:picLocks noChangeAspect="1" noChangeArrowheads="1"/>
          </p:cNvPicPr>
          <p:nvPr/>
        </p:nvPicPr>
        <p:blipFill>
          <a:blip r:embed="rId3"/>
          <a:srcRect/>
          <a:stretch>
            <a:fillRect/>
          </a:stretch>
        </p:blipFill>
        <p:spPr bwMode="auto">
          <a:xfrm>
            <a:off x="0" y="1125538"/>
            <a:ext cx="9144000" cy="5732462"/>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F42FB326-D4BB-499C-B872-F0AEB3CCDD42}" type="slidenum">
              <a:rPr lang="fr-FR"/>
              <a:pPr>
                <a:defRPr/>
              </a:pPr>
              <a:t>22</a:t>
            </a:fld>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hoto hemorroide  026"/>
          <p:cNvPicPr>
            <a:picLocks noChangeAspect="1" noChangeArrowheads="1"/>
          </p:cNvPicPr>
          <p:nvPr/>
        </p:nvPicPr>
        <p:blipFill>
          <a:blip r:embed="rId2"/>
          <a:srcRect/>
          <a:stretch>
            <a:fillRect/>
          </a:stretch>
        </p:blipFill>
        <p:spPr bwMode="auto">
          <a:xfrm>
            <a:off x="0" y="908050"/>
            <a:ext cx="9144000" cy="6121400"/>
          </a:xfrm>
          <a:prstGeom prst="rect">
            <a:avLst/>
          </a:prstGeom>
          <a:noFill/>
          <a:ln w="9525">
            <a:noFill/>
            <a:miter lim="800000"/>
            <a:headEnd/>
            <a:tailEnd/>
          </a:ln>
        </p:spPr>
      </p:pic>
      <p:sp>
        <p:nvSpPr>
          <p:cNvPr id="24579" name="Text Box 3"/>
          <p:cNvSpPr txBox="1">
            <a:spLocks noChangeArrowheads="1"/>
          </p:cNvSpPr>
          <p:nvPr/>
        </p:nvSpPr>
        <p:spPr bwMode="auto">
          <a:xfrm>
            <a:off x="4572000" y="333375"/>
            <a:ext cx="184150" cy="304800"/>
          </a:xfrm>
          <a:prstGeom prst="rect">
            <a:avLst/>
          </a:prstGeom>
          <a:noFill/>
          <a:ln w="9525">
            <a:noFill/>
            <a:miter lim="800000"/>
            <a:headEnd/>
            <a:tailEnd/>
          </a:ln>
        </p:spPr>
        <p:txBody>
          <a:bodyPr wrap="none">
            <a:spAutoFit/>
          </a:bodyPr>
          <a:lstStyle/>
          <a:p>
            <a:endParaRPr lang="fr-FR" sz="1400"/>
          </a:p>
        </p:txBody>
      </p:sp>
      <p:sp>
        <p:nvSpPr>
          <p:cNvPr id="24580" name="Text Box 4"/>
          <p:cNvSpPr txBox="1">
            <a:spLocks noChangeArrowheads="1"/>
          </p:cNvSpPr>
          <p:nvPr/>
        </p:nvSpPr>
        <p:spPr bwMode="auto">
          <a:xfrm>
            <a:off x="1692275" y="107950"/>
            <a:ext cx="6691313" cy="701675"/>
          </a:xfrm>
          <a:prstGeom prst="rect">
            <a:avLst/>
          </a:prstGeom>
          <a:noFill/>
          <a:ln w="9525">
            <a:noFill/>
            <a:miter lim="800000"/>
            <a:headEnd/>
            <a:tailEnd/>
          </a:ln>
        </p:spPr>
        <p:txBody>
          <a:bodyPr>
            <a:spAutoFit/>
          </a:bodyPr>
          <a:lstStyle/>
          <a:p>
            <a:r>
              <a:rPr lang="fr-FR" sz="4000">
                <a:solidFill>
                  <a:srgbClr val="FFFF00"/>
                </a:solidFill>
              </a:rPr>
              <a:t>   </a:t>
            </a:r>
            <a:r>
              <a:rPr lang="fr-FR" sz="3600">
                <a:solidFill>
                  <a:srgbClr val="FFFF00"/>
                </a:solidFill>
              </a:rPr>
              <a:t>Hémorroïde Grade 2</a:t>
            </a:r>
          </a:p>
        </p:txBody>
      </p:sp>
      <p:sp>
        <p:nvSpPr>
          <p:cNvPr id="5" name="Espace réservé du numéro de diapositive 4"/>
          <p:cNvSpPr>
            <a:spLocks noGrp="1"/>
          </p:cNvSpPr>
          <p:nvPr>
            <p:ph type="sldNum" sz="quarter" idx="12"/>
          </p:nvPr>
        </p:nvSpPr>
        <p:spPr/>
        <p:txBody>
          <a:bodyPr/>
          <a:lstStyle/>
          <a:p>
            <a:pPr>
              <a:defRPr/>
            </a:pPr>
            <a:fld id="{DD14B16F-1260-4E53-B718-5DCFC03B44C3}" type="slidenum">
              <a:rPr lang="fr-FR"/>
              <a:pPr>
                <a:defRPr/>
              </a:pPr>
              <a:t>23</a:t>
            </a:fld>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422400" y="304800"/>
            <a:ext cx="6389688" cy="641350"/>
          </a:xfrm>
          <a:prstGeom prst="rect">
            <a:avLst/>
          </a:prstGeom>
          <a:noFill/>
          <a:ln w="9525">
            <a:noFill/>
            <a:miter lim="800000"/>
            <a:headEnd/>
            <a:tailEnd/>
          </a:ln>
        </p:spPr>
        <p:txBody>
          <a:bodyPr>
            <a:spAutoFit/>
          </a:bodyPr>
          <a:lstStyle/>
          <a:p>
            <a:pPr eaLnBrk="0" hangingPunct="0">
              <a:spcBef>
                <a:spcPct val="50000"/>
              </a:spcBef>
            </a:pPr>
            <a:r>
              <a:rPr lang="fr-FR" sz="3600">
                <a:solidFill>
                  <a:srgbClr val="FFFF00"/>
                </a:solidFill>
              </a:rPr>
              <a:t>   	 Hémorroïde Grade 3</a:t>
            </a:r>
          </a:p>
        </p:txBody>
      </p:sp>
      <p:pic>
        <p:nvPicPr>
          <p:cNvPr id="25603" name="Picture 3"/>
          <p:cNvPicPr>
            <a:picLocks noChangeAspect="1" noChangeArrowheads="1"/>
          </p:cNvPicPr>
          <p:nvPr/>
        </p:nvPicPr>
        <p:blipFill>
          <a:blip r:embed="rId2"/>
          <a:srcRect/>
          <a:stretch>
            <a:fillRect/>
          </a:stretch>
        </p:blipFill>
        <p:spPr bwMode="auto">
          <a:xfrm>
            <a:off x="2166938" y="1524000"/>
            <a:ext cx="4945062" cy="4592638"/>
          </a:xfrm>
          <a:prstGeom prst="rect">
            <a:avLst/>
          </a:prstGeom>
          <a:noFill/>
          <a:ln w="9525">
            <a:noFill/>
            <a:miter lim="800000"/>
            <a:headEnd/>
            <a:tailEnd/>
          </a:ln>
        </p:spPr>
      </p:pic>
      <p:pic>
        <p:nvPicPr>
          <p:cNvPr id="25604" name="Picture 4" descr="photo hemorroide"/>
          <p:cNvPicPr>
            <a:picLocks noChangeAspect="1" noChangeArrowheads="1"/>
          </p:cNvPicPr>
          <p:nvPr/>
        </p:nvPicPr>
        <p:blipFill>
          <a:blip r:embed="rId3"/>
          <a:srcRect/>
          <a:stretch>
            <a:fillRect/>
          </a:stretch>
        </p:blipFill>
        <p:spPr bwMode="auto">
          <a:xfrm>
            <a:off x="0" y="908050"/>
            <a:ext cx="9144000" cy="5949950"/>
          </a:xfrm>
          <a:prstGeom prst="rect">
            <a:avLst/>
          </a:prstGeom>
          <a:noFill/>
          <a:ln w="9525">
            <a:noFill/>
            <a:miter lim="800000"/>
            <a:headEnd/>
            <a:tailEnd/>
          </a:ln>
        </p:spPr>
      </p:pic>
      <p:sp>
        <p:nvSpPr>
          <p:cNvPr id="25605" name="Text Box 5"/>
          <p:cNvSpPr txBox="1">
            <a:spLocks noChangeArrowheads="1"/>
          </p:cNvSpPr>
          <p:nvPr/>
        </p:nvSpPr>
        <p:spPr bwMode="auto">
          <a:xfrm flipH="1">
            <a:off x="-182563" y="333375"/>
            <a:ext cx="1516063" cy="304800"/>
          </a:xfrm>
          <a:prstGeom prst="rect">
            <a:avLst/>
          </a:prstGeom>
          <a:noFill/>
          <a:ln w="9525">
            <a:noFill/>
            <a:miter lim="800000"/>
            <a:headEnd/>
            <a:tailEnd/>
          </a:ln>
        </p:spPr>
        <p:txBody>
          <a:bodyPr>
            <a:spAutoFit/>
          </a:bodyPr>
          <a:lstStyle/>
          <a:p>
            <a:endParaRPr lang="fr-FR" sz="1400"/>
          </a:p>
        </p:txBody>
      </p:sp>
      <p:sp>
        <p:nvSpPr>
          <p:cNvPr id="6" name="Espace réservé du numéro de diapositive 5"/>
          <p:cNvSpPr>
            <a:spLocks noGrp="1"/>
          </p:cNvSpPr>
          <p:nvPr>
            <p:ph type="sldNum" sz="quarter" idx="12"/>
          </p:nvPr>
        </p:nvSpPr>
        <p:spPr/>
        <p:txBody>
          <a:bodyPr/>
          <a:lstStyle/>
          <a:p>
            <a:pPr>
              <a:defRPr/>
            </a:pPr>
            <a:fld id="{F5E0D48E-65C7-4306-AD30-6CC45EEA70A9}" type="slidenum">
              <a:rPr lang="fr-FR"/>
              <a:pPr>
                <a:defRPr/>
              </a:pPr>
              <a:t>24</a:t>
            </a:fld>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2001_0101derder0002"/>
          <p:cNvPicPr>
            <a:picLocks noChangeAspect="1" noChangeArrowheads="1"/>
          </p:cNvPicPr>
          <p:nvPr/>
        </p:nvPicPr>
        <p:blipFill>
          <a:blip r:embed="rId2"/>
          <a:srcRect/>
          <a:stretch>
            <a:fillRect/>
          </a:stretch>
        </p:blipFill>
        <p:spPr bwMode="auto">
          <a:xfrm>
            <a:off x="0" y="728663"/>
            <a:ext cx="9144000" cy="6129337"/>
          </a:xfrm>
          <a:prstGeom prst="rect">
            <a:avLst/>
          </a:prstGeom>
          <a:noFill/>
          <a:ln w="9525">
            <a:noFill/>
            <a:miter lim="800000"/>
            <a:headEnd/>
            <a:tailEnd/>
          </a:ln>
        </p:spPr>
      </p:pic>
      <p:sp>
        <p:nvSpPr>
          <p:cNvPr id="26627" name="Text Box 3"/>
          <p:cNvSpPr txBox="1">
            <a:spLocks noChangeArrowheads="1"/>
          </p:cNvSpPr>
          <p:nvPr/>
        </p:nvSpPr>
        <p:spPr bwMode="auto">
          <a:xfrm>
            <a:off x="1331913" y="-36513"/>
            <a:ext cx="7123112" cy="579438"/>
          </a:xfrm>
          <a:prstGeom prst="rect">
            <a:avLst/>
          </a:prstGeom>
          <a:noFill/>
          <a:ln w="9525">
            <a:noFill/>
            <a:miter lim="800000"/>
            <a:headEnd/>
            <a:tailEnd/>
          </a:ln>
        </p:spPr>
        <p:txBody>
          <a:bodyPr>
            <a:spAutoFit/>
          </a:bodyPr>
          <a:lstStyle/>
          <a:p>
            <a:r>
              <a:rPr lang="fr-FR" sz="3200"/>
              <a:t>            </a:t>
            </a:r>
            <a:r>
              <a:rPr lang="fr-FR" sz="3200">
                <a:solidFill>
                  <a:srgbClr val="FFFF00"/>
                </a:solidFill>
              </a:rPr>
              <a:t>Hémorroïde Grade 4</a:t>
            </a:r>
          </a:p>
        </p:txBody>
      </p:sp>
      <p:sp>
        <p:nvSpPr>
          <p:cNvPr id="4" name="Espace réservé du numéro de diapositive 3"/>
          <p:cNvSpPr>
            <a:spLocks noGrp="1"/>
          </p:cNvSpPr>
          <p:nvPr>
            <p:ph type="sldNum" sz="quarter" idx="12"/>
          </p:nvPr>
        </p:nvSpPr>
        <p:spPr/>
        <p:txBody>
          <a:bodyPr/>
          <a:lstStyle/>
          <a:p>
            <a:pPr>
              <a:defRPr/>
            </a:pPr>
            <a:fld id="{28EA3C2A-52D9-4785-BA31-8FD7B0D5D355}" type="slidenum">
              <a:rPr lang="fr-FR"/>
              <a:pPr>
                <a:defRPr/>
              </a:pPr>
              <a:t>25</a:t>
            </a:fld>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435100" y="274638"/>
            <a:ext cx="7499350" cy="1143000"/>
          </a:xfrm>
        </p:spPr>
        <p:txBody>
          <a:bodyPr rtlCol="0">
            <a:normAutofit fontScale="90000"/>
          </a:bodyPr>
          <a:lstStyle/>
          <a:p>
            <a:pPr eaLnBrk="1" fontAlgn="auto" hangingPunct="1">
              <a:spcAft>
                <a:spcPts val="0"/>
              </a:spcAft>
              <a:defRPr/>
            </a:pPr>
            <a:r>
              <a:rPr lang="fr-FR" smtClean="0">
                <a:solidFill>
                  <a:srgbClr val="FFFF00"/>
                </a:solidFill>
              </a:rPr>
              <a:t>  Maladie Hémorroïdaire Interne</a:t>
            </a:r>
          </a:p>
        </p:txBody>
      </p:sp>
      <p:pic>
        <p:nvPicPr>
          <p:cNvPr id="27651" name="Picture 3" descr="photo hemorroide  022"/>
          <p:cNvPicPr>
            <a:picLocks noChangeAspect="1" noChangeArrowheads="1"/>
          </p:cNvPicPr>
          <p:nvPr/>
        </p:nvPicPr>
        <p:blipFill>
          <a:blip r:embed="rId2"/>
          <a:srcRect/>
          <a:stretch>
            <a:fillRect/>
          </a:stretch>
        </p:blipFill>
        <p:spPr bwMode="auto">
          <a:xfrm>
            <a:off x="1042988" y="1700213"/>
            <a:ext cx="7272337" cy="5157787"/>
          </a:xfrm>
          <a:prstGeom prst="rect">
            <a:avLst/>
          </a:prstGeom>
          <a:noFill/>
          <a:ln w="9525">
            <a:noFill/>
            <a:miter lim="800000"/>
            <a:headEnd/>
            <a:tailEnd/>
          </a:ln>
        </p:spPr>
      </p:pic>
      <p:sp>
        <p:nvSpPr>
          <p:cNvPr id="27652" name="Text Box 4"/>
          <p:cNvSpPr txBox="1">
            <a:spLocks noChangeArrowheads="1"/>
          </p:cNvSpPr>
          <p:nvPr/>
        </p:nvSpPr>
        <p:spPr bwMode="auto">
          <a:xfrm>
            <a:off x="1187450" y="2060575"/>
            <a:ext cx="2268538" cy="457200"/>
          </a:xfrm>
          <a:prstGeom prst="rect">
            <a:avLst/>
          </a:prstGeom>
          <a:noFill/>
          <a:ln w="9525">
            <a:noFill/>
            <a:miter lim="800000"/>
            <a:headEnd/>
            <a:tailEnd/>
          </a:ln>
        </p:spPr>
        <p:txBody>
          <a:bodyPr>
            <a:spAutoFit/>
          </a:bodyPr>
          <a:lstStyle/>
          <a:p>
            <a:r>
              <a:rPr lang="fr-FR" sz="2400">
                <a:latin typeface="Comic Sans MS" pitchFamily="66" charset="0"/>
              </a:rPr>
              <a:t> </a:t>
            </a:r>
            <a:r>
              <a:rPr lang="fr-FR" sz="2400" u="sng">
                <a:solidFill>
                  <a:srgbClr val="FFFF00"/>
                </a:solidFill>
                <a:latin typeface="Comic Sans MS" pitchFamily="66" charset="0"/>
              </a:rPr>
              <a:t>Grade4</a:t>
            </a:r>
          </a:p>
        </p:txBody>
      </p:sp>
      <p:sp>
        <p:nvSpPr>
          <p:cNvPr id="7" name="Espace réservé du numéro de diapositive 6"/>
          <p:cNvSpPr>
            <a:spLocks noGrp="1"/>
          </p:cNvSpPr>
          <p:nvPr>
            <p:ph type="sldNum" sz="quarter" idx="12"/>
          </p:nvPr>
        </p:nvSpPr>
        <p:spPr/>
        <p:txBody>
          <a:bodyPr/>
          <a:lstStyle/>
          <a:p>
            <a:pPr>
              <a:defRPr/>
            </a:pPr>
            <a:fld id="{14F2AB01-6943-4D2C-AA70-64AA26BECB6A}" type="slidenum">
              <a:rPr lang="fr-FR"/>
              <a:pPr>
                <a:defRPr/>
              </a:pPr>
              <a:t>26</a:t>
            </a:fld>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00063" y="1785938"/>
            <a:ext cx="8229600" cy="777875"/>
          </a:xfrm>
        </p:spPr>
        <p:txBody>
          <a:bodyPr/>
          <a:lstStyle/>
          <a:p>
            <a:pPr eaLnBrk="1" hangingPunct="1"/>
            <a:r>
              <a:rPr lang="fr-FR" sz="3600" b="1" smtClean="0">
                <a:solidFill>
                  <a:srgbClr val="FF0000"/>
                </a:solidFill>
              </a:rPr>
              <a:t>TRAITEMENT DES HEMORROIDES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0"/>
            <a:ext cx="8229600" cy="620713"/>
          </a:xfrm>
        </p:spPr>
        <p:txBody>
          <a:bodyPr rtlCol="0">
            <a:normAutofit fontScale="90000"/>
          </a:bodyPr>
          <a:lstStyle/>
          <a:p>
            <a:pPr eaLnBrk="1" fontAlgn="auto" hangingPunct="1">
              <a:spcAft>
                <a:spcPts val="0"/>
              </a:spcAft>
              <a:defRPr/>
            </a:pPr>
            <a:r>
              <a:rPr lang="fr-FR" sz="3600" b="1" dirty="0" smtClean="0">
                <a:solidFill>
                  <a:srgbClr val="FF0000"/>
                </a:solidFill>
              </a:rPr>
              <a:t>TRAITEMENT MEDICAL</a:t>
            </a:r>
          </a:p>
        </p:txBody>
      </p:sp>
      <p:sp>
        <p:nvSpPr>
          <p:cNvPr id="8195" name="Rectangle 3"/>
          <p:cNvSpPr>
            <a:spLocks noGrp="1" noChangeArrowheads="1"/>
          </p:cNvSpPr>
          <p:nvPr>
            <p:ph idx="1"/>
          </p:nvPr>
        </p:nvSpPr>
        <p:spPr>
          <a:xfrm>
            <a:off x="250825" y="620713"/>
            <a:ext cx="8893175" cy="6451600"/>
          </a:xfrm>
        </p:spPr>
        <p:txBody>
          <a:bodyPr/>
          <a:lstStyle/>
          <a:p>
            <a:pPr eaLnBrk="1" hangingPunct="1">
              <a:lnSpc>
                <a:spcPct val="80000"/>
              </a:lnSpc>
              <a:buFontTx/>
              <a:buNone/>
            </a:pPr>
            <a:r>
              <a:rPr lang="fr-FR" sz="2000" b="1" u="sng" smtClean="0">
                <a:solidFill>
                  <a:srgbClr val="FF0000"/>
                </a:solidFill>
              </a:rPr>
              <a:t>Règles hygiéno-diététiques</a:t>
            </a:r>
          </a:p>
          <a:p>
            <a:pPr eaLnBrk="1" hangingPunct="1">
              <a:lnSpc>
                <a:spcPct val="80000"/>
              </a:lnSpc>
              <a:buFontTx/>
              <a:buNone/>
            </a:pPr>
            <a:r>
              <a:rPr lang="fr-FR" sz="2000" b="1" smtClean="0"/>
              <a:t>Les recommandations classiques ne reposent sur aucune base scientifique valide</a:t>
            </a:r>
          </a:p>
          <a:p>
            <a:pPr eaLnBrk="1" hangingPunct="1">
              <a:lnSpc>
                <a:spcPct val="80000"/>
              </a:lnSpc>
              <a:buFontTx/>
              <a:buNone/>
            </a:pPr>
            <a:endParaRPr lang="fr-FR" sz="2000" b="1" smtClean="0"/>
          </a:p>
          <a:p>
            <a:pPr eaLnBrk="1" hangingPunct="1">
              <a:lnSpc>
                <a:spcPct val="80000"/>
              </a:lnSpc>
              <a:buFontTx/>
              <a:buNone/>
            </a:pPr>
            <a:r>
              <a:rPr lang="fr-FR" sz="2000" b="1" u="sng" smtClean="0">
                <a:solidFill>
                  <a:srgbClr val="FF0000"/>
                </a:solidFill>
              </a:rPr>
              <a:t>Topiques   </a:t>
            </a:r>
            <a:r>
              <a:rPr lang="fr-FR" sz="2000" b="1" smtClean="0"/>
              <a:t>crèmes ou des suppos.</a:t>
            </a:r>
          </a:p>
          <a:p>
            <a:pPr eaLnBrk="1" hangingPunct="1">
              <a:lnSpc>
                <a:spcPct val="80000"/>
              </a:lnSpc>
              <a:buFontTx/>
              <a:buNone/>
            </a:pPr>
            <a:r>
              <a:rPr lang="fr-FR" sz="2000" b="1" smtClean="0"/>
              <a:t>     L’efficacité de ces spécialités est mal évaluée mais paraissent efficace sur la douleur peut être en raison de leur excipient lubrifiant ou de la présence d’un protecteur mécanique  facilitant la défécation  ou grâce au dérivé corticoïde  ou anesthésique local qu’elles contiennent</a:t>
            </a:r>
          </a:p>
          <a:p>
            <a:pPr eaLnBrk="1" hangingPunct="1">
              <a:lnSpc>
                <a:spcPct val="80000"/>
              </a:lnSpc>
              <a:buFontTx/>
              <a:buNone/>
            </a:pPr>
            <a:endParaRPr lang="fr-FR" sz="2000" b="1" smtClean="0">
              <a:solidFill>
                <a:srgbClr val="FF0000"/>
              </a:solidFill>
            </a:endParaRPr>
          </a:p>
          <a:p>
            <a:pPr eaLnBrk="1" hangingPunct="1">
              <a:lnSpc>
                <a:spcPct val="80000"/>
              </a:lnSpc>
              <a:buFontTx/>
              <a:buNone/>
            </a:pPr>
            <a:r>
              <a:rPr lang="fr-FR" sz="2000" b="1" u="sng" smtClean="0">
                <a:solidFill>
                  <a:srgbClr val="FF0000"/>
                </a:solidFill>
              </a:rPr>
              <a:t>Régularisation du transit</a:t>
            </a:r>
            <a:r>
              <a:rPr lang="fr-FR" sz="2000" b="1" smtClean="0">
                <a:solidFill>
                  <a:srgbClr val="FF0000"/>
                </a:solidFill>
              </a:rPr>
              <a:t>  </a:t>
            </a:r>
          </a:p>
          <a:p>
            <a:pPr eaLnBrk="1" hangingPunct="1">
              <a:lnSpc>
                <a:spcPct val="80000"/>
              </a:lnSpc>
              <a:buFontTx/>
              <a:buNone/>
            </a:pPr>
            <a:r>
              <a:rPr lang="fr-FR" sz="2000" b="1" smtClean="0"/>
              <a:t>fibres alimentaires ,mucilage,</a:t>
            </a:r>
          </a:p>
          <a:p>
            <a:pPr eaLnBrk="1" hangingPunct="1">
              <a:lnSpc>
                <a:spcPct val="80000"/>
              </a:lnSpc>
              <a:buFontTx/>
              <a:buNone/>
            </a:pPr>
            <a:r>
              <a:rPr lang="fr-FR" sz="2000" b="1" smtClean="0"/>
              <a:t>huile de paraffine ,PEG améliorent les symptômes et en particulier les rectorragies.</a:t>
            </a:r>
          </a:p>
          <a:p>
            <a:pPr eaLnBrk="1" hangingPunct="1">
              <a:lnSpc>
                <a:spcPct val="80000"/>
              </a:lnSpc>
              <a:buFontTx/>
              <a:buNone/>
            </a:pPr>
            <a:r>
              <a:rPr lang="fr-FR" sz="2000" b="1" smtClean="0"/>
              <a:t> </a:t>
            </a:r>
          </a:p>
          <a:p>
            <a:pPr eaLnBrk="1" hangingPunct="1">
              <a:lnSpc>
                <a:spcPct val="80000"/>
              </a:lnSpc>
              <a:buFontTx/>
              <a:buNone/>
            </a:pPr>
            <a:r>
              <a:rPr lang="fr-FR" sz="2000" b="1" u="sng" smtClean="0">
                <a:solidFill>
                  <a:srgbClr val="FF0000"/>
                </a:solidFill>
              </a:rPr>
              <a:t>ANTALGIQUES ET ANTI-INFLAMMATOIRES</a:t>
            </a:r>
          </a:p>
          <a:p>
            <a:pPr eaLnBrk="1" hangingPunct="1">
              <a:lnSpc>
                <a:spcPct val="80000"/>
              </a:lnSpc>
              <a:buFontTx/>
              <a:buNone/>
            </a:pPr>
            <a:r>
              <a:rPr lang="fr-FR" sz="2000" b="1" smtClean="0"/>
              <a:t>Les </a:t>
            </a:r>
            <a:r>
              <a:rPr lang="fr-FR" sz="2000" b="1" u="sng" smtClean="0"/>
              <a:t>antalgiques</a:t>
            </a:r>
            <a:r>
              <a:rPr lang="fr-FR" sz="2000" b="1" smtClean="0"/>
              <a:t> de classe 1 et 2 sont efficaces sur les douleurs de thrombose</a:t>
            </a:r>
          </a:p>
          <a:p>
            <a:pPr eaLnBrk="1" hangingPunct="1">
              <a:lnSpc>
                <a:spcPct val="80000"/>
              </a:lnSpc>
              <a:buFontTx/>
              <a:buNone/>
            </a:pPr>
            <a:endParaRPr lang="fr-FR" sz="2000" b="1" smtClean="0"/>
          </a:p>
          <a:p>
            <a:pPr eaLnBrk="1" hangingPunct="1">
              <a:lnSpc>
                <a:spcPct val="80000"/>
              </a:lnSpc>
              <a:buFontTx/>
              <a:buNone/>
            </a:pPr>
            <a:r>
              <a:rPr lang="fr-FR" sz="2000" b="1" smtClean="0"/>
              <a:t>Les </a:t>
            </a:r>
            <a:r>
              <a:rPr lang="fr-FR" sz="2000" b="1" u="sng" smtClean="0"/>
              <a:t>AINS </a:t>
            </a:r>
            <a:r>
              <a:rPr lang="fr-FR" sz="2000" b="1" smtClean="0"/>
              <a:t>sont probablement les médicaments les plus efficaces  en raison de leur action antalgique et anti-oedémateuse</a:t>
            </a:r>
          </a:p>
          <a:p>
            <a:pPr eaLnBrk="1" hangingPunct="1">
              <a:lnSpc>
                <a:spcPct val="80000"/>
              </a:lnSpc>
              <a:buFontTx/>
              <a:buNone/>
            </a:pPr>
            <a:endParaRPr lang="fr-FR" sz="2000" b="1" smtClean="0"/>
          </a:p>
          <a:p>
            <a:pPr eaLnBrk="1" hangingPunct="1">
              <a:lnSpc>
                <a:spcPct val="80000"/>
              </a:lnSpc>
              <a:buFontTx/>
              <a:buNone/>
            </a:pPr>
            <a:r>
              <a:rPr lang="fr-FR" sz="2000" b="1" smtClean="0"/>
              <a:t>Les </a:t>
            </a:r>
            <a:r>
              <a:rPr lang="fr-FR" sz="2000" b="1" u="sng" smtClean="0"/>
              <a:t>corticoïdes</a:t>
            </a:r>
            <a:r>
              <a:rPr lang="fr-FR" sz="2000" b="1" smtClean="0"/>
              <a:t> sont utiles en cas de CI des AINS</a:t>
            </a:r>
          </a:p>
          <a:p>
            <a:pPr eaLnBrk="1" hangingPunct="1">
              <a:lnSpc>
                <a:spcPct val="80000"/>
              </a:lnSpc>
              <a:buFontTx/>
              <a:buNone/>
            </a:pPr>
            <a:endParaRPr lang="fr-FR" sz="2000" b="1" smtClean="0"/>
          </a:p>
          <a:p>
            <a:pPr eaLnBrk="1" hangingPunct="1">
              <a:lnSpc>
                <a:spcPct val="80000"/>
              </a:lnSpc>
              <a:buFontTx/>
              <a:buNone/>
            </a:pPr>
            <a:endParaRPr lang="fr-FR" sz="1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195">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19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417512"/>
          </a:xfrm>
        </p:spPr>
        <p:txBody>
          <a:bodyPr rtlCol="0">
            <a:normAutofit fontScale="90000"/>
          </a:bodyPr>
          <a:lstStyle/>
          <a:p>
            <a:pPr eaLnBrk="1" fontAlgn="auto" hangingPunct="1">
              <a:spcAft>
                <a:spcPts val="0"/>
              </a:spcAft>
              <a:defRPr/>
            </a:pPr>
            <a:r>
              <a:rPr lang="fr-FR" sz="2800" b="1" dirty="0" smtClean="0">
                <a:solidFill>
                  <a:srgbClr val="FF0000"/>
                </a:solidFill>
              </a:rPr>
              <a:t>TRAITEMENT INSTRUMENTAL</a:t>
            </a:r>
          </a:p>
        </p:txBody>
      </p:sp>
      <p:sp>
        <p:nvSpPr>
          <p:cNvPr id="30723" name="Rectangle 3"/>
          <p:cNvSpPr>
            <a:spLocks noGrp="1" noChangeArrowheads="1"/>
          </p:cNvSpPr>
          <p:nvPr>
            <p:ph idx="1"/>
          </p:nvPr>
        </p:nvSpPr>
        <p:spPr>
          <a:xfrm>
            <a:off x="0" y="714375"/>
            <a:ext cx="9144000" cy="5761038"/>
          </a:xfrm>
        </p:spPr>
        <p:txBody>
          <a:bodyPr/>
          <a:lstStyle/>
          <a:p>
            <a:pPr eaLnBrk="1" hangingPunct="1">
              <a:lnSpc>
                <a:spcPct val="80000"/>
              </a:lnSpc>
              <a:buFontTx/>
              <a:buNone/>
            </a:pPr>
            <a:endParaRPr lang="fr-FR" sz="2400" b="1" u="sng" smtClean="0"/>
          </a:p>
          <a:p>
            <a:pPr eaLnBrk="1" hangingPunct="1">
              <a:lnSpc>
                <a:spcPct val="80000"/>
              </a:lnSpc>
              <a:buFontTx/>
              <a:buNone/>
            </a:pPr>
            <a:r>
              <a:rPr lang="fr-FR" sz="2400" b="1" u="sng" smtClean="0">
                <a:solidFill>
                  <a:srgbClr val="FF0000"/>
                </a:solidFill>
              </a:rPr>
              <a:t>PHOTOCOAGULATION INFRAROUGE</a:t>
            </a:r>
          </a:p>
          <a:p>
            <a:pPr eaLnBrk="1" hangingPunct="1">
              <a:lnSpc>
                <a:spcPct val="80000"/>
              </a:lnSpc>
              <a:buFontTx/>
              <a:buNone/>
            </a:pPr>
            <a:endParaRPr lang="fr-FR" sz="2000" b="1" smtClean="0"/>
          </a:p>
          <a:p>
            <a:pPr eaLnBrk="1" hangingPunct="1">
              <a:lnSpc>
                <a:spcPct val="80000"/>
              </a:lnSpc>
              <a:buFontTx/>
              <a:buNone/>
            </a:pPr>
            <a:r>
              <a:rPr lang="fr-FR" sz="2000" b="1" smtClean="0"/>
              <a:t>-Basée sur la transformation d’un rayonnement en chaleur par une tige en quartz qui focalise l’application .L’extrémité distale téflonnée stérilisable </a:t>
            </a:r>
          </a:p>
          <a:p>
            <a:pPr eaLnBrk="1" hangingPunct="1">
              <a:lnSpc>
                <a:spcPct val="80000"/>
              </a:lnSpc>
              <a:buFontTx/>
              <a:buNone/>
            </a:pPr>
            <a:endParaRPr lang="fr-FR" sz="2000" b="1" smtClean="0"/>
          </a:p>
          <a:p>
            <a:pPr eaLnBrk="1" hangingPunct="1">
              <a:lnSpc>
                <a:spcPct val="80000"/>
              </a:lnSpc>
              <a:buFontTx/>
              <a:buNone/>
            </a:pPr>
            <a:r>
              <a:rPr lang="fr-FR" sz="2000" b="1" smtClean="0"/>
              <a:t>-appliquée en muqueuse glandulaire durant 1s  créant une escarre cicatricielle qui cicatrise en 3 semaines .</a:t>
            </a:r>
          </a:p>
          <a:p>
            <a:pPr eaLnBrk="1" hangingPunct="1">
              <a:lnSpc>
                <a:spcPct val="80000"/>
              </a:lnSpc>
              <a:buFontTx/>
              <a:buNone/>
            </a:pPr>
            <a:endParaRPr lang="fr-FR" sz="2000" b="1" smtClean="0"/>
          </a:p>
          <a:p>
            <a:pPr eaLnBrk="1" hangingPunct="1">
              <a:lnSpc>
                <a:spcPct val="80000"/>
              </a:lnSpc>
              <a:buFontTx/>
              <a:buNone/>
            </a:pPr>
            <a:r>
              <a:rPr lang="fr-FR" sz="2000" b="1" smtClean="0"/>
              <a:t>Les </a:t>
            </a:r>
            <a:r>
              <a:rPr lang="fr-FR" sz="2000" b="1" u="sng" smtClean="0"/>
              <a:t>effets secondaires</a:t>
            </a:r>
            <a:r>
              <a:rPr lang="fr-FR" sz="2000" b="1" smtClean="0"/>
              <a:t> se limitent à une gêne anale transitoire ou des douleurs durant 48H  ainsi que des rectorragies de faible abondance;</a:t>
            </a:r>
          </a:p>
          <a:p>
            <a:pPr eaLnBrk="1" hangingPunct="1">
              <a:lnSpc>
                <a:spcPct val="80000"/>
              </a:lnSpc>
              <a:buFontTx/>
              <a:buNone/>
            </a:pPr>
            <a:endParaRPr lang="fr-FR" sz="2000" smtClean="0"/>
          </a:p>
        </p:txBody>
      </p:sp>
      <p:pic>
        <p:nvPicPr>
          <p:cNvPr id="30724" name="Picture 4"/>
          <p:cNvPicPr>
            <a:picLocks noChangeAspect="1" noChangeArrowheads="1"/>
          </p:cNvPicPr>
          <p:nvPr/>
        </p:nvPicPr>
        <p:blipFill>
          <a:blip r:embed="rId2"/>
          <a:srcRect/>
          <a:stretch>
            <a:fillRect/>
          </a:stretch>
        </p:blipFill>
        <p:spPr bwMode="auto">
          <a:xfrm>
            <a:off x="0" y="4143375"/>
            <a:ext cx="91440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fr-FR" sz="5400" b="1" smtClean="0">
                <a:solidFill>
                  <a:srgbClr val="FF0000"/>
                </a:solidFill>
              </a:rPr>
              <a:t>Examen proctologique </a:t>
            </a:r>
          </a:p>
        </p:txBody>
      </p:sp>
      <p:sp>
        <p:nvSpPr>
          <p:cNvPr id="4" name="Sous-titre 3"/>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fr-FR" smtClean="0"/>
          </a:p>
        </p:txBody>
      </p:sp>
      <p:sp>
        <p:nvSpPr>
          <p:cNvPr id="4100" name="AutoShape 2" descr="Résultat de recherche d'images pour &quot;rectorragie&quo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4101" name="AutoShape 4" descr="Résultat de recherche d'images pour &quot;rectorragie&quo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417512"/>
          </a:xfrm>
        </p:spPr>
        <p:txBody>
          <a:bodyPr rtlCol="0">
            <a:normAutofit fontScale="90000"/>
          </a:bodyPr>
          <a:lstStyle/>
          <a:p>
            <a:pPr eaLnBrk="1" fontAlgn="auto" hangingPunct="1">
              <a:spcAft>
                <a:spcPts val="0"/>
              </a:spcAft>
              <a:defRPr/>
            </a:pPr>
            <a:r>
              <a:rPr lang="fr-FR" sz="2800" b="1" dirty="0" smtClean="0">
                <a:solidFill>
                  <a:srgbClr val="FF0000"/>
                </a:solidFill>
              </a:rPr>
              <a:t>TRAITEMENT INSTRUMENTAL</a:t>
            </a:r>
          </a:p>
        </p:txBody>
      </p:sp>
      <p:sp>
        <p:nvSpPr>
          <p:cNvPr id="31747" name="Rectangle 3"/>
          <p:cNvSpPr>
            <a:spLocks noGrp="1" noChangeArrowheads="1"/>
          </p:cNvSpPr>
          <p:nvPr>
            <p:ph idx="1"/>
          </p:nvPr>
        </p:nvSpPr>
        <p:spPr>
          <a:xfrm>
            <a:off x="0" y="836613"/>
            <a:ext cx="9144000" cy="5761037"/>
          </a:xfrm>
        </p:spPr>
        <p:txBody>
          <a:bodyPr/>
          <a:lstStyle/>
          <a:p>
            <a:pPr eaLnBrk="1" hangingPunct="1">
              <a:lnSpc>
                <a:spcPct val="80000"/>
              </a:lnSpc>
              <a:buFontTx/>
              <a:buNone/>
            </a:pPr>
            <a:r>
              <a:rPr lang="fr-FR" sz="2400" b="1" u="sng" smtClean="0">
                <a:solidFill>
                  <a:srgbClr val="FF0000"/>
                </a:solidFill>
              </a:rPr>
              <a:t>INJECTIONS SCLEROSANTES</a:t>
            </a:r>
          </a:p>
          <a:p>
            <a:pPr eaLnBrk="1" hangingPunct="1">
              <a:lnSpc>
                <a:spcPct val="80000"/>
              </a:lnSpc>
              <a:buFontTx/>
              <a:buNone/>
            </a:pPr>
            <a:endParaRPr lang="fr-FR" sz="1600" smtClean="0"/>
          </a:p>
          <a:p>
            <a:pPr eaLnBrk="1" hangingPunct="1">
              <a:lnSpc>
                <a:spcPct val="80000"/>
              </a:lnSpc>
              <a:buFontTx/>
              <a:buNone/>
            </a:pPr>
            <a:r>
              <a:rPr lang="fr-FR" sz="2000" smtClean="0"/>
              <a:t>Plusieurs séances espacées de 2/3 semaines sont nécessaires.</a:t>
            </a:r>
          </a:p>
          <a:p>
            <a:pPr eaLnBrk="1" hangingPunct="1">
              <a:lnSpc>
                <a:spcPct val="80000"/>
              </a:lnSpc>
              <a:buFontTx/>
              <a:buNone/>
            </a:pPr>
            <a:r>
              <a:rPr lang="fr-FR" sz="2000" smtClean="0"/>
              <a:t>Les </a:t>
            </a:r>
            <a:r>
              <a:rPr lang="fr-FR" sz="2000" u="sng" smtClean="0"/>
              <a:t>effets secondaires principaux</a:t>
            </a:r>
            <a:r>
              <a:rPr lang="fr-FR" sz="2000" smtClean="0"/>
              <a:t>:</a:t>
            </a:r>
          </a:p>
          <a:p>
            <a:pPr eaLnBrk="1" hangingPunct="1">
              <a:lnSpc>
                <a:spcPct val="80000"/>
              </a:lnSpc>
              <a:buFontTx/>
              <a:buNone/>
            </a:pPr>
            <a:r>
              <a:rPr lang="fr-FR" sz="2000" b="1" smtClean="0"/>
              <a:t>douleur, pesanteur rectal nécessitant la prescription d’un antalgique de niveau1</a:t>
            </a:r>
          </a:p>
          <a:p>
            <a:pPr eaLnBrk="1" hangingPunct="1">
              <a:lnSpc>
                <a:spcPct val="80000"/>
              </a:lnSpc>
              <a:buFontTx/>
              <a:buNone/>
            </a:pPr>
            <a:endParaRPr lang="fr-FR" sz="2000" b="1" u="sng" smtClean="0"/>
          </a:p>
        </p:txBody>
      </p:sp>
      <p:pic>
        <p:nvPicPr>
          <p:cNvPr id="31748" name="Image 1" descr="procto6.JPG"/>
          <p:cNvPicPr>
            <a:picLocks noChangeAspect="1" noChangeArrowheads="1"/>
          </p:cNvPicPr>
          <p:nvPr/>
        </p:nvPicPr>
        <p:blipFill>
          <a:blip r:embed="rId2"/>
          <a:srcRect l="6866" t="10379" r="2022"/>
          <a:stretch>
            <a:fillRect/>
          </a:stretch>
        </p:blipFill>
        <p:spPr bwMode="auto">
          <a:xfrm>
            <a:off x="214313" y="2643188"/>
            <a:ext cx="4437062" cy="3429000"/>
          </a:xfrm>
          <a:prstGeom prst="rect">
            <a:avLst/>
          </a:prstGeom>
          <a:noFill/>
          <a:ln w="9525">
            <a:noFill/>
            <a:miter lim="800000"/>
            <a:headEnd/>
            <a:tailEnd/>
          </a:ln>
        </p:spPr>
      </p:pic>
      <p:pic>
        <p:nvPicPr>
          <p:cNvPr id="31749" name="Picture 2"/>
          <p:cNvPicPr>
            <a:picLocks noChangeAspect="1" noChangeArrowheads="1"/>
          </p:cNvPicPr>
          <p:nvPr/>
        </p:nvPicPr>
        <p:blipFill>
          <a:blip r:embed="rId3"/>
          <a:srcRect/>
          <a:stretch>
            <a:fillRect/>
          </a:stretch>
        </p:blipFill>
        <p:spPr bwMode="auto">
          <a:xfrm>
            <a:off x="5286375" y="2571750"/>
            <a:ext cx="3419475"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490537"/>
          </a:xfrm>
        </p:spPr>
        <p:txBody>
          <a:bodyPr/>
          <a:lstStyle/>
          <a:p>
            <a:pPr eaLnBrk="1" hangingPunct="1"/>
            <a:r>
              <a:rPr lang="fr-FR" sz="2400" b="1" smtClean="0">
                <a:solidFill>
                  <a:srgbClr val="FF0000"/>
                </a:solidFill>
              </a:rPr>
              <a:t>TRAITEMENT INSTRUMENTAL</a:t>
            </a:r>
          </a:p>
        </p:txBody>
      </p:sp>
      <p:sp>
        <p:nvSpPr>
          <p:cNvPr id="32771" name="Rectangle 3"/>
          <p:cNvSpPr>
            <a:spLocks noGrp="1" noChangeArrowheads="1"/>
          </p:cNvSpPr>
          <p:nvPr>
            <p:ph idx="1"/>
          </p:nvPr>
        </p:nvSpPr>
        <p:spPr>
          <a:xfrm>
            <a:off x="0" y="836613"/>
            <a:ext cx="9144000" cy="5761037"/>
          </a:xfrm>
        </p:spPr>
        <p:txBody>
          <a:bodyPr/>
          <a:lstStyle/>
          <a:p>
            <a:pPr eaLnBrk="1" hangingPunct="1">
              <a:buFontTx/>
              <a:buNone/>
            </a:pPr>
            <a:r>
              <a:rPr lang="fr-FR" sz="2400" b="1" u="sng" smtClean="0">
                <a:solidFill>
                  <a:srgbClr val="FF0000"/>
                </a:solidFill>
              </a:rPr>
              <a:t>LIGATURE ELASTIQUE</a:t>
            </a:r>
          </a:p>
          <a:p>
            <a:pPr eaLnBrk="1" hangingPunct="1">
              <a:buFontTx/>
              <a:buNone/>
            </a:pPr>
            <a:r>
              <a:rPr lang="fr-FR" sz="2000" smtClean="0"/>
              <a:t>consiste  à placer un élastique sur la base du paquet hémorroïdaire en zone  non</a:t>
            </a:r>
          </a:p>
          <a:p>
            <a:pPr eaLnBrk="1" hangingPunct="1">
              <a:buFontTx/>
              <a:buNone/>
            </a:pPr>
            <a:r>
              <a:rPr lang="fr-FR" sz="2000" smtClean="0"/>
              <a:t>sensible sus pectinéale après aspiration de celui-ci dans un ligateur à usage unique.</a:t>
            </a:r>
          </a:p>
          <a:p>
            <a:pPr eaLnBrk="1" hangingPunct="1">
              <a:buFontTx/>
              <a:buNone/>
            </a:pPr>
            <a:r>
              <a:rPr lang="fr-FR" sz="2000" smtClean="0"/>
              <a:t>Il se produit une nécrose de la zone ligaturée en quelques jours laissant une zone</a:t>
            </a:r>
          </a:p>
          <a:p>
            <a:pPr eaLnBrk="1" hangingPunct="1">
              <a:buFontTx/>
              <a:buNone/>
            </a:pPr>
            <a:r>
              <a:rPr lang="fr-FR" sz="2000" smtClean="0"/>
              <a:t>ulcérée qui cicatrise en 2/3 semaine.</a:t>
            </a:r>
          </a:p>
          <a:p>
            <a:pPr eaLnBrk="1" hangingPunct="1">
              <a:buFontTx/>
              <a:buNone/>
            </a:pPr>
            <a:r>
              <a:rPr lang="fr-FR" sz="2000" u="sng" smtClean="0"/>
              <a:t>Les effets secondaires</a:t>
            </a:r>
            <a:r>
              <a:rPr lang="fr-FR" sz="2000" smtClean="0"/>
              <a:t>:</a:t>
            </a:r>
          </a:p>
          <a:p>
            <a:pPr eaLnBrk="1" hangingPunct="1">
              <a:buFontTx/>
              <a:buNone/>
            </a:pPr>
            <a:r>
              <a:rPr lang="fr-FR" sz="2000" smtClean="0"/>
              <a:t>des </a:t>
            </a:r>
            <a:r>
              <a:rPr lang="fr-FR" sz="2000" b="1" smtClean="0"/>
              <a:t>douleurs</a:t>
            </a:r>
            <a:r>
              <a:rPr lang="fr-FR" sz="2000" smtClean="0"/>
              <a:t> allant de la sensation de corps</a:t>
            </a:r>
          </a:p>
          <a:p>
            <a:pPr eaLnBrk="1" hangingPunct="1">
              <a:buFontTx/>
              <a:buNone/>
            </a:pPr>
            <a:r>
              <a:rPr lang="fr-FR" sz="2000" smtClean="0"/>
              <a:t>Des</a:t>
            </a:r>
            <a:r>
              <a:rPr lang="fr-FR" sz="2000" b="1" smtClean="0"/>
              <a:t> rectorragies</a:t>
            </a:r>
            <a:r>
              <a:rPr lang="fr-FR" sz="2000" smtClean="0"/>
              <a:t> le plus souvent de faible abondance</a:t>
            </a:r>
          </a:p>
        </p:txBody>
      </p:sp>
      <p:pic>
        <p:nvPicPr>
          <p:cNvPr id="32772" name="Picture 4" descr="Image associée"/>
          <p:cNvPicPr>
            <a:picLocks noChangeAspect="1" noChangeArrowheads="1"/>
          </p:cNvPicPr>
          <p:nvPr/>
        </p:nvPicPr>
        <p:blipFill>
          <a:blip r:embed="rId2"/>
          <a:srcRect/>
          <a:stretch>
            <a:fillRect/>
          </a:stretch>
        </p:blipFill>
        <p:spPr bwMode="auto">
          <a:xfrm>
            <a:off x="0" y="3905250"/>
            <a:ext cx="5905500" cy="2952750"/>
          </a:xfrm>
          <a:prstGeom prst="rect">
            <a:avLst/>
          </a:prstGeom>
          <a:noFill/>
          <a:ln w="9525">
            <a:noFill/>
            <a:miter lim="800000"/>
            <a:headEnd/>
            <a:tailEnd/>
          </a:ln>
        </p:spPr>
      </p:pic>
      <p:pic>
        <p:nvPicPr>
          <p:cNvPr id="32773" name="Picture 4"/>
          <p:cNvPicPr>
            <a:picLocks noChangeAspect="1" noChangeArrowheads="1"/>
          </p:cNvPicPr>
          <p:nvPr/>
        </p:nvPicPr>
        <p:blipFill>
          <a:blip r:embed="rId3"/>
          <a:srcRect/>
          <a:stretch>
            <a:fillRect/>
          </a:stretch>
        </p:blipFill>
        <p:spPr bwMode="auto">
          <a:xfrm>
            <a:off x="6215063" y="3857625"/>
            <a:ext cx="2928937"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fr-FR" sz="3200" b="1" dirty="0" smtClean="0">
                <a:solidFill>
                  <a:srgbClr val="FF0000"/>
                </a:solidFill>
              </a:rPr>
              <a:t>TRAITEMENT CHIRURGICAL</a:t>
            </a:r>
          </a:p>
        </p:txBody>
      </p:sp>
      <p:sp>
        <p:nvSpPr>
          <p:cNvPr id="33795" name="Rectangle 3"/>
          <p:cNvSpPr>
            <a:spLocks noGrp="1" noChangeArrowheads="1"/>
          </p:cNvSpPr>
          <p:nvPr>
            <p:ph idx="1"/>
          </p:nvPr>
        </p:nvSpPr>
        <p:spPr>
          <a:xfrm>
            <a:off x="468313" y="765175"/>
            <a:ext cx="8229600" cy="5903913"/>
          </a:xfrm>
        </p:spPr>
        <p:txBody>
          <a:bodyPr/>
          <a:lstStyle/>
          <a:p>
            <a:pPr eaLnBrk="1" hangingPunct="1">
              <a:lnSpc>
                <a:spcPct val="90000"/>
              </a:lnSpc>
              <a:buFontTx/>
              <a:buNone/>
            </a:pPr>
            <a:r>
              <a:rPr lang="fr-FR" sz="2800" smtClean="0"/>
              <a:t>2 grandes techniques</a:t>
            </a:r>
            <a:r>
              <a:rPr lang="fr-FR" smtClean="0"/>
              <a:t>:</a:t>
            </a:r>
          </a:p>
          <a:p>
            <a:pPr eaLnBrk="1" hangingPunct="1">
              <a:lnSpc>
                <a:spcPct val="90000"/>
              </a:lnSpc>
              <a:buFontTx/>
              <a:buChar char="-"/>
            </a:pPr>
            <a:endParaRPr lang="fr-FR" sz="2400" b="1" smtClean="0"/>
          </a:p>
          <a:p>
            <a:pPr eaLnBrk="1" hangingPunct="1">
              <a:lnSpc>
                <a:spcPct val="90000"/>
              </a:lnSpc>
              <a:buFontTx/>
              <a:buChar char="-"/>
            </a:pPr>
            <a:r>
              <a:rPr lang="fr-FR" sz="2400" b="1" smtClean="0">
                <a:solidFill>
                  <a:srgbClr val="FF0000"/>
                </a:solidFill>
              </a:rPr>
              <a:t>l’hémorroidectomie</a:t>
            </a:r>
            <a:r>
              <a:rPr lang="fr-FR" sz="2400" b="1" smtClean="0"/>
              <a:t> pédiculaire</a:t>
            </a:r>
            <a:r>
              <a:rPr lang="fr-FR" sz="2400" smtClean="0"/>
              <a:t> décrite initialement en 1937 par Milligan et Morgan consiste à ligaturer les 3 branches de l’artère hémorroïdale après excision des 3 paquets correspondants.</a:t>
            </a:r>
          </a:p>
          <a:p>
            <a:pPr eaLnBrk="1" hangingPunct="1">
              <a:lnSpc>
                <a:spcPct val="90000"/>
              </a:lnSpc>
              <a:buFontTx/>
              <a:buChar char="-"/>
            </a:pPr>
            <a:endParaRPr lang="fr-FR" sz="2400" smtClean="0"/>
          </a:p>
          <a:p>
            <a:pPr eaLnBrk="1" hangingPunct="1">
              <a:lnSpc>
                <a:spcPct val="90000"/>
              </a:lnSpc>
              <a:buFontTx/>
              <a:buNone/>
            </a:pPr>
            <a:r>
              <a:rPr lang="fr-FR" sz="2400" b="1" smtClean="0"/>
              <a:t> </a:t>
            </a:r>
          </a:p>
        </p:txBody>
      </p:sp>
      <p:pic>
        <p:nvPicPr>
          <p:cNvPr id="4" name="Image 1" descr="procto8.JPG"/>
          <p:cNvPicPr>
            <a:picLocks noChangeAspect="1" noChangeArrowheads="1"/>
          </p:cNvPicPr>
          <p:nvPr/>
        </p:nvPicPr>
        <p:blipFill>
          <a:blip r:embed="rId2"/>
          <a:srcRect l="6612" t="8113" r="3136"/>
          <a:stretch>
            <a:fillRect/>
          </a:stretch>
        </p:blipFill>
        <p:spPr bwMode="auto">
          <a:xfrm>
            <a:off x="2428875" y="3097213"/>
            <a:ext cx="6715125" cy="3760787"/>
          </a:xfrm>
          <a:prstGeom prst="rect">
            <a:avLst/>
          </a:prstGeom>
          <a:noFill/>
          <a:ln w="9525">
            <a:noFill/>
            <a:miter lim="800000"/>
            <a:headEnd/>
            <a:tailEnd/>
          </a:ln>
        </p:spPr>
      </p:pic>
      <p:pic>
        <p:nvPicPr>
          <p:cNvPr id="33796" name="Picture 4"/>
          <p:cNvPicPr>
            <a:picLocks noChangeAspect="1" noChangeArrowheads="1"/>
          </p:cNvPicPr>
          <p:nvPr/>
        </p:nvPicPr>
        <p:blipFill>
          <a:blip r:embed="rId3"/>
          <a:srcRect/>
          <a:stretch>
            <a:fillRect/>
          </a:stretch>
        </p:blipFill>
        <p:spPr bwMode="auto">
          <a:xfrm>
            <a:off x="0" y="3429000"/>
            <a:ext cx="2552700" cy="2428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fr-FR" sz="3200" b="1" dirty="0" smtClean="0">
                <a:solidFill>
                  <a:srgbClr val="FF0000"/>
                </a:solidFill>
              </a:rPr>
              <a:t>TRAITEMENT CHIRURGICAL</a:t>
            </a:r>
          </a:p>
        </p:txBody>
      </p:sp>
      <p:sp>
        <p:nvSpPr>
          <p:cNvPr id="34819" name="Rectangle 3"/>
          <p:cNvSpPr>
            <a:spLocks noGrp="1" noChangeArrowheads="1"/>
          </p:cNvSpPr>
          <p:nvPr>
            <p:ph idx="1"/>
          </p:nvPr>
        </p:nvSpPr>
        <p:spPr>
          <a:xfrm>
            <a:off x="-214313" y="714375"/>
            <a:ext cx="8229601" cy="5903913"/>
          </a:xfrm>
        </p:spPr>
        <p:txBody>
          <a:bodyPr/>
          <a:lstStyle/>
          <a:p>
            <a:pPr eaLnBrk="1" hangingPunct="1">
              <a:lnSpc>
                <a:spcPct val="90000"/>
              </a:lnSpc>
              <a:buFont typeface="Arial" charset="0"/>
              <a:buNone/>
            </a:pPr>
            <a:endParaRPr lang="fr-FR" sz="2800" b="1" smtClean="0">
              <a:solidFill>
                <a:srgbClr val="FF0000"/>
              </a:solidFill>
            </a:endParaRPr>
          </a:p>
          <a:p>
            <a:pPr eaLnBrk="1" hangingPunct="1">
              <a:lnSpc>
                <a:spcPct val="90000"/>
              </a:lnSpc>
              <a:buFontTx/>
              <a:buChar char="-"/>
            </a:pPr>
            <a:r>
              <a:rPr lang="fr-FR" sz="2800" b="1" smtClean="0">
                <a:solidFill>
                  <a:srgbClr val="FF0000"/>
                </a:solidFill>
              </a:rPr>
              <a:t>L’hémorroidopexie par agrafage circulaire</a:t>
            </a:r>
          </a:p>
          <a:p>
            <a:pPr eaLnBrk="1" hangingPunct="1">
              <a:lnSpc>
                <a:spcPct val="90000"/>
              </a:lnSpc>
              <a:buFont typeface="Arial" charset="0"/>
              <a:buNone/>
            </a:pPr>
            <a:r>
              <a:rPr lang="fr-FR" sz="2400" smtClean="0"/>
              <a:t>    ou technique de Longo 1998</a:t>
            </a:r>
          </a:p>
          <a:p>
            <a:pPr eaLnBrk="1" hangingPunct="1">
              <a:lnSpc>
                <a:spcPct val="90000"/>
              </a:lnSpc>
              <a:buFont typeface="Arial" charset="0"/>
              <a:buNone/>
            </a:pPr>
            <a:r>
              <a:rPr lang="fr-FR" sz="2400" smtClean="0"/>
              <a:t>   qui consiste à un repositionnement du tissu hémorroïdaire</a:t>
            </a:r>
          </a:p>
          <a:p>
            <a:pPr eaLnBrk="1" hangingPunct="1">
              <a:lnSpc>
                <a:spcPct val="90000"/>
              </a:lnSpc>
              <a:buFont typeface="Arial" charset="0"/>
              <a:buNone/>
            </a:pPr>
            <a:r>
              <a:rPr lang="fr-FR" sz="2400" smtClean="0"/>
              <a:t>     en position anatomique qui ne touche pas à la muqueuse sensible du canal anal , </a:t>
            </a:r>
          </a:p>
          <a:p>
            <a:pPr eaLnBrk="1" hangingPunct="1">
              <a:lnSpc>
                <a:spcPct val="90000"/>
              </a:lnSpc>
              <a:buFont typeface="Arial" charset="0"/>
              <a:buNone/>
            </a:pPr>
            <a:r>
              <a:rPr lang="fr-FR" sz="2400" smtClean="0"/>
              <a:t>  ne crée pas de plaie opératoire </a:t>
            </a:r>
          </a:p>
          <a:p>
            <a:pPr eaLnBrk="1" hangingPunct="1">
              <a:lnSpc>
                <a:spcPct val="90000"/>
              </a:lnSpc>
              <a:buFont typeface="Arial" charset="0"/>
              <a:buNone/>
            </a:pPr>
            <a:r>
              <a:rPr lang="fr-FR" sz="2400" smtClean="0"/>
              <a:t>  nécessitant de soins locaux</a:t>
            </a:r>
          </a:p>
          <a:p>
            <a:pPr eaLnBrk="1" hangingPunct="1">
              <a:lnSpc>
                <a:spcPct val="90000"/>
              </a:lnSpc>
              <a:buFontTx/>
              <a:buNone/>
            </a:pPr>
            <a:r>
              <a:rPr lang="fr-FR" sz="2400" b="1" smtClean="0"/>
              <a:t> </a:t>
            </a:r>
          </a:p>
        </p:txBody>
      </p:sp>
      <p:pic>
        <p:nvPicPr>
          <p:cNvPr id="34820" name="Image 0" descr="Procto9.JPG"/>
          <p:cNvPicPr>
            <a:picLocks noChangeAspect="1" noChangeArrowheads="1"/>
          </p:cNvPicPr>
          <p:nvPr/>
        </p:nvPicPr>
        <p:blipFill>
          <a:blip r:embed="rId2"/>
          <a:srcRect l="13222" t="5336"/>
          <a:stretch>
            <a:fillRect/>
          </a:stretch>
        </p:blipFill>
        <p:spPr bwMode="auto">
          <a:xfrm>
            <a:off x="3929063" y="3000375"/>
            <a:ext cx="5214937"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57188" y="0"/>
            <a:ext cx="8229600" cy="647700"/>
          </a:xfrm>
        </p:spPr>
        <p:txBody>
          <a:bodyPr/>
          <a:lstStyle/>
          <a:p>
            <a:pPr eaLnBrk="1" hangingPunct="1"/>
            <a:r>
              <a:rPr lang="fr-FR" sz="2400" b="1" smtClean="0">
                <a:solidFill>
                  <a:srgbClr val="FF0000"/>
                </a:solidFill>
              </a:rPr>
              <a:t>INDICATIONS THERAPEUTIQUES</a:t>
            </a:r>
          </a:p>
        </p:txBody>
      </p:sp>
      <p:graphicFrame>
        <p:nvGraphicFramePr>
          <p:cNvPr id="5" name="Group 143"/>
          <p:cNvGraphicFramePr>
            <a:graphicFrameLocks noGrp="1"/>
          </p:cNvGraphicFramePr>
          <p:nvPr>
            <p:ph/>
          </p:nvPr>
        </p:nvGraphicFramePr>
        <p:xfrm>
          <a:off x="0" y="749300"/>
          <a:ext cx="9144000" cy="6108700"/>
        </p:xfrm>
        <a:graphic>
          <a:graphicData uri="http://schemas.openxmlformats.org/drawingml/2006/table">
            <a:tbl>
              <a:tblPr/>
              <a:tblGrid>
                <a:gridCol w="4572896"/>
                <a:gridCol w="4571104"/>
              </a:tblGrid>
              <a:tr h="3761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rPr>
                        <a:t>Maladie hémorroïdaire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rPr>
                        <a:t>Conclusion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5964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Indications thérapeutiques en cas de</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et récidivants guidées</a:t>
                      </a:r>
                      <a:r>
                        <a:rPr kumimoji="0" lang="fr-FR" sz="1600" b="1"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symptômes hémorroïdaires chroniques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selon le stade anatomique.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51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rPr>
                        <a:t>Grade 1 et 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rPr>
                        <a:t>Hémorroïdes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rPr>
                        <a:t>ne se prolabant pas ou peu.</a:t>
                      </a:r>
                      <a:endParaRPr kumimoji="0" lang="fr-FR"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 Régulariser le transit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 Traitement instrumental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 (techniques de coagulation)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 - si échec, traitement chirurgical.</a:t>
                      </a:r>
                      <a:endParaRPr kumimoji="0" lang="fr-FR"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51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rPr>
                        <a:t>Grade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rPr>
                        <a:t>Hémorroïdes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rPr>
                        <a:t>se prolabant fortement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rPr>
                        <a:t>- </a:t>
                      </a:r>
                      <a:r>
                        <a:rPr kumimoji="0" lang="fr-FR" sz="1600" b="1" i="0" u="none" strike="noStrike" cap="none" normalizeH="0" baseline="0" smtClean="0">
                          <a:ln>
                            <a:noFill/>
                          </a:ln>
                          <a:solidFill>
                            <a:schemeClr val="tx1"/>
                          </a:solidFill>
                          <a:effectLst/>
                          <a:latin typeface="Times New Roman" pitchFamily="18" charset="0"/>
                        </a:rPr>
                        <a:t>Régulariser le transit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 - Traitement instrumental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 (ligature élastique)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 si échec, traitement chirurgical.</a:t>
                      </a:r>
                      <a:endParaRPr kumimoji="0" lang="fr-FR"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704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rPr>
                        <a:t>Grade 4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rPr>
                        <a:t>Hémorroïdes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rPr>
                        <a:t>prolabées irréductibles</a:t>
                      </a:r>
                      <a:endParaRPr kumimoji="0" lang="fr-FR"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600" b="0" i="0" u="none" strike="noStrike" cap="none" normalizeH="0" baseline="0" smtClean="0">
                          <a:ln>
                            <a:noFill/>
                          </a:ln>
                          <a:solidFill>
                            <a:schemeClr val="tx1"/>
                          </a:solidFill>
                          <a:effectLst/>
                          <a:latin typeface="Times New Roman" pitchFamily="18" charset="0"/>
                        </a:rPr>
                        <a:t> </a:t>
                      </a:r>
                      <a:r>
                        <a:rPr kumimoji="0" lang="fr-FR" sz="1600" b="1" i="0" u="none" strike="noStrike" cap="none" normalizeH="0" baseline="0" smtClean="0">
                          <a:ln>
                            <a:noFill/>
                          </a:ln>
                          <a:solidFill>
                            <a:schemeClr val="tx1"/>
                          </a:solidFill>
                          <a:effectLst/>
                          <a:latin typeface="Times New Roman" pitchFamily="18" charset="0"/>
                        </a:rPr>
                        <a:t>Régulariser le transit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 Traitement chirurgical.</a:t>
                      </a:r>
                      <a:endParaRPr kumimoji="0" lang="fr-FR"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611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rPr>
                        <a:t>Indications thérapeutiques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rPr>
                        <a:t>en cas de thrombose.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126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rPr>
                        <a:t>Thrombose hémorroïdaire</a:t>
                      </a:r>
                      <a:r>
                        <a:rPr kumimoji="0" lang="fr-FR" sz="2000" b="0" i="0" u="none" strike="noStrike" cap="none" normalizeH="0" baseline="0" dirty="0" smtClean="0">
                          <a:ln>
                            <a:noFill/>
                          </a:ln>
                          <a:solidFill>
                            <a:schemeClr val="tx1"/>
                          </a:solidFill>
                          <a:effectLst/>
                          <a:latin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rPr>
                        <a:t>externe</a:t>
                      </a:r>
                      <a:r>
                        <a:rPr kumimoji="0" lang="fr-FR" sz="2000" b="0" i="0" u="none" strike="noStrike" cap="none" normalizeH="0" baseline="0" dirty="0" smtClean="0">
                          <a:ln>
                            <a:noFill/>
                          </a:ln>
                          <a:solidFill>
                            <a:schemeClr val="tx1"/>
                          </a:solidFill>
                          <a:effectLst/>
                          <a:latin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rPr>
                        <a:t>douloureuse</a:t>
                      </a:r>
                      <a:endParaRPr kumimoji="0" lang="fr-FR"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Times New Roman" pitchFamily="18" charset="0"/>
                        </a:rPr>
                        <a:t>- Régulariser le transit  - AINS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Times New Roman" pitchFamily="18" charset="0"/>
                        </a:rPr>
                        <a:t>- Incision ou excision des seules thromboses externes.</a:t>
                      </a:r>
                      <a:endParaRPr kumimoji="0" lang="fr-FR"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500063" y="2000250"/>
            <a:ext cx="8229600" cy="1143000"/>
          </a:xfrm>
        </p:spPr>
        <p:txBody>
          <a:bodyPr/>
          <a:lstStyle/>
          <a:p>
            <a:r>
              <a:rPr lang="fr-FR" b="1" smtClean="0">
                <a:solidFill>
                  <a:srgbClr val="FF0000"/>
                </a:solidFill>
              </a:rPr>
              <a:t>FISSURE ANALE</a:t>
            </a:r>
            <a:endParaRPr lang="fr-FR" smtClean="0"/>
          </a:p>
        </p:txBody>
      </p:sp>
      <p:sp>
        <p:nvSpPr>
          <p:cNvPr id="36867" name="Espace réservé du contenu 2"/>
          <p:cNvSpPr>
            <a:spLocks noGrp="1"/>
          </p:cNvSpPr>
          <p:nvPr>
            <p:ph idx="1"/>
          </p:nvPr>
        </p:nvSpPr>
        <p:spPr/>
        <p:txBody>
          <a:bodyPr/>
          <a:lstStyle/>
          <a:p>
            <a:endParaRPr lang="fr-F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28750" y="285750"/>
            <a:ext cx="8229600" cy="633413"/>
          </a:xfrm>
        </p:spPr>
        <p:txBody>
          <a:bodyPr rtlCol="0">
            <a:normAutofit fontScale="90000"/>
          </a:bodyPr>
          <a:lstStyle/>
          <a:p>
            <a:pPr eaLnBrk="1" fontAlgn="auto" hangingPunct="1">
              <a:spcAft>
                <a:spcPts val="0"/>
              </a:spcAft>
              <a:defRPr/>
            </a:pPr>
            <a:r>
              <a:rPr lang="fr-FR" sz="4000" b="1" dirty="0" smtClean="0">
                <a:solidFill>
                  <a:srgbClr val="FF0000"/>
                </a:solidFill>
              </a:rPr>
              <a:t>FISSURE ANALE</a:t>
            </a:r>
          </a:p>
        </p:txBody>
      </p:sp>
      <p:sp>
        <p:nvSpPr>
          <p:cNvPr id="43011" name="Rectangle 3"/>
          <p:cNvSpPr>
            <a:spLocks noGrp="1" noChangeArrowheads="1"/>
          </p:cNvSpPr>
          <p:nvPr>
            <p:ph idx="1"/>
          </p:nvPr>
        </p:nvSpPr>
        <p:spPr>
          <a:xfrm>
            <a:off x="0" y="1857375"/>
            <a:ext cx="8229600" cy="5545138"/>
          </a:xfrm>
        </p:spPr>
        <p:txBody>
          <a:bodyPr/>
          <a:lstStyle/>
          <a:p>
            <a:pPr eaLnBrk="1" hangingPunct="1">
              <a:buFontTx/>
              <a:buNone/>
            </a:pPr>
            <a:r>
              <a:rPr lang="fr-FR" b="1" smtClean="0">
                <a:solidFill>
                  <a:srgbClr val="FF0000"/>
                </a:solidFill>
              </a:rPr>
              <a:t>CLINIQUE</a:t>
            </a:r>
          </a:p>
          <a:p>
            <a:pPr eaLnBrk="1" hangingPunct="1">
              <a:buFontTx/>
              <a:buNone/>
            </a:pPr>
            <a:r>
              <a:rPr lang="fr-FR" sz="2400" b="1" u="sng" smtClean="0">
                <a:solidFill>
                  <a:srgbClr val="FF0000"/>
                </a:solidFill>
              </a:rPr>
              <a:t>Le diagnostic repose sur une triade caractéristique:</a:t>
            </a:r>
          </a:p>
          <a:p>
            <a:pPr eaLnBrk="1" hangingPunct="1">
              <a:buFontTx/>
              <a:buNone/>
            </a:pPr>
            <a:r>
              <a:rPr lang="fr-FR" sz="2400" smtClean="0"/>
              <a:t>1-</a:t>
            </a:r>
            <a:r>
              <a:rPr lang="fr-FR" sz="2400" b="1" smtClean="0">
                <a:solidFill>
                  <a:srgbClr val="FF0000"/>
                </a:solidFill>
              </a:rPr>
              <a:t>une </a:t>
            </a:r>
            <a:r>
              <a:rPr lang="fr-FR" sz="2400" b="1" u="sng" smtClean="0">
                <a:solidFill>
                  <a:srgbClr val="FF0000"/>
                </a:solidFill>
              </a:rPr>
              <a:t>ulcération épithéliale</a:t>
            </a:r>
            <a:r>
              <a:rPr lang="fr-FR" sz="2400" b="1" smtClean="0">
                <a:solidFill>
                  <a:srgbClr val="FF0000"/>
                </a:solidFill>
              </a:rPr>
              <a:t>  </a:t>
            </a:r>
            <a:r>
              <a:rPr lang="fr-FR" sz="2400" b="1" smtClean="0"/>
              <a:t>du bas canal anal classiquement en raquette quasi exclusivement commissurale postérieure dans 75% des cas , la localisation antérieure étant l’apanage de la femme.</a:t>
            </a:r>
          </a:p>
          <a:p>
            <a:pPr eaLnBrk="1" hangingPunct="1">
              <a:buFontTx/>
              <a:buNone/>
            </a:pPr>
            <a:r>
              <a:rPr lang="fr-FR" sz="2400" b="1" smtClean="0"/>
              <a:t>2-</a:t>
            </a:r>
            <a:r>
              <a:rPr lang="fr-FR" sz="2400" b="1" smtClean="0">
                <a:solidFill>
                  <a:srgbClr val="FF0000"/>
                </a:solidFill>
              </a:rPr>
              <a:t>une </a:t>
            </a:r>
            <a:r>
              <a:rPr lang="fr-FR" sz="2400" b="1" u="sng" smtClean="0">
                <a:solidFill>
                  <a:srgbClr val="FF0000"/>
                </a:solidFill>
              </a:rPr>
              <a:t>contracture du sphincter</a:t>
            </a:r>
            <a:r>
              <a:rPr lang="fr-FR" sz="2400" b="1" smtClean="0">
                <a:solidFill>
                  <a:srgbClr val="FF0000"/>
                </a:solidFill>
              </a:rPr>
              <a:t> </a:t>
            </a:r>
            <a:r>
              <a:rPr lang="fr-FR" sz="2400" b="1" smtClean="0"/>
              <a:t>interne à l’origine d’une hypertonie anale de repos</a:t>
            </a:r>
          </a:p>
          <a:p>
            <a:pPr eaLnBrk="1" hangingPunct="1">
              <a:buFontTx/>
              <a:buNone/>
            </a:pPr>
            <a:r>
              <a:rPr lang="fr-FR" sz="2400" b="1" smtClean="0"/>
              <a:t>3-</a:t>
            </a:r>
            <a:r>
              <a:rPr lang="fr-FR" sz="2400" b="1" smtClean="0">
                <a:solidFill>
                  <a:srgbClr val="FF0000"/>
                </a:solidFill>
              </a:rPr>
              <a:t>un </a:t>
            </a:r>
            <a:r>
              <a:rPr lang="fr-FR" sz="2400" b="1" u="sng" smtClean="0">
                <a:solidFill>
                  <a:srgbClr val="FF0000"/>
                </a:solidFill>
              </a:rPr>
              <a:t>syndrome douloureux anal</a:t>
            </a:r>
            <a:r>
              <a:rPr lang="fr-FR" sz="2400" b="1" smtClean="0">
                <a:solidFill>
                  <a:srgbClr val="FF0000"/>
                </a:solidFill>
              </a:rPr>
              <a:t> </a:t>
            </a:r>
            <a:r>
              <a:rPr lang="fr-FR" sz="2400" b="1" u="sng" smtClean="0">
                <a:solidFill>
                  <a:srgbClr val="FF0000"/>
                </a:solidFill>
              </a:rPr>
              <a:t>rythmé par la défécation </a:t>
            </a:r>
            <a:r>
              <a:rPr lang="fr-FR" sz="2400" b="1" smtClean="0"/>
              <a:t>déclenché par le passage de la selle avec rémission transitoire puis reprise évolutive plus ou moins prolongée  </a:t>
            </a:r>
            <a:r>
              <a:rPr lang="fr-FR" sz="2400" b="1" u="sng" smtClean="0"/>
              <a:t>associée fréquemment à des saignements modérés</a:t>
            </a:r>
          </a:p>
        </p:txBody>
      </p:sp>
      <p:pic>
        <p:nvPicPr>
          <p:cNvPr id="4" name="Image 0" descr="procto13.JPG"/>
          <p:cNvPicPr>
            <a:picLocks noChangeAspect="1" noChangeArrowheads="1"/>
          </p:cNvPicPr>
          <p:nvPr/>
        </p:nvPicPr>
        <p:blipFill>
          <a:blip r:embed="rId2"/>
          <a:srcRect l="1689" t="6168" r="2823"/>
          <a:stretch>
            <a:fillRect/>
          </a:stretch>
        </p:blipFill>
        <p:spPr bwMode="auto">
          <a:xfrm>
            <a:off x="5811838" y="0"/>
            <a:ext cx="3332162" cy="257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fr-FR" sz="3200" b="1" dirty="0" smtClean="0">
                <a:solidFill>
                  <a:srgbClr val="FF0000"/>
                </a:solidFill>
              </a:rPr>
              <a:t>PLUSIEURS STADES EVOLUTIFS</a:t>
            </a:r>
            <a:r>
              <a:rPr lang="fr-FR" sz="3200" dirty="0" smtClean="0">
                <a:solidFill>
                  <a:srgbClr val="FF0000"/>
                </a:solidFill>
              </a:rPr>
              <a:t> </a:t>
            </a:r>
          </a:p>
        </p:txBody>
      </p:sp>
      <p:sp>
        <p:nvSpPr>
          <p:cNvPr id="44035" name="Rectangle 3"/>
          <p:cNvSpPr>
            <a:spLocks noGrp="1" noChangeArrowheads="1"/>
          </p:cNvSpPr>
          <p:nvPr>
            <p:ph idx="1"/>
          </p:nvPr>
        </p:nvSpPr>
        <p:spPr>
          <a:xfrm>
            <a:off x="457200" y="765175"/>
            <a:ext cx="8229600" cy="5903913"/>
          </a:xfrm>
        </p:spPr>
        <p:txBody>
          <a:bodyPr rtlCol="0">
            <a:normAutofit lnSpcReduction="10000"/>
          </a:bodyPr>
          <a:lstStyle/>
          <a:p>
            <a:pPr eaLnBrk="1" fontAlgn="auto" hangingPunct="1">
              <a:spcAft>
                <a:spcPts val="0"/>
              </a:spcAft>
              <a:buFontTx/>
              <a:buChar char="-"/>
              <a:defRPr/>
            </a:pPr>
            <a:r>
              <a:rPr lang="fr-FR" dirty="0" smtClean="0">
                <a:solidFill>
                  <a:srgbClr val="FF0000"/>
                </a:solidFill>
              </a:rPr>
              <a:t>La FA aigue</a:t>
            </a:r>
            <a:r>
              <a:rPr lang="fr-FR" sz="2800" dirty="0" smtClean="0">
                <a:solidFill>
                  <a:srgbClr val="FF0000"/>
                </a:solidFill>
              </a:rPr>
              <a:t> </a:t>
            </a:r>
            <a:r>
              <a:rPr lang="fr-FR" sz="2400" dirty="0" smtClean="0"/>
              <a:t>est </a:t>
            </a:r>
            <a:r>
              <a:rPr lang="fr-FR" sz="2400" b="1" dirty="0" smtClean="0"/>
              <a:t>superficielle</a:t>
            </a:r>
            <a:r>
              <a:rPr lang="fr-FR" sz="2400" dirty="0" smtClean="0"/>
              <a:t>, à berges fines  et fond rosé sans marisque ni papille. Elle cicatrise dans 50% des cas avec un risque de récidive ou d’évolution vers la fissure chronique.</a:t>
            </a:r>
          </a:p>
          <a:p>
            <a:pPr eaLnBrk="1" fontAlgn="auto" hangingPunct="1">
              <a:spcAft>
                <a:spcPts val="0"/>
              </a:spcAft>
              <a:buFontTx/>
              <a:buChar char="-"/>
              <a:defRPr/>
            </a:pPr>
            <a:endParaRPr lang="fr-FR" sz="2400" dirty="0" smtClean="0"/>
          </a:p>
          <a:p>
            <a:pPr eaLnBrk="1" fontAlgn="auto" hangingPunct="1">
              <a:spcAft>
                <a:spcPts val="0"/>
              </a:spcAft>
              <a:buFontTx/>
              <a:buChar char="-"/>
              <a:defRPr/>
            </a:pPr>
            <a:endParaRPr lang="fr-FR" sz="2400" dirty="0" smtClean="0"/>
          </a:p>
          <a:p>
            <a:pPr eaLnBrk="1" fontAlgn="auto" hangingPunct="1">
              <a:spcAft>
                <a:spcPts val="0"/>
              </a:spcAft>
              <a:buFontTx/>
              <a:buChar char="-"/>
              <a:defRPr/>
            </a:pPr>
            <a:endParaRPr lang="fr-FR" sz="2400" dirty="0" smtClean="0"/>
          </a:p>
          <a:p>
            <a:pPr eaLnBrk="1" fontAlgn="auto" hangingPunct="1">
              <a:spcAft>
                <a:spcPts val="0"/>
              </a:spcAft>
              <a:buFontTx/>
              <a:buChar char="-"/>
              <a:defRPr/>
            </a:pPr>
            <a:endParaRPr lang="fr-FR" sz="2400" dirty="0" smtClean="0"/>
          </a:p>
          <a:p>
            <a:pPr eaLnBrk="1" fontAlgn="auto" hangingPunct="1">
              <a:spcAft>
                <a:spcPts val="0"/>
              </a:spcAft>
              <a:buFontTx/>
              <a:buChar char="-"/>
              <a:defRPr/>
            </a:pPr>
            <a:endParaRPr lang="fr-FR" sz="2400" dirty="0" smtClean="0"/>
          </a:p>
          <a:p>
            <a:pPr eaLnBrk="1" fontAlgn="auto" hangingPunct="1">
              <a:spcAft>
                <a:spcPts val="0"/>
              </a:spcAft>
              <a:buFontTx/>
              <a:buNone/>
              <a:defRPr/>
            </a:pPr>
            <a:r>
              <a:rPr lang="fr-FR" dirty="0" smtClean="0"/>
              <a:t>-</a:t>
            </a:r>
            <a:r>
              <a:rPr lang="fr-FR" dirty="0" smtClean="0">
                <a:solidFill>
                  <a:srgbClr val="FF0000"/>
                </a:solidFill>
              </a:rPr>
              <a:t>La FA chronique </a:t>
            </a:r>
            <a:r>
              <a:rPr lang="fr-FR" sz="2400" dirty="0" smtClean="0"/>
              <a:t>est </a:t>
            </a:r>
            <a:r>
              <a:rPr lang="fr-FR" sz="2400" b="1" dirty="0" smtClean="0"/>
              <a:t>creusante</a:t>
            </a:r>
            <a:r>
              <a:rPr lang="fr-FR" sz="2400" dirty="0" smtClean="0"/>
              <a:t> mettant à nu les fibres transversales du SI souvent accompagnée d’une marisque sur le versant cutané et d’une papille hypertrophique sur la ligne pectinée. Sa cicatrisation spontanée est faible et son taux de récidive élevée.</a:t>
            </a:r>
          </a:p>
          <a:p>
            <a:pPr eaLnBrk="1" fontAlgn="auto" hangingPunct="1">
              <a:spcAft>
                <a:spcPts val="0"/>
              </a:spcAft>
              <a:buFontTx/>
              <a:buNone/>
              <a:defRPr/>
            </a:pPr>
            <a:r>
              <a:rPr lang="fr-FR" sz="2400" dirty="0" smtClean="0">
                <a:solidFill>
                  <a:srgbClr val="FF0000"/>
                </a:solidFill>
              </a:rPr>
              <a:t>-</a:t>
            </a:r>
            <a:r>
              <a:rPr lang="fr-FR" dirty="0" smtClean="0">
                <a:solidFill>
                  <a:srgbClr val="FF0000"/>
                </a:solidFill>
              </a:rPr>
              <a:t>La FA surinfectée </a:t>
            </a:r>
            <a:r>
              <a:rPr lang="fr-FR" sz="2400" dirty="0" smtClean="0"/>
              <a:t>peut survenir quelque soit le stade</a:t>
            </a:r>
          </a:p>
        </p:txBody>
      </p:sp>
      <p:pic>
        <p:nvPicPr>
          <p:cNvPr id="38916" name="Picture 6"/>
          <p:cNvPicPr>
            <a:picLocks noChangeAspect="1" noChangeArrowheads="1"/>
          </p:cNvPicPr>
          <p:nvPr/>
        </p:nvPicPr>
        <p:blipFill>
          <a:blip r:embed="rId2"/>
          <a:srcRect/>
          <a:stretch>
            <a:fillRect/>
          </a:stretch>
        </p:blipFill>
        <p:spPr bwMode="auto">
          <a:xfrm>
            <a:off x="5000625" y="1928813"/>
            <a:ext cx="3289300" cy="2143125"/>
          </a:xfrm>
          <a:prstGeom prst="rect">
            <a:avLst/>
          </a:prstGeom>
          <a:noFill/>
          <a:ln w="9525">
            <a:noFill/>
            <a:miter lim="800000"/>
            <a:headEnd/>
            <a:tailEnd/>
          </a:ln>
        </p:spPr>
      </p:pic>
      <p:pic>
        <p:nvPicPr>
          <p:cNvPr id="38917" name="Picture 7"/>
          <p:cNvPicPr>
            <a:picLocks noChangeAspect="1" noChangeArrowheads="1"/>
          </p:cNvPicPr>
          <p:nvPr/>
        </p:nvPicPr>
        <p:blipFill>
          <a:blip r:embed="rId3"/>
          <a:srcRect/>
          <a:stretch>
            <a:fillRect/>
          </a:stretch>
        </p:blipFill>
        <p:spPr bwMode="auto">
          <a:xfrm>
            <a:off x="1428750" y="1928813"/>
            <a:ext cx="2928938" cy="208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0" y="2286000"/>
            <a:ext cx="8229600" cy="6858000"/>
          </a:xfrm>
        </p:spPr>
        <p:txBody>
          <a:bodyPr/>
          <a:lstStyle/>
          <a:p>
            <a:pPr eaLnBrk="1" hangingPunct="1"/>
            <a:endParaRPr lang="fr-FR" sz="1400" smtClean="0"/>
          </a:p>
          <a:p>
            <a:pPr lvl="1" eaLnBrk="1" hangingPunct="1">
              <a:buFont typeface="Wingdings" pitchFamily="2" charset="2"/>
              <a:buChar char="§"/>
            </a:pPr>
            <a:r>
              <a:rPr lang="fr-FR" b="1" smtClean="0"/>
              <a:t>Facteur mécanique  :</a:t>
            </a:r>
          </a:p>
          <a:p>
            <a:pPr lvl="1" eaLnBrk="1" hangingPunct="1">
              <a:buFont typeface="Arial" charset="0"/>
              <a:buNone/>
            </a:pPr>
            <a:r>
              <a:rPr lang="fr-FR" u="sng" smtClean="0"/>
              <a:t>déclenchant initial serait un traumatisme</a:t>
            </a:r>
            <a:r>
              <a:rPr lang="fr-FR" smtClean="0"/>
              <a:t>, </a:t>
            </a:r>
          </a:p>
          <a:p>
            <a:pPr lvl="1" eaLnBrk="1" hangingPunct="1">
              <a:buFont typeface="Arial" charset="0"/>
              <a:buNone/>
            </a:pPr>
            <a:r>
              <a:rPr lang="fr-FR" smtClean="0"/>
              <a:t>le plus souvent une selle volumineuse. </a:t>
            </a:r>
          </a:p>
          <a:p>
            <a:pPr lvl="1" eaLnBrk="1" hangingPunct="1">
              <a:buFont typeface="Arial" charset="0"/>
              <a:buNone/>
            </a:pPr>
            <a:endParaRPr lang="fr-FR" b="1" smtClean="0"/>
          </a:p>
          <a:p>
            <a:pPr lvl="1" eaLnBrk="1" hangingPunct="1"/>
            <a:r>
              <a:rPr lang="fr-FR" b="1" smtClean="0"/>
              <a:t>Facteur vasculaire : hypovascularisation</a:t>
            </a:r>
          </a:p>
          <a:p>
            <a:pPr lvl="1" eaLnBrk="1" hangingPunct="1"/>
            <a:r>
              <a:rPr lang="fr-FR" b="1" smtClean="0"/>
              <a:t>Facteur sphinctérien : Inadaptation à la pression</a:t>
            </a:r>
          </a:p>
          <a:p>
            <a:pPr lvl="1" eaLnBrk="1" hangingPunct="1"/>
            <a:r>
              <a:rPr lang="fr-FR" b="1" smtClean="0"/>
              <a:t>Facteur cutané: parakératose (perte d’élasticité)</a:t>
            </a:r>
          </a:p>
        </p:txBody>
      </p:sp>
      <p:sp>
        <p:nvSpPr>
          <p:cNvPr id="39939" name="AutoShape 2" descr="Résultat de recherche d'images pour &quot;triangle de minor fissure&quo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41988" name="Picture 3"/>
          <p:cNvPicPr>
            <a:picLocks noChangeAspect="1" noChangeArrowheads="1"/>
          </p:cNvPicPr>
          <p:nvPr/>
        </p:nvPicPr>
        <p:blipFill>
          <a:blip r:embed="rId2"/>
          <a:srcRect/>
          <a:stretch>
            <a:fillRect/>
          </a:stretch>
        </p:blipFill>
        <p:spPr bwMode="auto">
          <a:xfrm>
            <a:off x="6429375" y="0"/>
            <a:ext cx="2714625" cy="2908300"/>
          </a:xfrm>
          <a:prstGeom prst="rect">
            <a:avLst/>
          </a:prstGeom>
          <a:noFill/>
          <a:ln w="9525">
            <a:noFill/>
            <a:miter lim="800000"/>
            <a:headEnd/>
            <a:tailEnd/>
          </a:ln>
        </p:spPr>
      </p:pic>
      <p:sp>
        <p:nvSpPr>
          <p:cNvPr id="5" name="Rectangle 4"/>
          <p:cNvSpPr>
            <a:spLocks noChangeArrowheads="1"/>
          </p:cNvSpPr>
          <p:nvPr/>
        </p:nvSpPr>
        <p:spPr bwMode="auto">
          <a:xfrm>
            <a:off x="428625" y="285750"/>
            <a:ext cx="3143250" cy="584200"/>
          </a:xfrm>
          <a:prstGeom prst="rect">
            <a:avLst/>
          </a:prstGeom>
          <a:noFill/>
          <a:ln w="9525">
            <a:noFill/>
            <a:miter lim="800000"/>
            <a:headEnd/>
            <a:tailEnd/>
          </a:ln>
        </p:spPr>
        <p:txBody>
          <a:bodyPr>
            <a:spAutoFit/>
          </a:bodyPr>
          <a:lstStyle/>
          <a:p>
            <a:r>
              <a:rPr lang="fr-FR" sz="3200" b="1">
                <a:solidFill>
                  <a:srgbClr val="FF0000"/>
                </a:solidFill>
              </a:rPr>
              <a:t>Mécanismes</a:t>
            </a:r>
          </a:p>
        </p:txBody>
      </p:sp>
      <p:sp>
        <p:nvSpPr>
          <p:cNvPr id="6" name="Rectangle 5"/>
          <p:cNvSpPr>
            <a:spLocks noChangeArrowheads="1"/>
          </p:cNvSpPr>
          <p:nvPr/>
        </p:nvSpPr>
        <p:spPr bwMode="auto">
          <a:xfrm>
            <a:off x="214313" y="1000125"/>
            <a:ext cx="6357937" cy="830263"/>
          </a:xfrm>
          <a:prstGeom prst="rect">
            <a:avLst/>
          </a:prstGeom>
          <a:noFill/>
          <a:ln w="9525">
            <a:noFill/>
            <a:miter lim="800000"/>
            <a:headEnd/>
            <a:tailEnd/>
          </a:ln>
        </p:spPr>
        <p:txBody>
          <a:bodyPr>
            <a:spAutoFit/>
          </a:bodyPr>
          <a:lstStyle/>
          <a:p>
            <a:pPr lvl="1">
              <a:buFont typeface="Wingdings" pitchFamily="2" charset="2"/>
              <a:buChar char="§"/>
            </a:pPr>
            <a:r>
              <a:rPr lang="fr-FR" sz="2400" b="1"/>
              <a:t>Facteur anatomique :</a:t>
            </a:r>
          </a:p>
          <a:p>
            <a:pPr lvl="1">
              <a:buFont typeface="Arial" charset="0"/>
              <a:buNone/>
            </a:pPr>
            <a:r>
              <a:rPr lang="fr-FR" sz="2400" b="1"/>
              <a:t>                                   triangle de Minor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b="1" dirty="0" smtClean="0">
                <a:solidFill>
                  <a:srgbClr val="FF0000"/>
                </a:solidFill>
              </a:rPr>
              <a:t>TRAITEMENT MEDICAL</a:t>
            </a:r>
            <a:br>
              <a:rPr lang="fr-FR" b="1" dirty="0" smtClean="0">
                <a:solidFill>
                  <a:srgbClr val="FF0000"/>
                </a:solidFill>
              </a:rPr>
            </a:br>
            <a:endParaRPr lang="fr-FR" dirty="0" smtClean="0"/>
          </a:p>
        </p:txBody>
      </p:sp>
      <p:sp>
        <p:nvSpPr>
          <p:cNvPr id="3" name="Espace réservé du contenu 2"/>
          <p:cNvSpPr>
            <a:spLocks noGrp="1"/>
          </p:cNvSpPr>
          <p:nvPr>
            <p:ph idx="1"/>
          </p:nvPr>
        </p:nvSpPr>
        <p:spPr>
          <a:xfrm>
            <a:off x="457200" y="928688"/>
            <a:ext cx="8686800" cy="5929312"/>
          </a:xfrm>
        </p:spPr>
        <p:txBody>
          <a:bodyPr/>
          <a:lstStyle/>
          <a:p>
            <a:pPr eaLnBrk="1" hangingPunct="1">
              <a:lnSpc>
                <a:spcPct val="90000"/>
              </a:lnSpc>
              <a:buFont typeface="Arial" charset="0"/>
              <a:buNone/>
            </a:pPr>
            <a:r>
              <a:rPr lang="fr-FR" b="1" smtClean="0"/>
              <a:t>-</a:t>
            </a:r>
            <a:r>
              <a:rPr lang="fr-FR" b="1" u="sng" smtClean="0"/>
              <a:t>régulariser le transit</a:t>
            </a:r>
            <a:r>
              <a:rPr lang="fr-FR" b="1" smtClean="0"/>
              <a:t> (régime et laxatifs)</a:t>
            </a:r>
          </a:p>
          <a:p>
            <a:pPr eaLnBrk="1" hangingPunct="1">
              <a:lnSpc>
                <a:spcPct val="90000"/>
              </a:lnSpc>
              <a:buFont typeface="Arial" charset="0"/>
              <a:buNone/>
            </a:pPr>
            <a:r>
              <a:rPr lang="fr-FR" b="1" smtClean="0"/>
              <a:t>-</a:t>
            </a:r>
            <a:r>
              <a:rPr lang="fr-FR" b="1" u="sng" smtClean="0"/>
              <a:t>soulager la douleur</a:t>
            </a:r>
            <a:r>
              <a:rPr lang="fr-FR" b="1" smtClean="0"/>
              <a:t> </a:t>
            </a:r>
            <a:r>
              <a:rPr lang="fr-FR" smtClean="0"/>
              <a:t>par des antalgiques par voie orale des suppositoires ou des pommades contenant des anesthésiques locaux.</a:t>
            </a:r>
          </a:p>
          <a:p>
            <a:pPr eaLnBrk="1" hangingPunct="1">
              <a:lnSpc>
                <a:spcPct val="90000"/>
              </a:lnSpc>
              <a:buFont typeface="Arial" charset="0"/>
              <a:buNone/>
            </a:pPr>
            <a:r>
              <a:rPr lang="fr-FR" smtClean="0"/>
              <a:t> Injection sous fissuraire d’un anesthésique local. Des bains chauds.</a:t>
            </a:r>
          </a:p>
          <a:p>
            <a:pPr eaLnBrk="1" hangingPunct="1">
              <a:lnSpc>
                <a:spcPct val="90000"/>
              </a:lnSpc>
              <a:buFont typeface="Arial" charset="0"/>
              <a:buNone/>
            </a:pPr>
            <a:r>
              <a:rPr lang="fr-FR" smtClean="0"/>
              <a:t>Les résultats sont variables et le risque de récidive important de 20 à 50%.</a:t>
            </a:r>
          </a:p>
          <a:p>
            <a:pPr algn="ctr" eaLnBrk="1" hangingPunct="1">
              <a:lnSpc>
                <a:spcPct val="90000"/>
              </a:lnSpc>
              <a:buFont typeface="Arial" charset="0"/>
              <a:buNone/>
            </a:pPr>
            <a:endParaRPr lang="fr-FR" sz="3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79388" y="333375"/>
            <a:ext cx="8785225" cy="6335713"/>
          </a:xfrm>
        </p:spPr>
        <p:txBody>
          <a:bodyPr/>
          <a:lstStyle/>
          <a:p>
            <a:pPr eaLnBrk="1" hangingPunct="1">
              <a:buFontTx/>
              <a:buNone/>
            </a:pPr>
            <a:r>
              <a:rPr lang="fr-FR" sz="3600" b="1" smtClean="0">
                <a:solidFill>
                  <a:srgbClr val="FF0000"/>
                </a:solidFill>
              </a:rPr>
              <a:t>Position du malade: </a:t>
            </a:r>
          </a:p>
          <a:p>
            <a:pPr eaLnBrk="1" hangingPunct="1">
              <a:buFontTx/>
              <a:buNone/>
            </a:pPr>
            <a:r>
              <a:rPr lang="fr-FR" sz="2400" b="1" smtClean="0"/>
              <a:t>  - </a:t>
            </a:r>
            <a:r>
              <a:rPr lang="fr-FR" sz="2000" b="1" smtClean="0"/>
              <a:t>Position Génu-pectorale : joue posée sur la table , dos cambré</a:t>
            </a:r>
          </a:p>
          <a:p>
            <a:pPr eaLnBrk="1" hangingPunct="1">
              <a:buFontTx/>
              <a:buNone/>
            </a:pPr>
            <a:r>
              <a:rPr lang="fr-FR" sz="2000" b="1" smtClean="0"/>
              <a:t>   </a:t>
            </a:r>
          </a:p>
          <a:p>
            <a:pPr eaLnBrk="1" hangingPunct="1">
              <a:buFontTx/>
              <a:buNone/>
            </a:pPr>
            <a:endParaRPr lang="fr-FR" sz="2000" b="1" smtClean="0"/>
          </a:p>
          <a:p>
            <a:pPr eaLnBrk="1" hangingPunct="1">
              <a:buFontTx/>
              <a:buNone/>
            </a:pPr>
            <a:endParaRPr lang="fr-FR" sz="2000" b="1" smtClean="0"/>
          </a:p>
          <a:p>
            <a:pPr eaLnBrk="1" hangingPunct="1">
              <a:buFontTx/>
              <a:buNone/>
            </a:pPr>
            <a:endParaRPr lang="fr-FR" sz="2000" b="1" smtClean="0"/>
          </a:p>
          <a:p>
            <a:pPr eaLnBrk="1" hangingPunct="1">
              <a:buFontTx/>
              <a:buNone/>
            </a:pPr>
            <a:endParaRPr lang="fr-FR" sz="2000" b="1" smtClean="0"/>
          </a:p>
          <a:p>
            <a:pPr eaLnBrk="1" hangingPunct="1">
              <a:buFontTx/>
              <a:buNone/>
            </a:pPr>
            <a:endParaRPr lang="fr-FR" sz="2000" b="1" smtClean="0"/>
          </a:p>
          <a:p>
            <a:pPr eaLnBrk="1" hangingPunct="1">
              <a:buFontTx/>
              <a:buNone/>
            </a:pPr>
            <a:endParaRPr lang="fr-FR" sz="2000" b="1" smtClean="0"/>
          </a:p>
          <a:p>
            <a:pPr eaLnBrk="1" hangingPunct="1">
              <a:buFontTx/>
              <a:buNone/>
            </a:pPr>
            <a:r>
              <a:rPr lang="fr-FR" sz="2000" b="1" smtClean="0"/>
              <a:t> - Décubitus latéral gauche : </a:t>
            </a:r>
          </a:p>
          <a:p>
            <a:pPr eaLnBrk="1" hangingPunct="1">
              <a:buFontTx/>
              <a:buNone/>
            </a:pPr>
            <a:r>
              <a:rPr lang="fr-FR" sz="2000" b="1" smtClean="0"/>
              <a:t>pour les sujets impotents </a:t>
            </a:r>
            <a:endParaRPr lang="fr-FR" sz="2400" b="1" smtClean="0"/>
          </a:p>
        </p:txBody>
      </p:sp>
      <p:pic>
        <p:nvPicPr>
          <p:cNvPr id="5123" name="Picture 4" descr="4"/>
          <p:cNvPicPr>
            <a:picLocks noChangeAspect="1" noChangeArrowheads="1"/>
          </p:cNvPicPr>
          <p:nvPr/>
        </p:nvPicPr>
        <p:blipFill>
          <a:blip r:embed="rId2"/>
          <a:srcRect/>
          <a:stretch>
            <a:fillRect/>
          </a:stretch>
        </p:blipFill>
        <p:spPr bwMode="auto">
          <a:xfrm>
            <a:off x="468313" y="1557338"/>
            <a:ext cx="3889375" cy="2016125"/>
          </a:xfrm>
          <a:prstGeom prst="rect">
            <a:avLst/>
          </a:prstGeom>
          <a:noFill/>
          <a:ln w="76200" cmpd="tri">
            <a:solidFill>
              <a:srgbClr val="00FF00"/>
            </a:solidFill>
            <a:miter lim="800000"/>
            <a:headEnd/>
            <a:tailEnd/>
          </a:ln>
        </p:spPr>
      </p:pic>
      <p:pic>
        <p:nvPicPr>
          <p:cNvPr id="5124" name="Picture 7"/>
          <p:cNvPicPr>
            <a:picLocks noChangeAspect="1" noChangeArrowheads="1"/>
          </p:cNvPicPr>
          <p:nvPr/>
        </p:nvPicPr>
        <p:blipFill>
          <a:blip r:embed="rId3"/>
          <a:srcRect/>
          <a:stretch>
            <a:fillRect/>
          </a:stretch>
        </p:blipFill>
        <p:spPr bwMode="auto">
          <a:xfrm>
            <a:off x="357188" y="4714875"/>
            <a:ext cx="4249737" cy="1889125"/>
          </a:xfrm>
          <a:prstGeom prst="rect">
            <a:avLst/>
          </a:prstGeom>
          <a:noFill/>
          <a:ln w="38100">
            <a:solidFill>
              <a:srgbClr val="993366"/>
            </a:solidFill>
            <a:miter lim="800000"/>
            <a:headEnd/>
            <a:tailEnd/>
          </a:ln>
        </p:spPr>
      </p:pic>
      <p:sp>
        <p:nvSpPr>
          <p:cNvPr id="9" name="Espace réservé du numéro de diapositive 8"/>
          <p:cNvSpPr>
            <a:spLocks noGrp="1"/>
          </p:cNvSpPr>
          <p:nvPr>
            <p:ph type="sldNum" sz="quarter" idx="12"/>
          </p:nvPr>
        </p:nvSpPr>
        <p:spPr/>
        <p:txBody>
          <a:bodyPr/>
          <a:lstStyle/>
          <a:p>
            <a:pPr>
              <a:defRPr/>
            </a:pPr>
            <a:fld id="{4D73D9E2-4418-490F-8A4E-46D6294071A4}" type="slidenum">
              <a:rPr lang="fr-FR"/>
              <a:pPr>
                <a:defRPr/>
              </a:pPr>
              <a:t>4</a:t>
            </a:fld>
            <a:endParaRPr lang="fr-FR" dirty="0"/>
          </a:p>
        </p:txBody>
      </p:sp>
      <p:sp>
        <p:nvSpPr>
          <p:cNvPr id="10" name="Rectangle 4"/>
          <p:cNvSpPr txBox="1">
            <a:spLocks noChangeArrowheads="1"/>
          </p:cNvSpPr>
          <p:nvPr/>
        </p:nvSpPr>
        <p:spPr>
          <a:xfrm>
            <a:off x="4643438" y="1357313"/>
            <a:ext cx="5000625" cy="5105400"/>
          </a:xfrm>
          <a:prstGeom prst="rect">
            <a:avLst/>
          </a:prstGeom>
        </p:spPr>
        <p:txBody>
          <a:bodyPr/>
          <a:lstStyle/>
          <a:p>
            <a:pPr marL="342900" indent="-342900" fontAlgn="auto">
              <a:spcBef>
                <a:spcPct val="20000"/>
              </a:spcBef>
              <a:spcAft>
                <a:spcPts val="0"/>
              </a:spcAft>
              <a:buFont typeface="Arial" pitchFamily="34" charset="0"/>
              <a:buChar char="•"/>
              <a:defRPr/>
            </a:pPr>
            <a:r>
              <a:rPr lang="fr-FR" sz="2400" b="1" dirty="0">
                <a:latin typeface="+mn-lt"/>
              </a:rPr>
              <a:t>« Invitation » à l’examen</a:t>
            </a:r>
          </a:p>
          <a:p>
            <a:pPr marL="742950" lvl="1" indent="-285750" fontAlgn="auto">
              <a:spcBef>
                <a:spcPct val="20000"/>
              </a:spcBef>
              <a:spcAft>
                <a:spcPts val="0"/>
              </a:spcAft>
              <a:buFont typeface="Arial" pitchFamily="34" charset="0"/>
              <a:buChar char="–"/>
              <a:defRPr/>
            </a:pPr>
            <a:r>
              <a:rPr lang="fr-FR" sz="2400" b="1" dirty="0">
                <a:latin typeface="+mn-lt"/>
              </a:rPr>
              <a:t>Rassurer : ex bref,</a:t>
            </a:r>
          </a:p>
          <a:p>
            <a:pPr marL="742950" lvl="1" indent="-285750" fontAlgn="auto">
              <a:spcBef>
                <a:spcPct val="20000"/>
              </a:spcBef>
              <a:spcAft>
                <a:spcPts val="0"/>
              </a:spcAft>
              <a:defRPr/>
            </a:pPr>
            <a:r>
              <a:rPr lang="fr-FR" sz="2400" b="1" dirty="0">
                <a:latin typeface="+mn-lt"/>
              </a:rPr>
              <a:t>     non douloureux</a:t>
            </a:r>
          </a:p>
          <a:p>
            <a:pPr marL="742950" lvl="1" indent="-285750" fontAlgn="auto">
              <a:spcBef>
                <a:spcPct val="20000"/>
              </a:spcBef>
              <a:spcAft>
                <a:spcPts val="0"/>
              </a:spcAft>
              <a:defRPr/>
            </a:pPr>
            <a:endParaRPr lang="fr-FR" sz="2400" b="1" dirty="0">
              <a:latin typeface="+mn-lt"/>
            </a:endParaRPr>
          </a:p>
          <a:p>
            <a:pPr marL="742950" lvl="1" indent="-285750" fontAlgn="auto">
              <a:spcBef>
                <a:spcPct val="20000"/>
              </a:spcBef>
              <a:spcAft>
                <a:spcPts val="0"/>
              </a:spcAft>
              <a:buFont typeface="Arial" pitchFamily="34" charset="0"/>
              <a:buChar char="–"/>
              <a:defRPr/>
            </a:pPr>
            <a:r>
              <a:rPr lang="fr-FR" sz="2400" b="1" dirty="0">
                <a:latin typeface="+mn-lt"/>
              </a:rPr>
              <a:t>« Plus facile » pour spécialiste</a:t>
            </a:r>
          </a:p>
          <a:p>
            <a:pPr marL="342900" indent="-342900" fontAlgn="auto">
              <a:spcBef>
                <a:spcPct val="20000"/>
              </a:spcBef>
              <a:spcAft>
                <a:spcPts val="0"/>
              </a:spcAft>
              <a:buFont typeface="Arial" pitchFamily="34" charset="0"/>
              <a:buChar char="•"/>
              <a:defRPr/>
            </a:pPr>
            <a:r>
              <a:rPr lang="fr-FR" sz="2400" b="1" u="sng" dirty="0">
                <a:latin typeface="+mn-lt"/>
              </a:rPr>
              <a:t>Intimité</a:t>
            </a:r>
            <a:r>
              <a:rPr lang="fr-FR" sz="2400" b="1" dirty="0">
                <a:latin typeface="+mn-lt"/>
              </a:rPr>
              <a:t> au déshabillage</a:t>
            </a:r>
          </a:p>
          <a:p>
            <a:pPr marL="342900" indent="-342900" fontAlgn="auto">
              <a:spcBef>
                <a:spcPct val="20000"/>
              </a:spcBef>
              <a:spcAft>
                <a:spcPts val="0"/>
              </a:spcAft>
              <a:defRPr/>
            </a:pPr>
            <a:r>
              <a:rPr lang="fr-FR" sz="2400" b="1" dirty="0">
                <a:latin typeface="+mn-lt"/>
              </a:rPr>
              <a:t>      ( garder le haut)</a:t>
            </a:r>
          </a:p>
          <a:p>
            <a:pPr marL="342900" indent="-342900" fontAlgn="auto">
              <a:spcBef>
                <a:spcPct val="20000"/>
              </a:spcBef>
              <a:spcAft>
                <a:spcPts val="0"/>
              </a:spcAft>
              <a:buFont typeface="Arial" pitchFamily="34" charset="0"/>
              <a:buChar char="•"/>
              <a:defRPr/>
            </a:pPr>
            <a:endParaRPr lang="fr-FR" sz="2400" b="1" dirty="0">
              <a:latin typeface="+mn-lt"/>
            </a:endParaRPr>
          </a:p>
          <a:p>
            <a:pPr marL="342900" indent="-342900" fontAlgn="auto">
              <a:spcBef>
                <a:spcPct val="20000"/>
              </a:spcBef>
              <a:spcAft>
                <a:spcPts val="0"/>
              </a:spcAft>
              <a:buFont typeface="Arial" pitchFamily="34" charset="0"/>
              <a:buChar char="•"/>
              <a:defRPr/>
            </a:pPr>
            <a:r>
              <a:rPr lang="fr-FR" sz="2400" b="1" dirty="0">
                <a:latin typeface="+mn-lt"/>
              </a:rPr>
              <a:t>Table d’examen, lumière, gants, lubrifiant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100013" y="142875"/>
            <a:ext cx="9043987" cy="6372225"/>
          </a:xfrm>
        </p:spPr>
        <p:txBody>
          <a:bodyPr/>
          <a:lstStyle/>
          <a:p>
            <a:pPr eaLnBrk="1" hangingPunct="1">
              <a:lnSpc>
                <a:spcPct val="80000"/>
              </a:lnSpc>
              <a:buFontTx/>
              <a:buNone/>
            </a:pPr>
            <a:endParaRPr lang="fr-FR" sz="2000" smtClean="0"/>
          </a:p>
          <a:p>
            <a:pPr eaLnBrk="1" hangingPunct="1">
              <a:lnSpc>
                <a:spcPct val="80000"/>
              </a:lnSpc>
              <a:buFontTx/>
              <a:buNone/>
            </a:pPr>
            <a:endParaRPr lang="fr-FR" sz="2000" b="1" u="sng" smtClean="0"/>
          </a:p>
          <a:p>
            <a:pPr eaLnBrk="1" hangingPunct="1">
              <a:lnSpc>
                <a:spcPct val="80000"/>
              </a:lnSpc>
              <a:buFontTx/>
              <a:buNone/>
            </a:pPr>
            <a:r>
              <a:rPr lang="fr-FR" sz="2400" b="1" u="sng" smtClean="0">
                <a:solidFill>
                  <a:srgbClr val="FF0000"/>
                </a:solidFill>
              </a:rPr>
              <a:t>LEIOMYOTOMIE PHARMACOLOGIQUE</a:t>
            </a:r>
          </a:p>
          <a:p>
            <a:pPr eaLnBrk="1" hangingPunct="1">
              <a:lnSpc>
                <a:spcPct val="80000"/>
              </a:lnSpc>
              <a:buFontTx/>
              <a:buNone/>
            </a:pPr>
            <a:endParaRPr lang="fr-FR" sz="2000" b="1" smtClean="0"/>
          </a:p>
          <a:p>
            <a:pPr eaLnBrk="1" hangingPunct="1">
              <a:lnSpc>
                <a:spcPct val="80000"/>
              </a:lnSpc>
              <a:buFontTx/>
              <a:buNone/>
            </a:pPr>
            <a:r>
              <a:rPr lang="fr-FR" sz="2400" b="1" u="sng" smtClean="0"/>
              <a:t>-Dérivés nitrés</a:t>
            </a:r>
          </a:p>
          <a:p>
            <a:pPr eaLnBrk="1" hangingPunct="1">
              <a:lnSpc>
                <a:spcPct val="80000"/>
              </a:lnSpc>
              <a:buFontTx/>
              <a:buNone/>
            </a:pPr>
            <a:r>
              <a:rPr lang="fr-FR" sz="2400" smtClean="0"/>
              <a:t>Le monoxyde d’azote est un neuromédiateur qui intervient dans la relaxation du SI. Le métabolisme de la TNT conduisant à la production de MA elle a été testé en application locale. </a:t>
            </a:r>
          </a:p>
          <a:p>
            <a:pPr eaLnBrk="1" hangingPunct="1">
              <a:lnSpc>
                <a:spcPct val="80000"/>
              </a:lnSpc>
              <a:buFontTx/>
              <a:buNone/>
            </a:pPr>
            <a:endParaRPr lang="fr-FR" sz="2400" smtClean="0"/>
          </a:p>
          <a:p>
            <a:pPr eaLnBrk="1" hangingPunct="1">
              <a:lnSpc>
                <a:spcPct val="80000"/>
              </a:lnSpc>
              <a:buFontTx/>
              <a:buNone/>
            </a:pPr>
            <a:r>
              <a:rPr lang="fr-FR" sz="2400" smtClean="0"/>
              <a:t>     Résultats discordants et effets secondaires non négligeables en particulier : </a:t>
            </a:r>
            <a:r>
              <a:rPr lang="fr-FR" sz="2400" b="1" smtClean="0"/>
              <a:t>les céphalées</a:t>
            </a:r>
            <a:r>
              <a:rPr lang="fr-FR" sz="2400" smtClean="0"/>
              <a:t>. </a:t>
            </a:r>
          </a:p>
          <a:p>
            <a:pPr eaLnBrk="1" hangingPunct="1">
              <a:lnSpc>
                <a:spcPct val="80000"/>
              </a:lnSpc>
              <a:buFontTx/>
              <a:buNone/>
            </a:pPr>
            <a:endParaRPr lang="fr-FR" sz="2400" smtClean="0"/>
          </a:p>
          <a:p>
            <a:pPr eaLnBrk="1" hangingPunct="1">
              <a:lnSpc>
                <a:spcPct val="80000"/>
              </a:lnSpc>
              <a:buFontTx/>
              <a:buNone/>
            </a:pPr>
            <a:endParaRPr lang="fr-FR" sz="2400" b="1" smtClean="0"/>
          </a:p>
          <a:p>
            <a:pPr eaLnBrk="1" hangingPunct="1">
              <a:lnSpc>
                <a:spcPct val="80000"/>
              </a:lnSpc>
              <a:buFontTx/>
              <a:buNone/>
            </a:pPr>
            <a:r>
              <a:rPr lang="fr-FR" sz="2400" b="1" u="sng" smtClean="0"/>
              <a:t>-Toxine botulinique</a:t>
            </a:r>
          </a:p>
          <a:p>
            <a:pPr eaLnBrk="1" hangingPunct="1">
              <a:lnSpc>
                <a:spcPct val="80000"/>
              </a:lnSpc>
              <a:buFontTx/>
              <a:buNone/>
            </a:pPr>
            <a:r>
              <a:rPr lang="fr-FR" sz="2400" smtClean="0"/>
              <a:t>Neurotoxine botulinique sécrétée par le clostridium botulinum entraine une relaxation des muscles striés mais inhibe aussi l’activité du muscle lisse.</a:t>
            </a:r>
          </a:p>
          <a:p>
            <a:pPr eaLnBrk="1" hangingPunct="1">
              <a:lnSpc>
                <a:spcPct val="80000"/>
              </a:lnSpc>
              <a:buFontTx/>
              <a:buNone/>
            </a:pPr>
            <a:r>
              <a:rPr lang="fr-FR" sz="2400" smtClean="0"/>
              <a:t> </a:t>
            </a:r>
          </a:p>
          <a:p>
            <a:pPr eaLnBrk="1" hangingPunct="1">
              <a:lnSpc>
                <a:spcPct val="80000"/>
              </a:lnSpc>
              <a:buFontTx/>
              <a:buNone/>
            </a:pPr>
            <a:r>
              <a:rPr lang="fr-FR" sz="2400" smtClean="0"/>
              <a:t> </a:t>
            </a:r>
          </a:p>
          <a:p>
            <a:pPr eaLnBrk="1" hangingPunct="1">
              <a:lnSpc>
                <a:spcPct val="80000"/>
              </a:lnSpc>
              <a:buFontTx/>
              <a:buNone/>
            </a:pPr>
            <a:endParaRPr lang="fr-FR" sz="20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214313" y="2428875"/>
            <a:ext cx="8686800" cy="2286000"/>
          </a:xfrm>
          <a:prstGeom prst="rect">
            <a:avLst/>
          </a:prstGeom>
        </p:spPr>
        <p:txBody>
          <a:bodyPr>
            <a:normAutofit fontScale="70000" lnSpcReduction="20000"/>
          </a:bodyPr>
          <a:lstStyle/>
          <a:p>
            <a:pPr marL="342900" indent="-342900" algn="ctr" fontAlgn="auto">
              <a:lnSpc>
                <a:spcPct val="90000"/>
              </a:lnSpc>
              <a:spcBef>
                <a:spcPct val="20000"/>
              </a:spcBef>
              <a:spcAft>
                <a:spcPts val="0"/>
              </a:spcAft>
              <a:buFont typeface="Arial" pitchFamily="34" charset="0"/>
              <a:buNone/>
              <a:defRPr/>
            </a:pPr>
            <a:endParaRPr lang="fr-FR" sz="3600" b="1" dirty="0">
              <a:latin typeface="+mn-lt"/>
            </a:endParaRPr>
          </a:p>
          <a:p>
            <a:pPr marL="342900" indent="-342900" fontAlgn="auto">
              <a:lnSpc>
                <a:spcPct val="90000"/>
              </a:lnSpc>
              <a:spcBef>
                <a:spcPct val="20000"/>
              </a:spcBef>
              <a:spcAft>
                <a:spcPts val="0"/>
              </a:spcAft>
              <a:buFont typeface="Arial" pitchFamily="34" charset="0"/>
              <a:buNone/>
              <a:defRPr/>
            </a:pPr>
            <a:endParaRPr lang="fr-FR" sz="3200" b="1" dirty="0">
              <a:latin typeface="+mn-lt"/>
            </a:endParaRPr>
          </a:p>
          <a:p>
            <a:pPr marL="342900" indent="-342900" fontAlgn="auto">
              <a:lnSpc>
                <a:spcPct val="90000"/>
              </a:lnSpc>
              <a:spcBef>
                <a:spcPct val="20000"/>
              </a:spcBef>
              <a:spcAft>
                <a:spcPts val="0"/>
              </a:spcAft>
              <a:buFont typeface="Arial" pitchFamily="34" charset="0"/>
              <a:buNone/>
              <a:defRPr/>
            </a:pPr>
            <a:endParaRPr lang="fr-FR" sz="3200" b="1" dirty="0">
              <a:latin typeface="+mn-lt"/>
            </a:endParaRPr>
          </a:p>
          <a:p>
            <a:pPr marL="342900" indent="-342900" fontAlgn="auto">
              <a:lnSpc>
                <a:spcPct val="90000"/>
              </a:lnSpc>
              <a:spcBef>
                <a:spcPct val="20000"/>
              </a:spcBef>
              <a:spcAft>
                <a:spcPts val="0"/>
              </a:spcAft>
              <a:buFont typeface="Arial" pitchFamily="34" charset="0"/>
              <a:buNone/>
              <a:defRPr/>
            </a:pPr>
            <a:r>
              <a:rPr lang="fr-FR" sz="3200" b="1" dirty="0">
                <a:latin typeface="+mn-lt"/>
              </a:rPr>
              <a:t>-</a:t>
            </a:r>
            <a:r>
              <a:rPr lang="fr-FR" sz="2800" b="1" dirty="0">
                <a:latin typeface="+mn-lt"/>
              </a:rPr>
              <a:t>LA LEIOMYOTOMIE LATERALE SEULE est une technique de référence en particulier chez les anglo-saxons</a:t>
            </a:r>
          </a:p>
          <a:p>
            <a:pPr marL="342900" indent="-342900" fontAlgn="auto">
              <a:lnSpc>
                <a:spcPct val="90000"/>
              </a:lnSpc>
              <a:spcBef>
                <a:spcPct val="20000"/>
              </a:spcBef>
              <a:spcAft>
                <a:spcPts val="0"/>
              </a:spcAft>
              <a:buFont typeface="Arial" pitchFamily="34" charset="0"/>
              <a:buNone/>
              <a:defRPr/>
            </a:pPr>
            <a:r>
              <a:rPr lang="fr-FR" sz="2800" dirty="0">
                <a:latin typeface="+mn-lt"/>
              </a:rPr>
              <a:t>Elle consiste  à sectionner le SI dans sa partie distale en générale latérale gauche.</a:t>
            </a:r>
          </a:p>
          <a:p>
            <a:pPr marL="342900" indent="-342900" fontAlgn="auto">
              <a:lnSpc>
                <a:spcPct val="90000"/>
              </a:lnSpc>
              <a:spcBef>
                <a:spcPct val="20000"/>
              </a:spcBef>
              <a:spcAft>
                <a:spcPts val="0"/>
              </a:spcAft>
              <a:buFont typeface="Arial" pitchFamily="34" charset="0"/>
              <a:buNone/>
              <a:defRPr/>
            </a:pPr>
            <a:r>
              <a:rPr lang="fr-FR" sz="2800" dirty="0">
                <a:latin typeface="+mn-lt"/>
              </a:rPr>
              <a:t> Elle est plutôt indiquée dans la FA sans marisque et papille associée.</a:t>
            </a:r>
          </a:p>
          <a:p>
            <a:pPr marL="342900" indent="-342900" fontAlgn="auto">
              <a:lnSpc>
                <a:spcPct val="90000"/>
              </a:lnSpc>
              <a:spcBef>
                <a:spcPct val="20000"/>
              </a:spcBef>
              <a:spcAft>
                <a:spcPts val="0"/>
              </a:spcAft>
              <a:buFont typeface="Arial" pitchFamily="34" charset="0"/>
              <a:buNone/>
              <a:defRPr/>
            </a:pPr>
            <a:endParaRPr lang="fr-FR" sz="2800" dirty="0">
              <a:latin typeface="+mn-lt"/>
            </a:endParaRPr>
          </a:p>
        </p:txBody>
      </p:sp>
      <p:sp>
        <p:nvSpPr>
          <p:cNvPr id="3" name="Rectangle 2"/>
          <p:cNvSpPr>
            <a:spLocks noChangeArrowheads="1"/>
          </p:cNvSpPr>
          <p:nvPr/>
        </p:nvSpPr>
        <p:spPr bwMode="auto">
          <a:xfrm>
            <a:off x="500063" y="1428750"/>
            <a:ext cx="7929562" cy="1317625"/>
          </a:xfrm>
          <a:prstGeom prst="rect">
            <a:avLst/>
          </a:prstGeom>
          <a:noFill/>
          <a:ln w="9525">
            <a:noFill/>
            <a:miter lim="800000"/>
            <a:headEnd/>
            <a:tailEnd/>
          </a:ln>
        </p:spPr>
        <p:txBody>
          <a:bodyPr>
            <a:spAutoFit/>
          </a:bodyPr>
          <a:lstStyle/>
          <a:p>
            <a:pPr marL="342900" indent="-342900" algn="ctr">
              <a:lnSpc>
                <a:spcPct val="90000"/>
              </a:lnSpc>
              <a:spcBef>
                <a:spcPct val="20000"/>
              </a:spcBef>
            </a:pPr>
            <a:r>
              <a:rPr lang="fr-FR" sz="2000"/>
              <a:t>En cas de </a:t>
            </a:r>
            <a:r>
              <a:rPr lang="fr-FR" sz="2000" u="sng"/>
              <a:t>fissure résistante ,récidivante, infectée</a:t>
            </a:r>
            <a:r>
              <a:rPr lang="fr-FR" sz="2000"/>
              <a:t> ,</a:t>
            </a:r>
            <a:r>
              <a:rPr lang="fr-FR" sz="2000" u="sng"/>
              <a:t>suspecte</a:t>
            </a:r>
          </a:p>
          <a:p>
            <a:pPr marL="342900" indent="-342900" algn="ctr">
              <a:lnSpc>
                <a:spcPct val="90000"/>
              </a:lnSpc>
              <a:spcBef>
                <a:spcPct val="20000"/>
              </a:spcBef>
            </a:pPr>
            <a:r>
              <a:rPr lang="fr-FR" sz="2000"/>
              <a:t>Ou associée à une pathologie hémorroïdaire</a:t>
            </a:r>
          </a:p>
          <a:p>
            <a:pPr marL="342900" indent="-342900" algn="ctr">
              <a:lnSpc>
                <a:spcPct val="90000"/>
              </a:lnSpc>
              <a:spcBef>
                <a:spcPct val="20000"/>
              </a:spcBef>
            </a:pPr>
            <a:endParaRPr lang="fr-FR"/>
          </a:p>
          <a:p>
            <a:pPr marL="342900" indent="-342900" algn="ctr">
              <a:lnSpc>
                <a:spcPct val="90000"/>
              </a:lnSpc>
              <a:spcBef>
                <a:spcPct val="20000"/>
              </a:spcBef>
            </a:pPr>
            <a:r>
              <a:rPr lang="fr-FR" b="1" u="sng"/>
              <a:t>Sa cible principale est l’hypertonie</a:t>
            </a:r>
          </a:p>
        </p:txBody>
      </p:sp>
      <p:sp>
        <p:nvSpPr>
          <p:cNvPr id="4" name="Rectangle 3"/>
          <p:cNvSpPr>
            <a:spLocks noChangeArrowheads="1"/>
          </p:cNvSpPr>
          <p:nvPr/>
        </p:nvSpPr>
        <p:spPr bwMode="auto">
          <a:xfrm>
            <a:off x="500063" y="571500"/>
            <a:ext cx="7572375" cy="590550"/>
          </a:xfrm>
          <a:prstGeom prst="rect">
            <a:avLst/>
          </a:prstGeom>
          <a:noFill/>
          <a:ln w="9525">
            <a:noFill/>
            <a:miter lim="800000"/>
            <a:headEnd/>
            <a:tailEnd/>
          </a:ln>
        </p:spPr>
        <p:txBody>
          <a:bodyPr>
            <a:spAutoFit/>
          </a:bodyPr>
          <a:lstStyle/>
          <a:p>
            <a:pPr marL="342900" indent="-342900" algn="ctr">
              <a:lnSpc>
                <a:spcPct val="90000"/>
              </a:lnSpc>
              <a:spcBef>
                <a:spcPct val="20000"/>
              </a:spcBef>
            </a:pPr>
            <a:r>
              <a:rPr lang="fr-FR" sz="3600" b="1">
                <a:solidFill>
                  <a:srgbClr val="FF0000"/>
                </a:solidFill>
              </a:rPr>
              <a:t>TRAITEMENT CHIRURGICAL</a:t>
            </a:r>
          </a:p>
        </p:txBody>
      </p:sp>
      <p:sp>
        <p:nvSpPr>
          <p:cNvPr id="5" name="Rectangle 4"/>
          <p:cNvSpPr>
            <a:spLocks noChangeArrowheads="1"/>
          </p:cNvSpPr>
          <p:nvPr/>
        </p:nvSpPr>
        <p:spPr bwMode="auto">
          <a:xfrm>
            <a:off x="285750" y="5000625"/>
            <a:ext cx="8358188" cy="1347788"/>
          </a:xfrm>
          <a:prstGeom prst="rect">
            <a:avLst/>
          </a:prstGeom>
          <a:noFill/>
          <a:ln w="9525">
            <a:noFill/>
            <a:miter lim="800000"/>
            <a:headEnd/>
            <a:tailEnd/>
          </a:ln>
        </p:spPr>
        <p:txBody>
          <a:bodyPr>
            <a:spAutoFit/>
          </a:bodyPr>
          <a:lstStyle/>
          <a:p>
            <a:pPr marL="342900" indent="-342900">
              <a:lnSpc>
                <a:spcPct val="90000"/>
              </a:lnSpc>
              <a:spcBef>
                <a:spcPct val="20000"/>
              </a:spcBef>
            </a:pPr>
            <a:r>
              <a:rPr lang="fr-FR" sz="2000" b="1"/>
              <a:t>-</a:t>
            </a:r>
            <a:r>
              <a:rPr lang="fr-FR" b="1"/>
              <a:t>LA FISSURECTOMIE AVEC LEIOMYOTOMIE le plus souvent postérieure.</a:t>
            </a:r>
          </a:p>
          <a:p>
            <a:pPr marL="342900" indent="-342900">
              <a:lnSpc>
                <a:spcPct val="90000"/>
              </a:lnSpc>
              <a:spcBef>
                <a:spcPct val="20000"/>
              </a:spcBef>
            </a:pPr>
            <a:r>
              <a:rPr lang="fr-FR"/>
              <a:t>Permet de réséquer la FA avec sa marisque et/ou sa papille. </a:t>
            </a:r>
          </a:p>
          <a:p>
            <a:pPr marL="342900" indent="-342900">
              <a:lnSpc>
                <a:spcPct val="90000"/>
              </a:lnSpc>
              <a:spcBef>
                <a:spcPct val="20000"/>
              </a:spcBef>
            </a:pPr>
            <a:r>
              <a:rPr lang="fr-FR"/>
              <a:t>Elle est plutôt indiquée des les FA chronique, infectée ou douteuse.</a:t>
            </a:r>
          </a:p>
          <a:p>
            <a:pPr marL="342900" indent="-342900">
              <a:spcBef>
                <a:spcPct val="20000"/>
              </a:spcBef>
              <a:buFont typeface="Arial" charset="0"/>
              <a:buChar char="•"/>
            </a:pPr>
            <a:endParaRPr lang="fr-F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357188" y="1643063"/>
            <a:ext cx="8229600" cy="1143000"/>
          </a:xfrm>
        </p:spPr>
        <p:txBody>
          <a:bodyPr/>
          <a:lstStyle/>
          <a:p>
            <a:r>
              <a:rPr lang="fr-FR" b="1" smtClean="0">
                <a:solidFill>
                  <a:srgbClr val="FF0000"/>
                </a:solidFill>
              </a:rPr>
              <a:t>3-ABCES ET FISTULES</a:t>
            </a:r>
            <a:br>
              <a:rPr lang="fr-FR" b="1" smtClean="0">
                <a:solidFill>
                  <a:srgbClr val="FF0000"/>
                </a:solidFill>
              </a:rPr>
            </a:br>
            <a:endParaRPr lang="fr-FR"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85750" y="0"/>
            <a:ext cx="7772400" cy="1206500"/>
          </a:xfrm>
          <a:prstGeom prst="rect">
            <a:avLst/>
          </a:prstGeom>
        </p:spPr>
        <p:txBody>
          <a:bodyPr/>
          <a:lstStyle/>
          <a:p>
            <a:pPr algn="ctr" fontAlgn="auto">
              <a:spcAft>
                <a:spcPts val="0"/>
              </a:spcAft>
              <a:defRPr/>
            </a:pPr>
            <a:r>
              <a:rPr lang="fr-FR" sz="3200" b="1" dirty="0">
                <a:solidFill>
                  <a:srgbClr val="FF0000"/>
                </a:solidFill>
                <a:latin typeface="+mj-lt"/>
                <a:ea typeface="+mj-ea"/>
                <a:cs typeface="+mj-cs"/>
              </a:rPr>
              <a:t> 3-ABCES ET FISTULES</a:t>
            </a:r>
          </a:p>
        </p:txBody>
      </p:sp>
      <p:sp>
        <p:nvSpPr>
          <p:cNvPr id="3" name="Rectangle 3"/>
          <p:cNvSpPr txBox="1">
            <a:spLocks noChangeArrowheads="1"/>
          </p:cNvSpPr>
          <p:nvPr/>
        </p:nvSpPr>
        <p:spPr>
          <a:xfrm>
            <a:off x="-285750" y="857250"/>
            <a:ext cx="5286375" cy="4495800"/>
          </a:xfrm>
          <a:prstGeom prst="rect">
            <a:avLst/>
          </a:prstGeom>
        </p:spPr>
        <p:txBody>
          <a:bodyPr/>
          <a:lstStyle/>
          <a:p>
            <a:pPr marL="342900" indent="-342900" fontAlgn="auto">
              <a:spcBef>
                <a:spcPct val="20000"/>
              </a:spcBef>
              <a:spcAft>
                <a:spcPts val="0"/>
              </a:spcAft>
              <a:defRPr/>
            </a:pPr>
            <a:r>
              <a:rPr lang="fr-FR" sz="2800" b="1" dirty="0">
                <a:solidFill>
                  <a:srgbClr val="FF0000"/>
                </a:solidFill>
                <a:latin typeface="+mn-lt"/>
              </a:rPr>
              <a:t>      -Mécanisme:</a:t>
            </a:r>
          </a:p>
          <a:p>
            <a:pPr marL="742950" lvl="1" indent="-285750" fontAlgn="auto">
              <a:spcBef>
                <a:spcPct val="20000"/>
              </a:spcBef>
              <a:spcAft>
                <a:spcPts val="0"/>
              </a:spcAft>
              <a:buFont typeface="Arial" pitchFamily="34" charset="0"/>
              <a:buChar char="–"/>
              <a:defRPr/>
            </a:pPr>
            <a:r>
              <a:rPr lang="fr-FR" sz="2800" b="1" dirty="0">
                <a:latin typeface="+mn-lt"/>
              </a:rPr>
              <a:t>Infection des glandes d’Hermann et Desfossés (ligne pectinée), formation d’un abcès de l’espace inter sphinctérien</a:t>
            </a:r>
          </a:p>
          <a:p>
            <a:pPr marL="742950" lvl="1" indent="-285750" fontAlgn="auto">
              <a:spcBef>
                <a:spcPct val="20000"/>
              </a:spcBef>
              <a:spcAft>
                <a:spcPts val="0"/>
              </a:spcAft>
              <a:buFont typeface="Arial" pitchFamily="34" charset="0"/>
              <a:buChar char="–"/>
              <a:defRPr/>
            </a:pPr>
            <a:r>
              <a:rPr lang="fr-FR" sz="2800" b="1" dirty="0">
                <a:latin typeface="+mn-lt"/>
              </a:rPr>
              <a:t>Evacuation spontanée ou non (= abcès), fistulisation selon trajet +/- complexes</a:t>
            </a:r>
          </a:p>
          <a:p>
            <a:pPr marL="742950" lvl="1" indent="-285750" fontAlgn="auto">
              <a:spcBef>
                <a:spcPct val="20000"/>
              </a:spcBef>
              <a:spcAft>
                <a:spcPts val="0"/>
              </a:spcAft>
              <a:buFont typeface="Arial" pitchFamily="34" charset="0"/>
              <a:buChar char="–"/>
              <a:defRPr/>
            </a:pPr>
            <a:r>
              <a:rPr lang="fr-FR" sz="2800" b="1" dirty="0">
                <a:latin typeface="+mn-lt"/>
              </a:rPr>
              <a:t>Orifice interne primaire/ trajet / orifice secondaire externe</a:t>
            </a:r>
          </a:p>
        </p:txBody>
      </p:sp>
      <p:pic>
        <p:nvPicPr>
          <p:cNvPr id="45060" name="Picture 5" descr="http://www.proktos.com/Espaces-Privatifs/SE-FORMER/Proctologie-Prat/PP-Photos/09001.jpg"/>
          <p:cNvPicPr>
            <a:picLocks noChangeAspect="1" noChangeArrowheads="1"/>
          </p:cNvPicPr>
          <p:nvPr/>
        </p:nvPicPr>
        <p:blipFill>
          <a:blip r:embed="rId2"/>
          <a:srcRect/>
          <a:stretch>
            <a:fillRect/>
          </a:stretch>
        </p:blipFill>
        <p:spPr bwMode="auto">
          <a:xfrm>
            <a:off x="4786313" y="428625"/>
            <a:ext cx="4000500" cy="3113088"/>
          </a:xfrm>
          <a:prstGeom prst="rect">
            <a:avLst/>
          </a:prstGeom>
          <a:noFill/>
          <a:ln w="9525">
            <a:noFill/>
            <a:miter lim="800000"/>
            <a:headEnd/>
            <a:tailEnd/>
          </a:ln>
        </p:spPr>
      </p:pic>
      <p:pic>
        <p:nvPicPr>
          <p:cNvPr id="45061" name="Picture 2"/>
          <p:cNvPicPr>
            <a:picLocks noChangeAspect="1" noChangeArrowheads="1"/>
          </p:cNvPicPr>
          <p:nvPr/>
        </p:nvPicPr>
        <p:blipFill>
          <a:blip r:embed="rId3"/>
          <a:srcRect/>
          <a:stretch>
            <a:fillRect/>
          </a:stretch>
        </p:blipFill>
        <p:spPr bwMode="auto">
          <a:xfrm>
            <a:off x="5122863" y="3786188"/>
            <a:ext cx="4021137"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242888" y="0"/>
            <a:ext cx="8901112" cy="1143000"/>
          </a:xfrm>
        </p:spPr>
        <p:txBody>
          <a:bodyPr/>
          <a:lstStyle/>
          <a:p>
            <a:pPr eaLnBrk="1" hangingPunct="1"/>
            <a:r>
              <a:rPr lang="fr-FR" sz="3200" b="1" smtClean="0">
                <a:solidFill>
                  <a:srgbClr val="FF0000"/>
                </a:solidFill>
              </a:rPr>
              <a:t>MANIFESTATIONS CLINIQUES DE LA PHASE AIGUE</a:t>
            </a:r>
            <a:endParaRPr lang="fr-FR" sz="3200" smtClean="0"/>
          </a:p>
        </p:txBody>
      </p:sp>
      <p:sp>
        <p:nvSpPr>
          <p:cNvPr id="3" name="Espace réservé du contenu 2"/>
          <p:cNvSpPr>
            <a:spLocks noGrp="1"/>
          </p:cNvSpPr>
          <p:nvPr>
            <p:ph idx="1"/>
          </p:nvPr>
        </p:nvSpPr>
        <p:spPr>
          <a:xfrm>
            <a:off x="0" y="1143000"/>
            <a:ext cx="9401175" cy="6000750"/>
          </a:xfrm>
        </p:spPr>
        <p:txBody>
          <a:bodyPr rtlCol="0">
            <a:normAutofit fontScale="70000" lnSpcReduction="20000"/>
          </a:bodyPr>
          <a:lstStyle/>
          <a:p>
            <a:pPr eaLnBrk="1" fontAlgn="auto" hangingPunct="1">
              <a:lnSpc>
                <a:spcPct val="90000"/>
              </a:lnSpc>
              <a:spcAft>
                <a:spcPts val="0"/>
              </a:spcAft>
              <a:defRPr/>
            </a:pPr>
            <a:r>
              <a:rPr lang="fr-FR" b="1" dirty="0" smtClean="0"/>
              <a:t>Le tableau clinique est dominé par :</a:t>
            </a:r>
          </a:p>
          <a:p>
            <a:pPr eaLnBrk="1" fontAlgn="auto" hangingPunct="1">
              <a:lnSpc>
                <a:spcPct val="90000"/>
              </a:lnSpc>
              <a:spcAft>
                <a:spcPts val="0"/>
              </a:spcAft>
              <a:buFont typeface="Arial" pitchFamily="34" charset="0"/>
              <a:buNone/>
              <a:defRPr/>
            </a:pPr>
            <a:r>
              <a:rPr lang="fr-FR" b="1" dirty="0" smtClean="0"/>
              <a:t>-la douleur Initialement modérée puis de plus en plus vive</a:t>
            </a:r>
          </a:p>
          <a:p>
            <a:pPr eaLnBrk="1" fontAlgn="auto" hangingPunct="1">
              <a:lnSpc>
                <a:spcPct val="90000"/>
              </a:lnSpc>
              <a:spcAft>
                <a:spcPts val="0"/>
              </a:spcAft>
              <a:buFont typeface="Arial" pitchFamily="34" charset="0"/>
              <a:buNone/>
              <a:defRPr/>
            </a:pPr>
            <a:r>
              <a:rPr lang="fr-FR" b="1" dirty="0" smtClean="0"/>
              <a:t>-Non rythmée par les selles</a:t>
            </a:r>
          </a:p>
          <a:p>
            <a:pPr eaLnBrk="1" fontAlgn="auto" hangingPunct="1">
              <a:lnSpc>
                <a:spcPct val="90000"/>
              </a:lnSpc>
              <a:spcAft>
                <a:spcPts val="0"/>
              </a:spcAft>
              <a:buFont typeface="Arial" pitchFamily="34" charset="0"/>
              <a:buNone/>
              <a:defRPr/>
            </a:pPr>
            <a:r>
              <a:rPr lang="fr-FR" b="1" dirty="0" smtClean="0"/>
              <a:t>-Pouvant  entrainer l’insomnie</a:t>
            </a:r>
          </a:p>
          <a:p>
            <a:pPr eaLnBrk="1" fontAlgn="auto" hangingPunct="1">
              <a:lnSpc>
                <a:spcPct val="90000"/>
              </a:lnSpc>
              <a:spcAft>
                <a:spcPts val="0"/>
              </a:spcAft>
              <a:buFont typeface="Arial" pitchFamily="34" charset="0"/>
              <a:buNone/>
              <a:defRPr/>
            </a:pPr>
            <a:endParaRPr lang="fr-FR" b="1" dirty="0" smtClean="0"/>
          </a:p>
          <a:p>
            <a:pPr eaLnBrk="1" fontAlgn="auto" hangingPunct="1">
              <a:lnSpc>
                <a:spcPct val="90000"/>
              </a:lnSpc>
              <a:spcAft>
                <a:spcPts val="0"/>
              </a:spcAft>
              <a:defRPr/>
            </a:pPr>
            <a:r>
              <a:rPr lang="fr-FR" b="1" dirty="0" smtClean="0"/>
              <a:t>Le syndrome infectieux associé </a:t>
            </a:r>
          </a:p>
          <a:p>
            <a:pPr eaLnBrk="1" fontAlgn="auto" hangingPunct="1">
              <a:lnSpc>
                <a:spcPct val="90000"/>
              </a:lnSpc>
              <a:spcAft>
                <a:spcPts val="0"/>
              </a:spcAft>
              <a:buFont typeface="Arial" charset="0"/>
              <a:buNone/>
              <a:defRPr/>
            </a:pPr>
            <a:r>
              <a:rPr lang="fr-FR" b="1" dirty="0" smtClean="0"/>
              <a:t>      est d’intensité variable</a:t>
            </a:r>
          </a:p>
          <a:p>
            <a:pPr eaLnBrk="1" fontAlgn="auto" hangingPunct="1">
              <a:lnSpc>
                <a:spcPct val="90000"/>
              </a:lnSpc>
              <a:spcAft>
                <a:spcPts val="0"/>
              </a:spcAft>
              <a:buFont typeface="Arial" pitchFamily="34" charset="0"/>
              <a:buNone/>
              <a:defRPr/>
            </a:pPr>
            <a:endParaRPr lang="fr-FR" b="1" dirty="0" smtClean="0"/>
          </a:p>
          <a:p>
            <a:pPr eaLnBrk="1" fontAlgn="auto" hangingPunct="1">
              <a:lnSpc>
                <a:spcPct val="90000"/>
              </a:lnSpc>
              <a:spcAft>
                <a:spcPts val="0"/>
              </a:spcAft>
              <a:buFont typeface="Arial" pitchFamily="34" charset="0"/>
              <a:buNone/>
              <a:defRPr/>
            </a:pPr>
            <a:r>
              <a:rPr lang="fr-FR" b="1" dirty="0" smtClean="0"/>
              <a:t>L’examen clinique:</a:t>
            </a:r>
          </a:p>
          <a:p>
            <a:pPr eaLnBrk="1" fontAlgn="auto" hangingPunct="1">
              <a:lnSpc>
                <a:spcPct val="90000"/>
              </a:lnSpc>
              <a:spcAft>
                <a:spcPts val="0"/>
              </a:spcAft>
              <a:buFont typeface="Arial" pitchFamily="34" charset="0"/>
              <a:buNone/>
              <a:defRPr/>
            </a:pPr>
            <a:r>
              <a:rPr lang="fr-FR" b="1" u="sng" dirty="0" smtClean="0"/>
              <a:t>parfois l’abcès est évident</a:t>
            </a:r>
            <a:r>
              <a:rPr lang="fr-FR" b="1" dirty="0" smtClean="0"/>
              <a:t>,</a:t>
            </a:r>
          </a:p>
          <a:p>
            <a:pPr eaLnBrk="1" fontAlgn="auto" hangingPunct="1">
              <a:lnSpc>
                <a:spcPct val="90000"/>
              </a:lnSpc>
              <a:spcAft>
                <a:spcPts val="0"/>
              </a:spcAft>
              <a:buFont typeface="Arial" pitchFamily="34" charset="0"/>
              <a:buNone/>
              <a:defRPr/>
            </a:pPr>
            <a:r>
              <a:rPr lang="fr-FR" b="1" dirty="0" smtClean="0"/>
              <a:t> masse rouge tendue luisante sur le point </a:t>
            </a:r>
          </a:p>
          <a:p>
            <a:pPr eaLnBrk="1" fontAlgn="auto" hangingPunct="1">
              <a:lnSpc>
                <a:spcPct val="90000"/>
              </a:lnSpc>
              <a:spcAft>
                <a:spcPts val="0"/>
              </a:spcAft>
              <a:buFont typeface="Arial" pitchFamily="34" charset="0"/>
              <a:buNone/>
              <a:defRPr/>
            </a:pPr>
            <a:r>
              <a:rPr lang="fr-FR" b="1" dirty="0" smtClean="0"/>
              <a:t>de se rompre ou déjà perforé</a:t>
            </a:r>
          </a:p>
          <a:p>
            <a:pPr eaLnBrk="1" fontAlgn="auto" hangingPunct="1">
              <a:lnSpc>
                <a:spcPct val="90000"/>
              </a:lnSpc>
              <a:spcAft>
                <a:spcPts val="0"/>
              </a:spcAft>
              <a:buFont typeface="Arial" pitchFamily="34" charset="0"/>
              <a:buNone/>
              <a:defRPr/>
            </a:pPr>
            <a:endParaRPr lang="fr-FR" b="1" dirty="0" smtClean="0"/>
          </a:p>
          <a:p>
            <a:pPr eaLnBrk="1" fontAlgn="auto" hangingPunct="1">
              <a:lnSpc>
                <a:spcPct val="90000"/>
              </a:lnSpc>
              <a:spcAft>
                <a:spcPts val="0"/>
              </a:spcAft>
              <a:buFont typeface="Arial" pitchFamily="34" charset="0"/>
              <a:buNone/>
              <a:defRPr/>
            </a:pPr>
            <a:r>
              <a:rPr lang="fr-FR" b="1" u="sng" dirty="0" smtClean="0"/>
              <a:t>parfois la marge anale semble normale</a:t>
            </a:r>
            <a:r>
              <a:rPr lang="fr-FR" b="1" dirty="0" smtClean="0"/>
              <a:t> en cas d’abcès profondément situé et c’est la palpation qui découvre une tension anormale et douloureuse</a:t>
            </a:r>
          </a:p>
          <a:p>
            <a:pPr eaLnBrk="1" fontAlgn="auto" hangingPunct="1">
              <a:lnSpc>
                <a:spcPct val="90000"/>
              </a:lnSpc>
              <a:spcAft>
                <a:spcPts val="0"/>
              </a:spcAft>
              <a:buFont typeface="Arial" pitchFamily="34" charset="0"/>
              <a:buNone/>
              <a:defRPr/>
            </a:pPr>
            <a:endParaRPr lang="fr-FR" b="1" dirty="0" smtClean="0"/>
          </a:p>
          <a:p>
            <a:pPr eaLnBrk="1" fontAlgn="auto" hangingPunct="1">
              <a:lnSpc>
                <a:spcPct val="90000"/>
              </a:lnSpc>
              <a:spcAft>
                <a:spcPts val="0"/>
              </a:spcAft>
              <a:buFont typeface="Arial" pitchFamily="34" charset="0"/>
              <a:buNone/>
              <a:defRPr/>
            </a:pPr>
            <a:r>
              <a:rPr lang="fr-FR" b="1" u="sng" dirty="0" smtClean="0"/>
              <a:t>Le TR recherche une infiltration profonde</a:t>
            </a:r>
            <a:r>
              <a:rPr lang="fr-FR" b="1" dirty="0" smtClean="0"/>
              <a:t> un bombement douloureux témoin d’une suppuration de l’espace inter sphinctérien</a:t>
            </a:r>
          </a:p>
        </p:txBody>
      </p:sp>
      <p:pic>
        <p:nvPicPr>
          <p:cNvPr id="5" name="Picture 5"/>
          <p:cNvPicPr>
            <a:picLocks noChangeAspect="1" noChangeArrowheads="1"/>
          </p:cNvPicPr>
          <p:nvPr/>
        </p:nvPicPr>
        <p:blipFill>
          <a:blip r:embed="rId2"/>
          <a:srcRect/>
          <a:stretch>
            <a:fillRect/>
          </a:stretch>
        </p:blipFill>
        <p:spPr bwMode="auto">
          <a:xfrm>
            <a:off x="5286375" y="1771650"/>
            <a:ext cx="3357563" cy="3055938"/>
          </a:xfrm>
          <a:prstGeom prst="rect">
            <a:avLst/>
          </a:prstGeom>
          <a:noFill/>
          <a:ln w="63500">
            <a:solidFill>
              <a:srgbClr val="80008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57188" y="0"/>
            <a:ext cx="8229600" cy="561975"/>
          </a:xfrm>
        </p:spPr>
        <p:txBody>
          <a:bodyPr/>
          <a:lstStyle/>
          <a:p>
            <a:pPr eaLnBrk="1" hangingPunct="1"/>
            <a:r>
              <a:rPr lang="fr-FR" sz="3200" b="1" smtClean="0">
                <a:solidFill>
                  <a:srgbClr val="FF0000"/>
                </a:solidFill>
              </a:rPr>
              <a:t>PHASE CHRONIQUE OU PHASE DE FISTULE</a:t>
            </a:r>
          </a:p>
        </p:txBody>
      </p:sp>
      <p:sp>
        <p:nvSpPr>
          <p:cNvPr id="47107" name="Rectangle 3"/>
          <p:cNvSpPr>
            <a:spLocks noGrp="1" noChangeArrowheads="1"/>
          </p:cNvSpPr>
          <p:nvPr>
            <p:ph idx="1"/>
          </p:nvPr>
        </p:nvSpPr>
        <p:spPr>
          <a:xfrm>
            <a:off x="0" y="642938"/>
            <a:ext cx="9186863" cy="6572250"/>
          </a:xfrm>
        </p:spPr>
        <p:txBody>
          <a:bodyPr/>
          <a:lstStyle/>
          <a:p>
            <a:pPr eaLnBrk="1" hangingPunct="1">
              <a:buFontTx/>
              <a:buNone/>
            </a:pPr>
            <a:r>
              <a:rPr lang="fr-FR" sz="2400" b="1" smtClean="0"/>
              <a:t>-Elle succède à la phase d’abcès évacué spontanément ou chirurgicalement ou s’installe d’emblée</a:t>
            </a:r>
          </a:p>
          <a:p>
            <a:pPr eaLnBrk="1" hangingPunct="1">
              <a:buFontTx/>
              <a:buNone/>
            </a:pPr>
            <a:r>
              <a:rPr lang="fr-FR" sz="2800" b="1" smtClean="0"/>
              <a:t>-L’inspection découvre facilement l’orifice  externe où s’écoule en généralement un peu de pus de sérosité</a:t>
            </a:r>
          </a:p>
          <a:p>
            <a:pPr eaLnBrk="1" hangingPunct="1">
              <a:buFontTx/>
              <a:buNone/>
            </a:pPr>
            <a:endParaRPr lang="fr-FR" sz="2800" smtClean="0"/>
          </a:p>
          <a:p>
            <a:pPr eaLnBrk="1" hangingPunct="1">
              <a:buFontTx/>
              <a:buNone/>
            </a:pPr>
            <a:endParaRPr lang="fr-FR" sz="2800" smtClean="0"/>
          </a:p>
          <a:p>
            <a:pPr eaLnBrk="1" hangingPunct="1">
              <a:buFontTx/>
              <a:buNone/>
            </a:pPr>
            <a:endParaRPr lang="fr-FR" sz="2800" smtClean="0"/>
          </a:p>
          <a:p>
            <a:pPr eaLnBrk="1" hangingPunct="1">
              <a:buFontTx/>
              <a:buNone/>
            </a:pPr>
            <a:endParaRPr lang="fr-FR" sz="2800" smtClean="0"/>
          </a:p>
          <a:p>
            <a:pPr eaLnBrk="1" hangingPunct="1">
              <a:buFontTx/>
              <a:buNone/>
            </a:pPr>
            <a:r>
              <a:rPr lang="fr-FR" sz="2800" smtClean="0"/>
              <a:t>-</a:t>
            </a:r>
            <a:r>
              <a:rPr lang="fr-FR" sz="2600" b="1" smtClean="0"/>
              <a:t>La palpation permet de sentir un trajet</a:t>
            </a:r>
          </a:p>
          <a:p>
            <a:pPr eaLnBrk="1" hangingPunct="1">
              <a:buFontTx/>
              <a:buNone/>
            </a:pPr>
            <a:r>
              <a:rPr lang="fr-FR" sz="2600" b="1" smtClean="0"/>
              <a:t> sous cutané filant le siège de l’orifice </a:t>
            </a:r>
          </a:p>
          <a:p>
            <a:pPr eaLnBrk="1" hangingPunct="1">
              <a:buFontTx/>
              <a:buNone/>
            </a:pPr>
            <a:r>
              <a:rPr lang="fr-FR" sz="2600" b="1" smtClean="0"/>
              <a:t>cryptique.</a:t>
            </a:r>
          </a:p>
          <a:p>
            <a:pPr eaLnBrk="1" hangingPunct="1">
              <a:buFontTx/>
              <a:buNone/>
            </a:pPr>
            <a:r>
              <a:rPr lang="fr-FR" sz="2600" b="1" smtClean="0"/>
              <a:t>-L’anuscopie peut retrouver </a:t>
            </a:r>
          </a:p>
          <a:p>
            <a:pPr eaLnBrk="1" hangingPunct="1">
              <a:buFontTx/>
              <a:buNone/>
            </a:pPr>
            <a:r>
              <a:rPr lang="fr-FR" sz="2600" b="1" smtClean="0"/>
              <a:t>l’orifice interne mais pas toujours</a:t>
            </a:r>
          </a:p>
        </p:txBody>
      </p:sp>
      <p:pic>
        <p:nvPicPr>
          <p:cNvPr id="47108" name="Picture 5" descr="abces-suites4"/>
          <p:cNvPicPr>
            <a:picLocks noChangeAspect="1" noChangeArrowheads="1"/>
          </p:cNvPicPr>
          <p:nvPr/>
        </p:nvPicPr>
        <p:blipFill>
          <a:blip r:embed="rId2"/>
          <a:srcRect/>
          <a:stretch>
            <a:fillRect/>
          </a:stretch>
        </p:blipFill>
        <p:spPr bwMode="auto">
          <a:xfrm>
            <a:off x="1714500" y="2428875"/>
            <a:ext cx="4133850" cy="1928813"/>
          </a:xfrm>
          <a:prstGeom prst="rect">
            <a:avLst/>
          </a:prstGeom>
          <a:noFill/>
          <a:ln w="63500">
            <a:solidFill>
              <a:srgbClr val="993366"/>
            </a:solidFill>
            <a:miter lim="800000"/>
            <a:headEnd/>
            <a:tailEnd/>
          </a:ln>
        </p:spPr>
      </p:pic>
      <p:pic>
        <p:nvPicPr>
          <p:cNvPr id="47109" name="Image 0" descr="procto19.JPG"/>
          <p:cNvPicPr>
            <a:picLocks noChangeAspect="1" noChangeArrowheads="1"/>
          </p:cNvPicPr>
          <p:nvPr/>
        </p:nvPicPr>
        <p:blipFill>
          <a:blip r:embed="rId3"/>
          <a:srcRect l="10410" t="12776" r="6113" b="3970"/>
          <a:stretch>
            <a:fillRect/>
          </a:stretch>
        </p:blipFill>
        <p:spPr bwMode="auto">
          <a:xfrm>
            <a:off x="5795963" y="4429125"/>
            <a:ext cx="3348037"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p:txBody>
          <a:bodyPr/>
          <a:lstStyle/>
          <a:p>
            <a:pPr eaLnBrk="1" hangingPunct="1">
              <a:lnSpc>
                <a:spcPct val="90000"/>
              </a:lnSpc>
            </a:pPr>
            <a:r>
              <a:rPr lang="fr-FR" sz="4000" smtClean="0"/>
              <a:t>Antibiothérapie per os : inutile</a:t>
            </a:r>
          </a:p>
          <a:p>
            <a:pPr eaLnBrk="1" hangingPunct="1">
              <a:lnSpc>
                <a:spcPct val="90000"/>
              </a:lnSpc>
            </a:pPr>
            <a:r>
              <a:rPr lang="fr-FR" sz="4000" smtClean="0"/>
              <a:t>Traitement = mise à plat chirurgicale</a:t>
            </a:r>
          </a:p>
          <a:p>
            <a:pPr lvl="1" eaLnBrk="1" hangingPunct="1">
              <a:lnSpc>
                <a:spcPct val="90000"/>
              </a:lnSpc>
            </a:pPr>
            <a:r>
              <a:rPr lang="fr-FR" smtClean="0"/>
              <a:t>Exérèse de la glande infectée (orifice primaire)</a:t>
            </a:r>
          </a:p>
          <a:p>
            <a:pPr lvl="1" eaLnBrk="1" hangingPunct="1">
              <a:lnSpc>
                <a:spcPct val="90000"/>
              </a:lnSpc>
            </a:pPr>
            <a:r>
              <a:rPr lang="fr-FR" smtClean="0"/>
              <a:t>Respect de l’appareil sphinctérien</a:t>
            </a:r>
          </a:p>
          <a:p>
            <a:pPr lvl="1" eaLnBrk="1" hangingPunct="1">
              <a:lnSpc>
                <a:spcPct val="90000"/>
              </a:lnSpc>
            </a:pPr>
            <a:r>
              <a:rPr lang="fr-FR" smtClean="0"/>
              <a:t>1, 2 ou 3 temps opératoires</a:t>
            </a:r>
          </a:p>
          <a:p>
            <a:pPr eaLnBrk="1" hangingPunct="1">
              <a:lnSpc>
                <a:spcPct val="90000"/>
              </a:lnSpc>
              <a:buFontTx/>
              <a:buNone/>
            </a:pPr>
            <a:endParaRPr lang="fr-FR" smtClean="0"/>
          </a:p>
        </p:txBody>
      </p:sp>
      <p:sp>
        <p:nvSpPr>
          <p:cNvPr id="115715" name="Espace réservé du numéro de diapositive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E51C5BB-0089-4700-A3C9-26434A3F4CA6}" type="slidenum">
              <a:rPr lang="fr-FR" smtClean="0"/>
              <a:pPr>
                <a:defRPr/>
              </a:pPr>
              <a:t>46</a:t>
            </a:fld>
            <a:endParaRPr lang="fr-FR" smtClean="0"/>
          </a:p>
        </p:txBody>
      </p:sp>
      <p:sp>
        <p:nvSpPr>
          <p:cNvPr id="84995" name="Rectangle 2"/>
          <p:cNvSpPr>
            <a:spLocks noGrp="1" noChangeArrowheads="1"/>
          </p:cNvSpPr>
          <p:nvPr>
            <p:ph type="title"/>
          </p:nvPr>
        </p:nvSpPr>
        <p:spPr>
          <a:xfrm>
            <a:off x="285750" y="142875"/>
            <a:ext cx="8229600" cy="1143000"/>
          </a:xfrm>
        </p:spPr>
        <p:txBody>
          <a:bodyPr>
            <a:normAutofit fontScale="90000"/>
          </a:bodyPr>
          <a:lstStyle/>
          <a:p>
            <a:pPr eaLnBrk="1" fontAlgn="auto" hangingPunct="1">
              <a:spcAft>
                <a:spcPts val="0"/>
              </a:spcAft>
              <a:defRPr/>
            </a:pPr>
            <a:r>
              <a:rPr lang="fr-FR" sz="5400" dirty="0" smtClean="0"/>
              <a:t>Fistule anale</a:t>
            </a:r>
            <a:br>
              <a:rPr lang="fr-FR" sz="5400" dirty="0" smtClean="0"/>
            </a:br>
            <a:r>
              <a:rPr lang="fr-FR" dirty="0" smtClean="0">
                <a:solidFill>
                  <a:srgbClr val="FF0000"/>
                </a:solidFill>
              </a:rPr>
              <a:t>Traitement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14375" y="1357313"/>
            <a:ext cx="8229600" cy="647700"/>
          </a:xfrm>
        </p:spPr>
        <p:txBody>
          <a:bodyPr rtlCol="0">
            <a:normAutofit fontScale="90000"/>
          </a:bodyPr>
          <a:lstStyle/>
          <a:p>
            <a:pPr eaLnBrk="1" fontAlgn="auto" hangingPunct="1">
              <a:spcAft>
                <a:spcPts val="0"/>
              </a:spcAft>
              <a:defRPr/>
            </a:pPr>
            <a:r>
              <a:rPr lang="fr-FR" sz="4000" b="1" dirty="0" smtClean="0">
                <a:solidFill>
                  <a:srgbClr val="FF0000"/>
                </a:solidFill>
              </a:rPr>
              <a:t>4-LES CONDYLOMES</a:t>
            </a:r>
            <a:r>
              <a:rPr lang="fr-FR" sz="4000" dirty="0" smtClean="0">
                <a:solidFill>
                  <a:srgbClr val="FF0000"/>
                </a:solidFill>
              </a:rPr>
              <a:t> </a:t>
            </a:r>
            <a:r>
              <a:rPr lang="fr-FR" sz="4000" b="1" dirty="0" smtClean="0">
                <a:solidFill>
                  <a:srgbClr val="FF0000"/>
                </a:solidFill>
              </a:rPr>
              <a:t>ANAUX</a:t>
            </a:r>
          </a:p>
        </p:txBody>
      </p:sp>
      <p:sp>
        <p:nvSpPr>
          <p:cNvPr id="49155" name="Rectangle 3"/>
          <p:cNvSpPr>
            <a:spLocks noGrp="1" noChangeArrowheads="1"/>
          </p:cNvSpPr>
          <p:nvPr>
            <p:ph idx="1"/>
          </p:nvPr>
        </p:nvSpPr>
        <p:spPr>
          <a:xfrm>
            <a:off x="0" y="714375"/>
            <a:ext cx="9144000" cy="6143625"/>
          </a:xfrm>
        </p:spPr>
        <p:txBody>
          <a:bodyPr/>
          <a:lstStyle/>
          <a:p>
            <a:pPr eaLnBrk="1" hangingPunct="1">
              <a:buFontTx/>
              <a:buNone/>
            </a:pPr>
            <a:endParaRPr lang="fr-FR" sz="2000" smtClean="0"/>
          </a:p>
          <a:p>
            <a:pPr eaLnBrk="1" hangingPunct="1">
              <a:buFontTx/>
              <a:buNone/>
            </a:pPr>
            <a:r>
              <a:rPr lang="fr-FR" sz="2000" smtClean="0"/>
              <a:t>-</a:t>
            </a:r>
          </a:p>
        </p:txBody>
      </p:sp>
      <p:pic>
        <p:nvPicPr>
          <p:cNvPr id="49156" name="Image 0" descr="condylo21.JPG"/>
          <p:cNvPicPr>
            <a:picLocks noChangeAspect="1" noChangeArrowheads="1"/>
          </p:cNvPicPr>
          <p:nvPr/>
        </p:nvPicPr>
        <p:blipFill>
          <a:blip r:embed="rId2"/>
          <a:srcRect l="9258" t="15703" r="8597" b="1750"/>
          <a:stretch>
            <a:fillRect/>
          </a:stretch>
        </p:blipFill>
        <p:spPr bwMode="auto">
          <a:xfrm>
            <a:off x="2857500" y="2500313"/>
            <a:ext cx="3643313"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9750" y="188913"/>
            <a:ext cx="8229600" cy="647700"/>
          </a:xfrm>
        </p:spPr>
        <p:txBody>
          <a:bodyPr rtlCol="0">
            <a:normAutofit fontScale="90000"/>
          </a:bodyPr>
          <a:lstStyle/>
          <a:p>
            <a:pPr eaLnBrk="1" fontAlgn="auto" hangingPunct="1">
              <a:spcAft>
                <a:spcPts val="0"/>
              </a:spcAft>
              <a:defRPr/>
            </a:pPr>
            <a:r>
              <a:rPr lang="fr-FR" sz="4000" b="1" dirty="0" smtClean="0">
                <a:solidFill>
                  <a:srgbClr val="FF0000"/>
                </a:solidFill>
              </a:rPr>
              <a:t>4-LES CONDYLOMES</a:t>
            </a:r>
            <a:r>
              <a:rPr lang="fr-FR" sz="4000" dirty="0" smtClean="0">
                <a:solidFill>
                  <a:srgbClr val="FF0000"/>
                </a:solidFill>
              </a:rPr>
              <a:t> </a:t>
            </a:r>
            <a:r>
              <a:rPr lang="fr-FR" sz="4000" b="1" dirty="0" smtClean="0">
                <a:solidFill>
                  <a:srgbClr val="FF0000"/>
                </a:solidFill>
              </a:rPr>
              <a:t>ANAUX</a:t>
            </a:r>
          </a:p>
        </p:txBody>
      </p:sp>
      <p:sp>
        <p:nvSpPr>
          <p:cNvPr id="63491" name="Rectangle 3"/>
          <p:cNvSpPr>
            <a:spLocks noGrp="1" noChangeArrowheads="1"/>
          </p:cNvSpPr>
          <p:nvPr>
            <p:ph idx="1"/>
          </p:nvPr>
        </p:nvSpPr>
        <p:spPr>
          <a:xfrm>
            <a:off x="0" y="714375"/>
            <a:ext cx="9144000" cy="6143625"/>
          </a:xfrm>
        </p:spPr>
        <p:txBody>
          <a:bodyPr rtlCol="0">
            <a:normAutofit fontScale="92500" lnSpcReduction="10000"/>
          </a:bodyPr>
          <a:lstStyle/>
          <a:p>
            <a:pPr eaLnBrk="1" fontAlgn="auto" hangingPunct="1">
              <a:spcAft>
                <a:spcPts val="0"/>
              </a:spcAft>
              <a:buFontTx/>
              <a:buNone/>
              <a:defRPr/>
            </a:pPr>
            <a:endParaRPr lang="fr-FR" sz="2000" dirty="0" smtClean="0"/>
          </a:p>
          <a:p>
            <a:pPr eaLnBrk="1" fontAlgn="auto" hangingPunct="1">
              <a:spcAft>
                <a:spcPts val="0"/>
              </a:spcAft>
              <a:buFontTx/>
              <a:buNone/>
              <a:defRPr/>
            </a:pPr>
            <a:r>
              <a:rPr lang="fr-FR" sz="2000" dirty="0" smtClean="0"/>
              <a:t>-C’est la </a:t>
            </a:r>
            <a:r>
              <a:rPr lang="fr-FR" sz="2000" b="1" dirty="0" smtClean="0"/>
              <a:t>plus fréquente des MST</a:t>
            </a:r>
            <a:r>
              <a:rPr lang="fr-FR" sz="2000" dirty="0" smtClean="0"/>
              <a:t> </a:t>
            </a:r>
            <a:r>
              <a:rPr lang="fr-FR" sz="2000" b="1" dirty="0" err="1" smtClean="0"/>
              <a:t>anorectales</a:t>
            </a:r>
            <a:endParaRPr lang="fr-FR" sz="2000" b="1" dirty="0" smtClean="0"/>
          </a:p>
          <a:p>
            <a:pPr eaLnBrk="1" fontAlgn="auto" hangingPunct="1">
              <a:spcAft>
                <a:spcPts val="0"/>
              </a:spcAft>
              <a:buFontTx/>
              <a:buNone/>
              <a:defRPr/>
            </a:pPr>
            <a:r>
              <a:rPr lang="fr-FR" sz="2000" dirty="0" smtClean="0"/>
              <a:t>Peut se rencontrer en dehors de tout contact sexuel(verrues vulgaires chez l’enfant ,linge </a:t>
            </a:r>
            <a:r>
              <a:rPr lang="fr-FR" sz="2000" dirty="0" err="1" smtClean="0"/>
              <a:t>souillé,immunodépression</a:t>
            </a:r>
            <a:r>
              <a:rPr lang="fr-FR" sz="2000" dirty="0" smtClean="0"/>
              <a:t> thérapeutique)</a:t>
            </a:r>
          </a:p>
          <a:p>
            <a:pPr eaLnBrk="1" fontAlgn="auto" hangingPunct="1">
              <a:spcAft>
                <a:spcPts val="0"/>
              </a:spcAft>
              <a:buFontTx/>
              <a:buNone/>
              <a:defRPr/>
            </a:pPr>
            <a:r>
              <a:rPr lang="fr-FR" sz="2000" dirty="0" smtClean="0"/>
              <a:t>Elle est due au </a:t>
            </a:r>
            <a:r>
              <a:rPr lang="fr-FR" sz="2000" b="1" dirty="0" smtClean="0"/>
              <a:t>virus HPV</a:t>
            </a:r>
            <a:r>
              <a:rPr lang="fr-FR" sz="2000" dirty="0" smtClean="0"/>
              <a:t> dont il existe plus de 140 types</a:t>
            </a:r>
          </a:p>
          <a:p>
            <a:pPr eaLnBrk="1" fontAlgn="auto" hangingPunct="1">
              <a:spcAft>
                <a:spcPts val="0"/>
              </a:spcAft>
              <a:buFontTx/>
              <a:buNone/>
              <a:defRPr/>
            </a:pPr>
            <a:r>
              <a:rPr lang="fr-FR" sz="2000" dirty="0" smtClean="0"/>
              <a:t>Les types </a:t>
            </a:r>
            <a:r>
              <a:rPr lang="fr-FR" sz="2000" b="1" dirty="0" smtClean="0"/>
              <a:t>les plus fréquents</a:t>
            </a:r>
            <a:r>
              <a:rPr lang="fr-FR" sz="2000" dirty="0" smtClean="0"/>
              <a:t> sont le </a:t>
            </a:r>
            <a:r>
              <a:rPr lang="fr-FR" sz="2000" b="1" dirty="0" smtClean="0"/>
              <a:t>6</a:t>
            </a:r>
            <a:r>
              <a:rPr lang="fr-FR" sz="2000" dirty="0" smtClean="0"/>
              <a:t> et le </a:t>
            </a:r>
            <a:r>
              <a:rPr lang="fr-FR" sz="2000" b="1" dirty="0" smtClean="0"/>
              <a:t>11</a:t>
            </a:r>
            <a:r>
              <a:rPr lang="fr-FR" sz="2000" dirty="0" smtClean="0"/>
              <a:t> (90%)</a:t>
            </a:r>
          </a:p>
          <a:p>
            <a:pPr eaLnBrk="1" fontAlgn="auto" hangingPunct="1">
              <a:spcAft>
                <a:spcPts val="0"/>
              </a:spcAft>
              <a:buFontTx/>
              <a:buNone/>
              <a:defRPr/>
            </a:pPr>
            <a:r>
              <a:rPr lang="fr-FR" sz="2000" dirty="0" smtClean="0"/>
              <a:t>mais aussi le </a:t>
            </a:r>
            <a:r>
              <a:rPr lang="fr-FR" sz="2000" b="1" dirty="0" smtClean="0"/>
              <a:t>16 et 18</a:t>
            </a:r>
            <a:r>
              <a:rPr lang="fr-FR" sz="2000" dirty="0" smtClean="0"/>
              <a:t> qui possèdent un pouvoir </a:t>
            </a:r>
            <a:r>
              <a:rPr lang="fr-FR" sz="2000" b="1" dirty="0" smtClean="0"/>
              <a:t>oncogène</a:t>
            </a:r>
            <a:r>
              <a:rPr lang="fr-FR" sz="2000" dirty="0" smtClean="0"/>
              <a:t> au niveau de l’anus.</a:t>
            </a:r>
          </a:p>
          <a:p>
            <a:pPr eaLnBrk="1" fontAlgn="auto" hangingPunct="1">
              <a:spcAft>
                <a:spcPts val="0"/>
              </a:spcAft>
              <a:buFontTx/>
              <a:buNone/>
              <a:defRPr/>
            </a:pPr>
            <a:endParaRPr lang="fr-FR" sz="2000" dirty="0" smtClean="0"/>
          </a:p>
          <a:p>
            <a:pPr eaLnBrk="1" fontAlgn="auto" hangingPunct="1">
              <a:spcAft>
                <a:spcPts val="0"/>
              </a:spcAft>
              <a:buFontTx/>
              <a:buNone/>
              <a:defRPr/>
            </a:pPr>
            <a:r>
              <a:rPr lang="fr-FR" sz="2000" dirty="0" smtClean="0"/>
              <a:t>-Le </a:t>
            </a:r>
            <a:r>
              <a:rPr lang="fr-FR" sz="2000" b="1" dirty="0" smtClean="0"/>
              <a:t>diagnostic est clinique</a:t>
            </a:r>
            <a:r>
              <a:rPr lang="fr-FR" sz="2000" dirty="0" smtClean="0"/>
              <a:t> sous formes d’excroissances blanchâtres ,rosées ou grisâtres séparées d’intervalle de peau saine à surface irrégulière dentelée pédiculées ou en plage( crêtes de coq)</a:t>
            </a:r>
          </a:p>
          <a:p>
            <a:pPr eaLnBrk="1" fontAlgn="auto" hangingPunct="1">
              <a:spcAft>
                <a:spcPts val="0"/>
              </a:spcAft>
              <a:buFontTx/>
              <a:buNone/>
              <a:defRPr/>
            </a:pPr>
            <a:endParaRPr lang="fr-FR" sz="2000" dirty="0" smtClean="0"/>
          </a:p>
          <a:p>
            <a:pPr eaLnBrk="1" fontAlgn="auto" hangingPunct="1">
              <a:spcAft>
                <a:spcPts val="0"/>
              </a:spcAft>
              <a:buFontTx/>
              <a:buNone/>
              <a:defRPr/>
            </a:pPr>
            <a:endParaRPr lang="fr-FR" sz="2000" dirty="0" smtClean="0"/>
          </a:p>
          <a:p>
            <a:pPr eaLnBrk="1" fontAlgn="auto" hangingPunct="1">
              <a:spcAft>
                <a:spcPts val="0"/>
              </a:spcAft>
              <a:buFontTx/>
              <a:buNone/>
              <a:defRPr/>
            </a:pPr>
            <a:endParaRPr lang="fr-FR" sz="2000" dirty="0" smtClean="0"/>
          </a:p>
          <a:p>
            <a:pPr eaLnBrk="1" fontAlgn="auto" hangingPunct="1">
              <a:spcAft>
                <a:spcPts val="0"/>
              </a:spcAft>
              <a:buFontTx/>
              <a:buNone/>
              <a:defRPr/>
            </a:pPr>
            <a:endParaRPr lang="fr-FR" sz="2000" dirty="0" smtClean="0"/>
          </a:p>
          <a:p>
            <a:pPr eaLnBrk="1" fontAlgn="auto" hangingPunct="1">
              <a:spcAft>
                <a:spcPts val="0"/>
              </a:spcAft>
              <a:buFontTx/>
              <a:buNone/>
              <a:defRPr/>
            </a:pPr>
            <a:endParaRPr lang="fr-FR" sz="2000" dirty="0" smtClean="0"/>
          </a:p>
          <a:p>
            <a:pPr eaLnBrk="1" fontAlgn="auto" hangingPunct="1">
              <a:spcAft>
                <a:spcPts val="0"/>
              </a:spcAft>
              <a:buFontTx/>
              <a:buNone/>
              <a:defRPr/>
            </a:pPr>
            <a:endParaRPr lang="fr-FR" sz="2000" dirty="0" smtClean="0"/>
          </a:p>
          <a:p>
            <a:pPr eaLnBrk="1" fontAlgn="auto" hangingPunct="1">
              <a:spcAft>
                <a:spcPts val="0"/>
              </a:spcAft>
              <a:buFontTx/>
              <a:buNone/>
              <a:defRPr/>
            </a:pPr>
            <a:r>
              <a:rPr lang="fr-FR" sz="2000" b="1" dirty="0" smtClean="0"/>
              <a:t>Le plus souvent asymptomatique</a:t>
            </a:r>
            <a:r>
              <a:rPr lang="fr-FR" sz="2000" dirty="0" smtClean="0"/>
              <a:t> avec extension progressive et risque de dégénérescence surtout chez les homosexuels séropositifs pour VIH.</a:t>
            </a:r>
          </a:p>
        </p:txBody>
      </p:sp>
      <p:pic>
        <p:nvPicPr>
          <p:cNvPr id="50180" name="Image 0" descr="condylo21.JPG"/>
          <p:cNvPicPr>
            <a:picLocks noChangeAspect="1" noChangeArrowheads="1"/>
          </p:cNvPicPr>
          <p:nvPr/>
        </p:nvPicPr>
        <p:blipFill>
          <a:blip r:embed="rId2"/>
          <a:srcRect l="9258" t="15703" r="8597" b="1750"/>
          <a:stretch>
            <a:fillRect/>
          </a:stretch>
        </p:blipFill>
        <p:spPr bwMode="auto">
          <a:xfrm>
            <a:off x="2928938" y="3786188"/>
            <a:ext cx="2624137" cy="212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 0" descr="condylo21.JPG"/>
          <p:cNvPicPr>
            <a:picLocks noChangeAspect="1" noChangeArrowheads="1"/>
          </p:cNvPicPr>
          <p:nvPr/>
        </p:nvPicPr>
        <p:blipFill>
          <a:blip r:embed="rId2"/>
          <a:srcRect l="9258" t="15703" r="8597" b="1750"/>
          <a:stretch>
            <a:fillRect/>
          </a:stretch>
        </p:blipFill>
        <p:spPr bwMode="auto">
          <a:xfrm>
            <a:off x="0" y="0"/>
            <a:ext cx="9144000" cy="695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142875"/>
            <a:ext cx="5357813" cy="5105400"/>
          </a:xfrm>
          <a:prstGeom prst="rect">
            <a:avLst/>
          </a:prstGeom>
        </p:spPr>
        <p:txBody>
          <a:bodyPr/>
          <a:lstStyle/>
          <a:p>
            <a:pPr marL="342900" indent="-342900" fontAlgn="auto">
              <a:spcBef>
                <a:spcPct val="20000"/>
              </a:spcBef>
              <a:spcAft>
                <a:spcPts val="0"/>
              </a:spcAft>
              <a:defRPr/>
            </a:pPr>
            <a:endParaRPr lang="fr-FR" b="1" dirty="0">
              <a:latin typeface="+mn-lt"/>
            </a:endParaRPr>
          </a:p>
          <a:p>
            <a:pPr marL="342900" indent="-342900" fontAlgn="auto">
              <a:spcBef>
                <a:spcPct val="20000"/>
              </a:spcBef>
              <a:spcAft>
                <a:spcPts val="0"/>
              </a:spcAft>
              <a:buFont typeface="Arial" pitchFamily="34" charset="0"/>
              <a:buChar char="•"/>
              <a:defRPr/>
            </a:pPr>
            <a:r>
              <a:rPr lang="fr-FR" sz="2200" b="1" dirty="0">
                <a:solidFill>
                  <a:srgbClr val="FF0000"/>
                </a:solidFill>
                <a:latin typeface="+mn-lt"/>
              </a:rPr>
              <a:t>Inspection</a:t>
            </a:r>
          </a:p>
          <a:p>
            <a:pPr marL="742950" lvl="1" indent="-285750" fontAlgn="auto">
              <a:spcBef>
                <a:spcPct val="20000"/>
              </a:spcBef>
              <a:spcAft>
                <a:spcPts val="0"/>
              </a:spcAft>
              <a:buFont typeface="Arial" pitchFamily="34" charset="0"/>
              <a:buChar char="–"/>
              <a:defRPr/>
            </a:pPr>
            <a:r>
              <a:rPr lang="fr-FR" sz="2200" b="1" dirty="0">
                <a:latin typeface="+mn-lt"/>
              </a:rPr>
              <a:t>Marge anale, pli inter fessier,</a:t>
            </a:r>
          </a:p>
          <a:p>
            <a:pPr marL="742950" lvl="1" indent="-285750" fontAlgn="auto">
              <a:spcBef>
                <a:spcPct val="20000"/>
              </a:spcBef>
              <a:spcAft>
                <a:spcPts val="0"/>
              </a:spcAft>
              <a:defRPr/>
            </a:pPr>
            <a:r>
              <a:rPr lang="fr-FR" sz="2200" b="1" dirty="0">
                <a:latin typeface="+mn-lt"/>
              </a:rPr>
              <a:t>        plis radiés</a:t>
            </a:r>
          </a:p>
          <a:p>
            <a:pPr marL="742950" lvl="1" indent="-285750" fontAlgn="auto">
              <a:spcBef>
                <a:spcPct val="20000"/>
              </a:spcBef>
              <a:spcAft>
                <a:spcPts val="0"/>
              </a:spcAft>
              <a:buFont typeface="Arial" pitchFamily="34" charset="0"/>
              <a:buChar char="–"/>
              <a:defRPr/>
            </a:pPr>
            <a:r>
              <a:rPr lang="fr-FR" sz="2200" b="1" dirty="0">
                <a:latin typeface="+mn-lt"/>
              </a:rPr>
              <a:t>Au repos et à la poussée</a:t>
            </a:r>
          </a:p>
          <a:p>
            <a:pPr marL="742950" lvl="1" indent="-285750" fontAlgn="auto">
              <a:spcBef>
                <a:spcPct val="20000"/>
              </a:spcBef>
              <a:spcAft>
                <a:spcPts val="0"/>
              </a:spcAft>
              <a:buFont typeface="Arial" pitchFamily="34" charset="0"/>
              <a:buChar char="–"/>
              <a:defRPr/>
            </a:pPr>
            <a:endParaRPr lang="fr-FR" sz="2200" b="1" dirty="0">
              <a:latin typeface="+mn-lt"/>
            </a:endParaRPr>
          </a:p>
          <a:p>
            <a:pPr marL="342900" indent="-342900" fontAlgn="auto">
              <a:spcBef>
                <a:spcPct val="20000"/>
              </a:spcBef>
              <a:spcAft>
                <a:spcPts val="0"/>
              </a:spcAft>
              <a:buFont typeface="Arial" pitchFamily="34" charset="0"/>
              <a:buChar char="•"/>
              <a:defRPr/>
            </a:pPr>
            <a:r>
              <a:rPr lang="fr-FR" sz="2200" b="1" dirty="0">
                <a:solidFill>
                  <a:srgbClr val="FF0000"/>
                </a:solidFill>
                <a:latin typeface="+mn-lt"/>
              </a:rPr>
              <a:t>Palpation</a:t>
            </a:r>
          </a:p>
          <a:p>
            <a:pPr marL="742950" lvl="1" indent="-285750" fontAlgn="auto">
              <a:spcBef>
                <a:spcPct val="20000"/>
              </a:spcBef>
              <a:spcAft>
                <a:spcPts val="0"/>
              </a:spcAft>
              <a:buFont typeface="Arial" pitchFamily="34" charset="0"/>
              <a:buChar char="–"/>
              <a:defRPr/>
            </a:pPr>
            <a:r>
              <a:rPr lang="fr-FR" sz="2200" b="1" dirty="0">
                <a:latin typeface="+mn-lt"/>
              </a:rPr>
              <a:t>Induration, écoulement (orifice, fissure)</a:t>
            </a:r>
          </a:p>
          <a:p>
            <a:pPr marL="742950" lvl="1" indent="-285750" fontAlgn="auto">
              <a:spcBef>
                <a:spcPct val="20000"/>
              </a:spcBef>
              <a:spcAft>
                <a:spcPts val="0"/>
              </a:spcAft>
              <a:buFont typeface="Arial" pitchFamily="34" charset="0"/>
              <a:buChar char="–"/>
              <a:defRPr/>
            </a:pPr>
            <a:r>
              <a:rPr lang="fr-FR" sz="2200" b="1" dirty="0">
                <a:latin typeface="+mn-lt"/>
              </a:rPr>
              <a:t>Aires ganglionnaires inguinales +++</a:t>
            </a:r>
          </a:p>
          <a:p>
            <a:pPr marL="342900" indent="-342900" fontAlgn="auto">
              <a:spcBef>
                <a:spcPct val="20000"/>
              </a:spcBef>
              <a:spcAft>
                <a:spcPts val="0"/>
              </a:spcAft>
              <a:buFont typeface="Arial" pitchFamily="34" charset="0"/>
              <a:buChar char="•"/>
              <a:defRPr/>
            </a:pPr>
            <a:r>
              <a:rPr lang="fr-FR" sz="2200" b="1" dirty="0">
                <a:latin typeface="+mn-lt"/>
              </a:rPr>
              <a:t>« </a:t>
            </a:r>
          </a:p>
          <a:p>
            <a:pPr marL="742950" lvl="1" indent="-285750" fontAlgn="auto">
              <a:spcBef>
                <a:spcPct val="20000"/>
              </a:spcBef>
              <a:spcAft>
                <a:spcPts val="0"/>
              </a:spcAft>
              <a:buFont typeface="Arial" pitchFamily="34" charset="0"/>
              <a:buChar char="–"/>
              <a:defRPr/>
            </a:pPr>
            <a:r>
              <a:rPr lang="fr-FR" sz="2200" b="1" dirty="0">
                <a:solidFill>
                  <a:srgbClr val="FF0000"/>
                </a:solidFill>
                <a:latin typeface="+mn-lt"/>
              </a:rPr>
              <a:t>Toucher anorectal</a:t>
            </a:r>
            <a:r>
              <a:rPr lang="fr-FR" sz="2200" b="1" dirty="0">
                <a:latin typeface="+mn-lt"/>
              </a:rPr>
              <a:t> +/- vaginal</a:t>
            </a:r>
          </a:p>
          <a:p>
            <a:pPr marL="742950" lvl="1" indent="-285750" fontAlgn="auto">
              <a:spcBef>
                <a:spcPct val="20000"/>
              </a:spcBef>
              <a:spcAft>
                <a:spcPts val="0"/>
              </a:spcAft>
              <a:buFont typeface="Arial" pitchFamily="34" charset="0"/>
              <a:buChar char="–"/>
              <a:defRPr/>
            </a:pPr>
            <a:r>
              <a:rPr lang="fr-FR" sz="2200" b="1" dirty="0">
                <a:latin typeface="+mn-lt"/>
              </a:rPr>
              <a:t>En douceur, non traumatisant, sans forcer</a:t>
            </a:r>
          </a:p>
          <a:p>
            <a:pPr marL="342900" indent="-342900" fontAlgn="auto">
              <a:spcBef>
                <a:spcPct val="20000"/>
              </a:spcBef>
              <a:spcAft>
                <a:spcPts val="0"/>
              </a:spcAft>
              <a:buFont typeface="Arial" pitchFamily="34" charset="0"/>
              <a:buChar char="•"/>
              <a:defRPr/>
            </a:pPr>
            <a:endParaRPr lang="fr-FR" sz="2200" b="1" dirty="0">
              <a:latin typeface="+mn-lt"/>
            </a:endParaRPr>
          </a:p>
        </p:txBody>
      </p:sp>
      <p:pic>
        <p:nvPicPr>
          <p:cNvPr id="5" name="Picture 3" descr="melun1 015"/>
          <p:cNvPicPr>
            <a:picLocks noChangeAspect="1" noChangeArrowheads="1"/>
          </p:cNvPicPr>
          <p:nvPr/>
        </p:nvPicPr>
        <p:blipFill>
          <a:blip r:embed="rId2"/>
          <a:srcRect/>
          <a:stretch>
            <a:fillRect/>
          </a:stretch>
        </p:blipFill>
        <p:spPr bwMode="auto">
          <a:xfrm>
            <a:off x="5429250" y="4051300"/>
            <a:ext cx="3714750" cy="2806700"/>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5424488" y="2143125"/>
            <a:ext cx="3719512" cy="2168525"/>
          </a:xfrm>
          <a:prstGeom prst="rect">
            <a:avLst/>
          </a:prstGeom>
          <a:noFill/>
          <a:ln w="9525">
            <a:noFill/>
            <a:miter lim="800000"/>
            <a:headEnd/>
            <a:tailEnd/>
          </a:ln>
        </p:spPr>
      </p:pic>
      <p:pic>
        <p:nvPicPr>
          <p:cNvPr id="8" name="Picture 4" descr="melun1 005"/>
          <p:cNvPicPr>
            <a:picLocks noChangeAspect="1" noChangeArrowheads="1"/>
          </p:cNvPicPr>
          <p:nvPr/>
        </p:nvPicPr>
        <p:blipFill>
          <a:blip r:embed="rId4" cstate="print"/>
          <a:srcRect/>
          <a:stretch>
            <a:fillRect/>
          </a:stretch>
        </p:blipFill>
        <p:spPr bwMode="auto">
          <a:xfrm>
            <a:off x="5429250" y="0"/>
            <a:ext cx="3714750" cy="2214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age 2" descr="condylo23.JPG"/>
          <p:cNvPicPr>
            <a:picLocks noChangeAspect="1" noChangeArrowheads="1"/>
          </p:cNvPicPr>
          <p:nvPr/>
        </p:nvPicPr>
        <p:blipFill>
          <a:blip r:embed="rId2"/>
          <a:srcRect t="2789"/>
          <a:stretch>
            <a:fillRect/>
          </a:stretch>
        </p:blipFill>
        <p:spPr bwMode="auto">
          <a:xfrm>
            <a:off x="0" y="0"/>
            <a:ext cx="9144000"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 3" descr="condylo24.JPG"/>
          <p:cNvPicPr>
            <a:picLocks noChangeAspect="1" noChangeArrowheads="1"/>
          </p:cNvPicPr>
          <p:nvPr/>
        </p:nvPicPr>
        <p:blipFill>
          <a:blip r:embed="rId2"/>
          <a:srcRect l="2110" t="4651"/>
          <a:stretch>
            <a:fillRect/>
          </a:stretch>
        </p:blipFill>
        <p:spPr bwMode="auto">
          <a:xfrm>
            <a:off x="0" y="0"/>
            <a:ext cx="9144000"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561975"/>
          </a:xfrm>
        </p:spPr>
        <p:txBody>
          <a:bodyPr rtlCol="0">
            <a:normAutofit fontScale="90000"/>
          </a:bodyPr>
          <a:lstStyle/>
          <a:p>
            <a:pPr eaLnBrk="1" fontAlgn="auto" hangingPunct="1">
              <a:spcAft>
                <a:spcPts val="0"/>
              </a:spcAft>
              <a:defRPr/>
            </a:pPr>
            <a:r>
              <a:rPr lang="fr-FR" sz="3200" b="1" dirty="0" smtClean="0">
                <a:solidFill>
                  <a:srgbClr val="FF0000"/>
                </a:solidFill>
              </a:rPr>
              <a:t>TRAITEMENT DES CONDYLOMES</a:t>
            </a:r>
          </a:p>
        </p:txBody>
      </p:sp>
      <p:sp>
        <p:nvSpPr>
          <p:cNvPr id="54275" name="Rectangle 3"/>
          <p:cNvSpPr>
            <a:spLocks noGrp="1" noChangeArrowheads="1"/>
          </p:cNvSpPr>
          <p:nvPr>
            <p:ph idx="1"/>
          </p:nvPr>
        </p:nvSpPr>
        <p:spPr>
          <a:xfrm>
            <a:off x="457200" y="836613"/>
            <a:ext cx="8229600" cy="5761037"/>
          </a:xfrm>
        </p:spPr>
        <p:txBody>
          <a:bodyPr/>
          <a:lstStyle/>
          <a:p>
            <a:pPr algn="ctr" eaLnBrk="1" hangingPunct="1">
              <a:lnSpc>
                <a:spcPct val="90000"/>
              </a:lnSpc>
              <a:buFontTx/>
              <a:buNone/>
            </a:pPr>
            <a:r>
              <a:rPr lang="fr-FR" sz="2400" smtClean="0"/>
              <a:t>Repose sur la </a:t>
            </a:r>
            <a:r>
              <a:rPr lang="fr-FR" sz="2400" b="1" smtClean="0"/>
              <a:t>destruction systématique répétitive</a:t>
            </a:r>
            <a:r>
              <a:rPr lang="fr-FR" sz="2400" smtClean="0"/>
              <a:t> de toute lésion</a:t>
            </a:r>
          </a:p>
          <a:p>
            <a:pPr algn="ctr" eaLnBrk="1" hangingPunct="1">
              <a:lnSpc>
                <a:spcPct val="90000"/>
              </a:lnSpc>
              <a:buFontTx/>
              <a:buNone/>
            </a:pPr>
            <a:r>
              <a:rPr lang="fr-FR" sz="2400" smtClean="0"/>
              <a:t>Quelque soit le mode de destruction chimique ou chirurgicale </a:t>
            </a:r>
            <a:r>
              <a:rPr lang="fr-FR" sz="2400" b="1" smtClean="0"/>
              <a:t>aucune n ‘est efficace à 100%</a:t>
            </a:r>
          </a:p>
          <a:p>
            <a:pPr algn="ctr" eaLnBrk="1" hangingPunct="1">
              <a:lnSpc>
                <a:spcPct val="90000"/>
              </a:lnSpc>
              <a:buFontTx/>
              <a:buNone/>
            </a:pPr>
            <a:r>
              <a:rPr lang="fr-FR" sz="2400" b="1" smtClean="0">
                <a:solidFill>
                  <a:srgbClr val="FF0000"/>
                </a:solidFill>
              </a:rPr>
              <a:t>-L’électrocoagulation  au bistouri électrique </a:t>
            </a:r>
            <a:r>
              <a:rPr lang="fr-FR" sz="2400" smtClean="0"/>
              <a:t>est la plus fréquemment utilisée en proctologie</a:t>
            </a:r>
            <a:endParaRPr lang="fr-FR" sz="2400" b="1" smtClean="0"/>
          </a:p>
          <a:p>
            <a:pPr algn="ctr" eaLnBrk="1" hangingPunct="1">
              <a:lnSpc>
                <a:spcPct val="90000"/>
              </a:lnSpc>
              <a:buFontTx/>
              <a:buNone/>
            </a:pPr>
            <a:r>
              <a:rPr lang="fr-FR" sz="2400" b="1" smtClean="0">
                <a:solidFill>
                  <a:srgbClr val="FF0000"/>
                </a:solidFill>
              </a:rPr>
              <a:t>-La destruction chimique </a:t>
            </a:r>
            <a:r>
              <a:rPr lang="fr-FR" sz="2400" smtClean="0">
                <a:solidFill>
                  <a:srgbClr val="FF0000"/>
                </a:solidFill>
              </a:rPr>
              <a:t> </a:t>
            </a:r>
            <a:r>
              <a:rPr lang="fr-FR" sz="2400" smtClean="0"/>
              <a:t>donne des résultats partiels</a:t>
            </a:r>
          </a:p>
          <a:p>
            <a:pPr algn="ctr" eaLnBrk="1" hangingPunct="1">
              <a:lnSpc>
                <a:spcPct val="90000"/>
              </a:lnSpc>
              <a:buFontTx/>
              <a:buNone/>
            </a:pPr>
            <a:r>
              <a:rPr lang="fr-FR" sz="2400" u="sng" smtClean="0"/>
              <a:t>EFUDIX*</a:t>
            </a:r>
            <a:r>
              <a:rPr lang="fr-FR" sz="2400" smtClean="0"/>
              <a:t> crème(5FU) 1à 2X /J pendant ¾ sem</a:t>
            </a:r>
          </a:p>
          <a:p>
            <a:pPr algn="ctr" eaLnBrk="1" hangingPunct="1">
              <a:lnSpc>
                <a:spcPct val="90000"/>
              </a:lnSpc>
              <a:buFontTx/>
              <a:buNone/>
            </a:pPr>
            <a:r>
              <a:rPr lang="fr-FR" sz="2400" i="1" smtClean="0"/>
              <a:t>AMM condylomes génitaux</a:t>
            </a:r>
          </a:p>
          <a:p>
            <a:pPr algn="ctr" eaLnBrk="1" hangingPunct="1">
              <a:lnSpc>
                <a:spcPct val="90000"/>
              </a:lnSpc>
              <a:buFontTx/>
              <a:buNone/>
            </a:pPr>
            <a:r>
              <a:rPr lang="fr-FR" sz="2400" u="sng" smtClean="0"/>
              <a:t>CONDYLLINE*</a:t>
            </a:r>
            <a:r>
              <a:rPr lang="fr-FR" sz="2400" smtClean="0"/>
              <a:t> solution(podophyllotoxine) 2X /J pendant 3J /semaine maximum 5 semaines</a:t>
            </a:r>
          </a:p>
          <a:p>
            <a:pPr algn="ctr" eaLnBrk="1" hangingPunct="1">
              <a:lnSpc>
                <a:spcPct val="90000"/>
              </a:lnSpc>
              <a:buFontTx/>
              <a:buNone/>
            </a:pPr>
            <a:r>
              <a:rPr lang="fr-FR" sz="2400" i="1" smtClean="0"/>
              <a:t>AMM condylomes externes de moins de 4 cm2 de l’adulte</a:t>
            </a:r>
          </a:p>
          <a:p>
            <a:pPr algn="ctr" eaLnBrk="1" hangingPunct="1">
              <a:lnSpc>
                <a:spcPct val="90000"/>
              </a:lnSpc>
              <a:buFontTx/>
              <a:buNone/>
            </a:pPr>
            <a:r>
              <a:rPr lang="fr-FR" sz="2400" u="sng" smtClean="0"/>
              <a:t>ALDARA*</a:t>
            </a:r>
            <a:r>
              <a:rPr lang="fr-FR" sz="2400" smtClean="0"/>
              <a:t> (imiquimod)3X /sem pendant 6/10H max 16sem</a:t>
            </a:r>
          </a:p>
          <a:p>
            <a:pPr algn="ctr" eaLnBrk="1" hangingPunct="1">
              <a:lnSpc>
                <a:spcPct val="90000"/>
              </a:lnSpc>
              <a:buFontTx/>
              <a:buNone/>
            </a:pPr>
            <a:r>
              <a:rPr lang="fr-FR" sz="2400" i="1" smtClean="0"/>
              <a:t>AMM verrues génitales et périanales externes de l’adulte</a:t>
            </a:r>
          </a:p>
          <a:p>
            <a:pPr algn="ctr" eaLnBrk="1" hangingPunct="1">
              <a:lnSpc>
                <a:spcPct val="90000"/>
              </a:lnSpc>
              <a:buFontTx/>
              <a:buNone/>
            </a:pPr>
            <a:r>
              <a:rPr lang="fr-FR" sz="2400" b="1" i="1" smtClean="0"/>
              <a:t>Ne peuvent être utilisés pour les lésions canalaires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 1" descr="procto20.JPG"/>
          <p:cNvPicPr>
            <a:picLocks noChangeAspect="1" noChangeArrowheads="1"/>
          </p:cNvPicPr>
          <p:nvPr/>
        </p:nvPicPr>
        <p:blipFill>
          <a:blip r:embed="rId2"/>
          <a:srcRect l="8261" t="9830" r="5457" b="3694"/>
          <a:stretch>
            <a:fillRect/>
          </a:stretch>
        </p:blipFill>
        <p:spPr bwMode="auto">
          <a:xfrm>
            <a:off x="1476375" y="-603250"/>
            <a:ext cx="8929688" cy="837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929063" y="0"/>
            <a:ext cx="5214937" cy="3614738"/>
          </a:xfrm>
          <a:prstGeom prst="rect">
            <a:avLst/>
          </a:prstGeom>
          <a:noFill/>
          <a:ln w="9525">
            <a:noFill/>
            <a:miter lim="800000"/>
            <a:headEnd/>
            <a:tailEnd/>
          </a:ln>
        </p:spPr>
      </p:pic>
      <p:pic>
        <p:nvPicPr>
          <p:cNvPr id="7171" name="Picture 3"/>
          <p:cNvPicPr>
            <a:picLocks noChangeAspect="1" noChangeArrowheads="1"/>
          </p:cNvPicPr>
          <p:nvPr/>
        </p:nvPicPr>
        <p:blipFill>
          <a:blip r:embed="rId3"/>
          <a:srcRect/>
          <a:stretch>
            <a:fillRect/>
          </a:stretch>
        </p:blipFill>
        <p:spPr bwMode="auto">
          <a:xfrm>
            <a:off x="3357563" y="3643313"/>
            <a:ext cx="4929187" cy="2976562"/>
          </a:xfrm>
          <a:prstGeom prst="rect">
            <a:avLst/>
          </a:prstGeom>
          <a:noFill/>
          <a:ln w="9525">
            <a:noFill/>
            <a:miter lim="800000"/>
            <a:headEnd/>
            <a:tailEnd/>
          </a:ln>
        </p:spPr>
      </p:pic>
      <p:sp>
        <p:nvSpPr>
          <p:cNvPr id="7172" name="Rectangle 5"/>
          <p:cNvSpPr>
            <a:spLocks noChangeArrowheads="1"/>
          </p:cNvSpPr>
          <p:nvPr/>
        </p:nvSpPr>
        <p:spPr bwMode="auto">
          <a:xfrm>
            <a:off x="-214313" y="1500188"/>
            <a:ext cx="4572001" cy="1243012"/>
          </a:xfrm>
          <a:prstGeom prst="rect">
            <a:avLst/>
          </a:prstGeom>
          <a:noFill/>
          <a:ln w="9525">
            <a:noFill/>
            <a:miter lim="800000"/>
            <a:headEnd/>
            <a:tailEnd/>
          </a:ln>
        </p:spPr>
        <p:txBody>
          <a:bodyPr>
            <a:spAutoFit/>
          </a:bodyPr>
          <a:lstStyle/>
          <a:p>
            <a:pPr marL="342900" indent="-342900">
              <a:spcBef>
                <a:spcPct val="20000"/>
              </a:spcBef>
              <a:buFont typeface="Arial" charset="0"/>
              <a:buChar char="•"/>
            </a:pPr>
            <a:r>
              <a:rPr lang="fr-FR" sz="2200" b="1">
                <a:solidFill>
                  <a:srgbClr val="FF0000"/>
                </a:solidFill>
              </a:rPr>
              <a:t>Anuscopie</a:t>
            </a:r>
          </a:p>
          <a:p>
            <a:pPr marL="742950" lvl="1" indent="-285750">
              <a:spcBef>
                <a:spcPct val="20000"/>
              </a:spcBef>
              <a:buFont typeface="Arial" charset="0"/>
              <a:buChar char="–"/>
            </a:pPr>
            <a:r>
              <a:rPr lang="fr-FR" sz="2200" b="1"/>
              <a:t>Jetable ou autoclavables</a:t>
            </a:r>
          </a:p>
          <a:p>
            <a:pPr marL="742950" lvl="1" indent="-285750">
              <a:spcBef>
                <a:spcPct val="20000"/>
              </a:spcBef>
              <a:buFont typeface="Arial" charset="0"/>
              <a:buChar char="–"/>
            </a:pPr>
            <a:r>
              <a:rPr lang="fr-FR" sz="2200" b="1"/>
              <a:t>Source de lumière froide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b="1" dirty="0" smtClean="0">
                <a:solidFill>
                  <a:srgbClr val="FF0000"/>
                </a:solidFill>
              </a:rPr>
              <a:t>LES DIAGNOSTICS LES PLUS FREQUENTS</a:t>
            </a:r>
            <a:r>
              <a:rPr lang="fr-FR" dirty="0" smtClean="0"/>
              <a:t/>
            </a:r>
            <a:br>
              <a:rPr lang="fr-FR" dirty="0" smtClean="0"/>
            </a:br>
            <a:r>
              <a:rPr lang="fr-FR" b="1" dirty="0" smtClean="0"/>
              <a:t> </a:t>
            </a:r>
            <a:endParaRPr lang="fr-FR" dirty="0" smtClean="0"/>
          </a:p>
        </p:txBody>
      </p:sp>
      <p:sp>
        <p:nvSpPr>
          <p:cNvPr id="3" name="Espace réservé du contenu 2"/>
          <p:cNvSpPr>
            <a:spLocks noGrp="1"/>
          </p:cNvSpPr>
          <p:nvPr>
            <p:ph idx="1"/>
          </p:nvPr>
        </p:nvSpPr>
        <p:spPr>
          <a:xfrm>
            <a:off x="0" y="1385888"/>
            <a:ext cx="9572625" cy="5472112"/>
          </a:xfrm>
        </p:spPr>
        <p:txBody>
          <a:bodyPr rtlCol="0">
            <a:normAutofit fontScale="92500" lnSpcReduction="10000"/>
          </a:bodyPr>
          <a:lstStyle/>
          <a:p>
            <a:pPr eaLnBrk="1" fontAlgn="auto" hangingPunct="1">
              <a:spcAft>
                <a:spcPts val="0"/>
              </a:spcAft>
              <a:buFont typeface="Arial" pitchFamily="34" charset="0"/>
              <a:buNone/>
              <a:defRPr/>
            </a:pPr>
            <a:r>
              <a:rPr lang="fr-FR" dirty="0" smtClean="0"/>
              <a:t> </a:t>
            </a:r>
          </a:p>
          <a:p>
            <a:pPr eaLnBrk="1" fontAlgn="auto" hangingPunct="1">
              <a:spcAft>
                <a:spcPts val="0"/>
              </a:spcAft>
              <a:buFont typeface="Arial" pitchFamily="34" charset="0"/>
              <a:buChar char="•"/>
              <a:defRPr/>
            </a:pPr>
            <a:endParaRPr lang="fr-FR" dirty="0" smtClean="0"/>
          </a:p>
          <a:p>
            <a:pPr eaLnBrk="1" fontAlgn="auto" hangingPunct="1">
              <a:spcAft>
                <a:spcPts val="0"/>
              </a:spcAft>
              <a:buFont typeface="Arial" pitchFamily="34" charset="0"/>
              <a:buChar char="•"/>
              <a:defRPr/>
            </a:pPr>
            <a:r>
              <a:rPr lang="fr-FR" dirty="0" smtClean="0"/>
              <a:t>  </a:t>
            </a:r>
            <a:r>
              <a:rPr lang="fr-FR" b="1" dirty="0" smtClean="0"/>
              <a:t>Hémorroïdes 				                          40 %</a:t>
            </a:r>
          </a:p>
          <a:p>
            <a:pPr eaLnBrk="1" fontAlgn="auto" hangingPunct="1">
              <a:spcAft>
                <a:spcPts val="0"/>
              </a:spcAft>
              <a:buFont typeface="Arial" pitchFamily="34" charset="0"/>
              <a:buChar char="•"/>
              <a:defRPr/>
            </a:pPr>
            <a:r>
              <a:rPr lang="fr-FR" b="1" dirty="0" smtClean="0"/>
              <a:t>  Fissures (dont 10% associées aux hémorroïdes)  18 %</a:t>
            </a:r>
          </a:p>
          <a:p>
            <a:pPr eaLnBrk="1" fontAlgn="auto" hangingPunct="1">
              <a:spcAft>
                <a:spcPts val="0"/>
              </a:spcAft>
              <a:buFont typeface="Arial" pitchFamily="34" charset="0"/>
              <a:buChar char="•"/>
              <a:defRPr/>
            </a:pPr>
            <a:r>
              <a:rPr lang="fr-FR" b="1" dirty="0" smtClean="0"/>
              <a:t>  Suppurations 				                          16 %</a:t>
            </a:r>
          </a:p>
          <a:p>
            <a:pPr eaLnBrk="1" fontAlgn="auto" hangingPunct="1">
              <a:spcAft>
                <a:spcPts val="0"/>
              </a:spcAft>
              <a:buFont typeface="Arial" pitchFamily="34" charset="0"/>
              <a:buChar char="•"/>
              <a:defRPr/>
            </a:pPr>
            <a:r>
              <a:rPr lang="fr-FR" b="1" dirty="0" smtClean="0"/>
              <a:t>  Condylomes 						     7 %</a:t>
            </a:r>
          </a:p>
          <a:p>
            <a:pPr eaLnBrk="1" fontAlgn="auto" hangingPunct="1">
              <a:spcAft>
                <a:spcPts val="0"/>
              </a:spcAft>
              <a:buFont typeface="Arial" pitchFamily="34" charset="0"/>
              <a:buChar char="•"/>
              <a:defRPr/>
            </a:pPr>
            <a:r>
              <a:rPr lang="fr-FR" b="1" dirty="0" smtClean="0"/>
              <a:t>  Eczéma							     6 %</a:t>
            </a:r>
          </a:p>
          <a:p>
            <a:pPr eaLnBrk="1" fontAlgn="auto" hangingPunct="1">
              <a:spcAft>
                <a:spcPts val="0"/>
              </a:spcAft>
              <a:buFont typeface="Arial" pitchFamily="34" charset="0"/>
              <a:buChar char="•"/>
              <a:defRPr/>
            </a:pPr>
            <a:r>
              <a:rPr lang="fr-FR" b="1" dirty="0" smtClean="0"/>
              <a:t>  Pathologie tumorale 				      4%</a:t>
            </a:r>
          </a:p>
          <a:p>
            <a:pPr eaLnBrk="1" fontAlgn="auto" hangingPunct="1">
              <a:spcAft>
                <a:spcPts val="0"/>
              </a:spcAft>
              <a:buFont typeface="Arial" pitchFamily="34" charset="0"/>
              <a:buChar char="•"/>
              <a:defRPr/>
            </a:pPr>
            <a:r>
              <a:rPr lang="fr-FR" b="1" dirty="0" smtClean="0"/>
              <a:t>  Divers (maladies vénériennes, névralgies, Crohn anal) </a:t>
            </a:r>
          </a:p>
          <a:p>
            <a:pPr eaLnBrk="1" fontAlgn="auto" hangingPunct="1">
              <a:spcAft>
                <a:spcPts val="0"/>
              </a:spcAft>
              <a:buFont typeface="Arial" pitchFamily="34" charset="0"/>
              <a:buNone/>
              <a:defRPr/>
            </a:pPr>
            <a:r>
              <a:rPr lang="fr-FR" b="1" dirty="0" smtClean="0"/>
              <a:t>                                                                                            9 %</a:t>
            </a:r>
          </a:p>
          <a:p>
            <a:pPr eaLnBrk="1" fontAlgn="auto" hangingPunct="1">
              <a:spcAft>
                <a:spcPts val="0"/>
              </a:spcAft>
              <a:buFont typeface="Arial" pitchFamily="34" charset="0"/>
              <a:buChar char="•"/>
              <a:defRPr/>
            </a:pPr>
            <a:endParaRPr lang="fr-FR"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8313" y="0"/>
            <a:ext cx="8229600" cy="1143000"/>
          </a:xfrm>
        </p:spPr>
        <p:txBody>
          <a:bodyPr/>
          <a:lstStyle/>
          <a:p>
            <a:pPr eaLnBrk="1" hangingPunct="1"/>
            <a:r>
              <a:rPr lang="fr-FR" b="1" smtClean="0">
                <a:solidFill>
                  <a:srgbClr val="FF0000"/>
                </a:solidFill>
              </a:rPr>
              <a:t>1.  Maladie hémorroïdaire</a:t>
            </a:r>
          </a:p>
        </p:txBody>
      </p:sp>
      <p:pic>
        <p:nvPicPr>
          <p:cNvPr id="9219" name="Picture 2"/>
          <p:cNvPicPr>
            <a:picLocks noChangeAspect="1" noChangeArrowheads="1"/>
          </p:cNvPicPr>
          <p:nvPr/>
        </p:nvPicPr>
        <p:blipFill>
          <a:blip r:embed="rId2"/>
          <a:srcRect/>
          <a:stretch>
            <a:fillRect/>
          </a:stretch>
        </p:blipFill>
        <p:spPr bwMode="auto">
          <a:xfrm>
            <a:off x="2214563" y="1143000"/>
            <a:ext cx="4710112"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pPr eaLnBrk="1" hangingPunct="1"/>
            <a:r>
              <a:rPr lang="fr-FR" smtClean="0"/>
              <a:t> </a:t>
            </a:r>
            <a:r>
              <a:rPr lang="fr-FR" smtClean="0">
                <a:solidFill>
                  <a:srgbClr val="FF0000"/>
                </a:solidFill>
              </a:rPr>
              <a:t>Rappel d anatomie </a:t>
            </a:r>
          </a:p>
        </p:txBody>
      </p:sp>
      <p:sp>
        <p:nvSpPr>
          <p:cNvPr id="10243" name="Espace réservé du contenu 3"/>
          <p:cNvSpPr>
            <a:spLocks noGrp="1"/>
          </p:cNvSpPr>
          <p:nvPr>
            <p:ph idx="1"/>
          </p:nvPr>
        </p:nvSpPr>
        <p:spPr>
          <a:xfrm>
            <a:off x="0" y="1785938"/>
            <a:ext cx="4900613" cy="3108325"/>
          </a:xfrm>
        </p:spPr>
        <p:txBody>
          <a:bodyPr>
            <a:spAutoFit/>
          </a:bodyPr>
          <a:lstStyle/>
          <a:p>
            <a:pPr eaLnBrk="1" hangingPunct="1"/>
            <a:r>
              <a:rPr lang="fr-FR" sz="2000" b="1" smtClean="0"/>
              <a:t>Hémorroïdes = Formations vasculaires normales de l’ anus et du canal anal </a:t>
            </a:r>
          </a:p>
          <a:p>
            <a:pPr eaLnBrk="1" hangingPunct="1"/>
            <a:r>
              <a:rPr lang="fr-FR" sz="2000" b="1" smtClean="0"/>
              <a:t>Les hémorroïdes internes:</a:t>
            </a:r>
          </a:p>
          <a:p>
            <a:pPr eaLnBrk="1" hangingPunct="1"/>
            <a:r>
              <a:rPr lang="fr-FR" sz="2000" b="1" smtClean="0"/>
              <a:t> au dessus de la ligne pectinée, tributaires de l artère hémorroïdale supérieure </a:t>
            </a:r>
          </a:p>
          <a:p>
            <a:pPr eaLnBrk="1" hangingPunct="1"/>
            <a:r>
              <a:rPr lang="fr-FR" sz="2000" b="1" smtClean="0"/>
              <a:t>Les hémorroïdes externes: </a:t>
            </a:r>
          </a:p>
          <a:p>
            <a:pPr eaLnBrk="1" hangingPunct="1"/>
            <a:r>
              <a:rPr lang="fr-FR" sz="2000" b="1" smtClean="0"/>
              <a:t>sont sous pectinéales, tributaires de l artère pudendale</a:t>
            </a:r>
          </a:p>
        </p:txBody>
      </p:sp>
      <p:sp>
        <p:nvSpPr>
          <p:cNvPr id="5" name="Espace réservé du contenu 3"/>
          <p:cNvSpPr txBox="1">
            <a:spLocks/>
          </p:cNvSpPr>
          <p:nvPr/>
        </p:nvSpPr>
        <p:spPr>
          <a:xfrm>
            <a:off x="0" y="5643563"/>
            <a:ext cx="8229600" cy="708025"/>
          </a:xfrm>
          <a:prstGeom prst="rect">
            <a:avLst/>
          </a:prstGeom>
        </p:spPr>
        <p:txBody>
          <a:bodyPr>
            <a:spAutoFit/>
          </a:bodyPr>
          <a:lstStyle/>
          <a:p>
            <a:pPr marL="342900" indent="-342900" fontAlgn="auto">
              <a:spcBef>
                <a:spcPct val="20000"/>
              </a:spcBef>
              <a:spcAft>
                <a:spcPts val="0"/>
              </a:spcAft>
              <a:buFont typeface="Arial" pitchFamily="34" charset="0"/>
              <a:buChar char="•"/>
              <a:defRPr/>
            </a:pPr>
            <a:r>
              <a:rPr lang="fr-FR" sz="2000" b="1" dirty="0">
                <a:latin typeface="+mn-lt"/>
              </a:rPr>
              <a:t>Physiologiquement: Rôle d obstruction du canal anal pour la continence fine (15 à 20 % de la pression de repos du canal anal) </a:t>
            </a:r>
          </a:p>
        </p:txBody>
      </p:sp>
      <p:pic>
        <p:nvPicPr>
          <p:cNvPr id="10245" name="Picture 8" descr="Résultat de recherche d'images pour &quot;proctologie&quot;"/>
          <p:cNvPicPr>
            <a:picLocks noChangeAspect="1" noChangeArrowheads="1"/>
          </p:cNvPicPr>
          <p:nvPr/>
        </p:nvPicPr>
        <p:blipFill>
          <a:blip r:embed="rId2"/>
          <a:srcRect/>
          <a:stretch>
            <a:fillRect/>
          </a:stretch>
        </p:blipFill>
        <p:spPr bwMode="auto">
          <a:xfrm>
            <a:off x="5000625" y="1643063"/>
            <a:ext cx="4143375" cy="3643312"/>
          </a:xfrm>
          <a:prstGeom prst="rect">
            <a:avLst/>
          </a:prstGeom>
          <a:noFill/>
          <a:ln w="9525">
            <a:noFill/>
            <a:miter lim="800000"/>
            <a:headEnd/>
            <a:tailEnd/>
          </a:ln>
        </p:spPr>
      </p:pic>
      <p:sp>
        <p:nvSpPr>
          <p:cNvPr id="10246" name="AutoShape 2" descr="Résultat de recherche d'images pour &quot;maladie hémorroïdaire&quo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1961</TotalTime>
  <Words>1904</Words>
  <Application>Microsoft Office PowerPoint</Application>
  <PresentationFormat>Affichage à l'écran (4:3)</PresentationFormat>
  <Paragraphs>356</Paragraphs>
  <Slides>53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53</vt:i4>
      </vt:variant>
    </vt:vector>
  </HeadingPairs>
  <TitlesOfParts>
    <vt:vector size="59" baseType="lpstr">
      <vt:lpstr>Arial</vt:lpstr>
      <vt:lpstr>Calibri</vt:lpstr>
      <vt:lpstr>Wingdings</vt:lpstr>
      <vt:lpstr>Comic Sans MS</vt:lpstr>
      <vt:lpstr>Times New Roman</vt:lpstr>
      <vt:lpstr>Thème Office</vt:lpstr>
      <vt:lpstr>Diapositive 1</vt:lpstr>
      <vt:lpstr>LES SIGNES LES PLUS FREQUENTS </vt:lpstr>
      <vt:lpstr>Examen proctologique </vt:lpstr>
      <vt:lpstr>Diapositive 4</vt:lpstr>
      <vt:lpstr>Diapositive 5</vt:lpstr>
      <vt:lpstr>Diapositive 6</vt:lpstr>
      <vt:lpstr>LES DIAGNOSTICS LES PLUS FREQUENTS  </vt:lpstr>
      <vt:lpstr>1.  Maladie hémorroïdaire</vt:lpstr>
      <vt:lpstr> Rappel d anatomie </vt:lpstr>
      <vt:lpstr>Définition</vt:lpstr>
      <vt:lpstr>Epidémiologie et facteurs de risques </vt:lpstr>
      <vt:lpstr>Manifestations cliniques</vt:lpstr>
      <vt:lpstr>HEMORROIDES EXTERNES</vt:lpstr>
      <vt:lpstr>  Maladie Hémorroïdaire Externe </vt:lpstr>
      <vt:lpstr>Diapositive 15</vt:lpstr>
      <vt:lpstr>Diapositive 16</vt:lpstr>
      <vt:lpstr>Diapositive 17</vt:lpstr>
      <vt:lpstr>Diapositive 18</vt:lpstr>
      <vt:lpstr>Manifestations cliniques</vt:lpstr>
      <vt:lpstr>HEMORROIDES INTERNES</vt:lpstr>
      <vt:lpstr>            Anuscopie</vt:lpstr>
      <vt:lpstr>Diapositive 22</vt:lpstr>
      <vt:lpstr>Diapositive 23</vt:lpstr>
      <vt:lpstr>Diapositive 24</vt:lpstr>
      <vt:lpstr>Diapositive 25</vt:lpstr>
      <vt:lpstr>  Maladie Hémorroïdaire Interne</vt:lpstr>
      <vt:lpstr>TRAITEMENT DES HEMORROIDES </vt:lpstr>
      <vt:lpstr>TRAITEMENT MEDICAL</vt:lpstr>
      <vt:lpstr>TRAITEMENT INSTRUMENTAL</vt:lpstr>
      <vt:lpstr>TRAITEMENT INSTRUMENTAL</vt:lpstr>
      <vt:lpstr>TRAITEMENT INSTRUMENTAL</vt:lpstr>
      <vt:lpstr>TRAITEMENT CHIRURGICAL</vt:lpstr>
      <vt:lpstr>TRAITEMENT CHIRURGICAL</vt:lpstr>
      <vt:lpstr>INDICATIONS THERAPEUTIQUES</vt:lpstr>
      <vt:lpstr>FISSURE ANALE</vt:lpstr>
      <vt:lpstr>FISSURE ANALE</vt:lpstr>
      <vt:lpstr>PLUSIEURS STADES EVOLUTIFS </vt:lpstr>
      <vt:lpstr>Diapositive 38</vt:lpstr>
      <vt:lpstr>TRAITEMENT MEDICAL </vt:lpstr>
      <vt:lpstr>Diapositive 40</vt:lpstr>
      <vt:lpstr>Diapositive 41</vt:lpstr>
      <vt:lpstr>3-ABCES ET FISTULES </vt:lpstr>
      <vt:lpstr>Diapositive 43</vt:lpstr>
      <vt:lpstr>MANIFESTATIONS CLINIQUES DE LA PHASE AIGUE</vt:lpstr>
      <vt:lpstr>PHASE CHRONIQUE OU PHASE DE FISTULE</vt:lpstr>
      <vt:lpstr>Fistule anale Traitement</vt:lpstr>
      <vt:lpstr>4-LES CONDYLOMES ANAUX</vt:lpstr>
      <vt:lpstr>4-LES CONDYLOMES ANAUX</vt:lpstr>
      <vt:lpstr>Diapositive 49</vt:lpstr>
      <vt:lpstr>Diapositive 50</vt:lpstr>
      <vt:lpstr>Diapositive 51</vt:lpstr>
      <vt:lpstr>TRAITEMENT DES CONDYLOMES</vt:lpstr>
      <vt:lpstr>Diapositive 53</vt:lpstr>
    </vt:vector>
  </TitlesOfParts>
  <Company>PB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PROCTOLOGIE PRATIQUE</dc:title>
  <dc:creator>Thierry</dc:creator>
  <cp:lastModifiedBy>Propriétaire</cp:lastModifiedBy>
  <cp:revision>64</cp:revision>
  <dcterms:created xsi:type="dcterms:W3CDTF">2012-02-14T12:30:25Z</dcterms:created>
  <dcterms:modified xsi:type="dcterms:W3CDTF">2020-04-04T20:40:11Z</dcterms:modified>
</cp:coreProperties>
</file>