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57" r:id="rId3"/>
    <p:sldId id="266" r:id="rId4"/>
    <p:sldId id="270" r:id="rId5"/>
    <p:sldId id="269" r:id="rId6"/>
    <p:sldId id="272" r:id="rId7"/>
    <p:sldId id="273" r:id="rId8"/>
    <p:sldId id="275"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0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Séquence 02</a:t>
            </a:r>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C71817B-8AD6-457F-9DF1-BF8EED67D648}" type="datetimeFigureOut">
              <a:rPr lang="fr-FR" smtClean="0"/>
              <a:pPr/>
              <a:t>05/05/2020</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3D11E98-0742-407C-9F72-018C47578A2D}" type="slidenum">
              <a:rPr lang="fr-FR" smtClean="0"/>
              <a:pPr/>
              <a:t>‹N°›</a:t>
            </a:fld>
            <a:endParaRPr lang="fr-FR"/>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fr-FR" smtClean="0"/>
              <a:t>Séquence 02</a:t>
            </a: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699DA2-3C68-46AD-B7BF-3D2F1D65816E}" type="datetimeFigureOut">
              <a:rPr lang="fr-FR" smtClean="0"/>
              <a:pPr/>
              <a:t>05/05/2020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55250D-57AC-4B88-ABDD-E08C1CF384CF}" type="slidenum">
              <a:rPr lang="fr-FR" smtClean="0"/>
              <a:pPr/>
              <a:t>‹N°›</a:t>
            </a:fld>
            <a:endParaRPr lang="fr-FR"/>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555250D-57AC-4B88-ABDD-E08C1CF384CF}" type="slidenum">
              <a:rPr lang="fr-FR" smtClean="0"/>
              <a:pPr/>
              <a:t>1</a:t>
            </a:fld>
            <a:endParaRPr lang="fr-FR"/>
          </a:p>
        </p:txBody>
      </p:sp>
      <p:sp>
        <p:nvSpPr>
          <p:cNvPr id="5" name="Espace réservé de l'en-tête 4"/>
          <p:cNvSpPr>
            <a:spLocks noGrp="1"/>
          </p:cNvSpPr>
          <p:nvPr>
            <p:ph type="hdr" sz="quarter" idx="11"/>
          </p:nvPr>
        </p:nvSpPr>
        <p:spPr/>
        <p:txBody>
          <a:bodyPr/>
          <a:lstStyle/>
          <a:p>
            <a:r>
              <a:rPr lang="fr-FR" smtClean="0"/>
              <a:t>Séquence 02</a:t>
            </a:r>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6F0866A1-2A8D-433C-8CA9-77A5ADCB1115}" type="datetime1">
              <a:rPr lang="fr-FR" smtClean="0"/>
              <a:pPr/>
              <a:t>05/05/2020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69044214-8A9C-475A-9C2B-4AE9B7B39A38}" type="datetime1">
              <a:rPr lang="fr-FR" smtClean="0"/>
              <a:pPr/>
              <a:t>05/05/2020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6E893C0-C0E3-40ED-B3DB-2BD6FCD9C1DC}" type="datetime1">
              <a:rPr lang="fr-FR" smtClean="0"/>
              <a:pPr/>
              <a:t>05/05/2020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0FCD46DF-DBB6-48AE-AD96-35CEA5843207}" type="datetime1">
              <a:rPr lang="fr-FR" smtClean="0"/>
              <a:pPr/>
              <a:t>05/05/2020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99BDEBD-9E84-4E3A-9EE6-5BD742154DFD}" type="datetime1">
              <a:rPr lang="fr-FR" smtClean="0"/>
              <a:pPr/>
              <a:t>05/05/2020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23D887F1-D2CC-4A02-A491-C4984636D7A8}" type="datetime1">
              <a:rPr lang="fr-FR" smtClean="0"/>
              <a:pPr/>
              <a:t>05/05/2020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57275361-F2B0-408D-B694-731D5FA4512C}" type="datetime1">
              <a:rPr lang="fr-FR" smtClean="0"/>
              <a:pPr/>
              <a:t>05/05/2020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906D5318-6425-435C-8C55-84E5B024B0AA}" type="datetime1">
              <a:rPr lang="fr-FR" smtClean="0"/>
              <a:pPr/>
              <a:t>05/05/2020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9020596-1AA7-46F8-8944-0CC0BD0531E1}" type="datetime1">
              <a:rPr lang="fr-FR" smtClean="0"/>
              <a:pPr/>
              <a:t>05/05/2020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3ED83CD-DBF5-4297-8ECC-3CD7BF11685F}" type="datetime1">
              <a:rPr lang="fr-FR" smtClean="0"/>
              <a:pPr/>
              <a:t>05/05/2020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58E3FF2-19BC-4E9B-9307-142834F5A395}" type="datetime1">
              <a:rPr lang="fr-FR" smtClean="0"/>
              <a:pPr/>
              <a:t>05/05/2020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ED52C9-77E7-49AC-B26A-64F8F5AB89A9}" type="datetime1">
              <a:rPr lang="fr-FR" smtClean="0"/>
              <a:pPr/>
              <a:t>05/05/2020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tudiant.fr/fiches/les-entreprises-qui-recrutent.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071670" y="2071678"/>
            <a:ext cx="4929222" cy="1077218"/>
          </a:xfrm>
          <a:prstGeom prst="rect">
            <a:avLst/>
          </a:prstGeom>
          <a:noFill/>
        </p:spPr>
        <p:txBody>
          <a:bodyPr wrap="square" rtlCol="0">
            <a:spAutoFit/>
          </a:bodyPr>
          <a:lstStyle/>
          <a:p>
            <a:pPr algn="ctr"/>
            <a:r>
              <a:rPr lang="fr-FR" sz="3200" dirty="0" smtClean="0">
                <a:latin typeface="Times New Roman" pitchFamily="18" charset="0"/>
                <a:cs typeface="Times New Roman" pitchFamily="18" charset="0"/>
              </a:rPr>
              <a:t>Préparation à la recherche de l’emploi </a:t>
            </a:r>
            <a:endParaRPr lang="fr-FR" sz="3200" dirty="0">
              <a:latin typeface="Times New Roman" pitchFamily="18" charset="0"/>
              <a:cs typeface="Times New Roman" pitchFamily="18" charset="0"/>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1</a:t>
            </a:fld>
            <a:endParaRPr lang="fr-BE"/>
          </a:p>
        </p:txBody>
      </p:sp>
      <p:sp>
        <p:nvSpPr>
          <p:cNvPr id="8" name="ZoneTexte 7"/>
          <p:cNvSpPr txBox="1"/>
          <p:nvPr/>
        </p:nvSpPr>
        <p:spPr>
          <a:xfrm>
            <a:off x="857224" y="357166"/>
            <a:ext cx="2357454" cy="461665"/>
          </a:xfrm>
          <a:prstGeom prst="rect">
            <a:avLst/>
          </a:prstGeom>
          <a:noFill/>
        </p:spPr>
        <p:txBody>
          <a:bodyPr wrap="square" rtlCol="0">
            <a:spAutoFit/>
          </a:bodyPr>
          <a:lstStyle/>
          <a:p>
            <a:r>
              <a:rPr lang="fr-FR" sz="2400" b="1" i="1" dirty="0" smtClean="0">
                <a:latin typeface="Times New Roman" pitchFamily="18" charset="0"/>
                <a:cs typeface="Times New Roman" pitchFamily="18" charset="0"/>
              </a:rPr>
              <a:t>Séquence 03</a:t>
            </a:r>
            <a:endParaRPr lang="fr-FR" sz="2400" b="1" i="1" dirty="0">
              <a:latin typeface="Times New Roman" pitchFamily="18" charset="0"/>
              <a:cs typeface="Times New Roman" pitchFamily="18" charset="0"/>
            </a:endParaRPr>
          </a:p>
        </p:txBody>
      </p:sp>
      <p:pic>
        <p:nvPicPr>
          <p:cNvPr id="6" name="Image 5" descr="https://www.letudiant.fr/uploads/promo/bloc%20promo%20entp%20qui%20recrutent.jpg">
            <a:hlinkClick r:id="rId3" tgtFrame="&quot;_parent&quot;"/>
          </p:cNvPr>
          <p:cNvPicPr/>
          <p:nvPr/>
        </p:nvPicPr>
        <p:blipFill>
          <a:blip r:embed="rId4"/>
          <a:srcRect/>
          <a:stretch>
            <a:fillRect/>
          </a:stretch>
        </p:blipFill>
        <p:spPr bwMode="auto">
          <a:xfrm>
            <a:off x="2071670" y="3357562"/>
            <a:ext cx="5214974" cy="285750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714348" y="3239532"/>
            <a:ext cx="3786214" cy="3046988"/>
          </a:xfrm>
          <a:prstGeom prst="rect">
            <a:avLst/>
          </a:prstGeom>
          <a:noFill/>
          <a:ln w="25400">
            <a:solidFill>
              <a:schemeClr val="accent6">
                <a:lumMod val="50000"/>
              </a:schemeClr>
            </a:solidFill>
          </a:ln>
        </p:spPr>
        <p:txBody>
          <a:bodyPr wrap="square" rtlCol="0">
            <a:spAutoFit/>
          </a:bodyPr>
          <a:lstStyle/>
          <a:p>
            <a:pPr algn="just">
              <a:buFont typeface="Arial" pitchFamily="34" charset="0"/>
              <a:buChar char="•"/>
            </a:pPr>
            <a:r>
              <a:rPr lang="fr-FR" dirty="0" smtClean="0"/>
              <a:t> </a:t>
            </a:r>
            <a:r>
              <a:rPr lang="fr-FR" sz="2400" dirty="0" smtClean="0"/>
              <a:t>Pour être efficace il faut s’organiser dès le départ.</a:t>
            </a:r>
          </a:p>
          <a:p>
            <a:pPr algn="just">
              <a:buFont typeface="Arial" pitchFamily="34" charset="0"/>
              <a:buChar char="•"/>
            </a:pPr>
            <a:r>
              <a:rPr lang="fr-FR" sz="2400" dirty="0" smtClean="0"/>
              <a:t>Il faut avoir une réflexion sur son parcours et ses compétences. </a:t>
            </a:r>
          </a:p>
          <a:p>
            <a:pPr algn="just">
              <a:buFont typeface="Arial" pitchFamily="34" charset="0"/>
              <a:buChar char="•"/>
            </a:pPr>
            <a:r>
              <a:rPr lang="fr-FR" sz="2400" dirty="0" smtClean="0"/>
              <a:t> ensuite il s’agit de les mettre en avant par le biais du CV . </a:t>
            </a:r>
            <a:endParaRPr lang="fr-FR" sz="2400" dirty="0">
              <a:latin typeface="Times New Roman" pitchFamily="18" charset="0"/>
              <a:cs typeface="Times New Roman" pitchFamily="18" charset="0"/>
            </a:endParaRPr>
          </a:p>
        </p:txBody>
      </p:sp>
      <p:sp>
        <p:nvSpPr>
          <p:cNvPr id="4" name="ZoneTexte 3"/>
          <p:cNvSpPr txBox="1"/>
          <p:nvPr/>
        </p:nvSpPr>
        <p:spPr>
          <a:xfrm>
            <a:off x="500034" y="785794"/>
            <a:ext cx="8143932" cy="1938992"/>
          </a:xfrm>
          <a:prstGeom prst="rect">
            <a:avLst/>
          </a:prstGeom>
          <a:noFill/>
          <a:ln w="28575">
            <a:solidFill>
              <a:schemeClr val="accent6">
                <a:lumMod val="50000"/>
              </a:schemeClr>
            </a:solidFill>
          </a:ln>
        </p:spPr>
        <p:txBody>
          <a:bodyPr wrap="square" rtlCol="0">
            <a:spAutoFit/>
          </a:bodyPr>
          <a:lstStyle/>
          <a:p>
            <a:pPr algn="just"/>
            <a:r>
              <a:rPr lang="fr-FR" sz="2400" dirty="0" smtClean="0">
                <a:latin typeface="Times New Roman" pitchFamily="18" charset="0"/>
                <a:cs typeface="Times New Roman" pitchFamily="18" charset="0"/>
              </a:rPr>
              <a:t>Fini les études, la recherche d’un post de travail mise en veille depuis les vacances d’été est du nouveau votre première préoccupation. Pour aboutir à votre objectif qui est celui d’être recruté dans une entreprise de votre ambition, vous devez gérer  votre «  plan de recherche ».    </a:t>
            </a:r>
            <a:endParaRPr lang="fr-FR" sz="2400" dirty="0">
              <a:latin typeface="Times New Roman" pitchFamily="18" charset="0"/>
              <a:cs typeface="Times New Roman" pitchFamily="18" charset="0"/>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2</a:t>
            </a:fld>
            <a:endParaRPr lang="fr-BE"/>
          </a:p>
        </p:txBody>
      </p:sp>
      <p:pic>
        <p:nvPicPr>
          <p:cNvPr id="7170" name="Picture 2" descr="stages-jobs  Recherche d'emploi : bien préparer sa rentrée Conseils pratiques pour réussir votre recherche d'emploi à la rentrée (septembre octobre 2019) cv, rentree, recherche emploi, refaire cv, reseaux pour recherche emploi, salon emploi de la rentree, rentree emploi recherche"/>
          <p:cNvPicPr>
            <a:picLocks noChangeAspect="1" noChangeArrowheads="1"/>
          </p:cNvPicPr>
          <p:nvPr/>
        </p:nvPicPr>
        <p:blipFill>
          <a:blip r:embed="rId2"/>
          <a:srcRect/>
          <a:stretch>
            <a:fillRect/>
          </a:stretch>
        </p:blipFill>
        <p:spPr bwMode="auto">
          <a:xfrm>
            <a:off x="5286380" y="3286124"/>
            <a:ext cx="2833691" cy="300039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28596" y="2428868"/>
            <a:ext cx="8143932" cy="1200329"/>
          </a:xfrm>
          <a:prstGeom prst="rect">
            <a:avLst/>
          </a:prstGeom>
          <a:noFill/>
          <a:ln w="28575">
            <a:solidFill>
              <a:schemeClr val="accent6">
                <a:lumMod val="50000"/>
              </a:schemeClr>
            </a:solidFill>
          </a:ln>
        </p:spPr>
        <p:txBody>
          <a:bodyPr wrap="square" rtlCol="0">
            <a:spAutoFit/>
          </a:bodyPr>
          <a:lstStyle/>
          <a:p>
            <a:pPr algn="just"/>
            <a:r>
              <a:rPr lang="fr-FR" sz="2400" dirty="0" smtClean="0"/>
              <a:t>avant d’entamer une recherche d’emploi, il est essentiel de faire un inventaire des compétences professionnelles que vous avez acquises pendant vos études universitaires ou stages. </a:t>
            </a:r>
            <a:endParaRPr lang="fr-FR" sz="2400" dirty="0">
              <a:latin typeface="Times New Roman" pitchFamily="18" charset="0"/>
              <a:cs typeface="Times New Roman" pitchFamily="18" charset="0"/>
            </a:endParaRPr>
          </a:p>
        </p:txBody>
      </p:sp>
      <p:sp>
        <p:nvSpPr>
          <p:cNvPr id="5" name="ZoneTexte 4"/>
          <p:cNvSpPr txBox="1"/>
          <p:nvPr/>
        </p:nvSpPr>
        <p:spPr>
          <a:xfrm>
            <a:off x="928662" y="214290"/>
            <a:ext cx="4643470" cy="461665"/>
          </a:xfrm>
          <a:prstGeom prst="rect">
            <a:avLst/>
          </a:prstGeom>
          <a:noFill/>
          <a:ln w="31750">
            <a:solidFill>
              <a:srgbClr val="002060"/>
            </a:solidFill>
          </a:ln>
        </p:spPr>
        <p:txBody>
          <a:bodyPr wrap="square" rtlCol="0">
            <a:spAutoFit/>
          </a:bodyPr>
          <a:lstStyle/>
          <a:p>
            <a:r>
              <a:rPr lang="fr-FR" sz="2400" b="1" dirty="0" smtClean="0">
                <a:solidFill>
                  <a:srgbClr val="0070C0"/>
                </a:solidFill>
                <a:latin typeface="Times New Roman" pitchFamily="18" charset="0"/>
                <a:cs typeface="Times New Roman" pitchFamily="18" charset="0"/>
              </a:rPr>
              <a:t>1- déterminer ses compétences </a:t>
            </a:r>
            <a:endParaRPr lang="fr-FR" sz="2400" b="1" dirty="0">
              <a:solidFill>
                <a:srgbClr val="0070C0"/>
              </a:solidFill>
              <a:latin typeface="Times New Roman" pitchFamily="18" charset="0"/>
              <a:cs typeface="Times New Roman" pitchFamily="18" charset="0"/>
            </a:endParaRPr>
          </a:p>
        </p:txBody>
      </p:sp>
      <p:sp>
        <p:nvSpPr>
          <p:cNvPr id="11" name="Espace réservé du numéro de diapositive 10"/>
          <p:cNvSpPr>
            <a:spLocks noGrp="1"/>
          </p:cNvSpPr>
          <p:nvPr>
            <p:ph type="sldNum" sz="quarter" idx="12"/>
          </p:nvPr>
        </p:nvSpPr>
        <p:spPr/>
        <p:txBody>
          <a:bodyPr/>
          <a:lstStyle/>
          <a:p>
            <a:fld id="{CF4668DC-857F-487D-BFFA-8C0CA5037977}" type="slidenum">
              <a:rPr lang="fr-BE" smtClean="0"/>
              <a:pPr/>
              <a:t>3</a:t>
            </a:fld>
            <a:endParaRPr lang="fr-BE"/>
          </a:p>
        </p:txBody>
      </p:sp>
      <p:sp>
        <p:nvSpPr>
          <p:cNvPr id="7" name="ZoneTexte 6"/>
          <p:cNvSpPr txBox="1"/>
          <p:nvPr/>
        </p:nvSpPr>
        <p:spPr>
          <a:xfrm>
            <a:off x="428596" y="4071942"/>
            <a:ext cx="8143932" cy="1200329"/>
          </a:xfrm>
          <a:prstGeom prst="rect">
            <a:avLst/>
          </a:prstGeom>
          <a:noFill/>
          <a:ln w="28575">
            <a:solidFill>
              <a:schemeClr val="accent6">
                <a:lumMod val="50000"/>
              </a:schemeClr>
            </a:solidFill>
          </a:ln>
        </p:spPr>
        <p:txBody>
          <a:bodyPr wrap="square" rtlCol="0">
            <a:spAutoFit/>
          </a:bodyPr>
          <a:lstStyle/>
          <a:p>
            <a:pPr algn="just"/>
            <a:r>
              <a:rPr lang="fr-FR" sz="2400" dirty="0" smtClean="0"/>
              <a:t>Ce sont vos qualités et vos compétences qui vont définir quel vous allez être en tant que professionnel, et ce sont également   des éléments clés que le recruteur ne manquera pas d’examiner.</a:t>
            </a:r>
            <a:endParaRPr lang="fr-FR" sz="24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357158" y="1071546"/>
            <a:ext cx="8490163" cy="1071570"/>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28596" y="2428868"/>
            <a:ext cx="8429684" cy="1938992"/>
          </a:xfrm>
          <a:prstGeom prst="rect">
            <a:avLst/>
          </a:prstGeom>
          <a:noFill/>
          <a:ln w="28575">
            <a:solidFill>
              <a:schemeClr val="accent6">
                <a:lumMod val="50000"/>
              </a:schemeClr>
            </a:solidFill>
          </a:ln>
        </p:spPr>
        <p:txBody>
          <a:bodyPr wrap="square" rtlCol="0">
            <a:spAutoFit/>
          </a:bodyPr>
          <a:lstStyle/>
          <a:p>
            <a:pPr algn="just"/>
            <a:r>
              <a:rPr lang="fr-FR" sz="2400" dirty="0" smtClean="0"/>
              <a:t>Une compétence montre </a:t>
            </a:r>
            <a:r>
              <a:rPr lang="fr-FR" sz="2400" b="1" dirty="0" smtClean="0"/>
              <a:t>ce que vous savez faire</a:t>
            </a:r>
            <a:r>
              <a:rPr lang="fr-FR" sz="2400" dirty="0" smtClean="0"/>
              <a:t>. C’est la combinaison  </a:t>
            </a:r>
            <a:r>
              <a:rPr lang="fr-FR" sz="2400" b="1" dirty="0" smtClean="0"/>
              <a:t>de savoirs</a:t>
            </a:r>
            <a:r>
              <a:rPr lang="fr-FR" sz="2400" dirty="0" smtClean="0"/>
              <a:t>,  </a:t>
            </a:r>
            <a:r>
              <a:rPr lang="fr-FR" sz="2400" b="1" dirty="0" smtClean="0"/>
              <a:t>savoir-faire et </a:t>
            </a:r>
            <a:r>
              <a:rPr lang="fr-FR" sz="2400" dirty="0" smtClean="0"/>
              <a:t> </a:t>
            </a:r>
            <a:r>
              <a:rPr lang="fr-FR" sz="2400" b="1" dirty="0" smtClean="0"/>
              <a:t>savoir-être </a:t>
            </a:r>
            <a:r>
              <a:rPr lang="fr-FR" sz="2400" dirty="0" smtClean="0"/>
              <a:t>mis en pratique dans une spécialité particulière comme le domaine d’hydraulique par exemple et dont les résultats peuvent être évalués au moyen de preuves.</a:t>
            </a:r>
            <a:endParaRPr lang="fr-FR" sz="2400" dirty="0">
              <a:latin typeface="Times New Roman" pitchFamily="18" charset="0"/>
              <a:cs typeface="Times New Roman" pitchFamily="18" charset="0"/>
            </a:endParaRPr>
          </a:p>
        </p:txBody>
      </p:sp>
      <p:sp>
        <p:nvSpPr>
          <p:cNvPr id="11" name="Espace réservé du numéro de diapositive 10"/>
          <p:cNvSpPr>
            <a:spLocks noGrp="1"/>
          </p:cNvSpPr>
          <p:nvPr>
            <p:ph type="sldNum" sz="quarter" idx="12"/>
          </p:nvPr>
        </p:nvSpPr>
        <p:spPr/>
        <p:txBody>
          <a:bodyPr/>
          <a:lstStyle/>
          <a:p>
            <a:fld id="{CF4668DC-857F-487D-BFFA-8C0CA5037977}" type="slidenum">
              <a:rPr lang="fr-BE" smtClean="0"/>
              <a:pPr/>
              <a:t>4</a:t>
            </a:fld>
            <a:endParaRPr lang="fr-BE"/>
          </a:p>
        </p:txBody>
      </p:sp>
      <p:sp>
        <p:nvSpPr>
          <p:cNvPr id="7" name="ZoneTexte 6"/>
          <p:cNvSpPr txBox="1"/>
          <p:nvPr/>
        </p:nvSpPr>
        <p:spPr>
          <a:xfrm>
            <a:off x="428596" y="4643446"/>
            <a:ext cx="8429684" cy="1938992"/>
          </a:xfrm>
          <a:prstGeom prst="rect">
            <a:avLst/>
          </a:prstGeom>
          <a:noFill/>
          <a:ln w="28575">
            <a:solidFill>
              <a:schemeClr val="accent6">
                <a:lumMod val="50000"/>
              </a:schemeClr>
            </a:solidFill>
          </a:ln>
        </p:spPr>
        <p:txBody>
          <a:bodyPr wrap="square" rtlCol="0">
            <a:spAutoFit/>
          </a:bodyPr>
          <a:lstStyle/>
          <a:p>
            <a:r>
              <a:rPr lang="fr-FR" sz="2400" dirty="0" smtClean="0"/>
              <a:t>des savoirs : des connaissances que vous avez acquises tout au long de votre parcours</a:t>
            </a:r>
          </a:p>
          <a:p>
            <a:r>
              <a:rPr lang="fr-FR" sz="2400" dirty="0" smtClean="0"/>
              <a:t>des savoir-faire : des mises en œuvre de savoirs pratiques</a:t>
            </a:r>
          </a:p>
          <a:p>
            <a:r>
              <a:rPr lang="fr-FR" sz="2400" dirty="0" smtClean="0"/>
              <a:t>des savoir-être : des manières de vous adapter à différents contextes en mobilisant les bonnes qualités au bon moment.</a:t>
            </a:r>
            <a:endParaRPr lang="fr-FR" sz="2400" dirty="0"/>
          </a:p>
        </p:txBody>
      </p:sp>
      <p:pic>
        <p:nvPicPr>
          <p:cNvPr id="1026" name="Picture 2"/>
          <p:cNvPicPr>
            <a:picLocks noChangeAspect="1" noChangeArrowheads="1"/>
          </p:cNvPicPr>
          <p:nvPr/>
        </p:nvPicPr>
        <p:blipFill>
          <a:blip r:embed="rId2"/>
          <a:srcRect/>
          <a:stretch>
            <a:fillRect/>
          </a:stretch>
        </p:blipFill>
        <p:spPr bwMode="auto">
          <a:xfrm>
            <a:off x="357158" y="1071546"/>
            <a:ext cx="8490163" cy="1071570"/>
          </a:xfrm>
          <a:prstGeom prst="rect">
            <a:avLst/>
          </a:prstGeom>
          <a:noFill/>
          <a:ln w="9525">
            <a:noFill/>
            <a:miter lim="800000"/>
            <a:headEnd/>
            <a:tailEnd/>
          </a:ln>
          <a:effectLst/>
        </p:spPr>
      </p:pic>
      <p:sp>
        <p:nvSpPr>
          <p:cNvPr id="8" name="ZoneTexte 7"/>
          <p:cNvSpPr txBox="1"/>
          <p:nvPr/>
        </p:nvSpPr>
        <p:spPr>
          <a:xfrm>
            <a:off x="428596" y="285728"/>
            <a:ext cx="4786346" cy="461665"/>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Que est ce que la compétence </a:t>
            </a:r>
            <a:endParaRPr lang="fr-FR" sz="2400" b="1" dirty="0">
              <a:solidFill>
                <a:schemeClr val="accent6">
                  <a:lumMod val="50000"/>
                </a:schemeClr>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14348" y="1357298"/>
            <a:ext cx="8143932" cy="1200329"/>
          </a:xfrm>
          <a:prstGeom prst="rect">
            <a:avLst/>
          </a:prstGeom>
          <a:noFill/>
          <a:ln w="28575">
            <a:solidFill>
              <a:schemeClr val="accent6">
                <a:lumMod val="50000"/>
              </a:schemeClr>
            </a:solidFill>
          </a:ln>
        </p:spPr>
        <p:txBody>
          <a:bodyPr wrap="square" rtlCol="0">
            <a:spAutoFit/>
          </a:bodyPr>
          <a:lstStyle/>
          <a:p>
            <a:pPr algn="just"/>
            <a:r>
              <a:rPr lang="fr-FR" sz="2400" dirty="0" smtClean="0"/>
              <a:t>D’une manière simple on peut détermine et formuler sa compétence comme suit : </a:t>
            </a:r>
            <a:r>
              <a:rPr lang="fr-FR" sz="2400" b="1" dirty="0" smtClean="0"/>
              <a:t>je suis capable de faire </a:t>
            </a:r>
            <a:r>
              <a:rPr lang="fr-FR" sz="2400" dirty="0" smtClean="0"/>
              <a:t>…. </a:t>
            </a:r>
            <a:r>
              <a:rPr lang="fr-FR" sz="2400" b="1" dirty="0" smtClean="0"/>
              <a:t>Dans le contexte  de … </a:t>
            </a:r>
            <a:endParaRPr lang="fr-FR" sz="2400" b="1" dirty="0">
              <a:latin typeface="Times New Roman" pitchFamily="18" charset="0"/>
              <a:cs typeface="Times New Roman" pitchFamily="18" charset="0"/>
            </a:endParaRPr>
          </a:p>
        </p:txBody>
      </p:sp>
      <p:sp>
        <p:nvSpPr>
          <p:cNvPr id="11" name="Espace réservé du numéro de diapositive 10"/>
          <p:cNvSpPr>
            <a:spLocks noGrp="1"/>
          </p:cNvSpPr>
          <p:nvPr>
            <p:ph type="sldNum" sz="quarter" idx="12"/>
          </p:nvPr>
        </p:nvSpPr>
        <p:spPr/>
        <p:txBody>
          <a:bodyPr/>
          <a:lstStyle/>
          <a:p>
            <a:fld id="{CF4668DC-857F-487D-BFFA-8C0CA5037977}" type="slidenum">
              <a:rPr lang="fr-BE" smtClean="0"/>
              <a:pPr/>
              <a:t>5</a:t>
            </a:fld>
            <a:endParaRPr lang="fr-BE"/>
          </a:p>
        </p:txBody>
      </p:sp>
      <p:sp>
        <p:nvSpPr>
          <p:cNvPr id="7" name="ZoneTexte 6"/>
          <p:cNvSpPr txBox="1"/>
          <p:nvPr/>
        </p:nvSpPr>
        <p:spPr>
          <a:xfrm>
            <a:off x="714348" y="2714620"/>
            <a:ext cx="8143932" cy="2308324"/>
          </a:xfrm>
          <a:prstGeom prst="rect">
            <a:avLst/>
          </a:prstGeom>
          <a:noFill/>
          <a:ln w="28575">
            <a:solidFill>
              <a:schemeClr val="accent6">
                <a:lumMod val="50000"/>
              </a:schemeClr>
            </a:solidFill>
          </a:ln>
        </p:spPr>
        <p:txBody>
          <a:bodyPr wrap="square" rtlCol="0">
            <a:spAutoFit/>
          </a:bodyPr>
          <a:lstStyle/>
          <a:p>
            <a:r>
              <a:rPr lang="fr-FR" sz="2400" dirty="0" smtClean="0"/>
              <a:t>Voici  un exemple : un recruteur interroge le candidat : « Vous aurez à travailler régulièrement avec le logiciel X, en êtes-vous capable ? » . Le candidat répond :  «Oui, j’ai de bonnes connaissances en ce logiciel je le manipule très bien car j’ai travaillé avec dans mon mémoire de fin d’étude pour réaliser des cartes X et Y». </a:t>
            </a:r>
            <a:endParaRPr lang="fr-FR" sz="24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642910" y="285729"/>
            <a:ext cx="8275849" cy="857255"/>
          </a:xfrm>
          <a:prstGeom prst="rect">
            <a:avLst/>
          </a:prstGeom>
          <a:noFill/>
          <a:ln w="9525">
            <a:noFill/>
            <a:miter lim="800000"/>
            <a:headEnd/>
            <a:tailEnd/>
          </a:ln>
          <a:effectLst/>
        </p:spPr>
      </p:pic>
      <p:sp>
        <p:nvSpPr>
          <p:cNvPr id="9" name="ZoneTexte 8"/>
          <p:cNvSpPr txBox="1"/>
          <p:nvPr/>
        </p:nvSpPr>
        <p:spPr>
          <a:xfrm>
            <a:off x="714348" y="5214950"/>
            <a:ext cx="8143932" cy="830997"/>
          </a:xfrm>
          <a:prstGeom prst="rect">
            <a:avLst/>
          </a:prstGeom>
          <a:noFill/>
          <a:ln w="28575">
            <a:solidFill>
              <a:schemeClr val="accent6">
                <a:lumMod val="50000"/>
              </a:schemeClr>
            </a:solidFill>
          </a:ln>
        </p:spPr>
        <p:txBody>
          <a:bodyPr wrap="square" rtlCol="0">
            <a:spAutoFit/>
          </a:bodyPr>
          <a:lstStyle/>
          <a:p>
            <a:pPr algn="just"/>
            <a:r>
              <a:rPr lang="fr-FR" sz="2400" dirty="0" smtClean="0"/>
              <a:t>La réponse du candidat englobe les trois éléments de la compétence. </a:t>
            </a:r>
            <a:endParaRPr lang="fr-FR" sz="2400" b="1"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28596" y="2928934"/>
            <a:ext cx="8143932" cy="3416320"/>
          </a:xfrm>
          <a:prstGeom prst="rect">
            <a:avLst/>
          </a:prstGeom>
          <a:noFill/>
          <a:ln w="28575">
            <a:solidFill>
              <a:schemeClr val="accent6">
                <a:lumMod val="50000"/>
              </a:schemeClr>
            </a:solidFill>
          </a:ln>
        </p:spPr>
        <p:txBody>
          <a:bodyPr wrap="square" rtlCol="0">
            <a:spAutoFit/>
          </a:bodyPr>
          <a:lstStyle/>
          <a:p>
            <a:r>
              <a:rPr lang="fr-FR" sz="2400" dirty="0" smtClean="0"/>
              <a:t>Le CV ou Curriculum Vitae est un document qui permet de vous présenter aux  autres. Il s'agit en général du parcours scolaire et/ou professionnel qui fait état de la compétence d'un candidat dans un poste de travail.</a:t>
            </a:r>
          </a:p>
          <a:p>
            <a:r>
              <a:rPr lang="fr-FR" sz="2400" dirty="0" smtClean="0"/>
              <a:t>Il résume  d’une manière claire et succincte votre historique professionnel, vos expériences et études et vos compétences.  Il est donc nécessaire de le gardé à jour en y ajoutant   tous les nouveaux acquis comme les formations et les stages et les nouvelles compétences. </a:t>
            </a:r>
            <a:endParaRPr lang="fr-FR" sz="2400" dirty="0"/>
          </a:p>
        </p:txBody>
      </p:sp>
      <p:sp>
        <p:nvSpPr>
          <p:cNvPr id="5" name="ZoneTexte 4"/>
          <p:cNvSpPr txBox="1"/>
          <p:nvPr/>
        </p:nvSpPr>
        <p:spPr>
          <a:xfrm>
            <a:off x="1500166" y="324129"/>
            <a:ext cx="5500726" cy="461665"/>
          </a:xfrm>
          <a:prstGeom prst="rect">
            <a:avLst/>
          </a:prstGeom>
          <a:noFill/>
          <a:ln w="31750">
            <a:solidFill>
              <a:srgbClr val="002060"/>
            </a:solidFill>
          </a:ln>
        </p:spPr>
        <p:txBody>
          <a:bodyPr wrap="square" rtlCol="0">
            <a:spAutoFit/>
          </a:bodyPr>
          <a:lstStyle/>
          <a:p>
            <a:pPr algn="ctr"/>
            <a:r>
              <a:rPr lang="fr-FR" sz="2400" b="1" dirty="0" smtClean="0">
                <a:solidFill>
                  <a:srgbClr val="0070C0"/>
                </a:solidFill>
                <a:latin typeface="Times New Roman" pitchFamily="18" charset="0"/>
                <a:cs typeface="Times New Roman" pitchFamily="18" charset="0"/>
              </a:rPr>
              <a:t>2- </a:t>
            </a:r>
            <a:r>
              <a:rPr lang="fr-FR" sz="2400" b="1" dirty="0" smtClean="0">
                <a:solidFill>
                  <a:schemeClr val="tx2">
                    <a:lumMod val="60000"/>
                    <a:lumOff val="40000"/>
                  </a:schemeClr>
                </a:solidFill>
                <a:latin typeface="Times New Roman" pitchFamily="18" charset="0"/>
                <a:cs typeface="Times New Roman" pitchFamily="18" charset="0"/>
              </a:rPr>
              <a:t>Rédiger son Curriculum Vitae «  CV »</a:t>
            </a:r>
            <a:endParaRPr lang="fr-FR" sz="2400" b="1" dirty="0">
              <a:solidFill>
                <a:srgbClr val="0070C0"/>
              </a:solidFill>
              <a:latin typeface="Times New Roman" pitchFamily="18" charset="0"/>
              <a:cs typeface="Times New Roman" pitchFamily="18" charset="0"/>
            </a:endParaRPr>
          </a:p>
        </p:txBody>
      </p:sp>
      <p:sp>
        <p:nvSpPr>
          <p:cNvPr id="11" name="Espace réservé du numéro de diapositive 10"/>
          <p:cNvSpPr>
            <a:spLocks noGrp="1"/>
          </p:cNvSpPr>
          <p:nvPr>
            <p:ph type="sldNum" sz="quarter" idx="12"/>
          </p:nvPr>
        </p:nvSpPr>
        <p:spPr/>
        <p:txBody>
          <a:bodyPr/>
          <a:lstStyle/>
          <a:p>
            <a:fld id="{CF4668DC-857F-487D-BFFA-8C0CA5037977}" type="slidenum">
              <a:rPr lang="fr-BE" smtClean="0"/>
              <a:pPr/>
              <a:t>6</a:t>
            </a:fld>
            <a:endParaRPr lang="fr-BE"/>
          </a:p>
        </p:txBody>
      </p:sp>
      <p:pic>
        <p:nvPicPr>
          <p:cNvPr id="6" name="Image 5" descr="https://www.studyrama.com/pro/sites/default/files/styles/content/public/articles/lecv.jpg?itok=ZtTOR6v3"/>
          <p:cNvPicPr/>
          <p:nvPr/>
        </p:nvPicPr>
        <p:blipFill>
          <a:blip r:embed="rId2"/>
          <a:srcRect/>
          <a:stretch>
            <a:fillRect/>
          </a:stretch>
        </p:blipFill>
        <p:spPr bwMode="auto">
          <a:xfrm>
            <a:off x="428596" y="1071546"/>
            <a:ext cx="8215370" cy="1643074"/>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428596" y="2285992"/>
            <a:ext cx="8429684" cy="4401205"/>
          </a:xfrm>
          <a:prstGeom prst="rect">
            <a:avLst/>
          </a:prstGeom>
          <a:noFill/>
          <a:ln w="28575">
            <a:solidFill>
              <a:schemeClr val="accent6">
                <a:lumMod val="50000"/>
              </a:schemeClr>
            </a:solidFill>
          </a:ln>
        </p:spPr>
        <p:txBody>
          <a:bodyPr wrap="square" rtlCol="0">
            <a:spAutoFit/>
          </a:bodyPr>
          <a:lstStyle/>
          <a:p>
            <a:pPr algn="just"/>
            <a:r>
              <a:rPr lang="fr-FR" sz="2000" dirty="0" smtClean="0"/>
              <a:t>Avant de vous lancer dans la mise en forme, sur une feuille blanche ,  Vous dressez la liste de toutes vos expériences professionnelles ainsi qu’au cursus scolaire . En suite, en fonction de ce qui est demandé dans l’offre d’emploi, sélectionnez uniquement les missions majeures qui collent à l’offre. </a:t>
            </a:r>
          </a:p>
          <a:p>
            <a:pPr algn="just"/>
            <a:r>
              <a:rPr lang="fr-FR" sz="2000" dirty="0" smtClean="0"/>
              <a:t>- Choisissez une police simple  et lisible pour votre CV afin d’être clair et agréable à lire. </a:t>
            </a:r>
          </a:p>
          <a:p>
            <a:pPr algn="just"/>
            <a:r>
              <a:rPr lang="fr-FR" sz="2000" dirty="0" smtClean="0"/>
              <a:t>- Eviter les couleurs </a:t>
            </a:r>
          </a:p>
          <a:p>
            <a:pPr algn="just"/>
            <a:r>
              <a:rPr lang="fr-FR" sz="2000" dirty="0" smtClean="0"/>
              <a:t>- Utilisez les  puces  et des lignes horizontales pour limitez  les rubriques </a:t>
            </a:r>
          </a:p>
          <a:p>
            <a:pPr algn="just"/>
            <a:endParaRPr lang="fr-FR" sz="2000" dirty="0" smtClean="0"/>
          </a:p>
          <a:p>
            <a:pPr algn="just"/>
            <a:r>
              <a:rPr lang="fr-FR" sz="2000" dirty="0" smtClean="0">
                <a:cs typeface="Times New Roman" pitchFamily="18" charset="0"/>
              </a:rPr>
              <a:t>RQ: - la photo sur le CV n’est pas obligatoire mais vous pouvez insérer une si vous jugez que ce sera utile.</a:t>
            </a:r>
          </a:p>
          <a:p>
            <a:pPr algn="just"/>
            <a:r>
              <a:rPr lang="fr-FR" sz="2000" dirty="0" smtClean="0">
                <a:cs typeface="Times New Roman" pitchFamily="18" charset="0"/>
              </a:rPr>
              <a:t>- Votre Nom, n° de téléphone et votre mail sont des informations indispensables   </a:t>
            </a:r>
          </a:p>
          <a:p>
            <a:pPr algn="just"/>
            <a:endParaRPr lang="fr-FR" sz="2000" dirty="0">
              <a:cs typeface="Times New Roman" pitchFamily="18" charset="0"/>
            </a:endParaRPr>
          </a:p>
        </p:txBody>
      </p:sp>
      <p:sp>
        <p:nvSpPr>
          <p:cNvPr id="11" name="Espace réservé du numéro de diapositive 10"/>
          <p:cNvSpPr>
            <a:spLocks noGrp="1"/>
          </p:cNvSpPr>
          <p:nvPr>
            <p:ph type="sldNum" sz="quarter" idx="12"/>
          </p:nvPr>
        </p:nvSpPr>
        <p:spPr/>
        <p:txBody>
          <a:bodyPr/>
          <a:lstStyle/>
          <a:p>
            <a:fld id="{CF4668DC-857F-487D-BFFA-8C0CA5037977}" type="slidenum">
              <a:rPr lang="fr-BE" smtClean="0"/>
              <a:pPr/>
              <a:t>7</a:t>
            </a:fld>
            <a:endParaRPr lang="fr-BE"/>
          </a:p>
        </p:txBody>
      </p:sp>
      <p:sp>
        <p:nvSpPr>
          <p:cNvPr id="8" name="ZoneTexte 7"/>
          <p:cNvSpPr txBox="1"/>
          <p:nvPr/>
        </p:nvSpPr>
        <p:spPr>
          <a:xfrm>
            <a:off x="428596" y="285728"/>
            <a:ext cx="4786346" cy="461665"/>
          </a:xfrm>
          <a:prstGeom prst="rect">
            <a:avLst/>
          </a:prstGeom>
          <a:noFill/>
          <a:ln w="31750">
            <a:solidFill>
              <a:srgbClr val="002060"/>
            </a:solidFill>
          </a:ln>
        </p:spPr>
        <p:txBody>
          <a:bodyPr wrap="square" rtlCol="0">
            <a:spAutoFit/>
          </a:bodyPr>
          <a:lstStyle/>
          <a:p>
            <a:r>
              <a:rPr lang="fr-FR" sz="2400" b="1" dirty="0" smtClean="0">
                <a:solidFill>
                  <a:schemeClr val="accent6">
                    <a:lumMod val="50000"/>
                  </a:schemeClr>
                </a:solidFill>
                <a:latin typeface="Times New Roman" pitchFamily="18" charset="0"/>
                <a:cs typeface="Times New Roman" pitchFamily="18" charset="0"/>
              </a:rPr>
              <a:t>Comment rédiger son CV </a:t>
            </a:r>
            <a:endParaRPr lang="fr-FR" sz="2400" b="1" dirty="0">
              <a:solidFill>
                <a:schemeClr val="accent6">
                  <a:lumMod val="50000"/>
                </a:schemeClr>
              </a:solidFill>
              <a:latin typeface="Times New Roman" pitchFamily="18" charset="0"/>
              <a:cs typeface="Times New Roman" pitchFamily="18" charset="0"/>
            </a:endParaRPr>
          </a:p>
        </p:txBody>
      </p:sp>
      <p:pic>
        <p:nvPicPr>
          <p:cNvPr id="9" name="Image 8" descr="https://www.studyrama.com/pro/sites/default/files/styles/content/public/articles/lecv.jpg?itok=ZtTOR6v3"/>
          <p:cNvPicPr/>
          <p:nvPr/>
        </p:nvPicPr>
        <p:blipFill>
          <a:blip r:embed="rId2"/>
          <a:srcRect/>
          <a:stretch>
            <a:fillRect/>
          </a:stretch>
        </p:blipFill>
        <p:spPr bwMode="auto">
          <a:xfrm>
            <a:off x="428596" y="928670"/>
            <a:ext cx="8358246" cy="1143008"/>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fld id="{CF4668DC-857F-487D-BFFA-8C0CA5037977}" type="slidenum">
              <a:rPr lang="fr-BE" smtClean="0"/>
              <a:pPr/>
              <a:t>8</a:t>
            </a:fld>
            <a:endParaRPr lang="fr-BE"/>
          </a:p>
        </p:txBody>
      </p:sp>
    </p:spTree>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897</TotalTime>
  <Words>438</Words>
  <PresentationFormat>Affichage à l'écran (4:3)</PresentationFormat>
  <Paragraphs>38</Paragraphs>
  <Slides>8</Slides>
  <Notes>1</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Diapositive 1</vt:lpstr>
      <vt:lpstr>Diapositive 2</vt:lpstr>
      <vt:lpstr>Diapositive 3</vt:lpstr>
      <vt:lpstr>Diapositive 4</vt:lpstr>
      <vt:lpstr>Diapositive 5</vt:lpstr>
      <vt:lpstr>Diapositive 6</vt:lpstr>
      <vt:lpstr>Diapositive 7</vt:lpstr>
      <vt:lpstr>Diapositive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Orange</dc:creator>
  <cp:lastModifiedBy>Orange</cp:lastModifiedBy>
  <cp:revision>10</cp:revision>
  <dcterms:created xsi:type="dcterms:W3CDTF">2020-04-13T15:12:49Z</dcterms:created>
  <dcterms:modified xsi:type="dcterms:W3CDTF">2020-05-04T22:47:53Z</dcterms:modified>
</cp:coreProperties>
</file>