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2" r:id="rId5"/>
    <p:sldId id="258" r:id="rId6"/>
    <p:sldId id="301" r:id="rId7"/>
    <p:sldId id="259" r:id="rId8"/>
    <p:sldId id="268" r:id="rId9"/>
    <p:sldId id="269" r:id="rId10"/>
    <p:sldId id="265" r:id="rId11"/>
    <p:sldId id="298" r:id="rId12"/>
    <p:sldId id="261" r:id="rId13"/>
    <p:sldId id="296" r:id="rId14"/>
    <p:sldId id="264" r:id="rId15"/>
    <p:sldId id="270" r:id="rId16"/>
    <p:sldId id="266" r:id="rId17"/>
    <p:sldId id="271" r:id="rId18"/>
    <p:sldId id="272" r:id="rId19"/>
    <p:sldId id="302" r:id="rId20"/>
    <p:sldId id="304" r:id="rId21"/>
    <p:sldId id="303" r:id="rId22"/>
    <p:sldId id="277" r:id="rId23"/>
    <p:sldId id="273" r:id="rId24"/>
    <p:sldId id="274" r:id="rId25"/>
    <p:sldId id="306" r:id="rId26"/>
    <p:sldId id="276" r:id="rId27"/>
    <p:sldId id="275" r:id="rId28"/>
    <p:sldId id="278" r:id="rId29"/>
    <p:sldId id="279" r:id="rId30"/>
    <p:sldId id="280" r:id="rId31"/>
    <p:sldId id="281" r:id="rId32"/>
    <p:sldId id="300" r:id="rId33"/>
    <p:sldId id="289" r:id="rId34"/>
    <p:sldId id="288" r:id="rId35"/>
    <p:sldId id="290" r:id="rId36"/>
    <p:sldId id="291" r:id="rId37"/>
    <p:sldId id="292" r:id="rId38"/>
    <p:sldId id="293" r:id="rId39"/>
    <p:sldId id="294" r:id="rId40"/>
    <p:sldId id="295" r:id="rId41"/>
    <p:sldId id="299" r:id="rId42"/>
    <p:sldId id="283" r:id="rId43"/>
    <p:sldId id="284" r:id="rId44"/>
    <p:sldId id="285" r:id="rId45"/>
    <p:sldId id="286" r:id="rId46"/>
    <p:sldId id="282" r:id="rId4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7" autoAdjust="0"/>
    <p:restoredTop sz="94723" autoAdjust="0"/>
  </p:normalViewPr>
  <p:slideViewPr>
    <p:cSldViewPr>
      <p:cViewPr varScale="1">
        <p:scale>
          <a:sx n="70" d="100"/>
          <a:sy n="70" d="100"/>
        </p:scale>
        <p:origin x="134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90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7A86-B83B-403A-A181-A026D9632C96}" type="datetimeFigureOut">
              <a:rPr lang="fr-FR" smtClean="0"/>
              <a:pPr/>
              <a:t>16/04/2020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9B2E-4467-4501-8FD0-4EAC6E718C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7A86-B83B-403A-A181-A026D9632C96}" type="datetimeFigureOut">
              <a:rPr lang="fr-FR" smtClean="0"/>
              <a:pPr/>
              <a:t>16/04/2020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9B2E-4467-4501-8FD0-4EAC6E718C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7A86-B83B-403A-A181-A026D9632C96}" type="datetimeFigureOut">
              <a:rPr lang="fr-FR" smtClean="0"/>
              <a:pPr/>
              <a:t>16/04/2020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9B2E-4467-4501-8FD0-4EAC6E718C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7A86-B83B-403A-A181-A026D9632C96}" type="datetimeFigureOut">
              <a:rPr lang="fr-FR" smtClean="0"/>
              <a:pPr/>
              <a:t>16/04/2020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9B2E-4467-4501-8FD0-4EAC6E718C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7A86-B83B-403A-A181-A026D9632C96}" type="datetimeFigureOut">
              <a:rPr lang="fr-FR" smtClean="0"/>
              <a:pPr/>
              <a:t>16/04/2020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9B2E-4467-4501-8FD0-4EAC6E718C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7A86-B83B-403A-A181-A026D9632C96}" type="datetimeFigureOut">
              <a:rPr lang="fr-FR" smtClean="0"/>
              <a:pPr/>
              <a:t>16/04/2020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9B2E-4467-4501-8FD0-4EAC6E718C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7A86-B83B-403A-A181-A026D9632C96}" type="datetimeFigureOut">
              <a:rPr lang="fr-FR" smtClean="0"/>
              <a:pPr/>
              <a:t>16/04/2020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9B2E-4467-4501-8FD0-4EAC6E718C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7A86-B83B-403A-A181-A026D9632C96}" type="datetimeFigureOut">
              <a:rPr lang="fr-FR" smtClean="0"/>
              <a:pPr/>
              <a:t>16/04/2020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9B2E-4467-4501-8FD0-4EAC6E718C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7A86-B83B-403A-A181-A026D9632C96}" type="datetimeFigureOut">
              <a:rPr lang="fr-FR" smtClean="0"/>
              <a:pPr/>
              <a:t>16/04/2020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9B2E-4467-4501-8FD0-4EAC6E718C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7A86-B83B-403A-A181-A026D9632C96}" type="datetimeFigureOut">
              <a:rPr lang="fr-FR" smtClean="0"/>
              <a:pPr/>
              <a:t>16/04/2020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9B2E-4467-4501-8FD0-4EAC6E718C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67A86-B83B-403A-A181-A026D9632C96}" type="datetimeFigureOut">
              <a:rPr lang="fr-FR" smtClean="0"/>
              <a:pPr/>
              <a:t>16/04/2020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9B2E-4467-4501-8FD0-4EAC6E718C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67A86-B83B-403A-A181-A026D9632C96}" type="datetimeFigureOut">
              <a:rPr lang="fr-FR" smtClean="0"/>
              <a:pPr/>
              <a:t>16/04/2020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D9B2E-4467-4501-8FD0-4EAC6E718C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6000" dirty="0" smtClean="0"/>
              <a:t>Cancer de la </a:t>
            </a:r>
            <a:r>
              <a:rPr lang="fr-FR" sz="6000" dirty="0" err="1" smtClean="0"/>
              <a:t>thyroide</a:t>
            </a:r>
            <a:endParaRPr lang="fr-FR" sz="6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Dr OTMANE R</a:t>
            </a:r>
          </a:p>
          <a:p>
            <a:r>
              <a:rPr lang="fr-FR" sz="2000" dirty="0" smtClean="0"/>
              <a:t>Maitre assistante en Médecine Nucléaire et imagerie moléculaire</a:t>
            </a:r>
            <a:endParaRPr lang="fr-FR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2910" y="357166"/>
            <a:ext cx="8229600" cy="868346"/>
          </a:xfrm>
        </p:spPr>
        <p:txBody>
          <a:bodyPr>
            <a:normAutofit fontScale="90000"/>
          </a:bodyPr>
          <a:lstStyle/>
          <a:p>
            <a:r>
              <a:rPr lang="fr-FR" b="1" u="sng" dirty="0" smtClean="0"/>
              <a:t>Cytoponction du nodule thyroïdien</a:t>
            </a:r>
            <a:endParaRPr lang="fr-FR" b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983179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90000"/>
              </a:lnSpc>
            </a:pPr>
            <a:r>
              <a:rPr lang="fr-CA" dirty="0" smtClean="0"/>
              <a:t>La technique principale utilisée pour faire un diagnostique </a:t>
            </a:r>
            <a:r>
              <a:rPr lang="fr-CA" dirty="0" smtClean="0">
                <a:solidFill>
                  <a:srgbClr val="FF0000"/>
                </a:solidFill>
              </a:rPr>
              <a:t>préopératoire</a:t>
            </a:r>
            <a:r>
              <a:rPr lang="fr-CA" dirty="0" smtClean="0"/>
              <a:t> du nodule et éviter des chirurgies inutiles dans 95% des cas</a:t>
            </a:r>
          </a:p>
          <a:p>
            <a:pPr algn="just">
              <a:lnSpc>
                <a:spcPct val="90000"/>
              </a:lnSpc>
            </a:pPr>
            <a:r>
              <a:rPr lang="fr-CA" dirty="0" smtClean="0"/>
              <a:t>Permet  de diagnostiquer la structure d’un nodule avec une sensibilité, spécificité et précision  qui varient entre 70 et 100%. </a:t>
            </a:r>
          </a:p>
          <a:p>
            <a:pPr algn="just">
              <a:lnSpc>
                <a:spcPct val="90000"/>
              </a:lnSpc>
            </a:pPr>
            <a:r>
              <a:rPr lang="fr-CA" dirty="0" smtClean="0"/>
              <a:t>Ces résultats dépendent de l’expérience de l’opérateur et surtout de celle du cytologiste qui doit décider de la qualité du prélèvement.</a:t>
            </a:r>
          </a:p>
          <a:p>
            <a:pPr algn="just">
              <a:lnSpc>
                <a:spcPct val="90000"/>
              </a:lnSpc>
            </a:pPr>
            <a:r>
              <a:rPr lang="fr-CA" dirty="0" smtClean="0"/>
              <a:t>Un rôle dans le suivi des récidives et des adénopathies métastatiques.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 smtClean="0"/>
              <a:t>L’étude </a:t>
            </a:r>
            <a:r>
              <a:rPr lang="fr-FR" u="sng" dirty="0" err="1" smtClean="0"/>
              <a:t>anatompathologique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Permet le diagnostic de </a:t>
            </a:r>
            <a:r>
              <a:rPr lang="fr-FR" u="sng" dirty="0" smtClean="0">
                <a:solidFill>
                  <a:srgbClr val="FF0000"/>
                </a:solidFill>
              </a:rPr>
              <a:t>certitude</a:t>
            </a:r>
            <a:r>
              <a:rPr lang="fr-FR" dirty="0" smtClean="0"/>
              <a:t>.</a:t>
            </a:r>
          </a:p>
          <a:p>
            <a:r>
              <a:rPr lang="fr-FR" dirty="0" smtClean="0"/>
              <a:t>Lecture macro et microscopique sur pièce opératoire (</a:t>
            </a:r>
            <a:r>
              <a:rPr lang="fr-FR" dirty="0" err="1" smtClean="0"/>
              <a:t>thyroidectomie</a:t>
            </a:r>
            <a:r>
              <a:rPr lang="fr-FR" dirty="0" smtClean="0"/>
              <a:t> ou </a:t>
            </a:r>
            <a:r>
              <a:rPr lang="fr-FR" dirty="0" err="1" smtClean="0"/>
              <a:t>lobactomie</a:t>
            </a:r>
            <a:r>
              <a:rPr lang="fr-FR" dirty="0" smtClean="0"/>
              <a:t>)</a:t>
            </a:r>
          </a:p>
          <a:p>
            <a:r>
              <a:rPr lang="fr-FR" dirty="0" err="1" smtClean="0"/>
              <a:t>affirmela</a:t>
            </a:r>
            <a:r>
              <a:rPr lang="fr-FR" dirty="0" smtClean="0"/>
              <a:t> malignité du nodule (carcinome ou adénome), précise le type histologique ( papillaire , vésiculaire, à cellules </a:t>
            </a:r>
            <a:r>
              <a:rPr lang="fr-FR" dirty="0" err="1" smtClean="0"/>
              <a:t>oxyphiles</a:t>
            </a:r>
            <a:r>
              <a:rPr lang="fr-FR" dirty="0" smtClean="0"/>
              <a:t>) , </a:t>
            </a:r>
            <a:r>
              <a:rPr lang="fr-FR" dirty="0" err="1" smtClean="0"/>
              <a:t>multifocalité</a:t>
            </a:r>
            <a:r>
              <a:rPr lang="fr-FR" dirty="0" smtClean="0"/>
              <a:t>, la différenciation ( bien différencié ou dédifférencié).</a:t>
            </a:r>
          </a:p>
          <a:p>
            <a:r>
              <a:rPr lang="fr-FR" dirty="0" smtClean="0"/>
              <a:t>Nous permets la classification TNM.</a:t>
            </a:r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 smtClean="0"/>
              <a:t>Carcinome papillaire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80% c’est Cancer le plus fréquent.</a:t>
            </a:r>
          </a:p>
          <a:p>
            <a:r>
              <a:rPr lang="fr-FR" dirty="0" smtClean="0"/>
              <a:t>Prédominance </a:t>
            </a:r>
            <a:r>
              <a:rPr lang="fr-FR" dirty="0" smtClean="0">
                <a:solidFill>
                  <a:srgbClr val="FF0000"/>
                </a:solidFill>
              </a:rPr>
              <a:t>féminine</a:t>
            </a:r>
            <a:r>
              <a:rPr lang="fr-FR" dirty="0" smtClean="0"/>
              <a:t>.</a:t>
            </a:r>
          </a:p>
          <a:p>
            <a:r>
              <a:rPr lang="fr-FR" dirty="0" smtClean="0"/>
              <a:t>Age moyen entre 25 et 45 ans .</a:t>
            </a:r>
          </a:p>
          <a:p>
            <a:r>
              <a:rPr lang="fr-FR" dirty="0" smtClean="0"/>
              <a:t>Aspect caractéristique : Noyau en </a:t>
            </a:r>
            <a:r>
              <a:rPr lang="fr-FR" dirty="0" smtClean="0">
                <a:solidFill>
                  <a:srgbClr val="FF0000"/>
                </a:solidFill>
              </a:rPr>
              <a:t>grains de café</a:t>
            </a:r>
            <a:r>
              <a:rPr lang="fr-FR" dirty="0" smtClean="0"/>
              <a:t>, en pile d’assiette, présence de calcosphérite. </a:t>
            </a:r>
          </a:p>
          <a:p>
            <a:r>
              <a:rPr lang="fr-FR" dirty="0" smtClean="0"/>
              <a:t>De croissance lente.</a:t>
            </a:r>
          </a:p>
          <a:p>
            <a:r>
              <a:rPr lang="fr-FR" dirty="0" smtClean="0"/>
              <a:t>Dissémination </a:t>
            </a:r>
            <a:r>
              <a:rPr lang="fr-FR" dirty="0" smtClean="0">
                <a:solidFill>
                  <a:srgbClr val="FF0000"/>
                </a:solidFill>
              </a:rPr>
              <a:t>lymphatique.</a:t>
            </a:r>
          </a:p>
          <a:p>
            <a:r>
              <a:rPr lang="fr-FR" dirty="0" smtClean="0"/>
              <a:t>Pronostic très bon : 95% de survie à 20 ans.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u="sng" dirty="0" smtClean="0"/>
              <a:t>Carcinome vésiculaire ( folliculaire)</a:t>
            </a:r>
            <a:endParaRPr lang="fr-FR" b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15% des cancers thyroïdiens. </a:t>
            </a:r>
          </a:p>
          <a:p>
            <a:r>
              <a:rPr lang="fr-FR" dirty="0" smtClean="0"/>
              <a:t>Les anomalies nucléaires du cancer papillaire sont absentes, </a:t>
            </a:r>
            <a:r>
              <a:rPr lang="fr-FR" dirty="0" smtClean="0">
                <a:solidFill>
                  <a:srgbClr val="FF0000"/>
                </a:solidFill>
              </a:rPr>
              <a:t>l’architecture est vésiculaire.</a:t>
            </a:r>
          </a:p>
          <a:p>
            <a:r>
              <a:rPr lang="fr-FR" dirty="0" smtClean="0"/>
              <a:t>Le diagnostic différentiel avec l’adénome peut être difficile.</a:t>
            </a:r>
          </a:p>
          <a:p>
            <a:r>
              <a:rPr lang="fr-FR" dirty="0" smtClean="0"/>
              <a:t> La malignité est affirmée par le </a:t>
            </a:r>
            <a:r>
              <a:rPr lang="fr-FR" dirty="0" smtClean="0">
                <a:solidFill>
                  <a:srgbClr val="FF0000"/>
                </a:solidFill>
              </a:rPr>
              <a:t>caractère invasif </a:t>
            </a:r>
            <a:r>
              <a:rPr lang="fr-FR" dirty="0" smtClean="0"/>
              <a:t>vis-à-vis de la capsule ou des vaisseaux thyroïdiens, ou par la présence de métastases.</a:t>
            </a:r>
          </a:p>
          <a:p>
            <a:r>
              <a:rPr lang="fr-FR" dirty="0" smtClean="0"/>
              <a:t> A l’opposé du cancer papillaire celles-ci se font fréquemment par voie </a:t>
            </a:r>
            <a:r>
              <a:rPr lang="fr-FR" dirty="0" smtClean="0">
                <a:solidFill>
                  <a:srgbClr val="FF0000"/>
                </a:solidFill>
              </a:rPr>
              <a:t>hématogène </a:t>
            </a:r>
            <a:r>
              <a:rPr lang="fr-FR" dirty="0" smtClean="0"/>
              <a:t>(poumons, os, cerveau), plutôt que lymphatique).</a:t>
            </a:r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 smtClean="0"/>
              <a:t>Eléments pronostics</a:t>
            </a:r>
            <a:endParaRPr lang="fr-FR" b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5357850"/>
          </a:xfrm>
        </p:spPr>
        <p:txBody>
          <a:bodyPr>
            <a:normAutofit fontScale="92500"/>
          </a:bodyPr>
          <a:lstStyle/>
          <a:p>
            <a:pPr algn="just"/>
            <a:r>
              <a:rPr lang="fr-CA" dirty="0" smtClean="0"/>
              <a:t>Accroissement </a:t>
            </a:r>
            <a:r>
              <a:rPr lang="fr-CA" dirty="0" smtClean="0">
                <a:solidFill>
                  <a:srgbClr val="FF0000"/>
                </a:solidFill>
              </a:rPr>
              <a:t>rapide.</a:t>
            </a:r>
          </a:p>
          <a:p>
            <a:pPr algn="just"/>
            <a:r>
              <a:rPr lang="fr-CA" dirty="0" smtClean="0"/>
              <a:t>Antécédents </a:t>
            </a:r>
            <a:r>
              <a:rPr lang="fr-CA" dirty="0" smtClean="0">
                <a:solidFill>
                  <a:srgbClr val="FF0000"/>
                </a:solidFill>
              </a:rPr>
              <a:t>familiaux</a:t>
            </a:r>
            <a:r>
              <a:rPr lang="fr-CA" dirty="0" smtClean="0"/>
              <a:t> d’un cancer thyroïdien.</a:t>
            </a:r>
          </a:p>
          <a:p>
            <a:pPr algn="just"/>
            <a:r>
              <a:rPr lang="fr-CA" dirty="0" smtClean="0"/>
              <a:t>Antécédents d’irradiation cervicale.</a:t>
            </a:r>
          </a:p>
          <a:p>
            <a:pPr algn="just"/>
            <a:r>
              <a:rPr lang="fr-CA" dirty="0" smtClean="0"/>
              <a:t>Sexe </a:t>
            </a:r>
            <a:r>
              <a:rPr lang="fr-CA" dirty="0" smtClean="0">
                <a:solidFill>
                  <a:srgbClr val="FF0000"/>
                </a:solidFill>
              </a:rPr>
              <a:t>masculin</a:t>
            </a:r>
            <a:r>
              <a:rPr lang="fr-CA" dirty="0" smtClean="0"/>
              <a:t>.</a:t>
            </a:r>
          </a:p>
          <a:p>
            <a:pPr algn="just"/>
            <a:r>
              <a:rPr lang="fr-CA" dirty="0" smtClean="0"/>
              <a:t>Age (&lt;20 ans ou &gt;70 ans)</a:t>
            </a:r>
          </a:p>
          <a:p>
            <a:pPr algn="just"/>
            <a:r>
              <a:rPr lang="fr-CA" dirty="0" smtClean="0"/>
              <a:t>Présence de ganglions cervicaux hypertrophiés</a:t>
            </a:r>
          </a:p>
          <a:p>
            <a:pPr algn="just"/>
            <a:r>
              <a:rPr lang="fr-CA" dirty="0" smtClean="0"/>
              <a:t>Symptômes de compression cervicale (Dysphagie, dyspnée, voix rauque, toux, stridor), extension capsulaire et emboles vasculaires. </a:t>
            </a:r>
          </a:p>
          <a:p>
            <a:pPr algn="just"/>
            <a:r>
              <a:rPr lang="fr-CA" dirty="0" smtClean="0"/>
              <a:t>Nodule </a:t>
            </a:r>
            <a:r>
              <a:rPr lang="fr-CA" dirty="0" smtClean="0">
                <a:solidFill>
                  <a:srgbClr val="FF0000"/>
                </a:solidFill>
              </a:rPr>
              <a:t>très dur </a:t>
            </a:r>
            <a:r>
              <a:rPr lang="fr-CA" dirty="0" smtClean="0"/>
              <a:t>et adhérant aux tissus voisins.</a:t>
            </a:r>
            <a:endParaRPr lang="en-US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u="sng" dirty="0" smtClean="0"/>
              <a:t>Eléments mauvais pronostic après chirurgie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500306"/>
            <a:ext cx="8229600" cy="3625857"/>
          </a:xfrm>
        </p:spPr>
        <p:txBody>
          <a:bodyPr/>
          <a:lstStyle/>
          <a:p>
            <a:r>
              <a:rPr lang="fr-FR" dirty="0" smtClean="0"/>
              <a:t>Type histologique dédifférencié ou différenciée à cellules cylindrique, à cellules hautes ou insulaire.</a:t>
            </a:r>
          </a:p>
          <a:p>
            <a:r>
              <a:rPr lang="fr-FR" dirty="0" smtClean="0"/>
              <a:t>Chirurgie incomplète.</a:t>
            </a:r>
          </a:p>
          <a:p>
            <a:r>
              <a:rPr lang="fr-FR" dirty="0" smtClean="0"/>
              <a:t>Un taux de thyroglobuline 3x la normale.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u="sng" dirty="0" smtClean="0"/>
              <a:t>Carcinome différenciés de la </a:t>
            </a:r>
            <a:r>
              <a:rPr lang="fr-FR" b="1" u="sng" dirty="0" err="1" smtClean="0"/>
              <a:t>thyroide</a:t>
            </a:r>
            <a:endParaRPr lang="fr-FR" b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2071678"/>
            <a:ext cx="8229600" cy="4525963"/>
          </a:xfrm>
        </p:spPr>
        <p:txBody>
          <a:bodyPr/>
          <a:lstStyle/>
          <a:p>
            <a:r>
              <a:rPr lang="fr-FR" dirty="0" smtClean="0"/>
              <a:t>Traitement initial repose sur un </a:t>
            </a:r>
            <a:r>
              <a:rPr lang="fr-FR" dirty="0" smtClean="0">
                <a:solidFill>
                  <a:srgbClr val="FF0000"/>
                </a:solidFill>
              </a:rPr>
              <a:t>trépied</a:t>
            </a:r>
            <a:r>
              <a:rPr lang="fr-FR" dirty="0" smtClean="0"/>
              <a:t>:</a:t>
            </a:r>
          </a:p>
          <a:p>
            <a:pPr marL="971550" lvl="1" indent="-514350">
              <a:buFont typeface="+mj-lt"/>
              <a:buAutoNum type="arabicPeriod"/>
            </a:pPr>
            <a:r>
              <a:rPr lang="fr-FR" dirty="0" smtClean="0"/>
              <a:t>Chirurgie totale ou subtotale.</a:t>
            </a:r>
          </a:p>
          <a:p>
            <a:pPr marL="971550" lvl="1" indent="-514350">
              <a:buFont typeface="+mj-lt"/>
              <a:buAutoNum type="arabicPeriod"/>
            </a:pPr>
            <a:r>
              <a:rPr lang="fr-FR" dirty="0" smtClean="0"/>
              <a:t>Traitement substitutif et freinateur au Levothyrox.</a:t>
            </a:r>
          </a:p>
          <a:p>
            <a:pPr marL="971550" lvl="1" indent="-514350">
              <a:buFont typeface="+mj-lt"/>
              <a:buAutoNum type="arabicPeriod"/>
            </a:pPr>
            <a:r>
              <a:rPr lang="fr-FR" dirty="0" smtClean="0"/>
              <a:t>Radiothérapie interne à l’iode 131 radioactif  ( irathérapie)</a:t>
            </a:r>
            <a:endParaRPr lang="fr-F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 smtClean="0"/>
              <a:t>Traitement chirurgicale: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Thyroïdectomie totale est généralement indiquée , un curage ganglionnaire est indiqué selon les données échographiques ( présence d’adénopathies, nodules bilatéraux), les résultats de l’examen anatomopathologique extemporané.</a:t>
            </a:r>
          </a:p>
          <a:p>
            <a:r>
              <a:rPr lang="fr-FR" dirty="0" smtClean="0"/>
              <a:t>Une lobectomie est indiquée dans les carcinome de petites tailles( </a:t>
            </a:r>
            <a:r>
              <a:rPr lang="fr-FR" dirty="0" err="1" smtClean="0"/>
              <a:t>microcarcinomes</a:t>
            </a:r>
            <a:r>
              <a:rPr lang="fr-FR" dirty="0" smtClean="0"/>
              <a:t>)</a:t>
            </a:r>
            <a:endParaRPr lang="fr-F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 smtClean="0"/>
              <a:t>Complications de la chirurgie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Hypoparathyroïdie</a:t>
            </a:r>
            <a:endParaRPr lang="fr-FR" dirty="0" smtClean="0"/>
          </a:p>
          <a:p>
            <a:r>
              <a:rPr lang="fr-FR" dirty="0" smtClean="0"/>
              <a:t>Paralysie </a:t>
            </a:r>
            <a:r>
              <a:rPr lang="fr-FR" dirty="0" err="1" smtClean="0"/>
              <a:t>récurrentielle</a:t>
            </a:r>
            <a:r>
              <a:rPr lang="fr-FR" dirty="0" smtClean="0"/>
              <a:t>: dysphonie.</a:t>
            </a:r>
            <a:endParaRPr lang="fr-F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143000"/>
          </a:xfrm>
        </p:spPr>
        <p:txBody>
          <a:bodyPr>
            <a:normAutofit/>
          </a:bodyPr>
          <a:lstStyle/>
          <a:p>
            <a:r>
              <a:rPr lang="fr-FR" sz="3200" dirty="0" smtClean="0"/>
              <a:t>Classification TNM</a:t>
            </a:r>
            <a:endParaRPr lang="fr-FR" sz="32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985520"/>
          <a:ext cx="8501123" cy="5691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256"/>
                <a:gridCol w="1857388"/>
                <a:gridCol w="5571327"/>
                <a:gridCol w="215152"/>
              </a:tblGrid>
              <a:tr h="357308"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Classification TNM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57308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 T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T1a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Tumeur</a:t>
                      </a:r>
                      <a:r>
                        <a:rPr lang="fr-FR" sz="1600" baseline="0" dirty="0" smtClean="0"/>
                        <a:t> ≤1 cm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57308"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T1b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1cm</a:t>
                      </a:r>
                      <a:r>
                        <a:rPr lang="fr-FR" sz="1600" baseline="0" dirty="0" smtClean="0"/>
                        <a:t> ≤ T ≤ 2cm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57308">
                <a:tc>
                  <a:txBody>
                    <a:bodyPr/>
                    <a:lstStyle/>
                    <a:p>
                      <a:endParaRPr lang="fr-F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T2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2cm</a:t>
                      </a:r>
                      <a:r>
                        <a:rPr lang="fr-FR" sz="1600" baseline="0" dirty="0" smtClean="0"/>
                        <a:t> ≤ T ≤ 4cm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616723">
                <a:tc>
                  <a:txBody>
                    <a:bodyPr/>
                    <a:lstStyle/>
                    <a:p>
                      <a:endParaRPr lang="fr-F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T3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T3a  ( avec ou sans extension microscopique extra-</a:t>
                      </a:r>
                      <a:r>
                        <a:rPr lang="fr-FR" sz="1600" dirty="0" err="1" smtClean="0"/>
                        <a:t>thyroidienne</a:t>
                      </a:r>
                      <a:r>
                        <a:rPr lang="fr-FR" sz="1600" dirty="0" smtClean="0"/>
                        <a:t>)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616723">
                <a:tc>
                  <a:txBody>
                    <a:bodyPr/>
                    <a:lstStyle/>
                    <a:p>
                      <a:endParaRPr lang="fr-F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T3b ( avec extension macroscopique aux muscles</a:t>
                      </a:r>
                      <a:r>
                        <a:rPr lang="fr-FR" sz="1600" baseline="0" dirty="0" smtClean="0"/>
                        <a:t> périthyroidiens</a:t>
                      </a:r>
                      <a:r>
                        <a:rPr lang="fr-FR" sz="1600" dirty="0" smtClean="0"/>
                        <a:t>)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881033">
                <a:tc>
                  <a:txBody>
                    <a:bodyPr/>
                    <a:lstStyle/>
                    <a:p>
                      <a:endParaRPr lang="fr-F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T4a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Quelque soit la taille de la Tumeur avec extension extra-</a:t>
                      </a:r>
                      <a:r>
                        <a:rPr lang="fr-FR" sz="1600" dirty="0" err="1" smtClean="0"/>
                        <a:t>thyroidienne</a:t>
                      </a:r>
                      <a:r>
                        <a:rPr lang="fr-FR" sz="1600" dirty="0" smtClean="0"/>
                        <a:t> ,</a:t>
                      </a:r>
                      <a:r>
                        <a:rPr lang="fr-FR" sz="1600" baseline="0" dirty="0" smtClean="0"/>
                        <a:t> larynx, œsophage et nerfs récurrent.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881033">
                <a:tc>
                  <a:txBody>
                    <a:bodyPr/>
                    <a:lstStyle/>
                    <a:p>
                      <a:endParaRPr lang="fr-F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T4b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Quelque soit la taille</a:t>
                      </a:r>
                      <a:r>
                        <a:rPr lang="fr-FR" sz="1600" baseline="0" dirty="0" smtClean="0"/>
                        <a:t> de la tumeur avec  extension vers la carotide, </a:t>
                      </a:r>
                      <a:r>
                        <a:rPr lang="fr-FR" sz="1600" baseline="0" dirty="0" err="1" smtClean="0"/>
                        <a:t>facis</a:t>
                      </a:r>
                      <a:r>
                        <a:rPr lang="fr-FR" sz="1600" baseline="0" dirty="0" smtClean="0"/>
                        <a:t> </a:t>
                      </a:r>
                      <a:r>
                        <a:rPr lang="fr-FR" sz="1600" baseline="0" dirty="0" err="1" smtClean="0"/>
                        <a:t>vertebral</a:t>
                      </a:r>
                      <a:r>
                        <a:rPr lang="fr-FR" sz="1600" baseline="0" dirty="0" smtClean="0"/>
                        <a:t>, vaisseaux </a:t>
                      </a:r>
                      <a:r>
                        <a:rPr lang="fr-FR" sz="1600" baseline="0" dirty="0" err="1" smtClean="0"/>
                        <a:t>mediastinaux</a:t>
                      </a:r>
                      <a:r>
                        <a:rPr lang="fr-FR" sz="1600" baseline="0" dirty="0" smtClean="0"/>
                        <a:t>.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616723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N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N 1a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Envahissement du secteur VI ou </a:t>
                      </a:r>
                      <a:r>
                        <a:rPr lang="fr-FR" sz="1600" dirty="0" err="1" smtClean="0"/>
                        <a:t>mediastinal</a:t>
                      </a:r>
                      <a:r>
                        <a:rPr lang="fr-FR" sz="1600" dirty="0" smtClean="0"/>
                        <a:t> supérieur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616723"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N1b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Envahissement</a:t>
                      </a:r>
                      <a:r>
                        <a:rPr lang="fr-FR" sz="1600" baseline="0" dirty="0" smtClean="0"/>
                        <a:t> secteur latéral ou pharyngé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introduction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cancer de la </a:t>
            </a:r>
            <a:r>
              <a:rPr lang="fr-FR" dirty="0" err="1" smtClean="0"/>
              <a:t>thyroide</a:t>
            </a:r>
            <a:r>
              <a:rPr lang="fr-FR" dirty="0" smtClean="0"/>
              <a:t> est un cancer </a:t>
            </a:r>
            <a:r>
              <a:rPr lang="fr-FR" dirty="0" smtClean="0">
                <a:solidFill>
                  <a:srgbClr val="FF0000"/>
                </a:solidFill>
              </a:rPr>
              <a:t>fréquent.</a:t>
            </a:r>
          </a:p>
          <a:p>
            <a:r>
              <a:rPr lang="fr-FR" dirty="0" smtClean="0"/>
              <a:t>3</a:t>
            </a:r>
            <a:r>
              <a:rPr lang="fr-FR" baseline="30000" dirty="0" smtClean="0"/>
              <a:t>ème</a:t>
            </a:r>
            <a:r>
              <a:rPr lang="fr-FR" dirty="0" smtClean="0"/>
              <a:t> cancer chez la femme et 4</a:t>
            </a:r>
            <a:r>
              <a:rPr lang="fr-FR" baseline="30000" dirty="0" smtClean="0"/>
              <a:t>ème</a:t>
            </a:r>
            <a:r>
              <a:rPr lang="fr-FR" dirty="0" smtClean="0"/>
              <a:t> chez l’homme en Algérie.</a:t>
            </a:r>
          </a:p>
          <a:p>
            <a:r>
              <a:rPr lang="fr-FR" dirty="0" smtClean="0"/>
              <a:t>Il concerne </a:t>
            </a:r>
            <a:r>
              <a:rPr lang="fr-FR" dirty="0" smtClean="0">
                <a:solidFill>
                  <a:srgbClr val="FF0000"/>
                </a:solidFill>
              </a:rPr>
              <a:t>la femme </a:t>
            </a:r>
            <a:r>
              <a:rPr lang="fr-FR" dirty="0" smtClean="0"/>
              <a:t>dans plus de 75% des cas.</a:t>
            </a:r>
          </a:p>
          <a:p>
            <a:r>
              <a:rPr lang="fr-FR" dirty="0" smtClean="0"/>
              <a:t>Il peut se développer sur les cellules folliculaires ou </a:t>
            </a:r>
            <a:r>
              <a:rPr lang="fr-FR" dirty="0" err="1" smtClean="0"/>
              <a:t>parafolliculaires</a:t>
            </a:r>
            <a:r>
              <a:rPr lang="fr-FR" dirty="0" smtClean="0"/>
              <a:t> .</a:t>
            </a:r>
            <a:endParaRPr lang="fr-F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4470"/>
                <a:gridCol w="785818"/>
                <a:gridCol w="5829312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M0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Pas de métastases à distance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M1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Avec métastases </a:t>
                      </a:r>
                      <a:r>
                        <a:rPr lang="fr-FR" dirty="0" err="1" smtClean="0"/>
                        <a:t>métastases</a:t>
                      </a:r>
                      <a:r>
                        <a:rPr lang="fr-FR" dirty="0" smtClean="0"/>
                        <a:t> à distance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fr-FR" dirty="0" err="1" smtClean="0"/>
              <a:t>Staging</a:t>
            </a:r>
            <a:r>
              <a:rPr lang="fr-FR" dirty="0" smtClean="0"/>
              <a:t>  </a:t>
            </a:r>
            <a:endParaRPr lang="fr-FR" dirty="0"/>
          </a:p>
        </p:txBody>
      </p:sp>
      <p:pic>
        <p:nvPicPr>
          <p:cNvPr id="4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8662" y="928670"/>
            <a:ext cx="7143800" cy="540968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 smtClean="0"/>
              <a:t>Traitement hormonal</a:t>
            </a:r>
            <a:r>
              <a:rPr lang="fr-FR" dirty="0" smtClean="0"/>
              <a:t>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r-FR" u="sng" dirty="0" smtClean="0"/>
              <a:t>Objectifs du traitement hormonal substitutif est freinateur:</a:t>
            </a:r>
          </a:p>
          <a:p>
            <a:r>
              <a:rPr lang="fr-FR" dirty="0" smtClean="0"/>
              <a:t>D’assurer la substitution hormonale après thyroïdectomie.</a:t>
            </a:r>
          </a:p>
          <a:p>
            <a:r>
              <a:rPr lang="fr-FR" dirty="0" smtClean="0"/>
              <a:t>De supprimer toute stimulation éventuelle de cellules tumorales résiduelles en abaissant le taux de TSH.</a:t>
            </a:r>
          </a:p>
          <a:p>
            <a:r>
              <a:rPr lang="fr-FR" dirty="0" smtClean="0"/>
              <a:t>Il repose sur la prise du L- thyroxine ou Levothyrox( LT4): environs 150 µg/j</a:t>
            </a:r>
          </a:p>
          <a:p>
            <a:r>
              <a:rPr lang="fr-FR" dirty="0" smtClean="0"/>
              <a:t>L’objectif est de garder une TSH &lt;0,1µUI/ml.</a:t>
            </a:r>
            <a:endParaRPr lang="fr-F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i="1" dirty="0" smtClean="0"/>
              <a:t>Irathérapie </a:t>
            </a:r>
            <a:br>
              <a:rPr lang="fr-FR" b="1" i="1" dirty="0" smtClean="0"/>
            </a:br>
            <a:r>
              <a:rPr lang="fr-FR" b="1" i="1" dirty="0" smtClean="0"/>
              <a:t>( traitement à l’iode radioactif)</a:t>
            </a:r>
            <a:endParaRPr lang="fr-FR" b="1" i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</a:pPr>
            <a:r>
              <a:rPr lang="fr-CA" dirty="0" smtClean="0"/>
              <a:t>Destruction de tout le tissu thyroïdien résiduel par une dose empirique d’iode radioactif allant de 30 à 100 </a:t>
            </a:r>
            <a:r>
              <a:rPr lang="fr-CA" dirty="0" err="1" smtClean="0"/>
              <a:t>mCi</a:t>
            </a:r>
            <a:r>
              <a:rPr lang="fr-CA" dirty="0" smtClean="0"/>
              <a:t> et  éventuellement des métastases déjà présentes par l’administration d’iode radioactif (</a:t>
            </a:r>
            <a:r>
              <a:rPr lang="fr-CA" baseline="30000" dirty="0" smtClean="0"/>
              <a:t>131</a:t>
            </a:r>
            <a:r>
              <a:rPr lang="fr-CA" dirty="0" smtClean="0"/>
              <a:t>I) en dose de 150-200 </a:t>
            </a:r>
            <a:r>
              <a:rPr lang="fr-CA" dirty="0" err="1" smtClean="0"/>
              <a:t>mCi</a:t>
            </a:r>
            <a:endParaRPr lang="fr-CA" dirty="0" smtClean="0"/>
          </a:p>
          <a:p>
            <a:pPr algn="just">
              <a:lnSpc>
                <a:spcPct val="80000"/>
              </a:lnSpc>
            </a:pPr>
            <a:r>
              <a:rPr lang="fr-CA" dirty="0" smtClean="0"/>
              <a:t>Le </a:t>
            </a:r>
            <a:r>
              <a:rPr lang="fr-CA" baseline="30000" dirty="0" smtClean="0"/>
              <a:t>131</a:t>
            </a:r>
            <a:r>
              <a:rPr lang="fr-CA" dirty="0" smtClean="0"/>
              <a:t>I n’est pas administré dans le cas de </a:t>
            </a:r>
            <a:r>
              <a:rPr lang="fr-CA" b="1" dirty="0" smtClean="0"/>
              <a:t>carcinome médullaire ou </a:t>
            </a:r>
            <a:r>
              <a:rPr lang="fr-CA" b="1" dirty="0" err="1" smtClean="0"/>
              <a:t>anaplasique</a:t>
            </a:r>
            <a:r>
              <a:rPr lang="fr-CA" dirty="0" smtClean="0"/>
              <a:t>. Ces tumeurs sont résistantes à cette thérapie.</a:t>
            </a:r>
          </a:p>
          <a:p>
            <a:pPr algn="just">
              <a:lnSpc>
                <a:spcPct val="80000"/>
              </a:lnSpc>
            </a:pPr>
            <a:r>
              <a:rPr lang="fr-CA" dirty="0" smtClean="0"/>
              <a:t>Idéalement elle se fait entre 4 à 6 semaines post-chirurgie.</a:t>
            </a:r>
            <a:endParaRPr lang="fr-F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90000"/>
              </a:lnSpc>
            </a:pPr>
            <a:r>
              <a:rPr lang="fr-CA" dirty="0" smtClean="0"/>
              <a:t>S’assurer que le niveau de la thyrotropine (TSH) soit assez élevé à 30-40 </a:t>
            </a:r>
            <a:r>
              <a:rPr lang="fr-CA" dirty="0" err="1" smtClean="0"/>
              <a:t>mUi</a:t>
            </a:r>
            <a:r>
              <a:rPr lang="fr-CA" dirty="0" smtClean="0"/>
              <a:t>/L (N= 0.3-3.5)</a:t>
            </a:r>
          </a:p>
          <a:p>
            <a:pPr algn="just">
              <a:lnSpc>
                <a:spcPct val="90000"/>
              </a:lnSpc>
            </a:pPr>
            <a:r>
              <a:rPr lang="fr-CA" dirty="0" smtClean="0"/>
              <a:t>Éviter que le patient devient franchement hypothyroïdien. Mesurer la TSH 1 fois/semaine et traiter une fois la cible rejointe</a:t>
            </a:r>
          </a:p>
          <a:p>
            <a:pPr algn="just">
              <a:lnSpc>
                <a:spcPct val="90000"/>
              </a:lnSpc>
            </a:pPr>
            <a:r>
              <a:rPr lang="fr-CA" dirty="0" smtClean="0"/>
              <a:t>Utiliser chaque fois qu’il est possible L’administration du </a:t>
            </a:r>
            <a:r>
              <a:rPr lang="fr-CA" dirty="0" err="1" smtClean="0"/>
              <a:t>Thyrogen</a:t>
            </a:r>
            <a:r>
              <a:rPr lang="fr-CA" dirty="0" smtClean="0"/>
              <a:t>. Ce produit est de la TSH humaine recombinant, préparée par génie génétique remplace le sevrage à </a:t>
            </a:r>
            <a:r>
              <a:rPr lang="fr-CA" dirty="0" err="1" smtClean="0"/>
              <a:t>Lthyroxine</a:t>
            </a:r>
            <a:endParaRPr lang="fr-CA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700" u="sng" dirty="0"/>
              <a:t>Indications de l’</a:t>
            </a:r>
            <a:r>
              <a:rPr lang="fr-FR" sz="2700" u="sng" dirty="0" err="1"/>
              <a:t>irathérapie</a:t>
            </a:r>
            <a:r>
              <a:rPr lang="fr-FR" sz="2700" u="sng" dirty="0"/>
              <a:t/>
            </a:r>
            <a:br>
              <a:rPr lang="fr-FR" sz="2700" u="sng" dirty="0"/>
            </a:br>
            <a:r>
              <a:rPr lang="fr-FR" sz="2700" u="sng" dirty="0"/>
              <a:t>dans les cancers différenciés de la </a:t>
            </a:r>
            <a:r>
              <a:rPr lang="fr-FR" sz="2700" u="sng" dirty="0" err="1"/>
              <a:t>thyroide</a:t>
            </a:r>
            <a:endParaRPr lang="fr-FR" sz="2700" u="sng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71055" y="2299855"/>
          <a:ext cx="8229600" cy="29825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685800">
                <a:tc>
                  <a:txBody>
                    <a:bodyPr/>
                    <a:lstStyle/>
                    <a:p>
                      <a:endParaRPr lang="fr-FR" sz="1400" dirty="0" smtClean="0"/>
                    </a:p>
                    <a:p>
                      <a:endParaRPr lang="fr-FR" sz="1400" dirty="0" smtClean="0"/>
                    </a:p>
                    <a:p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err="1" smtClean="0"/>
                        <a:t>Irathérapie</a:t>
                      </a:r>
                      <a:r>
                        <a:rPr lang="fr-FR" sz="1400" dirty="0" smtClean="0"/>
                        <a:t> </a:t>
                      </a:r>
                    </a:p>
                    <a:p>
                      <a:pPr algn="ctr"/>
                      <a:r>
                        <a:rPr lang="fr-FR" sz="1400" dirty="0" smtClean="0"/>
                        <a:t>post- chirurgicale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 marL="68580" marR="68580" marT="34290" marB="34290"/>
                </a:tc>
              </a:tr>
              <a:tr h="2781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Indications limitée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Indications </a:t>
                      </a:r>
                      <a:r>
                        <a:rPr lang="fr-FR" sz="1400" dirty="0" err="1" smtClean="0"/>
                        <a:t>séléctive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Indication définitive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</a:tr>
              <a:tr h="27813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Bas risque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Risque  bas à intermédiaire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Haut</a:t>
                      </a:r>
                      <a:r>
                        <a:rPr lang="fr-FR" sz="1400" baseline="0" dirty="0" smtClean="0"/>
                        <a:t> </a:t>
                      </a:r>
                      <a:r>
                        <a:rPr lang="fr-FR" sz="1400" dirty="0" smtClean="0"/>
                        <a:t>Risque 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</a:tr>
              <a:tr h="48006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&lt;55 ans</a:t>
                      </a:r>
                    </a:p>
                    <a:p>
                      <a:pPr algn="ctr"/>
                      <a:r>
                        <a:rPr lang="fr-FR" sz="1400" dirty="0" smtClean="0"/>
                        <a:t>T&lt;2cm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buFont typeface="Wingdings"/>
                        <a:buNone/>
                      </a:pPr>
                      <a:r>
                        <a:rPr lang="fr-FR" sz="1400" dirty="0" smtClean="0"/>
                        <a:t>&gt;55ans</a:t>
                      </a:r>
                    </a:p>
                    <a:p>
                      <a:pPr algn="ctr">
                        <a:buFont typeface="Wingdings"/>
                        <a:buNone/>
                      </a:pPr>
                      <a:r>
                        <a:rPr lang="fr-FR" sz="1400" dirty="0" smtClean="0"/>
                        <a:t>&gt; 2cm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Invasion importante</a:t>
                      </a:r>
                    </a:p>
                    <a:p>
                      <a:pPr algn="ctr"/>
                      <a:r>
                        <a:rPr lang="fr-FR" sz="1400" dirty="0" smtClean="0"/>
                        <a:t>Maladie résiduelle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</a:tr>
              <a:tr h="480060">
                <a:tc>
                  <a:txBody>
                    <a:bodyPr/>
                    <a:lstStyle/>
                    <a:p>
                      <a:pPr marL="0" marR="0" indent="0" algn="ctr" defTabSz="91440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400" dirty="0" smtClean="0"/>
                        <a:t>Pas d’adénopathie envahies</a:t>
                      </a:r>
                    </a:p>
                    <a:p>
                      <a:pPr algn="ctr"/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Adénopathie métastatique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Adénopathie métastatique ou</a:t>
                      </a:r>
                    </a:p>
                    <a:p>
                      <a:pPr algn="ctr"/>
                      <a:r>
                        <a:rPr lang="fr-FR" sz="1400" dirty="0" smtClean="0"/>
                        <a:t>Métastases à distance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</a:tr>
              <a:tr h="719397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pas</a:t>
                      </a:r>
                      <a:r>
                        <a:rPr lang="fr-FR" sz="1400" baseline="0" dirty="0" smtClean="0"/>
                        <a:t> d’</a:t>
                      </a:r>
                      <a:r>
                        <a:rPr lang="fr-FR" sz="1400" baseline="0" dirty="0" err="1" smtClean="0"/>
                        <a:t>irathérapie</a:t>
                      </a:r>
                      <a:r>
                        <a:rPr lang="fr-FR" sz="1400" baseline="0" dirty="0" smtClean="0"/>
                        <a:t>  (ou 30 </a:t>
                      </a:r>
                      <a:r>
                        <a:rPr lang="fr-FR" sz="1400" baseline="0" dirty="0" err="1" smtClean="0"/>
                        <a:t>mCi</a:t>
                      </a:r>
                      <a:r>
                        <a:rPr lang="fr-FR" sz="1400" baseline="0" dirty="0" smtClean="0"/>
                        <a:t>?)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30</a:t>
                      </a:r>
                      <a:r>
                        <a:rPr lang="fr-FR" sz="1400" baseline="0" dirty="0" smtClean="0"/>
                        <a:t> à 50 </a:t>
                      </a:r>
                      <a:r>
                        <a:rPr lang="fr-FR" sz="1400" baseline="0" dirty="0" err="1" smtClean="0"/>
                        <a:t>mCi</a:t>
                      </a:r>
                      <a:r>
                        <a:rPr lang="fr-FR" sz="1400" baseline="0" dirty="0" smtClean="0"/>
                        <a:t> d’iode 131</a:t>
                      </a:r>
                      <a:endParaRPr lang="fr-FR" sz="1400" dirty="0" smtClean="0"/>
                    </a:p>
                    <a:p>
                      <a:endParaRPr lang="fr-FR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100 </a:t>
                      </a:r>
                      <a:r>
                        <a:rPr lang="fr-FR" sz="1400" dirty="0" err="1" smtClean="0"/>
                        <a:t>mCi</a:t>
                      </a:r>
                      <a:endParaRPr lang="fr-FR" sz="1400" dirty="0" smtClean="0"/>
                    </a:p>
                    <a:p>
                      <a:r>
                        <a:rPr lang="fr-FR" sz="1400" dirty="0" smtClean="0"/>
                        <a:t>150</a:t>
                      </a:r>
                      <a:r>
                        <a:rPr lang="fr-FR" sz="1400" baseline="0" dirty="0" smtClean="0"/>
                        <a:t> à 200 pour les métastatiques</a:t>
                      </a:r>
                      <a:endParaRPr lang="fr-FR" sz="1400" dirty="0"/>
                    </a:p>
                  </a:txBody>
                  <a:tcPr marL="68580" marR="68580" marT="34290" marB="34290"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2916382" y="5214505"/>
            <a:ext cx="3671455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50" dirty="0"/>
              <a:t>ATA « American </a:t>
            </a:r>
            <a:r>
              <a:rPr lang="fr-FR" sz="1350" dirty="0" err="1"/>
              <a:t>Thyroid</a:t>
            </a:r>
            <a:r>
              <a:rPr lang="fr-FR" sz="1350" dirty="0"/>
              <a:t> Association » 2015</a:t>
            </a:r>
          </a:p>
        </p:txBody>
      </p:sp>
    </p:spTree>
    <p:extLst>
      <p:ext uri="{BB962C8B-B14F-4D97-AF65-F5344CB8AC3E}">
        <p14:creationId xmlns:p14="http://schemas.microsoft.com/office/powerpoint/2010/main" val="17441623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i="1" u="sng" dirty="0" smtClean="0"/>
              <a:t>Intérêt de l’irathérapie: </a:t>
            </a:r>
            <a:endParaRPr lang="fr-FR" i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Diagnostic</a:t>
            </a:r>
            <a:r>
              <a:rPr lang="fr-FR" dirty="0" smtClean="0"/>
              <a:t> : détection des foyers résiduels et des métastases à distance.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Thérapeutique</a:t>
            </a:r>
            <a:r>
              <a:rPr lang="fr-FR" dirty="0" smtClean="0"/>
              <a:t>: destruction de </a:t>
            </a:r>
            <a:r>
              <a:rPr lang="fr-FR" dirty="0" err="1" smtClean="0"/>
              <a:t>microfoyers</a:t>
            </a:r>
            <a:r>
              <a:rPr lang="fr-FR" dirty="0" smtClean="0"/>
              <a:t> de carcinomes </a:t>
            </a:r>
            <a:r>
              <a:rPr lang="fr-FR" dirty="0" err="1" smtClean="0"/>
              <a:t>thyroidiens</a:t>
            </a:r>
            <a:r>
              <a:rPr lang="fr-FR" dirty="0" smtClean="0"/>
              <a:t>.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Suivi </a:t>
            </a:r>
            <a:r>
              <a:rPr lang="fr-FR" dirty="0" smtClean="0"/>
              <a:t>en augmentant la </a:t>
            </a:r>
            <a:r>
              <a:rPr lang="fr-FR" dirty="0" err="1" smtClean="0"/>
              <a:t>sensiblité</a:t>
            </a:r>
            <a:r>
              <a:rPr lang="fr-FR" dirty="0" smtClean="0"/>
              <a:t> de la Thyroglobuline.</a:t>
            </a:r>
            <a:endParaRPr lang="fr-F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i="1" u="sng" dirty="0" smtClean="0"/>
              <a:t>Complications de l’</a:t>
            </a:r>
            <a:r>
              <a:rPr lang="fr-FR" i="1" u="sng" dirty="0" err="1" smtClean="0"/>
              <a:t>irathérapie</a:t>
            </a:r>
            <a:endParaRPr lang="fr-FR" i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Sialadenite: inflammation des glandes salivaires.</a:t>
            </a:r>
          </a:p>
          <a:p>
            <a:r>
              <a:rPr lang="fr-FR" dirty="0" smtClean="0"/>
              <a:t>Infertilité temporaire.</a:t>
            </a:r>
            <a:endParaRPr lang="fr-F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i="1" u="sng" dirty="0" smtClean="0"/>
              <a:t>Autres traitements</a:t>
            </a:r>
            <a:endParaRPr lang="fr-FR" i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Radiothérapie externe:</a:t>
            </a:r>
          </a:p>
          <a:p>
            <a:pPr lvl="1"/>
            <a:r>
              <a:rPr lang="fr-FR" dirty="0" smtClean="0"/>
              <a:t>Carcinome </a:t>
            </a:r>
            <a:r>
              <a:rPr lang="fr-FR" dirty="0" err="1" smtClean="0"/>
              <a:t>anaplasique</a:t>
            </a:r>
            <a:r>
              <a:rPr lang="fr-FR" dirty="0" smtClean="0"/>
              <a:t> sans métastases à distance.</a:t>
            </a:r>
          </a:p>
          <a:p>
            <a:pPr lvl="1"/>
            <a:r>
              <a:rPr lang="fr-FR" dirty="0" smtClean="0"/>
              <a:t>Traitement des métastases osseuses inopérables ou hyperalgique.</a:t>
            </a:r>
          </a:p>
          <a:p>
            <a:r>
              <a:rPr lang="fr-FR" dirty="0" smtClean="0"/>
              <a:t>Chimiothérapie cytotoxique:</a:t>
            </a:r>
          </a:p>
          <a:p>
            <a:pPr lvl="1"/>
            <a:r>
              <a:rPr lang="fr-FR" dirty="0" smtClean="0"/>
              <a:t>Réservées au CT réfractaires à l’</a:t>
            </a:r>
            <a:r>
              <a:rPr lang="fr-FR" dirty="0" err="1" smtClean="0"/>
              <a:t>irathérapie</a:t>
            </a:r>
            <a:r>
              <a:rPr lang="fr-FR" dirty="0" smtClean="0"/>
              <a:t>.</a:t>
            </a:r>
          </a:p>
          <a:p>
            <a:pPr lvl="1"/>
            <a:r>
              <a:rPr lang="fr-FR" dirty="0" smtClean="0"/>
              <a:t>Taux de réponse faible, utilise </a:t>
            </a:r>
            <a:r>
              <a:rPr lang="fr-FR" dirty="0" err="1" smtClean="0"/>
              <a:t>doxorubicine</a:t>
            </a:r>
            <a:r>
              <a:rPr lang="fr-FR" dirty="0" smtClean="0"/>
              <a:t>.</a:t>
            </a:r>
          </a:p>
          <a:p>
            <a:pPr lvl="1"/>
            <a:r>
              <a:rPr lang="fr-FR" dirty="0" smtClean="0"/>
              <a:t>La thérapie moléculaires ciblées est en cours d’expérimentation pouvant présenter un espoir pour les patients avec CT peu différencié.</a:t>
            </a:r>
            <a:endParaRPr lang="fr-F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i="1" u="sng" dirty="0" smtClean="0"/>
              <a:t>Suivi des cancers différenciés de la thyroïde:</a:t>
            </a:r>
            <a:endParaRPr lang="fr-FR" i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Examen clinique:</a:t>
            </a:r>
          </a:p>
          <a:p>
            <a:pPr lvl="1"/>
            <a:r>
              <a:rPr lang="fr-FR" dirty="0" smtClean="0"/>
              <a:t> palpation soigneuse de la loge </a:t>
            </a:r>
            <a:r>
              <a:rPr lang="fr-FR" dirty="0" err="1" smtClean="0"/>
              <a:t>thyroidienne</a:t>
            </a:r>
            <a:r>
              <a:rPr lang="fr-FR" dirty="0" smtClean="0"/>
              <a:t> et des aires ganglionnaires.</a:t>
            </a:r>
          </a:p>
          <a:p>
            <a:r>
              <a:rPr lang="fr-FR" dirty="0" smtClean="0"/>
              <a:t>Examen biologique: </a:t>
            </a:r>
          </a:p>
          <a:p>
            <a:pPr lvl="1"/>
            <a:r>
              <a:rPr lang="fr-FR" dirty="0" smtClean="0"/>
              <a:t>maintenir un taux de TSH bas inférieur à 0,1 µUI/ml ou limite inférieure de la normale.</a:t>
            </a:r>
          </a:p>
          <a:p>
            <a:pPr lvl="1"/>
            <a:r>
              <a:rPr lang="fr-FR" dirty="0" smtClean="0"/>
              <a:t>Dosage de la Thyroglobuline et des </a:t>
            </a:r>
            <a:r>
              <a:rPr lang="fr-FR" dirty="0" err="1" smtClean="0"/>
              <a:t>anti-corps</a:t>
            </a:r>
            <a:r>
              <a:rPr lang="fr-FR" dirty="0" smtClean="0"/>
              <a:t> Anti Tg.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Définitions: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b="1" dirty="0" smtClean="0"/>
              <a:t>Tumeur </a:t>
            </a:r>
            <a:r>
              <a:rPr lang="fr-FR" b="1" dirty="0" err="1" smtClean="0"/>
              <a:t>thyroidienne</a:t>
            </a:r>
            <a:r>
              <a:rPr lang="fr-FR" dirty="0" smtClean="0"/>
              <a:t>: toute masse ou nodule qui se développe à l’intérieur de la </a:t>
            </a:r>
            <a:r>
              <a:rPr lang="fr-FR" dirty="0" err="1" smtClean="0"/>
              <a:t>thyroide</a:t>
            </a:r>
            <a:r>
              <a:rPr lang="fr-FR" dirty="0" smtClean="0"/>
              <a:t> qu’elle soit d’origine </a:t>
            </a:r>
            <a:r>
              <a:rPr lang="fr-FR" dirty="0" err="1" smtClean="0"/>
              <a:t>thyroidienne</a:t>
            </a:r>
            <a:r>
              <a:rPr lang="fr-FR" dirty="0" smtClean="0"/>
              <a:t> ou extra-</a:t>
            </a:r>
            <a:r>
              <a:rPr lang="fr-FR" dirty="0" err="1" smtClean="0"/>
              <a:t>thyroidienne</a:t>
            </a:r>
            <a:r>
              <a:rPr lang="fr-FR" dirty="0" smtClean="0"/>
              <a:t>.</a:t>
            </a:r>
          </a:p>
          <a:p>
            <a:pPr algn="just"/>
            <a:r>
              <a:rPr lang="fr-CA" b="1" dirty="0" smtClean="0"/>
              <a:t> Adénome</a:t>
            </a:r>
            <a:r>
              <a:rPr lang="fr-CA" dirty="0" smtClean="0"/>
              <a:t>  : Tumeur bénigne riche en cellules folliculaires.</a:t>
            </a:r>
          </a:p>
          <a:p>
            <a:pPr algn="just"/>
            <a:r>
              <a:rPr lang="fr-CA" b="1" dirty="0" smtClean="0"/>
              <a:t>Carcinome</a:t>
            </a:r>
            <a:r>
              <a:rPr lang="fr-CA" dirty="0" smtClean="0"/>
              <a:t> : Cancer qui origine des cellules épithéliales.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/>
          </a:bodyPr>
          <a:lstStyle/>
          <a:p>
            <a:r>
              <a:rPr lang="fr-FR" sz="3600" u="sng" dirty="0" smtClean="0"/>
              <a:t>Examens radiologiques:</a:t>
            </a:r>
            <a:endParaRPr lang="fr-FR" u="sng" dirty="0" smtClean="0"/>
          </a:p>
          <a:p>
            <a:pPr lvl="1"/>
            <a:r>
              <a:rPr lang="fr-FR" dirty="0" smtClean="0"/>
              <a:t>Echographie cervicale: examen clé, recherche de récidive ou de reliquat ainsi que la recherche de métastases ganglionnaires.</a:t>
            </a:r>
          </a:p>
          <a:p>
            <a:pPr lvl="1"/>
            <a:r>
              <a:rPr lang="fr-FR" dirty="0" smtClean="0"/>
              <a:t>Téléthorax: à la recherche de métastases pulmonaires (miliaire, nodules macro ou micronodulaires ).</a:t>
            </a:r>
          </a:p>
          <a:p>
            <a:pPr lvl="1"/>
            <a:r>
              <a:rPr lang="fr-FR" dirty="0" smtClean="0"/>
              <a:t>La cytoponction , améliore la diagnostic de métastases ganglionnaires, ou mesure de la Tg dans le liquide de rinçage.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</a:t>
            </a:r>
            <a:r>
              <a:rPr lang="fr-FR" dirty="0" err="1" smtClean="0"/>
              <a:t>sacnnaer</a:t>
            </a:r>
            <a:r>
              <a:rPr lang="fr-FR" dirty="0" smtClean="0"/>
              <a:t> et l’IRM ne sont demandés que lorsqu’il y a élévation du taux de Tg dans le sang.</a:t>
            </a:r>
            <a:endParaRPr lang="fr-F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fr-FR" sz="4800" dirty="0" smtClean="0"/>
              <a:t>Carcinome  dédifférencié de la </a:t>
            </a:r>
            <a:r>
              <a:rPr lang="fr-FR" sz="4800" dirty="0" err="1" smtClean="0"/>
              <a:t>thyroide</a:t>
            </a:r>
            <a:r>
              <a:rPr lang="fr-FR" sz="4800" dirty="0" smtClean="0"/>
              <a:t> </a:t>
            </a:r>
          </a:p>
          <a:p>
            <a:pPr algn="ctr">
              <a:buNone/>
            </a:pPr>
            <a:r>
              <a:rPr lang="fr-FR" sz="4800" dirty="0" smtClean="0"/>
              <a:t>(</a:t>
            </a:r>
            <a:r>
              <a:rPr lang="fr-FR" sz="4800" dirty="0" err="1" smtClean="0"/>
              <a:t>anaplasique</a:t>
            </a:r>
            <a:r>
              <a:rPr lang="fr-FR" sz="4800" dirty="0" smtClean="0"/>
              <a:t> )</a:t>
            </a:r>
            <a:endParaRPr lang="fr-FR" sz="48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928686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les cancers </a:t>
            </a:r>
            <a:r>
              <a:rPr lang="fr-FR" dirty="0" err="1" smtClean="0"/>
              <a:t>anaplasiques</a:t>
            </a:r>
            <a:r>
              <a:rPr lang="fr-FR" dirty="0" smtClean="0"/>
              <a:t> (ou indifférenciés) de la thyroïde.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FR" b="1" i="1" u="sng" dirty="0" smtClean="0"/>
              <a:t>Généralités</a:t>
            </a:r>
          </a:p>
          <a:p>
            <a:r>
              <a:rPr lang="fr-FR" dirty="0" smtClean="0"/>
              <a:t>Forme finale de dédifférenciation des cancers thyroïdiens de souche folliculaire.</a:t>
            </a:r>
          </a:p>
          <a:p>
            <a:r>
              <a:rPr lang="fr-FR" dirty="0" smtClean="0"/>
              <a:t>Un des cancers les plus graves chez l'être humain.</a:t>
            </a:r>
          </a:p>
          <a:p>
            <a:pPr>
              <a:buNone/>
            </a:pPr>
            <a:r>
              <a:rPr lang="fr-FR" dirty="0" smtClean="0"/>
              <a:t> </a:t>
            </a:r>
            <a:r>
              <a:rPr lang="fr-FR" b="1" i="1" u="sng" dirty="0" smtClean="0"/>
              <a:t>Epidémiologie</a:t>
            </a:r>
          </a:p>
          <a:p>
            <a:r>
              <a:rPr lang="fr-FR" dirty="0" smtClean="0"/>
              <a:t>Moins de 2 % de l'ensemble des cancers thyroïdiens.</a:t>
            </a:r>
          </a:p>
          <a:p>
            <a:r>
              <a:rPr lang="fr-FR" dirty="0" smtClean="0"/>
              <a:t>Incidence annuelle : 2 par million d'habitants.</a:t>
            </a:r>
          </a:p>
          <a:p>
            <a:r>
              <a:rPr lang="fr-FR" dirty="0" smtClean="0"/>
              <a:t>Apparition entre 60 et 80 ans (pic d'incidence à la 7 </a:t>
            </a:r>
            <a:r>
              <a:rPr lang="fr-FR" dirty="0" err="1" smtClean="0"/>
              <a:t>ème</a:t>
            </a:r>
            <a:r>
              <a:rPr lang="fr-FR" dirty="0" smtClean="0"/>
              <a:t> décennie).</a:t>
            </a:r>
            <a:endParaRPr lang="fr-F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42910" y="500042"/>
            <a:ext cx="8043890" cy="5626121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fr-FR" sz="4100" b="1" i="1" u="sng" dirty="0" smtClean="0"/>
              <a:t>Clinique</a:t>
            </a:r>
          </a:p>
          <a:p>
            <a:r>
              <a:rPr lang="fr-FR" dirty="0" smtClean="0"/>
              <a:t>Les cancers </a:t>
            </a:r>
            <a:r>
              <a:rPr lang="fr-FR" dirty="0" err="1" smtClean="0"/>
              <a:t>anaplasiques</a:t>
            </a:r>
            <a:r>
              <a:rPr lang="fr-FR" dirty="0" smtClean="0"/>
              <a:t> se manifestent par la transformation rapide d'un goitre ancien :</a:t>
            </a:r>
          </a:p>
          <a:p>
            <a:pPr lvl="1"/>
            <a:r>
              <a:rPr lang="fr-FR" dirty="0" smtClean="0"/>
              <a:t>augmentation de volume</a:t>
            </a:r>
          </a:p>
          <a:p>
            <a:pPr lvl="1"/>
            <a:r>
              <a:rPr lang="fr-FR" dirty="0" smtClean="0"/>
              <a:t>douleurs</a:t>
            </a:r>
          </a:p>
          <a:p>
            <a:pPr lvl="1"/>
            <a:r>
              <a:rPr lang="fr-FR" dirty="0" smtClean="0"/>
              <a:t>compression trachéale</a:t>
            </a:r>
          </a:p>
          <a:p>
            <a:pPr lvl="1"/>
            <a:r>
              <a:rPr lang="fr-FR" dirty="0" smtClean="0"/>
              <a:t>dysphonie</a:t>
            </a:r>
          </a:p>
          <a:p>
            <a:pPr lvl="1"/>
            <a:r>
              <a:rPr lang="fr-FR" dirty="0" smtClean="0"/>
              <a:t>dysphagie</a:t>
            </a:r>
          </a:p>
          <a:p>
            <a:r>
              <a:rPr lang="fr-FR" dirty="0" smtClean="0"/>
              <a:t>à laquelle s'associe :</a:t>
            </a:r>
          </a:p>
          <a:p>
            <a:pPr lvl="1"/>
            <a:r>
              <a:rPr lang="fr-FR" dirty="0" smtClean="0"/>
              <a:t>une altération de l'état général</a:t>
            </a:r>
          </a:p>
          <a:p>
            <a:pPr lvl="1"/>
            <a:r>
              <a:rPr lang="fr-FR" dirty="0" smtClean="0"/>
              <a:t>et plus rarement des signes de dysfonction thyroïdienne (hyper puis hypothyroïdie)</a:t>
            </a:r>
          </a:p>
          <a:p>
            <a:pPr lvl="1"/>
            <a:r>
              <a:rPr lang="fr-FR" dirty="0" smtClean="0"/>
              <a:t>Un envahissement cutané ou ganglionnaire est présent au moment du diagnostic dans 90 % des cas, </a:t>
            </a:r>
            <a:r>
              <a:rPr lang="fr-FR" dirty="0" err="1" smtClean="0"/>
              <a:t>ansi</a:t>
            </a:r>
            <a:r>
              <a:rPr lang="fr-FR" dirty="0" smtClean="0"/>
              <a:t> que des</a:t>
            </a:r>
          </a:p>
          <a:p>
            <a:pPr lvl="1"/>
            <a:r>
              <a:rPr lang="fr-FR" dirty="0" smtClean="0"/>
              <a:t>métastases à distance dans 20 à 50 % des cas (poumons 80 %, os, cerveau.)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i="1" u="sng" dirty="0" smtClean="0"/>
              <a:t>Examens et prise en charge</a:t>
            </a:r>
            <a:br>
              <a:rPr lang="fr-FR" i="1" u="sng" dirty="0" smtClean="0"/>
            </a:br>
            <a:endParaRPr lang="fr-FR" i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fontScale="92500" lnSpcReduction="20000"/>
          </a:bodyPr>
          <a:lstStyle/>
          <a:p>
            <a:r>
              <a:rPr lang="fr-FR" b="1" dirty="0" smtClean="0"/>
              <a:t>L'échographie cervicale permet :</a:t>
            </a:r>
          </a:p>
          <a:p>
            <a:pPr lvl="1"/>
            <a:r>
              <a:rPr lang="fr-FR" dirty="0" smtClean="0"/>
              <a:t>de suspecter une tumeur maligne</a:t>
            </a:r>
          </a:p>
          <a:p>
            <a:pPr lvl="1"/>
            <a:r>
              <a:rPr lang="fr-FR" dirty="0" smtClean="0"/>
              <a:t>de visualiser une tumeur mal limitée</a:t>
            </a:r>
          </a:p>
          <a:p>
            <a:pPr lvl="1"/>
            <a:r>
              <a:rPr lang="fr-FR" dirty="0" smtClean="0"/>
              <a:t>de visualiser l'envahissement des tissus extra-thyroïdiens</a:t>
            </a:r>
          </a:p>
          <a:p>
            <a:pPr lvl="1"/>
            <a:r>
              <a:rPr lang="fr-FR" dirty="0" smtClean="0"/>
              <a:t>de rechercher des adénopathies régionales</a:t>
            </a:r>
          </a:p>
          <a:p>
            <a:pPr lvl="1"/>
            <a:r>
              <a:rPr lang="fr-FR" dirty="0" smtClean="0"/>
              <a:t>de guider la cytoponction.</a:t>
            </a:r>
          </a:p>
          <a:p>
            <a:r>
              <a:rPr lang="fr-FR" dirty="0" smtClean="0"/>
              <a:t>L'</a:t>
            </a:r>
            <a:r>
              <a:rPr lang="fr-FR" dirty="0" err="1" smtClean="0"/>
              <a:t>échostructure</a:t>
            </a:r>
            <a:r>
              <a:rPr lang="fr-FR" dirty="0" smtClean="0"/>
              <a:t> est souvent hétérogène à prédominance </a:t>
            </a:r>
            <a:r>
              <a:rPr lang="fr-FR" dirty="0" err="1" smtClean="0"/>
              <a:t>hypoéchogène</a:t>
            </a:r>
            <a:r>
              <a:rPr lang="fr-FR" dirty="0" smtClean="0"/>
              <a:t>, parfois calcifiée en cas de goitre préexistant.</a:t>
            </a:r>
          </a:p>
          <a:p>
            <a:r>
              <a:rPr lang="fr-FR" dirty="0" smtClean="0"/>
              <a:t>La vascularisation est variable selon l'étendue des plages de nécrose tumorale.</a:t>
            </a:r>
            <a:endParaRPr lang="fr-FR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b="1" u="sng" dirty="0" smtClean="0"/>
              <a:t>La cytologie :</a:t>
            </a:r>
          </a:p>
          <a:p>
            <a:pPr lvl="1"/>
            <a:r>
              <a:rPr lang="fr-FR" dirty="0" smtClean="0"/>
              <a:t>une sensibilité pour le diagnostic qui atteint 90 %, mais dépendant de la qualité de prélèvement.</a:t>
            </a:r>
          </a:p>
          <a:p>
            <a:pPr lvl="1"/>
            <a:r>
              <a:rPr lang="fr-FR" dirty="0" smtClean="0"/>
              <a:t>ne dispense pas au moindre doute de la </a:t>
            </a:r>
            <a:r>
              <a:rPr lang="fr-FR" b="1" dirty="0" smtClean="0"/>
              <a:t>biopsie chirurgicale, qui permet d'affirmer le diagnostic.</a:t>
            </a:r>
          </a:p>
          <a:p>
            <a:pPr lvl="1"/>
            <a:r>
              <a:rPr lang="fr-FR" dirty="0" smtClean="0"/>
              <a:t>élimine le principal diagnostic différentiel, le </a:t>
            </a:r>
            <a:r>
              <a:rPr lang="fr-FR" b="1" dirty="0" smtClean="0"/>
              <a:t>lymphome, dont la prise en charge est spécifique.</a:t>
            </a:r>
            <a:endParaRPr lang="fr-F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b="1" i="1" u="sng" dirty="0" smtClean="0"/>
              <a:t>Bilan d’extension :</a:t>
            </a:r>
          </a:p>
          <a:p>
            <a:r>
              <a:rPr lang="fr-FR" dirty="0" smtClean="0"/>
              <a:t>TDM </a:t>
            </a:r>
            <a:r>
              <a:rPr lang="fr-FR" dirty="0" err="1" smtClean="0"/>
              <a:t>thoraco</a:t>
            </a:r>
            <a:r>
              <a:rPr lang="fr-FR" dirty="0" smtClean="0"/>
              <a:t>-</a:t>
            </a:r>
            <a:r>
              <a:rPr lang="fr-FR" dirty="0" err="1" smtClean="0"/>
              <a:t>abdomino_pelvienne</a:t>
            </a:r>
            <a:r>
              <a:rPr lang="fr-FR" dirty="0" smtClean="0"/>
              <a:t>.</a:t>
            </a:r>
          </a:p>
          <a:p>
            <a:r>
              <a:rPr lang="fr-FR" dirty="0" smtClean="0"/>
              <a:t>Scintigraphie osseuse.</a:t>
            </a:r>
          </a:p>
          <a:p>
            <a:r>
              <a:rPr lang="fr-FR" dirty="0" smtClean="0"/>
              <a:t>TEP scan ( Tomographie par émission de Positron)au </a:t>
            </a:r>
            <a:r>
              <a:rPr lang="fr-FR" baseline="30000" dirty="0" smtClean="0"/>
              <a:t>18</a:t>
            </a:r>
            <a:r>
              <a:rPr lang="fr-FR" dirty="0" smtClean="0"/>
              <a:t>FDGlucose.</a:t>
            </a:r>
            <a:endParaRPr lang="fr-FR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8618" y="260648"/>
            <a:ext cx="8229600" cy="1143000"/>
          </a:xfrm>
        </p:spPr>
        <p:txBody>
          <a:bodyPr/>
          <a:lstStyle/>
          <a:p>
            <a:r>
              <a:rPr lang="fr-FR" b="1" i="1" u="sng" dirty="0" smtClean="0"/>
              <a:t>Traitement</a:t>
            </a:r>
            <a:endParaRPr lang="fr-FR" b="1" i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4840303"/>
          </a:xfrm>
        </p:spPr>
        <p:txBody>
          <a:bodyPr/>
          <a:lstStyle/>
          <a:p>
            <a:pPr>
              <a:buNone/>
            </a:pPr>
            <a:r>
              <a:rPr lang="fr-FR" b="1" i="1" u="sng" dirty="0" smtClean="0"/>
              <a:t>Chirurgicale:</a:t>
            </a:r>
          </a:p>
          <a:p>
            <a:r>
              <a:rPr lang="fr-FR" dirty="0" smtClean="0"/>
              <a:t>Thyroïdectomie totale avec curage ganglionnaire cervical bilatérale est souvent laborieuse .</a:t>
            </a:r>
          </a:p>
          <a:p>
            <a:r>
              <a:rPr lang="fr-FR" dirty="0" smtClean="0"/>
              <a:t>Un complément radiochiomiothérapie est souvent nécessaire à cause de son caractère infiltrant et métastatique.</a:t>
            </a:r>
            <a:endParaRPr lang="fr-F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692696"/>
            <a:ext cx="8229600" cy="57004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b="1" dirty="0" smtClean="0"/>
              <a:t>La Radiothérapie cervico-médiastinale </a:t>
            </a:r>
            <a:r>
              <a:rPr lang="fr-FR" b="1" dirty="0" err="1" smtClean="0"/>
              <a:t>hyperfractionnée</a:t>
            </a:r>
            <a:r>
              <a:rPr lang="fr-FR" b="1" dirty="0" smtClean="0"/>
              <a:t> </a:t>
            </a:r>
            <a:r>
              <a:rPr lang="fr-FR" dirty="0" smtClean="0"/>
              <a:t> a pour but:</a:t>
            </a:r>
            <a:endParaRPr lang="fr-FR" b="1" dirty="0" smtClean="0"/>
          </a:p>
          <a:p>
            <a:pPr>
              <a:buNone/>
            </a:pPr>
            <a:r>
              <a:rPr lang="fr-FR" b="1" u="sng" dirty="0" smtClean="0"/>
              <a:t>Curatif :</a:t>
            </a:r>
          </a:p>
          <a:p>
            <a:pPr lvl="1"/>
            <a:r>
              <a:rPr lang="fr-FR" dirty="0" smtClean="0"/>
              <a:t>en complément du traitement chirurgical</a:t>
            </a:r>
          </a:p>
          <a:p>
            <a:pPr lvl="1"/>
            <a:r>
              <a:rPr lang="fr-FR" dirty="0" smtClean="0"/>
              <a:t>En l'utilisant en première intention pour permettre une intervention ultérieure sur un volume tumoral au départ inabordable</a:t>
            </a:r>
          </a:p>
          <a:p>
            <a:pPr>
              <a:buNone/>
            </a:pPr>
            <a:r>
              <a:rPr lang="fr-FR" b="1" u="sng" dirty="0" smtClean="0"/>
              <a:t>Palliatif : </a:t>
            </a:r>
          </a:p>
          <a:p>
            <a:pPr lvl="1">
              <a:buNone/>
            </a:pPr>
            <a:r>
              <a:rPr lang="fr-FR" dirty="0" smtClean="0"/>
              <a:t>En urgence devant des signes compressifs majeurs.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Tumeurs </a:t>
            </a:r>
            <a:r>
              <a:rPr lang="fr-FR" dirty="0" err="1" smtClean="0"/>
              <a:t>thyroidiennes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fr-CA" b="1" u="sng" dirty="0" smtClean="0"/>
              <a:t>Bénignes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r-CA" dirty="0" smtClean="0"/>
              <a:t>           Adénomes folliculaires</a:t>
            </a:r>
          </a:p>
          <a:p>
            <a:pPr>
              <a:lnSpc>
                <a:spcPct val="90000"/>
              </a:lnSpc>
            </a:pPr>
            <a:r>
              <a:rPr lang="fr-CA" b="1" u="sng" dirty="0" smtClean="0"/>
              <a:t>Malignes</a:t>
            </a:r>
          </a:p>
          <a:p>
            <a:pPr lvl="1">
              <a:lnSpc>
                <a:spcPct val="90000"/>
              </a:lnSpc>
            </a:pPr>
            <a:r>
              <a:rPr lang="fr-CA" dirty="0" smtClean="0"/>
              <a:t>Carcinome papillaire (Différencié) 85%</a:t>
            </a:r>
          </a:p>
          <a:p>
            <a:pPr lvl="1">
              <a:lnSpc>
                <a:spcPct val="90000"/>
              </a:lnSpc>
            </a:pPr>
            <a:r>
              <a:rPr lang="fr-CA" dirty="0" smtClean="0"/>
              <a:t>Carcinome  folliculaire (Différencié) 11%</a:t>
            </a:r>
          </a:p>
          <a:p>
            <a:pPr lvl="1">
              <a:lnSpc>
                <a:spcPct val="90000"/>
              </a:lnSpc>
            </a:pPr>
            <a:r>
              <a:rPr lang="fr-CA" dirty="0" smtClean="0"/>
              <a:t>Carcinome médullaire(Cellule C) 2%</a:t>
            </a:r>
          </a:p>
          <a:p>
            <a:pPr lvl="1">
              <a:lnSpc>
                <a:spcPct val="90000"/>
              </a:lnSpc>
            </a:pPr>
            <a:r>
              <a:rPr lang="fr-CA" dirty="0" smtClean="0"/>
              <a:t>Carcinome </a:t>
            </a:r>
            <a:r>
              <a:rPr lang="fr-CA" dirty="0" err="1" smtClean="0"/>
              <a:t>anaplasique</a:t>
            </a:r>
            <a:r>
              <a:rPr lang="fr-CA" dirty="0" smtClean="0"/>
              <a:t> (Indifférencié) 0.8%  </a:t>
            </a:r>
            <a:r>
              <a:rPr lang="fr-CA" b="1" dirty="0" smtClean="0"/>
              <a:t>Haute mortalité</a:t>
            </a:r>
          </a:p>
          <a:p>
            <a:pPr>
              <a:lnSpc>
                <a:spcPct val="90000"/>
              </a:lnSpc>
            </a:pPr>
            <a:r>
              <a:rPr lang="fr-CA" dirty="0" smtClean="0"/>
              <a:t>Lymphome et autres tumeurs 1.2%</a:t>
            </a:r>
          </a:p>
          <a:p>
            <a:pPr marL="400050" lvl="1" indent="0" algn="ctr">
              <a:lnSpc>
                <a:spcPct val="90000"/>
              </a:lnSpc>
              <a:buNone/>
            </a:pPr>
            <a:r>
              <a:rPr lang="fr-CA" sz="3000" b="1" dirty="0" smtClean="0">
                <a:solidFill>
                  <a:srgbClr val="FF0000"/>
                </a:solidFill>
              </a:rPr>
              <a:t>Incidence : 5% de tous les nodules</a:t>
            </a:r>
          </a:p>
          <a:p>
            <a:pPr marL="0" indent="0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28654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b="1" u="sng" dirty="0" smtClean="0"/>
              <a:t>La</a:t>
            </a:r>
            <a:r>
              <a:rPr lang="fr-FR" u="sng" dirty="0" smtClean="0"/>
              <a:t> </a:t>
            </a:r>
            <a:r>
              <a:rPr lang="fr-FR" b="1" u="sng" dirty="0" smtClean="0"/>
              <a:t>chimiothérapie :</a:t>
            </a:r>
          </a:p>
          <a:p>
            <a:r>
              <a:rPr lang="fr-FR" dirty="0" smtClean="0"/>
              <a:t>À base de </a:t>
            </a:r>
            <a:r>
              <a:rPr lang="fr-FR" dirty="0" err="1" smtClean="0"/>
              <a:t>taxane</a:t>
            </a:r>
            <a:r>
              <a:rPr lang="fr-FR" dirty="0" smtClean="0"/>
              <a:t> et /ou Platine et/ou </a:t>
            </a:r>
            <a:r>
              <a:rPr lang="fr-FR" dirty="0" err="1" smtClean="0"/>
              <a:t>anthracycline</a:t>
            </a:r>
            <a:r>
              <a:rPr lang="fr-FR" dirty="0" smtClean="0"/>
              <a:t>. chez les patients en bon état général, indemnes de métastases et désireux d'un traitement agressif.</a:t>
            </a:r>
          </a:p>
          <a:p>
            <a:r>
              <a:rPr lang="fr-FR" dirty="0" smtClean="0"/>
              <a:t>Chez les patients métastatiques, en bon état général et avec leur accord, une combinaison de </a:t>
            </a:r>
            <a:r>
              <a:rPr lang="fr-FR" dirty="0" err="1" smtClean="0"/>
              <a:t>taxanes</a:t>
            </a:r>
            <a:r>
              <a:rPr lang="fr-FR" dirty="0" smtClean="0"/>
              <a:t> et/ou </a:t>
            </a:r>
            <a:r>
              <a:rPr lang="fr-FR" dirty="0" err="1" smtClean="0"/>
              <a:t>anthracyclines</a:t>
            </a:r>
            <a:r>
              <a:rPr lang="fr-FR" dirty="0" smtClean="0"/>
              <a:t> peut être proposée.</a:t>
            </a:r>
          </a:p>
          <a:p>
            <a:pPr>
              <a:buNone/>
            </a:pPr>
            <a:r>
              <a:rPr lang="fr-FR" b="1" i="1" u="sng" dirty="0" smtClean="0"/>
              <a:t>Thérapies ciblées</a:t>
            </a:r>
          </a:p>
          <a:p>
            <a:r>
              <a:rPr lang="fr-FR" dirty="0" smtClean="0"/>
              <a:t>Aucune thérapie ciblée n'a encore démontré clairement son bénéfice sur la survie.</a:t>
            </a:r>
          </a:p>
          <a:p>
            <a:r>
              <a:rPr lang="fr-FR" dirty="0" smtClean="0"/>
              <a:t>Les inhibiteurs de tyrosine kinase.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sz="4800" dirty="0" smtClean="0"/>
              <a:t>Carcinome médullaire de la </a:t>
            </a:r>
            <a:r>
              <a:rPr lang="fr-FR" sz="4800" dirty="0" err="1" smtClean="0"/>
              <a:t>thyroide</a:t>
            </a:r>
            <a:endParaRPr lang="fr-FR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i="1" u="sng" dirty="0" smtClean="0"/>
              <a:t>On suspecte un CMT devant</a:t>
            </a:r>
            <a:r>
              <a:rPr lang="fr-FR" dirty="0" smtClean="0"/>
              <a:t>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u="sng" dirty="0" smtClean="0"/>
              <a:t>Examen clinique :</a:t>
            </a:r>
          </a:p>
          <a:p>
            <a:r>
              <a:rPr lang="fr-FR" dirty="0" smtClean="0"/>
              <a:t>Un nodule avec des adénopathies multiples.</a:t>
            </a:r>
          </a:p>
          <a:p>
            <a:r>
              <a:rPr lang="fr-FR" dirty="0" smtClean="0"/>
              <a:t>Une histoire familiale NEM 2A ou 2B.</a:t>
            </a:r>
          </a:p>
          <a:p>
            <a:pPr>
              <a:buNone/>
            </a:pPr>
            <a:r>
              <a:rPr lang="fr-FR" u="sng" dirty="0" smtClean="0"/>
              <a:t>Examen </a:t>
            </a:r>
            <a:r>
              <a:rPr lang="fr-FR" u="sng" dirty="0" err="1" smtClean="0"/>
              <a:t>Bilogique</a:t>
            </a:r>
            <a:r>
              <a:rPr lang="fr-FR" u="sng" dirty="0" smtClean="0"/>
              <a:t>: </a:t>
            </a:r>
          </a:p>
          <a:p>
            <a:r>
              <a:rPr lang="fr-FR" dirty="0" smtClean="0"/>
              <a:t>une calcitonine très élevée signe le CMT.</a:t>
            </a:r>
          </a:p>
          <a:p>
            <a:r>
              <a:rPr lang="fr-FR" dirty="0" smtClean="0"/>
              <a:t>Les ACE ( antigène </a:t>
            </a:r>
            <a:r>
              <a:rPr lang="fr-FR" dirty="0" err="1" smtClean="0"/>
              <a:t>carcino</a:t>
            </a:r>
            <a:r>
              <a:rPr lang="fr-FR" dirty="0" smtClean="0"/>
              <a:t>-embryonnaire) est aussi élevé mais peut </a:t>
            </a:r>
            <a:r>
              <a:rPr lang="fr-FR" dirty="0" err="1" smtClean="0"/>
              <a:t>etre</a:t>
            </a:r>
            <a:r>
              <a:rPr lang="fr-FR" dirty="0" smtClean="0"/>
              <a:t> normal.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CMT est en général de Bon pronostic:</a:t>
            </a:r>
          </a:p>
          <a:p>
            <a:pPr marL="914400" lvl="1" indent="-514350">
              <a:buFont typeface="+mj-lt"/>
              <a:buAutoNum type="alphaLcPeriod"/>
            </a:pPr>
            <a:r>
              <a:rPr lang="fr-FR" dirty="0" smtClean="0"/>
              <a:t>L’</a:t>
            </a:r>
            <a:r>
              <a:rPr lang="fr-FR" dirty="0" err="1" smtClean="0"/>
              <a:t>age</a:t>
            </a:r>
            <a:r>
              <a:rPr lang="fr-FR" dirty="0" smtClean="0"/>
              <a:t> du patient </a:t>
            </a:r>
          </a:p>
          <a:p>
            <a:pPr marL="914400" lvl="1" indent="-514350">
              <a:buFont typeface="+mj-lt"/>
              <a:buAutoNum type="alphaLcPeriod"/>
            </a:pPr>
            <a:r>
              <a:rPr lang="fr-FR" dirty="0" smtClean="0"/>
              <a:t>La taille de la tumeur et son extension loco-</a:t>
            </a:r>
            <a:r>
              <a:rPr lang="fr-FR" dirty="0" err="1" smtClean="0"/>
              <a:t>régionnale</a:t>
            </a:r>
            <a:r>
              <a:rPr lang="fr-FR" dirty="0" smtClean="0"/>
              <a:t>.</a:t>
            </a:r>
          </a:p>
          <a:p>
            <a:pPr marL="914400" lvl="1" indent="-514350">
              <a:buFont typeface="+mj-lt"/>
              <a:buAutoNum type="alphaLcPeriod"/>
            </a:pPr>
            <a:r>
              <a:rPr lang="fr-FR" dirty="0" smtClean="0"/>
              <a:t>Exérèse chirurgicale </a:t>
            </a:r>
          </a:p>
          <a:p>
            <a:pPr marL="914400" lvl="1" indent="-514350">
              <a:buFont typeface="+mj-lt"/>
              <a:buAutoNum type="alphaLcPeriod"/>
            </a:pPr>
            <a:r>
              <a:rPr lang="fr-FR" dirty="0" smtClean="0"/>
              <a:t>Taux de Calcitonine et ACE.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 smtClean="0"/>
              <a:t>Prise en charge thérapeutique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fr-FR" u="sng" dirty="0" smtClean="0"/>
              <a:t>Traitements locaux:</a:t>
            </a:r>
          </a:p>
          <a:p>
            <a:pPr>
              <a:buNone/>
            </a:pPr>
            <a:r>
              <a:rPr lang="fr-FR" u="sng" dirty="0" smtClean="0"/>
              <a:t>La chirurgie: </a:t>
            </a:r>
          </a:p>
          <a:p>
            <a:pPr lvl="1">
              <a:buFont typeface="Wingdings" pitchFamily="2" charset="2"/>
              <a:buChar char="ü"/>
            </a:pPr>
            <a:r>
              <a:rPr lang="fr-FR" dirty="0" smtClean="0"/>
              <a:t>thyroïdectomie totale associée à un curage ganglionnaire.</a:t>
            </a:r>
          </a:p>
          <a:p>
            <a:pPr lvl="1">
              <a:buFont typeface="Wingdings" pitchFamily="2" charset="2"/>
              <a:buChar char="ü"/>
            </a:pPr>
            <a:r>
              <a:rPr lang="fr-FR" dirty="0" smtClean="0"/>
              <a:t>Proposée pour traiter les rechutes locales ou métastatiques .</a:t>
            </a:r>
          </a:p>
          <a:p>
            <a:pPr>
              <a:buNone/>
            </a:pPr>
            <a:r>
              <a:rPr lang="fr-FR" u="sng" dirty="0" smtClean="0"/>
              <a:t>Radiothérapie externe:</a:t>
            </a:r>
          </a:p>
          <a:p>
            <a:pPr lvl="1">
              <a:buNone/>
            </a:pPr>
            <a:r>
              <a:rPr lang="fr-FR" dirty="0" smtClean="0"/>
              <a:t>Entreprise pour compléter la chirurgie, en utilisant les rayonnements pour détruire les cellules tumorales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pPr>
              <a:buNone/>
            </a:pPr>
            <a:r>
              <a:rPr lang="fr-FR" u="sng" dirty="0" smtClean="0"/>
              <a:t>B-Traitements généraux:</a:t>
            </a:r>
          </a:p>
          <a:p>
            <a:pPr lvl="1"/>
            <a:r>
              <a:rPr lang="fr-FR" dirty="0" smtClean="0"/>
              <a:t>Traitement substitutif par Thyroxine , Cp le matin à jeun.</a:t>
            </a:r>
          </a:p>
          <a:p>
            <a:pPr lvl="1">
              <a:buNone/>
            </a:pPr>
            <a:r>
              <a:rPr lang="fr-FR" u="sng" dirty="0" smtClean="0"/>
              <a:t>Traitement anticancéreux:</a:t>
            </a:r>
          </a:p>
          <a:p>
            <a:pPr lvl="1"/>
            <a:r>
              <a:rPr lang="fr-FR" dirty="0" smtClean="0"/>
              <a:t>Agents thérapeutiques systémiques en cas de localisations métastatique.</a:t>
            </a:r>
          </a:p>
          <a:p>
            <a:pPr lvl="1"/>
            <a:r>
              <a:rPr lang="fr-FR" dirty="0" smtClean="0"/>
              <a:t>Inhibiteurs de la </a:t>
            </a:r>
            <a:r>
              <a:rPr lang="fr-FR" dirty="0" err="1" smtClean="0"/>
              <a:t>thyrosine</a:t>
            </a:r>
            <a:r>
              <a:rPr lang="fr-FR" dirty="0" smtClean="0"/>
              <a:t> kinase et chimiothérapie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 smtClean="0"/>
              <a:t>Conclusion :</a:t>
            </a:r>
            <a:endParaRPr lang="fr-FR" b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Le carcinome papillaire de la thyroïde est le cancer le plus fréquent de la thyroïde, il est de très bon pronostic.</a:t>
            </a:r>
          </a:p>
          <a:p>
            <a:r>
              <a:rPr lang="fr-FR" dirty="0" smtClean="0"/>
              <a:t>Le cancer </a:t>
            </a:r>
            <a:r>
              <a:rPr lang="fr-FR" dirty="0" err="1" smtClean="0"/>
              <a:t>anaplasique</a:t>
            </a:r>
            <a:r>
              <a:rPr lang="fr-FR" dirty="0" smtClean="0"/>
              <a:t> est le cancer </a:t>
            </a:r>
            <a:r>
              <a:rPr lang="fr-FR" dirty="0" err="1" smtClean="0"/>
              <a:t>thyroidien</a:t>
            </a:r>
            <a:r>
              <a:rPr lang="fr-FR" dirty="0" smtClean="0"/>
              <a:t> le plus redoutable.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Les moyens diagnostiques et thérapeutiques ont considérablement évolués ,la chirurgie et l’</a:t>
            </a:r>
            <a:r>
              <a:rPr lang="fr-FR" dirty="0" err="1" smtClean="0"/>
              <a:t>irathérapie</a:t>
            </a:r>
            <a:r>
              <a:rPr lang="fr-FR" dirty="0" smtClean="0"/>
              <a:t> reste des standards dans la prise en </a:t>
            </a:r>
            <a:r>
              <a:rPr lang="fr-FR" smtClean="0"/>
              <a:t>charge thérapeutique des </a:t>
            </a:r>
            <a:r>
              <a:rPr lang="fr-FR" dirty="0" smtClean="0"/>
              <a:t>CDT.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Variétés histologiques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971550" lvl="1" indent="-514350">
              <a:buFont typeface="+mj-lt"/>
              <a:buAutoNum type="alphaUcPeriod"/>
            </a:pPr>
            <a:r>
              <a:rPr lang="fr-FR" sz="3000" b="1" dirty="0" smtClean="0"/>
              <a:t>Tumeurs épithéliales</a:t>
            </a:r>
          </a:p>
          <a:p>
            <a:pPr lvl="2">
              <a:buNone/>
            </a:pPr>
            <a:r>
              <a:rPr lang="fr-FR" dirty="0" smtClean="0">
                <a:solidFill>
                  <a:srgbClr val="FF0000"/>
                </a:solidFill>
              </a:rPr>
              <a:t>1- </a:t>
            </a:r>
            <a:r>
              <a:rPr lang="fr-FR" b="1" i="1" dirty="0" smtClean="0">
                <a:solidFill>
                  <a:srgbClr val="FF0000"/>
                </a:solidFill>
              </a:rPr>
              <a:t>Dérivés des cellules folliculaires:</a:t>
            </a:r>
          </a:p>
          <a:p>
            <a:pPr marL="1828800" lvl="3" indent="-457200">
              <a:buFont typeface="+mj-lt"/>
              <a:buAutoNum type="alphaLcParenR"/>
            </a:pPr>
            <a:r>
              <a:rPr lang="fr-FR" u="sng" dirty="0" smtClean="0"/>
              <a:t>Carcinomes bien différenciés </a:t>
            </a:r>
          </a:p>
          <a:p>
            <a:pPr marL="2286000" lvl="4" indent="-457200">
              <a:buFont typeface="+mj-lt"/>
              <a:buAutoNum type="arabicParenR"/>
            </a:pPr>
            <a:r>
              <a:rPr lang="fr-FR" dirty="0" smtClean="0"/>
              <a:t>Carcinomes papillaires: 75- 80 %</a:t>
            </a:r>
          </a:p>
          <a:p>
            <a:pPr marL="2286000" lvl="4" indent="-457200">
              <a:buFont typeface="+mj-lt"/>
              <a:buAutoNum type="arabicParenR"/>
            </a:pPr>
            <a:r>
              <a:rPr lang="fr-FR" dirty="0" smtClean="0"/>
              <a:t>Carcinome vésiculaire 10%</a:t>
            </a:r>
          </a:p>
          <a:p>
            <a:pPr marL="1828800" lvl="3" indent="-457200">
              <a:buFont typeface="+mj-lt"/>
              <a:buAutoNum type="alphaLcParenR"/>
            </a:pPr>
            <a:r>
              <a:rPr lang="fr-FR" u="sng" dirty="0" smtClean="0"/>
              <a:t>Moyennement différenciés:</a:t>
            </a:r>
          </a:p>
          <a:p>
            <a:pPr marL="1828800" lvl="3" indent="-457200">
              <a:buFont typeface="+mj-lt"/>
              <a:buAutoNum type="alphaLcParenR"/>
            </a:pPr>
            <a:r>
              <a:rPr lang="fr-FR" u="sng" dirty="0" smtClean="0"/>
              <a:t>Carcinome dédifférencié( anaplasique) :&lt; 5%</a:t>
            </a:r>
          </a:p>
          <a:p>
            <a:pPr lvl="2">
              <a:buNone/>
            </a:pPr>
            <a:r>
              <a:rPr lang="fr-FR" b="1" i="1" dirty="0" smtClean="0">
                <a:solidFill>
                  <a:srgbClr val="FF0000"/>
                </a:solidFill>
              </a:rPr>
              <a:t>2- Dérivés de cellules parafolliculaires:</a:t>
            </a:r>
          </a:p>
          <a:p>
            <a:pPr lvl="2">
              <a:buNone/>
            </a:pPr>
            <a:r>
              <a:rPr lang="fr-FR" dirty="0" smtClean="0"/>
              <a:t>          Carcinome médullaire de la </a:t>
            </a:r>
            <a:r>
              <a:rPr lang="fr-FR" dirty="0" err="1" smtClean="0"/>
              <a:t>thyroide</a:t>
            </a:r>
            <a:r>
              <a:rPr lang="fr-FR" dirty="0" smtClean="0"/>
              <a:t> ou CMT </a:t>
            </a:r>
          </a:p>
          <a:p>
            <a:pPr marL="971550" lvl="1" indent="-514350">
              <a:buNone/>
            </a:pPr>
            <a:r>
              <a:rPr lang="fr-FR" b="1" dirty="0" smtClean="0"/>
              <a:t>B. Tumeurs non épithéliales</a:t>
            </a:r>
            <a:r>
              <a:rPr lang="fr-FR" dirty="0" smtClean="0"/>
              <a:t>: sarcomes, lymphomes, métastase.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4384" y="2132856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fr-FR" sz="5400" dirty="0" smtClean="0"/>
              <a:t>Carcinome Différencié de la Thyroïde</a:t>
            </a:r>
            <a:endParaRPr lang="fr-FR" sz="5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 smtClean="0"/>
              <a:t>Facteurs étiologiques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dirty="0" smtClean="0"/>
              <a:t>Apport iodes:</a:t>
            </a:r>
          </a:p>
          <a:p>
            <a:pPr marL="1371600" lvl="2" indent="-514350">
              <a:buFont typeface="+mj-lt"/>
              <a:buAutoNum type="alphaLcParenR"/>
            </a:pPr>
            <a:r>
              <a:rPr lang="fr-FR" dirty="0" smtClean="0"/>
              <a:t>Carence iodées : C. vésiculaire.</a:t>
            </a:r>
          </a:p>
          <a:p>
            <a:pPr marL="1371600" lvl="2" indent="-514350">
              <a:buFont typeface="+mj-lt"/>
              <a:buAutoNum type="alphaLcParenR"/>
            </a:pPr>
            <a:r>
              <a:rPr lang="fr-FR" dirty="0" smtClean="0"/>
              <a:t>Apport iodé satisfaisant: C. papillaire.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Irradiation cervicale dans l’enfance </a:t>
            </a:r>
            <a:r>
              <a:rPr lang="fr-FR" sz="2600" dirty="0" smtClean="0"/>
              <a:t>(réarrangement proto-oncogène RET)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Mutation génétique </a:t>
            </a:r>
          </a:p>
          <a:p>
            <a:pPr marL="0" indent="0">
              <a:buNone/>
            </a:pPr>
            <a:r>
              <a:rPr lang="fr-FR" sz="2600" dirty="0"/>
              <a:t> </a:t>
            </a:r>
            <a:r>
              <a:rPr lang="fr-FR" sz="2600" dirty="0" smtClean="0"/>
              <a:t>   (forme </a:t>
            </a:r>
            <a:r>
              <a:rPr lang="fr-FR" sz="2600" dirty="0" err="1" smtClean="0"/>
              <a:t>familliale</a:t>
            </a:r>
            <a:r>
              <a:rPr lang="fr-FR" sz="2600" dirty="0" smtClean="0"/>
              <a:t> du CMT, </a:t>
            </a:r>
            <a:r>
              <a:rPr lang="fr-FR" sz="2600" dirty="0" err="1" smtClean="0"/>
              <a:t>C.papillaire</a:t>
            </a:r>
            <a:r>
              <a:rPr lang="fr-FR" sz="2600" dirty="0" smtClean="0"/>
              <a:t> dans la maladie de Gardner)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CDT est </a:t>
            </a:r>
            <a:r>
              <a:rPr lang="fr-FR" dirty="0" err="1" smtClean="0"/>
              <a:t>hormono</a:t>
            </a:r>
            <a:r>
              <a:rPr lang="fr-FR" dirty="0" smtClean="0"/>
              <a:t>-</a:t>
            </a:r>
            <a:r>
              <a:rPr lang="fr-FR" dirty="0" err="1" smtClean="0"/>
              <a:t>dependant</a:t>
            </a:r>
            <a:r>
              <a:rPr lang="fr-FR" dirty="0" smtClean="0"/>
              <a:t>: </a:t>
            </a:r>
            <a:r>
              <a:rPr lang="fr-FR" sz="2600" dirty="0" err="1" smtClean="0"/>
              <a:t>Thyroidite</a:t>
            </a:r>
            <a:r>
              <a:rPr lang="fr-FR" sz="2600" dirty="0" smtClean="0"/>
              <a:t> d’Hashimoto favorise la survenue de lymphome </a:t>
            </a:r>
            <a:r>
              <a:rPr lang="fr-FR" sz="2600" dirty="0" err="1" smtClean="0"/>
              <a:t>thyroidiens</a:t>
            </a:r>
            <a:r>
              <a:rPr lang="fr-FR" sz="2600" dirty="0" smtClean="0"/>
              <a:t>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i="1" u="sng" dirty="0" smtClean="0"/>
              <a:t>Circonstance de découverte</a:t>
            </a:r>
            <a:endParaRPr lang="fr-FR" i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600200"/>
            <a:ext cx="8643998" cy="4525963"/>
          </a:xfrm>
        </p:spPr>
        <p:txBody>
          <a:bodyPr/>
          <a:lstStyle/>
          <a:p>
            <a:r>
              <a:rPr lang="fr-FR" dirty="0" smtClean="0"/>
              <a:t>Généralement ,révélée par un </a:t>
            </a:r>
            <a:r>
              <a:rPr lang="fr-FR" dirty="0" smtClean="0">
                <a:solidFill>
                  <a:srgbClr val="FF0000"/>
                </a:solidFill>
              </a:rPr>
              <a:t>nodule</a:t>
            </a:r>
            <a:r>
              <a:rPr lang="fr-FR" dirty="0" smtClean="0"/>
              <a:t> thyroïdien.</a:t>
            </a:r>
          </a:p>
          <a:p>
            <a:r>
              <a:rPr lang="fr-FR" dirty="0" smtClean="0"/>
              <a:t>Plus rarement révélé par un goitre suspect, une </a:t>
            </a:r>
            <a:r>
              <a:rPr lang="fr-FR" dirty="0" smtClean="0">
                <a:solidFill>
                  <a:srgbClr val="FF0000"/>
                </a:solidFill>
              </a:rPr>
              <a:t>adénopathie</a:t>
            </a:r>
            <a:r>
              <a:rPr lang="fr-FR" dirty="0" smtClean="0"/>
              <a:t> ou des </a:t>
            </a:r>
            <a:r>
              <a:rPr lang="fr-FR" dirty="0" smtClean="0">
                <a:solidFill>
                  <a:srgbClr val="FF0000"/>
                </a:solidFill>
              </a:rPr>
              <a:t>métastases</a:t>
            </a:r>
            <a:r>
              <a:rPr lang="fr-FR" dirty="0" smtClean="0"/>
              <a:t>.</a:t>
            </a:r>
          </a:p>
          <a:p>
            <a:r>
              <a:rPr lang="fr-FR" dirty="0" smtClean="0"/>
              <a:t>La découverte fortuite est aujourd'hui de plus en plus fréquente grâce aux avancées de </a:t>
            </a:r>
            <a:r>
              <a:rPr lang="fr-FR" dirty="0" smtClean="0">
                <a:solidFill>
                  <a:srgbClr val="FF0000"/>
                </a:solidFill>
              </a:rPr>
              <a:t>l’imagerie </a:t>
            </a:r>
            <a:r>
              <a:rPr lang="fr-FR" dirty="0" smtClean="0"/>
              <a:t>( échographie et cytoponction) et de la </a:t>
            </a:r>
            <a:r>
              <a:rPr lang="fr-FR" dirty="0" smtClean="0">
                <a:solidFill>
                  <a:srgbClr val="FF0000"/>
                </a:solidFill>
              </a:rPr>
              <a:t>biologies</a:t>
            </a:r>
            <a:r>
              <a:rPr lang="fr-FR" dirty="0" smtClean="0"/>
              <a:t>.</a:t>
            </a: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646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u="sng" dirty="0" smtClean="0"/>
              <a:t>Données échographiques de forte présomption d’un CT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2060848"/>
            <a:ext cx="8229600" cy="4525963"/>
          </a:xfrm>
        </p:spPr>
        <p:txBody>
          <a:bodyPr/>
          <a:lstStyle/>
          <a:p>
            <a:r>
              <a:rPr lang="fr-FR" dirty="0" smtClean="0"/>
              <a:t>Selon la Classification Eu-</a:t>
            </a:r>
            <a:r>
              <a:rPr lang="fr-FR" dirty="0" err="1" smtClean="0"/>
              <a:t>TIRADs</a:t>
            </a:r>
            <a:r>
              <a:rPr lang="fr-FR" dirty="0" smtClean="0"/>
              <a:t> , un Nodule suspect est solide :</a:t>
            </a:r>
          </a:p>
          <a:p>
            <a:pPr marL="971550" lvl="1" indent="-514350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</a:rPr>
              <a:t>Hypoechogèicité marquée</a:t>
            </a:r>
          </a:p>
          <a:p>
            <a:pPr marL="971550" lvl="1" indent="-514350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</a:rPr>
              <a:t>Contours flous</a:t>
            </a:r>
          </a:p>
          <a:p>
            <a:pPr marL="971550" lvl="1" indent="-514350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</a:rPr>
              <a:t>Forme irrégulière</a:t>
            </a:r>
          </a:p>
          <a:p>
            <a:pPr marL="971550" lvl="1" indent="-514350">
              <a:buFont typeface="+mj-lt"/>
              <a:buAutoNum type="arabicPeriod"/>
            </a:pPr>
            <a:r>
              <a:rPr lang="fr-FR" dirty="0" err="1" smtClean="0">
                <a:solidFill>
                  <a:srgbClr val="FF0000"/>
                </a:solidFill>
              </a:rPr>
              <a:t>Micocalcifications</a:t>
            </a:r>
            <a:endParaRPr lang="fr-FR" dirty="0" smtClean="0">
              <a:solidFill>
                <a:srgbClr val="FF0000"/>
              </a:solidFill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1071</TotalTime>
  <Words>2091</Words>
  <Application>Microsoft Office PowerPoint</Application>
  <PresentationFormat>Affichage à l'écran (4:3)</PresentationFormat>
  <Paragraphs>276</Paragraphs>
  <Slides>46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46</vt:i4>
      </vt:variant>
    </vt:vector>
  </HeadingPairs>
  <TitlesOfParts>
    <vt:vector size="50" baseType="lpstr">
      <vt:lpstr>Arial</vt:lpstr>
      <vt:lpstr>Calibri</vt:lpstr>
      <vt:lpstr>Wingdings</vt:lpstr>
      <vt:lpstr>Thème Office</vt:lpstr>
      <vt:lpstr>Cancer de la thyroide</vt:lpstr>
      <vt:lpstr>introduction</vt:lpstr>
      <vt:lpstr>Définitions:</vt:lpstr>
      <vt:lpstr>Tumeurs thyroidiennes</vt:lpstr>
      <vt:lpstr>Variétés histologiques</vt:lpstr>
      <vt:lpstr>Présentation PowerPoint</vt:lpstr>
      <vt:lpstr>Facteurs étiologiques</vt:lpstr>
      <vt:lpstr>Circonstance de découverte</vt:lpstr>
      <vt:lpstr>Données échographiques de forte présomption d’un CT</vt:lpstr>
      <vt:lpstr>Cytoponction du nodule thyroïdien</vt:lpstr>
      <vt:lpstr>L’étude anatompathologique</vt:lpstr>
      <vt:lpstr>Carcinome papillaire</vt:lpstr>
      <vt:lpstr>Carcinome vésiculaire ( folliculaire)</vt:lpstr>
      <vt:lpstr>Eléments pronostics</vt:lpstr>
      <vt:lpstr>Eléments mauvais pronostic après chirurgie</vt:lpstr>
      <vt:lpstr>Carcinome différenciés de la thyroide</vt:lpstr>
      <vt:lpstr>Traitement chirurgicale:</vt:lpstr>
      <vt:lpstr>Complications de la chirurgie</vt:lpstr>
      <vt:lpstr>Classification TNM</vt:lpstr>
      <vt:lpstr>Présentation PowerPoint</vt:lpstr>
      <vt:lpstr>Staging  </vt:lpstr>
      <vt:lpstr>Traitement hormonal:</vt:lpstr>
      <vt:lpstr>Irathérapie  ( traitement à l’iode radioactif)</vt:lpstr>
      <vt:lpstr>Présentation PowerPoint</vt:lpstr>
      <vt:lpstr>Indications de l’irathérapie dans les cancers différenciés de la thyroide</vt:lpstr>
      <vt:lpstr>Intérêt de l’irathérapie: </vt:lpstr>
      <vt:lpstr>Complications de l’irathérapie</vt:lpstr>
      <vt:lpstr>Autres traitements</vt:lpstr>
      <vt:lpstr>Suivi des cancers différenciés de la thyroïde:</vt:lpstr>
      <vt:lpstr>Présentation PowerPoint</vt:lpstr>
      <vt:lpstr>Présentation PowerPoint</vt:lpstr>
      <vt:lpstr>Présentation PowerPoint</vt:lpstr>
      <vt:lpstr>les cancers anaplasiques (ou indifférenciés) de la thyroïde. </vt:lpstr>
      <vt:lpstr>Présentation PowerPoint</vt:lpstr>
      <vt:lpstr>Examens et prise en charge </vt:lpstr>
      <vt:lpstr>Présentation PowerPoint</vt:lpstr>
      <vt:lpstr>Présentation PowerPoint</vt:lpstr>
      <vt:lpstr>Traitement</vt:lpstr>
      <vt:lpstr>Présentation PowerPoint</vt:lpstr>
      <vt:lpstr>Présentation PowerPoint</vt:lpstr>
      <vt:lpstr>Présentation PowerPoint</vt:lpstr>
      <vt:lpstr>On suspecte un CMT devant:</vt:lpstr>
      <vt:lpstr>Présentation PowerPoint</vt:lpstr>
      <vt:lpstr>Prise en charge thérapeutique</vt:lpstr>
      <vt:lpstr>Présentation PowerPoint</vt:lpstr>
      <vt:lpstr>Conclusion 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Cancer de la thyroide</dc:title>
  <dc:creator>annaba pc</dc:creator>
  <cp:lastModifiedBy>RAHM_Khel Utilisateur AD Khelifa RAHMOUNI</cp:lastModifiedBy>
  <cp:revision>111</cp:revision>
  <dcterms:created xsi:type="dcterms:W3CDTF">2019-10-05T08:41:04Z</dcterms:created>
  <dcterms:modified xsi:type="dcterms:W3CDTF">2020-04-16T15:39:21Z</dcterms:modified>
</cp:coreProperties>
</file>