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78" r:id="rId10"/>
    <p:sldId id="265" r:id="rId11"/>
    <p:sldId id="266" r:id="rId12"/>
    <p:sldId id="267" r:id="rId13"/>
    <p:sldId id="268" r:id="rId14"/>
    <p:sldId id="274" r:id="rId15"/>
    <p:sldId id="275" r:id="rId16"/>
    <p:sldId id="270" r:id="rId17"/>
    <p:sldId id="269" r:id="rId18"/>
    <p:sldId id="271" r:id="rId19"/>
    <p:sldId id="272" r:id="rId20"/>
    <p:sldId id="273" r:id="rId21"/>
    <p:sldId id="276" r:id="rId22"/>
    <p:sldId id="277" r:id="rId2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732" y="-6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DC103C04-B542-4636-97E1-44E1E9E348FE}" type="datetimeFigureOut">
              <a:rPr lang="fr-FR" smtClean="0"/>
              <a:t>14/04/2020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727E77B-AE0D-4DC8-A654-240E331F0138}" type="slidenum">
              <a:rPr lang="fr-FR" smtClean="0"/>
              <a:t>‹N°›</a:t>
            </a:fld>
            <a:endParaRPr lang="fr-FR"/>
          </a:p>
        </p:txBody>
      </p:sp>
    </p:spTree>
    <p:extLst>
      <p:ext uri="{BB962C8B-B14F-4D97-AF65-F5344CB8AC3E}">
        <p14:creationId xmlns:p14="http://schemas.microsoft.com/office/powerpoint/2010/main" val="20018760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C103C04-B542-4636-97E1-44E1E9E348FE}" type="datetimeFigureOut">
              <a:rPr lang="fr-FR" smtClean="0"/>
              <a:t>14/04/2020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727E77B-AE0D-4DC8-A654-240E331F0138}" type="slidenum">
              <a:rPr lang="fr-FR" smtClean="0"/>
              <a:t>‹N°›</a:t>
            </a:fld>
            <a:endParaRPr lang="fr-FR"/>
          </a:p>
        </p:txBody>
      </p:sp>
    </p:spTree>
    <p:extLst>
      <p:ext uri="{BB962C8B-B14F-4D97-AF65-F5344CB8AC3E}">
        <p14:creationId xmlns:p14="http://schemas.microsoft.com/office/powerpoint/2010/main" val="18514717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C103C04-B542-4636-97E1-44E1E9E348FE}" type="datetimeFigureOut">
              <a:rPr lang="fr-FR" smtClean="0"/>
              <a:t>14/04/2020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727E77B-AE0D-4DC8-A654-240E331F0138}" type="slidenum">
              <a:rPr lang="fr-FR" smtClean="0"/>
              <a:t>‹N°›</a:t>
            </a:fld>
            <a:endParaRPr lang="fr-FR"/>
          </a:p>
        </p:txBody>
      </p:sp>
    </p:spTree>
    <p:extLst>
      <p:ext uri="{BB962C8B-B14F-4D97-AF65-F5344CB8AC3E}">
        <p14:creationId xmlns:p14="http://schemas.microsoft.com/office/powerpoint/2010/main" val="42248607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C103C04-B542-4636-97E1-44E1E9E348FE}" type="datetimeFigureOut">
              <a:rPr lang="fr-FR" smtClean="0"/>
              <a:t>14/04/2020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727E77B-AE0D-4DC8-A654-240E331F0138}" type="slidenum">
              <a:rPr lang="fr-FR" smtClean="0"/>
              <a:t>‹N°›</a:t>
            </a:fld>
            <a:endParaRPr lang="fr-FR"/>
          </a:p>
        </p:txBody>
      </p:sp>
    </p:spTree>
    <p:extLst>
      <p:ext uri="{BB962C8B-B14F-4D97-AF65-F5344CB8AC3E}">
        <p14:creationId xmlns:p14="http://schemas.microsoft.com/office/powerpoint/2010/main" val="20574605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DC103C04-B542-4636-97E1-44E1E9E348FE}" type="datetimeFigureOut">
              <a:rPr lang="fr-FR" smtClean="0"/>
              <a:t>14/04/2020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727E77B-AE0D-4DC8-A654-240E331F0138}" type="slidenum">
              <a:rPr lang="fr-FR" smtClean="0"/>
              <a:t>‹N°›</a:t>
            </a:fld>
            <a:endParaRPr lang="fr-FR"/>
          </a:p>
        </p:txBody>
      </p:sp>
    </p:spTree>
    <p:extLst>
      <p:ext uri="{BB962C8B-B14F-4D97-AF65-F5344CB8AC3E}">
        <p14:creationId xmlns:p14="http://schemas.microsoft.com/office/powerpoint/2010/main" val="1740465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DC103C04-B542-4636-97E1-44E1E9E348FE}" type="datetimeFigureOut">
              <a:rPr lang="fr-FR" smtClean="0"/>
              <a:t>14/04/2020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727E77B-AE0D-4DC8-A654-240E331F0138}" type="slidenum">
              <a:rPr lang="fr-FR" smtClean="0"/>
              <a:t>‹N°›</a:t>
            </a:fld>
            <a:endParaRPr lang="fr-FR"/>
          </a:p>
        </p:txBody>
      </p:sp>
    </p:spTree>
    <p:extLst>
      <p:ext uri="{BB962C8B-B14F-4D97-AF65-F5344CB8AC3E}">
        <p14:creationId xmlns:p14="http://schemas.microsoft.com/office/powerpoint/2010/main" val="31298692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DC103C04-B542-4636-97E1-44E1E9E348FE}" type="datetimeFigureOut">
              <a:rPr lang="fr-FR" smtClean="0"/>
              <a:t>14/04/2020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7727E77B-AE0D-4DC8-A654-240E331F0138}" type="slidenum">
              <a:rPr lang="fr-FR" smtClean="0"/>
              <a:t>‹N°›</a:t>
            </a:fld>
            <a:endParaRPr lang="fr-FR"/>
          </a:p>
        </p:txBody>
      </p:sp>
    </p:spTree>
    <p:extLst>
      <p:ext uri="{BB962C8B-B14F-4D97-AF65-F5344CB8AC3E}">
        <p14:creationId xmlns:p14="http://schemas.microsoft.com/office/powerpoint/2010/main" val="34051077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DC103C04-B542-4636-97E1-44E1E9E348FE}" type="datetimeFigureOut">
              <a:rPr lang="fr-FR" smtClean="0"/>
              <a:t>14/04/2020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727E77B-AE0D-4DC8-A654-240E331F0138}" type="slidenum">
              <a:rPr lang="fr-FR" smtClean="0"/>
              <a:t>‹N°›</a:t>
            </a:fld>
            <a:endParaRPr lang="fr-FR"/>
          </a:p>
        </p:txBody>
      </p:sp>
    </p:spTree>
    <p:extLst>
      <p:ext uri="{BB962C8B-B14F-4D97-AF65-F5344CB8AC3E}">
        <p14:creationId xmlns:p14="http://schemas.microsoft.com/office/powerpoint/2010/main" val="26126220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C103C04-B542-4636-97E1-44E1E9E348FE}" type="datetimeFigureOut">
              <a:rPr lang="fr-FR" smtClean="0"/>
              <a:t>14/04/2020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7727E77B-AE0D-4DC8-A654-240E331F0138}" type="slidenum">
              <a:rPr lang="fr-FR" smtClean="0"/>
              <a:t>‹N°›</a:t>
            </a:fld>
            <a:endParaRPr lang="fr-FR"/>
          </a:p>
        </p:txBody>
      </p:sp>
    </p:spTree>
    <p:extLst>
      <p:ext uri="{BB962C8B-B14F-4D97-AF65-F5344CB8AC3E}">
        <p14:creationId xmlns:p14="http://schemas.microsoft.com/office/powerpoint/2010/main" val="25455273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DC103C04-B542-4636-97E1-44E1E9E348FE}" type="datetimeFigureOut">
              <a:rPr lang="fr-FR" smtClean="0"/>
              <a:t>14/04/2020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727E77B-AE0D-4DC8-A654-240E331F0138}" type="slidenum">
              <a:rPr lang="fr-FR" smtClean="0"/>
              <a:t>‹N°›</a:t>
            </a:fld>
            <a:endParaRPr lang="fr-FR"/>
          </a:p>
        </p:txBody>
      </p:sp>
    </p:spTree>
    <p:extLst>
      <p:ext uri="{BB962C8B-B14F-4D97-AF65-F5344CB8AC3E}">
        <p14:creationId xmlns:p14="http://schemas.microsoft.com/office/powerpoint/2010/main" val="14410287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DC103C04-B542-4636-97E1-44E1E9E348FE}" type="datetimeFigureOut">
              <a:rPr lang="fr-FR" smtClean="0"/>
              <a:t>14/04/2020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727E77B-AE0D-4DC8-A654-240E331F0138}" type="slidenum">
              <a:rPr lang="fr-FR" smtClean="0"/>
              <a:t>‹N°›</a:t>
            </a:fld>
            <a:endParaRPr lang="fr-FR"/>
          </a:p>
        </p:txBody>
      </p:sp>
    </p:spTree>
    <p:extLst>
      <p:ext uri="{BB962C8B-B14F-4D97-AF65-F5344CB8AC3E}">
        <p14:creationId xmlns:p14="http://schemas.microsoft.com/office/powerpoint/2010/main" val="18138143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103C04-B542-4636-97E1-44E1E9E348FE}" type="datetimeFigureOut">
              <a:rPr lang="fr-FR" smtClean="0"/>
              <a:t>14/04/2020</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27E77B-AE0D-4DC8-A654-240E331F0138}" type="slidenum">
              <a:rPr lang="fr-FR" smtClean="0"/>
              <a:t>‹N°›</a:t>
            </a:fld>
            <a:endParaRPr lang="fr-FR"/>
          </a:p>
        </p:txBody>
      </p:sp>
    </p:spTree>
    <p:extLst>
      <p:ext uri="{BB962C8B-B14F-4D97-AF65-F5344CB8AC3E}">
        <p14:creationId xmlns:p14="http://schemas.microsoft.com/office/powerpoint/2010/main" val="3700691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style>
          <a:lnRef idx="0">
            <a:schemeClr val="accent5"/>
          </a:lnRef>
          <a:fillRef idx="3">
            <a:schemeClr val="accent5"/>
          </a:fillRef>
          <a:effectRef idx="3">
            <a:schemeClr val="accent5"/>
          </a:effectRef>
          <a:fontRef idx="minor">
            <a:schemeClr val="lt1"/>
          </a:fontRef>
        </p:style>
        <p:txBody>
          <a:bodyPr/>
          <a:lstStyle/>
          <a:p>
            <a:r>
              <a:rPr lang="fr-FR" dirty="0" smtClean="0"/>
              <a:t>Cas clinique </a:t>
            </a:r>
            <a:br>
              <a:rPr lang="fr-FR" dirty="0" smtClean="0"/>
            </a:br>
            <a:r>
              <a:rPr lang="fr-FR" dirty="0" smtClean="0"/>
              <a:t>Nodule Du Sein </a:t>
            </a:r>
            <a:endParaRPr lang="fr-FR" dirty="0"/>
          </a:p>
        </p:txBody>
      </p:sp>
      <p:sp>
        <p:nvSpPr>
          <p:cNvPr id="3" name="Sous-titre 2"/>
          <p:cNvSpPr>
            <a:spLocks noGrp="1"/>
          </p:cNvSpPr>
          <p:nvPr>
            <p:ph type="subTitle" idx="1"/>
          </p:nvPr>
        </p:nvSpPr>
        <p:spPr>
          <a:xfrm>
            <a:off x="2003685" y="4066733"/>
            <a:ext cx="9144000" cy="1655762"/>
          </a:xfrm>
        </p:spPr>
        <p:txBody>
          <a:bodyPr/>
          <a:lstStyle/>
          <a:p>
            <a:r>
              <a:rPr lang="fr-FR" dirty="0" smtClean="0"/>
              <a:t>Pr </a:t>
            </a:r>
            <a:r>
              <a:rPr lang="fr-FR" dirty="0" err="1" smtClean="0"/>
              <a:t>Aouras</a:t>
            </a:r>
            <a:endParaRPr lang="fr-FR" dirty="0" smtClean="0"/>
          </a:p>
          <a:p>
            <a:r>
              <a:rPr lang="fr-FR" dirty="0" smtClean="0"/>
              <a:t>EHS EL </a:t>
            </a:r>
            <a:r>
              <a:rPr lang="fr-FR" dirty="0" err="1" smtClean="0"/>
              <a:t>bouni</a:t>
            </a:r>
            <a:r>
              <a:rPr lang="fr-FR" smtClean="0"/>
              <a:t> </a:t>
            </a:r>
            <a:endParaRPr lang="fr-FR" dirty="0"/>
          </a:p>
        </p:txBody>
      </p:sp>
    </p:spTree>
    <p:extLst>
      <p:ext uri="{BB962C8B-B14F-4D97-AF65-F5344CB8AC3E}">
        <p14:creationId xmlns:p14="http://schemas.microsoft.com/office/powerpoint/2010/main" val="8784235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2504" y="598404"/>
            <a:ext cx="11999495" cy="2505743"/>
          </a:xfrm>
        </p:spPr>
        <p:txBody>
          <a:bodyPr>
            <a:normAutofit/>
          </a:bodyPr>
          <a:lstStyle/>
          <a:p>
            <a:pPr lvl="0"/>
            <a:r>
              <a:rPr lang="fr-FR" sz="4400" b="1" dirty="0" err="1" smtClean="0">
                <a:latin typeface="Times New Roman" panose="02020603050405020304" pitchFamily="18" charset="0"/>
                <a:cs typeface="Times New Roman" panose="02020603050405020304" pitchFamily="18" charset="0"/>
              </a:rPr>
              <a:t>Microbiopsie</a:t>
            </a:r>
            <a:r>
              <a:rPr lang="fr-FR" sz="4400" b="1" dirty="0" smtClean="0">
                <a:latin typeface="Times New Roman" panose="02020603050405020304" pitchFamily="18" charset="0"/>
                <a:cs typeface="Times New Roman" panose="02020603050405020304" pitchFamily="18" charset="0"/>
              </a:rPr>
              <a:t> </a:t>
            </a:r>
            <a:r>
              <a:rPr lang="fr-FR" sz="4400" dirty="0" smtClean="0">
                <a:latin typeface="Times New Roman" panose="02020603050405020304" pitchFamily="18" charset="0"/>
                <a:cs typeface="Times New Roman" panose="02020603050405020304" pitchFamily="18" charset="0"/>
              </a:rPr>
              <a:t>: </a:t>
            </a:r>
          </a:p>
          <a:p>
            <a:pPr lvl="0"/>
            <a:endParaRPr lang="fr-FR" sz="4400" dirty="0">
              <a:latin typeface="Times New Roman" panose="02020603050405020304" pitchFamily="18" charset="0"/>
              <a:cs typeface="Times New Roman" panose="02020603050405020304" pitchFamily="18" charset="0"/>
            </a:endParaRPr>
          </a:p>
          <a:p>
            <a:pPr lvl="0"/>
            <a:r>
              <a:rPr lang="fr-FR" sz="4000" dirty="0" smtClean="0">
                <a:latin typeface="Times New Roman" panose="02020603050405020304" pitchFamily="18" charset="0"/>
                <a:cs typeface="Times New Roman" panose="02020603050405020304" pitchFamily="18" charset="0"/>
              </a:rPr>
              <a:t>aspects en faveur d un carcinome lobulaire infiltrant</a:t>
            </a:r>
            <a:endParaRPr lang="fr-FR" sz="4000" dirty="0">
              <a:latin typeface="Times New Roman" panose="02020603050405020304" pitchFamily="18" charset="0"/>
              <a:cs typeface="Times New Roman" panose="02020603050405020304" pitchFamily="18" charset="0"/>
            </a:endParaRPr>
          </a:p>
          <a:p>
            <a:endParaRPr lang="fr-FR"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864508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790909"/>
            <a:ext cx="11911263" cy="3540459"/>
          </a:xfrm>
        </p:spPr>
        <p:txBody>
          <a:bodyPr>
            <a:noAutofit/>
          </a:bodyPr>
          <a:lstStyle/>
          <a:p>
            <a:endParaRPr lang="fr-FR" sz="3600" dirty="0">
              <a:latin typeface="Times New Roman" panose="02020603050405020304" pitchFamily="18" charset="0"/>
              <a:cs typeface="Times New Roman" panose="02020603050405020304" pitchFamily="18" charset="0"/>
            </a:endParaRPr>
          </a:p>
          <a:p>
            <a:r>
              <a:rPr lang="fr-FR" sz="3600" dirty="0" smtClean="0">
                <a:latin typeface="Times New Roman" panose="02020603050405020304" pitchFamily="18" charset="0"/>
                <a:cs typeface="Times New Roman" panose="02020603050405020304" pitchFamily="18" charset="0"/>
              </a:rPr>
              <a:t>Quel est le bilan complémentaire  que vous allez demander ?</a:t>
            </a:r>
            <a:endParaRPr lang="fr-FR" sz="3600" dirty="0"/>
          </a:p>
        </p:txBody>
      </p:sp>
    </p:spTree>
    <p:extLst>
      <p:ext uri="{BB962C8B-B14F-4D97-AF65-F5344CB8AC3E}">
        <p14:creationId xmlns:p14="http://schemas.microsoft.com/office/powerpoint/2010/main" val="395013618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8440" y="165267"/>
            <a:ext cx="11863137" cy="6572417"/>
          </a:xfrm>
        </p:spPr>
        <p:txBody>
          <a:bodyPr>
            <a:normAutofit/>
          </a:bodyPr>
          <a:lstStyle/>
          <a:p>
            <a:pPr marL="0" indent="0">
              <a:buNone/>
            </a:pPr>
            <a:r>
              <a:rPr lang="fr-FR" sz="2400" dirty="0" smtClean="0">
                <a:latin typeface="Times New Roman" panose="02020603050405020304" pitchFamily="18" charset="0"/>
                <a:cs typeface="Times New Roman" panose="02020603050405020304" pitchFamily="18" charset="0"/>
              </a:rPr>
              <a:t>Un </a:t>
            </a:r>
            <a:r>
              <a:rPr lang="fr-FR" sz="2400" dirty="0">
                <a:latin typeface="Times New Roman" panose="02020603050405020304" pitchFamily="18" charset="0"/>
                <a:cs typeface="Times New Roman" panose="02020603050405020304" pitchFamily="18" charset="0"/>
              </a:rPr>
              <a:t>bilan d’extension à la recherche d’une localisation secondaire </a:t>
            </a:r>
            <a:r>
              <a:rPr lang="fr-FR" sz="2400" dirty="0" smtClean="0">
                <a:latin typeface="Times New Roman" panose="02020603050405020304" pitchFamily="18" charset="0"/>
                <a:cs typeface="Times New Roman" panose="02020603050405020304" pitchFamily="18" charset="0"/>
              </a:rPr>
              <a:t>insidieuse : afin d’établir une classification TNM,  comportant.</a:t>
            </a:r>
          </a:p>
          <a:p>
            <a:pPr marL="0" indent="0">
              <a:buNone/>
            </a:pPr>
            <a:r>
              <a:rPr lang="fr-FR" sz="2400" dirty="0" smtClean="0">
                <a:latin typeface="Times New Roman" panose="02020603050405020304" pitchFamily="18" charset="0"/>
                <a:cs typeface="Times New Roman" panose="02020603050405020304" pitchFamily="18" charset="0"/>
              </a:rPr>
              <a:t> </a:t>
            </a:r>
          </a:p>
          <a:p>
            <a:r>
              <a:rPr lang="fr-FR" sz="2400" dirty="0">
                <a:latin typeface="Times New Roman" panose="02020603050405020304" pitchFamily="18" charset="0"/>
                <a:cs typeface="Times New Roman" panose="02020603050405020304" pitchFamily="18" charset="0"/>
              </a:rPr>
              <a:t> </a:t>
            </a:r>
            <a:r>
              <a:rPr lang="fr-FR" sz="2400" b="1" u="sng" dirty="0" smtClean="0">
                <a:latin typeface="Times New Roman" panose="02020603050405020304" pitchFamily="18" charset="0"/>
                <a:cs typeface="Times New Roman" panose="02020603050405020304" pitchFamily="18" charset="0"/>
              </a:rPr>
              <a:t>TDM thoraco </a:t>
            </a:r>
            <a:r>
              <a:rPr lang="fr-FR" sz="2400" b="1" u="sng" dirty="0" err="1" smtClean="0">
                <a:latin typeface="Times New Roman" panose="02020603050405020304" pitchFamily="18" charset="0"/>
                <a:cs typeface="Times New Roman" panose="02020603050405020304" pitchFamily="18" charset="0"/>
              </a:rPr>
              <a:t>abdomino</a:t>
            </a:r>
            <a:r>
              <a:rPr lang="fr-FR" sz="2400" b="1" u="sng" dirty="0" smtClean="0">
                <a:latin typeface="Times New Roman" panose="02020603050405020304" pitchFamily="18" charset="0"/>
                <a:cs typeface="Times New Roman" panose="02020603050405020304" pitchFamily="18" charset="0"/>
              </a:rPr>
              <a:t> pelvien</a:t>
            </a:r>
          </a:p>
          <a:p>
            <a:pPr lvl="0">
              <a:buFont typeface="Wingdings" panose="05000000000000000000" pitchFamily="2" charset="2"/>
              <a:buChar char="Ø"/>
            </a:pPr>
            <a:r>
              <a:rPr lang="fr-FR" sz="2400" dirty="0" smtClean="0">
                <a:latin typeface="Times New Roman" panose="02020603050405020304" pitchFamily="18" charset="0"/>
                <a:cs typeface="Times New Roman" panose="02020603050405020304" pitchFamily="18" charset="0"/>
              </a:rPr>
              <a:t>à </a:t>
            </a:r>
            <a:r>
              <a:rPr lang="fr-FR" sz="2400" dirty="0">
                <a:latin typeface="Times New Roman" panose="02020603050405020304" pitchFamily="18" charset="0"/>
                <a:cs typeface="Times New Roman" panose="02020603050405020304" pitchFamily="18" charset="0"/>
              </a:rPr>
              <a:t>la recherche d’une   localisation pulmonaire ;</a:t>
            </a:r>
          </a:p>
          <a:p>
            <a:pPr lvl="0">
              <a:buFont typeface="Wingdings" panose="05000000000000000000" pitchFamily="2" charset="2"/>
              <a:buChar char="Ø"/>
            </a:pPr>
            <a:r>
              <a:rPr lang="fr-FR" sz="2400" dirty="0" smtClean="0">
                <a:latin typeface="Times New Roman" panose="02020603050405020304" pitchFamily="18" charset="0"/>
                <a:cs typeface="Times New Roman" panose="02020603050405020304" pitchFamily="18" charset="0"/>
              </a:rPr>
              <a:t>à </a:t>
            </a:r>
            <a:r>
              <a:rPr lang="fr-FR" sz="2400" dirty="0">
                <a:latin typeface="Times New Roman" panose="02020603050405020304" pitchFamily="18" charset="0"/>
                <a:cs typeface="Times New Roman" panose="02020603050405020304" pitchFamily="18" charset="0"/>
              </a:rPr>
              <a:t>la recherche d’une localisation essentiellement hépatique et permet par la même occasion d’éliminer une tumeur ovarienne qui nécessite une prise en charge concomitante   ou un fibrome utérin pouvant gêner la thérapeutique complémentaire ultérieure </a:t>
            </a:r>
            <a:r>
              <a:rPr lang="fr-FR" sz="2400" dirty="0" smtClean="0">
                <a:latin typeface="Times New Roman" panose="02020603050405020304" pitchFamily="18" charset="0"/>
                <a:cs typeface="Times New Roman" panose="02020603050405020304" pitchFamily="18" charset="0"/>
              </a:rPr>
              <a:t>;</a:t>
            </a:r>
          </a:p>
          <a:p>
            <a:pPr lvl="0"/>
            <a:endParaRPr lang="fr-FR" sz="2400" dirty="0">
              <a:latin typeface="Times New Roman" panose="02020603050405020304" pitchFamily="18" charset="0"/>
              <a:cs typeface="Times New Roman" panose="02020603050405020304" pitchFamily="18" charset="0"/>
            </a:endParaRPr>
          </a:p>
          <a:p>
            <a:pPr lvl="0">
              <a:buFont typeface="Wingdings" panose="05000000000000000000" pitchFamily="2" charset="2"/>
              <a:buChar char="Ø"/>
            </a:pPr>
            <a:r>
              <a:rPr lang="fr-FR" sz="2400" b="1" dirty="0">
                <a:latin typeface="Times New Roman" panose="02020603050405020304" pitchFamily="18" charset="0"/>
                <a:cs typeface="Times New Roman" panose="02020603050405020304" pitchFamily="18" charset="0"/>
              </a:rPr>
              <a:t>Ca 15. 3 </a:t>
            </a:r>
            <a:r>
              <a:rPr lang="fr-FR" sz="2400" dirty="0">
                <a:latin typeface="Times New Roman" panose="02020603050405020304" pitchFamily="18" charset="0"/>
                <a:cs typeface="Times New Roman" panose="02020603050405020304" pitchFamily="18" charset="0"/>
              </a:rPr>
              <a:t>: c’est un marqueur sérique  associée aux tumeurs mammaires. Son dosage présente un intérêt  surtout dans le suivi du traitement et le dépistage précoce des métastases</a:t>
            </a:r>
          </a:p>
          <a:p>
            <a:r>
              <a:rPr lang="fr-FR" sz="2400" dirty="0">
                <a:latin typeface="Times New Roman" panose="02020603050405020304" pitchFamily="18" charset="0"/>
                <a:cs typeface="Times New Roman" panose="02020603050405020304" pitchFamily="18" charset="0"/>
              </a:rPr>
              <a:t> Son dosage a  au stade de diagnostic permet  d’avoir juste une  valeur de référence </a:t>
            </a:r>
            <a:r>
              <a:rPr lang="fr-FR" sz="2400" dirty="0" smtClean="0">
                <a:latin typeface="Times New Roman" panose="02020603050405020304" pitchFamily="18" charset="0"/>
                <a:cs typeface="Times New Roman" panose="02020603050405020304" pitchFamily="18" charset="0"/>
              </a:rPr>
              <a:t>;</a:t>
            </a:r>
          </a:p>
          <a:p>
            <a:pPr marL="0" indent="0">
              <a:buNone/>
            </a:pPr>
            <a:endParaRPr lang="fr-FR" sz="2400" dirty="0">
              <a:latin typeface="Times New Roman" panose="02020603050405020304" pitchFamily="18" charset="0"/>
              <a:cs typeface="Times New Roman" panose="02020603050405020304" pitchFamily="18" charset="0"/>
            </a:endParaRPr>
          </a:p>
          <a:p>
            <a:pPr lvl="0">
              <a:buFont typeface="Wingdings" panose="05000000000000000000" pitchFamily="2" charset="2"/>
              <a:buChar char="Ø"/>
            </a:pPr>
            <a:r>
              <a:rPr lang="fr-FR" sz="2400" b="1" dirty="0">
                <a:latin typeface="Times New Roman" panose="02020603050405020304" pitchFamily="18" charset="0"/>
                <a:cs typeface="Times New Roman" panose="02020603050405020304" pitchFamily="18" charset="0"/>
              </a:rPr>
              <a:t>Scintigraphie osseuse </a:t>
            </a:r>
            <a:r>
              <a:rPr lang="fr-FR" sz="2400" dirty="0">
                <a:latin typeface="Times New Roman" panose="02020603050405020304" pitchFamily="18" charset="0"/>
                <a:cs typeface="Times New Roman" panose="02020603050405020304" pitchFamily="18" charset="0"/>
              </a:rPr>
              <a:t>: une scintigraphie </a:t>
            </a:r>
            <a:r>
              <a:rPr lang="fr-FR" sz="2400" dirty="0" smtClean="0">
                <a:latin typeface="Times New Roman" panose="02020603050405020304" pitchFamily="18" charset="0"/>
                <a:cs typeface="Times New Roman" panose="02020603050405020304" pitchFamily="18" charset="0"/>
              </a:rPr>
              <a:t>osseuse si </a:t>
            </a:r>
            <a:r>
              <a:rPr lang="fr-FR" sz="2400" dirty="0" err="1" smtClean="0">
                <a:latin typeface="Times New Roman" panose="02020603050405020304" pitchFamily="18" charset="0"/>
                <a:cs typeface="Times New Roman" panose="02020603050405020304" pitchFamily="18" charset="0"/>
              </a:rPr>
              <a:t>necessaire</a:t>
            </a:r>
            <a:r>
              <a:rPr lang="fr-FR" sz="2400" dirty="0" smtClean="0">
                <a:latin typeface="Times New Roman" panose="02020603050405020304" pitchFamily="18" charset="0"/>
                <a:cs typeface="Times New Roman" panose="02020603050405020304" pitchFamily="18" charset="0"/>
              </a:rPr>
              <a:t>  </a:t>
            </a:r>
            <a:r>
              <a:rPr lang="fr-FR" sz="2400" dirty="0">
                <a:latin typeface="Times New Roman" panose="02020603050405020304" pitchFamily="18" charset="0"/>
                <a:cs typeface="Times New Roman" panose="02020603050405020304" pitchFamily="18" charset="0"/>
              </a:rPr>
              <a:t>à la recherche d’une localisation osseuse. </a:t>
            </a:r>
          </a:p>
          <a:p>
            <a:endParaRPr lang="fr-FR" sz="2400" dirty="0">
              <a:latin typeface="Times New Roman" panose="02020603050405020304" pitchFamily="18" charset="0"/>
              <a:cs typeface="Times New Roman" panose="02020603050405020304" pitchFamily="18" charset="0"/>
            </a:endParaRPr>
          </a:p>
          <a:p>
            <a:endParaRPr lang="fr-F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136314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56936" y="1127793"/>
            <a:ext cx="11385885" cy="4351338"/>
          </a:xfrm>
        </p:spPr>
        <p:txBody>
          <a:bodyPr>
            <a:normAutofit fontScale="92500" lnSpcReduction="20000"/>
          </a:bodyPr>
          <a:lstStyle/>
          <a:p>
            <a:pPr algn="ctr"/>
            <a:r>
              <a:rPr lang="fr-FR" sz="4800" b="1" dirty="0" smtClean="0">
                <a:latin typeface="Times New Roman" panose="02020603050405020304" pitchFamily="18" charset="0"/>
                <a:cs typeface="Times New Roman" panose="02020603050405020304" pitchFamily="18" charset="0"/>
              </a:rPr>
              <a:t>Suite de bilan </a:t>
            </a:r>
          </a:p>
          <a:p>
            <a:r>
              <a:rPr lang="fr-FR" dirty="0" smtClean="0"/>
              <a:t>Bilan  </a:t>
            </a:r>
            <a:r>
              <a:rPr lang="fr-FR" dirty="0"/>
              <a:t>thérapeutique </a:t>
            </a:r>
          </a:p>
          <a:p>
            <a:endParaRPr lang="fr-FR" dirty="0"/>
          </a:p>
          <a:p>
            <a:pPr lvl="0"/>
            <a:r>
              <a:rPr lang="fr-FR" dirty="0"/>
              <a:t>Bilan </a:t>
            </a:r>
            <a:r>
              <a:rPr lang="fr-FR" dirty="0" smtClean="0"/>
              <a:t>biologique:</a:t>
            </a:r>
          </a:p>
          <a:p>
            <a:pPr lvl="0"/>
            <a:r>
              <a:rPr lang="fr-FR" dirty="0" smtClean="0"/>
              <a:t> </a:t>
            </a:r>
            <a:r>
              <a:rPr lang="fr-FR" dirty="0"/>
              <a:t>‘’ GR-RH, FNS, Urée, Créatinine, bilan d’hémostase, transaminases ; et les phosphatases alcalines ;  </a:t>
            </a:r>
          </a:p>
          <a:p>
            <a:pPr lvl="0"/>
            <a:endParaRPr lang="fr-FR" dirty="0" smtClean="0"/>
          </a:p>
          <a:p>
            <a:pPr lvl="0"/>
            <a:r>
              <a:rPr lang="fr-FR" dirty="0" smtClean="0"/>
              <a:t>Echocardiographie  </a:t>
            </a:r>
            <a:r>
              <a:rPr lang="fr-FR" dirty="0"/>
              <a:t>à la recherche d’une anomalie du fonctionnement du cœur pouvant contre indiquer les </a:t>
            </a:r>
            <a:r>
              <a:rPr lang="fr-FR" dirty="0" err="1"/>
              <a:t>anthracyclines</a:t>
            </a:r>
            <a:r>
              <a:rPr lang="fr-FR" dirty="0"/>
              <a:t> </a:t>
            </a:r>
            <a:r>
              <a:rPr lang="fr-FR" dirty="0" smtClean="0"/>
              <a:t>;</a:t>
            </a:r>
          </a:p>
          <a:p>
            <a:pPr marL="0" lvl="0" indent="0">
              <a:buNone/>
            </a:pPr>
            <a:endParaRPr lang="fr-FR" dirty="0"/>
          </a:p>
          <a:p>
            <a:pPr lvl="0"/>
            <a:r>
              <a:rPr lang="fr-FR" dirty="0"/>
              <a:t>Un avis d’anesthésie. </a:t>
            </a:r>
          </a:p>
          <a:p>
            <a:endParaRPr lang="fr-FR" dirty="0"/>
          </a:p>
        </p:txBody>
      </p:sp>
    </p:spTree>
    <p:extLst>
      <p:ext uri="{BB962C8B-B14F-4D97-AF65-F5344CB8AC3E}">
        <p14:creationId xmlns:p14="http://schemas.microsoft.com/office/powerpoint/2010/main" val="23993899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smtClean="0"/>
              <a:t>Le bilan d extension est revenu normal ; comment classez vous cette tumeur?</a:t>
            </a:r>
            <a:endParaRPr lang="fr-FR" dirty="0"/>
          </a:p>
        </p:txBody>
      </p:sp>
    </p:spTree>
    <p:extLst>
      <p:ext uri="{BB962C8B-B14F-4D97-AF65-F5344CB8AC3E}">
        <p14:creationId xmlns:p14="http://schemas.microsoft.com/office/powerpoint/2010/main" val="423247702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17884" y="1199983"/>
            <a:ext cx="9749590" cy="1615407"/>
          </a:xfrm>
        </p:spPr>
        <p:txBody>
          <a:bodyPr>
            <a:normAutofit/>
          </a:bodyPr>
          <a:lstStyle/>
          <a:p>
            <a:r>
              <a:rPr lang="fr-FR" sz="6600" dirty="0" smtClean="0">
                <a:latin typeface="Times New Roman" panose="02020603050405020304" pitchFamily="18" charset="0"/>
                <a:cs typeface="Times New Roman" panose="02020603050405020304" pitchFamily="18" charset="0"/>
              </a:rPr>
              <a:t>T2 N1 MO PEV0  AG  </a:t>
            </a:r>
            <a:r>
              <a:rPr lang="fr-FR" sz="6600" u="sng" dirty="0" smtClean="0">
                <a:latin typeface="Times New Roman" panose="02020603050405020304" pitchFamily="18" charset="0"/>
                <a:cs typeface="Times New Roman" panose="02020603050405020304" pitchFamily="18" charset="0"/>
              </a:rPr>
              <a:t>+</a:t>
            </a:r>
            <a:endParaRPr lang="fr-FR" sz="6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530692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6568" y="1825625"/>
            <a:ext cx="11975432" cy="2409491"/>
          </a:xfrm>
        </p:spPr>
        <p:txBody>
          <a:bodyPr>
            <a:normAutofit/>
          </a:bodyPr>
          <a:lstStyle/>
          <a:p>
            <a:r>
              <a:rPr lang="fr-FR" sz="5400" dirty="0">
                <a:latin typeface="Times New Roman" panose="02020603050405020304" pitchFamily="18" charset="0"/>
                <a:cs typeface="Times New Roman" panose="02020603050405020304" pitchFamily="18" charset="0"/>
              </a:rPr>
              <a:t>Quelles sont les armes thérapeutiques préconisées pour prendre en charge cette jeune femme ?</a:t>
            </a:r>
          </a:p>
        </p:txBody>
      </p:sp>
    </p:spTree>
    <p:extLst>
      <p:ext uri="{BB962C8B-B14F-4D97-AF65-F5344CB8AC3E}">
        <p14:creationId xmlns:p14="http://schemas.microsoft.com/office/powerpoint/2010/main" val="17600183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64696" y="288758"/>
            <a:ext cx="11742820" cy="6411845"/>
          </a:xfrm>
        </p:spPr>
        <p:txBody>
          <a:bodyPr>
            <a:normAutofit fontScale="85000" lnSpcReduction="20000"/>
          </a:bodyPr>
          <a:lstStyle/>
          <a:p>
            <a:r>
              <a:rPr lang="fr-FR" b="1" u="sng" dirty="0">
                <a:latin typeface="Times New Roman" panose="02020603050405020304" pitchFamily="18" charset="0"/>
                <a:cs typeface="Times New Roman" panose="02020603050405020304" pitchFamily="18" charset="0"/>
              </a:rPr>
              <a:t>Conduite thérapeutique </a:t>
            </a:r>
            <a:endParaRPr lang="fr-FR" b="1" u="sng" dirty="0" smtClean="0">
              <a:latin typeface="Times New Roman" panose="02020603050405020304" pitchFamily="18" charset="0"/>
              <a:cs typeface="Times New Roman" panose="02020603050405020304" pitchFamily="18" charset="0"/>
            </a:endParaRPr>
          </a:p>
          <a:p>
            <a:pPr lvl="0"/>
            <a:endParaRPr lang="fr-FR" b="1" dirty="0" smtClean="0">
              <a:latin typeface="Times New Roman" panose="02020603050405020304" pitchFamily="18" charset="0"/>
              <a:cs typeface="Times New Roman" panose="02020603050405020304" pitchFamily="18" charset="0"/>
            </a:endParaRPr>
          </a:p>
          <a:p>
            <a:pPr lvl="0"/>
            <a:r>
              <a:rPr lang="fr-FR" b="1" dirty="0" smtClean="0">
                <a:latin typeface="Times New Roman" panose="02020603050405020304" pitchFamily="18" charset="0"/>
                <a:cs typeface="Times New Roman" panose="02020603050405020304" pitchFamily="18" charset="0"/>
              </a:rPr>
              <a:t>UNE CHIRURGIE 1ere </a:t>
            </a:r>
            <a:r>
              <a:rPr lang="fr-FR" dirty="0">
                <a:latin typeface="Times New Roman" panose="02020603050405020304" pitchFamily="18" charset="0"/>
                <a:cs typeface="Times New Roman" panose="02020603050405020304" pitchFamily="18" charset="0"/>
              </a:rPr>
              <a:t> </a:t>
            </a:r>
            <a:r>
              <a:rPr lang="fr-FR" dirty="0" smtClean="0">
                <a:latin typeface="Times New Roman" panose="02020603050405020304" pitchFamily="18" charset="0"/>
                <a:cs typeface="Times New Roman" panose="02020603050405020304" pitchFamily="18" charset="0"/>
              </a:rPr>
              <a:t>:</a:t>
            </a:r>
          </a:p>
          <a:p>
            <a:pPr lvl="0"/>
            <a:r>
              <a:rPr lang="fr-FR" dirty="0" smtClean="0">
                <a:latin typeface="Times New Roman" panose="02020603050405020304" pitchFamily="18" charset="0"/>
                <a:cs typeface="Times New Roman" panose="02020603050405020304" pitchFamily="18" charset="0"/>
              </a:rPr>
              <a:t> </a:t>
            </a:r>
            <a:r>
              <a:rPr lang="fr-FR" dirty="0">
                <a:latin typeface="Times New Roman" panose="02020603050405020304" pitchFamily="18" charset="0"/>
                <a:cs typeface="Times New Roman" panose="02020603050405020304" pitchFamily="18" charset="0"/>
              </a:rPr>
              <a:t>En absence de métastase et de signes inflammatoires associés, cette tumeur sera classée en T2.    traitement conservateur  « Tumorectomie élargie + Curage »  </a:t>
            </a:r>
          </a:p>
          <a:p>
            <a:pPr lvl="0"/>
            <a:endParaRPr lang="fr-FR" b="1" dirty="0" smtClean="0">
              <a:latin typeface="Times New Roman" panose="02020603050405020304" pitchFamily="18" charset="0"/>
              <a:cs typeface="Times New Roman" panose="02020603050405020304" pitchFamily="18" charset="0"/>
            </a:endParaRPr>
          </a:p>
          <a:p>
            <a:pPr lvl="0"/>
            <a:r>
              <a:rPr lang="fr-FR" b="1" dirty="0" smtClean="0">
                <a:latin typeface="Times New Roman" panose="02020603050405020304" pitchFamily="18" charset="0"/>
                <a:cs typeface="Times New Roman" panose="02020603050405020304" pitchFamily="18" charset="0"/>
              </a:rPr>
              <a:t>Une </a:t>
            </a:r>
            <a:r>
              <a:rPr lang="fr-FR" b="1" dirty="0">
                <a:latin typeface="Times New Roman" panose="02020603050405020304" pitchFamily="18" charset="0"/>
                <a:cs typeface="Times New Roman" panose="02020603050405020304" pitchFamily="18" charset="0"/>
              </a:rPr>
              <a:t>chimiothérapie</a:t>
            </a:r>
            <a:r>
              <a:rPr lang="fr-FR" dirty="0">
                <a:latin typeface="Times New Roman" panose="02020603050405020304" pitchFamily="18" charset="0"/>
                <a:cs typeface="Times New Roman" panose="02020603050405020304" pitchFamily="18" charset="0"/>
              </a:rPr>
              <a:t>  à base de </a:t>
            </a:r>
            <a:r>
              <a:rPr lang="fr-FR" dirty="0" err="1">
                <a:latin typeface="Times New Roman" panose="02020603050405020304" pitchFamily="18" charset="0"/>
                <a:cs typeface="Times New Roman" panose="02020603050405020304" pitchFamily="18" charset="0"/>
              </a:rPr>
              <a:t>taxanes</a:t>
            </a:r>
            <a:r>
              <a:rPr lang="fr-FR" dirty="0">
                <a:latin typeface="Times New Roman" panose="02020603050405020304" pitchFamily="18" charset="0"/>
                <a:cs typeface="Times New Roman" panose="02020603050405020304" pitchFamily="18" charset="0"/>
              </a:rPr>
              <a:t> et d’</a:t>
            </a:r>
            <a:r>
              <a:rPr lang="fr-FR" dirty="0" err="1">
                <a:latin typeface="Times New Roman" panose="02020603050405020304" pitchFamily="18" charset="0"/>
                <a:cs typeface="Times New Roman" panose="02020603050405020304" pitchFamily="18" charset="0"/>
              </a:rPr>
              <a:t>anthracyclines</a:t>
            </a:r>
            <a:r>
              <a:rPr lang="fr-FR" dirty="0">
                <a:latin typeface="Times New Roman" panose="02020603050405020304" pitchFamily="18" charset="0"/>
                <a:cs typeface="Times New Roman" panose="02020603050405020304" pitchFamily="18" charset="0"/>
              </a:rPr>
              <a:t> sera instaurée, à raison d'une cure toutes les 3 semaines pour un total de 6cures.</a:t>
            </a:r>
          </a:p>
          <a:p>
            <a:pPr lvl="0"/>
            <a:endParaRPr lang="fr-FR" b="1" dirty="0" smtClean="0">
              <a:latin typeface="Times New Roman" panose="02020603050405020304" pitchFamily="18" charset="0"/>
              <a:cs typeface="Times New Roman" panose="02020603050405020304" pitchFamily="18" charset="0"/>
            </a:endParaRPr>
          </a:p>
          <a:p>
            <a:pPr lvl="0"/>
            <a:endParaRPr lang="fr-FR" b="1" dirty="0">
              <a:latin typeface="Times New Roman" panose="02020603050405020304" pitchFamily="18" charset="0"/>
              <a:cs typeface="Times New Roman" panose="02020603050405020304" pitchFamily="18" charset="0"/>
            </a:endParaRPr>
          </a:p>
          <a:p>
            <a:pPr lvl="0"/>
            <a:r>
              <a:rPr lang="fr-FR" b="1" dirty="0" smtClean="0">
                <a:latin typeface="Times New Roman" panose="02020603050405020304" pitchFamily="18" charset="0"/>
                <a:cs typeface="Times New Roman" panose="02020603050405020304" pitchFamily="18" charset="0"/>
              </a:rPr>
              <a:t>une </a:t>
            </a:r>
            <a:r>
              <a:rPr lang="fr-FR" b="1" dirty="0">
                <a:latin typeface="Times New Roman" panose="02020603050405020304" pitchFamily="18" charset="0"/>
                <a:cs typeface="Times New Roman" panose="02020603050405020304" pitchFamily="18" charset="0"/>
              </a:rPr>
              <a:t>radiothérapie large </a:t>
            </a:r>
            <a:r>
              <a:rPr lang="fr-FR" dirty="0">
                <a:latin typeface="Times New Roman" panose="02020603050405020304" pitchFamily="18" charset="0"/>
                <a:cs typeface="Times New Roman" panose="02020603050405020304" pitchFamily="18" charset="0"/>
              </a:rPr>
              <a:t>: irradiant le  sein avec un surdosage de la zone de Tumorectomie,  les aires ganglionnaires si N+ à l'exception du creux axillaire.	</a:t>
            </a:r>
            <a:endParaRPr lang="fr-FR" dirty="0" smtClean="0">
              <a:latin typeface="Times New Roman" panose="02020603050405020304" pitchFamily="18" charset="0"/>
              <a:cs typeface="Times New Roman" panose="02020603050405020304" pitchFamily="18" charset="0"/>
            </a:endParaRPr>
          </a:p>
          <a:p>
            <a:pPr lvl="0"/>
            <a:r>
              <a:rPr lang="fr-FR" dirty="0" smtClean="0">
                <a:latin typeface="Times New Roman" panose="02020603050405020304" pitchFamily="18" charset="0"/>
                <a:cs typeface="Times New Roman" panose="02020603050405020304" pitchFamily="18" charset="0"/>
              </a:rPr>
              <a:t>si </a:t>
            </a:r>
            <a:r>
              <a:rPr lang="fr-FR" dirty="0">
                <a:latin typeface="Times New Roman" panose="02020603050405020304" pitchFamily="18" charset="0"/>
                <a:cs typeface="Times New Roman" panose="02020603050405020304" pitchFamily="18" charset="0"/>
              </a:rPr>
              <a:t>la </a:t>
            </a:r>
            <a:r>
              <a:rPr lang="fr-FR" dirty="0" smtClean="0">
                <a:latin typeface="Times New Roman" panose="02020603050405020304" pitchFamily="18" charset="0"/>
                <a:cs typeface="Times New Roman" panose="02020603050405020304" pitchFamily="18" charset="0"/>
              </a:rPr>
              <a:t>tumeur sur exprime les RH E et/ou P  : elle  reçoit  </a:t>
            </a:r>
            <a:r>
              <a:rPr lang="fr-FR" dirty="0">
                <a:latin typeface="Times New Roman" panose="02020603050405020304" pitchFamily="18" charset="0"/>
                <a:cs typeface="Times New Roman" panose="02020603050405020304" pitchFamily="18" charset="0"/>
              </a:rPr>
              <a:t>une hormonothérapie, </a:t>
            </a:r>
            <a:r>
              <a:rPr lang="fr-FR" dirty="0" smtClean="0">
                <a:latin typeface="Times New Roman" panose="02020603050405020304" pitchFamily="18" charset="0"/>
                <a:cs typeface="Times New Roman" panose="02020603050405020304" pitchFamily="18" charset="0"/>
              </a:rPr>
              <a:t> A base d’ </a:t>
            </a:r>
            <a:r>
              <a:rPr lang="fr-FR" dirty="0" err="1" smtClean="0">
                <a:latin typeface="Times New Roman" panose="02020603050405020304" pitchFamily="18" charset="0"/>
                <a:cs typeface="Times New Roman" panose="02020603050405020304" pitchFamily="18" charset="0"/>
              </a:rPr>
              <a:t>antiaromatase</a:t>
            </a:r>
            <a:r>
              <a:rPr lang="fr-FR" dirty="0" smtClean="0">
                <a:latin typeface="Times New Roman" panose="02020603050405020304" pitchFamily="18" charset="0"/>
                <a:cs typeface="Times New Roman" panose="02020603050405020304" pitchFamily="18" charset="0"/>
              </a:rPr>
              <a:t> ou </a:t>
            </a:r>
            <a:r>
              <a:rPr lang="fr-FR" dirty="0" err="1" smtClean="0">
                <a:latin typeface="Times New Roman" panose="02020603050405020304" pitchFamily="18" charset="0"/>
                <a:cs typeface="Times New Roman" panose="02020603050405020304" pitchFamily="18" charset="0"/>
              </a:rPr>
              <a:t>antiestrogene</a:t>
            </a:r>
            <a:r>
              <a:rPr lang="fr-FR" dirty="0" smtClean="0">
                <a:latin typeface="Times New Roman" panose="02020603050405020304" pitchFamily="18" charset="0"/>
                <a:cs typeface="Times New Roman" panose="02020603050405020304" pitchFamily="18" charset="0"/>
              </a:rPr>
              <a:t> pendant une durée de 5ans .</a:t>
            </a:r>
          </a:p>
          <a:p>
            <a:pPr marL="0" indent="0">
              <a:buNone/>
            </a:pPr>
            <a:endParaRPr lang="fr-FR" dirty="0" smtClean="0">
              <a:latin typeface="Times New Roman" panose="02020603050405020304" pitchFamily="18" charset="0"/>
              <a:cs typeface="Times New Roman" panose="02020603050405020304" pitchFamily="18" charset="0"/>
            </a:endParaRPr>
          </a:p>
          <a:p>
            <a:pPr lvl="0"/>
            <a:endParaRPr lang="fr-FR" dirty="0">
              <a:latin typeface="Times New Roman" panose="02020603050405020304" pitchFamily="18" charset="0"/>
              <a:cs typeface="Times New Roman" panose="02020603050405020304" pitchFamily="18" charset="0"/>
            </a:endParaRPr>
          </a:p>
          <a:p>
            <a:pPr lvl="0"/>
            <a:r>
              <a:rPr lang="fr-FR" b="1" dirty="0" smtClean="0">
                <a:latin typeface="Times New Roman" panose="02020603050405020304" pitchFamily="18" charset="0"/>
                <a:cs typeface="Times New Roman" panose="02020603050405020304" pitchFamily="18" charset="0"/>
              </a:rPr>
              <a:t>Une </a:t>
            </a:r>
            <a:r>
              <a:rPr lang="fr-FR" b="1" dirty="0">
                <a:latin typeface="Times New Roman" panose="02020603050405020304" pitchFamily="18" charset="0"/>
                <a:cs typeface="Times New Roman" panose="02020603050405020304" pitchFamily="18" charset="0"/>
              </a:rPr>
              <a:t>thérapie ciblée à base </a:t>
            </a:r>
            <a:r>
              <a:rPr lang="fr-FR" b="1" dirty="0" err="1">
                <a:latin typeface="Times New Roman" panose="02020603050405020304" pitchFamily="18" charset="0"/>
                <a:cs typeface="Times New Roman" panose="02020603050405020304" pitchFamily="18" charset="0"/>
              </a:rPr>
              <a:t>Herceptine</a:t>
            </a:r>
            <a:r>
              <a:rPr lang="fr-FR" b="1" dirty="0">
                <a:latin typeface="Times New Roman" panose="02020603050405020304" pitchFamily="18" charset="0"/>
                <a:cs typeface="Times New Roman" panose="02020603050405020304" pitchFamily="18" charset="0"/>
              </a:rPr>
              <a:t> </a:t>
            </a:r>
            <a:r>
              <a:rPr lang="fr-FR" b="1" dirty="0" smtClean="0">
                <a:latin typeface="Times New Roman" panose="02020603050405020304" pitchFamily="18" charset="0"/>
                <a:cs typeface="Times New Roman" panose="02020603050405020304" pitchFamily="18" charset="0"/>
              </a:rPr>
              <a:t>  </a:t>
            </a:r>
            <a:r>
              <a:rPr lang="fr-FR" dirty="0">
                <a:latin typeface="Times New Roman" panose="02020603050405020304" pitchFamily="18" charset="0"/>
                <a:cs typeface="Times New Roman" panose="02020603050405020304" pitchFamily="18" charset="0"/>
              </a:rPr>
              <a:t>sera préconisée si la tumeur </a:t>
            </a:r>
            <a:r>
              <a:rPr lang="fr-FR" dirty="0" err="1">
                <a:latin typeface="Times New Roman" panose="02020603050405020304" pitchFamily="18" charset="0"/>
                <a:cs typeface="Times New Roman" panose="02020603050405020304" pitchFamily="18" charset="0"/>
              </a:rPr>
              <a:t>suréxprime</a:t>
            </a:r>
            <a:r>
              <a:rPr lang="fr-FR" dirty="0">
                <a:latin typeface="Times New Roman" panose="02020603050405020304" pitchFamily="18" charset="0"/>
                <a:cs typeface="Times New Roman" panose="02020603050405020304" pitchFamily="18" charset="0"/>
              </a:rPr>
              <a:t> l’Her2</a:t>
            </a:r>
          </a:p>
          <a:p>
            <a:endParaRPr lang="fr-F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6292949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a:t>Pendant quelle durée, à quel rythme et comment effectuez-vous </a:t>
            </a:r>
            <a:r>
              <a:rPr lang="fr-FR" b="1" dirty="0"/>
              <a:t>la surveillance </a:t>
            </a:r>
            <a:r>
              <a:rPr lang="fr-FR" dirty="0"/>
              <a:t>de cette patiente</a:t>
            </a:r>
            <a:r>
              <a:rPr lang="fr-FR" dirty="0" smtClean="0"/>
              <a:t>? </a:t>
            </a:r>
            <a:endParaRPr lang="fr-FR" dirty="0"/>
          </a:p>
        </p:txBody>
      </p:sp>
    </p:spTree>
    <p:extLst>
      <p:ext uri="{BB962C8B-B14F-4D97-AF65-F5344CB8AC3E}">
        <p14:creationId xmlns:p14="http://schemas.microsoft.com/office/powerpoint/2010/main" val="63566807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49706" y="506490"/>
            <a:ext cx="10058400" cy="4351338"/>
          </a:xfrm>
        </p:spPr>
        <p:txBody>
          <a:bodyPr>
            <a:normAutofit/>
          </a:bodyPr>
          <a:lstStyle/>
          <a:p>
            <a:pPr>
              <a:lnSpc>
                <a:spcPct val="200000"/>
              </a:lnSpc>
            </a:pPr>
            <a:r>
              <a:rPr lang="fr-FR" dirty="0" smtClean="0"/>
              <a:t>Elle a pour but de dépister les rechutes, </a:t>
            </a:r>
          </a:p>
          <a:p>
            <a:pPr>
              <a:lnSpc>
                <a:spcPct val="200000"/>
              </a:lnSpc>
            </a:pPr>
            <a:r>
              <a:rPr lang="fr-FR" dirty="0" smtClean="0"/>
              <a:t>elle a lieu tous les trois mois la première année,</a:t>
            </a:r>
          </a:p>
          <a:p>
            <a:pPr>
              <a:lnSpc>
                <a:spcPct val="200000"/>
              </a:lnSpc>
            </a:pPr>
            <a:r>
              <a:rPr lang="fr-FR" dirty="0" smtClean="0"/>
              <a:t>puis  tout les six mois pendant 5 ans, </a:t>
            </a:r>
          </a:p>
          <a:p>
            <a:pPr>
              <a:lnSpc>
                <a:spcPct val="200000"/>
              </a:lnSpc>
            </a:pPr>
            <a:r>
              <a:rPr lang="fr-FR" dirty="0" smtClean="0"/>
              <a:t>puis annuellement, sans limite de date. </a:t>
            </a:r>
          </a:p>
          <a:p>
            <a:endParaRPr lang="fr-FR" dirty="0" smtClean="0"/>
          </a:p>
          <a:p>
            <a:endParaRPr lang="fr-FR" dirty="0"/>
          </a:p>
        </p:txBody>
      </p:sp>
    </p:spTree>
    <p:extLst>
      <p:ext uri="{BB962C8B-B14F-4D97-AF65-F5344CB8AC3E}">
        <p14:creationId xmlns:p14="http://schemas.microsoft.com/office/powerpoint/2010/main" val="31154941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677299"/>
            <a:ext cx="11815011" cy="5747564"/>
          </a:xfrm>
        </p:spPr>
        <p:txBody>
          <a:bodyPr>
            <a:noAutofit/>
          </a:bodyPr>
          <a:lstStyle/>
          <a:p>
            <a:r>
              <a:rPr lang="fr-FR" sz="3200" dirty="0">
                <a:latin typeface="Times New Roman" panose="02020603050405020304" pitchFamily="18" charset="0"/>
                <a:cs typeface="Times New Roman" panose="02020603050405020304" pitchFamily="18" charset="0"/>
              </a:rPr>
              <a:t>Une femme de </a:t>
            </a:r>
            <a:r>
              <a:rPr lang="fr-FR" sz="3200" dirty="0" smtClean="0">
                <a:latin typeface="Times New Roman" panose="02020603050405020304" pitchFamily="18" charset="0"/>
                <a:cs typeface="Times New Roman" panose="02020603050405020304" pitchFamily="18" charset="0"/>
              </a:rPr>
              <a:t>58 ans, mariée, G0P0, </a:t>
            </a:r>
            <a:r>
              <a:rPr lang="fr-FR" sz="3200" dirty="0">
                <a:latin typeface="Times New Roman" panose="02020603050405020304" pitchFamily="18" charset="0"/>
                <a:cs typeface="Times New Roman" panose="02020603050405020304" pitchFamily="18" charset="0"/>
              </a:rPr>
              <a:t>consulte pour l’apparition récente d’une tumeur du quadrant </a:t>
            </a:r>
            <a:r>
              <a:rPr lang="fr-FR" sz="3200" dirty="0" err="1">
                <a:latin typeface="Times New Roman" panose="02020603050405020304" pitchFamily="18" charset="0"/>
                <a:cs typeface="Times New Roman" panose="02020603050405020304" pitchFamily="18" charset="0"/>
              </a:rPr>
              <a:t>supéro</a:t>
            </a:r>
            <a:r>
              <a:rPr lang="fr-FR" sz="3200" dirty="0">
                <a:latin typeface="Times New Roman" panose="02020603050405020304" pitchFamily="18" charset="0"/>
                <a:cs typeface="Times New Roman" panose="02020603050405020304" pitchFamily="18" charset="0"/>
              </a:rPr>
              <a:t>-externe du sein droit de </a:t>
            </a:r>
            <a:r>
              <a:rPr lang="fr-FR" sz="3200" dirty="0" smtClean="0">
                <a:latin typeface="Times New Roman" panose="02020603050405020304" pitchFamily="18" charset="0"/>
                <a:cs typeface="Times New Roman" panose="02020603050405020304" pitchFamily="18" charset="0"/>
              </a:rPr>
              <a:t>3 </a:t>
            </a:r>
            <a:r>
              <a:rPr lang="fr-FR" sz="3200" dirty="0">
                <a:latin typeface="Times New Roman" panose="02020603050405020304" pitchFamily="18" charset="0"/>
                <a:cs typeface="Times New Roman" panose="02020603050405020304" pitchFamily="18" charset="0"/>
              </a:rPr>
              <a:t>.5 cm de diamètre avec une adénopathie </a:t>
            </a:r>
            <a:r>
              <a:rPr lang="fr-FR" sz="3200" dirty="0" smtClean="0">
                <a:latin typeface="Times New Roman" panose="02020603050405020304" pitchFamily="18" charset="0"/>
                <a:cs typeface="Times New Roman" panose="02020603050405020304" pitchFamily="18" charset="0"/>
              </a:rPr>
              <a:t>homolatérale. </a:t>
            </a:r>
          </a:p>
          <a:p>
            <a:pPr marL="0" indent="0">
              <a:buNone/>
            </a:pPr>
            <a:endParaRPr lang="fr-FR" sz="3200" dirty="0" smtClean="0">
              <a:latin typeface="Times New Roman" panose="02020603050405020304" pitchFamily="18" charset="0"/>
              <a:cs typeface="Times New Roman" panose="02020603050405020304" pitchFamily="18" charset="0"/>
            </a:endParaRPr>
          </a:p>
          <a:p>
            <a:r>
              <a:rPr lang="fr-FR" sz="3200" u="sng" dirty="0" smtClean="0">
                <a:latin typeface="Times New Roman" panose="02020603050405020304" pitchFamily="18" charset="0"/>
                <a:cs typeface="Times New Roman" panose="02020603050405020304" pitchFamily="18" charset="0"/>
              </a:rPr>
              <a:t>A l interrogatoire: </a:t>
            </a:r>
            <a:r>
              <a:rPr lang="fr-FR" sz="3200" dirty="0" smtClean="0">
                <a:latin typeface="Times New Roman" panose="02020603050405020304" pitchFamily="18" charset="0"/>
                <a:cs typeface="Times New Roman" panose="02020603050405020304" pitchFamily="18" charset="0"/>
              </a:rPr>
              <a:t>on note </a:t>
            </a:r>
          </a:p>
          <a:p>
            <a:pPr marL="0" indent="0">
              <a:buNone/>
            </a:pPr>
            <a:endParaRPr lang="fr-FR" sz="3200" dirty="0" smtClean="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fr-FR" sz="3200" dirty="0" err="1" smtClean="0">
                <a:latin typeface="Times New Roman" panose="02020603050405020304" pitchFamily="18" charset="0"/>
                <a:cs typeface="Times New Roman" panose="02020603050405020304" pitchFamily="18" charset="0"/>
              </a:rPr>
              <a:t>Sterilité</a:t>
            </a:r>
            <a:r>
              <a:rPr lang="fr-FR" sz="3200" dirty="0" smtClean="0">
                <a:latin typeface="Times New Roman" panose="02020603050405020304" pitchFamily="18" charset="0"/>
                <a:cs typeface="Times New Roman" panose="02020603050405020304" pitchFamily="18" charset="0"/>
              </a:rPr>
              <a:t> </a:t>
            </a:r>
            <a:r>
              <a:rPr lang="fr-FR" sz="3200" dirty="0" err="1" smtClean="0">
                <a:latin typeface="Times New Roman" panose="02020603050405020304" pitchFamily="18" charset="0"/>
                <a:cs typeface="Times New Roman" panose="02020603050405020304" pitchFamily="18" charset="0"/>
              </a:rPr>
              <a:t>Iaire</a:t>
            </a:r>
            <a:r>
              <a:rPr lang="fr-FR" sz="3200" dirty="0">
                <a:latin typeface="Times New Roman" panose="02020603050405020304" pitchFamily="18" charset="0"/>
                <a:cs typeface="Times New Roman" panose="02020603050405020304" pitchFamily="18" charset="0"/>
              </a:rPr>
              <a:t> </a:t>
            </a:r>
            <a:r>
              <a:rPr lang="fr-FR" sz="3200" dirty="0" smtClean="0">
                <a:latin typeface="Times New Roman" panose="02020603050405020304" pitchFamily="18" charset="0"/>
                <a:cs typeface="Times New Roman" panose="02020603050405020304" pitchFamily="18" charset="0"/>
              </a:rPr>
              <a:t> d origine masculine </a:t>
            </a:r>
          </a:p>
          <a:p>
            <a:pPr>
              <a:buFont typeface="Wingdings" panose="05000000000000000000" pitchFamily="2" charset="2"/>
              <a:buChar char="Ø"/>
            </a:pPr>
            <a:r>
              <a:rPr lang="fr-FR" sz="3200" dirty="0" smtClean="0">
                <a:latin typeface="Times New Roman" panose="02020603050405020304" pitchFamily="18" charset="0"/>
                <a:cs typeface="Times New Roman" panose="02020603050405020304" pitchFamily="18" charset="0"/>
              </a:rPr>
              <a:t>Notion de trouble du cycle traité par traitement hormonal non </a:t>
            </a:r>
            <a:r>
              <a:rPr lang="fr-FR" sz="3200" dirty="0" err="1" smtClean="0">
                <a:latin typeface="Times New Roman" panose="02020603050405020304" pitchFamily="18" charset="0"/>
                <a:cs typeface="Times New Roman" panose="02020603050405020304" pitchFamily="18" charset="0"/>
              </a:rPr>
              <a:t>precisé</a:t>
            </a:r>
            <a:endParaRPr lang="fr-FR" sz="3200" dirty="0" smtClean="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fr-FR" sz="3200" dirty="0" smtClean="0">
                <a:latin typeface="Times New Roman" panose="02020603050405020304" pitchFamily="18" charset="0"/>
                <a:cs typeface="Times New Roman" panose="02020603050405020304" pitchFamily="18" charset="0"/>
              </a:rPr>
              <a:t>DDR remonte au 01octobre 2019</a:t>
            </a:r>
          </a:p>
          <a:p>
            <a:pPr>
              <a:buFont typeface="Wingdings" panose="05000000000000000000" pitchFamily="2" charset="2"/>
              <a:buChar char="Ø"/>
            </a:pPr>
            <a:r>
              <a:rPr lang="fr-FR" sz="3200" dirty="0" smtClean="0">
                <a:latin typeface="Times New Roman" panose="02020603050405020304" pitchFamily="18" charset="0"/>
                <a:cs typeface="Times New Roman" panose="02020603050405020304" pitchFamily="18" charset="0"/>
              </a:rPr>
              <a:t>Sa mère est DCD par cancer du sein  métastatique</a:t>
            </a:r>
          </a:p>
          <a:p>
            <a:endParaRPr lang="fr-FR" sz="3200" dirty="0" smtClean="0">
              <a:latin typeface="Times New Roman" panose="02020603050405020304" pitchFamily="18" charset="0"/>
              <a:cs typeface="Times New Roman" panose="02020603050405020304" pitchFamily="18" charset="0"/>
            </a:endParaRPr>
          </a:p>
          <a:p>
            <a:endParaRPr lang="fr-F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4560335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68574" y="221678"/>
            <a:ext cx="11618626" cy="6329024"/>
          </a:xfrm>
        </p:spPr>
        <p:txBody>
          <a:bodyPr>
            <a:normAutofit lnSpcReduction="10000"/>
          </a:bodyPr>
          <a:lstStyle/>
          <a:p>
            <a:r>
              <a:rPr lang="fr-FR" dirty="0" smtClean="0">
                <a:latin typeface="Times New Roman" panose="02020603050405020304" pitchFamily="18" charset="0"/>
                <a:cs typeface="Times New Roman" panose="02020603050405020304" pitchFamily="18" charset="0"/>
              </a:rPr>
              <a:t>La surveillance  </a:t>
            </a:r>
            <a:r>
              <a:rPr lang="fr-FR" dirty="0">
                <a:latin typeface="Times New Roman" panose="02020603050405020304" pitchFamily="18" charset="0"/>
                <a:cs typeface="Times New Roman" panose="02020603050405020304" pitchFamily="18" charset="0"/>
              </a:rPr>
              <a:t>comprend : </a:t>
            </a:r>
          </a:p>
          <a:p>
            <a:pPr marL="0" indent="0">
              <a:buNone/>
            </a:pPr>
            <a:endParaRPr lang="fr-FR" dirty="0">
              <a:latin typeface="Times New Roman" panose="02020603050405020304" pitchFamily="18" charset="0"/>
              <a:cs typeface="Times New Roman" panose="02020603050405020304" pitchFamily="18" charset="0"/>
            </a:endParaRPr>
          </a:p>
          <a:p>
            <a:r>
              <a:rPr lang="fr-FR" dirty="0">
                <a:latin typeface="Times New Roman" panose="02020603050405020304" pitchFamily="18" charset="0"/>
                <a:cs typeface="Times New Roman" panose="02020603050405020304" pitchFamily="18" charset="0"/>
              </a:rPr>
              <a:t> </a:t>
            </a:r>
            <a:r>
              <a:rPr lang="fr-FR" b="1" dirty="0" smtClean="0">
                <a:latin typeface="Times New Roman" panose="02020603050405020304" pitchFamily="18" charset="0"/>
                <a:cs typeface="Times New Roman" panose="02020603050405020304" pitchFamily="18" charset="0"/>
              </a:rPr>
              <a:t>Un </a:t>
            </a:r>
            <a:r>
              <a:rPr lang="fr-FR" b="1" dirty="0">
                <a:latin typeface="Times New Roman" panose="02020603050405020304" pitchFamily="18" charset="0"/>
                <a:cs typeface="Times New Roman" panose="02020603050405020304" pitchFamily="18" charset="0"/>
              </a:rPr>
              <a:t>interrogatoire</a:t>
            </a:r>
          </a:p>
          <a:p>
            <a:pPr marL="0" indent="0">
              <a:buNone/>
            </a:pPr>
            <a:endParaRPr lang="fr-FR" dirty="0">
              <a:latin typeface="Times New Roman" panose="02020603050405020304" pitchFamily="18" charset="0"/>
              <a:cs typeface="Times New Roman" panose="02020603050405020304" pitchFamily="18" charset="0"/>
            </a:endParaRPr>
          </a:p>
          <a:p>
            <a:r>
              <a:rPr lang="fr-FR" dirty="0">
                <a:latin typeface="Times New Roman" panose="02020603050405020304" pitchFamily="18" charset="0"/>
                <a:cs typeface="Times New Roman" panose="02020603050405020304" pitchFamily="18" charset="0"/>
              </a:rPr>
              <a:t> </a:t>
            </a:r>
            <a:r>
              <a:rPr lang="fr-FR" b="1" dirty="0" smtClean="0">
                <a:latin typeface="Times New Roman" panose="02020603050405020304" pitchFamily="18" charset="0"/>
                <a:cs typeface="Times New Roman" panose="02020603050405020304" pitchFamily="18" charset="0"/>
              </a:rPr>
              <a:t>Un </a:t>
            </a:r>
            <a:r>
              <a:rPr lang="fr-FR" b="1" dirty="0">
                <a:latin typeface="Times New Roman" panose="02020603050405020304" pitchFamily="18" charset="0"/>
                <a:cs typeface="Times New Roman" panose="02020603050405020304" pitchFamily="18" charset="0"/>
              </a:rPr>
              <a:t>examen clinique </a:t>
            </a:r>
            <a:r>
              <a:rPr lang="fr-FR" dirty="0">
                <a:latin typeface="Times New Roman" panose="02020603050405020304" pitchFamily="18" charset="0"/>
                <a:cs typeface="Times New Roman" panose="02020603050405020304" pitchFamily="18" charset="0"/>
              </a:rPr>
              <a:t>soigneux du sein opéré  et sein controlatéral, aires ganglionnaires, membre supérieur à la recherche d'un </a:t>
            </a:r>
            <a:r>
              <a:rPr lang="fr-FR" dirty="0" err="1">
                <a:latin typeface="Times New Roman" panose="02020603050405020304" pitchFamily="18" charset="0"/>
                <a:cs typeface="Times New Roman" panose="02020603050405020304" pitchFamily="18" charset="0"/>
              </a:rPr>
              <a:t>lymphoedème</a:t>
            </a:r>
            <a:endParaRPr lang="fr-FR" dirty="0">
              <a:latin typeface="Times New Roman" panose="02020603050405020304" pitchFamily="18" charset="0"/>
              <a:cs typeface="Times New Roman" panose="02020603050405020304" pitchFamily="18" charset="0"/>
            </a:endParaRPr>
          </a:p>
          <a:p>
            <a:pPr marL="0" indent="0">
              <a:buNone/>
            </a:pPr>
            <a:endParaRPr lang="fr-FR" dirty="0">
              <a:latin typeface="Times New Roman" panose="02020603050405020304" pitchFamily="18" charset="0"/>
              <a:cs typeface="Times New Roman" panose="02020603050405020304" pitchFamily="18" charset="0"/>
            </a:endParaRPr>
          </a:p>
          <a:p>
            <a:r>
              <a:rPr lang="fr-FR" dirty="0">
                <a:latin typeface="Times New Roman" panose="02020603050405020304" pitchFamily="18" charset="0"/>
                <a:cs typeface="Times New Roman" panose="02020603050405020304" pitchFamily="18" charset="0"/>
              </a:rPr>
              <a:t> </a:t>
            </a:r>
            <a:r>
              <a:rPr lang="fr-FR" b="1" dirty="0" smtClean="0">
                <a:latin typeface="Times New Roman" panose="02020603050405020304" pitchFamily="18" charset="0"/>
                <a:cs typeface="Times New Roman" panose="02020603050405020304" pitchFamily="18" charset="0"/>
              </a:rPr>
              <a:t>Examen </a:t>
            </a:r>
            <a:r>
              <a:rPr lang="fr-FR" b="1" dirty="0" err="1">
                <a:latin typeface="Times New Roman" panose="02020603050405020304" pitchFamily="18" charset="0"/>
                <a:cs typeface="Times New Roman" panose="02020603050405020304" pitchFamily="18" charset="0"/>
              </a:rPr>
              <a:t>mammographique</a:t>
            </a:r>
            <a:r>
              <a:rPr lang="fr-FR" b="1" dirty="0">
                <a:latin typeface="Times New Roman" panose="02020603050405020304" pitchFamily="18" charset="0"/>
                <a:cs typeface="Times New Roman" panose="02020603050405020304" pitchFamily="18" charset="0"/>
              </a:rPr>
              <a:t> </a:t>
            </a:r>
            <a:r>
              <a:rPr lang="fr-FR" dirty="0">
                <a:latin typeface="Times New Roman" panose="02020603050405020304" pitchFamily="18" charset="0"/>
                <a:cs typeface="Times New Roman" panose="02020603050405020304" pitchFamily="18" charset="0"/>
              </a:rPr>
              <a:t>et échographique annuelle  après la fin du traitement </a:t>
            </a:r>
          </a:p>
          <a:p>
            <a:r>
              <a:rPr lang="fr-FR" dirty="0">
                <a:latin typeface="Times New Roman" panose="02020603050405020304" pitchFamily="18" charset="0"/>
                <a:cs typeface="Times New Roman" panose="02020603050405020304" pitchFamily="18" charset="0"/>
              </a:rPr>
              <a:t> </a:t>
            </a:r>
            <a:r>
              <a:rPr lang="fr-FR" b="1" dirty="0" smtClean="0">
                <a:latin typeface="Times New Roman" panose="02020603050405020304" pitchFamily="18" charset="0"/>
                <a:cs typeface="Times New Roman" panose="02020603050405020304" pitchFamily="18" charset="0"/>
              </a:rPr>
              <a:t>Un </a:t>
            </a:r>
            <a:r>
              <a:rPr lang="fr-FR" b="1" dirty="0">
                <a:latin typeface="Times New Roman" panose="02020603050405020304" pitchFamily="18" charset="0"/>
                <a:cs typeface="Times New Roman" panose="02020603050405020304" pitchFamily="18" charset="0"/>
              </a:rPr>
              <a:t>dosage du Ca 15.3 </a:t>
            </a:r>
          </a:p>
          <a:p>
            <a:r>
              <a:rPr lang="fr-FR" dirty="0">
                <a:latin typeface="Times New Roman" panose="02020603050405020304" pitchFamily="18" charset="0"/>
                <a:cs typeface="Times New Roman" panose="02020603050405020304" pitchFamily="18" charset="0"/>
              </a:rPr>
              <a:t> </a:t>
            </a:r>
            <a:r>
              <a:rPr lang="fr-FR" b="1" dirty="0" smtClean="0">
                <a:latin typeface="Times New Roman" panose="02020603050405020304" pitchFamily="18" charset="0"/>
                <a:cs typeface="Times New Roman" panose="02020603050405020304" pitchFamily="18" charset="0"/>
              </a:rPr>
              <a:t>Télé </a:t>
            </a:r>
            <a:r>
              <a:rPr lang="fr-FR" b="1" dirty="0">
                <a:latin typeface="Times New Roman" panose="02020603050405020304" pitchFamily="18" charset="0"/>
                <a:cs typeface="Times New Roman" panose="02020603050405020304" pitchFamily="18" charset="0"/>
              </a:rPr>
              <a:t>thorax</a:t>
            </a:r>
          </a:p>
          <a:p>
            <a:r>
              <a:rPr lang="fr-FR" dirty="0">
                <a:latin typeface="Times New Roman" panose="02020603050405020304" pitchFamily="18" charset="0"/>
                <a:cs typeface="Times New Roman" panose="02020603050405020304" pitchFamily="18" charset="0"/>
              </a:rPr>
              <a:t> </a:t>
            </a:r>
            <a:r>
              <a:rPr lang="fr-FR" b="1" dirty="0" smtClean="0">
                <a:latin typeface="Times New Roman" panose="02020603050405020304" pitchFamily="18" charset="0"/>
                <a:cs typeface="Times New Roman" panose="02020603050405020304" pitchFamily="18" charset="0"/>
              </a:rPr>
              <a:t>Echographie </a:t>
            </a:r>
            <a:r>
              <a:rPr lang="fr-FR" b="1" dirty="0">
                <a:latin typeface="Times New Roman" panose="02020603050405020304" pitchFamily="18" charset="0"/>
                <a:cs typeface="Times New Roman" panose="02020603050405020304" pitchFamily="18" charset="0"/>
              </a:rPr>
              <a:t>abdominopelvienne</a:t>
            </a:r>
            <a:r>
              <a:rPr lang="fr-FR" b="1" dirty="0" smtClean="0">
                <a:latin typeface="Times New Roman" panose="02020603050405020304" pitchFamily="18" charset="0"/>
                <a:cs typeface="Times New Roman" panose="02020603050405020304" pitchFamily="18" charset="0"/>
              </a:rPr>
              <a:t>.</a:t>
            </a:r>
          </a:p>
          <a:p>
            <a:pPr marL="0" indent="0">
              <a:buNone/>
            </a:pPr>
            <a:endParaRPr lang="fr-FR" dirty="0">
              <a:latin typeface="Times New Roman" panose="02020603050405020304" pitchFamily="18" charset="0"/>
              <a:cs typeface="Times New Roman" panose="02020603050405020304" pitchFamily="18" charset="0"/>
            </a:endParaRPr>
          </a:p>
          <a:p>
            <a:r>
              <a:rPr lang="fr-FR" b="1" dirty="0">
                <a:latin typeface="Times New Roman" panose="02020603050405020304" pitchFamily="18" charset="0"/>
                <a:cs typeface="Times New Roman" panose="02020603050405020304" pitchFamily="18" charset="0"/>
              </a:rPr>
              <a:t> </a:t>
            </a:r>
            <a:r>
              <a:rPr lang="fr-FR" b="1" dirty="0" smtClean="0">
                <a:latin typeface="Times New Roman" panose="02020603050405020304" pitchFamily="18" charset="0"/>
                <a:cs typeface="Times New Roman" panose="02020603050405020304" pitchFamily="18" charset="0"/>
              </a:rPr>
              <a:t>la </a:t>
            </a:r>
            <a:r>
              <a:rPr lang="fr-FR" b="1" dirty="0">
                <a:latin typeface="Times New Roman" panose="02020603050405020304" pitchFamily="18" charset="0"/>
                <a:cs typeface="Times New Roman" panose="02020603050405020304" pitchFamily="18" charset="0"/>
              </a:rPr>
              <a:t>scintigraphie </a:t>
            </a:r>
            <a:r>
              <a:rPr lang="fr-FR" dirty="0">
                <a:latin typeface="Times New Roman" panose="02020603050405020304" pitchFamily="18" charset="0"/>
                <a:cs typeface="Times New Roman" panose="02020603050405020304" pitchFamily="18" charset="0"/>
              </a:rPr>
              <a:t>ne sera demandée que devant des signes d’appel.</a:t>
            </a:r>
          </a:p>
          <a:p>
            <a:endParaRPr lang="fr-FR" dirty="0">
              <a:latin typeface="Times New Roman" panose="02020603050405020304" pitchFamily="18" charset="0"/>
              <a:cs typeface="Times New Roman" panose="02020603050405020304" pitchFamily="18" charset="0"/>
            </a:endParaRPr>
          </a:p>
          <a:p>
            <a:endParaRPr lang="fr-F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8108089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320298"/>
            <a:ext cx="11638546" cy="3829217"/>
          </a:xfrm>
        </p:spPr>
        <p:txBody>
          <a:bodyPr>
            <a:noAutofit/>
          </a:bodyPr>
          <a:lstStyle/>
          <a:p>
            <a:r>
              <a:rPr lang="fr-FR" sz="4000" dirty="0">
                <a:latin typeface="Times New Roman" panose="02020603050405020304" pitchFamily="18" charset="0"/>
                <a:cs typeface="Times New Roman" panose="02020603050405020304" pitchFamily="18" charset="0"/>
              </a:rPr>
              <a:t>En principe ce  cancer aurait pu être découvert plus tôt , quels sont les moyens de dépistage du cancer du sein ?</a:t>
            </a:r>
          </a:p>
        </p:txBody>
      </p:sp>
    </p:spTree>
    <p:extLst>
      <p:ext uri="{BB962C8B-B14F-4D97-AF65-F5344CB8AC3E}">
        <p14:creationId xmlns:p14="http://schemas.microsoft.com/office/powerpoint/2010/main" val="284637168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1825625"/>
            <a:ext cx="10515600" cy="2241049"/>
          </a:xfrm>
        </p:spPr>
        <p:txBody>
          <a:bodyPr>
            <a:normAutofit/>
          </a:bodyPr>
          <a:lstStyle/>
          <a:p>
            <a:r>
              <a:rPr lang="fr-FR" sz="4000" dirty="0">
                <a:latin typeface="Times New Roman" panose="02020603050405020304" pitchFamily="18" charset="0"/>
                <a:cs typeface="Times New Roman" panose="02020603050405020304" pitchFamily="18" charset="0"/>
              </a:rPr>
              <a:t>EXAMEN CLINIQUE </a:t>
            </a:r>
          </a:p>
          <a:p>
            <a:r>
              <a:rPr lang="fr-FR" sz="4000" dirty="0">
                <a:latin typeface="Times New Roman" panose="02020603050405020304" pitchFamily="18" charset="0"/>
                <a:cs typeface="Times New Roman" panose="02020603050405020304" pitchFamily="18" charset="0"/>
              </a:rPr>
              <a:t> </a:t>
            </a:r>
          </a:p>
          <a:p>
            <a:r>
              <a:rPr lang="fr-FR" sz="4000" dirty="0">
                <a:latin typeface="Times New Roman" panose="02020603050405020304" pitchFamily="18" charset="0"/>
                <a:cs typeface="Times New Roman" panose="02020603050405020304" pitchFamily="18" charset="0"/>
              </a:rPr>
              <a:t>MAMMOGRAPHIE </a:t>
            </a:r>
          </a:p>
        </p:txBody>
      </p:sp>
    </p:spTree>
    <p:extLst>
      <p:ext uri="{BB962C8B-B14F-4D97-AF65-F5344CB8AC3E}">
        <p14:creationId xmlns:p14="http://schemas.microsoft.com/office/powerpoint/2010/main" val="11955815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a:t>1. Quels sont les facteurs  de risque que vous allez chercher à l’interrogatoire  orientant vers un cancer du sein ? </a:t>
            </a:r>
          </a:p>
        </p:txBody>
      </p:sp>
    </p:spTree>
    <p:extLst>
      <p:ext uri="{BB962C8B-B14F-4D97-AF65-F5344CB8AC3E}">
        <p14:creationId xmlns:p14="http://schemas.microsoft.com/office/powerpoint/2010/main" val="14600421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64695" y="385011"/>
            <a:ext cx="11670631" cy="6208294"/>
          </a:xfrm>
        </p:spPr>
        <p:txBody>
          <a:bodyPr>
            <a:normAutofit/>
          </a:bodyPr>
          <a:lstStyle/>
          <a:p>
            <a:r>
              <a:rPr lang="fr-FR" sz="4000" dirty="0" smtClean="0">
                <a:latin typeface="Times New Roman" panose="02020603050405020304" pitchFamily="18" charset="0"/>
                <a:cs typeface="Times New Roman" panose="02020603050405020304" pitchFamily="18" charset="0"/>
              </a:rPr>
              <a:t>Cancer </a:t>
            </a:r>
            <a:r>
              <a:rPr lang="fr-FR" sz="4000" dirty="0">
                <a:latin typeface="Times New Roman" panose="02020603050405020304" pitchFamily="18" charset="0"/>
                <a:cs typeface="Times New Roman" panose="02020603050405020304" pitchFamily="18" charset="0"/>
              </a:rPr>
              <a:t>du sein chez la mère ++++</a:t>
            </a:r>
          </a:p>
          <a:p>
            <a:r>
              <a:rPr lang="fr-FR" sz="4000" dirty="0" err="1" smtClean="0">
                <a:latin typeface="Times New Roman" panose="02020603050405020304" pitchFamily="18" charset="0"/>
                <a:cs typeface="Times New Roman" panose="02020603050405020304" pitchFamily="18" charset="0"/>
              </a:rPr>
              <a:t>Sterilité</a:t>
            </a:r>
            <a:r>
              <a:rPr lang="fr-FR" sz="4000" dirty="0" smtClean="0">
                <a:latin typeface="Times New Roman" panose="02020603050405020304" pitchFamily="18" charset="0"/>
                <a:cs typeface="Times New Roman" panose="02020603050405020304" pitchFamily="18" charset="0"/>
              </a:rPr>
              <a:t> </a:t>
            </a:r>
          </a:p>
          <a:p>
            <a:r>
              <a:rPr lang="fr-FR" sz="4000" dirty="0" smtClean="0">
                <a:latin typeface="Times New Roman" panose="02020603050405020304" pitchFamily="18" charset="0"/>
                <a:cs typeface="Times New Roman" panose="02020603050405020304" pitchFamily="18" charset="0"/>
              </a:rPr>
              <a:t>Absence de grossesse</a:t>
            </a:r>
            <a:endParaRPr lang="fr-FR" sz="4000" dirty="0">
              <a:latin typeface="Times New Roman" panose="02020603050405020304" pitchFamily="18" charset="0"/>
              <a:cs typeface="Times New Roman" panose="02020603050405020304" pitchFamily="18" charset="0"/>
            </a:endParaRPr>
          </a:p>
          <a:p>
            <a:r>
              <a:rPr lang="fr-FR" sz="4000" dirty="0" smtClean="0">
                <a:latin typeface="Times New Roman" panose="02020603050405020304" pitchFamily="18" charset="0"/>
                <a:cs typeface="Times New Roman" panose="02020603050405020304" pitchFamily="18" charset="0"/>
              </a:rPr>
              <a:t>Absence d’allaitement </a:t>
            </a:r>
          </a:p>
          <a:p>
            <a:r>
              <a:rPr lang="fr-FR" sz="4000" dirty="0" smtClean="0">
                <a:latin typeface="Times New Roman" panose="02020603050405020304" pitchFamily="18" charset="0"/>
                <a:cs typeface="Times New Roman" panose="02020603050405020304" pitchFamily="18" charset="0"/>
              </a:rPr>
              <a:t>Notion de contraception et sa durée</a:t>
            </a:r>
          </a:p>
          <a:p>
            <a:r>
              <a:rPr lang="fr-FR" sz="4000" dirty="0" smtClean="0">
                <a:latin typeface="Times New Roman" panose="02020603050405020304" pitchFamily="18" charset="0"/>
                <a:cs typeface="Times New Roman" panose="02020603050405020304" pitchFamily="18" charset="0"/>
              </a:rPr>
              <a:t>Antécédent </a:t>
            </a:r>
            <a:r>
              <a:rPr lang="fr-FR" sz="4000" dirty="0">
                <a:latin typeface="Times New Roman" panose="02020603050405020304" pitchFamily="18" charset="0"/>
                <a:cs typeface="Times New Roman" panose="02020603050405020304" pitchFamily="18" charset="0"/>
              </a:rPr>
              <a:t>du cancer  sein ou autre cancer chez les autres membres de la famille</a:t>
            </a:r>
          </a:p>
          <a:p>
            <a:r>
              <a:rPr lang="fr-FR" sz="4000" dirty="0">
                <a:latin typeface="Times New Roman" panose="02020603050405020304" pitchFamily="18" charset="0"/>
                <a:cs typeface="Times New Roman" panose="02020603050405020304" pitchFamily="18" charset="0"/>
              </a:rPr>
              <a:t>Antécédent de pathologie mammaire</a:t>
            </a:r>
          </a:p>
          <a:p>
            <a:r>
              <a:rPr lang="fr-FR" sz="4000" dirty="0">
                <a:latin typeface="Times New Roman" panose="02020603050405020304" pitchFamily="18" charset="0"/>
                <a:cs typeface="Times New Roman" panose="02020603050405020304" pitchFamily="18" charset="0"/>
              </a:rPr>
              <a:t>Profession, niveau de vie, </a:t>
            </a:r>
          </a:p>
          <a:p>
            <a:endParaRPr lang="fr-FR" dirty="0"/>
          </a:p>
        </p:txBody>
      </p:sp>
    </p:spTree>
    <p:extLst>
      <p:ext uri="{BB962C8B-B14F-4D97-AF65-F5344CB8AC3E}">
        <p14:creationId xmlns:p14="http://schemas.microsoft.com/office/powerpoint/2010/main" val="17865948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6252" y="1873752"/>
            <a:ext cx="11959389" cy="1495091"/>
          </a:xfrm>
        </p:spPr>
        <p:txBody>
          <a:bodyPr>
            <a:noAutofit/>
          </a:bodyPr>
          <a:lstStyle/>
          <a:p>
            <a:pPr marL="0" indent="0">
              <a:buNone/>
            </a:pPr>
            <a:r>
              <a:rPr lang="fr-FR" sz="4400" dirty="0">
                <a:latin typeface="Times New Roman" panose="02020603050405020304" pitchFamily="18" charset="0"/>
                <a:cs typeface="Times New Roman" panose="02020603050405020304" pitchFamily="18" charset="0"/>
              </a:rPr>
              <a:t>2. Quels sont les signes que vous recherchez à l’examen clinique orientant vers un cancer du sein ?</a:t>
            </a:r>
          </a:p>
        </p:txBody>
      </p:sp>
    </p:spTree>
    <p:extLst>
      <p:ext uri="{BB962C8B-B14F-4D97-AF65-F5344CB8AC3E}">
        <p14:creationId xmlns:p14="http://schemas.microsoft.com/office/powerpoint/2010/main" val="3609492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3564" y="284813"/>
            <a:ext cx="11723557" cy="6430780"/>
          </a:xfrm>
        </p:spPr>
        <p:txBody>
          <a:bodyPr>
            <a:normAutofit fontScale="92500" lnSpcReduction="20000"/>
          </a:bodyPr>
          <a:lstStyle/>
          <a:p>
            <a:r>
              <a:rPr lang="fr-FR" sz="2400" b="1" u="sng" dirty="0"/>
              <a:t>2  les signes que vous recherchez à l’examen clinique</a:t>
            </a:r>
            <a:r>
              <a:rPr lang="fr-FR" sz="2400" dirty="0"/>
              <a:t> orientant vers un cancer du </a:t>
            </a:r>
            <a:r>
              <a:rPr lang="fr-FR" sz="2400" dirty="0" smtClean="0"/>
              <a:t>sein</a:t>
            </a:r>
          </a:p>
          <a:p>
            <a:pPr marL="0" indent="0">
              <a:buNone/>
            </a:pPr>
            <a:endParaRPr lang="fr-FR" sz="2400" dirty="0"/>
          </a:p>
          <a:p>
            <a:pPr defTabSz="449263">
              <a:buFont typeface="Wingdings" panose="05000000000000000000" pitchFamily="2" charset="2"/>
              <a:buChar char="Ø"/>
              <a:tabLst>
                <a:tab pos="269875" algn="l"/>
                <a:tab pos="449263" algn="l"/>
              </a:tabLst>
            </a:pPr>
            <a:r>
              <a:rPr lang="fr-FR" sz="2400" dirty="0"/>
              <a:t> 	Déformation du galbe : voussure, méplat, déviation du mamelon ou rétraction  récente </a:t>
            </a:r>
            <a:endParaRPr lang="fr-FR" sz="2400" dirty="0" smtClean="0"/>
          </a:p>
          <a:p>
            <a:pPr marL="0" indent="0" defTabSz="449263">
              <a:buNone/>
              <a:tabLst>
                <a:tab pos="269875" algn="l"/>
                <a:tab pos="449263" algn="l"/>
              </a:tabLst>
            </a:pPr>
            <a:endParaRPr lang="fr-FR" sz="2400" dirty="0"/>
          </a:p>
          <a:p>
            <a:pPr defTabSz="449263">
              <a:buFont typeface="Wingdings" panose="05000000000000000000" pitchFamily="2" charset="2"/>
              <a:buChar char="Ø"/>
              <a:tabLst>
                <a:tab pos="269875" algn="l"/>
                <a:tab pos="449263" algn="l"/>
              </a:tabLst>
            </a:pPr>
            <a:r>
              <a:rPr lang="fr-FR" sz="2400" dirty="0"/>
              <a:t> 	Réaction inflammatoire localisée </a:t>
            </a:r>
            <a:r>
              <a:rPr lang="fr-FR" sz="2400" dirty="0" smtClean="0"/>
              <a:t>;</a:t>
            </a:r>
          </a:p>
          <a:p>
            <a:pPr marL="0" indent="0" defTabSz="449263">
              <a:buNone/>
              <a:tabLst>
                <a:tab pos="269875" algn="l"/>
                <a:tab pos="449263" algn="l"/>
              </a:tabLst>
            </a:pPr>
            <a:endParaRPr lang="fr-FR" sz="2400" dirty="0"/>
          </a:p>
          <a:p>
            <a:pPr defTabSz="449263">
              <a:buFont typeface="Wingdings" panose="05000000000000000000" pitchFamily="2" charset="2"/>
              <a:buChar char="Ø"/>
              <a:tabLst>
                <a:tab pos="269875" algn="l"/>
                <a:tab pos="449263" algn="l"/>
              </a:tabLst>
            </a:pPr>
            <a:r>
              <a:rPr lang="fr-FR" sz="2400" dirty="0"/>
              <a:t> 	Lésion cutané : ulcération </a:t>
            </a:r>
            <a:r>
              <a:rPr lang="fr-FR" sz="2400" dirty="0" smtClean="0"/>
              <a:t>;</a:t>
            </a:r>
          </a:p>
          <a:p>
            <a:pPr defTabSz="449263">
              <a:buFont typeface="Wingdings" panose="05000000000000000000" pitchFamily="2" charset="2"/>
              <a:buChar char="Ø"/>
              <a:tabLst>
                <a:tab pos="269875" algn="l"/>
                <a:tab pos="449263" algn="l"/>
              </a:tabLst>
            </a:pPr>
            <a:endParaRPr lang="fr-FR" sz="2400" dirty="0"/>
          </a:p>
          <a:p>
            <a:pPr defTabSz="449263">
              <a:buFont typeface="Wingdings" panose="05000000000000000000" pitchFamily="2" charset="2"/>
              <a:buChar char="Ø"/>
              <a:tabLst>
                <a:tab pos="269875" algn="l"/>
                <a:tab pos="449263" algn="l"/>
              </a:tabLst>
            </a:pPr>
            <a:r>
              <a:rPr lang="fr-FR" sz="2400" dirty="0"/>
              <a:t> 	Consistance dure du nodule, l’irrégularité du contour, sa distance par rapport au centre du </a:t>
            </a:r>
            <a:r>
              <a:rPr lang="fr-FR" sz="2400" dirty="0" smtClean="0"/>
              <a:t>mamelon, </a:t>
            </a:r>
          </a:p>
          <a:p>
            <a:pPr defTabSz="449263">
              <a:buFont typeface="Wingdings" panose="05000000000000000000" pitchFamily="2" charset="2"/>
              <a:buChar char="Ø"/>
              <a:tabLst>
                <a:tab pos="269875" algn="l"/>
                <a:tab pos="449263" algn="l"/>
              </a:tabLst>
            </a:pPr>
            <a:endParaRPr lang="fr-FR" sz="2400" dirty="0"/>
          </a:p>
          <a:p>
            <a:pPr defTabSz="449263">
              <a:buFont typeface="Wingdings" panose="05000000000000000000" pitchFamily="2" charset="2"/>
              <a:buChar char="Ø"/>
              <a:tabLst>
                <a:tab pos="269875" algn="l"/>
                <a:tab pos="449263" algn="l"/>
              </a:tabLst>
            </a:pPr>
            <a:r>
              <a:rPr lang="fr-FR" sz="2400" dirty="0"/>
              <a:t> 	L’existence d’adhérence au plan superficiel ou profond ; </a:t>
            </a:r>
            <a:endParaRPr lang="fr-FR" sz="2400" dirty="0" smtClean="0"/>
          </a:p>
          <a:p>
            <a:pPr defTabSz="449263">
              <a:buFont typeface="Wingdings" panose="05000000000000000000" pitchFamily="2" charset="2"/>
              <a:buChar char="Ø"/>
              <a:tabLst>
                <a:tab pos="269875" algn="l"/>
                <a:tab pos="449263" algn="l"/>
              </a:tabLst>
            </a:pPr>
            <a:endParaRPr lang="fr-FR" sz="2400" dirty="0"/>
          </a:p>
          <a:p>
            <a:pPr defTabSz="449263">
              <a:buFont typeface="Wingdings" panose="05000000000000000000" pitchFamily="2" charset="2"/>
              <a:buChar char="Ø"/>
              <a:tabLst>
                <a:tab pos="269875" algn="l"/>
                <a:tab pos="449263" algn="l"/>
              </a:tabLst>
            </a:pPr>
            <a:r>
              <a:rPr lang="fr-FR" sz="2400" dirty="0"/>
              <a:t> 	Une adénopathie  axillaire : sa  taille, sa mobilité, sa consistance et son siège </a:t>
            </a:r>
            <a:r>
              <a:rPr lang="fr-FR" sz="2400" dirty="0" smtClean="0"/>
              <a:t>;</a:t>
            </a:r>
          </a:p>
          <a:p>
            <a:pPr defTabSz="449263">
              <a:buFont typeface="Wingdings" panose="05000000000000000000" pitchFamily="2" charset="2"/>
              <a:buChar char="Ø"/>
              <a:tabLst>
                <a:tab pos="269875" algn="l"/>
                <a:tab pos="449263" algn="l"/>
              </a:tabLst>
            </a:pPr>
            <a:endParaRPr lang="fr-FR" sz="2400" dirty="0"/>
          </a:p>
          <a:p>
            <a:pPr defTabSz="449263">
              <a:buFont typeface="Wingdings" panose="05000000000000000000" pitchFamily="2" charset="2"/>
              <a:buChar char="Ø"/>
              <a:tabLst>
                <a:tab pos="269875" algn="l"/>
                <a:tab pos="449263" algn="l"/>
              </a:tabLst>
            </a:pPr>
            <a:r>
              <a:rPr lang="fr-FR" sz="2400" dirty="0" smtClean="0"/>
              <a:t> </a:t>
            </a:r>
            <a:r>
              <a:rPr lang="fr-FR" sz="2400" dirty="0"/>
              <a:t>	Ecoulement sanguinolent uni </a:t>
            </a:r>
            <a:r>
              <a:rPr lang="fr-FR" sz="2400" dirty="0" err="1"/>
              <a:t>galactophorique</a:t>
            </a:r>
            <a:r>
              <a:rPr lang="fr-FR" sz="2400" dirty="0"/>
              <a:t> ;    </a:t>
            </a:r>
          </a:p>
          <a:p>
            <a:pPr defTabSz="449263">
              <a:buFont typeface="Wingdings" panose="05000000000000000000" pitchFamily="2" charset="2"/>
              <a:buChar char="Ø"/>
              <a:tabLst>
                <a:tab pos="269875" algn="l"/>
                <a:tab pos="449263" algn="l"/>
              </a:tabLst>
            </a:pPr>
            <a:endParaRPr lang="fr-FR" sz="2400" dirty="0" smtClean="0"/>
          </a:p>
          <a:p>
            <a:pPr defTabSz="449263">
              <a:buFont typeface="Wingdings" panose="05000000000000000000" pitchFamily="2" charset="2"/>
              <a:buChar char="Ø"/>
              <a:tabLst>
                <a:tab pos="269875" algn="l"/>
                <a:tab pos="449263" algn="l"/>
              </a:tabLst>
            </a:pPr>
            <a:r>
              <a:rPr lang="fr-FR" sz="2400" dirty="0" smtClean="0"/>
              <a:t>Un </a:t>
            </a:r>
            <a:r>
              <a:rPr lang="fr-FR" sz="2400" dirty="0"/>
              <a:t>schéma et une photographie en position couchée                  </a:t>
            </a:r>
          </a:p>
          <a:p>
            <a:pPr defTabSz="449263">
              <a:buFont typeface="Wingdings" panose="05000000000000000000" pitchFamily="2" charset="2"/>
              <a:buChar char="Ø"/>
              <a:tabLst>
                <a:tab pos="269875" algn="l"/>
                <a:tab pos="449263" algn="l"/>
              </a:tabLst>
            </a:pPr>
            <a:endParaRPr lang="fr-FR" sz="2400" dirty="0"/>
          </a:p>
        </p:txBody>
      </p:sp>
    </p:spTree>
    <p:extLst>
      <p:ext uri="{BB962C8B-B14F-4D97-AF65-F5344CB8AC3E}">
        <p14:creationId xmlns:p14="http://schemas.microsoft.com/office/powerpoint/2010/main" val="12368246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1825625"/>
            <a:ext cx="10515600" cy="3107322"/>
          </a:xfrm>
        </p:spPr>
        <p:txBody>
          <a:bodyPr>
            <a:noAutofit/>
          </a:bodyPr>
          <a:lstStyle/>
          <a:p>
            <a:r>
              <a:rPr lang="fr-FR" sz="3600" dirty="0">
                <a:latin typeface="Times New Roman" panose="02020603050405020304" pitchFamily="18" charset="0"/>
                <a:cs typeface="Times New Roman" panose="02020603050405020304" pitchFamily="18" charset="0"/>
              </a:rPr>
              <a:t>Quels sont les examens complémentaires qui vont vous permettre de suspecter et/ou d’affirmer le diagnostic en indiquant les résultats ?</a:t>
            </a:r>
          </a:p>
        </p:txBody>
      </p:sp>
    </p:spTree>
    <p:extLst>
      <p:ext uri="{BB962C8B-B14F-4D97-AF65-F5344CB8AC3E}">
        <p14:creationId xmlns:p14="http://schemas.microsoft.com/office/powerpoint/2010/main" val="41911494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90663" y="156589"/>
            <a:ext cx="11530263" cy="6259596"/>
          </a:xfrm>
        </p:spPr>
        <p:txBody>
          <a:bodyPr>
            <a:noAutofit/>
          </a:bodyPr>
          <a:lstStyle/>
          <a:p>
            <a:r>
              <a:rPr lang="fr-FR" sz="2400" b="1" u="sng" dirty="0">
                <a:latin typeface="Times New Roman" panose="02020603050405020304" pitchFamily="18" charset="0"/>
                <a:cs typeface="Times New Roman" panose="02020603050405020304" pitchFamily="18" charset="0"/>
              </a:rPr>
              <a:t>les examens complémentaires</a:t>
            </a:r>
            <a:r>
              <a:rPr lang="fr-FR" sz="2400" dirty="0">
                <a:latin typeface="Times New Roman" panose="02020603050405020304" pitchFamily="18" charset="0"/>
                <a:cs typeface="Times New Roman" panose="02020603050405020304" pitchFamily="18" charset="0"/>
              </a:rPr>
              <a:t> qui vont vous permettre de suspecter et/ou d’affirmer le diagnostic </a:t>
            </a:r>
          </a:p>
          <a:p>
            <a:pPr lvl="0"/>
            <a:r>
              <a:rPr lang="fr-FR" sz="2400" b="1" dirty="0">
                <a:latin typeface="Times New Roman" panose="02020603050405020304" pitchFamily="18" charset="0"/>
                <a:cs typeface="Times New Roman" panose="02020603050405020304" pitchFamily="18" charset="0"/>
              </a:rPr>
              <a:t>La mammographie</a:t>
            </a:r>
            <a:r>
              <a:rPr lang="fr-FR" sz="2400" dirty="0">
                <a:latin typeface="Times New Roman" panose="02020603050405020304" pitchFamily="18" charset="0"/>
                <a:cs typeface="Times New Roman" panose="02020603050405020304" pitchFamily="18" charset="0"/>
              </a:rPr>
              <a:t> </a:t>
            </a:r>
            <a:r>
              <a:rPr lang="fr-FR" sz="2400" dirty="0" smtClean="0">
                <a:latin typeface="Times New Roman" panose="02020603050405020304" pitchFamily="18" charset="0"/>
                <a:cs typeface="Times New Roman" panose="02020603050405020304" pitchFamily="18" charset="0"/>
              </a:rPr>
              <a:t>(2 incidences </a:t>
            </a:r>
            <a:r>
              <a:rPr lang="fr-FR" sz="2400" dirty="0">
                <a:latin typeface="Times New Roman" panose="02020603050405020304" pitchFamily="18" charset="0"/>
                <a:cs typeface="Times New Roman" panose="02020603050405020304" pitchFamily="18" charset="0"/>
              </a:rPr>
              <a:t>: face, </a:t>
            </a:r>
            <a:r>
              <a:rPr lang="fr-FR" sz="2400" dirty="0" smtClean="0">
                <a:latin typeface="Times New Roman" panose="02020603050405020304" pitchFamily="18" charset="0"/>
                <a:cs typeface="Times New Roman" panose="02020603050405020304" pitchFamily="18" charset="0"/>
              </a:rPr>
              <a:t>oblique</a:t>
            </a:r>
            <a:r>
              <a:rPr lang="fr-FR" sz="2400" dirty="0">
                <a:latin typeface="Times New Roman" panose="02020603050405020304" pitchFamily="18" charset="0"/>
                <a:cs typeface="Times New Roman" panose="02020603050405020304" pitchFamily="18" charset="0"/>
              </a:rPr>
              <a:t>) </a:t>
            </a:r>
          </a:p>
          <a:p>
            <a:pPr marL="0" indent="0">
              <a:buNone/>
            </a:pPr>
            <a:r>
              <a:rPr lang="fr-FR" sz="2400" dirty="0">
                <a:latin typeface="Times New Roman" panose="02020603050405020304" pitchFamily="18" charset="0"/>
                <a:cs typeface="Times New Roman" panose="02020603050405020304" pitchFamily="18" charset="0"/>
              </a:rPr>
              <a:t> </a:t>
            </a:r>
            <a:r>
              <a:rPr lang="fr-FR" sz="2400" dirty="0" smtClean="0">
                <a:latin typeface="Times New Roman" panose="02020603050405020304" pitchFamily="18" charset="0"/>
                <a:cs typeface="Times New Roman" panose="02020603050405020304" pitchFamily="18" charset="0"/>
              </a:rPr>
              <a:t>le </a:t>
            </a:r>
            <a:r>
              <a:rPr lang="fr-FR" sz="2400" dirty="0">
                <a:latin typeface="Times New Roman" panose="02020603050405020304" pitchFamily="18" charset="0"/>
                <a:cs typeface="Times New Roman" panose="02020603050405020304" pitchFamily="18" charset="0"/>
              </a:rPr>
              <a:t>cancer infiltrant se traduit  </a:t>
            </a:r>
            <a:r>
              <a:rPr lang="fr-FR" sz="2400" dirty="0" smtClean="0">
                <a:latin typeface="Times New Roman" panose="02020603050405020304" pitchFamily="18" charset="0"/>
                <a:cs typeface="Times New Roman" panose="02020603050405020304" pitchFamily="18" charset="0"/>
              </a:rPr>
              <a:t>par:</a:t>
            </a:r>
          </a:p>
          <a:p>
            <a:pPr marL="1169988" indent="-180975">
              <a:buFont typeface="Wingdings" panose="05000000000000000000" pitchFamily="2" charset="2"/>
              <a:buChar char="Ø"/>
              <a:tabLst>
                <a:tab pos="1349375" algn="l"/>
              </a:tabLst>
            </a:pPr>
            <a:r>
              <a:rPr lang="fr-FR" sz="2400" dirty="0">
                <a:latin typeface="Times New Roman" panose="02020603050405020304" pitchFamily="18" charset="0"/>
                <a:cs typeface="Times New Roman" panose="02020603050405020304" pitchFamily="18" charset="0"/>
              </a:rPr>
              <a:t> </a:t>
            </a:r>
            <a:r>
              <a:rPr lang="fr-FR" sz="2400" dirty="0" smtClean="0">
                <a:latin typeface="Times New Roman" panose="02020603050405020304" pitchFamily="18" charset="0"/>
                <a:cs typeface="Times New Roman" panose="02020603050405020304" pitchFamily="18" charset="0"/>
              </a:rPr>
              <a:t>une </a:t>
            </a:r>
            <a:r>
              <a:rPr lang="fr-FR" sz="2400" dirty="0">
                <a:latin typeface="Times New Roman" panose="02020603050405020304" pitchFamily="18" charset="0"/>
                <a:cs typeface="Times New Roman" panose="02020603050405020304" pitchFamily="18" charset="0"/>
              </a:rPr>
              <a:t>opacité spéculée avec des prolongements stellaire, </a:t>
            </a:r>
          </a:p>
          <a:p>
            <a:pPr marL="1169988" indent="-180975">
              <a:buFont typeface="Wingdings" panose="05000000000000000000" pitchFamily="2" charset="2"/>
              <a:buChar char="Ø"/>
              <a:tabLst>
                <a:tab pos="1349375" algn="l"/>
              </a:tabLst>
            </a:pPr>
            <a:r>
              <a:rPr lang="fr-FR" sz="2400" dirty="0" smtClean="0">
                <a:latin typeface="Times New Roman" panose="02020603050405020304" pitchFamily="18" charset="0"/>
                <a:cs typeface="Times New Roman" panose="02020603050405020304" pitchFamily="18" charset="0"/>
              </a:rPr>
              <a:t>avec </a:t>
            </a:r>
            <a:r>
              <a:rPr lang="fr-FR" sz="2400" dirty="0">
                <a:latin typeface="Times New Roman" panose="02020603050405020304" pitchFamily="18" charset="0"/>
                <a:cs typeface="Times New Roman" panose="02020603050405020304" pitchFamily="18" charset="0"/>
              </a:rPr>
              <a:t>un halo clair </a:t>
            </a:r>
          </a:p>
          <a:p>
            <a:pPr marL="1169988" indent="-180975">
              <a:buFont typeface="Wingdings" panose="05000000000000000000" pitchFamily="2" charset="2"/>
              <a:buChar char="Ø"/>
              <a:tabLst>
                <a:tab pos="1349375" algn="l"/>
              </a:tabLst>
            </a:pPr>
            <a:r>
              <a:rPr lang="fr-FR" sz="2400" dirty="0">
                <a:latin typeface="Times New Roman" panose="02020603050405020304" pitchFamily="18" charset="0"/>
                <a:cs typeface="Times New Roman" panose="02020603050405020304" pitchFamily="18" charset="0"/>
              </a:rPr>
              <a:t> </a:t>
            </a:r>
            <a:r>
              <a:rPr lang="fr-FR" sz="2400" dirty="0" smtClean="0">
                <a:latin typeface="Times New Roman" panose="02020603050405020304" pitchFamily="18" charset="0"/>
                <a:cs typeface="Times New Roman" panose="02020603050405020304" pitchFamily="18" charset="0"/>
              </a:rPr>
              <a:t>Présence </a:t>
            </a:r>
            <a:r>
              <a:rPr lang="fr-FR" sz="2400" dirty="0">
                <a:latin typeface="Times New Roman" panose="02020603050405020304" pitchFamily="18" charset="0"/>
                <a:cs typeface="Times New Roman" panose="02020603050405020304" pitchFamily="18" charset="0"/>
              </a:rPr>
              <a:t>des </a:t>
            </a:r>
            <a:r>
              <a:rPr lang="fr-FR" sz="2400" dirty="0" err="1">
                <a:latin typeface="Times New Roman" panose="02020603050405020304" pitchFamily="18" charset="0"/>
                <a:cs typeface="Times New Roman" panose="02020603050405020304" pitchFamily="18" charset="0"/>
              </a:rPr>
              <a:t>microcalcifications</a:t>
            </a:r>
            <a:r>
              <a:rPr lang="fr-FR" sz="2400" dirty="0">
                <a:latin typeface="Times New Roman" panose="02020603050405020304" pitchFamily="18" charset="0"/>
                <a:cs typeface="Times New Roman" panose="02020603050405020304" pitchFamily="18" charset="0"/>
              </a:rPr>
              <a:t> groupées en amas à la fois au niveau de l'opacité </a:t>
            </a:r>
            <a:endParaRPr lang="fr-FR" sz="2400" dirty="0" smtClean="0">
              <a:latin typeface="Times New Roman" panose="02020603050405020304" pitchFamily="18" charset="0"/>
              <a:cs typeface="Times New Roman" panose="02020603050405020304" pitchFamily="18" charset="0"/>
            </a:endParaRPr>
          </a:p>
          <a:p>
            <a:pPr marL="989013" indent="0">
              <a:buNone/>
              <a:tabLst>
                <a:tab pos="1349375" algn="l"/>
              </a:tabLst>
            </a:pPr>
            <a:r>
              <a:rPr lang="fr-FR" sz="2400" dirty="0" smtClean="0">
                <a:latin typeface="Times New Roman" panose="02020603050405020304" pitchFamily="18" charset="0"/>
                <a:cs typeface="Times New Roman" panose="02020603050405020304" pitchFamily="18" charset="0"/>
              </a:rPr>
              <a:t>    et/ou  </a:t>
            </a:r>
            <a:r>
              <a:rPr lang="fr-FR" sz="2400" dirty="0">
                <a:latin typeface="Times New Roman" panose="02020603050405020304" pitchFamily="18" charset="0"/>
                <a:cs typeface="Times New Roman" panose="02020603050405020304" pitchFamily="18" charset="0"/>
              </a:rPr>
              <a:t>un peu de distance.</a:t>
            </a:r>
          </a:p>
          <a:p>
            <a:pPr marL="1169988" indent="-180975">
              <a:buFont typeface="Wingdings" panose="05000000000000000000" pitchFamily="2" charset="2"/>
              <a:buChar char="Ø"/>
              <a:tabLst>
                <a:tab pos="1349375" algn="l"/>
              </a:tabLst>
            </a:pPr>
            <a:r>
              <a:rPr lang="fr-FR" sz="2400" dirty="0">
                <a:latin typeface="Times New Roman" panose="02020603050405020304" pitchFamily="18" charset="0"/>
                <a:cs typeface="Times New Roman" panose="02020603050405020304" pitchFamily="18" charset="0"/>
              </a:rPr>
              <a:t> </a:t>
            </a:r>
            <a:r>
              <a:rPr lang="fr-FR" sz="2400" dirty="0" smtClean="0">
                <a:latin typeface="Times New Roman" panose="02020603050405020304" pitchFamily="18" charset="0"/>
                <a:cs typeface="Times New Roman" panose="02020603050405020304" pitchFamily="18" charset="0"/>
              </a:rPr>
              <a:t>L'opacité </a:t>
            </a:r>
            <a:r>
              <a:rPr lang="fr-FR" sz="2400" dirty="0">
                <a:latin typeface="Times New Roman" panose="02020603050405020304" pitchFamily="18" charset="0"/>
                <a:cs typeface="Times New Roman" panose="02020603050405020304" pitchFamily="18" charset="0"/>
              </a:rPr>
              <a:t>est plus petite que la tumeur palpable. </a:t>
            </a:r>
          </a:p>
          <a:p>
            <a:pPr marL="0" indent="0">
              <a:buNone/>
            </a:pPr>
            <a:r>
              <a:rPr lang="fr-FR" sz="2400" dirty="0">
                <a:latin typeface="Times New Roman" panose="02020603050405020304" pitchFamily="18" charset="0"/>
                <a:cs typeface="Times New Roman" panose="02020603050405020304" pitchFamily="18" charset="0"/>
              </a:rPr>
              <a:t> </a:t>
            </a:r>
            <a:r>
              <a:rPr lang="fr-FR" sz="2400" b="1" dirty="0" smtClean="0">
                <a:latin typeface="Times New Roman" panose="02020603050405020304" pitchFamily="18" charset="0"/>
                <a:cs typeface="Times New Roman" panose="02020603050405020304" pitchFamily="18" charset="0"/>
              </a:rPr>
              <a:t>Les </a:t>
            </a:r>
            <a:r>
              <a:rPr lang="fr-FR" sz="2400" b="1" dirty="0">
                <a:latin typeface="Times New Roman" panose="02020603050405020304" pitchFamily="18" charset="0"/>
                <a:cs typeface="Times New Roman" panose="02020603050405020304" pitchFamily="18" charset="0"/>
              </a:rPr>
              <a:t>signes radiologiques sont souvent incomplet</a:t>
            </a:r>
            <a:r>
              <a:rPr lang="fr-FR" sz="2400" dirty="0">
                <a:latin typeface="Times New Roman" panose="02020603050405020304" pitchFamily="18" charset="0"/>
                <a:cs typeface="Times New Roman" panose="02020603050405020304" pitchFamily="18" charset="0"/>
              </a:rPr>
              <a:t>s. </a:t>
            </a:r>
            <a:endParaRPr lang="fr-FR" sz="2400" dirty="0" smtClean="0">
              <a:latin typeface="Times New Roman" panose="02020603050405020304" pitchFamily="18" charset="0"/>
              <a:cs typeface="Times New Roman" panose="02020603050405020304" pitchFamily="18" charset="0"/>
            </a:endParaRPr>
          </a:p>
          <a:p>
            <a:pPr marL="1349375" indent="-269875">
              <a:buFont typeface="Wingdings" panose="05000000000000000000" pitchFamily="2" charset="2"/>
              <a:buChar char="Ø"/>
            </a:pPr>
            <a:r>
              <a:rPr lang="fr-FR" sz="2400" dirty="0" smtClean="0">
                <a:latin typeface="Times New Roman" panose="02020603050405020304" pitchFamily="18" charset="0"/>
                <a:cs typeface="Times New Roman" panose="02020603050405020304" pitchFamily="18" charset="0"/>
              </a:rPr>
              <a:t>L'opacité </a:t>
            </a:r>
            <a:r>
              <a:rPr lang="fr-FR" sz="2400" dirty="0">
                <a:latin typeface="Times New Roman" panose="02020603050405020304" pitchFamily="18" charset="0"/>
                <a:cs typeface="Times New Roman" panose="02020603050405020304" pitchFamily="18" charset="0"/>
              </a:rPr>
              <a:t>reste évocatrice si ses contours sont irréguliers. </a:t>
            </a:r>
            <a:endParaRPr lang="fr-FR" sz="2400" dirty="0" smtClean="0">
              <a:latin typeface="Times New Roman" panose="02020603050405020304" pitchFamily="18" charset="0"/>
              <a:cs typeface="Times New Roman" panose="02020603050405020304" pitchFamily="18" charset="0"/>
            </a:endParaRPr>
          </a:p>
          <a:p>
            <a:pPr marL="1258888">
              <a:buFont typeface="Wingdings" panose="05000000000000000000" pitchFamily="2" charset="2"/>
              <a:buChar char="Ø"/>
            </a:pPr>
            <a:r>
              <a:rPr lang="fr-FR" sz="2400" dirty="0" smtClean="0">
                <a:latin typeface="Times New Roman" panose="02020603050405020304" pitchFamily="18" charset="0"/>
                <a:cs typeface="Times New Roman" panose="02020603050405020304" pitchFamily="18" charset="0"/>
              </a:rPr>
              <a:t>Les </a:t>
            </a:r>
            <a:r>
              <a:rPr lang="fr-FR" sz="2400" dirty="0" err="1">
                <a:latin typeface="Times New Roman" panose="02020603050405020304" pitchFamily="18" charset="0"/>
                <a:cs typeface="Times New Roman" panose="02020603050405020304" pitchFamily="18" charset="0"/>
              </a:rPr>
              <a:t>microcalcifications</a:t>
            </a:r>
            <a:r>
              <a:rPr lang="fr-FR" sz="2400" dirty="0">
                <a:latin typeface="Times New Roman" panose="02020603050405020304" pitchFamily="18" charset="0"/>
                <a:cs typeface="Times New Roman" panose="02020603050405020304" pitchFamily="18" charset="0"/>
              </a:rPr>
              <a:t> sont parfois peu nombreuses ou très petites, ou les deux obligeant à les rechercher « avec une loupe » ;  </a:t>
            </a:r>
          </a:p>
          <a:p>
            <a:pPr marL="0" indent="0">
              <a:buNone/>
            </a:pPr>
            <a:r>
              <a:rPr lang="fr-FR" sz="2400" b="1" dirty="0">
                <a:latin typeface="Times New Roman" panose="02020603050405020304" pitchFamily="18" charset="0"/>
                <a:cs typeface="Times New Roman" panose="02020603050405020304" pitchFamily="18" charset="0"/>
              </a:rPr>
              <a:t> </a:t>
            </a:r>
            <a:r>
              <a:rPr lang="fr-FR" sz="2400" b="1" dirty="0" smtClean="0">
                <a:latin typeface="Times New Roman" panose="02020603050405020304" pitchFamily="18" charset="0"/>
                <a:cs typeface="Times New Roman" panose="02020603050405020304" pitchFamily="18" charset="0"/>
              </a:rPr>
              <a:t>Elle </a:t>
            </a:r>
            <a:r>
              <a:rPr lang="fr-FR" sz="2400" b="1" dirty="0">
                <a:latin typeface="Times New Roman" panose="02020603050405020304" pitchFamily="18" charset="0"/>
                <a:cs typeface="Times New Roman" panose="02020603050405020304" pitchFamily="18" charset="0"/>
              </a:rPr>
              <a:t>permet aussi  de  rechercher un éventuel deuxième foyer </a:t>
            </a:r>
            <a:r>
              <a:rPr lang="fr-FR" sz="2400" dirty="0">
                <a:latin typeface="Times New Roman" panose="02020603050405020304" pitchFamily="18" charset="0"/>
                <a:cs typeface="Times New Roman" panose="02020603050405020304" pitchFamily="18" charset="0"/>
              </a:rPr>
              <a:t>dans le sein homolatéral et dans l'autre sein (a prendre en considération charge pour la décision thérapeutique).</a:t>
            </a:r>
          </a:p>
          <a:p>
            <a:pPr marL="0" indent="0">
              <a:buNone/>
            </a:pPr>
            <a:endParaRPr lang="fr-FR" sz="2400" dirty="0">
              <a:latin typeface="Times New Roman" panose="02020603050405020304" pitchFamily="18" charset="0"/>
              <a:cs typeface="Times New Roman" panose="02020603050405020304" pitchFamily="18" charset="0"/>
            </a:endParaRPr>
          </a:p>
        </p:txBody>
      </p:sp>
      <p:pic>
        <p:nvPicPr>
          <p:cNvPr id="4" name="Image 3"/>
          <p:cNvPicPr>
            <a:picLocks noChangeAspect="1"/>
          </p:cNvPicPr>
          <p:nvPr/>
        </p:nvPicPr>
        <p:blipFill>
          <a:blip r:embed="rId2"/>
          <a:stretch>
            <a:fillRect/>
          </a:stretch>
        </p:blipFill>
        <p:spPr>
          <a:xfrm>
            <a:off x="616080" y="1686186"/>
            <a:ext cx="4124325" cy="3200400"/>
          </a:xfrm>
          <a:prstGeom prst="rect">
            <a:avLst/>
          </a:prstGeom>
        </p:spPr>
      </p:pic>
      <p:pic>
        <p:nvPicPr>
          <p:cNvPr id="5" name="Image 4"/>
          <p:cNvPicPr>
            <a:picLocks noChangeAspect="1"/>
          </p:cNvPicPr>
          <p:nvPr/>
        </p:nvPicPr>
        <p:blipFill>
          <a:blip r:embed="rId3"/>
          <a:stretch>
            <a:fillRect/>
          </a:stretch>
        </p:blipFill>
        <p:spPr>
          <a:xfrm>
            <a:off x="5603355" y="1135219"/>
            <a:ext cx="4788311" cy="4302333"/>
          </a:xfrm>
          <a:prstGeom prst="rect">
            <a:avLst/>
          </a:prstGeom>
        </p:spPr>
      </p:pic>
    </p:spTree>
    <p:extLst>
      <p:ext uri="{BB962C8B-B14F-4D97-AF65-F5344CB8AC3E}">
        <p14:creationId xmlns:p14="http://schemas.microsoft.com/office/powerpoint/2010/main" val="1008492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marL="0" lvl="0" indent="0">
              <a:buNone/>
            </a:pPr>
            <a:r>
              <a:rPr lang="fr-FR" b="1" dirty="0" smtClean="0">
                <a:latin typeface="Times New Roman" panose="02020603050405020304" pitchFamily="18" charset="0"/>
                <a:cs typeface="Times New Roman" panose="02020603050405020304" pitchFamily="18" charset="0"/>
              </a:rPr>
              <a:t>échographie mammaire</a:t>
            </a:r>
            <a:r>
              <a:rPr lang="fr-FR" dirty="0" smtClean="0">
                <a:latin typeface="Times New Roman" panose="02020603050405020304" pitchFamily="18" charset="0"/>
                <a:cs typeface="Times New Roman" panose="02020603050405020304" pitchFamily="18" charset="0"/>
              </a:rPr>
              <a:t> </a:t>
            </a:r>
          </a:p>
          <a:p>
            <a:pPr marL="0" indent="0">
              <a:buNone/>
            </a:pPr>
            <a:r>
              <a:rPr lang="fr-FR" dirty="0" smtClean="0">
                <a:latin typeface="Times New Roman" panose="02020603050405020304" pitchFamily="18" charset="0"/>
                <a:cs typeface="Times New Roman" panose="02020603050405020304" pitchFamily="18" charset="0"/>
              </a:rPr>
              <a:t>Le cancer du sein est typiquement une lésion hypo-</a:t>
            </a:r>
            <a:r>
              <a:rPr lang="fr-FR" dirty="0" err="1" smtClean="0">
                <a:latin typeface="Times New Roman" panose="02020603050405020304" pitchFamily="18" charset="0"/>
                <a:cs typeface="Times New Roman" panose="02020603050405020304" pitchFamily="18" charset="0"/>
              </a:rPr>
              <a:t>échogène</a:t>
            </a:r>
            <a:r>
              <a:rPr lang="fr-FR" dirty="0" smtClean="0">
                <a:latin typeface="Times New Roman" panose="02020603050405020304" pitchFamily="18" charset="0"/>
                <a:cs typeface="Times New Roman" panose="02020603050405020304" pitchFamily="18" charset="0"/>
              </a:rPr>
              <a:t>, irrégulière, à grand axe vertical avec atténuation postérieure (cône d’ombre).</a:t>
            </a:r>
          </a:p>
          <a:p>
            <a:endParaRPr lang="fr-FR" dirty="0"/>
          </a:p>
        </p:txBody>
      </p:sp>
    </p:spTree>
    <p:extLst>
      <p:ext uri="{BB962C8B-B14F-4D97-AF65-F5344CB8AC3E}">
        <p14:creationId xmlns:p14="http://schemas.microsoft.com/office/powerpoint/2010/main" val="2694787202"/>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TotalTime>
  <Words>742</Words>
  <Application>Microsoft Office PowerPoint</Application>
  <PresentationFormat>Personnalisé</PresentationFormat>
  <Paragraphs>114</Paragraphs>
  <Slides>22</Slides>
  <Notes>0</Notes>
  <HiddenSlides>0</HiddenSlides>
  <MMClips>0</MMClips>
  <ScaleCrop>false</ScaleCrop>
  <HeadingPairs>
    <vt:vector size="4" baseType="variant">
      <vt:variant>
        <vt:lpstr>Thème</vt:lpstr>
      </vt:variant>
      <vt:variant>
        <vt:i4>1</vt:i4>
      </vt:variant>
      <vt:variant>
        <vt:lpstr>Titres des diapositives</vt:lpstr>
      </vt:variant>
      <vt:variant>
        <vt:i4>22</vt:i4>
      </vt:variant>
    </vt:vector>
  </HeadingPairs>
  <TitlesOfParts>
    <vt:vector size="23" baseType="lpstr">
      <vt:lpstr>Thème Office</vt:lpstr>
      <vt:lpstr>Cas clinique  Nodule Du Sein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 clinique  Nodule Du Sein </dc:title>
  <dc:creator>Utilisateur Windows</dc:creator>
  <cp:lastModifiedBy>Asus</cp:lastModifiedBy>
  <cp:revision>9</cp:revision>
  <dcterms:created xsi:type="dcterms:W3CDTF">2019-10-24T04:51:36Z</dcterms:created>
  <dcterms:modified xsi:type="dcterms:W3CDTF">2020-04-14T16:45:20Z</dcterms:modified>
</cp:coreProperties>
</file>